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3" r:id="rId15"/>
    <p:sldId id="275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7788F5-588B-3344-A0B9-549517037746}" v="16" dt="2025-10-14T19:39:03.86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32"/>
  </p:normalViewPr>
  <p:slideViewPr>
    <p:cSldViewPr snapToGrid="0">
      <p:cViewPr varScale="1">
        <p:scale>
          <a:sx n="98" d="100"/>
          <a:sy n="98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GIYAMA Yasuyuki" userId="0e1a18c2-3ed0-4bd4-aa79-7e7d52e851e1" providerId="ADAL" clId="{38ECCEB4-2B33-5594-84D9-02A63B48EEC2}"/>
    <pc:docChg chg="undo custSel delSld modSld">
      <pc:chgData name="SUGIYAMA Yasuyuki" userId="0e1a18c2-3ed0-4bd4-aa79-7e7d52e851e1" providerId="ADAL" clId="{38ECCEB4-2B33-5594-84D9-02A63B48EEC2}" dt="2025-10-15T17:31:49.702" v="693" actId="1076"/>
      <pc:docMkLst>
        <pc:docMk/>
      </pc:docMkLst>
      <pc:sldChg chg="modSp mod">
        <pc:chgData name="SUGIYAMA Yasuyuki" userId="0e1a18c2-3ed0-4bd4-aa79-7e7d52e851e1" providerId="ADAL" clId="{38ECCEB4-2B33-5594-84D9-02A63B48EEC2}" dt="2025-10-12T02:15:42.099" v="34" actId="27636"/>
        <pc:sldMkLst>
          <pc:docMk/>
          <pc:sldMk cId="0" sldId="258"/>
        </pc:sldMkLst>
        <pc:spChg chg="mod">
          <ac:chgData name="SUGIYAMA Yasuyuki" userId="0e1a18c2-3ed0-4bd4-aa79-7e7d52e851e1" providerId="ADAL" clId="{38ECCEB4-2B33-5594-84D9-02A63B48EEC2}" dt="2025-10-12T02:15:42.099" v="34" actId="27636"/>
          <ac:spMkLst>
            <pc:docMk/>
            <pc:sldMk cId="0" sldId="258"/>
            <ac:spMk id="190" creationId="{00000000-0000-0000-0000-000000000000}"/>
          </ac:spMkLst>
        </pc:spChg>
      </pc:sldChg>
      <pc:sldChg chg="modSp mod">
        <pc:chgData name="SUGIYAMA Yasuyuki" userId="0e1a18c2-3ed0-4bd4-aa79-7e7d52e851e1" providerId="ADAL" clId="{38ECCEB4-2B33-5594-84D9-02A63B48EEC2}" dt="2025-10-12T02:15:42.114" v="36" actId="27636"/>
        <pc:sldMkLst>
          <pc:docMk/>
          <pc:sldMk cId="0" sldId="259"/>
        </pc:sldMkLst>
        <pc:spChg chg="mod">
          <ac:chgData name="SUGIYAMA Yasuyuki" userId="0e1a18c2-3ed0-4bd4-aa79-7e7d52e851e1" providerId="ADAL" clId="{38ECCEB4-2B33-5594-84D9-02A63B48EEC2}" dt="2025-10-12T02:15:42.110" v="35" actId="27636"/>
          <ac:spMkLst>
            <pc:docMk/>
            <pc:sldMk cId="0" sldId="259"/>
            <ac:spMk id="210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5:42.114" v="36" actId="27636"/>
          <ac:spMkLst>
            <pc:docMk/>
            <pc:sldMk cId="0" sldId="259"/>
            <ac:spMk id="213" creationId="{00000000-0000-0000-0000-000000000000}"/>
          </ac:spMkLst>
        </pc:spChg>
      </pc:sldChg>
      <pc:sldChg chg="addSp modSp mod">
        <pc:chgData name="SUGIYAMA Yasuyuki" userId="0e1a18c2-3ed0-4bd4-aa79-7e7d52e851e1" providerId="ADAL" clId="{38ECCEB4-2B33-5594-84D9-02A63B48EEC2}" dt="2025-10-15T17:31:49.702" v="693" actId="1076"/>
        <pc:sldMkLst>
          <pc:docMk/>
          <pc:sldMk cId="0" sldId="260"/>
        </pc:sldMkLst>
        <pc:spChg chg="add mod">
          <ac:chgData name="SUGIYAMA Yasuyuki" userId="0e1a18c2-3ed0-4bd4-aa79-7e7d52e851e1" providerId="ADAL" clId="{38ECCEB4-2B33-5594-84D9-02A63B48EEC2}" dt="2025-10-14T19:26:58.441" v="206" actId="1076"/>
          <ac:spMkLst>
            <pc:docMk/>
            <pc:sldMk cId="0" sldId="260"/>
            <ac:spMk id="2" creationId="{848FAD18-F3C9-0B25-6755-B2437986FA20}"/>
          </ac:spMkLst>
        </pc:spChg>
        <pc:spChg chg="mod">
          <ac:chgData name="SUGIYAMA Yasuyuki" userId="0e1a18c2-3ed0-4bd4-aa79-7e7d52e851e1" providerId="ADAL" clId="{38ECCEB4-2B33-5594-84D9-02A63B48EEC2}" dt="2025-10-14T19:33:19.310" v="400" actId="21"/>
          <ac:spMkLst>
            <pc:docMk/>
            <pc:sldMk cId="0" sldId="260"/>
            <ac:spMk id="243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5T17:31:49.702" v="693" actId="1076"/>
          <ac:spMkLst>
            <pc:docMk/>
            <pc:sldMk cId="0" sldId="260"/>
            <ac:spMk id="250" creationId="{00000000-0000-0000-0000-000000000000}"/>
          </ac:spMkLst>
        </pc:spChg>
        <pc:picChg chg="mod">
          <ac:chgData name="SUGIYAMA Yasuyuki" userId="0e1a18c2-3ed0-4bd4-aa79-7e7d52e851e1" providerId="ADAL" clId="{38ECCEB4-2B33-5594-84D9-02A63B48EEC2}" dt="2025-10-15T17:31:44.957" v="692" actId="1076"/>
          <ac:picMkLst>
            <pc:docMk/>
            <pc:sldMk cId="0" sldId="260"/>
            <ac:picMk id="246" creationId="{00000000-0000-0000-0000-000000000000}"/>
          </ac:picMkLst>
        </pc:picChg>
      </pc:sldChg>
      <pc:sldChg chg="modSp mod">
        <pc:chgData name="SUGIYAMA Yasuyuki" userId="0e1a18c2-3ed0-4bd4-aa79-7e7d52e851e1" providerId="ADAL" clId="{38ECCEB4-2B33-5594-84D9-02A63B48EEC2}" dt="2025-10-12T02:13:08.450" v="10" actId="115"/>
        <pc:sldMkLst>
          <pc:docMk/>
          <pc:sldMk cId="0" sldId="261"/>
        </pc:sldMkLst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54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8.450" v="10" actId="115"/>
          <ac:spMkLst>
            <pc:docMk/>
            <pc:sldMk cId="0" sldId="261"/>
            <ac:spMk id="255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59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0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1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2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3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4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7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04.822" v="9" actId="115"/>
          <ac:spMkLst>
            <pc:docMk/>
            <pc:sldMk cId="0" sldId="261"/>
            <ac:spMk id="268" creationId="{00000000-0000-0000-0000-000000000000}"/>
          </ac:spMkLst>
        </pc:spChg>
      </pc:sldChg>
      <pc:sldChg chg="modSp mod">
        <pc:chgData name="SUGIYAMA Yasuyuki" userId="0e1a18c2-3ed0-4bd4-aa79-7e7d52e851e1" providerId="ADAL" clId="{38ECCEB4-2B33-5594-84D9-02A63B48EEC2}" dt="2025-10-14T19:35:08.517" v="423" actId="20577"/>
        <pc:sldMkLst>
          <pc:docMk/>
          <pc:sldMk cId="0" sldId="262"/>
        </pc:sldMkLst>
        <pc:spChg chg="mod">
          <ac:chgData name="SUGIYAMA Yasuyuki" userId="0e1a18c2-3ed0-4bd4-aa79-7e7d52e851e1" providerId="ADAL" clId="{38ECCEB4-2B33-5594-84D9-02A63B48EEC2}" dt="2025-10-14T19:35:08.517" v="423" actId="20577"/>
          <ac:spMkLst>
            <pc:docMk/>
            <pc:sldMk cId="0" sldId="262"/>
            <ac:spMk id="270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20.576" v="11" actId="115"/>
          <ac:spMkLst>
            <pc:docMk/>
            <pc:sldMk cId="0" sldId="262"/>
            <ac:spMk id="271" creationId="{00000000-0000-0000-0000-000000000000}"/>
          </ac:spMkLst>
        </pc:spChg>
      </pc:sldChg>
      <pc:sldChg chg="del">
        <pc:chgData name="SUGIYAMA Yasuyuki" userId="0e1a18c2-3ed0-4bd4-aa79-7e7d52e851e1" providerId="ADAL" clId="{38ECCEB4-2B33-5594-84D9-02A63B48EEC2}" dt="2025-10-12T02:13:27.819" v="12" actId="2696"/>
        <pc:sldMkLst>
          <pc:docMk/>
          <pc:sldMk cId="0" sldId="263"/>
        </pc:sldMkLst>
      </pc:sldChg>
      <pc:sldChg chg="modSp mod">
        <pc:chgData name="SUGIYAMA Yasuyuki" userId="0e1a18c2-3ed0-4bd4-aa79-7e7d52e851e1" providerId="ADAL" clId="{38ECCEB4-2B33-5594-84D9-02A63B48EEC2}" dt="2025-10-14T19:39:37.937" v="559" actId="27636"/>
        <pc:sldMkLst>
          <pc:docMk/>
          <pc:sldMk cId="0" sldId="264"/>
        </pc:sldMkLst>
        <pc:spChg chg="mod">
          <ac:chgData name="SUGIYAMA Yasuyuki" userId="0e1a18c2-3ed0-4bd4-aa79-7e7d52e851e1" providerId="ADAL" clId="{38ECCEB4-2B33-5594-84D9-02A63B48EEC2}" dt="2025-10-14T19:39:37.937" v="559" actId="27636"/>
          <ac:spMkLst>
            <pc:docMk/>
            <pc:sldMk cId="0" sldId="264"/>
            <ac:spMk id="296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3:30.511" v="13" actId="115"/>
          <ac:spMkLst>
            <pc:docMk/>
            <pc:sldMk cId="0" sldId="264"/>
            <ac:spMk id="297" creationId="{00000000-0000-0000-0000-000000000000}"/>
          </ac:spMkLst>
        </pc:spChg>
      </pc:sldChg>
      <pc:sldChg chg="modSp mod">
        <pc:chgData name="SUGIYAMA Yasuyuki" userId="0e1a18c2-3ed0-4bd4-aa79-7e7d52e851e1" providerId="ADAL" clId="{38ECCEB4-2B33-5594-84D9-02A63B48EEC2}" dt="2025-10-12T02:13:51.164" v="14" actId="115"/>
        <pc:sldMkLst>
          <pc:docMk/>
          <pc:sldMk cId="0" sldId="265"/>
        </pc:sldMkLst>
        <pc:spChg chg="mod">
          <ac:chgData name="SUGIYAMA Yasuyuki" userId="0e1a18c2-3ed0-4bd4-aa79-7e7d52e851e1" providerId="ADAL" clId="{38ECCEB4-2B33-5594-84D9-02A63B48EEC2}" dt="2025-10-12T02:13:51.164" v="14" actId="115"/>
          <ac:spMkLst>
            <pc:docMk/>
            <pc:sldMk cId="0" sldId="265"/>
            <ac:spMk id="301" creationId="{00000000-0000-0000-0000-000000000000}"/>
          </ac:spMkLst>
        </pc:spChg>
      </pc:sldChg>
      <pc:sldChg chg="del">
        <pc:chgData name="SUGIYAMA Yasuyuki" userId="0e1a18c2-3ed0-4bd4-aa79-7e7d52e851e1" providerId="ADAL" clId="{38ECCEB4-2B33-5594-84D9-02A63B48EEC2}" dt="2025-10-12T02:13:53.803" v="15" actId="2696"/>
        <pc:sldMkLst>
          <pc:docMk/>
          <pc:sldMk cId="0" sldId="266"/>
        </pc:sldMkLst>
      </pc:sldChg>
      <pc:sldChg chg="modSp mod">
        <pc:chgData name="SUGIYAMA Yasuyuki" userId="0e1a18c2-3ed0-4bd4-aa79-7e7d52e851e1" providerId="ADAL" clId="{38ECCEB4-2B33-5594-84D9-02A63B48EEC2}" dt="2025-10-12T02:13:56.876" v="16" actId="115"/>
        <pc:sldMkLst>
          <pc:docMk/>
          <pc:sldMk cId="0" sldId="267"/>
        </pc:sldMkLst>
        <pc:spChg chg="mod">
          <ac:chgData name="SUGIYAMA Yasuyuki" userId="0e1a18c2-3ed0-4bd4-aa79-7e7d52e851e1" providerId="ADAL" clId="{38ECCEB4-2B33-5594-84D9-02A63B48EEC2}" dt="2025-10-12T02:13:56.876" v="16" actId="115"/>
          <ac:spMkLst>
            <pc:docMk/>
            <pc:sldMk cId="0" sldId="267"/>
            <ac:spMk id="310" creationId="{00000000-0000-0000-0000-000000000000}"/>
          </ac:spMkLst>
        </pc:spChg>
      </pc:sldChg>
      <pc:sldChg chg="del">
        <pc:chgData name="SUGIYAMA Yasuyuki" userId="0e1a18c2-3ed0-4bd4-aa79-7e7d52e851e1" providerId="ADAL" clId="{38ECCEB4-2B33-5594-84D9-02A63B48EEC2}" dt="2025-10-12T02:14:00.692" v="17" actId="2696"/>
        <pc:sldMkLst>
          <pc:docMk/>
          <pc:sldMk cId="0" sldId="268"/>
        </pc:sldMkLst>
      </pc:sldChg>
      <pc:sldChg chg="addSp delSp modSp mod">
        <pc:chgData name="SUGIYAMA Yasuyuki" userId="0e1a18c2-3ed0-4bd4-aa79-7e7d52e851e1" providerId="ADAL" clId="{38ECCEB4-2B33-5594-84D9-02A63B48EEC2}" dt="2025-10-14T19:40:58.944" v="661" actId="5793"/>
        <pc:sldMkLst>
          <pc:docMk/>
          <pc:sldMk cId="0" sldId="269"/>
        </pc:sldMkLst>
        <pc:spChg chg="add mod">
          <ac:chgData name="SUGIYAMA Yasuyuki" userId="0e1a18c2-3ed0-4bd4-aa79-7e7d52e851e1" providerId="ADAL" clId="{38ECCEB4-2B33-5594-84D9-02A63B48EEC2}" dt="2025-10-12T02:16:22.460" v="82"/>
          <ac:spMkLst>
            <pc:docMk/>
            <pc:sldMk cId="0" sldId="269"/>
            <ac:spMk id="3" creationId="{1AE1754E-D03C-2DCF-C59D-925CCA134F5A}"/>
          </ac:spMkLst>
        </pc:spChg>
        <pc:spChg chg="add mod">
          <ac:chgData name="SUGIYAMA Yasuyuki" userId="0e1a18c2-3ed0-4bd4-aa79-7e7d52e851e1" providerId="ADAL" clId="{38ECCEB4-2B33-5594-84D9-02A63B48EEC2}" dt="2025-10-12T02:16:49.773" v="113" actId="1076"/>
          <ac:spMkLst>
            <pc:docMk/>
            <pc:sldMk cId="0" sldId="269"/>
            <ac:spMk id="4" creationId="{F0D42292-68B8-454E-FB71-9617A0121234}"/>
          </ac:spMkLst>
        </pc:spChg>
        <pc:spChg chg="mod">
          <ac:chgData name="SUGIYAMA Yasuyuki" userId="0e1a18c2-3ed0-4bd4-aa79-7e7d52e851e1" providerId="ADAL" clId="{38ECCEB4-2B33-5594-84D9-02A63B48EEC2}" dt="2025-10-14T19:40:58.944" v="661" actId="5793"/>
          <ac:spMkLst>
            <pc:docMk/>
            <pc:sldMk cId="0" sldId="269"/>
            <ac:spMk id="317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4:03.964" v="18" actId="115"/>
          <ac:spMkLst>
            <pc:docMk/>
            <pc:sldMk cId="0" sldId="269"/>
            <ac:spMk id="318" creationId="{00000000-0000-0000-0000-000000000000}"/>
          </ac:spMkLst>
        </pc:spChg>
      </pc:sldChg>
      <pc:sldChg chg="modSp mod">
        <pc:chgData name="SUGIYAMA Yasuyuki" userId="0e1a18c2-3ed0-4bd4-aa79-7e7d52e851e1" providerId="ADAL" clId="{38ECCEB4-2B33-5594-84D9-02A63B48EEC2}" dt="2025-10-12T02:17:10.797" v="128" actId="1076"/>
        <pc:sldMkLst>
          <pc:docMk/>
          <pc:sldMk cId="0" sldId="270"/>
        </pc:sldMkLst>
        <pc:spChg chg="mod">
          <ac:chgData name="SUGIYAMA Yasuyuki" userId="0e1a18c2-3ed0-4bd4-aa79-7e7d52e851e1" providerId="ADAL" clId="{38ECCEB4-2B33-5594-84D9-02A63B48EEC2}" dt="2025-10-12T02:14:07.064" v="19" actId="115"/>
          <ac:spMkLst>
            <pc:docMk/>
            <pc:sldMk cId="0" sldId="270"/>
            <ac:spMk id="326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7:10.797" v="128" actId="1076"/>
          <ac:spMkLst>
            <pc:docMk/>
            <pc:sldMk cId="0" sldId="270"/>
            <ac:spMk id="328" creationId="{00000000-0000-0000-0000-000000000000}"/>
          </ac:spMkLst>
        </pc:spChg>
      </pc:sldChg>
      <pc:sldChg chg="modSp mod">
        <pc:chgData name="SUGIYAMA Yasuyuki" userId="0e1a18c2-3ed0-4bd4-aa79-7e7d52e851e1" providerId="ADAL" clId="{38ECCEB4-2B33-5594-84D9-02A63B48EEC2}" dt="2025-10-14T19:31:01.503" v="387" actId="20577"/>
        <pc:sldMkLst>
          <pc:docMk/>
          <pc:sldMk cId="0" sldId="271"/>
        </pc:sldMkLst>
        <pc:spChg chg="mod">
          <ac:chgData name="SUGIYAMA Yasuyuki" userId="0e1a18c2-3ed0-4bd4-aa79-7e7d52e851e1" providerId="ADAL" clId="{38ECCEB4-2B33-5594-84D9-02A63B48EEC2}" dt="2025-10-14T19:31:01.503" v="387" actId="20577"/>
          <ac:spMkLst>
            <pc:docMk/>
            <pc:sldMk cId="0" sldId="271"/>
            <ac:spMk id="331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4:14.749" v="20" actId="115"/>
          <ac:spMkLst>
            <pc:docMk/>
            <pc:sldMk cId="0" sldId="271"/>
            <ac:spMk id="332" creationId="{00000000-0000-0000-0000-000000000000}"/>
          </ac:spMkLst>
        </pc:spChg>
      </pc:sldChg>
      <pc:sldChg chg="del">
        <pc:chgData name="SUGIYAMA Yasuyuki" userId="0e1a18c2-3ed0-4bd4-aa79-7e7d52e851e1" providerId="ADAL" clId="{38ECCEB4-2B33-5594-84D9-02A63B48EEC2}" dt="2025-10-12T02:14:18.125" v="21" actId="2696"/>
        <pc:sldMkLst>
          <pc:docMk/>
          <pc:sldMk cId="0" sldId="272"/>
        </pc:sldMkLst>
      </pc:sldChg>
      <pc:sldChg chg="modSp mod">
        <pc:chgData name="SUGIYAMA Yasuyuki" userId="0e1a18c2-3ed0-4bd4-aa79-7e7d52e851e1" providerId="ADAL" clId="{38ECCEB4-2B33-5594-84D9-02A63B48EEC2}" dt="2025-10-12T02:15:09.696" v="32" actId="113"/>
        <pc:sldMkLst>
          <pc:docMk/>
          <pc:sldMk cId="0" sldId="273"/>
        </pc:sldMkLst>
        <pc:spChg chg="mod">
          <ac:chgData name="SUGIYAMA Yasuyuki" userId="0e1a18c2-3ed0-4bd4-aa79-7e7d52e851e1" providerId="ADAL" clId="{38ECCEB4-2B33-5594-84D9-02A63B48EEC2}" dt="2025-10-12T02:14:28.922" v="24" actId="20577"/>
          <ac:spMkLst>
            <pc:docMk/>
            <pc:sldMk cId="0" sldId="273"/>
            <ac:spMk id="338" creationId="{00000000-0000-0000-0000-000000000000}"/>
          </ac:spMkLst>
        </pc:spChg>
        <pc:spChg chg="mod">
          <ac:chgData name="SUGIYAMA Yasuyuki" userId="0e1a18c2-3ed0-4bd4-aa79-7e7d52e851e1" providerId="ADAL" clId="{38ECCEB4-2B33-5594-84D9-02A63B48EEC2}" dt="2025-10-12T02:15:09.696" v="32" actId="113"/>
          <ac:spMkLst>
            <pc:docMk/>
            <pc:sldMk cId="0" sldId="273"/>
            <ac:spMk id="339" creationId="{00000000-0000-0000-0000-000000000000}"/>
          </ac:spMkLst>
        </pc:spChg>
      </pc:sldChg>
      <pc:sldChg chg="del">
        <pc:chgData name="SUGIYAMA Yasuyuki" userId="0e1a18c2-3ed0-4bd4-aa79-7e7d52e851e1" providerId="ADAL" clId="{38ECCEB4-2B33-5594-84D9-02A63B48EEC2}" dt="2025-10-12T02:14:33.780" v="25" actId="2696"/>
        <pc:sldMkLst>
          <pc:docMk/>
          <pc:sldMk cId="0" sldId="274"/>
        </pc:sldMkLst>
      </pc:sldChg>
      <pc:sldChg chg="modSp mod">
        <pc:chgData name="SUGIYAMA Yasuyuki" userId="0e1a18c2-3ed0-4bd4-aa79-7e7d52e851e1" providerId="ADAL" clId="{38ECCEB4-2B33-5594-84D9-02A63B48EEC2}" dt="2025-10-12T02:14:36.227" v="26" actId="115"/>
        <pc:sldMkLst>
          <pc:docMk/>
          <pc:sldMk cId="0" sldId="275"/>
        </pc:sldMkLst>
        <pc:spChg chg="mod">
          <ac:chgData name="SUGIYAMA Yasuyuki" userId="0e1a18c2-3ed0-4bd4-aa79-7e7d52e851e1" providerId="ADAL" clId="{38ECCEB4-2B33-5594-84D9-02A63B48EEC2}" dt="2025-10-12T02:14:36.227" v="26" actId="115"/>
          <ac:spMkLst>
            <pc:docMk/>
            <pc:sldMk cId="0" sldId="275"/>
            <ac:spMk id="34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1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1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6779" y="9234627"/>
            <a:ext cx="331242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100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10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議題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議題のタイトル</a:t>
            </a:r>
          </a:p>
        </p:txBody>
      </p:sp>
      <p:sp>
        <p:nvSpPr>
          <p:cNvPr id="109" name="議題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議題のサブタイトル</a:t>
            </a:r>
          </a:p>
        </p:txBody>
      </p:sp>
      <p:sp>
        <p:nvSpPr>
          <p:cNvPr id="110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議題のトピック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/>
            </a:lvl5pPr>
          </a:lstStyle>
          <a:p>
            <a:r>
              <a:t>ステートメント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ファクト情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ファクト情報</a:t>
            </a:r>
          </a:p>
        </p:txBody>
      </p:sp>
      <p:sp>
        <p:nvSpPr>
          <p:cNvPr id="127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spc="-176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/>
            </a:lvl1pPr>
            <a:lvl2pPr marL="457200" indent="114300">
              <a:spcBef>
                <a:spcPts val="0"/>
              </a:spcBef>
              <a:buSzTx/>
              <a:buNone/>
              <a:defRPr sz="6000" spc="-119"/>
            </a:lvl2pPr>
            <a:lvl3pPr marL="457200" indent="571500">
              <a:spcBef>
                <a:spcPts val="0"/>
              </a:spcBef>
              <a:buSzTx/>
              <a:buNone/>
              <a:defRPr sz="6000" spc="-119"/>
            </a:lvl3pPr>
            <a:lvl4pPr marL="457200" indent="1028700">
              <a:spcBef>
                <a:spcPts val="0"/>
              </a:spcBef>
              <a:buSzTx/>
              <a:buNone/>
              <a:defRPr sz="6000" spc="-119"/>
            </a:lvl4pPr>
            <a:lvl5pPr marL="457200" indent="1485900">
              <a:spcBef>
                <a:spcPts val="0"/>
              </a:spcBef>
              <a:buSzTx/>
              <a:buNone/>
              <a:defRPr sz="6000" spc="-119"/>
            </a:lvl5pPr>
          </a:lstStyle>
          <a:p>
            <a:r>
              <a:t>“重要な引用”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属性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属性</a:t>
            </a:r>
          </a:p>
        </p:txBody>
      </p:sp>
      <p:sp>
        <p:nvSpPr>
          <p:cNvPr id="13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パセリバター、煎りヘーゼルナッツ、削ったパルメザンチーズがかかったパッパルデッレパスタ1皿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炒飯、ゆで卵、箸が添えられたボウル1杯のサラダ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サーモンケーキ、サラダ、フムスが入ったボウル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炒飯、ゆで卵、箸が添えられたボウル1杯のサラダ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6779" y="9234627"/>
            <a:ext cx="331242" cy="2730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タイトルテキスト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 defTabSz="584200">
              <a:lnSpc>
                <a:spcPct val="100000"/>
              </a:lnSpc>
              <a:defRPr sz="8000" spc="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170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anchor="ctr"/>
          <a:lstStyle>
            <a:lvl1pPr marL="4445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/>
            </a:lvl1pPr>
            <a:lvl2pPr marL="8890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/>
            </a:lvl2pPr>
            <a:lvl3pPr marL="13335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/>
            </a:lvl3pPr>
            <a:lvl4pPr marL="17780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/>
            </a:lvl4pPr>
            <a:lvl5pPr marL="2222500" indent="-444500" defTabSz="584200">
              <a:lnSpc>
                <a:spcPct val="100000"/>
              </a:lnSpc>
              <a:spcBef>
                <a:spcPts val="4200"/>
              </a:spcBef>
              <a:buSzPct val="75000"/>
              <a:defRPr sz="3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7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 anchor="t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2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24" y="9234627"/>
            <a:ext cx="331243" cy="2730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サーモンケーキ、サラダ、フムスが入ったボウル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スライドのサブタイトル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スライドのタイトル</a:t>
            </a:r>
          </a:p>
        </p:txBody>
      </p:sp>
      <p:sp>
        <p:nvSpPr>
          <p:cNvPr id="3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44" name="スライドのタイトル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4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パセリバター、煎りヘーゼルナッツ、削ったパルメザンチーズがかかったパッパルデッレパスタ1皿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62" name="スライドのサブタイトル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63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ライブビデオ（小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72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73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ライブビデオ（大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スライドのタイトル</a:t>
            </a:r>
          </a:p>
        </p:txBody>
      </p:sp>
      <p:sp>
        <p:nvSpPr>
          <p:cNvPr id="82" name="スライドのサブタイトル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3609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スライドのサブタイトル</a:t>
            </a:r>
          </a:p>
        </p:txBody>
      </p:sp>
      <p:sp>
        <p:nvSpPr>
          <p:cNvPr id="83" name="本文レベル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セクション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spc="-164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r>
              <a:t>セクションタイトル</a:t>
            </a:r>
          </a:p>
        </p:txBody>
      </p:sp>
      <p:sp>
        <p:nvSpPr>
          <p:cNvPr id="9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スライドの箇条書きテキスト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スライドのタイトル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スライドのタイトル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33392" y="9234627"/>
            <a:ext cx="331243" cy="27305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2025/Oct./16th(Thu)…"/>
          <p:cNvSpPr txBox="1">
            <a:spLocks noGrp="1"/>
          </p:cNvSpPr>
          <p:nvPr>
            <p:ph type="body" idx="21"/>
          </p:nvPr>
        </p:nvSpPr>
        <p:spPr>
          <a:xfrm>
            <a:off x="747274" y="8210663"/>
            <a:ext cx="11952727" cy="13056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r"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2025/Oct./16th(Thu) </a:t>
            </a:r>
          </a:p>
          <a:p>
            <a:pPr algn="r"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LLRF workshop 2025@Newport News Marriott at City Center/JLAB</a:t>
            </a:r>
          </a:p>
        </p:txBody>
      </p:sp>
      <p:sp>
        <p:nvSpPr>
          <p:cNvPr id="181" name="A high-speed MTCA.4-based digitizer  for the LLRF control system  of the J-PARC MR"/>
          <p:cNvSpPr txBox="1">
            <a:spLocks noGrp="1"/>
          </p:cNvSpPr>
          <p:nvPr>
            <p:ph type="ctrTitle"/>
          </p:nvPr>
        </p:nvSpPr>
        <p:spPr>
          <a:xfrm>
            <a:off x="697871" y="1525818"/>
            <a:ext cx="11609058" cy="3302001"/>
          </a:xfrm>
          <a:prstGeom prst="rect">
            <a:avLst/>
          </a:prstGeom>
        </p:spPr>
        <p:txBody>
          <a:bodyPr/>
          <a:lstStyle/>
          <a:p>
            <a:pPr>
              <a:defRPr sz="5200" b="1" spc="-104">
                <a:latin typeface="Helvetica"/>
                <a:ea typeface="Helvetica"/>
                <a:cs typeface="Helvetica"/>
                <a:sym typeface="Helvetica"/>
              </a:defRPr>
            </a:pPr>
            <a:r>
              <a:t>A high-speed MTCA.4-based digitizer </a:t>
            </a:r>
            <a:br/>
            <a:r>
              <a:t>for the LLRF control system </a:t>
            </a:r>
            <a:br/>
            <a:r>
              <a:t>of the J-PARC MR</a:t>
            </a:r>
          </a:p>
        </p:txBody>
      </p:sp>
      <p:sp>
        <p:nvSpPr>
          <p:cNvPr id="182" name="Yasuyuki SUGIYAMA…"/>
          <p:cNvSpPr txBox="1">
            <a:spLocks noGrp="1"/>
          </p:cNvSpPr>
          <p:nvPr>
            <p:ph type="subTitle" sz="quarter" idx="1"/>
          </p:nvPr>
        </p:nvSpPr>
        <p:spPr>
          <a:xfrm>
            <a:off x="698499" y="5447463"/>
            <a:ext cx="11607801" cy="1456400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Yasuyuki SUGIYAMA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KEK/J-PARC</a:t>
            </a:r>
          </a:p>
        </p:txBody>
      </p:sp>
      <p:sp>
        <p:nvSpPr>
          <p:cNvPr id="183" name="01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01/15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Information required for the analysis: Waveform slice for each turn.…"/>
          <p:cNvSpPr txBox="1">
            <a:spLocks noGrp="1"/>
          </p:cNvSpPr>
          <p:nvPr>
            <p:ph type="body" idx="1"/>
          </p:nvPr>
        </p:nvSpPr>
        <p:spPr>
          <a:xfrm>
            <a:off x="552300" y="900999"/>
            <a:ext cx="12225437" cy="8586743"/>
          </a:xfrm>
          <a:prstGeom prst="rect">
            <a:avLst/>
          </a:prstGeom>
        </p:spPr>
        <p:txBody>
          <a:bodyPr/>
          <a:lstStyle/>
          <a:p>
            <a:pPr marL="369570" indent="-369570" defTabSz="1681912">
              <a:spcBef>
                <a:spcPts val="3100"/>
              </a:spcBef>
              <a:defRPr sz="2910">
                <a:latin typeface="Helvetica"/>
                <a:ea typeface="Helvetica"/>
                <a:cs typeface="Helvetica"/>
                <a:sym typeface="Helvetica"/>
              </a:defRPr>
            </a:pPr>
            <a:r>
              <a:t>Information required for the analysis: Waveform slice for each turn.</a:t>
            </a:r>
          </a:p>
          <a:p>
            <a:pPr marL="369570" indent="-369570" defTabSz="1681912">
              <a:spcBef>
                <a:spcPts val="3100"/>
              </a:spcBef>
              <a:defRPr sz="2910">
                <a:latin typeface="Helvetica"/>
                <a:ea typeface="Helvetica"/>
                <a:cs typeface="Helvetica"/>
                <a:sym typeface="Helvetica"/>
              </a:defRPr>
            </a:pPr>
            <a:r>
              <a:t>The easiest way for acquisition: Record a single long waveform using the beam cycle start timing as a trigger for the acquisition.</a:t>
            </a:r>
          </a:p>
          <a:p>
            <a:pPr marL="739140" lvl="1" indent="-369570" defTabSz="1681912">
              <a:spcBef>
                <a:spcPts val="3100"/>
              </a:spcBef>
              <a:defRPr sz="2910" b="1">
                <a:latin typeface="Helvetica"/>
                <a:ea typeface="Helvetica"/>
                <a:cs typeface="Helvetica"/>
                <a:sym typeface="Helvetica"/>
              </a:defRPr>
            </a:pPr>
            <a:r>
              <a:t>Issue: Offline slice reconstruction from a single long waveform (&gt;1M samples) requires the revolution clock data and a long time to process.</a:t>
            </a:r>
          </a:p>
          <a:p>
            <a:pPr marL="369570" indent="-369570" defTabSz="1681912">
              <a:spcBef>
                <a:spcPts val="3100"/>
              </a:spcBef>
              <a:defRPr sz="2910">
                <a:latin typeface="Helvetica"/>
                <a:ea typeface="Helvetica"/>
                <a:cs typeface="Helvetica"/>
                <a:sym typeface="Helvetica"/>
              </a:defRPr>
            </a:pPr>
            <a:r>
              <a:t>Solution in the case of the J-PARC MR:</a:t>
            </a:r>
            <a:br/>
            <a:r>
              <a:rPr b="1"/>
              <a:t>Acquisition with fixed number of samples using the revolution clock as a trigger.</a:t>
            </a:r>
          </a:p>
          <a:p>
            <a:pPr marL="739140" lvl="1" indent="-369570" defTabSz="1681912">
              <a:spcBef>
                <a:spcPts val="3100"/>
              </a:spcBef>
              <a:defRPr sz="2910">
                <a:latin typeface="Helvetica"/>
                <a:ea typeface="Helvetica"/>
                <a:cs typeface="Helvetica"/>
                <a:sym typeface="Helvetica"/>
              </a:defRPr>
            </a:pPr>
            <a:r>
              <a:t>Fixed sample acquisition is valid since the change of revolution frequency of the MR is only 3% and the MR has one empty bucket.</a:t>
            </a:r>
          </a:p>
          <a:p>
            <a:pPr marL="1108710" lvl="2" indent="-369570" defTabSz="1681912">
              <a:spcBef>
                <a:spcPts val="3100"/>
              </a:spcBef>
              <a:defRPr sz="2910">
                <a:latin typeface="Helvetica"/>
                <a:ea typeface="Helvetica"/>
                <a:cs typeface="Helvetica"/>
                <a:sym typeface="Helvetica"/>
              </a:defRPr>
            </a:pPr>
            <a:r>
              <a:t>The shortest revolution period is chosen as a record length to ensure the recording for all turns.</a:t>
            </a:r>
          </a:p>
          <a:p>
            <a:pPr marL="739140" lvl="1" indent="-369570" defTabSz="1681912">
              <a:spcBef>
                <a:spcPts val="3100"/>
              </a:spcBef>
              <a:defRPr sz="2910">
                <a:latin typeface="Helvetica"/>
                <a:ea typeface="Helvetica"/>
                <a:cs typeface="Helvetica"/>
                <a:sym typeface="Helvetica"/>
              </a:defRPr>
            </a:pPr>
            <a:r>
              <a:t>Waveform slices for each turn are stored in the memory as an array of waveforms with a fixed number of samples. Easy to reconstruct.</a:t>
            </a:r>
          </a:p>
        </p:txBody>
      </p:sp>
      <p:sp>
        <p:nvSpPr>
          <p:cNvPr id="310" name="Data acquisition method"/>
          <p:cNvSpPr txBox="1">
            <a:spLocks noGrp="1"/>
          </p:cNvSpPr>
          <p:nvPr>
            <p:ph type="title"/>
          </p:nvPr>
        </p:nvSpPr>
        <p:spPr>
          <a:xfrm>
            <a:off x="698500" y="-30748"/>
            <a:ext cx="11607800" cy="1016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Data acquisition method</a:t>
            </a:r>
          </a:p>
        </p:txBody>
      </p:sp>
      <p:sp>
        <p:nvSpPr>
          <p:cNvPr id="311" name="10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10/15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he new digitizer is installed in the J-PARC MR and has been operating since November 2024.…"/>
          <p:cNvSpPr txBox="1">
            <a:spLocks noGrp="1"/>
          </p:cNvSpPr>
          <p:nvPr>
            <p:ph type="body" sz="half" idx="1"/>
          </p:nvPr>
        </p:nvSpPr>
        <p:spPr>
          <a:xfrm>
            <a:off x="698500" y="663464"/>
            <a:ext cx="11607800" cy="454370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5759" indent="-365759" defTabSz="1664572">
              <a:spcBef>
                <a:spcPts val="3000"/>
              </a:spcBef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new digitizer is installed in the J-PARC MR and has been operating since November 2024.</a:t>
            </a:r>
          </a:p>
          <a:p>
            <a:pPr marL="365759" indent="-365759" defTabSz="1664572">
              <a:spcBef>
                <a:spcPts val="3000"/>
              </a:spcBef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Successfully recorded the waveform of beam signal for the whole accelerating period (790ms) with 1GSa/s.</a:t>
            </a:r>
          </a:p>
          <a:p>
            <a:pPr marL="365759" indent="-365759" defTabSz="1664572">
              <a:spcBef>
                <a:spcPts val="3000"/>
              </a:spcBef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Just started the operation by recording single-shot data by the script.</a:t>
            </a:r>
          </a:p>
          <a:p>
            <a:pPr marL="731519" lvl="1" indent="-365759" defTabSz="1664572">
              <a:spcBef>
                <a:spcPts val="3000"/>
              </a:spcBef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Automatic data acquisition for continuous beam operation is under preparation.</a:t>
            </a:r>
            <a:endParaRPr lang="en-US" dirty="0"/>
          </a:p>
          <a:p>
            <a:pPr marL="350519" indent="-365759" defTabSz="1664572">
              <a:spcBef>
                <a:spcPts val="3000"/>
              </a:spcBef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Data acquisition is fast enough (~1s). Analysis and plotting take time…</a:t>
            </a:r>
            <a:endParaRPr dirty="0"/>
          </a:p>
        </p:txBody>
      </p:sp>
      <p:sp>
        <p:nvSpPr>
          <p:cNvPr id="318" name="New digitizer in operation at J-PARC MR"/>
          <p:cNvSpPr txBox="1">
            <a:spLocks noGrp="1"/>
          </p:cNvSpPr>
          <p:nvPr>
            <p:ph type="title"/>
          </p:nvPr>
        </p:nvSpPr>
        <p:spPr>
          <a:xfrm>
            <a:off x="206480" y="42352"/>
            <a:ext cx="10937400" cy="1016001"/>
          </a:xfrm>
          <a:prstGeom prst="rect">
            <a:avLst/>
          </a:prstGeom>
        </p:spPr>
        <p:txBody>
          <a:bodyPr/>
          <a:lstStyle>
            <a:lvl1pPr defTabSz="1335126">
              <a:defRPr sz="4619" b="1" spc="-9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New digitizer in operation at J-PARC MR</a:t>
            </a:r>
          </a:p>
        </p:txBody>
      </p:sp>
      <p:pic>
        <p:nvPicPr>
          <p:cNvPr id="319" name="mountain_ADQ14_1GSa_Inj.png" descr="mountain_ADQ14_1GSa_In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14" y="5612707"/>
            <a:ext cx="6703478" cy="3740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mountain_ADQ14_1GSa.png" descr="mountain_ADQ14_1GS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54" y="5612707"/>
            <a:ext cx="6703477" cy="374078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線"/>
          <p:cNvSpPr/>
          <p:nvPr/>
        </p:nvSpPr>
        <p:spPr>
          <a:xfrm flipV="1">
            <a:off x="5083978" y="5612810"/>
            <a:ext cx="1862848" cy="240594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2" name="線"/>
          <p:cNvSpPr/>
          <p:nvPr/>
        </p:nvSpPr>
        <p:spPr>
          <a:xfrm>
            <a:off x="4979522" y="9115539"/>
            <a:ext cx="2061718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3" name="11/15"/>
          <p:cNvSpPr txBox="1"/>
          <p:nvPr/>
        </p:nvSpPr>
        <p:spPr>
          <a:xfrm>
            <a:off x="11815202" y="-80434"/>
            <a:ext cx="119386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11/15</a:t>
            </a:r>
          </a:p>
        </p:txBody>
      </p:sp>
      <p:sp>
        <p:nvSpPr>
          <p:cNvPr id="3" name="Oscilloscope for monitoring whole the acceleration">
            <a:extLst>
              <a:ext uri="{FF2B5EF4-FFF2-40B4-BE49-F238E27FC236}">
                <a16:creationId xmlns:a16="http://schemas.microsoft.com/office/drawing/2014/main" id="{1AE1754E-D03C-2DCF-C59D-925CCA134F5A}"/>
              </a:ext>
            </a:extLst>
          </p:cNvPr>
          <p:cNvSpPr txBox="1"/>
          <p:nvPr/>
        </p:nvSpPr>
        <p:spPr>
          <a:xfrm>
            <a:off x="423664" y="5252994"/>
            <a:ext cx="4874732" cy="38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Mountain range for the whole</a:t>
            </a:r>
            <a:r>
              <a:rPr dirty="0"/>
              <a:t> acceleration</a:t>
            </a:r>
          </a:p>
        </p:txBody>
      </p:sp>
      <p:sp>
        <p:nvSpPr>
          <p:cNvPr id="4" name="Oscilloscope for monitoring whole the acceleration">
            <a:extLst>
              <a:ext uri="{FF2B5EF4-FFF2-40B4-BE49-F238E27FC236}">
                <a16:creationId xmlns:a16="http://schemas.microsoft.com/office/drawing/2014/main" id="{F0D42292-68B8-454E-FB71-9617A0121234}"/>
              </a:ext>
            </a:extLst>
          </p:cNvPr>
          <p:cNvSpPr txBox="1"/>
          <p:nvPr/>
        </p:nvSpPr>
        <p:spPr>
          <a:xfrm>
            <a:off x="7041240" y="5219404"/>
            <a:ext cx="5272277" cy="38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Mountain range for the injection period(zoom)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With an oscilloscope, the waveform of only one bunch can be recorded with 1GSa/s, and can be analyzed by FFT. Dynamic range: 8-bit.…"/>
          <p:cNvSpPr txBox="1">
            <a:spLocks noGrp="1"/>
          </p:cNvSpPr>
          <p:nvPr>
            <p:ph type="body" sz="half" idx="1"/>
          </p:nvPr>
        </p:nvSpPr>
        <p:spPr>
          <a:xfrm>
            <a:off x="355600" y="1083546"/>
            <a:ext cx="12293600" cy="2890110"/>
          </a:xfrm>
          <a:prstGeom prst="rect">
            <a:avLst/>
          </a:prstGeom>
        </p:spPr>
        <p:txBody>
          <a:bodyPr/>
          <a:lstStyle/>
          <a:p>
            <a:pPr marL="339089" indent="-339089" defTabSz="1543197">
              <a:spcBef>
                <a:spcPts val="2800"/>
              </a:spcBef>
              <a:defRPr sz="2670">
                <a:latin typeface="Helvetica"/>
                <a:ea typeface="Helvetica"/>
                <a:cs typeface="Helvetica"/>
                <a:sym typeface="Helvetica"/>
              </a:defRPr>
            </a:pPr>
            <a:r>
              <a:t>With an oscilloscope, the waveform of only one bunch can be recorded with 1GSa/s, and can be analyzed by FFT. Dynamic range: 8-bit.</a:t>
            </a:r>
          </a:p>
          <a:p>
            <a:pPr marL="339089" indent="-339089" defTabSz="1543197">
              <a:spcBef>
                <a:spcPts val="2800"/>
              </a:spcBef>
              <a:defRPr sz="2670">
                <a:latin typeface="Helvetica"/>
                <a:ea typeface="Helvetica"/>
                <a:cs typeface="Helvetica"/>
                <a:sym typeface="Helvetica"/>
              </a:defRPr>
            </a:pPr>
            <a:r>
              <a:t>A new digitizer with a large memory can achieve FFT analysis with eight bunches for the whole acceleration period.</a:t>
            </a:r>
          </a:p>
          <a:p>
            <a:pPr marL="678179" lvl="1" indent="-339089" defTabSz="1543197">
              <a:spcBef>
                <a:spcPts val="2800"/>
              </a:spcBef>
              <a:defRPr sz="2670">
                <a:latin typeface="Helvetica"/>
                <a:ea typeface="Helvetica"/>
                <a:cs typeface="Helvetica"/>
                <a:sym typeface="Helvetica"/>
              </a:defRPr>
            </a:pPr>
            <a:r>
              <a:t>Better sensitivity can be achieved thanks to the wider dynamic range(14-bit).</a:t>
            </a:r>
          </a:p>
        </p:txBody>
      </p:sp>
      <p:sp>
        <p:nvSpPr>
          <p:cNvPr id="326" name="FFT analysis"/>
          <p:cNvSpPr txBox="1">
            <a:spLocks noGrp="1"/>
          </p:cNvSpPr>
          <p:nvPr>
            <p:ph type="title"/>
          </p:nvPr>
        </p:nvSpPr>
        <p:spPr>
          <a:xfrm>
            <a:off x="698500" y="198966"/>
            <a:ext cx="11607800" cy="1016001"/>
          </a:xfrm>
          <a:prstGeom prst="rect">
            <a:avLst/>
          </a:prstGeom>
        </p:spPr>
        <p:txBody>
          <a:bodyPr/>
          <a:lstStyle/>
          <a:p>
            <a:r>
              <a:rPr u="sng" dirty="0"/>
              <a:t>FFT analysis</a:t>
            </a:r>
          </a:p>
        </p:txBody>
      </p:sp>
      <p:pic>
        <p:nvPicPr>
          <p:cNvPr id="327" name="Spectrogram_test1GHz_SX_WCM163_CPL_bias8192_3dBattn_with2ndRF_debunch_250519_thin82_h9_50deg_h18_0deg.npz.png" descr="Spectrogram_test1GHz_SX_WCM163_CPL_bias8192_3dBattn_with2ndRF_debunch_250519_thin82_h9_50deg_h18_0deg.npz.png"/>
          <p:cNvPicPr>
            <a:picLocks noChangeAspect="1"/>
          </p:cNvPicPr>
          <p:nvPr/>
        </p:nvPicPr>
        <p:blipFill>
          <a:blip r:embed="rId2"/>
          <a:srcRect t="5981"/>
          <a:stretch>
            <a:fillRect/>
          </a:stretch>
        </p:blipFill>
        <p:spPr>
          <a:xfrm>
            <a:off x="697904" y="4237421"/>
            <a:ext cx="11608936" cy="545729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pectrum during debunching process (recorded by ADQ14)"/>
          <p:cNvSpPr txBox="1"/>
          <p:nvPr/>
        </p:nvSpPr>
        <p:spPr>
          <a:xfrm>
            <a:off x="2511744" y="3856355"/>
            <a:ext cx="8290731" cy="38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Spectrum </a:t>
            </a:r>
            <a:r>
              <a:rPr lang="en-US" dirty="0"/>
              <a:t>for each turn </a:t>
            </a:r>
            <a:r>
              <a:rPr dirty="0"/>
              <a:t>during </a:t>
            </a:r>
            <a:r>
              <a:rPr dirty="0" err="1"/>
              <a:t>debunching</a:t>
            </a:r>
            <a:r>
              <a:rPr dirty="0"/>
              <a:t> process (recorded by ADQ14)</a:t>
            </a:r>
          </a:p>
        </p:txBody>
      </p:sp>
      <p:sp>
        <p:nvSpPr>
          <p:cNvPr id="329" name="12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12/15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utomatic data acquisition via EPICS.…"/>
          <p:cNvSpPr txBox="1">
            <a:spLocks noGrp="1"/>
          </p:cNvSpPr>
          <p:nvPr>
            <p:ph type="body" idx="1"/>
          </p:nvPr>
        </p:nvSpPr>
        <p:spPr>
          <a:xfrm>
            <a:off x="698500" y="1517962"/>
            <a:ext cx="11607800" cy="740004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Automatic data acquisition </a:t>
            </a:r>
            <a:r>
              <a:rPr lang="en-US" dirty="0"/>
              <a:t>and integration with</a:t>
            </a:r>
            <a:r>
              <a:rPr dirty="0"/>
              <a:t> EPICS.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Readout Performance Measurement.</a:t>
            </a:r>
            <a:endParaRPr lang="en-US" dirty="0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ja-JP" dirty="0"/>
              <a:t>Faster analysis with a GPU</a:t>
            </a:r>
          </a:p>
          <a:p>
            <a:pPr lvl="1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ja-JP" dirty="0"/>
              <a:t>Online analysis, such as FFT and Tomography reconstruction.</a:t>
            </a:r>
          </a:p>
          <a:p>
            <a:pPr lvl="1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ja-JP" dirty="0"/>
              <a:t>Utilize machine learning with a GPU for even faster analysis.</a:t>
            </a:r>
          </a:p>
          <a:p>
            <a:pPr lvl="1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Peer-to-peer data transfer to the GPU.</a:t>
            </a:r>
          </a:p>
          <a:p>
            <a:pPr lvl="2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ADQ14 supports direct memory transfer to the GPU.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 the online/offline analysis result as input for machine learning to perform slow control of LLRF</a:t>
            </a:r>
            <a:r>
              <a:rPr lang="en-US" dirty="0"/>
              <a:t> in the future</a:t>
            </a:r>
            <a:r>
              <a:rPr dirty="0"/>
              <a:t>.</a:t>
            </a:r>
          </a:p>
        </p:txBody>
      </p:sp>
      <p:sp>
        <p:nvSpPr>
          <p:cNvPr id="332" name="Future Prospect"/>
          <p:cNvSpPr txBox="1">
            <a:spLocks noGrp="1"/>
          </p:cNvSpPr>
          <p:nvPr>
            <p:ph type="title"/>
          </p:nvPr>
        </p:nvSpPr>
        <p:spPr>
          <a:xfrm>
            <a:off x="698500" y="108561"/>
            <a:ext cx="11607800" cy="1016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Future Prospect</a:t>
            </a:r>
          </a:p>
        </p:txBody>
      </p:sp>
      <p:sp>
        <p:nvSpPr>
          <p:cNvPr id="333" name="13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13/15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If we can have GPU modules in the MTCA system, it will give higher computing performance….but.…"/>
          <p:cNvSpPr txBox="1">
            <a:spLocks noGrp="1"/>
          </p:cNvSpPr>
          <p:nvPr>
            <p:ph type="body" idx="1"/>
          </p:nvPr>
        </p:nvSpPr>
        <p:spPr>
          <a:xfrm>
            <a:off x="558800" y="1296577"/>
            <a:ext cx="12087061" cy="8187338"/>
          </a:xfrm>
          <a:prstGeom prst="rect">
            <a:avLst/>
          </a:prstGeom>
        </p:spPr>
        <p:txBody>
          <a:bodyPr/>
          <a:lstStyle/>
          <a:p>
            <a:pPr marL="354329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If we can have GPU modules in the MTCA system, it will give higher computing performance….but.</a:t>
            </a:r>
          </a:p>
          <a:p>
            <a:pPr marL="354329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No AMC module with a GPU is currently available.</a:t>
            </a:r>
          </a:p>
          <a:p>
            <a:pPr marL="708659" lvl="1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Is it due to the available power per AMC? (80W)</a:t>
            </a:r>
          </a:p>
          <a:p>
            <a:pPr marL="354329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Three possibilities.</a:t>
            </a:r>
          </a:p>
          <a:p>
            <a:pPr marL="708659" lvl="1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Installing a GPU on the AMC carrier, such as </a:t>
            </a:r>
            <a:r>
              <a:rPr dirty="0" err="1"/>
              <a:t>Vadatech</a:t>
            </a:r>
            <a:r>
              <a:rPr dirty="0"/>
              <a:t> AMC104.</a:t>
            </a:r>
          </a:p>
          <a:p>
            <a:pPr marL="1062989" lvl="2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Some GPU cards can operate within 80W limit.</a:t>
            </a:r>
          </a:p>
          <a:p>
            <a:pPr marL="1417319" lvl="3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NVIDIA RTX A1000 (50W), L4(72W)</a:t>
            </a:r>
          </a:p>
          <a:p>
            <a:pPr marL="1062989" lvl="2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No confirmation for peer-to-peer transfer…</a:t>
            </a:r>
          </a:p>
          <a:p>
            <a:pPr marL="708659" lvl="1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Connect the PCI-Express bus of the MTCA backplane to the external PC with a high-performance GPU.</a:t>
            </a:r>
          </a:p>
          <a:p>
            <a:pPr marL="708659" lvl="1" indent="-354329" defTabSz="1612554">
              <a:spcBef>
                <a:spcPts val="2900"/>
              </a:spcBef>
              <a:defRPr sz="279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Purchase PCI-Ex version of digitizer.</a:t>
            </a:r>
          </a:p>
        </p:txBody>
      </p:sp>
      <p:sp>
        <p:nvSpPr>
          <p:cNvPr id="339" name="GPU on MTCA?"/>
          <p:cNvSpPr txBox="1">
            <a:spLocks noGrp="1"/>
          </p:cNvSpPr>
          <p:nvPr>
            <p:ph type="title"/>
          </p:nvPr>
        </p:nvSpPr>
        <p:spPr>
          <a:xfrm>
            <a:off x="698500" y="249766"/>
            <a:ext cx="11607800" cy="1016001"/>
          </a:xfrm>
          <a:prstGeom prst="rect">
            <a:avLst/>
          </a:prstGeom>
        </p:spPr>
        <p:txBody>
          <a:bodyPr/>
          <a:lstStyle/>
          <a:p>
            <a:r>
              <a:rPr lang="en-US" b="1" u="sng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GPU on MTCA?</a:t>
            </a:r>
            <a:endParaRPr b="1" u="sng" dirty="0"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40" name="ペーストされたムービー.png" descr="ペーストされたムービー.png"/>
          <p:cNvPicPr>
            <a:picLocks noChangeAspect="1"/>
          </p:cNvPicPr>
          <p:nvPr/>
        </p:nvPicPr>
        <p:blipFill>
          <a:blip r:embed="rId2"/>
          <a:srcRect t="18232" b="7422"/>
          <a:stretch>
            <a:fillRect/>
          </a:stretch>
        </p:blipFill>
        <p:spPr>
          <a:xfrm>
            <a:off x="9343399" y="5792697"/>
            <a:ext cx="3598063" cy="178460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Vadatech AMC104"/>
          <p:cNvSpPr txBox="1"/>
          <p:nvPr/>
        </p:nvSpPr>
        <p:spPr>
          <a:xfrm>
            <a:off x="10082002" y="5340064"/>
            <a:ext cx="252869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Vadatech AMC104</a:t>
            </a:r>
          </a:p>
        </p:txBody>
      </p:sp>
      <p:sp>
        <p:nvSpPr>
          <p:cNvPr id="342" name="14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14/15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Waveforms recorded by oscilloscopes or digitizers are essential for monitoring the longitudinal property of the beam.…"/>
          <p:cNvSpPr txBox="1">
            <a:spLocks noGrp="1"/>
          </p:cNvSpPr>
          <p:nvPr>
            <p:ph type="body" idx="1"/>
          </p:nvPr>
        </p:nvSpPr>
        <p:spPr>
          <a:xfrm>
            <a:off x="347499" y="1863799"/>
            <a:ext cx="12309802" cy="7187729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Waveforms recorded by oscilloscopes or digitizers are essential for monitoring the longitudinal property of the beam.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A high-speed digitizer with a large memory is required for the J-PARC MR to record the waveform for the whole acceleration period.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The Teledyne SPD ADQ14 AMC, paired with the Vadatech VT816 chassis, is chosen as the new digitizer platform.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The new digitizer started operation in November 2024.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Integration with GPU is under consideration.</a:t>
            </a:r>
          </a:p>
        </p:txBody>
      </p:sp>
      <p:sp>
        <p:nvSpPr>
          <p:cNvPr id="349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Summary</a:t>
            </a:r>
          </a:p>
        </p:txBody>
      </p:sp>
      <p:sp>
        <p:nvSpPr>
          <p:cNvPr id="350" name="15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15/15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ntroduction of J-PARC and MR…"/>
          <p:cNvSpPr txBox="1">
            <a:spLocks noGrp="1"/>
          </p:cNvSpPr>
          <p:nvPr>
            <p:ph type="body" idx="1"/>
          </p:nvPr>
        </p:nvSpPr>
        <p:spPr>
          <a:xfrm>
            <a:off x="698500" y="2227906"/>
            <a:ext cx="11607800" cy="6096001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Introduction of J-PARC and MR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Requirement for the high-speed digitizer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MTCA.4-based high-speed digitizer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Future Prospect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</p:txBody>
      </p:sp>
      <p:sp>
        <p:nvSpPr>
          <p:cNvPr id="186" name="Outline"/>
          <p:cNvSpPr txBox="1">
            <a:spLocks noGrp="1"/>
          </p:cNvSpPr>
          <p:nvPr>
            <p:ph type="title"/>
          </p:nvPr>
        </p:nvSpPr>
        <p:spPr>
          <a:xfrm>
            <a:off x="368527" y="71473"/>
            <a:ext cx="11607801" cy="1016001"/>
          </a:xfrm>
          <a:prstGeom prst="rect">
            <a:avLst/>
          </a:prstGeom>
        </p:spPr>
        <p:txBody>
          <a:bodyPr/>
          <a:lstStyle>
            <a:lvl1pPr>
              <a:defRPr b="1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Outline</a:t>
            </a:r>
          </a:p>
        </p:txBody>
      </p:sp>
      <p:sp>
        <p:nvSpPr>
          <p:cNvPr id="187" name="02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02/15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pdf" descr="pasted-image.pdf"/>
          <p:cNvPicPr>
            <a:picLocks noChangeAspect="1"/>
          </p:cNvPicPr>
          <p:nvPr/>
        </p:nvPicPr>
        <p:blipFill>
          <a:blip r:embed="rId2"/>
          <a:srcRect t="9083" b="25549"/>
          <a:stretch>
            <a:fillRect/>
          </a:stretch>
        </p:blipFill>
        <p:spPr>
          <a:xfrm>
            <a:off x="3927670" y="4895827"/>
            <a:ext cx="8994578" cy="440958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J-PARC…"/>
          <p:cNvSpPr txBox="1">
            <a:spLocks noGrp="1"/>
          </p:cNvSpPr>
          <p:nvPr>
            <p:ph type="title"/>
          </p:nvPr>
        </p:nvSpPr>
        <p:spPr>
          <a:xfrm>
            <a:off x="179795" y="-3899"/>
            <a:ext cx="7402614" cy="123465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362204">
              <a:defRPr sz="496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J-PARC </a:t>
            </a:r>
          </a:p>
          <a:p>
            <a:pPr algn="l" defTabSz="362204">
              <a:defRPr sz="2480"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t>(Japan Proton Accelerator Research Complex)</a:t>
            </a:r>
          </a:p>
        </p:txBody>
      </p:sp>
      <p:sp>
        <p:nvSpPr>
          <p:cNvPr id="191" name="High intensity Proton Accelerator with a LINAC and two synchrotrons.…"/>
          <p:cNvSpPr txBox="1">
            <a:spLocks noGrp="1"/>
          </p:cNvSpPr>
          <p:nvPr>
            <p:ph type="body" sz="half" idx="1"/>
          </p:nvPr>
        </p:nvSpPr>
        <p:spPr>
          <a:xfrm>
            <a:off x="15786" y="1300049"/>
            <a:ext cx="12511636" cy="3526488"/>
          </a:xfrm>
          <a:prstGeom prst="rect">
            <a:avLst/>
          </a:prstGeom>
        </p:spPr>
        <p:txBody>
          <a:bodyPr/>
          <a:lstStyle/>
          <a:p>
            <a:pPr marL="373380" indent="-373380" defTabSz="490727">
              <a:spcBef>
                <a:spcPts val="2900"/>
              </a:spcBef>
              <a:defRPr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High intensity Proton Accelerator with a LINAC and two synchrotrons.</a:t>
            </a:r>
          </a:p>
          <a:p>
            <a:pPr marL="746759" lvl="1" indent="-373379" defTabSz="490727">
              <a:spcBef>
                <a:spcPts val="2900"/>
              </a:spcBef>
              <a:defRPr sz="252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LINAC</a:t>
            </a:r>
            <a:r>
              <a:t>: </a:t>
            </a:r>
            <a:r>
              <a:rPr b="1"/>
              <a:t>400MeV</a:t>
            </a:r>
            <a:r>
              <a:t> negative hydrogen (</a:t>
            </a:r>
            <a:r>
              <a:rPr b="1"/>
              <a:t>H</a:t>
            </a:r>
            <a:r>
              <a:rPr b="1" baseline="31999"/>
              <a:t>-</a:t>
            </a:r>
            <a:r>
              <a:t>) with 50mA (25 Hz)</a:t>
            </a:r>
          </a:p>
          <a:p>
            <a:pPr marL="746759" lvl="1" indent="-373379" defTabSz="490727">
              <a:spcBef>
                <a:spcPts val="2900"/>
              </a:spcBef>
              <a:defRPr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Rapid Cycle Synchrotron </a:t>
            </a:r>
            <a:r>
              <a:rPr b="1"/>
              <a:t>(RCS)</a:t>
            </a:r>
            <a:r>
              <a:t>:  </a:t>
            </a:r>
            <a:r>
              <a:rPr b="1"/>
              <a:t>3 GeV</a:t>
            </a:r>
            <a:r>
              <a:t> proton with </a:t>
            </a:r>
            <a:r>
              <a:rPr b="1"/>
              <a:t>1 MW</a:t>
            </a:r>
            <a:r>
              <a:t> (25 Hz) for material and life science (µ and neutrons).</a:t>
            </a:r>
          </a:p>
          <a:p>
            <a:pPr marL="746759" lvl="1" indent="-373379" defTabSz="490727">
              <a:spcBef>
                <a:spcPts val="2900"/>
              </a:spcBef>
              <a:defRPr sz="2520">
                <a:latin typeface="Helvetica"/>
                <a:ea typeface="Helvetica"/>
                <a:cs typeface="Helvetica"/>
                <a:sym typeface="Helvetica"/>
              </a:defRPr>
            </a:pPr>
            <a:r>
              <a:t>Main Synchrotron Ring </a:t>
            </a:r>
            <a:r>
              <a:rPr b="1"/>
              <a:t>(MR)</a:t>
            </a:r>
            <a:r>
              <a:t>: </a:t>
            </a:r>
            <a:r>
              <a:rPr b="1"/>
              <a:t>30 GeV</a:t>
            </a:r>
            <a:r>
              <a:t> proton with </a:t>
            </a:r>
            <a:r>
              <a:rPr b="1"/>
              <a:t>830 kW</a:t>
            </a:r>
            <a:r>
              <a:t> (1.36 s cycle) for ν experiment, </a:t>
            </a:r>
            <a:r>
              <a:rPr b="1"/>
              <a:t>92kW</a:t>
            </a:r>
            <a:r>
              <a:t>(4.24 s cycle) for Hadron experiment.</a:t>
            </a:r>
          </a:p>
        </p:txBody>
      </p:sp>
      <p:pic>
        <p:nvPicPr>
          <p:cNvPr id="192" name="スクリーンショット 2017-09-20 16.41.32.png" descr="スクリーンショット 2017-09-20 16.41.32.png"/>
          <p:cNvPicPr>
            <a:picLocks noChangeAspect="1"/>
          </p:cNvPicPr>
          <p:nvPr/>
        </p:nvPicPr>
        <p:blipFill>
          <a:blip r:embed="rId3"/>
          <a:srcRect l="46426" t="53227" r="28943" b="4519"/>
          <a:stretch>
            <a:fillRect/>
          </a:stretch>
        </p:blipFill>
        <p:spPr>
          <a:xfrm>
            <a:off x="50149" y="4895629"/>
            <a:ext cx="3844984" cy="441005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星形"/>
          <p:cNvSpPr/>
          <p:nvPr/>
        </p:nvSpPr>
        <p:spPr>
          <a:xfrm>
            <a:off x="2310991" y="6144714"/>
            <a:ext cx="322320" cy="30654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4" name="Tokai"/>
          <p:cNvSpPr txBox="1"/>
          <p:nvPr/>
        </p:nvSpPr>
        <p:spPr>
          <a:xfrm>
            <a:off x="2624353" y="5939654"/>
            <a:ext cx="965356" cy="381001"/>
          </a:xfrm>
          <a:prstGeom prst="rect">
            <a:avLst/>
          </a:prstGeom>
          <a:gradFill>
            <a:gsLst>
              <a:gs pos="0">
                <a:srgbClr val="A5E6FF">
                  <a:alpha val="87439"/>
                </a:srgbClr>
              </a:gs>
              <a:gs pos="35000">
                <a:srgbClr val="BFEDFF">
                  <a:alpha val="87439"/>
                </a:srgbClr>
              </a:gs>
              <a:gs pos="100000">
                <a:srgbClr val="E7F8FF">
                  <a:alpha val="87439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ctr" defTabSz="228600">
              <a:spcBef>
                <a:spcPts val="0"/>
              </a:spcBef>
              <a:defRPr sz="25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Tokai</a:t>
            </a:r>
          </a:p>
        </p:txBody>
      </p:sp>
      <p:sp>
        <p:nvSpPr>
          <p:cNvPr id="195" name="J-PARC facility"/>
          <p:cNvSpPr txBox="1"/>
          <p:nvPr/>
        </p:nvSpPr>
        <p:spPr>
          <a:xfrm>
            <a:off x="4001485" y="4947768"/>
            <a:ext cx="2732659" cy="533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J-PARC facility</a:t>
            </a:r>
          </a:p>
        </p:txBody>
      </p:sp>
      <p:sp>
        <p:nvSpPr>
          <p:cNvPr id="196" name="矢印"/>
          <p:cNvSpPr/>
          <p:nvPr/>
        </p:nvSpPr>
        <p:spPr>
          <a:xfrm rot="20328986">
            <a:off x="3525223" y="5883507"/>
            <a:ext cx="1112392" cy="768599"/>
          </a:xfrm>
          <a:prstGeom prst="rightArrow">
            <a:avLst>
              <a:gd name="adj1" fmla="val 36905"/>
              <a:gd name="adj2" fmla="val 83231"/>
            </a:avLst>
          </a:prstGeom>
          <a:solidFill>
            <a:srgbClr val="FF2600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7" name="Joint Project  between KEK and JAEA"/>
          <p:cNvSpPr txBox="1"/>
          <p:nvPr/>
        </p:nvSpPr>
        <p:spPr>
          <a:xfrm>
            <a:off x="7418148" y="181629"/>
            <a:ext cx="167560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Joint Project </a:t>
            </a:r>
            <a:br/>
            <a:r>
              <a:t>between KEK and JAEA</a:t>
            </a:r>
          </a:p>
        </p:txBody>
      </p:sp>
      <p:sp>
        <p:nvSpPr>
          <p:cNvPr id="198" name="LINAC (400MeV)"/>
          <p:cNvSpPr txBox="1"/>
          <p:nvPr/>
        </p:nvSpPr>
        <p:spPr>
          <a:xfrm>
            <a:off x="4530011" y="6987519"/>
            <a:ext cx="1675608" cy="9652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LINAC</a:t>
            </a:r>
            <a:br/>
            <a:r>
              <a:t>(400MeV)</a:t>
            </a:r>
          </a:p>
        </p:txBody>
      </p:sp>
      <p:sp>
        <p:nvSpPr>
          <p:cNvPr id="199" name="RCS…"/>
          <p:cNvSpPr txBox="1"/>
          <p:nvPr/>
        </p:nvSpPr>
        <p:spPr>
          <a:xfrm>
            <a:off x="6352358" y="5536316"/>
            <a:ext cx="1260451" cy="9652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RCS</a:t>
            </a:r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(3GeV)</a:t>
            </a:r>
          </a:p>
        </p:txBody>
      </p:sp>
      <p:sp>
        <p:nvSpPr>
          <p:cNvPr id="200" name="MR(30GeV)"/>
          <p:cNvSpPr txBox="1"/>
          <p:nvPr/>
        </p:nvSpPr>
        <p:spPr>
          <a:xfrm>
            <a:off x="7693052" y="4895827"/>
            <a:ext cx="2011239" cy="5334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MR(30GeV)</a:t>
            </a:r>
          </a:p>
        </p:txBody>
      </p:sp>
      <p:sp>
        <p:nvSpPr>
          <p:cNvPr id="201" name="Hadron 92kW"/>
          <p:cNvSpPr txBox="1"/>
          <p:nvPr/>
        </p:nvSpPr>
        <p:spPr>
          <a:xfrm>
            <a:off x="11705396" y="4782668"/>
            <a:ext cx="1225551" cy="8636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Hadron</a:t>
            </a:r>
            <a:br/>
            <a:r>
              <a:t>92kW</a:t>
            </a:r>
          </a:p>
        </p:txBody>
      </p:sp>
      <p:sp>
        <p:nvSpPr>
          <p:cNvPr id="202" name="Neutrino 830kW"/>
          <p:cNvSpPr txBox="1"/>
          <p:nvPr/>
        </p:nvSpPr>
        <p:spPr>
          <a:xfrm>
            <a:off x="10122525" y="7453418"/>
            <a:ext cx="1419493" cy="8636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Neutrino</a:t>
            </a:r>
            <a:br/>
            <a:r>
              <a:t>830kW</a:t>
            </a:r>
          </a:p>
        </p:txBody>
      </p:sp>
      <p:sp>
        <p:nvSpPr>
          <p:cNvPr id="203" name="µ,n 1MW"/>
          <p:cNvSpPr txBox="1"/>
          <p:nvPr/>
        </p:nvSpPr>
        <p:spPr>
          <a:xfrm>
            <a:off x="10569856" y="5587116"/>
            <a:ext cx="855031" cy="8636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µ,n</a:t>
            </a:r>
            <a:br/>
            <a:r>
              <a:t>1MW</a:t>
            </a:r>
          </a:p>
        </p:txBody>
      </p:sp>
      <p:pic>
        <p:nvPicPr>
          <p:cNvPr id="204" name="rogo.gif" descr="rog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781" y="49173"/>
            <a:ext cx="1934308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KEKLogo04.png" descr="KEKLogo04.png"/>
          <p:cNvPicPr>
            <a:picLocks noChangeAspect="1"/>
          </p:cNvPicPr>
          <p:nvPr/>
        </p:nvPicPr>
        <p:blipFill>
          <a:blip r:embed="rId5"/>
          <a:srcRect r="80865"/>
          <a:stretch>
            <a:fillRect/>
          </a:stretch>
        </p:blipFill>
        <p:spPr>
          <a:xfrm>
            <a:off x="8970573" y="307782"/>
            <a:ext cx="1164808" cy="76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logo.gif" descr="logo.gif"/>
          <p:cNvPicPr>
            <a:picLocks noChangeAspect="1"/>
          </p:cNvPicPr>
          <p:nvPr/>
        </p:nvPicPr>
        <p:blipFill>
          <a:blip r:embed="rId6"/>
          <a:srcRect r="69200"/>
          <a:stretch>
            <a:fillRect/>
          </a:stretch>
        </p:blipFill>
        <p:spPr>
          <a:xfrm>
            <a:off x="10250254" y="232429"/>
            <a:ext cx="1494185" cy="76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03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03/15</a:t>
            </a:r>
          </a:p>
        </p:txBody>
      </p:sp>
      <p:sp>
        <p:nvSpPr>
          <p:cNvPr id="208" name="Temple &amp; shrine"/>
          <p:cNvSpPr txBox="1"/>
          <p:nvPr/>
        </p:nvSpPr>
        <p:spPr>
          <a:xfrm>
            <a:off x="11624886" y="8965362"/>
            <a:ext cx="1386571" cy="304801"/>
          </a:xfrm>
          <a:prstGeom prst="rect">
            <a:avLst/>
          </a:prstGeom>
          <a:solidFill>
            <a:srgbClr val="FFFFFF">
              <a:alpha val="85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Temple &amp; shrine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J-PARC 主リング(MR)におけるRF加速"/>
          <p:cNvSpPr txBox="1">
            <a:spLocks noGrp="1"/>
          </p:cNvSpPr>
          <p:nvPr>
            <p:ph type="title"/>
          </p:nvPr>
        </p:nvSpPr>
        <p:spPr>
          <a:xfrm>
            <a:off x="22489923" y="4270034"/>
            <a:ext cx="11099801" cy="121353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56362">
              <a:defRPr sz="4880" u="sng"/>
            </a:lvl1pPr>
          </a:lstStyle>
          <a:p>
            <a:r>
              <a:t>J-PARC 主リング(MR)におけるRF加速</a:t>
            </a:r>
          </a:p>
        </p:txBody>
      </p:sp>
      <p:sp>
        <p:nvSpPr>
          <p:cNvPr id="211" name="MR accelerates eight bunches of protons from 3 GeV to 30 GeV.…"/>
          <p:cNvSpPr txBox="1">
            <a:spLocks noGrp="1"/>
          </p:cNvSpPr>
          <p:nvPr>
            <p:ph type="body" sz="half" idx="1"/>
          </p:nvPr>
        </p:nvSpPr>
        <p:spPr>
          <a:xfrm>
            <a:off x="133637" y="736283"/>
            <a:ext cx="9484802" cy="3643277"/>
          </a:xfrm>
          <a:prstGeom prst="rect">
            <a:avLst/>
          </a:prstGeom>
        </p:spPr>
        <p:txBody>
          <a:bodyPr anchor="t"/>
          <a:lstStyle/>
          <a:p>
            <a:pPr marL="408940" indent="-408940" defTabSz="537463">
              <a:spcBef>
                <a:spcPts val="1400"/>
              </a:spcBef>
              <a:defRPr sz="2392">
                <a:latin typeface="Helvetica"/>
                <a:ea typeface="Helvetica"/>
                <a:cs typeface="Helvetica"/>
                <a:sym typeface="Helvetica"/>
              </a:defRPr>
            </a:pPr>
            <a:r>
              <a:t>MR accelerates eight bunches of protons from 3 GeV to 30 GeV.</a:t>
            </a:r>
          </a:p>
          <a:p>
            <a:pPr marL="817880" lvl="1" indent="-408940" defTabSz="537463">
              <a:spcBef>
                <a:spcPts val="1400"/>
              </a:spcBef>
              <a:defRPr sz="2392">
                <a:latin typeface="Helvetica"/>
                <a:ea typeface="Helvetica"/>
                <a:cs typeface="Helvetica"/>
                <a:sym typeface="Helvetica"/>
              </a:defRPr>
            </a:pPr>
            <a:r>
              <a:t>4 times injection of 2 bunches from RCS</a:t>
            </a:r>
          </a:p>
          <a:p>
            <a:pPr marL="817880" lvl="1" indent="-408940" defTabSz="537463">
              <a:spcBef>
                <a:spcPts val="1400"/>
              </a:spcBef>
              <a:defRPr sz="2392">
                <a:latin typeface="Helvetica"/>
                <a:ea typeface="Helvetica"/>
                <a:cs typeface="Helvetica"/>
                <a:sym typeface="Helvetica"/>
              </a:defRPr>
            </a:pPr>
            <a:r>
              <a:t>Injection period: 140 ms.  Acceleration time: 650 ms.</a:t>
            </a:r>
          </a:p>
          <a:p>
            <a:pPr marL="408940" indent="-408940" defTabSz="537463">
              <a:spcBef>
                <a:spcPts val="1400"/>
              </a:spcBef>
              <a:defRPr sz="2392">
                <a:latin typeface="Helvetica"/>
                <a:ea typeface="Helvetica"/>
                <a:cs typeface="Helvetica"/>
                <a:sym typeface="Helvetica"/>
              </a:defRPr>
            </a:pPr>
            <a:r>
              <a:t>Two types of beam extraction for experiments.</a:t>
            </a:r>
          </a:p>
          <a:p>
            <a:pPr marL="817880" lvl="1" indent="-408940" defTabSz="537463">
              <a:spcBef>
                <a:spcPts val="1400"/>
              </a:spcBef>
              <a:defRPr sz="2392">
                <a:latin typeface="Helvetica"/>
                <a:ea typeface="Helvetica"/>
                <a:cs typeface="Helvetica"/>
                <a:sym typeface="Helvetica"/>
              </a:defRPr>
            </a:pPr>
            <a:r>
              <a:t>Fast Extraction (FX): 1 Turn Extraction by Kicker</a:t>
            </a:r>
          </a:p>
          <a:p>
            <a:pPr marL="817880" lvl="1" indent="-408940" defTabSz="537463">
              <a:spcBef>
                <a:spcPts val="1400"/>
              </a:spcBef>
              <a:defRPr sz="2392">
                <a:latin typeface="Helvetica"/>
                <a:ea typeface="Helvetica"/>
                <a:cs typeface="Helvetica"/>
                <a:sym typeface="Helvetica"/>
              </a:defRPr>
            </a:pPr>
            <a:r>
              <a:t>Slow Extraction (SX): Multi-turn extraction (~ 2s).                   The beam is debunched by turning the RF off before extraction.</a:t>
            </a:r>
          </a:p>
        </p:txBody>
      </p:sp>
      <p:sp>
        <p:nvSpPr>
          <p:cNvPr id="212" name="04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04/15</a:t>
            </a:r>
          </a:p>
        </p:txBody>
      </p:sp>
      <p:sp>
        <p:nvSpPr>
          <p:cNvPr id="213" name="J-PARC Main Ring Synchrotron (MR)"/>
          <p:cNvSpPr txBox="1"/>
          <p:nvPr/>
        </p:nvSpPr>
        <p:spPr>
          <a:xfrm>
            <a:off x="143732" y="9694"/>
            <a:ext cx="11557002" cy="781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420624">
              <a:lnSpc>
                <a:spcPct val="100000"/>
              </a:lnSpc>
              <a:spcBef>
                <a:spcPts val="0"/>
              </a:spcBef>
              <a:defRPr sz="4536" b="1" u="sng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J-PARC Main Ring Synchrotron (MR)</a:t>
            </a:r>
          </a:p>
        </p:txBody>
      </p:sp>
      <p:grpSp>
        <p:nvGrpSpPr>
          <p:cNvPr id="231" name="グループ"/>
          <p:cNvGrpSpPr/>
          <p:nvPr/>
        </p:nvGrpSpPr>
        <p:grpSpPr>
          <a:xfrm>
            <a:off x="6774218" y="4410811"/>
            <a:ext cx="6008245" cy="5205773"/>
            <a:chOff x="0" y="0"/>
            <a:chExt cx="6008243" cy="5205771"/>
          </a:xfrm>
        </p:grpSpPr>
        <p:pic>
          <p:nvPicPr>
            <p:cNvPr id="214" name="pasted-image.png" descr="pasted-image.png"/>
            <p:cNvPicPr>
              <a:picLocks noChangeAspect="1"/>
            </p:cNvPicPr>
            <p:nvPr/>
          </p:nvPicPr>
          <p:blipFill>
            <a:blip r:embed="rId2"/>
            <a:srcRect l="43427" t="19601" r="3070" b="2603"/>
            <a:stretch>
              <a:fillRect/>
            </a:stretch>
          </p:blipFill>
          <p:spPr>
            <a:xfrm>
              <a:off x="0" y="0"/>
              <a:ext cx="6008244" cy="52057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1" name="グループ"/>
            <p:cNvGrpSpPr/>
            <p:nvPr/>
          </p:nvGrpSpPr>
          <p:grpSpPr>
            <a:xfrm>
              <a:off x="417673" y="777524"/>
              <a:ext cx="3937925" cy="3833148"/>
              <a:chOff x="0" y="0"/>
              <a:chExt cx="3937923" cy="3833147"/>
            </a:xfrm>
          </p:grpSpPr>
          <p:sp>
            <p:nvSpPr>
              <p:cNvPr id="238" name="接続の線"/>
              <p:cNvSpPr/>
              <p:nvPr/>
            </p:nvSpPr>
            <p:spPr>
              <a:xfrm>
                <a:off x="-1" y="14295"/>
                <a:ext cx="1253493" cy="19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185" h="21600" extrusionOk="0">
                    <a:moveTo>
                      <a:pt x="2093" y="21600"/>
                    </a:moveTo>
                    <a:cubicBezTo>
                      <a:pt x="-3415" y="7896"/>
                      <a:pt x="1949" y="696"/>
                      <a:pt x="18185" y="0"/>
                    </a:cubicBezTo>
                  </a:path>
                </a:pathLst>
              </a:custGeom>
              <a:noFill/>
              <a:ln w="127000" cap="flat">
                <a:solidFill>
                  <a:srgbClr val="EC5D57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9" name="接続の線"/>
              <p:cNvSpPr/>
              <p:nvPr/>
            </p:nvSpPr>
            <p:spPr>
              <a:xfrm>
                <a:off x="763774" y="3127583"/>
                <a:ext cx="2510659" cy="705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3" extrusionOk="0">
                    <a:moveTo>
                      <a:pt x="21600" y="880"/>
                    </a:moveTo>
                    <a:cubicBezTo>
                      <a:pt x="14072" y="21600"/>
                      <a:pt x="6872" y="21307"/>
                      <a:pt x="0" y="0"/>
                    </a:cubicBezTo>
                  </a:path>
                </a:pathLst>
              </a:custGeom>
              <a:noFill/>
              <a:ln w="127000" cap="flat">
                <a:solidFill>
                  <a:srgbClr val="EC5D57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0" name="接続の線"/>
              <p:cNvSpPr/>
              <p:nvPr/>
            </p:nvSpPr>
            <p:spPr>
              <a:xfrm>
                <a:off x="2670783" y="0"/>
                <a:ext cx="1267141" cy="2028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21" h="21600" extrusionOk="0">
                    <a:moveTo>
                      <a:pt x="0" y="0"/>
                    </a:moveTo>
                    <a:cubicBezTo>
                      <a:pt x="15730" y="1872"/>
                      <a:pt x="21600" y="9072"/>
                      <a:pt x="17610" y="21600"/>
                    </a:cubicBezTo>
                  </a:path>
                </a:pathLst>
              </a:custGeom>
              <a:noFill/>
              <a:ln w="127000" cap="flat">
                <a:solidFill>
                  <a:srgbClr val="EC5D57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8" name="線"/>
              <p:cNvSpPr/>
              <p:nvPr/>
            </p:nvSpPr>
            <p:spPr>
              <a:xfrm>
                <a:off x="1177812" y="8604"/>
                <a:ext cx="1538042" cy="1"/>
              </a:xfrm>
              <a:prstGeom prst="line">
                <a:avLst/>
              </a:prstGeom>
              <a:noFill/>
              <a:ln w="127000" cap="flat">
                <a:solidFill>
                  <a:srgbClr val="EC5D5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2400"/>
                </a:pPr>
                <a:endParaRPr/>
              </a:p>
            </p:txBody>
          </p:sp>
          <p:sp>
            <p:nvSpPr>
              <p:cNvPr id="219" name="線"/>
              <p:cNvSpPr/>
              <p:nvPr/>
            </p:nvSpPr>
            <p:spPr>
              <a:xfrm flipH="1" flipV="1">
                <a:off x="134117" y="1980711"/>
                <a:ext cx="642687" cy="1201549"/>
              </a:xfrm>
              <a:prstGeom prst="line">
                <a:avLst/>
              </a:prstGeom>
              <a:noFill/>
              <a:ln w="127000" cap="flat">
                <a:solidFill>
                  <a:srgbClr val="EC5D5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2400"/>
                </a:pPr>
                <a:endParaRPr/>
              </a:p>
            </p:txBody>
          </p:sp>
          <p:sp>
            <p:nvSpPr>
              <p:cNvPr id="220" name="線"/>
              <p:cNvSpPr/>
              <p:nvPr/>
            </p:nvSpPr>
            <p:spPr>
              <a:xfrm flipV="1">
                <a:off x="3248555" y="1980711"/>
                <a:ext cx="642687" cy="1201549"/>
              </a:xfrm>
              <a:prstGeom prst="line">
                <a:avLst/>
              </a:prstGeom>
              <a:noFill/>
              <a:ln w="127000" cap="flat">
                <a:solidFill>
                  <a:srgbClr val="EC5D57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spcBef>
                    <a:spcPts val="0"/>
                  </a:spcBef>
                  <a:defRPr sz="2400"/>
                </a:pPr>
                <a:endParaRPr/>
              </a:p>
            </p:txBody>
          </p:sp>
        </p:grpSp>
        <p:sp>
          <p:nvSpPr>
            <p:cNvPr id="222" name="線"/>
            <p:cNvSpPr/>
            <p:nvPr/>
          </p:nvSpPr>
          <p:spPr>
            <a:xfrm flipH="1" flipV="1">
              <a:off x="9056" y="2225563"/>
              <a:ext cx="908964" cy="1376595"/>
            </a:xfrm>
            <a:prstGeom prst="line">
              <a:avLst/>
            </a:prstGeom>
            <a:noFill/>
            <a:ln w="88900" cap="flat">
              <a:solidFill>
                <a:srgbClr val="F3901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2400"/>
              </a:pPr>
              <a:endParaRPr/>
            </a:p>
          </p:txBody>
        </p:sp>
        <p:sp>
          <p:nvSpPr>
            <p:cNvPr id="223" name="MR"/>
            <p:cNvSpPr txBox="1"/>
            <p:nvPr/>
          </p:nvSpPr>
          <p:spPr>
            <a:xfrm>
              <a:off x="2069714" y="3773787"/>
              <a:ext cx="939232" cy="54424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3300" b="1">
                  <a:solidFill>
                    <a:srgbClr val="EC5D57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MR</a:t>
              </a:r>
            </a:p>
          </p:txBody>
        </p:sp>
        <p:sp>
          <p:nvSpPr>
            <p:cNvPr id="241" name="接続の線"/>
            <p:cNvSpPr/>
            <p:nvPr/>
          </p:nvSpPr>
          <p:spPr>
            <a:xfrm>
              <a:off x="889454" y="781074"/>
              <a:ext cx="823838" cy="132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4" h="21600" extrusionOk="0">
                  <a:moveTo>
                    <a:pt x="603" y="21600"/>
                  </a:moveTo>
                  <a:cubicBezTo>
                    <a:pt x="-2086" y="10024"/>
                    <a:pt x="4218" y="2824"/>
                    <a:pt x="19514" y="0"/>
                  </a:cubicBezTo>
                </a:path>
              </a:pathLst>
            </a:custGeom>
            <a:noFill/>
            <a:ln w="127000" cap="flat">
              <a:solidFill>
                <a:srgbClr val="51A7F9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25" name="線"/>
            <p:cNvSpPr/>
            <p:nvPr/>
          </p:nvSpPr>
          <p:spPr>
            <a:xfrm flipV="1">
              <a:off x="3642843" y="1884428"/>
              <a:ext cx="1504369" cy="2137453"/>
            </a:xfrm>
            <a:prstGeom prst="line">
              <a:avLst/>
            </a:prstGeom>
            <a:noFill/>
            <a:ln w="127000" cap="flat">
              <a:solidFill>
                <a:srgbClr val="DE6A1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2400"/>
              </a:pPr>
              <a:endParaRPr/>
            </a:p>
          </p:txBody>
        </p:sp>
        <p:sp>
          <p:nvSpPr>
            <p:cNvPr id="226" name="四角形"/>
            <p:cNvSpPr txBox="1"/>
            <p:nvPr/>
          </p:nvSpPr>
          <p:spPr>
            <a:xfrm>
              <a:off x="478285" y="2109878"/>
              <a:ext cx="1044151" cy="737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spcBef>
                  <a:spcPts val="0"/>
                </a:spcBef>
                <a:defRPr sz="2100" b="1">
                  <a:solidFill>
                    <a:srgbClr val="51A7F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" name="Hadron Exp.(K,π)"/>
            <p:cNvSpPr txBox="1"/>
            <p:nvPr/>
          </p:nvSpPr>
          <p:spPr>
            <a:xfrm>
              <a:off x="4417362" y="324102"/>
              <a:ext cx="1323528" cy="9257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DE6A1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Hadron Exp.(K,π)</a:t>
              </a:r>
            </a:p>
          </p:txBody>
        </p:sp>
        <p:sp>
          <p:nvSpPr>
            <p:cNvPr id="228" name="FX"/>
            <p:cNvSpPr txBox="1"/>
            <p:nvPr/>
          </p:nvSpPr>
          <p:spPr>
            <a:xfrm>
              <a:off x="1252664" y="1164532"/>
              <a:ext cx="554559" cy="4779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51A7F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FX</a:t>
              </a:r>
            </a:p>
          </p:txBody>
        </p:sp>
        <p:sp>
          <p:nvSpPr>
            <p:cNvPr id="229" name="SX"/>
            <p:cNvSpPr txBox="1"/>
            <p:nvPr/>
          </p:nvSpPr>
          <p:spPr>
            <a:xfrm>
              <a:off x="4499658" y="2988655"/>
              <a:ext cx="626973" cy="531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2400" b="1">
                  <a:solidFill>
                    <a:srgbClr val="DE6A1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SX</a:t>
              </a:r>
            </a:p>
          </p:txBody>
        </p:sp>
        <p:sp>
          <p:nvSpPr>
            <p:cNvPr id="230" name="Neutrino Exp."/>
            <p:cNvSpPr txBox="1"/>
            <p:nvPr/>
          </p:nvSpPr>
          <p:spPr>
            <a:xfrm>
              <a:off x="660654" y="2127866"/>
              <a:ext cx="1184871" cy="7011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spcBef>
                  <a:spcPts val="0"/>
                </a:spcBef>
                <a:defRPr sz="2000" b="1">
                  <a:solidFill>
                    <a:srgbClr val="51A7F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Neutrino Exp.</a:t>
              </a:r>
            </a:p>
          </p:txBody>
        </p:sp>
      </p:grpSp>
      <p:grpSp>
        <p:nvGrpSpPr>
          <p:cNvPr id="236" name="グループ"/>
          <p:cNvGrpSpPr/>
          <p:nvPr/>
        </p:nvGrpSpPr>
        <p:grpSpPr>
          <a:xfrm>
            <a:off x="426369" y="4492606"/>
            <a:ext cx="5903043" cy="5042183"/>
            <a:chOff x="0" y="0"/>
            <a:chExt cx="5903041" cy="5042182"/>
          </a:xfrm>
        </p:grpSpPr>
        <p:pic>
          <p:nvPicPr>
            <p:cNvPr id="232" name="pasted-image.pdf" descr="pasted-image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903042" cy="5042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3" name="Extraction…"/>
            <p:cNvSpPr txBox="1"/>
            <p:nvPr/>
          </p:nvSpPr>
          <p:spPr>
            <a:xfrm>
              <a:off x="2114160" y="244180"/>
              <a:ext cx="1843810" cy="7924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spcBef>
                  <a:spcPts val="500"/>
                </a:spcBef>
                <a:defRPr sz="2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Extraction </a:t>
              </a:r>
            </a:p>
            <a:p>
              <a:pPr>
                <a:spcBef>
                  <a:spcPts val="500"/>
                </a:spcBef>
                <a:defRPr sz="22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at 30GeV</a:t>
              </a:r>
            </a:p>
          </p:txBody>
        </p:sp>
        <p:sp>
          <p:nvSpPr>
            <p:cNvPr id="234" name="30 GeV MR…"/>
            <p:cNvSpPr txBox="1"/>
            <p:nvPr/>
          </p:nvSpPr>
          <p:spPr>
            <a:xfrm>
              <a:off x="2919682" y="2490507"/>
              <a:ext cx="1484515" cy="647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spcBef>
                  <a:spcPts val="500"/>
                </a:spcBef>
                <a:defRPr sz="1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30 GeV MR</a:t>
              </a:r>
            </a:p>
            <a:p>
              <a:pPr>
                <a:spcBef>
                  <a:spcPts val="500"/>
                </a:spcBef>
                <a:defRPr sz="17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9 Buckets</a:t>
              </a:r>
            </a:p>
          </p:txBody>
        </p:sp>
        <p:sp>
          <p:nvSpPr>
            <p:cNvPr id="235" name="3 GeV RCS…"/>
            <p:cNvSpPr txBox="1"/>
            <p:nvPr/>
          </p:nvSpPr>
          <p:spPr>
            <a:xfrm>
              <a:off x="85800" y="510306"/>
              <a:ext cx="1484515" cy="647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spcBef>
                  <a:spcPts val="500"/>
                </a:spcBef>
                <a:defRPr sz="17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3 GeV RCS</a:t>
              </a:r>
            </a:p>
            <a:p>
              <a:pPr>
                <a:spcBef>
                  <a:spcPts val="500"/>
                </a:spcBef>
                <a:defRPr sz="17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2 Buckets</a:t>
              </a:r>
            </a:p>
          </p:txBody>
        </p:sp>
      </p:grpSp>
      <p:graphicFrame>
        <p:nvGraphicFramePr>
          <p:cNvPr id="237" name="表 1"/>
          <p:cNvGraphicFramePr/>
          <p:nvPr/>
        </p:nvGraphicFramePr>
        <p:xfrm>
          <a:off x="9632829" y="910122"/>
          <a:ext cx="3280827" cy="3175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820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5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Energy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3~30GeV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Circumference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1567.5 m 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#Buckets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#bunches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Repetition Cycle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1.36 s (FX),
4.24 s (SX)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Acceleration time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650 ms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he waveforms of the beam signals recorded by the oscilloscopes are essential for monitoring and analyzing the beam's longitudinal properties.…"/>
          <p:cNvSpPr txBox="1">
            <a:spLocks noGrp="1"/>
          </p:cNvSpPr>
          <p:nvPr>
            <p:ph type="body" sz="half" idx="1"/>
          </p:nvPr>
        </p:nvSpPr>
        <p:spPr>
          <a:xfrm>
            <a:off x="191775" y="889286"/>
            <a:ext cx="6484144" cy="4446589"/>
          </a:xfrm>
          <a:prstGeom prst="rect">
            <a:avLst/>
          </a:prstGeom>
        </p:spPr>
        <p:txBody>
          <a:bodyPr/>
          <a:lstStyle/>
          <a:p>
            <a:pPr marL="358140" indent="-358140" defTabSz="1629894">
              <a:spcBef>
                <a:spcPts val="3000"/>
              </a:spcBef>
              <a:defRPr sz="282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The waveforms of the beam signals recorded by the oscilloscopes are essential for monitoring and analyzing the beam's longitudinal properties.</a:t>
            </a:r>
          </a:p>
          <a:p>
            <a:pPr marL="716280" lvl="1" indent="-358140" defTabSz="1629894">
              <a:spcBef>
                <a:spcPts val="3000"/>
              </a:spcBef>
              <a:defRPr sz="282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Motion of the beam bunches</a:t>
            </a:r>
          </a:p>
          <a:p>
            <a:pPr marL="716280" lvl="1" indent="-358140" defTabSz="1629894">
              <a:spcBef>
                <a:spcPts val="3000"/>
              </a:spcBef>
              <a:defRPr sz="282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Tomography Reconstruction</a:t>
            </a:r>
          </a:p>
          <a:p>
            <a:pPr marL="716280" lvl="1" indent="-358140" defTabSz="1629894">
              <a:spcBef>
                <a:spcPts val="3000"/>
              </a:spcBef>
              <a:defRPr sz="282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Spectral Analysis by FFT</a:t>
            </a:r>
          </a:p>
        </p:txBody>
      </p:sp>
      <p:sp>
        <p:nvSpPr>
          <p:cNvPr id="244" name="Importance of beam signal monitoring in the J-PARC MR"/>
          <p:cNvSpPr txBox="1">
            <a:spLocks noGrp="1"/>
          </p:cNvSpPr>
          <p:nvPr>
            <p:ph type="title"/>
          </p:nvPr>
        </p:nvSpPr>
        <p:spPr>
          <a:xfrm>
            <a:off x="267618" y="113840"/>
            <a:ext cx="10424544" cy="888562"/>
          </a:xfrm>
          <a:prstGeom prst="rect">
            <a:avLst/>
          </a:prstGeom>
        </p:spPr>
        <p:txBody>
          <a:bodyPr/>
          <a:lstStyle>
            <a:lvl1pPr defTabSz="901643">
              <a:defRPr sz="3120" b="1" u="sng" spc="-6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Importance of beam signal monitoring in the J-PARC MR</a:t>
            </a:r>
          </a:p>
        </p:txBody>
      </p:sp>
      <p:pic>
        <p:nvPicPr>
          <p:cNvPr id="245" name="MountainSpectrogram_240502_00_Lin_zoom.png" descr="MountainSpectrogram_240502_00_Lin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907" y="5744707"/>
            <a:ext cx="7819536" cy="3909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CBOplot_CBOMode8amp_191128_10_ch2.png" descr="CBOplot_CBOMode8amp_191128_10_ch2.png"/>
          <p:cNvPicPr>
            <a:picLocks noChangeAspect="1"/>
          </p:cNvPicPr>
          <p:nvPr/>
        </p:nvPicPr>
        <p:blipFill>
          <a:blip r:embed="rId3"/>
          <a:srcRect l="63544"/>
          <a:stretch>
            <a:fillRect/>
          </a:stretch>
        </p:blipFill>
        <p:spPr>
          <a:xfrm>
            <a:off x="6846585" y="603295"/>
            <a:ext cx="6484245" cy="4446694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線"/>
          <p:cNvSpPr/>
          <p:nvPr/>
        </p:nvSpPr>
        <p:spPr>
          <a:xfrm>
            <a:off x="8038158" y="7457261"/>
            <a:ext cx="1977633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48" name="pasted-image.pdf" descr="pasted-image.pdf"/>
          <p:cNvPicPr>
            <a:picLocks noChangeAspect="1"/>
          </p:cNvPicPr>
          <p:nvPr/>
        </p:nvPicPr>
        <p:blipFill>
          <a:blip r:embed="rId4"/>
          <a:srcRect l="73620" t="73171" r="1760" b="2311"/>
          <a:stretch>
            <a:fillRect/>
          </a:stretch>
        </p:blipFill>
        <p:spPr>
          <a:xfrm>
            <a:off x="102896" y="5753935"/>
            <a:ext cx="5226712" cy="390376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onstructed distribution by Tomography"/>
          <p:cNvSpPr txBox="1"/>
          <p:nvPr/>
        </p:nvSpPr>
        <p:spPr>
          <a:xfrm>
            <a:off x="289514" y="5295791"/>
            <a:ext cx="48536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Reconstructed distribution by Tomography</a:t>
            </a:r>
          </a:p>
        </p:txBody>
      </p:sp>
      <p:sp>
        <p:nvSpPr>
          <p:cNvPr id="250" name="Spectrum with microwave instability  during debunching process"/>
          <p:cNvSpPr txBox="1"/>
          <p:nvPr/>
        </p:nvSpPr>
        <p:spPr>
          <a:xfrm>
            <a:off x="6259912" y="5121024"/>
            <a:ext cx="5886227" cy="65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Spectrum with microwave instability</a:t>
            </a:r>
            <a:br>
              <a:rPr dirty="0"/>
            </a:br>
            <a:r>
              <a:rPr dirty="0"/>
              <a:t> during </a:t>
            </a:r>
            <a:r>
              <a:rPr dirty="0" err="1"/>
              <a:t>debunching</a:t>
            </a:r>
            <a:r>
              <a:rPr dirty="0"/>
              <a:t> process</a:t>
            </a:r>
            <a:r>
              <a:rPr lang="en-US" dirty="0"/>
              <a:t> for the Slow Extraction</a:t>
            </a:r>
            <a:endParaRPr dirty="0"/>
          </a:p>
        </p:txBody>
      </p:sp>
      <p:sp>
        <p:nvSpPr>
          <p:cNvPr id="251" name="05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05/15</a:t>
            </a:r>
          </a:p>
        </p:txBody>
      </p:sp>
      <p:sp>
        <p:nvSpPr>
          <p:cNvPr id="252" name="Mountain range plot with Coupled Bunch Instability."/>
          <p:cNvSpPr txBox="1"/>
          <p:nvPr/>
        </p:nvSpPr>
        <p:spPr>
          <a:xfrm>
            <a:off x="7153419" y="705792"/>
            <a:ext cx="5870477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Mountain range plot with Coupled Bunch Instability.</a:t>
            </a:r>
          </a:p>
        </p:txBody>
      </p:sp>
      <p:sp>
        <p:nvSpPr>
          <p:cNvPr id="2" name="Spectrum with microwave instability  during debunching process">
            <a:extLst>
              <a:ext uri="{FF2B5EF4-FFF2-40B4-BE49-F238E27FC236}">
                <a16:creationId xmlns:a16="http://schemas.microsoft.com/office/drawing/2014/main" id="{848FAD18-F3C9-0B25-6755-B2437986FA20}"/>
              </a:ext>
            </a:extLst>
          </p:cNvPr>
          <p:cNvSpPr txBox="1"/>
          <p:nvPr/>
        </p:nvSpPr>
        <p:spPr>
          <a:xfrm>
            <a:off x="10483619" y="7457261"/>
            <a:ext cx="2113887" cy="1511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400" dirty="0">
                <a:solidFill>
                  <a:schemeClr val="bg1"/>
                </a:solidFill>
              </a:rPr>
              <a:t>Typical freq. ~250MHz</a:t>
            </a: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endParaRPr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Oscilloscopes are used to record the waveform of the beam signal.…"/>
          <p:cNvSpPr txBox="1">
            <a:spLocks noGrp="1"/>
          </p:cNvSpPr>
          <p:nvPr>
            <p:ph type="body" sz="half" idx="1"/>
          </p:nvPr>
        </p:nvSpPr>
        <p:spPr>
          <a:xfrm>
            <a:off x="334868" y="756473"/>
            <a:ext cx="12335064" cy="4063648"/>
          </a:xfrm>
          <a:prstGeom prst="rect">
            <a:avLst/>
          </a:prstGeom>
        </p:spPr>
        <p:txBody>
          <a:bodyPr/>
          <a:lstStyle/>
          <a:p>
            <a:pPr marL="323850" indent="-323850" defTabSz="1473840">
              <a:spcBef>
                <a:spcPts val="2700"/>
              </a:spcBef>
              <a:defRPr sz="25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Oscilloscopes are used to record the waveform of the beam signal.</a:t>
            </a:r>
          </a:p>
          <a:p>
            <a:pPr marL="323850" indent="-323850" defTabSz="1473840">
              <a:spcBef>
                <a:spcPts val="2700"/>
              </a:spcBef>
              <a:defRPr sz="25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Memory on the oscilloscopes: 10~20M samples</a:t>
            </a:r>
          </a:p>
          <a:p>
            <a:pPr marL="647700" lvl="1" indent="-323850" defTabSz="1473840">
              <a:spcBef>
                <a:spcPts val="2700"/>
              </a:spcBef>
              <a:defRPr sz="255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Not long enough to store all waveforms for the whole acceleration period.</a:t>
            </a:r>
          </a:p>
          <a:p>
            <a:pPr marL="647700" lvl="1" indent="-323850" defTabSz="1473840">
              <a:spcBef>
                <a:spcPts val="2700"/>
              </a:spcBef>
              <a:defRPr sz="25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Two oscilloscopes are used with different recording intervals.</a:t>
            </a:r>
          </a:p>
          <a:p>
            <a:pPr marL="323850" indent="-323850" defTabSz="1473840">
              <a:spcBef>
                <a:spcPts val="2700"/>
              </a:spcBef>
              <a:defRPr sz="255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Data readout via VXI11 protocol over Ethernet.  </a:t>
            </a:r>
            <a:r>
              <a:rPr b="1" dirty="0"/>
              <a:t>Not Fast enough for ~1Hz cycle.</a:t>
            </a:r>
            <a:r>
              <a:rPr dirty="0"/>
              <a:t> </a:t>
            </a:r>
          </a:p>
          <a:p>
            <a:pPr marL="323850" indent="-323850" defTabSz="1473840">
              <a:spcBef>
                <a:spcPts val="2700"/>
              </a:spcBef>
              <a:defRPr sz="255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Oscilloscopes cannot acquire and process the data at ~1Hz.</a:t>
            </a:r>
          </a:p>
        </p:txBody>
      </p:sp>
      <p:sp>
        <p:nvSpPr>
          <p:cNvPr id="255" name="Current situation @J-PARC MR"/>
          <p:cNvSpPr txBox="1">
            <a:spLocks noGrp="1"/>
          </p:cNvSpPr>
          <p:nvPr>
            <p:ph type="title"/>
          </p:nvPr>
        </p:nvSpPr>
        <p:spPr>
          <a:xfrm>
            <a:off x="320203" y="100824"/>
            <a:ext cx="10594104" cy="1077423"/>
          </a:xfrm>
          <a:prstGeom prst="rect">
            <a:avLst/>
          </a:prstGeom>
        </p:spPr>
        <p:txBody>
          <a:bodyPr/>
          <a:lstStyle>
            <a:lvl1pPr defTabSz="1664572">
              <a:defRPr sz="5760" b="1" spc="-11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Current situation @J-PARC MR</a:t>
            </a:r>
          </a:p>
        </p:txBody>
      </p:sp>
      <p:pic>
        <p:nvPicPr>
          <p:cNvPr id="256" name="CompareWCM_LLRF_8bunch.png" descr="CompareWCM_LLRF_8bunch.png"/>
          <p:cNvPicPr>
            <a:picLocks noChangeAspect="1"/>
          </p:cNvPicPr>
          <p:nvPr/>
        </p:nvPicPr>
        <p:blipFill>
          <a:blip r:embed="rId2"/>
          <a:srcRect r="49035" b="50374"/>
          <a:stretch>
            <a:fillRect/>
          </a:stretch>
        </p:blipFill>
        <p:spPr>
          <a:xfrm>
            <a:off x="-10899" y="5402904"/>
            <a:ext cx="6627872" cy="430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Mountain_240613_01.png" descr="Mountain_240613_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349" y="5438488"/>
            <a:ext cx="5989992" cy="449249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Oscilloscope for monitoring Injection period"/>
          <p:cNvSpPr txBox="1"/>
          <p:nvPr/>
        </p:nvSpPr>
        <p:spPr>
          <a:xfrm>
            <a:off x="995267" y="5269224"/>
            <a:ext cx="497093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Oscilloscope for monitoring Injection period</a:t>
            </a:r>
          </a:p>
        </p:txBody>
      </p:sp>
      <p:sp>
        <p:nvSpPr>
          <p:cNvPr id="259" name="Oscilloscope for monitoring whole the acceleration"/>
          <p:cNvSpPr txBox="1"/>
          <p:nvPr/>
        </p:nvSpPr>
        <p:spPr>
          <a:xfrm>
            <a:off x="7201484" y="5269224"/>
            <a:ext cx="577572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Oscilloscope for monitoring whole the acceleration</a:t>
            </a:r>
          </a:p>
        </p:txBody>
      </p:sp>
      <p:sp>
        <p:nvSpPr>
          <p:cNvPr id="260" name="250MSa/s…"/>
          <p:cNvSpPr txBox="1"/>
          <p:nvPr/>
        </p:nvSpPr>
        <p:spPr>
          <a:xfrm>
            <a:off x="3091177" y="8545090"/>
            <a:ext cx="3304556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spcBef>
                <a:spcPts val="0"/>
              </a:spcBef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250MSa/s </a:t>
            </a:r>
          </a:p>
          <a:p>
            <a:pPr algn="r">
              <a:spcBef>
                <a:spcPts val="0"/>
              </a:spcBef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Record waveform every turn</a:t>
            </a:r>
          </a:p>
        </p:txBody>
      </p:sp>
      <p:sp>
        <p:nvSpPr>
          <p:cNvPr id="261" name="500MSa/s…"/>
          <p:cNvSpPr txBox="1"/>
          <p:nvPr/>
        </p:nvSpPr>
        <p:spPr>
          <a:xfrm>
            <a:off x="8542984" y="8583190"/>
            <a:ext cx="3346723" cy="68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spcBef>
                <a:spcPts val="0"/>
              </a:spcBef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500MSa/s</a:t>
            </a:r>
          </a:p>
          <a:p>
            <a:pPr algn="r">
              <a:spcBef>
                <a:spcPts val="0"/>
              </a:spcBef>
              <a:defRPr sz="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Record waveform every 1ms</a:t>
            </a:r>
          </a:p>
        </p:txBody>
      </p:sp>
      <p:sp>
        <p:nvSpPr>
          <p:cNvPr id="262" name="線"/>
          <p:cNvSpPr/>
          <p:nvPr/>
        </p:nvSpPr>
        <p:spPr>
          <a:xfrm>
            <a:off x="2588159" y="8266022"/>
            <a:ext cx="1" cy="852743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3" name="5M Sample (~20ms) /Injection"/>
          <p:cNvSpPr txBox="1"/>
          <p:nvPr/>
        </p:nvSpPr>
        <p:spPr>
          <a:xfrm>
            <a:off x="2652578" y="8295258"/>
            <a:ext cx="349530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4">
                    <a:hueOff val="-1247790"/>
                    <a:lumOff val="-1232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5M Sample (~20ms) /Injection</a:t>
            </a:r>
          </a:p>
        </p:txBody>
      </p:sp>
      <p:sp>
        <p:nvSpPr>
          <p:cNvPr id="264" name="線"/>
          <p:cNvSpPr/>
          <p:nvPr/>
        </p:nvSpPr>
        <p:spPr>
          <a:xfrm>
            <a:off x="3611557" y="7347053"/>
            <a:ext cx="1" cy="852743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5" name="線"/>
          <p:cNvSpPr/>
          <p:nvPr/>
        </p:nvSpPr>
        <p:spPr>
          <a:xfrm>
            <a:off x="4743454" y="6509250"/>
            <a:ext cx="1" cy="852743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6" name="線"/>
          <p:cNvSpPr/>
          <p:nvPr/>
        </p:nvSpPr>
        <p:spPr>
          <a:xfrm>
            <a:off x="5949382" y="5692928"/>
            <a:ext cx="1" cy="647701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7" name="Need FASTER digitizer!!!"/>
          <p:cNvSpPr txBox="1"/>
          <p:nvPr/>
        </p:nvSpPr>
        <p:spPr>
          <a:xfrm>
            <a:off x="7239584" y="4665752"/>
            <a:ext cx="50508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Need FASTER digitizer!!!</a:t>
            </a:r>
          </a:p>
        </p:txBody>
      </p:sp>
      <p:sp>
        <p:nvSpPr>
          <p:cNvPr id="268" name="06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06/15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Use a single-digitizer to record the entire acceleration period.…"/>
          <p:cNvSpPr txBox="1">
            <a:spLocks noGrp="1"/>
          </p:cNvSpPr>
          <p:nvPr>
            <p:ph type="body" idx="1"/>
          </p:nvPr>
        </p:nvSpPr>
        <p:spPr>
          <a:xfrm>
            <a:off x="439842" y="1290359"/>
            <a:ext cx="12125116" cy="7636774"/>
          </a:xfrm>
          <a:prstGeom prst="rect">
            <a:avLst/>
          </a:prstGeom>
        </p:spPr>
        <p:txBody>
          <a:bodyPr anchor="ctr"/>
          <a:lstStyle/>
          <a:p>
            <a:pPr marL="380999" indent="-380999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 a single-digitizer to record the entire acceleration period.</a:t>
            </a:r>
          </a:p>
          <a:p>
            <a:pPr marL="380999" indent="-380999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Record and analyze the waveform of the beam signal for every shot.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Post-mortem analysis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Online Monitoring</a:t>
            </a:r>
          </a:p>
          <a:p>
            <a:pPr lvl="2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FFT or bunch shape analysis for monitoring instabilities.</a:t>
            </a:r>
          </a:p>
          <a:p>
            <a:pPr lvl="2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Real-time phase space reconstruction.</a:t>
            </a:r>
          </a:p>
          <a:p>
            <a:pPr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 the analysis result as input to machine learning(ML) 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Use ML to perform slow control for the LLRF system in the future.</a:t>
            </a:r>
          </a:p>
        </p:txBody>
      </p:sp>
      <p:sp>
        <p:nvSpPr>
          <p:cNvPr id="271" name="Motivation for new digitizer"/>
          <p:cNvSpPr txBox="1">
            <a:spLocks noGrp="1"/>
          </p:cNvSpPr>
          <p:nvPr>
            <p:ph type="title"/>
          </p:nvPr>
        </p:nvSpPr>
        <p:spPr>
          <a:xfrm>
            <a:off x="698500" y="180298"/>
            <a:ext cx="11607800" cy="1016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Motivation for new digitizer</a:t>
            </a:r>
          </a:p>
        </p:txBody>
      </p:sp>
      <p:sp>
        <p:nvSpPr>
          <p:cNvPr id="272" name="07/15"/>
          <p:cNvSpPr txBox="1"/>
          <p:nvPr/>
        </p:nvSpPr>
        <p:spPr>
          <a:xfrm>
            <a:off x="11831170" y="-8891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07/15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quired specs.…"/>
          <p:cNvSpPr txBox="1">
            <a:spLocks noGrp="1"/>
          </p:cNvSpPr>
          <p:nvPr>
            <p:ph type="body" idx="1"/>
          </p:nvPr>
        </p:nvSpPr>
        <p:spPr>
          <a:xfrm>
            <a:off x="698500" y="1405313"/>
            <a:ext cx="11607800" cy="732272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Required specs.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Sampling speed faster than 500MSa/s.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Analog bandwidth &gt;</a:t>
            </a:r>
            <a:r>
              <a:rPr lang="en-US" dirty="0"/>
              <a:t>~</a:t>
            </a:r>
            <a:r>
              <a:rPr dirty="0"/>
              <a:t>500MHz for the spectral analysis.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Memory: 1~2 GB</a:t>
            </a:r>
            <a:r>
              <a:rPr dirty="0"/>
              <a:t> to store the waveform for the whole acceleration period.</a:t>
            </a:r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Readout interface faster than VXI11 via </a:t>
            </a:r>
            <a:r>
              <a:rPr lang="en-US" dirty="0"/>
              <a:t>Ethernet.</a:t>
            </a:r>
            <a:endParaRPr dirty="0"/>
          </a:p>
          <a:p>
            <a:pPr lvl="1">
              <a:lnSpc>
                <a:spcPct val="10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 compact and stand-alone system is preferred.</a:t>
            </a:r>
            <a:endParaRPr lang="en-US" dirty="0"/>
          </a:p>
          <a:p>
            <a:pPr>
              <a:lnSpc>
                <a:spcPct val="100000"/>
              </a:lnSpc>
              <a:defRPr b="1" u="sng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A high-speed MTCA digitizer AMC with a small MTCA chassis as a solution!</a:t>
            </a:r>
          </a:p>
        </p:txBody>
      </p:sp>
      <p:sp>
        <p:nvSpPr>
          <p:cNvPr id="297" name="Requirement for new digitizer"/>
          <p:cNvSpPr txBox="1">
            <a:spLocks noGrp="1"/>
          </p:cNvSpPr>
          <p:nvPr>
            <p:ph type="title"/>
          </p:nvPr>
        </p:nvSpPr>
        <p:spPr>
          <a:xfrm>
            <a:off x="698500" y="166069"/>
            <a:ext cx="11607800" cy="1016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Requirement for new digitizer</a:t>
            </a:r>
          </a:p>
        </p:txBody>
      </p:sp>
      <p:sp>
        <p:nvSpPr>
          <p:cNvPr id="298" name="08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08/15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1U MTCA chassis with high-speed digitizer AMC module.…"/>
          <p:cNvSpPr txBox="1">
            <a:spLocks noGrp="1"/>
          </p:cNvSpPr>
          <p:nvPr>
            <p:ph type="body" idx="1"/>
          </p:nvPr>
        </p:nvSpPr>
        <p:spPr>
          <a:xfrm>
            <a:off x="698500" y="746206"/>
            <a:ext cx="11607800" cy="4608859"/>
          </a:xfrm>
          <a:prstGeom prst="rect">
            <a:avLst/>
          </a:prstGeom>
        </p:spPr>
        <p:txBody>
          <a:bodyPr/>
          <a:lstStyle/>
          <a:p>
            <a:pPr marL="373380" indent="-373380" defTabSz="1699251">
              <a:spcBef>
                <a:spcPts val="3100"/>
              </a:spcBef>
              <a:defRPr sz="2940">
                <a:latin typeface="Helvetica"/>
                <a:ea typeface="Helvetica"/>
                <a:cs typeface="Helvetica"/>
                <a:sym typeface="Helvetica"/>
              </a:defRPr>
            </a:pPr>
            <a:r>
              <a:t>1U MTCA chassis with high-speed digitizer AMC module.  </a:t>
            </a:r>
          </a:p>
          <a:p>
            <a:pPr marL="746760" lvl="1" indent="-373380" defTabSz="1699251">
              <a:spcBef>
                <a:spcPts val="3100"/>
              </a:spcBef>
              <a:defRPr sz="2940">
                <a:latin typeface="Helvetica"/>
                <a:ea typeface="Helvetica"/>
                <a:cs typeface="Helvetica"/>
                <a:sym typeface="Helvetica"/>
              </a:defRPr>
            </a:pPr>
            <a:r>
              <a:t>Digitizer: Teledyne SP Device ADQ14</a:t>
            </a:r>
          </a:p>
          <a:p>
            <a:pPr marL="1120140" lvl="2" indent="-373380" defTabSz="1699251">
              <a:spcBef>
                <a:spcPts val="3100"/>
              </a:spcBef>
              <a:defRPr sz="2940">
                <a:latin typeface="Helvetica"/>
                <a:ea typeface="Helvetica"/>
                <a:cs typeface="Helvetica"/>
                <a:sym typeface="Helvetica"/>
              </a:defRPr>
            </a:pPr>
            <a:r>
              <a:t> 14bit,1GSa/s, 700MHzBW, 4ch input, 2GB memory.</a:t>
            </a:r>
          </a:p>
          <a:p>
            <a:pPr marL="746760" lvl="1" indent="-373380" defTabSz="1699251">
              <a:spcBef>
                <a:spcPts val="3100"/>
              </a:spcBef>
              <a:defRPr sz="2940">
                <a:latin typeface="Helvetica"/>
                <a:ea typeface="Helvetica"/>
                <a:cs typeface="Helvetica"/>
                <a:sym typeface="Helvetica"/>
              </a:defRPr>
            </a:pPr>
            <a:r>
              <a:t>Vadatech MTCA chassis VT816 (Ubuntu Linux)</a:t>
            </a:r>
          </a:p>
          <a:p>
            <a:pPr marL="1120140" lvl="2" indent="-373380" defTabSz="1699251">
              <a:spcBef>
                <a:spcPts val="3100"/>
              </a:spcBef>
              <a:defRPr sz="2940">
                <a:latin typeface="Helvetica"/>
                <a:ea typeface="Helvetica"/>
                <a:cs typeface="Helvetica"/>
                <a:sym typeface="Helvetica"/>
              </a:defRPr>
            </a:pPr>
            <a:r>
              <a:t>Embedded MCH with CPU (Intel Xeon E3-1125) </a:t>
            </a:r>
          </a:p>
          <a:p>
            <a:pPr marL="1120140" lvl="2" indent="-373380" defTabSz="1699251">
              <a:spcBef>
                <a:spcPts val="3100"/>
              </a:spcBef>
              <a:defRPr sz="2940">
                <a:latin typeface="Helvetica"/>
                <a:ea typeface="Helvetica"/>
                <a:cs typeface="Helvetica"/>
                <a:sym typeface="Helvetica"/>
              </a:defRPr>
            </a:pPr>
            <a:r>
              <a:t>Fast readout via PCIexpress bus in the MTCA backplane.</a:t>
            </a:r>
          </a:p>
        </p:txBody>
      </p:sp>
      <p:sp>
        <p:nvSpPr>
          <p:cNvPr id="301" name="MTCA.4-based high-speed digitizer system for J-PARC MR"/>
          <p:cNvSpPr txBox="1">
            <a:spLocks noGrp="1"/>
          </p:cNvSpPr>
          <p:nvPr>
            <p:ph type="title"/>
          </p:nvPr>
        </p:nvSpPr>
        <p:spPr>
          <a:xfrm>
            <a:off x="132416" y="34268"/>
            <a:ext cx="11607801" cy="747057"/>
          </a:xfrm>
          <a:prstGeom prst="rect">
            <a:avLst/>
          </a:prstGeom>
        </p:spPr>
        <p:txBody>
          <a:bodyPr/>
          <a:lstStyle>
            <a:lvl1pPr defTabSz="971000">
              <a:defRPr sz="3359" b="1" spc="-67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u="sng" dirty="0"/>
              <a:t>MTCA.4-based high-speed digitizer system for J-PARC MR</a:t>
            </a:r>
          </a:p>
        </p:txBody>
      </p:sp>
      <p:pic>
        <p:nvPicPr>
          <p:cNvPr id="302" name="20241122_141953980.JPG" descr="20241122_141953980.JPG"/>
          <p:cNvPicPr>
            <a:picLocks noChangeAspect="1"/>
          </p:cNvPicPr>
          <p:nvPr/>
        </p:nvPicPr>
        <p:blipFill>
          <a:blip r:embed="rId2"/>
          <a:srcRect t="17710" b="32706"/>
          <a:stretch>
            <a:fillRect/>
          </a:stretch>
        </p:blipFill>
        <p:spPr>
          <a:xfrm>
            <a:off x="1421804" y="5593598"/>
            <a:ext cx="10161059" cy="3778615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09/15"/>
          <p:cNvSpPr txBox="1"/>
          <p:nvPr/>
        </p:nvSpPr>
        <p:spPr>
          <a:xfrm>
            <a:off x="11798815" y="-80434"/>
            <a:ext cx="122663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09/15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1331</Words>
  <Application>Microsoft Macintosh PowerPoint</Application>
  <PresentationFormat>ユーザー設定</PresentationFormat>
  <Paragraphs>170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ヒラギノ角ゴ ProN W3</vt:lpstr>
      <vt:lpstr>ヒラギノ角ゴ ProN W6</vt:lpstr>
      <vt:lpstr>Helvetica</vt:lpstr>
      <vt:lpstr>21_BasicWhite</vt:lpstr>
      <vt:lpstr>A high-speed MTCA.4-based digitizer  for the LLRF control system  of the J-PARC MR</vt:lpstr>
      <vt:lpstr>Outline</vt:lpstr>
      <vt:lpstr>J-PARC  (Japan Proton Accelerator Research Complex)</vt:lpstr>
      <vt:lpstr>J-PARC 主リング(MR)におけるRF加速</vt:lpstr>
      <vt:lpstr>Importance of beam signal monitoring in the J-PARC MR</vt:lpstr>
      <vt:lpstr>Current situation @J-PARC MR</vt:lpstr>
      <vt:lpstr>Motivation for new digitizer</vt:lpstr>
      <vt:lpstr>Requirement for new digitizer</vt:lpstr>
      <vt:lpstr>MTCA.4-based high-speed digitizer system for J-PARC MR</vt:lpstr>
      <vt:lpstr>Data acquisition method</vt:lpstr>
      <vt:lpstr>New digitizer in operation at J-PARC MR</vt:lpstr>
      <vt:lpstr>FFT analysis</vt:lpstr>
      <vt:lpstr>Future Prospect</vt:lpstr>
      <vt:lpstr>GPU on MTCA?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杉山 泰之</cp:lastModifiedBy>
  <cp:revision>1</cp:revision>
  <dcterms:modified xsi:type="dcterms:W3CDTF">2025-10-15T17:31:53Z</dcterms:modified>
</cp:coreProperties>
</file>