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4"/>
  </p:notesMasterIdLst>
  <p:handoutMasterIdLst>
    <p:handoutMasterId r:id="rId15"/>
  </p:handoutMasterIdLst>
  <p:sldIdLst>
    <p:sldId id="297" r:id="rId5"/>
    <p:sldId id="295" r:id="rId6"/>
    <p:sldId id="380" r:id="rId7"/>
    <p:sldId id="273" r:id="rId8"/>
    <p:sldId id="807" r:id="rId9"/>
    <p:sldId id="401" r:id="rId10"/>
    <p:sldId id="809" r:id="rId11"/>
    <p:sldId id="805" r:id="rId12"/>
    <p:sldId id="810" r:id="rId13"/>
  </p:sldIdLst>
  <p:sldSz cx="12192000" cy="6858000"/>
  <p:notesSz cx="6950075" cy="9236075"/>
  <p:embeddedFontLst>
    <p:embeddedFont>
      <p:font typeface="Lato" panose="020F0502020204030203" pitchFamily="34" charset="0"/>
      <p:regular r:id="rId16"/>
      <p:bold r:id="rId17"/>
      <p:italic r:id="rId18"/>
      <p:boldItalic r:id="rId19"/>
    </p:embeddedFont>
    <p:embeddedFont>
      <p:font typeface="Source Sans Pro" panose="020B0503030403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536" userDrawn="1">
          <p15:clr>
            <a:srgbClr val="A4A3A4"/>
          </p15:clr>
        </p15:guide>
        <p15:guide id="3" pos="144" userDrawn="1">
          <p15:clr>
            <a:srgbClr val="A4A3A4"/>
          </p15:clr>
        </p15:guide>
        <p15:guide id="4" orient="horz" pos="1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900212-CC4A-556A-3BDE-9347FE5E1002}" name="Fitzpatrick, Jarrod" initials="FJ" userId="S::jarrod@slac.stanford.edu::68f528b4-097d-4b8e-b961-fe8e066f89a3" providerId="AD"/>
  <p188:author id="{B83177F4-ADBB-CBE6-F1AB-32974A21D4A9}" name="Klebaner, Arkadiy L" initials="KL" userId="S::klebaner@slac.stanford.edu::9ca02665-82a1-4578-b8c3-3ab0967ec4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515"/>
    <a:srgbClr val="544948"/>
    <a:srgbClr val="C9E7A9"/>
    <a:srgbClr val="969696"/>
    <a:srgbClr val="0000FF"/>
    <a:srgbClr val="5F574F"/>
    <a:srgbClr val="E04F39"/>
    <a:srgbClr val="B6B1A9"/>
    <a:srgbClr val="006983"/>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B0ADD-8781-1CA9-4D9A-487421058109}" v="11" dt="2025-10-12T06:53:57.841"/>
    <p1510:client id="{A7F07B34-A7F3-AA6C-B6D9-760B3C0729DA}" v="1" dt="2025-10-13T01:36:48.205"/>
    <p1510:client id="{AAFC0417-0B32-40E4-78B2-0D224E88714A}" v="2753" dt="2025-10-12T00:58:12.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7536"/>
        <p:guide pos="144"/>
        <p:guide orient="horz" pos="117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8525D4-E4E5-6E45-BFBF-755A0F7A7545}"/>
              </a:ext>
            </a:extLst>
          </p:cNvPr>
          <p:cNvSpPr>
            <a:spLocks noGrp="1"/>
          </p:cNvSpPr>
          <p:nvPr>
            <p:ph type="hdr" sz="quarter"/>
          </p:nvPr>
        </p:nvSpPr>
        <p:spPr>
          <a:xfrm>
            <a:off x="2" y="2"/>
            <a:ext cx="3011698" cy="463408"/>
          </a:xfrm>
          <a:prstGeom prst="rect">
            <a:avLst/>
          </a:prstGeom>
        </p:spPr>
        <p:txBody>
          <a:bodyPr vert="horz" lIns="92480" tIns="46239" rIns="92480" bIns="46239" rtlCol="0"/>
          <a:lstStyle>
            <a:lvl1pPr algn="l">
              <a:defRPr sz="1300"/>
            </a:lvl1pPr>
          </a:lstStyle>
          <a:p>
            <a:endParaRPr lang="en-US"/>
          </a:p>
        </p:txBody>
      </p:sp>
      <p:sp>
        <p:nvSpPr>
          <p:cNvPr id="3" name="Date Placeholder 2">
            <a:extLst>
              <a:ext uri="{FF2B5EF4-FFF2-40B4-BE49-F238E27FC236}">
                <a16:creationId xmlns:a16="http://schemas.microsoft.com/office/drawing/2014/main" id="{1F9E07B5-71C0-1E4A-9609-69B224A34689}"/>
              </a:ext>
            </a:extLst>
          </p:cNvPr>
          <p:cNvSpPr>
            <a:spLocks noGrp="1"/>
          </p:cNvSpPr>
          <p:nvPr>
            <p:ph type="dt" sz="quarter" idx="1"/>
          </p:nvPr>
        </p:nvSpPr>
        <p:spPr>
          <a:xfrm>
            <a:off x="3936769" y="2"/>
            <a:ext cx="3011698" cy="463408"/>
          </a:xfrm>
          <a:prstGeom prst="rect">
            <a:avLst/>
          </a:prstGeom>
        </p:spPr>
        <p:txBody>
          <a:bodyPr vert="horz" lIns="92480" tIns="46239" rIns="92480" bIns="46239" rtlCol="0"/>
          <a:lstStyle>
            <a:lvl1pPr algn="r">
              <a:defRPr sz="1300"/>
            </a:lvl1pPr>
          </a:lstStyle>
          <a:p>
            <a:fld id="{8508A84D-9016-7B4D-AE65-909C2A7514BF}" type="datetimeFigureOut">
              <a:rPr lang="en-US" smtClean="0"/>
              <a:t>10/12/2025</a:t>
            </a:fld>
            <a:endParaRPr lang="en-US"/>
          </a:p>
        </p:txBody>
      </p:sp>
      <p:sp>
        <p:nvSpPr>
          <p:cNvPr id="4" name="Footer Placeholder 3">
            <a:extLst>
              <a:ext uri="{FF2B5EF4-FFF2-40B4-BE49-F238E27FC236}">
                <a16:creationId xmlns:a16="http://schemas.microsoft.com/office/drawing/2014/main" id="{CFAE2EBD-498C-D449-B6F4-FFA039BB1EE7}"/>
              </a:ext>
            </a:extLst>
          </p:cNvPr>
          <p:cNvSpPr>
            <a:spLocks noGrp="1"/>
          </p:cNvSpPr>
          <p:nvPr>
            <p:ph type="ftr" sz="quarter" idx="2"/>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5BEE4D-F77F-5149-AA40-7A0562E8457C}"/>
              </a:ext>
            </a:extLst>
          </p:cNvPr>
          <p:cNvSpPr>
            <a:spLocks noGrp="1"/>
          </p:cNvSpPr>
          <p:nvPr>
            <p:ph type="sldNum" sz="quarter" idx="3"/>
          </p:nvPr>
        </p:nvSpPr>
        <p:spPr>
          <a:xfrm>
            <a:off x="3936769" y="8772672"/>
            <a:ext cx="3011698" cy="463405"/>
          </a:xfrm>
          <a:prstGeom prst="rect">
            <a:avLst/>
          </a:prstGeom>
        </p:spPr>
        <p:txBody>
          <a:bodyPr vert="horz" lIns="92480" tIns="46239" rIns="92480" bIns="46239" rtlCol="0" anchor="b"/>
          <a:lstStyle>
            <a:lvl1pPr algn="r">
              <a:defRPr sz="1300"/>
            </a:lvl1pPr>
          </a:lstStyle>
          <a:p>
            <a:fld id="{D3B44D06-E9C5-794B-8F2E-AE51760E542D}" type="slidenum">
              <a:rPr lang="en-US" smtClean="0"/>
              <a:t>‹#›</a:t>
            </a:fld>
            <a:endParaRPr lang="en-US"/>
          </a:p>
        </p:txBody>
      </p:sp>
    </p:spTree>
    <p:extLst>
      <p:ext uri="{BB962C8B-B14F-4D97-AF65-F5344CB8AC3E}">
        <p14:creationId xmlns:p14="http://schemas.microsoft.com/office/powerpoint/2010/main" val="16755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2" y="8772672"/>
            <a:ext cx="3011698" cy="463405"/>
          </a:xfrm>
          <a:prstGeom prst="rect">
            <a:avLst/>
          </a:prstGeom>
        </p:spPr>
        <p:txBody>
          <a:bodyPr vert="horz" lIns="92480" tIns="46239" rIns="92480" bIns="46239" rtlCol="0" anchor="b"/>
          <a:lstStyle>
            <a:lvl1pPr algn="l">
              <a:defRPr sz="1300"/>
            </a:lvl1pPr>
          </a:lstStyle>
          <a:p>
            <a:endParaRPr lang="en-US"/>
          </a:p>
        </p:txBody>
      </p:sp>
      <p:sp>
        <p:nvSpPr>
          <p:cNvPr id="8" name="Slide Number Placeholder 7">
            <a:extLst>
              <a:ext uri="{FF2B5EF4-FFF2-40B4-BE49-F238E27FC236}">
                <a16:creationId xmlns:a16="http://schemas.microsoft.com/office/drawing/2014/main" id="{C1AA0B16-0F44-AB23-2A1F-BC2C908F246C}"/>
              </a:ext>
            </a:extLst>
          </p:cNvPr>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8034ED5F-9A8E-493A-9C2C-A2E46F4360D9}" type="slidenum">
              <a:rPr lang="en-US" smtClean="0"/>
              <a:t>‹#›</a:t>
            </a:fld>
            <a:endParaRPr lang="en-US"/>
          </a:p>
        </p:txBody>
      </p:sp>
      <p:sp>
        <p:nvSpPr>
          <p:cNvPr id="9" name="Slide Image Placeholder 8">
            <a:extLst>
              <a:ext uri="{FF2B5EF4-FFF2-40B4-BE49-F238E27FC236}">
                <a16:creationId xmlns:a16="http://schemas.microsoft.com/office/drawing/2014/main" id="{44E67D90-AC57-F2B8-CF00-C6873BD9DBF8}"/>
              </a:ext>
            </a:extLst>
          </p:cNvPr>
          <p:cNvSpPr>
            <a:spLocks noGrp="1" noRot="1" noChangeAspect="1"/>
          </p:cNvSpPr>
          <p:nvPr>
            <p:ph type="sldImg" idx="2"/>
          </p:nvPr>
        </p:nvSpPr>
        <p:spPr>
          <a:xfrm>
            <a:off x="327171" y="177800"/>
            <a:ext cx="6132352" cy="4094163"/>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997A790D-03ED-CB44-1227-1A57BDFC7DE1}"/>
              </a:ext>
            </a:extLst>
          </p:cNvPr>
          <p:cNvSpPr>
            <a:spLocks noGrp="1"/>
          </p:cNvSpPr>
          <p:nvPr>
            <p:ph type="body" sz="quarter" idx="3"/>
          </p:nvPr>
        </p:nvSpPr>
        <p:spPr>
          <a:xfrm>
            <a:off x="327172" y="4445000"/>
            <a:ext cx="6132352" cy="41621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4ED5F-9A8E-493A-9C2C-A2E46F4360D9}" type="slidenum">
              <a:rPr lang="en-US" smtClean="0"/>
              <a:t>1</a:t>
            </a:fld>
            <a:endParaRPr lang="en-US"/>
          </a:p>
        </p:txBody>
      </p:sp>
    </p:spTree>
    <p:extLst>
      <p:ext uri="{BB962C8B-B14F-4D97-AF65-F5344CB8AC3E}">
        <p14:creationId xmlns:p14="http://schemas.microsoft.com/office/powerpoint/2010/main" val="206052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4ED5F-9A8E-493A-9C2C-A2E46F4360D9}" type="slidenum">
              <a:rPr lang="en-US" smtClean="0"/>
              <a:t>2</a:t>
            </a:fld>
            <a:endParaRPr lang="en-US"/>
          </a:p>
        </p:txBody>
      </p:sp>
    </p:spTree>
    <p:extLst>
      <p:ext uri="{BB962C8B-B14F-4D97-AF65-F5344CB8AC3E}">
        <p14:creationId xmlns:p14="http://schemas.microsoft.com/office/powerpoint/2010/main" val="239768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4ED5F-9A8E-493A-9C2C-A2E46F4360D9}" type="slidenum">
              <a:rPr lang="en-US" smtClean="0"/>
              <a:t>4</a:t>
            </a:fld>
            <a:endParaRPr lang="en-US"/>
          </a:p>
        </p:txBody>
      </p:sp>
    </p:spTree>
    <p:extLst>
      <p:ext uri="{BB962C8B-B14F-4D97-AF65-F5344CB8AC3E}">
        <p14:creationId xmlns:p14="http://schemas.microsoft.com/office/powerpoint/2010/main" val="42005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BC4E5-2BC1-4F43-85DD-A1B8F74CB7EB}" type="slidenum">
              <a:rPr lang="en-US" smtClean="0"/>
              <a:pPr/>
              <a:t>8</a:t>
            </a:fld>
            <a:endParaRPr lang="en-US"/>
          </a:p>
        </p:txBody>
      </p:sp>
    </p:spTree>
    <p:extLst>
      <p:ext uri="{BB962C8B-B14F-4D97-AF65-F5344CB8AC3E}">
        <p14:creationId xmlns:p14="http://schemas.microsoft.com/office/powerpoint/2010/main" val="371976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49527-1764-D5E2-252E-D64B85398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1B855-F5C8-7EAD-6014-511A68257ACC}"/>
              </a:ext>
            </a:extLst>
          </p:cNvPr>
          <p:cNvSpPr>
            <a:spLocks noGrp="1" noRot="1" noChangeAspect="1"/>
          </p:cNvSpPr>
          <p:nvPr>
            <p:ph type="sldImg"/>
          </p:nvPr>
        </p:nvSpPr>
        <p:spPr>
          <a:xfrm>
            <a:off x="-244475" y="177800"/>
            <a:ext cx="7275513" cy="4094163"/>
          </a:xfrm>
        </p:spPr>
      </p:sp>
      <p:sp>
        <p:nvSpPr>
          <p:cNvPr id="3" name="Notes Placeholder 2">
            <a:extLst>
              <a:ext uri="{FF2B5EF4-FFF2-40B4-BE49-F238E27FC236}">
                <a16:creationId xmlns:a16="http://schemas.microsoft.com/office/drawing/2014/main" id="{8ABD9637-1D68-AF73-3EAC-2912A3CC72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077FF-4443-1A67-BD58-FE7B507942F3}"/>
              </a:ext>
            </a:extLst>
          </p:cNvPr>
          <p:cNvSpPr>
            <a:spLocks noGrp="1"/>
          </p:cNvSpPr>
          <p:nvPr>
            <p:ph type="sldNum" sz="quarter" idx="5"/>
          </p:nvPr>
        </p:nvSpPr>
        <p:spPr/>
        <p:txBody>
          <a:bodyPr/>
          <a:lstStyle/>
          <a:p>
            <a:fld id="{8034ED5F-9A8E-493A-9C2C-A2E46F4360D9}" type="slidenum">
              <a:rPr lang="en-US" smtClean="0"/>
              <a:t>9</a:t>
            </a:fld>
            <a:endParaRPr lang="en-US"/>
          </a:p>
        </p:txBody>
      </p:sp>
    </p:spTree>
    <p:extLst>
      <p:ext uri="{BB962C8B-B14F-4D97-AF65-F5344CB8AC3E}">
        <p14:creationId xmlns:p14="http://schemas.microsoft.com/office/powerpoint/2010/main" val="17940784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CLS-II-HE Title Slide ">
    <p:bg>
      <p:bgPr>
        <a:solidFill>
          <a:schemeClr val="bg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542915" y="647701"/>
            <a:ext cx="7104228" cy="1058673"/>
          </a:xfrm>
        </p:spPr>
        <p:txBody>
          <a:bodyPr anchor="b">
            <a:normAutofit/>
          </a:bodyPr>
          <a:lstStyle>
            <a:lvl1pPr>
              <a:defRPr sz="30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 High</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562442" y="4021426"/>
            <a:ext cx="7106503" cy="1130200"/>
          </a:xfrm>
        </p:spPr>
        <p:txBody>
          <a:bodyPr anchor="t">
            <a:noAutofit/>
          </a:bodyPr>
          <a:lstStyle>
            <a:lvl1pPr>
              <a:spcBef>
                <a:spcPts val="0"/>
              </a:spcBef>
              <a:spcAft>
                <a:spcPts val="0"/>
              </a:spcAft>
              <a:defRPr sz="1500" b="0">
                <a:solidFill>
                  <a:srgbClr val="5F574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a:t>WBS XX – System Name</a:t>
            </a:r>
          </a:p>
          <a:p>
            <a:pPr lvl="0"/>
            <a:endParaRPr lang="en-US"/>
          </a:p>
        </p:txBody>
      </p:sp>
      <p:sp>
        <p:nvSpPr>
          <p:cNvPr id="22" name="Text Placeholder 29">
            <a:extLst>
              <a:ext uri="{FF2B5EF4-FFF2-40B4-BE49-F238E27FC236}">
                <a16:creationId xmlns:a16="http://schemas.microsoft.com/office/drawing/2014/main" id="{90B93FCF-4DBA-0C20-40ED-D13E1728E8D6}"/>
              </a:ext>
            </a:extLst>
          </p:cNvPr>
          <p:cNvSpPr>
            <a:spLocks noGrp="1"/>
          </p:cNvSpPr>
          <p:nvPr>
            <p:ph type="body" sz="quarter" idx="11" hasCustomPrompt="1"/>
          </p:nvPr>
        </p:nvSpPr>
        <p:spPr>
          <a:xfrm>
            <a:off x="540642" y="3051581"/>
            <a:ext cx="7106503" cy="505405"/>
          </a:xfrm>
        </p:spPr>
        <p:txBody>
          <a:bodyPr anchor="b">
            <a:noAutofit/>
          </a:bodyPr>
          <a:lstStyle>
            <a:lvl1pPr>
              <a:defRPr sz="21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LCLS-II OPA Status Review</a:t>
            </a:r>
          </a:p>
        </p:txBody>
      </p:sp>
      <p:pic>
        <p:nvPicPr>
          <p:cNvPr id="15" name="Graphic 12">
            <a:extLst>
              <a:ext uri="{FF2B5EF4-FFF2-40B4-BE49-F238E27FC236}">
                <a16:creationId xmlns:a16="http://schemas.microsoft.com/office/drawing/2014/main" id="{775F71FC-B827-B1EA-AC78-71CEACE431AA}"/>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9900920" y="6350072"/>
            <a:ext cx="1746885" cy="290830"/>
          </a:xfrm>
          <a:prstGeom prst="rect">
            <a:avLst/>
          </a:prstGeom>
        </p:spPr>
      </p:pic>
      <p:pic>
        <p:nvPicPr>
          <p:cNvPr id="16" name="Picture 15" descr="Text, logo&#10;&#10;Description automatically generated">
            <a:extLst>
              <a:ext uri="{FF2B5EF4-FFF2-40B4-BE49-F238E27FC236}">
                <a16:creationId xmlns:a16="http://schemas.microsoft.com/office/drawing/2014/main" id="{0300B569-5C74-D4CF-4EA0-321E25A8C507}"/>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542291" y="6276420"/>
            <a:ext cx="1610360" cy="43878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9ED5B17-1F0B-42AB-5D7C-0167076EFB03}"/>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2553976" y="6350715"/>
            <a:ext cx="1358265" cy="29019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8864A33F-CF64-FEB3-BBD2-EF9AD1E3720F}"/>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4323085" y="6219897"/>
            <a:ext cx="1840231" cy="551180"/>
          </a:xfrm>
          <a:prstGeom prst="rect">
            <a:avLst/>
          </a:prstGeom>
        </p:spPr>
      </p:pic>
      <p:pic>
        <p:nvPicPr>
          <p:cNvPr id="27" name="Picture 26" descr="A picture containing text, wheel, transport, gear&#10;&#10;Description automatically generated">
            <a:extLst>
              <a:ext uri="{FF2B5EF4-FFF2-40B4-BE49-F238E27FC236}">
                <a16:creationId xmlns:a16="http://schemas.microsoft.com/office/drawing/2014/main" id="{C8D69213-ACB5-3DBD-42B3-848C34D6EF81}"/>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8097525" y="6379925"/>
            <a:ext cx="1403351" cy="231775"/>
          </a:xfrm>
          <a:prstGeom prst="rect">
            <a:avLst/>
          </a:prstGeom>
        </p:spPr>
      </p:pic>
      <p:pic>
        <p:nvPicPr>
          <p:cNvPr id="29" name="Picture 28" descr="Logo, company name&#10;&#10;Description automatically generated">
            <a:extLst>
              <a:ext uri="{FF2B5EF4-FFF2-40B4-BE49-F238E27FC236}">
                <a16:creationId xmlns:a16="http://schemas.microsoft.com/office/drawing/2014/main" id="{8E15BEF5-C898-3D5E-BE13-8B2A555520CA}"/>
              </a:ext>
            </a:extLst>
          </p:cNvPr>
          <p:cNvPicPr>
            <a:picLocks noGrp="1" noRot="1" noChangeAspect="1" noMove="1" noResize="1" noEditPoints="1" noAdjustHandles="1" noChangeArrowheads="1" noChangeShapeType="1" noCrop="1"/>
          </p:cNvPicPr>
          <p:nvPr userDrawn="1"/>
        </p:nvPicPr>
        <p:blipFill>
          <a:blip r:embed="rId8"/>
          <a:srcRect/>
          <a:stretch/>
        </p:blipFill>
        <p:spPr>
          <a:xfrm>
            <a:off x="6566536" y="6318957"/>
            <a:ext cx="1126491" cy="353060"/>
          </a:xfrm>
          <a:prstGeom prst="rect">
            <a:avLst/>
          </a:prstGeom>
        </p:spPr>
      </p:pic>
      <p:cxnSp>
        <p:nvCxnSpPr>
          <p:cNvPr id="20" name="Straight Connector 19">
            <a:extLst>
              <a:ext uri="{FF2B5EF4-FFF2-40B4-BE49-F238E27FC236}">
                <a16:creationId xmlns:a16="http://schemas.microsoft.com/office/drawing/2014/main" id="{4C712700-0C4F-784D-B4E4-5B2A2CE750CD}"/>
              </a:ext>
            </a:extLst>
          </p:cNvPr>
          <p:cNvCxnSpPr>
            <a:cxnSpLocks/>
          </p:cNvCxnSpPr>
          <p:nvPr userDrawn="1"/>
        </p:nvCxnSpPr>
        <p:spPr>
          <a:xfrm flipV="1">
            <a:off x="538361" y="3624580"/>
            <a:ext cx="7154664" cy="10332"/>
          </a:xfrm>
          <a:prstGeom prst="line">
            <a:avLst/>
          </a:prstGeom>
          <a:ln w="28575">
            <a:solidFill>
              <a:srgbClr val="8C1515"/>
            </a:solidFill>
          </a:ln>
        </p:spPr>
        <p:style>
          <a:lnRef idx="1">
            <a:schemeClr val="accent1"/>
          </a:lnRef>
          <a:fillRef idx="0">
            <a:schemeClr val="accent1"/>
          </a:fillRef>
          <a:effectRef idx="0">
            <a:schemeClr val="accent1"/>
          </a:effectRef>
          <a:fontRef idx="minor">
            <a:schemeClr val="tx1"/>
          </a:fontRef>
        </p:style>
      </p:cxnSp>
      <p:sp>
        <p:nvSpPr>
          <p:cNvPr id="2" name="Text Placeholder 31">
            <a:extLst>
              <a:ext uri="{FF2B5EF4-FFF2-40B4-BE49-F238E27FC236}">
                <a16:creationId xmlns:a16="http://schemas.microsoft.com/office/drawing/2014/main" id="{0CECAD38-A7C2-C59C-B599-17734CE37A7B}"/>
              </a:ext>
            </a:extLst>
          </p:cNvPr>
          <p:cNvSpPr>
            <a:spLocks noGrp="1"/>
          </p:cNvSpPr>
          <p:nvPr>
            <p:ph type="body" sz="quarter" idx="13" hasCustomPrompt="1"/>
          </p:nvPr>
        </p:nvSpPr>
        <p:spPr>
          <a:xfrm>
            <a:off x="586523" y="5293866"/>
            <a:ext cx="7106503" cy="375870"/>
          </a:xfrm>
        </p:spPr>
        <p:txBody>
          <a:bodyPr anchor="t">
            <a:noAutofit/>
          </a:bodyPr>
          <a:lstStyle>
            <a:lvl1pPr>
              <a:defRPr sz="1500" b="0">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10-11 JAN 2023</a:t>
            </a:r>
          </a:p>
          <a:p>
            <a:pPr lvl="0"/>
            <a:endParaRPr lang="en-US"/>
          </a:p>
          <a:p>
            <a:pPr lvl="0"/>
            <a:endParaRPr lang="en-US"/>
          </a:p>
        </p:txBody>
      </p:sp>
    </p:spTree>
    <p:extLst>
      <p:ext uri="{BB962C8B-B14F-4D97-AF65-F5344CB8AC3E}">
        <p14:creationId xmlns:p14="http://schemas.microsoft.com/office/powerpoint/2010/main" val="272516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645941482"/>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Slide - 1 Column">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955418"/>
            <a:ext cx="10553700" cy="510248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A6EB31A2-FB16-7544-93F1-079E8393E275}"/>
              </a:ext>
            </a:extLst>
          </p:cNvPr>
          <p:cNvSpPr>
            <a:spLocks noGrp="1"/>
          </p:cNvSpPr>
          <p:nvPr>
            <p:ph type="sldNum" sz="quarter" idx="4"/>
          </p:nvPr>
        </p:nvSpPr>
        <p:spPr>
          <a:xfrm>
            <a:off x="11506199" y="6579845"/>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409419"/>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ooter Placeholder 2">
            <a:extLst>
              <a:ext uri="{FF2B5EF4-FFF2-40B4-BE49-F238E27FC236}">
                <a16:creationId xmlns:a16="http://schemas.microsoft.com/office/drawing/2014/main" id="{07D5798C-8E10-C74E-AF93-6DB41CB88422}"/>
              </a:ext>
            </a:extLst>
          </p:cNvPr>
          <p:cNvSpPr>
            <a:spLocks noGrp="1"/>
          </p:cNvSpPr>
          <p:nvPr>
            <p:ph type="ftr" sz="quarter" idx="3"/>
          </p:nvPr>
        </p:nvSpPr>
        <p:spPr>
          <a:xfrm>
            <a:off x="1634491"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D. Gonnella, LCLS-II Commissioning</a:t>
            </a:r>
          </a:p>
        </p:txBody>
      </p:sp>
    </p:spTree>
    <p:extLst>
      <p:ext uri="{BB962C8B-B14F-4D97-AF65-F5344CB8AC3E}">
        <p14:creationId xmlns:p14="http://schemas.microsoft.com/office/powerpoint/2010/main" val="3632609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4" name="Title 3"/>
          <p:cNvSpPr>
            <a:spLocks noGrp="1"/>
          </p:cNvSpPr>
          <p:nvPr>
            <p:ph type="title"/>
          </p:nvPr>
        </p:nvSpPr>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933"/>
            </a:lvl2pPr>
            <a:lvl3pPr>
              <a:buClr>
                <a:srgbClr val="981E32"/>
              </a:buClr>
              <a:defRPr/>
            </a:lvl3pPr>
            <a:lvl4pPr>
              <a:buClr>
                <a:srgbClr val="981E32"/>
              </a:buClr>
              <a:defRPr sz="2400"/>
            </a:lvl4pPr>
            <a:lvl5pPr>
              <a:buClr>
                <a:srgbClr val="981E32"/>
              </a:buCl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41DA5BD1-2087-4E5F-A15E-F71B8F588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6435464"/>
            <a:ext cx="3860800" cy="422537"/>
          </a:xfrm>
          <a:prstGeom prst="rect">
            <a:avLst/>
          </a:prstGeom>
        </p:spPr>
      </p:pic>
      <p:sp>
        <p:nvSpPr>
          <p:cNvPr id="11" name="Slide Number Placeholder 7">
            <a:extLst>
              <a:ext uri="{FF2B5EF4-FFF2-40B4-BE49-F238E27FC236}">
                <a16:creationId xmlns:a16="http://schemas.microsoft.com/office/drawing/2014/main" id="{7D4A5581-A1B2-4705-A3B9-6B376EE24751}"/>
              </a:ext>
            </a:extLst>
          </p:cNvPr>
          <p:cNvSpPr>
            <a:spLocks noGrp="1"/>
          </p:cNvSpPr>
          <p:nvPr>
            <p:ph type="sldNum" sz="quarter" idx="11"/>
          </p:nvPr>
        </p:nvSpPr>
        <p:spPr>
          <a:xfrm>
            <a:off x="11560819" y="6486261"/>
            <a:ext cx="569176" cy="320939"/>
          </a:xfrm>
          <a:prstGeom prst="rect">
            <a:avLst/>
          </a:prstGeom>
        </p:spPr>
        <p:txBody>
          <a:bodyPr/>
          <a:lstStyle>
            <a:lvl1pPr>
              <a:defRPr sz="1333" b="1"/>
            </a:lvl1pPr>
          </a:lstStyle>
          <a:p>
            <a:fld id="{5BD36294-2849-48A8-8531-5354CF3095D2}" type="slidenum">
              <a:rPr lang="en-US" smtClean="0"/>
              <a:pPr/>
              <a:t>‹#›</a:t>
            </a:fld>
            <a:endParaRPr lang="en-US"/>
          </a:p>
        </p:txBody>
      </p:sp>
    </p:spTree>
    <p:extLst>
      <p:ext uri="{BB962C8B-B14F-4D97-AF65-F5344CB8AC3E}">
        <p14:creationId xmlns:p14="http://schemas.microsoft.com/office/powerpoint/2010/main" val="184259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CLS-II-HE One Column_Bullets ">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Column_Bullets_Text</a:t>
            </a:r>
            <a:r>
              <a:rPr lang="en-US"/>
              <a:t> Slide-Title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CFD74C04-729A-496F-9C50-B79C2DE9E1C7}"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609600" y="1066799"/>
            <a:ext cx="10972800" cy="5371569"/>
          </a:xfrm>
          <a:prstGeom prst="rect">
            <a:avLst/>
          </a:prstGeom>
        </p:spPr>
        <p:txBody>
          <a:bodyPr/>
          <a:lstStyle>
            <a:lvl1pPr>
              <a:defRPr sz="2400">
                <a:solidFill>
                  <a:srgbClr val="8C1515"/>
                </a:solidFill>
              </a:defRPr>
            </a:lvl1pPr>
            <a:lvl2pPr marL="571486" indent="-228594">
              <a:buClr>
                <a:srgbClr val="8C1515"/>
              </a:buClr>
              <a:buSzPct val="120000"/>
              <a:defRPr sz="2000">
                <a:solidFill>
                  <a:schemeClr val="tx1">
                    <a:lumMod val="75000"/>
                    <a:lumOff val="25000"/>
                  </a:schemeClr>
                </a:solidFill>
              </a:defRPr>
            </a:lvl2pPr>
            <a:lvl3pPr marL="800080" indent="-228594">
              <a:buClr>
                <a:srgbClr val="8C1515"/>
              </a:buClr>
              <a:buSzPct val="120000"/>
              <a:buFont typeface="Lato" panose="020F0502020204030203" pitchFamily="34" charset="0"/>
              <a:buChar char="-"/>
              <a:tabLst>
                <a:tab pos="800080" algn="l"/>
              </a:tabLst>
              <a:defRPr sz="1800">
                <a:solidFill>
                  <a:schemeClr val="tx1">
                    <a:lumMod val="75000"/>
                    <a:lumOff val="25000"/>
                  </a:schemeClr>
                </a:solidFill>
              </a:defRPr>
            </a:lvl3pPr>
            <a:lvl4pPr marL="1028674" indent="-228594">
              <a:buClr>
                <a:srgbClr val="8C1515"/>
              </a:buClr>
              <a:buSzPct val="120000"/>
              <a:defRPr sz="1600">
                <a:solidFill>
                  <a:schemeClr val="tx1">
                    <a:lumMod val="75000"/>
                    <a:lumOff val="25000"/>
                  </a:schemeClr>
                </a:solidFill>
              </a:defRPr>
            </a:lvl4pPr>
            <a:lvl5pPr marL="1203295" indent="-168270">
              <a:buClr>
                <a:srgbClr val="8C1515"/>
              </a:buClr>
              <a:buSzPct val="12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1958042159"/>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endParaRPr lang="en-CA"/>
          </a:p>
        </p:txBody>
      </p:sp>
      <p:sp>
        <p:nvSpPr>
          <p:cNvPr id="12" name="Footer Placeholder 11"/>
          <p:cNvSpPr>
            <a:spLocks noGrp="1"/>
          </p:cNvSpPr>
          <p:nvPr>
            <p:ph type="ftr" sz="quarter" idx="13"/>
          </p:nvPr>
        </p:nvSpPr>
        <p:spPr/>
        <p:txBody>
          <a:bodyPr/>
          <a:lstStyle/>
          <a:p>
            <a:r>
              <a:rPr lang="en-US"/>
              <a:t>Convener email:                                                                                                                    Presenter email:</a:t>
            </a:r>
          </a:p>
        </p:txBody>
      </p:sp>
      <p:sp>
        <p:nvSpPr>
          <p:cNvPr id="16" name="Content Placeholder 15"/>
          <p:cNvSpPr>
            <a:spLocks noGrp="1"/>
          </p:cNvSpPr>
          <p:nvPr>
            <p:ph sz="quarter" idx="14"/>
          </p:nvPr>
        </p:nvSpPr>
        <p:spPr>
          <a:xfrm>
            <a:off x="594784" y="1670051"/>
            <a:ext cx="10811933"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6295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CLS-II-HE Outline">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noRot="1" noMove="1" noResize="1" noEditPoints="1" noAdjustHandles="1" noChangeArrowheads="1" noChangeShapeType="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Outline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D7ECD552-FCF5-EB83-AD14-52AF66FADBB2}"/>
              </a:ext>
            </a:extLst>
          </p:cNvPr>
          <p:cNvSpPr>
            <a:spLocks noGrp="1"/>
          </p:cNvSpPr>
          <p:nvPr>
            <p:ph idx="1"/>
          </p:nvPr>
        </p:nvSpPr>
        <p:spPr>
          <a:xfrm>
            <a:off x="804673" y="1298450"/>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1774900688"/>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CLS-II-HE One Column_Bullets ">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One-</a:t>
            </a:r>
            <a:r>
              <a:rPr lang="en-US" err="1"/>
              <a:t>Column_Bullets_Text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AA07E6D6-33DC-7C9B-61CE-F206DB79031F}"/>
              </a:ext>
            </a:extLst>
          </p:cNvPr>
          <p:cNvSpPr>
            <a:spLocks noGrp="1"/>
          </p:cNvSpPr>
          <p:nvPr>
            <p:ph idx="1"/>
          </p:nvPr>
        </p:nvSpPr>
        <p:spPr>
          <a:xfrm>
            <a:off x="804673" y="1298450"/>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3164177599"/>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CLS-II-HE_One Column_Numerical">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One-</a:t>
            </a:r>
            <a:r>
              <a:rPr lang="en-US" err="1"/>
              <a:t>Column_Numerical_Text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3" name="Text Placeholder 2">
            <a:extLst>
              <a:ext uri="{FF2B5EF4-FFF2-40B4-BE49-F238E27FC236}">
                <a16:creationId xmlns:a16="http://schemas.microsoft.com/office/drawing/2014/main" id="{AFACE22D-CE70-9010-01E8-F1AF4C49CB31}"/>
              </a:ext>
            </a:extLst>
          </p:cNvPr>
          <p:cNvSpPr>
            <a:spLocks noGrp="1"/>
          </p:cNvSpPr>
          <p:nvPr>
            <p:ph type="body" sz="quarter" idx="18"/>
          </p:nvPr>
        </p:nvSpPr>
        <p:spPr>
          <a:xfrm>
            <a:off x="804672" y="1298448"/>
            <a:ext cx="10552176" cy="4590288"/>
          </a:xfrm>
          <a:prstGeom prst="rect">
            <a:avLst/>
          </a:prstGeom>
        </p:spPr>
        <p:txBody>
          <a:bodyPr/>
          <a:lstStyle>
            <a:lvl1pPr marL="171450" indent="-171450">
              <a:buFont typeface="+mj-lt"/>
              <a:buAutoNum type="romanUcPeriod"/>
              <a:defRPr sz="1800">
                <a:solidFill>
                  <a:srgbClr val="8C1515"/>
                </a:solidFill>
              </a:defRPr>
            </a:lvl1pPr>
            <a:lvl2pPr marL="431006" indent="-259556">
              <a:buClr>
                <a:srgbClr val="8C1515"/>
              </a:buClr>
              <a:buSzPct val="90000"/>
              <a:buFont typeface="+mj-lt"/>
              <a:buAutoNum type="alphaUcPeriod"/>
              <a:defRPr sz="1500">
                <a:solidFill>
                  <a:schemeClr val="tx1">
                    <a:lumMod val="75000"/>
                    <a:lumOff val="25000"/>
                  </a:schemeClr>
                </a:solidFill>
              </a:defRPr>
            </a:lvl2pPr>
            <a:lvl3pPr marL="602456" indent="-171450">
              <a:buClr>
                <a:srgbClr val="8C1515"/>
              </a:buClr>
              <a:buSzPct val="90000"/>
              <a:buFont typeface="+mj-lt"/>
              <a:buAutoNum type="arabicPeriod"/>
              <a:tabLst>
                <a:tab pos="600060" algn="l"/>
              </a:tabLst>
              <a:defRPr sz="1350">
                <a:solidFill>
                  <a:schemeClr val="tx1">
                    <a:lumMod val="75000"/>
                    <a:lumOff val="25000"/>
                  </a:schemeClr>
                </a:solidFill>
              </a:defRPr>
            </a:lvl3pPr>
            <a:lvl4pPr marL="773906" indent="-171450">
              <a:buClr>
                <a:srgbClr val="8C1515"/>
              </a:buClr>
              <a:buSzPct val="90000"/>
              <a:buFont typeface="+mj-lt"/>
              <a:buAutoNum type="alphaLcParenR"/>
              <a:defRPr sz="1200">
                <a:solidFill>
                  <a:schemeClr val="tx1">
                    <a:lumMod val="75000"/>
                    <a:lumOff val="25000"/>
                  </a:schemeClr>
                </a:solidFill>
              </a:defRPr>
            </a:lvl4pPr>
            <a:lvl5pPr marL="945356" indent="-171450">
              <a:buClr>
                <a:srgbClr val="8C1515"/>
              </a:buClr>
              <a:buSzPct val="90000"/>
              <a:buFont typeface="+mj-lt"/>
              <a:buAutoNum type="arabicParenR"/>
              <a:tabLst>
                <a:tab pos="942952" algn="l"/>
              </a:tabLst>
              <a:defRPr sz="12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a:p>
            <a:pPr lvl="0"/>
            <a:endParaRPr lang="en-US"/>
          </a:p>
        </p:txBody>
      </p:sp>
    </p:spTree>
    <p:extLst>
      <p:ext uri="{BB962C8B-B14F-4D97-AF65-F5344CB8AC3E}">
        <p14:creationId xmlns:p14="http://schemas.microsoft.com/office/powerpoint/2010/main" val="723406430"/>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CLS-II-HE Take Away_One Column_Bullets">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Take </a:t>
            </a:r>
            <a:r>
              <a:rPr lang="en-US" err="1"/>
              <a:t>Away_One-Column_Bullets_Text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6" name="Rectangle 5">
            <a:extLst>
              <a:ext uri="{FF2B5EF4-FFF2-40B4-BE49-F238E27FC236}">
                <a16:creationId xmlns:a16="http://schemas.microsoft.com/office/drawing/2014/main" id="{D6AEC63A-33D2-1C9B-7DCB-81780BFC942E}"/>
              </a:ext>
            </a:extLst>
          </p:cNvPr>
          <p:cNvSpPr/>
          <p:nvPr userDrawn="1"/>
        </p:nvSpPr>
        <p:spPr>
          <a:xfrm>
            <a:off x="609600" y="5791200"/>
            <a:ext cx="10972800" cy="632152"/>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solidFill>
                <a:schemeClr val="bg1"/>
              </a:solidFill>
              <a:effectLst/>
              <a:latin typeface="Source Sans Pro" panose="020B0503030403020204" pitchFamily="34" charset="0"/>
            </a:endParaRPr>
          </a:p>
        </p:txBody>
      </p:sp>
      <p:sp>
        <p:nvSpPr>
          <p:cNvPr id="7" name="Text Placeholder 10">
            <a:extLst>
              <a:ext uri="{FF2B5EF4-FFF2-40B4-BE49-F238E27FC236}">
                <a16:creationId xmlns:a16="http://schemas.microsoft.com/office/drawing/2014/main" id="{F62473F6-5119-03C7-0AC5-1A0C683C9482}"/>
              </a:ext>
            </a:extLst>
          </p:cNvPr>
          <p:cNvSpPr>
            <a:spLocks noGrp="1"/>
          </p:cNvSpPr>
          <p:nvPr>
            <p:ph type="body" sz="quarter" idx="13" hasCustomPrompt="1"/>
          </p:nvPr>
        </p:nvSpPr>
        <p:spPr>
          <a:xfrm>
            <a:off x="609600" y="5903876"/>
            <a:ext cx="10972800" cy="398482"/>
          </a:xfrm>
          <a:prstGeom prst="rect">
            <a:avLst/>
          </a:prstGeom>
        </p:spPr>
        <p:txBody>
          <a:bodyPr/>
          <a:lstStyle>
            <a:lvl1pPr algn="ctr">
              <a:defRPr sz="1500">
                <a:solidFill>
                  <a:schemeClr val="bg1"/>
                </a:solidFill>
                <a:latin typeface="Lato" panose="020F0502020204030203" pitchFamily="34" charset="77"/>
              </a:defRPr>
            </a:lvl1pPr>
            <a:lvl2pPr>
              <a:defRPr sz="1500">
                <a:latin typeface="Lato" panose="020F0502020204030203" pitchFamily="34" charset="77"/>
              </a:defRPr>
            </a:lvl2pPr>
          </a:lstStyle>
          <a:p>
            <a:pPr lvl="0"/>
            <a:r>
              <a:rPr lang="en-US"/>
              <a:t>Click to add Take Away (if needed)</a:t>
            </a:r>
          </a:p>
        </p:txBody>
      </p:sp>
      <p:sp>
        <p:nvSpPr>
          <p:cNvPr id="2" name="Text Placeholder 2">
            <a:extLst>
              <a:ext uri="{FF2B5EF4-FFF2-40B4-BE49-F238E27FC236}">
                <a16:creationId xmlns:a16="http://schemas.microsoft.com/office/drawing/2014/main" id="{19F6ECE1-E6A1-FB6E-DA9F-8C962CF17949}"/>
              </a:ext>
            </a:extLst>
          </p:cNvPr>
          <p:cNvSpPr>
            <a:spLocks noGrp="1"/>
          </p:cNvSpPr>
          <p:nvPr>
            <p:ph idx="1"/>
          </p:nvPr>
        </p:nvSpPr>
        <p:spPr>
          <a:xfrm>
            <a:off x="804673" y="1298450"/>
            <a:ext cx="10553700" cy="4591521"/>
          </a:xfrm>
          <a:prstGeom prst="rect">
            <a:avLst/>
          </a:prstGeom>
        </p:spPr>
        <p:txBody>
          <a:bodyPr vert="horz" lIns="0" tIns="45720" rIns="91440" bIns="45720" rtlCol="0">
            <a:noAutofit/>
          </a:bodyPr>
          <a:lstStyle>
            <a:lvl1pPr>
              <a:spcBef>
                <a:spcPts val="450"/>
              </a:spcBef>
              <a:defRPr/>
            </a:lvl1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42155185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CLS-II-HE Take Away_One-Column_Numerical">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Take </a:t>
            </a:r>
            <a:r>
              <a:rPr lang="en-US" err="1"/>
              <a:t>Away_One-Column_Numerical_Text</a:t>
            </a:r>
            <a:r>
              <a:rPr lang="en-US"/>
              <a:t> Slide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804672" y="1298448"/>
            <a:ext cx="10552176" cy="4590288"/>
          </a:xfrm>
          <a:prstGeom prst="rect">
            <a:avLst/>
          </a:prstGeom>
        </p:spPr>
        <p:txBody>
          <a:bodyPr/>
          <a:lstStyle>
            <a:lvl1pPr marL="171450" indent="-171450">
              <a:buFont typeface="+mj-lt"/>
              <a:buAutoNum type="romanUcPeriod"/>
              <a:defRPr sz="1800">
                <a:solidFill>
                  <a:srgbClr val="8C1515"/>
                </a:solidFill>
              </a:defRPr>
            </a:lvl1pPr>
            <a:lvl2pPr marL="431006" indent="-259556">
              <a:buClr>
                <a:srgbClr val="8C1515"/>
              </a:buClr>
              <a:buSzPct val="90000"/>
              <a:buFont typeface="+mj-lt"/>
              <a:buAutoNum type="alphaUcPeriod"/>
              <a:defRPr sz="1500">
                <a:solidFill>
                  <a:schemeClr val="tx1">
                    <a:lumMod val="75000"/>
                    <a:lumOff val="25000"/>
                  </a:schemeClr>
                </a:solidFill>
              </a:defRPr>
            </a:lvl2pPr>
            <a:lvl3pPr marL="602456" indent="-171450">
              <a:buClr>
                <a:srgbClr val="8C1515"/>
              </a:buClr>
              <a:buSzPct val="90000"/>
              <a:buFont typeface="+mj-lt"/>
              <a:buAutoNum type="arabicPeriod"/>
              <a:tabLst>
                <a:tab pos="600060" algn="l"/>
              </a:tabLst>
              <a:defRPr sz="1350">
                <a:solidFill>
                  <a:schemeClr val="tx1">
                    <a:lumMod val="75000"/>
                    <a:lumOff val="25000"/>
                  </a:schemeClr>
                </a:solidFill>
              </a:defRPr>
            </a:lvl3pPr>
            <a:lvl4pPr marL="773906" indent="-171450">
              <a:buClr>
                <a:srgbClr val="8C1515"/>
              </a:buClr>
              <a:buSzPct val="90000"/>
              <a:buFont typeface="+mj-lt"/>
              <a:buAutoNum type="alphaLcParenR"/>
              <a:defRPr sz="1200">
                <a:solidFill>
                  <a:schemeClr val="tx1">
                    <a:lumMod val="75000"/>
                    <a:lumOff val="25000"/>
                  </a:schemeClr>
                </a:solidFill>
              </a:defRPr>
            </a:lvl4pPr>
            <a:lvl5pPr marL="945356" indent="-171450">
              <a:buClr>
                <a:srgbClr val="8C1515"/>
              </a:buClr>
              <a:buSzPct val="90000"/>
              <a:buFont typeface="+mj-lt"/>
              <a:buAutoNum type="arabicParenR"/>
              <a:tabLst>
                <a:tab pos="942952" algn="l"/>
              </a:tabLst>
              <a:defRPr sz="12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a:p>
            <a:pPr lvl="0"/>
            <a:endParaRPr lang="en-US"/>
          </a:p>
        </p:txBody>
      </p:sp>
      <p:sp>
        <p:nvSpPr>
          <p:cNvPr id="6" name="Rectangle 5">
            <a:extLst>
              <a:ext uri="{FF2B5EF4-FFF2-40B4-BE49-F238E27FC236}">
                <a16:creationId xmlns:a16="http://schemas.microsoft.com/office/drawing/2014/main" id="{D6AEC63A-33D2-1C9B-7DCB-81780BFC942E}"/>
              </a:ext>
            </a:extLst>
          </p:cNvPr>
          <p:cNvSpPr/>
          <p:nvPr userDrawn="1"/>
        </p:nvSpPr>
        <p:spPr>
          <a:xfrm>
            <a:off x="609600" y="5791200"/>
            <a:ext cx="10972800" cy="632152"/>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a:solidFill>
                <a:schemeClr val="bg1"/>
              </a:solidFill>
              <a:effectLst/>
              <a:latin typeface="Source Sans Pro" panose="020B0503030403020204" pitchFamily="34" charset="0"/>
            </a:endParaRPr>
          </a:p>
        </p:txBody>
      </p:sp>
      <p:sp>
        <p:nvSpPr>
          <p:cNvPr id="7" name="Text Placeholder 10">
            <a:extLst>
              <a:ext uri="{FF2B5EF4-FFF2-40B4-BE49-F238E27FC236}">
                <a16:creationId xmlns:a16="http://schemas.microsoft.com/office/drawing/2014/main" id="{F62473F6-5119-03C7-0AC5-1A0C683C9482}"/>
              </a:ext>
            </a:extLst>
          </p:cNvPr>
          <p:cNvSpPr>
            <a:spLocks noGrp="1"/>
          </p:cNvSpPr>
          <p:nvPr>
            <p:ph type="body" sz="quarter" idx="13" hasCustomPrompt="1"/>
          </p:nvPr>
        </p:nvSpPr>
        <p:spPr>
          <a:xfrm>
            <a:off x="609600" y="5903876"/>
            <a:ext cx="10972800" cy="398482"/>
          </a:xfrm>
          <a:prstGeom prst="rect">
            <a:avLst/>
          </a:prstGeom>
        </p:spPr>
        <p:txBody>
          <a:bodyPr/>
          <a:lstStyle>
            <a:lvl1pPr algn="ctr">
              <a:defRPr sz="1500">
                <a:solidFill>
                  <a:schemeClr val="bg1"/>
                </a:solidFill>
                <a:latin typeface="Lato" panose="020F0502020204030203" pitchFamily="34" charset="77"/>
              </a:defRPr>
            </a:lvl1pPr>
            <a:lvl2pPr>
              <a:defRPr sz="1500">
                <a:latin typeface="Lato" panose="020F0502020204030203" pitchFamily="34" charset="77"/>
              </a:defRPr>
            </a:lvl2pPr>
          </a:lstStyle>
          <a:p>
            <a:pPr lvl="0"/>
            <a:r>
              <a:rPr lang="en-US"/>
              <a:t>Click to add Take Away (if needed)</a:t>
            </a:r>
          </a:p>
        </p:txBody>
      </p:sp>
    </p:spTree>
    <p:extLst>
      <p:ext uri="{BB962C8B-B14F-4D97-AF65-F5344CB8AC3E}">
        <p14:creationId xmlns:p14="http://schemas.microsoft.com/office/powerpoint/2010/main" val="4046245708"/>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CLS-II-HE Two Columns">
    <p:bg>
      <p:bgPr>
        <a:solidFill>
          <a:schemeClr val="bg1"/>
        </a:solidFill>
        <a:effectLst/>
      </p:bgPr>
    </p:bg>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8E85F4AE-8C31-4DC0-B0F0-1CF63A6BB6A9}"/>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Two-Column Text Slide </a:t>
            </a:r>
          </a:p>
        </p:txBody>
      </p:sp>
      <p:cxnSp>
        <p:nvCxnSpPr>
          <p:cNvPr id="17" name="Straight Connector 16">
            <a:extLst>
              <a:ext uri="{FF2B5EF4-FFF2-40B4-BE49-F238E27FC236}">
                <a16:creationId xmlns:a16="http://schemas.microsoft.com/office/drawing/2014/main" id="{28BA3048-A13F-4292-9A2E-11D4117D5B07}"/>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9" name="Slide Number Placeholder 4">
            <a:extLst>
              <a:ext uri="{FF2B5EF4-FFF2-40B4-BE49-F238E27FC236}">
                <a16:creationId xmlns:a16="http://schemas.microsoft.com/office/drawing/2014/main" id="{E4120259-0FA4-4A76-90B1-F00606DC03C6}"/>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3834BC9A-590D-E359-CA94-AD5F30616942}"/>
              </a:ext>
            </a:extLst>
          </p:cNvPr>
          <p:cNvSpPr>
            <a:spLocks noGrp="1"/>
          </p:cNvSpPr>
          <p:nvPr>
            <p:ph idx="1"/>
          </p:nvPr>
        </p:nvSpPr>
        <p:spPr>
          <a:xfrm>
            <a:off x="609602" y="1228640"/>
            <a:ext cx="5215343" cy="527236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3" name="Text Placeholder 2">
            <a:extLst>
              <a:ext uri="{FF2B5EF4-FFF2-40B4-BE49-F238E27FC236}">
                <a16:creationId xmlns:a16="http://schemas.microsoft.com/office/drawing/2014/main" id="{44DB582F-4F06-2177-7D6C-6AAFD37FEC63}"/>
              </a:ext>
            </a:extLst>
          </p:cNvPr>
          <p:cNvSpPr>
            <a:spLocks noGrp="1"/>
          </p:cNvSpPr>
          <p:nvPr>
            <p:ph idx="10"/>
          </p:nvPr>
        </p:nvSpPr>
        <p:spPr>
          <a:xfrm>
            <a:off x="6268539" y="1234851"/>
            <a:ext cx="5313861" cy="526615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3861374985"/>
      </p:ext>
    </p:extLst>
  </p:cSld>
  <p:clrMapOvr>
    <a:masterClrMapping/>
  </p:clrMapOvr>
  <p:extLst>
    <p:ext uri="{DCECCB84-F9BA-43D5-87BE-67443E8EF086}">
      <p15:sldGuideLst xmlns:p15="http://schemas.microsoft.com/office/powerpoint/2012/main">
        <p15:guide id="1" pos="7176"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CLS-II-HE One Pictur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609606" y="1107627"/>
            <a:ext cx="6929879" cy="5393383"/>
          </a:xfrm>
          <a:prstGeom prst="rect">
            <a:avLst/>
          </a:prstGeom>
          <a:noFill/>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869053" y="1107621"/>
            <a:ext cx="3713351" cy="398482"/>
          </a:xfrm>
          <a:prstGeom prst="rect">
            <a:avLst/>
          </a:prstGeom>
        </p:spPr>
        <p:txBody>
          <a:bodyPr/>
          <a:lstStyle>
            <a:lvl1pPr>
              <a:defRPr sz="1500">
                <a:solidFill>
                  <a:srgbClr val="8C1515"/>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D21CDA69-321C-44F8-8792-49CF7CDB232C}"/>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2400">
                <a:solidFill>
                  <a:schemeClr val="tx1"/>
                </a:solidFill>
              </a:defRPr>
            </a:lvl1pPr>
          </a:lstStyle>
          <a:p>
            <a:r>
              <a:rPr lang="en-US"/>
              <a:t>Sample Picture Slide </a:t>
            </a:r>
          </a:p>
        </p:txBody>
      </p:sp>
      <p:cxnSp>
        <p:nvCxnSpPr>
          <p:cNvPr id="12" name="Straight Connector 11">
            <a:extLst>
              <a:ext uri="{FF2B5EF4-FFF2-40B4-BE49-F238E27FC236}">
                <a16:creationId xmlns:a16="http://schemas.microsoft.com/office/drawing/2014/main" id="{2CCC9877-C055-4691-8C6D-2AD61E840EC3}"/>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DD4D98FE-9D3E-4384-A871-87C9B47FC68F}"/>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lvl1pPr algn="ct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 name="Text Placeholder 2">
            <a:extLst>
              <a:ext uri="{FF2B5EF4-FFF2-40B4-BE49-F238E27FC236}">
                <a16:creationId xmlns:a16="http://schemas.microsoft.com/office/drawing/2014/main" id="{1A688DD0-B759-FFD7-9F2F-77FAE64EDF25}"/>
              </a:ext>
            </a:extLst>
          </p:cNvPr>
          <p:cNvSpPr>
            <a:spLocks noGrp="1"/>
          </p:cNvSpPr>
          <p:nvPr>
            <p:ph idx="14"/>
          </p:nvPr>
        </p:nvSpPr>
        <p:spPr>
          <a:xfrm>
            <a:off x="7869051" y="1714871"/>
            <a:ext cx="3713344" cy="4591521"/>
          </a:xfrm>
          <a:prstGeom prst="rect">
            <a:avLst/>
          </a:prstGeom>
        </p:spPr>
        <p:txBody>
          <a:bodyPr vert="horz" lIns="0" tIns="45720" rIns="91440" bIns="45720" rtlCol="0">
            <a:noAutofit/>
          </a:bodyPr>
          <a:lstStyle>
            <a:lvl1pPr>
              <a:defRPr sz="1500"/>
            </a:lvl1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404115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CLS-II-HE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547D6A6E-644D-3D6A-FBF2-30D7EDA4D6D0}"/>
              </a:ext>
            </a:extLst>
          </p:cNvPr>
          <p:cNvSpPr>
            <a:spLocks noGrp="1"/>
          </p:cNvSpPr>
          <p:nvPr>
            <p:ph type="sldNum" sz="quarter" idx="4"/>
          </p:nvPr>
        </p:nvSpPr>
        <p:spPr>
          <a:xfrm>
            <a:off x="11430005" y="6579853"/>
            <a:ext cx="685801" cy="278155"/>
          </a:xfrm>
          <a:prstGeom prst="rect">
            <a:avLst/>
          </a:prstGeom>
        </p:spPr>
        <p:txBody>
          <a:bodyPr vert="horz" lIns="91440" tIns="45720" rIns="0" bIns="45720" rtlCol="0" anchor="ctr"/>
          <a:lstStyle>
            <a:defPPr>
              <a:defRPr lang="en-US"/>
            </a:defPPr>
            <a:lvl1pPr marL="0" algn="ctr" defTabSz="685783" rtl="0" eaLnBrk="1" latinLnBrk="0" hangingPunct="1">
              <a:defRPr sz="825"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52B60363-7E9F-BF4A-894A-A30319D3939A}" type="slidenum">
              <a:rPr lang="en-US" smtClean="0"/>
              <a:pPr/>
              <a:t>‹#›</a:t>
            </a:fld>
            <a:endParaRPr lang="en-US"/>
          </a:p>
        </p:txBody>
      </p:sp>
      <p:sp>
        <p:nvSpPr>
          <p:cNvPr id="3" name="TextBox 2">
            <a:extLst>
              <a:ext uri="{FF2B5EF4-FFF2-40B4-BE49-F238E27FC236}">
                <a16:creationId xmlns:a16="http://schemas.microsoft.com/office/drawing/2014/main" id="{AB59B69E-56AF-14F6-DD13-C77B0FAD64A8}"/>
              </a:ext>
            </a:extLst>
          </p:cNvPr>
          <p:cNvSpPr txBox="1">
            <a:spLocks noGrp="1" noRot="1" noMove="1" noResize="1" noEditPoints="1" noAdjustHandles="1" noChangeArrowheads="1" noChangeShapeType="1"/>
          </p:cNvSpPr>
          <p:nvPr userDrawn="1"/>
        </p:nvSpPr>
        <p:spPr>
          <a:xfrm>
            <a:off x="6" y="2161317"/>
            <a:ext cx="12191999" cy="646331"/>
          </a:xfrm>
          <a:prstGeom prst="rect">
            <a:avLst/>
          </a:prstGeom>
          <a:noFill/>
        </p:spPr>
        <p:txBody>
          <a:bodyPr wrap="square" rtlCol="0">
            <a:spAutoFit/>
          </a:bodyPr>
          <a:lstStyle/>
          <a:p>
            <a:pPr algn="ctr"/>
            <a:r>
              <a:rPr lang="en-US" sz="3600" b="1">
                <a:solidFill>
                  <a:schemeClr val="bg1"/>
                </a:solidFill>
                <a:latin typeface="Lato" panose="020F0502020204030203" pitchFamily="34" charset="0"/>
                <a:ea typeface="Lato" panose="020F0502020204030203" pitchFamily="34" charset="0"/>
                <a:cs typeface="Lato" panose="020F0502020204030203" pitchFamily="34" charset="0"/>
              </a:rPr>
              <a:t>Thank you  </a:t>
            </a:r>
          </a:p>
        </p:txBody>
      </p:sp>
      <p:grpSp>
        <p:nvGrpSpPr>
          <p:cNvPr id="5" name="Group 4">
            <a:extLst>
              <a:ext uri="{FF2B5EF4-FFF2-40B4-BE49-F238E27FC236}">
                <a16:creationId xmlns:a16="http://schemas.microsoft.com/office/drawing/2014/main" id="{B38FF794-19C6-3BEC-E3CE-71BD9BE9E28E}"/>
              </a:ext>
            </a:extLst>
          </p:cNvPr>
          <p:cNvGrpSpPr/>
          <p:nvPr userDrawn="1"/>
        </p:nvGrpSpPr>
        <p:grpSpPr>
          <a:xfrm>
            <a:off x="0" y="5762405"/>
            <a:ext cx="12192000" cy="713550"/>
            <a:chOff x="0" y="5762405"/>
            <a:chExt cx="12192000" cy="713550"/>
          </a:xfrm>
        </p:grpSpPr>
        <p:sp>
          <p:nvSpPr>
            <p:cNvPr id="6" name="Rectangle 5">
              <a:extLst>
                <a:ext uri="{FF2B5EF4-FFF2-40B4-BE49-F238E27FC236}">
                  <a16:creationId xmlns:a16="http://schemas.microsoft.com/office/drawing/2014/main" id="{0CF9860B-CCE4-2A00-84DE-FE6DD3198575}"/>
                </a:ext>
              </a:extLst>
            </p:cNvPr>
            <p:cNvSpPr/>
            <p:nvPr/>
          </p:nvSpPr>
          <p:spPr>
            <a:xfrm>
              <a:off x="0" y="5762405"/>
              <a:ext cx="12192000" cy="7135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E6124A00-80CC-3AD1-0952-45D345192965}"/>
                </a:ext>
              </a:extLst>
            </p:cNvPr>
            <p:cNvPicPr>
              <a:picLocks noChangeAspect="1"/>
            </p:cNvPicPr>
            <p:nvPr/>
          </p:nvPicPr>
          <p:blipFill>
            <a:blip r:embed="rId3"/>
            <a:stretch>
              <a:fillRect/>
            </a:stretch>
          </p:blipFill>
          <p:spPr>
            <a:xfrm>
              <a:off x="110836" y="5866517"/>
              <a:ext cx="1510384" cy="370329"/>
            </a:xfrm>
            <a:prstGeom prst="rect">
              <a:avLst/>
            </a:prstGeom>
            <a:ln>
              <a:noFill/>
            </a:ln>
          </p:spPr>
        </p:pic>
        <p:pic>
          <p:nvPicPr>
            <p:cNvPr id="16" name="Picture 15">
              <a:extLst>
                <a:ext uri="{FF2B5EF4-FFF2-40B4-BE49-F238E27FC236}">
                  <a16:creationId xmlns:a16="http://schemas.microsoft.com/office/drawing/2014/main" id="{BF2AA3E7-EE9E-745D-400D-12A844EF2042}"/>
                </a:ext>
              </a:extLst>
            </p:cNvPr>
            <p:cNvPicPr>
              <a:picLocks noChangeAspect="1"/>
            </p:cNvPicPr>
            <p:nvPr/>
          </p:nvPicPr>
          <p:blipFill>
            <a:blip r:embed="rId4"/>
            <a:stretch>
              <a:fillRect/>
            </a:stretch>
          </p:blipFill>
          <p:spPr>
            <a:xfrm>
              <a:off x="9465906" y="5840520"/>
              <a:ext cx="2441802" cy="419353"/>
            </a:xfrm>
            <a:prstGeom prst="rect">
              <a:avLst/>
            </a:prstGeom>
            <a:ln>
              <a:noFill/>
            </a:ln>
          </p:spPr>
        </p:pic>
        <p:pic>
          <p:nvPicPr>
            <p:cNvPr id="17" name="Picture 16">
              <a:extLst>
                <a:ext uri="{FF2B5EF4-FFF2-40B4-BE49-F238E27FC236}">
                  <a16:creationId xmlns:a16="http://schemas.microsoft.com/office/drawing/2014/main" id="{2E19E279-AD42-7A99-98F9-6438395B9A9D}"/>
                </a:ext>
              </a:extLst>
            </p:cNvPr>
            <p:cNvPicPr>
              <a:picLocks noChangeAspect="1"/>
            </p:cNvPicPr>
            <p:nvPr/>
          </p:nvPicPr>
          <p:blipFill>
            <a:blip r:embed="rId5"/>
            <a:stretch>
              <a:fillRect/>
            </a:stretch>
          </p:blipFill>
          <p:spPr>
            <a:xfrm>
              <a:off x="3836302" y="5864396"/>
              <a:ext cx="1416469" cy="440853"/>
            </a:xfrm>
            <a:prstGeom prst="rect">
              <a:avLst/>
            </a:prstGeom>
            <a:ln>
              <a:noFill/>
            </a:ln>
          </p:spPr>
        </p:pic>
        <p:pic>
          <p:nvPicPr>
            <p:cNvPr id="18" name="Picture 17">
              <a:extLst>
                <a:ext uri="{FF2B5EF4-FFF2-40B4-BE49-F238E27FC236}">
                  <a16:creationId xmlns:a16="http://schemas.microsoft.com/office/drawing/2014/main" id="{4A14D054-499E-0062-C423-8AF2D91080C1}"/>
                </a:ext>
              </a:extLst>
            </p:cNvPr>
            <p:cNvPicPr>
              <a:picLocks noChangeAspect="1"/>
            </p:cNvPicPr>
            <p:nvPr/>
          </p:nvPicPr>
          <p:blipFill>
            <a:blip r:embed="rId6"/>
            <a:stretch>
              <a:fillRect/>
            </a:stretch>
          </p:blipFill>
          <p:spPr>
            <a:xfrm>
              <a:off x="7509020" y="5864396"/>
              <a:ext cx="1682496" cy="420624"/>
            </a:xfrm>
            <a:prstGeom prst="rect">
              <a:avLst/>
            </a:prstGeom>
            <a:ln>
              <a:noFill/>
            </a:ln>
          </p:spPr>
        </p:pic>
        <p:pic>
          <p:nvPicPr>
            <p:cNvPr id="19" name="Picture 18">
              <a:extLst>
                <a:ext uri="{FF2B5EF4-FFF2-40B4-BE49-F238E27FC236}">
                  <a16:creationId xmlns:a16="http://schemas.microsoft.com/office/drawing/2014/main" id="{60271A01-7EAE-C60E-892A-CE992405CA18}"/>
                </a:ext>
              </a:extLst>
            </p:cNvPr>
            <p:cNvPicPr>
              <a:picLocks noChangeAspect="1"/>
            </p:cNvPicPr>
            <p:nvPr/>
          </p:nvPicPr>
          <p:blipFill>
            <a:blip r:embed="rId7"/>
            <a:stretch>
              <a:fillRect/>
            </a:stretch>
          </p:blipFill>
          <p:spPr>
            <a:xfrm>
              <a:off x="1897318" y="5897602"/>
              <a:ext cx="1660695" cy="370329"/>
            </a:xfrm>
            <a:prstGeom prst="rect">
              <a:avLst/>
            </a:prstGeom>
            <a:ln>
              <a:noFill/>
            </a:ln>
          </p:spPr>
        </p:pic>
        <p:pic>
          <p:nvPicPr>
            <p:cNvPr id="20" name="Picture 19">
              <a:extLst>
                <a:ext uri="{FF2B5EF4-FFF2-40B4-BE49-F238E27FC236}">
                  <a16:creationId xmlns:a16="http://schemas.microsoft.com/office/drawing/2014/main" id="{6543DFE5-653D-CA89-2AFA-2A6DD240D975}"/>
                </a:ext>
              </a:extLst>
            </p:cNvPr>
            <p:cNvPicPr>
              <a:picLocks noChangeAspect="1"/>
            </p:cNvPicPr>
            <p:nvPr/>
          </p:nvPicPr>
          <p:blipFill>
            <a:blip r:embed="rId8"/>
            <a:stretch>
              <a:fillRect/>
            </a:stretch>
          </p:blipFill>
          <p:spPr>
            <a:xfrm>
              <a:off x="5527161" y="5806266"/>
              <a:ext cx="1685614" cy="461665"/>
            </a:xfrm>
            <a:prstGeom prst="rect">
              <a:avLst/>
            </a:prstGeom>
            <a:ln>
              <a:noFill/>
            </a:ln>
          </p:spPr>
        </p:pic>
      </p:grpSp>
    </p:spTree>
    <p:extLst>
      <p:ext uri="{BB962C8B-B14F-4D97-AF65-F5344CB8AC3E}">
        <p14:creationId xmlns:p14="http://schemas.microsoft.com/office/powerpoint/2010/main" val="2654637411"/>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3" y="405678"/>
            <a:ext cx="10553700" cy="693450"/>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3" y="1299430"/>
            <a:ext cx="10553700" cy="4591521"/>
          </a:xfrm>
          <a:prstGeom prst="rect">
            <a:avLst/>
          </a:prstGeom>
        </p:spPr>
        <p:txBody>
          <a:bodyPr vert="horz" lIns="0" tIns="45720" rIns="91440" bIns="45720" rtlCol="0">
            <a:noAutofit/>
          </a:body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704" r:id="rId1"/>
    <p:sldLayoutId id="2147483699" r:id="rId2"/>
    <p:sldLayoutId id="2147483705" r:id="rId3"/>
    <p:sldLayoutId id="2147483708" r:id="rId4"/>
    <p:sldLayoutId id="2147483707" r:id="rId5"/>
    <p:sldLayoutId id="2147483709" r:id="rId6"/>
    <p:sldLayoutId id="2147483700" r:id="rId7"/>
    <p:sldLayoutId id="2147483701" r:id="rId8"/>
    <p:sldLayoutId id="2147483706" r:id="rId9"/>
    <p:sldLayoutId id="2147483710" r:id="rId10"/>
    <p:sldLayoutId id="2147483711" r:id="rId11"/>
    <p:sldLayoutId id="2147483712" r:id="rId12"/>
    <p:sldLayoutId id="2147483713" r:id="rId13"/>
    <p:sldLayoutId id="2147483714" r:id="rId14"/>
    <p:sldLayoutId id="2147483715" r:id="rId15"/>
  </p:sldLayoutIdLst>
  <p:hf hdr="0" dt="0"/>
  <p:txStyles>
    <p:titleStyle>
      <a:lvl1pPr algn="l" defTabSz="914377" rtl="0" eaLnBrk="1" latinLnBrk="0" hangingPunct="1">
        <a:lnSpc>
          <a:spcPct val="90000"/>
        </a:lnSpc>
        <a:spcBef>
          <a:spcPct val="0"/>
        </a:spcBef>
        <a:buNone/>
        <a:defRPr sz="3200" kern="1200">
          <a:solidFill>
            <a:schemeClr val="tx1"/>
          </a:solidFill>
          <a:latin typeface="Lato" panose="020F0502020204030203" pitchFamily="34" charset="77"/>
          <a:ea typeface="+mj-ea"/>
          <a:cs typeface="+mj-cs"/>
        </a:defRPr>
      </a:lvl1pPr>
    </p:titleStyle>
    <p:body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 userDrawn="1">
          <p15:clr>
            <a:srgbClr val="F26B43"/>
          </p15:clr>
        </p15:guide>
        <p15:guide id="3" orient="horz" pos="1104" userDrawn="1">
          <p15:clr>
            <a:srgbClr val="F26B43"/>
          </p15:clr>
        </p15:guide>
        <p15:guide id="4" orient="horz" pos="1464" userDrawn="1">
          <p15:clr>
            <a:srgbClr val="F26B43"/>
          </p15:clr>
        </p15:guide>
        <p15:guide id="5" pos="3840" userDrawn="1">
          <p15:clr>
            <a:srgbClr val="F26B43"/>
          </p15:clr>
        </p15:guide>
        <p15:guide id="6" pos="504" userDrawn="1">
          <p15:clr>
            <a:srgbClr val="F26B43"/>
          </p15:clr>
        </p15:guide>
        <p15:guide id="7" pos="7152" userDrawn="1">
          <p15:clr>
            <a:srgbClr val="F26B43"/>
          </p15:clr>
        </p15:guide>
        <p15:guide id="8" orient="horz" pos="3984" userDrawn="1">
          <p15:clr>
            <a:srgbClr val="F26B43"/>
          </p15:clr>
        </p15:guide>
        <p15:guide id="9" orient="horz" pos="4128" userDrawn="1">
          <p15:clr>
            <a:srgbClr val="F26B43"/>
          </p15:clr>
        </p15:guide>
        <p15:guide id="10" orient="horz" pos="3816" userDrawn="1">
          <p15:clr>
            <a:srgbClr val="F26B43"/>
          </p15:clr>
        </p15:guide>
        <p15:guide id="11"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1.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epics.anl.gov/icalepcs-2025/doi/jacow-icalepcs2025-modr005/index.html" TargetMode="External"/><Relationship Id="rId11" Type="http://schemas.openxmlformats.org/officeDocument/2006/relationships/hyperlink" Target="https://arxiv.org/abs/2505.22876" TargetMode="External"/><Relationship Id="rId5" Type="http://schemas.openxmlformats.org/officeDocument/2006/relationships/hyperlink" Target="https://doi.org/10.1063/5.0265666" TargetMode="External"/><Relationship Id="rId10" Type="http://schemas.openxmlformats.org/officeDocument/2006/relationships/hyperlink" Target="https://doi.org/10.1051/epjconf/202431502008" TargetMode="External"/><Relationship Id="rId4" Type="http://schemas.openxmlformats.org/officeDocument/2006/relationships/image" Target="../media/image40.png"/><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0ACA4-C290-DEA0-19F6-2ECC9552ABD9}"/>
              </a:ext>
            </a:extLst>
          </p:cNvPr>
          <p:cNvSpPr>
            <a:spLocks noGrp="1"/>
          </p:cNvSpPr>
          <p:nvPr>
            <p:ph type="body" sz="quarter" idx="10"/>
          </p:nvPr>
        </p:nvSpPr>
        <p:spPr>
          <a:xfrm>
            <a:off x="564717" y="483741"/>
            <a:ext cx="4743887" cy="2246574"/>
          </a:xfrm>
        </p:spPr>
        <p:txBody>
          <a:bodyPr>
            <a:normAutofit/>
          </a:bodyPr>
          <a:lstStyle/>
          <a:p>
            <a:r>
              <a:rPr lang="en-US" sz="3200">
                <a:latin typeface="Lato"/>
                <a:ea typeface="Lato"/>
                <a:cs typeface="Lato"/>
              </a:rPr>
              <a:t>SLAC National Accelerator Laboratory </a:t>
            </a:r>
            <a:endParaRPr lang="en-US">
              <a:latin typeface="Lato"/>
              <a:ea typeface="Lato"/>
              <a:cs typeface="Lato"/>
            </a:endParaRPr>
          </a:p>
          <a:p>
            <a:r>
              <a:rPr lang="en-US" sz="3200"/>
              <a:t>Lab Efforts &amp; LLRF</a:t>
            </a:r>
          </a:p>
        </p:txBody>
      </p:sp>
      <p:sp>
        <p:nvSpPr>
          <p:cNvPr id="3" name="Text Placeholder 2">
            <a:extLst>
              <a:ext uri="{FF2B5EF4-FFF2-40B4-BE49-F238E27FC236}">
                <a16:creationId xmlns:a16="http://schemas.microsoft.com/office/drawing/2014/main" id="{F8527CE8-AAAA-6F27-B49A-C720D32822E9}"/>
              </a:ext>
            </a:extLst>
          </p:cNvPr>
          <p:cNvSpPr>
            <a:spLocks noGrp="1"/>
          </p:cNvSpPr>
          <p:nvPr>
            <p:ph type="body" sz="quarter" idx="12"/>
          </p:nvPr>
        </p:nvSpPr>
        <p:spPr>
          <a:xfrm>
            <a:off x="564717" y="2896000"/>
            <a:ext cx="4160723" cy="530206"/>
          </a:xfrm>
        </p:spPr>
        <p:txBody>
          <a:bodyPr/>
          <a:lstStyle/>
          <a:p>
            <a:r>
              <a:rPr lang="en-US" dirty="0">
                <a:latin typeface="Lato"/>
                <a:ea typeface="Lato"/>
                <a:cs typeface="Lato"/>
              </a:rPr>
              <a:t>Jorge Diaz</a:t>
            </a:r>
          </a:p>
          <a:p>
            <a:r>
              <a:rPr lang="en-US" dirty="0">
                <a:latin typeface="Lato"/>
                <a:ea typeface="Lato"/>
                <a:cs typeface="Lato"/>
              </a:rPr>
              <a:t>October 13, 2025</a:t>
            </a:r>
          </a:p>
          <a:p>
            <a:endParaRPr lang="en-US">
              <a:ea typeface="Lato"/>
              <a:cs typeface="Lato"/>
            </a:endParaRPr>
          </a:p>
        </p:txBody>
      </p:sp>
      <p:sp>
        <p:nvSpPr>
          <p:cNvPr id="7" name="Text Placeholder 2">
            <a:extLst>
              <a:ext uri="{FF2B5EF4-FFF2-40B4-BE49-F238E27FC236}">
                <a16:creationId xmlns:a16="http://schemas.microsoft.com/office/drawing/2014/main" id="{6D776D7F-0415-57C1-F079-B36D0E22E569}"/>
              </a:ext>
            </a:extLst>
          </p:cNvPr>
          <p:cNvSpPr txBox="1">
            <a:spLocks/>
          </p:cNvSpPr>
          <p:nvPr/>
        </p:nvSpPr>
        <p:spPr>
          <a:xfrm>
            <a:off x="562442" y="3851829"/>
            <a:ext cx="4170016" cy="1048645"/>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0"/>
              </a:spcBef>
              <a:spcAft>
                <a:spcPts val="0"/>
              </a:spcAft>
              <a:buFontTx/>
              <a:buNone/>
              <a:defRPr sz="1500" b="0" kern="1200">
                <a:solidFill>
                  <a:srgbClr val="5F574F"/>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bg1"/>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bg1"/>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bg1"/>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bg1"/>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LLRF Workshop 2025</a:t>
            </a:r>
          </a:p>
          <a:p>
            <a:r>
              <a:rPr lang="en-US">
                <a:latin typeface="Lato"/>
                <a:ea typeface="Lato"/>
                <a:cs typeface="Lato"/>
              </a:rPr>
              <a:t>Newport News, VA</a:t>
            </a:r>
            <a:endParaRPr lang="en-US">
              <a:ea typeface="Lato"/>
              <a:cs typeface="Lato"/>
            </a:endParaRPr>
          </a:p>
          <a:p>
            <a:endParaRPr lang="en-US">
              <a:ea typeface="Lato" panose="020F0502020204030203" pitchFamily="34" charset="77"/>
              <a:cs typeface="Lato" panose="020F0502020204030203" pitchFamily="34" charset="77"/>
            </a:endParaRPr>
          </a:p>
        </p:txBody>
      </p:sp>
      <p:pic>
        <p:nvPicPr>
          <p:cNvPr id="1026" name="Picture 2">
            <a:extLst>
              <a:ext uri="{FF2B5EF4-FFF2-40B4-BE49-F238E27FC236}">
                <a16:creationId xmlns:a16="http://schemas.microsoft.com/office/drawing/2014/main" id="{CF174B61-E86D-6C1F-8DAC-488C1F1A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005" y="3959811"/>
            <a:ext cx="6917536" cy="2028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cls_II_slideshow_01.jpg">
            <a:extLst>
              <a:ext uri="{FF2B5EF4-FFF2-40B4-BE49-F238E27FC236}">
                <a16:creationId xmlns:a16="http://schemas.microsoft.com/office/drawing/2014/main" id="{26F8C3C4-91D6-03E3-50D8-5A838079A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779" y="79648"/>
            <a:ext cx="5610762" cy="3156054"/>
          </a:xfrm>
          <a:prstGeom prst="rect">
            <a:avLst/>
          </a:prstGeom>
        </p:spPr>
      </p:pic>
    </p:spTree>
    <p:extLst>
      <p:ext uri="{BB962C8B-B14F-4D97-AF65-F5344CB8AC3E}">
        <p14:creationId xmlns:p14="http://schemas.microsoft.com/office/powerpoint/2010/main" val="416018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551B-6677-DE45-C7D5-176A281E1495}"/>
              </a:ext>
            </a:extLst>
          </p:cNvPr>
          <p:cNvSpPr>
            <a:spLocks noGrp="1"/>
          </p:cNvSpPr>
          <p:nvPr>
            <p:ph type="title"/>
          </p:nvPr>
        </p:nvSpPr>
        <p:spPr/>
        <p:txBody>
          <a:bodyPr>
            <a:normAutofit/>
          </a:bodyPr>
          <a:lstStyle/>
          <a:p>
            <a:r>
              <a:rPr lang="en-US" sz="3200">
                <a:latin typeface="Lato"/>
                <a:ea typeface="Lato"/>
                <a:cs typeface="Lato"/>
              </a:rPr>
              <a:t>SLAC Projects / Updates</a:t>
            </a:r>
            <a:endParaRPr lang="en-US" sz="3200">
              <a:ea typeface="Lato"/>
              <a:cs typeface="Lato"/>
            </a:endParaRPr>
          </a:p>
        </p:txBody>
      </p:sp>
      <p:sp>
        <p:nvSpPr>
          <p:cNvPr id="3" name="Slide Number Placeholder 2">
            <a:extLst>
              <a:ext uri="{FF2B5EF4-FFF2-40B4-BE49-F238E27FC236}">
                <a16:creationId xmlns:a16="http://schemas.microsoft.com/office/drawing/2014/main" id="{8494A072-8120-BE31-C034-938A6B13434C}"/>
              </a:ext>
            </a:extLst>
          </p:cNvPr>
          <p:cNvSpPr>
            <a:spLocks noGrp="1"/>
          </p:cNvSpPr>
          <p:nvPr>
            <p:ph type="sldNum" sz="quarter" idx="4"/>
          </p:nvPr>
        </p:nvSpPr>
        <p:spPr/>
        <p:txBody>
          <a:bodyPr/>
          <a:lstStyle/>
          <a:p>
            <a:fld id="{52B60363-7E9F-BF4A-894A-A30319D3939A}" type="slidenum">
              <a:rPr lang="en-US" smtClean="0"/>
              <a:pPr/>
              <a:t>2</a:t>
            </a:fld>
            <a:endParaRPr lang="en-US"/>
          </a:p>
        </p:txBody>
      </p:sp>
      <p:sp>
        <p:nvSpPr>
          <p:cNvPr id="4" name="Text Placeholder 3">
            <a:extLst>
              <a:ext uri="{FF2B5EF4-FFF2-40B4-BE49-F238E27FC236}">
                <a16:creationId xmlns:a16="http://schemas.microsoft.com/office/drawing/2014/main" id="{64EC159D-656B-791F-78B5-CCDA33B534B2}"/>
              </a:ext>
            </a:extLst>
          </p:cNvPr>
          <p:cNvSpPr>
            <a:spLocks noGrp="1"/>
          </p:cNvSpPr>
          <p:nvPr>
            <p:ph idx="1"/>
          </p:nvPr>
        </p:nvSpPr>
        <p:spPr>
          <a:xfrm>
            <a:off x="804673" y="955283"/>
            <a:ext cx="4958818" cy="522729"/>
          </a:xfrm>
        </p:spPr>
        <p:txBody>
          <a:bodyPr vert="horz" lIns="0" tIns="45720" rIns="91440" bIns="45720" rtlCol="0" anchor="t">
            <a:noAutofit/>
          </a:bodyPr>
          <a:lstStyle/>
          <a:p>
            <a:pPr marL="342900" indent="-342900">
              <a:buClr>
                <a:srgbClr val="8C1515"/>
              </a:buClr>
              <a:buFont typeface="Arial" panose="020B0604020202020204" pitchFamily="34" charset="0"/>
              <a:buChar char="•"/>
            </a:pPr>
            <a:r>
              <a:rPr lang="en-US" sz="2200">
                <a:solidFill>
                  <a:schemeClr val="tx1">
                    <a:lumMod val="75000"/>
                    <a:lumOff val="25000"/>
                  </a:schemeClr>
                </a:solidFill>
                <a:latin typeface="Lato"/>
                <a:ea typeface="Lato"/>
                <a:cs typeface="Lato"/>
              </a:rPr>
              <a:t>LCLS-II</a:t>
            </a:r>
            <a:r>
              <a:rPr lang="en-US">
                <a:solidFill>
                  <a:schemeClr val="tx1">
                    <a:lumMod val="75000"/>
                    <a:lumOff val="25000"/>
                  </a:schemeClr>
                </a:solidFill>
                <a:latin typeface="Lato"/>
                <a:ea typeface="Lato"/>
                <a:cs typeface="Lato"/>
              </a:rPr>
              <a:t> </a:t>
            </a:r>
          </a:p>
          <a:p>
            <a:pPr marL="688975" lvl="1" indent="-342900"/>
            <a:r>
              <a:rPr lang="en-US" sz="1600">
                <a:latin typeface="Lato"/>
                <a:ea typeface="Lato"/>
                <a:cs typeface="Lato"/>
              </a:rPr>
              <a:t>Regular beam delivery</a:t>
            </a:r>
            <a:r>
              <a:rPr lang="en-US" sz="1600">
                <a:solidFill>
                  <a:schemeClr val="tx1">
                    <a:lumMod val="75000"/>
                    <a:lumOff val="25000"/>
                  </a:schemeClr>
                </a:solidFill>
                <a:latin typeface="Lato"/>
                <a:ea typeface="Lato"/>
                <a:cs typeface="Lato"/>
              </a:rPr>
              <a:t> to users</a:t>
            </a:r>
          </a:p>
          <a:p>
            <a:pPr marL="688975" lvl="1" indent="-342900"/>
            <a:r>
              <a:rPr lang="en-US" sz="1600">
                <a:latin typeface="Lato"/>
                <a:ea typeface="Lato"/>
                <a:cs typeface="Lato"/>
              </a:rPr>
              <a:t>LLRF functionality regularly updated to support various accelerator modes</a:t>
            </a:r>
            <a:endParaRPr lang="en-US" sz="1600">
              <a:solidFill>
                <a:schemeClr val="tx1">
                  <a:lumMod val="75000"/>
                  <a:lumOff val="25000"/>
                </a:schemeClr>
              </a:solidFill>
              <a:latin typeface="Lato"/>
              <a:ea typeface="Lato"/>
              <a:cs typeface="Lato"/>
            </a:endParaRPr>
          </a:p>
          <a:p>
            <a:pPr>
              <a:buClr>
                <a:srgbClr val="8C1515"/>
              </a:buClr>
            </a:pPr>
            <a:endParaRPr lang="en-US">
              <a:solidFill>
                <a:schemeClr val="tx1">
                  <a:lumMod val="75000"/>
                  <a:lumOff val="25000"/>
                </a:schemeClr>
              </a:solidFill>
              <a:ea typeface="Lato"/>
              <a:cs typeface="Lato"/>
            </a:endParaRPr>
          </a:p>
        </p:txBody>
      </p:sp>
      <p:sp>
        <p:nvSpPr>
          <p:cNvPr id="6" name="Text Placeholder 3">
            <a:extLst>
              <a:ext uri="{FF2B5EF4-FFF2-40B4-BE49-F238E27FC236}">
                <a16:creationId xmlns:a16="http://schemas.microsoft.com/office/drawing/2014/main" id="{2E0BCCD0-B654-41EF-2A76-35233C6D242A}"/>
              </a:ext>
            </a:extLst>
          </p:cNvPr>
          <p:cNvSpPr txBox="1">
            <a:spLocks/>
          </p:cNvSpPr>
          <p:nvPr/>
        </p:nvSpPr>
        <p:spPr>
          <a:xfrm>
            <a:off x="798921" y="2283225"/>
            <a:ext cx="4964570" cy="522729"/>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C1515"/>
              </a:buClr>
              <a:buFont typeface="Arial" panose="020B0604020202020204" pitchFamily="34" charset="0"/>
              <a:buChar char="•"/>
            </a:pPr>
            <a:r>
              <a:rPr lang="en-US" sz="2200" dirty="0">
                <a:solidFill>
                  <a:schemeClr val="tx1">
                    <a:lumMod val="75000"/>
                    <a:lumOff val="25000"/>
                  </a:schemeClr>
                </a:solidFill>
                <a:latin typeface="Lato"/>
                <a:ea typeface="Lato"/>
                <a:cs typeface="Lato"/>
              </a:rPr>
              <a:t>LCLS-II-HE</a:t>
            </a:r>
          </a:p>
          <a:p>
            <a:pPr marL="688975" lvl="1" indent="-342900"/>
            <a:r>
              <a:rPr lang="en-US" sz="1600" dirty="0">
                <a:latin typeface="Lato"/>
                <a:ea typeface="Lato"/>
                <a:cs typeface="Lato"/>
              </a:rPr>
              <a:t>High Energy upgrade to the SRF Linac</a:t>
            </a:r>
          </a:p>
          <a:p>
            <a:pPr marL="688975" lvl="1" indent="-342900"/>
            <a:r>
              <a:rPr lang="en-US" sz="1600" dirty="0">
                <a:latin typeface="Lato"/>
                <a:ea typeface="Lato"/>
                <a:cs typeface="Lato"/>
              </a:rPr>
              <a:t>Provisions for a new low emittance injector</a:t>
            </a:r>
            <a:endParaRPr lang="en-US" dirty="0"/>
          </a:p>
          <a:p>
            <a:pPr marL="688975" lvl="1" indent="-342900"/>
            <a:r>
              <a:rPr lang="en-US" sz="1600" dirty="0">
                <a:latin typeface="Lato"/>
                <a:ea typeface="Lato"/>
                <a:cs typeface="Lato"/>
              </a:rPr>
              <a:t>184 new SRF cavities and LLRF controllers</a:t>
            </a:r>
          </a:p>
          <a:p>
            <a:pPr marL="688975" lvl="1" indent="-342900"/>
            <a:endParaRPr lang="en-US">
              <a:solidFill>
                <a:schemeClr val="tx1">
                  <a:lumMod val="75000"/>
                  <a:lumOff val="25000"/>
                </a:schemeClr>
              </a:solidFill>
              <a:ea typeface="Lato" panose="020F0502020204030203" pitchFamily="34" charset="77"/>
              <a:cs typeface="Lato" panose="020F0502020204030203" pitchFamily="34" charset="77"/>
            </a:endParaRPr>
          </a:p>
          <a:p>
            <a:pPr>
              <a:buClr>
                <a:srgbClr val="8C1515"/>
              </a:buClr>
            </a:pPr>
            <a:endParaRPr lang="en-US">
              <a:solidFill>
                <a:schemeClr val="tx1">
                  <a:lumMod val="75000"/>
                  <a:lumOff val="25000"/>
                </a:schemeClr>
              </a:solidFill>
              <a:ea typeface="Lato"/>
              <a:cs typeface="Lato"/>
            </a:endParaRPr>
          </a:p>
        </p:txBody>
      </p:sp>
      <p:sp>
        <p:nvSpPr>
          <p:cNvPr id="7" name="Text Placeholder 3">
            <a:extLst>
              <a:ext uri="{FF2B5EF4-FFF2-40B4-BE49-F238E27FC236}">
                <a16:creationId xmlns:a16="http://schemas.microsoft.com/office/drawing/2014/main" id="{FE7FC97D-7427-24B9-ABAB-D0A05E29B960}"/>
              </a:ext>
            </a:extLst>
          </p:cNvPr>
          <p:cNvSpPr txBox="1">
            <a:spLocks/>
          </p:cNvSpPr>
          <p:nvPr/>
        </p:nvSpPr>
        <p:spPr>
          <a:xfrm>
            <a:off x="809080" y="3723399"/>
            <a:ext cx="6235495" cy="583689"/>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C1515"/>
              </a:buClr>
              <a:buFont typeface="Arial" panose="020B0604020202020204" pitchFamily="34" charset="0"/>
              <a:buChar char="•"/>
            </a:pPr>
            <a:r>
              <a:rPr lang="en-US" sz="2200" dirty="0">
                <a:solidFill>
                  <a:schemeClr val="tx1">
                    <a:lumMod val="75000"/>
                    <a:lumOff val="25000"/>
                  </a:schemeClr>
                </a:solidFill>
                <a:latin typeface="Lato"/>
                <a:ea typeface="Lato"/>
                <a:cs typeface="Lato"/>
              </a:rPr>
              <a:t>LCLS-I Electronics Modernization</a:t>
            </a:r>
          </a:p>
          <a:p>
            <a:pPr marL="688975" lvl="1" indent="-342900"/>
            <a:r>
              <a:rPr lang="en-US" sz="1600" dirty="0">
                <a:latin typeface="Lato"/>
                <a:ea typeface="Lato"/>
                <a:cs typeface="Lato"/>
              </a:rPr>
              <a:t>Modernization of the Normal Conducting Linac control system from its 1980’s legacy</a:t>
            </a:r>
          </a:p>
          <a:p>
            <a:pPr marL="688975" lvl="1" indent="-342900"/>
            <a:r>
              <a:rPr lang="en-US" sz="1600" dirty="0">
                <a:latin typeface="Lato"/>
                <a:ea typeface="Lato"/>
                <a:cs typeface="Lato"/>
              </a:rPr>
              <a:t>LLRF system built and tested “on-beam” based on Marble/Zest</a:t>
            </a:r>
            <a:endParaRPr lang="en-US" sz="1600" dirty="0">
              <a:solidFill>
                <a:schemeClr val="tx1">
                  <a:lumMod val="75000"/>
                  <a:lumOff val="25000"/>
                </a:schemeClr>
              </a:solidFill>
              <a:latin typeface="Lato"/>
              <a:ea typeface="Lato"/>
              <a:cs typeface="Lato"/>
            </a:endParaRPr>
          </a:p>
        </p:txBody>
      </p:sp>
      <p:sp>
        <p:nvSpPr>
          <p:cNvPr id="8" name="Text Placeholder 3">
            <a:extLst>
              <a:ext uri="{FF2B5EF4-FFF2-40B4-BE49-F238E27FC236}">
                <a16:creationId xmlns:a16="http://schemas.microsoft.com/office/drawing/2014/main" id="{C16F9C32-570B-1D93-2B92-E0AF6B865169}"/>
              </a:ext>
            </a:extLst>
          </p:cNvPr>
          <p:cNvSpPr txBox="1">
            <a:spLocks/>
          </p:cNvSpPr>
          <p:nvPr/>
        </p:nvSpPr>
        <p:spPr>
          <a:xfrm>
            <a:off x="809080" y="5313653"/>
            <a:ext cx="6163935" cy="522729"/>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C1515"/>
              </a:buClr>
              <a:buFont typeface="Arial" panose="020B0604020202020204" pitchFamily="34" charset="0"/>
              <a:buChar char="•"/>
            </a:pPr>
            <a:r>
              <a:rPr lang="en-US" sz="2200" err="1">
                <a:solidFill>
                  <a:schemeClr val="tx1">
                    <a:lumMod val="75000"/>
                    <a:lumOff val="25000"/>
                  </a:schemeClr>
                </a:solidFill>
                <a:latin typeface="Lato"/>
                <a:ea typeface="Lato"/>
                <a:cs typeface="Lato"/>
              </a:rPr>
              <a:t>RFSoC</a:t>
            </a:r>
            <a:r>
              <a:rPr lang="en-US" sz="2200">
                <a:solidFill>
                  <a:schemeClr val="tx1">
                    <a:lumMod val="75000"/>
                    <a:lumOff val="25000"/>
                  </a:schemeClr>
                </a:solidFill>
                <a:latin typeface="Lato"/>
                <a:ea typeface="Lato"/>
                <a:cs typeface="Lato"/>
              </a:rPr>
              <a:t> Based Controllers</a:t>
            </a:r>
          </a:p>
          <a:p>
            <a:pPr marL="688975" lvl="1" indent="-342900"/>
            <a:r>
              <a:rPr lang="en-US" sz="1600">
                <a:solidFill>
                  <a:schemeClr val="tx1">
                    <a:lumMod val="75000"/>
                    <a:lumOff val="25000"/>
                  </a:schemeClr>
                </a:solidFill>
                <a:latin typeface="Lato"/>
                <a:ea typeface="Lato"/>
                <a:cs typeface="Lato"/>
              </a:rPr>
              <a:t>Development of next generation LLRF systems on new platforms</a:t>
            </a:r>
          </a:p>
        </p:txBody>
      </p:sp>
      <p:grpSp>
        <p:nvGrpSpPr>
          <p:cNvPr id="5" name="Group 4">
            <a:extLst>
              <a:ext uri="{FF2B5EF4-FFF2-40B4-BE49-F238E27FC236}">
                <a16:creationId xmlns:a16="http://schemas.microsoft.com/office/drawing/2014/main" id="{2CAE5B68-3121-CE3E-012E-66BCEAA05E4B}"/>
              </a:ext>
            </a:extLst>
          </p:cNvPr>
          <p:cNvGrpSpPr>
            <a:grpSpLocks noChangeAspect="1"/>
          </p:cNvGrpSpPr>
          <p:nvPr/>
        </p:nvGrpSpPr>
        <p:grpSpPr>
          <a:xfrm>
            <a:off x="6608948" y="2547111"/>
            <a:ext cx="4563687" cy="1184852"/>
            <a:chOff x="1070896" y="1664086"/>
            <a:chExt cx="9111336" cy="2798307"/>
          </a:xfrm>
        </p:grpSpPr>
        <p:pic>
          <p:nvPicPr>
            <p:cNvPr id="9" name="Picture 8">
              <a:extLst>
                <a:ext uri="{FF2B5EF4-FFF2-40B4-BE49-F238E27FC236}">
                  <a16:creationId xmlns:a16="http://schemas.microsoft.com/office/drawing/2014/main" id="{BD23AB8B-471E-5F96-6400-39A23116B2C0}"/>
                </a:ext>
              </a:extLst>
            </p:cNvPr>
            <p:cNvPicPr>
              <a:picLocks noChangeAspect="1"/>
            </p:cNvPicPr>
            <p:nvPr/>
          </p:nvPicPr>
          <p:blipFill>
            <a:blip r:embed="rId3"/>
            <a:stretch>
              <a:fillRect/>
            </a:stretch>
          </p:blipFill>
          <p:spPr>
            <a:xfrm>
              <a:off x="1232528" y="1664086"/>
              <a:ext cx="8949704" cy="2798307"/>
            </a:xfrm>
            <a:prstGeom prst="rect">
              <a:avLst/>
            </a:prstGeom>
            <a:ln>
              <a:solidFill>
                <a:schemeClr val="accent1"/>
              </a:solidFill>
            </a:ln>
          </p:spPr>
        </p:pic>
        <p:grpSp>
          <p:nvGrpSpPr>
            <p:cNvPr id="10" name="Group 9">
              <a:extLst>
                <a:ext uri="{FF2B5EF4-FFF2-40B4-BE49-F238E27FC236}">
                  <a16:creationId xmlns:a16="http://schemas.microsoft.com/office/drawing/2014/main" id="{6ED3E5F2-F73E-8258-EC53-88286219F997}"/>
                </a:ext>
              </a:extLst>
            </p:cNvPr>
            <p:cNvGrpSpPr/>
            <p:nvPr/>
          </p:nvGrpSpPr>
          <p:grpSpPr>
            <a:xfrm>
              <a:off x="4472720" y="3206659"/>
              <a:ext cx="658368" cy="578505"/>
              <a:chOff x="3367733" y="2409920"/>
              <a:chExt cx="877824" cy="637471"/>
            </a:xfrm>
          </p:grpSpPr>
          <p:sp>
            <p:nvSpPr>
              <p:cNvPr id="13" name="Rounded Rectangle 10">
                <a:extLst>
                  <a:ext uri="{FF2B5EF4-FFF2-40B4-BE49-F238E27FC236}">
                    <a16:creationId xmlns:a16="http://schemas.microsoft.com/office/drawing/2014/main" id="{EA102EC9-BF47-938D-62AE-997F5949DE4D}"/>
                  </a:ext>
                </a:extLst>
              </p:cNvPr>
              <p:cNvSpPr/>
              <p:nvPr/>
            </p:nvSpPr>
            <p:spPr>
              <a:xfrm>
                <a:off x="3367733" y="2409920"/>
                <a:ext cx="877824" cy="170688"/>
              </a:xfrm>
              <a:prstGeom prst="roundRect">
                <a:avLst/>
              </a:prstGeom>
              <a:solidFill>
                <a:srgbClr val="7030A0">
                  <a:alpha val="16078"/>
                </a:srgb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Arrow Connector 14">
                <a:extLst>
                  <a:ext uri="{FF2B5EF4-FFF2-40B4-BE49-F238E27FC236}">
                    <a16:creationId xmlns:a16="http://schemas.microsoft.com/office/drawing/2014/main" id="{FEA12191-4A18-C636-CCDA-03EC9F94B66C}"/>
                  </a:ext>
                </a:extLst>
              </p:cNvPr>
              <p:cNvCxnSpPr>
                <a:cxnSpLocks/>
              </p:cNvCxnSpPr>
              <p:nvPr/>
            </p:nvCxnSpPr>
            <p:spPr>
              <a:xfrm flipV="1">
                <a:off x="3660498" y="2654924"/>
                <a:ext cx="324012" cy="392467"/>
              </a:xfrm>
              <a:prstGeom prst="straightConnector1">
                <a:avLst/>
              </a:prstGeom>
              <a:ln>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grpSp>
        <p:sp>
          <p:nvSpPr>
            <p:cNvPr id="12" name="Rectangle 11">
              <a:extLst>
                <a:ext uri="{FF2B5EF4-FFF2-40B4-BE49-F238E27FC236}">
                  <a16:creationId xmlns:a16="http://schemas.microsoft.com/office/drawing/2014/main" id="{865583AB-C721-DCC9-81CC-D49EA01759D6}"/>
                </a:ext>
              </a:extLst>
            </p:cNvPr>
            <p:cNvSpPr/>
            <p:nvPr/>
          </p:nvSpPr>
          <p:spPr>
            <a:xfrm>
              <a:off x="1070896" y="2370002"/>
              <a:ext cx="938872" cy="1058998"/>
            </a:xfrm>
            <a:prstGeom prst="rect">
              <a:avLst/>
            </a:prstGeom>
            <a:noFill/>
            <a:ln w="381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16" name="Content Placeholder 4" descr="A white box with many ports&#10;&#10;AI-generated content may be incorrect.">
            <a:extLst>
              <a:ext uri="{FF2B5EF4-FFF2-40B4-BE49-F238E27FC236}">
                <a16:creationId xmlns:a16="http://schemas.microsoft.com/office/drawing/2014/main" id="{8A9BFF3D-3650-24A8-7FA9-244A18A2080C}"/>
              </a:ext>
            </a:extLst>
          </p:cNvPr>
          <p:cNvPicPr>
            <a:picLocks noChangeAspect="1"/>
          </p:cNvPicPr>
          <p:nvPr/>
        </p:nvPicPr>
        <p:blipFill>
          <a:blip r:embed="rId4"/>
          <a:stretch>
            <a:fillRect/>
          </a:stretch>
        </p:blipFill>
        <p:spPr>
          <a:xfrm>
            <a:off x="7945144" y="5315131"/>
            <a:ext cx="1782711" cy="1337033"/>
          </a:xfrm>
          <a:prstGeom prst="rect">
            <a:avLst/>
          </a:prstGeom>
        </p:spPr>
      </p:pic>
      <p:pic>
        <p:nvPicPr>
          <p:cNvPr id="18" name="Picture 17" descr="A close-up of a computer circuit board&#10;&#10;AI-generated content may be incorrect.">
            <a:extLst>
              <a:ext uri="{FF2B5EF4-FFF2-40B4-BE49-F238E27FC236}">
                <a16:creationId xmlns:a16="http://schemas.microsoft.com/office/drawing/2014/main" id="{BF59DCCB-DF69-2FC6-A1F6-EC936E888DA1}"/>
              </a:ext>
            </a:extLst>
          </p:cNvPr>
          <p:cNvPicPr>
            <a:picLocks noChangeAspect="1"/>
          </p:cNvPicPr>
          <p:nvPr/>
        </p:nvPicPr>
        <p:blipFill>
          <a:blip r:embed="rId5"/>
          <a:stretch>
            <a:fillRect/>
          </a:stretch>
        </p:blipFill>
        <p:spPr>
          <a:xfrm>
            <a:off x="7359845" y="3973421"/>
            <a:ext cx="3074828" cy="1099147"/>
          </a:xfrm>
          <a:prstGeom prst="rect">
            <a:avLst/>
          </a:prstGeom>
        </p:spPr>
      </p:pic>
      <p:pic>
        <p:nvPicPr>
          <p:cNvPr id="26" name="Picture 25" descr="A diagram of a machine&#10;&#10;AI-generated content may be incorrect.">
            <a:extLst>
              <a:ext uri="{FF2B5EF4-FFF2-40B4-BE49-F238E27FC236}">
                <a16:creationId xmlns:a16="http://schemas.microsoft.com/office/drawing/2014/main" id="{A00F4D9E-0EAD-1B57-AAA7-332C99E86A92}"/>
              </a:ext>
            </a:extLst>
          </p:cNvPr>
          <p:cNvPicPr>
            <a:picLocks noChangeAspect="1"/>
          </p:cNvPicPr>
          <p:nvPr/>
        </p:nvPicPr>
        <p:blipFill>
          <a:blip r:embed="rId6"/>
          <a:stretch>
            <a:fillRect/>
          </a:stretch>
        </p:blipFill>
        <p:spPr>
          <a:xfrm>
            <a:off x="6626968" y="958288"/>
            <a:ext cx="4671163" cy="1491063"/>
          </a:xfrm>
          <a:prstGeom prst="rect">
            <a:avLst/>
          </a:prstGeom>
        </p:spPr>
      </p:pic>
    </p:spTree>
    <p:extLst>
      <p:ext uri="{BB962C8B-B14F-4D97-AF65-F5344CB8AC3E}">
        <p14:creationId xmlns:p14="http://schemas.microsoft.com/office/powerpoint/2010/main" val="12976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pulse&#10;&#10;AI-generated content may be incorrect.">
            <a:extLst>
              <a:ext uri="{FF2B5EF4-FFF2-40B4-BE49-F238E27FC236}">
                <a16:creationId xmlns:a16="http://schemas.microsoft.com/office/drawing/2014/main" id="{3F9E7971-A882-A657-5D20-BA66CE98EC31}"/>
              </a:ext>
            </a:extLst>
          </p:cNvPr>
          <p:cNvPicPr>
            <a:picLocks noChangeAspect="1"/>
          </p:cNvPicPr>
          <p:nvPr/>
        </p:nvPicPr>
        <p:blipFill>
          <a:blip r:embed="rId2"/>
          <a:stretch>
            <a:fillRect/>
          </a:stretch>
        </p:blipFill>
        <p:spPr>
          <a:xfrm>
            <a:off x="7313996" y="3397418"/>
            <a:ext cx="3829661" cy="2802147"/>
          </a:xfrm>
          <a:prstGeom prst="rect">
            <a:avLst/>
          </a:prstGeom>
        </p:spPr>
      </p:pic>
      <p:sp>
        <p:nvSpPr>
          <p:cNvPr id="3" name="Title 2"/>
          <p:cNvSpPr>
            <a:spLocks noGrp="1"/>
          </p:cNvSpPr>
          <p:nvPr>
            <p:ph type="title"/>
          </p:nvPr>
        </p:nvSpPr>
        <p:spPr/>
        <p:txBody>
          <a:bodyPr/>
          <a:lstStyle/>
          <a:p>
            <a:r>
              <a:rPr lang="en-US"/>
              <a:t>LCLS-II Status</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60363-7E9F-BF4A-894A-A30319D3939A}" type="slidenum">
              <a:rPr kumimoji="0" lang="en-US" sz="1100" b="0" i="0" u="none" strike="noStrike" kern="1200" cap="none" spc="0" normalizeH="0" baseline="0" noProof="0" smtClean="0">
                <a:ln>
                  <a:noFill/>
                </a:ln>
                <a:solidFill>
                  <a:prstClr val="black">
                    <a:lumMod val="75000"/>
                    <a:lumOff val="25000"/>
                  </a:prstClr>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endParaRPr>
          </a:p>
        </p:txBody>
      </p:sp>
      <p:sp>
        <p:nvSpPr>
          <p:cNvPr id="7" name="TextBox 6">
            <a:extLst>
              <a:ext uri="{FF2B5EF4-FFF2-40B4-BE49-F238E27FC236}">
                <a16:creationId xmlns:a16="http://schemas.microsoft.com/office/drawing/2014/main" id="{CC804C4A-9EE3-825A-08D6-91DECD31FC06}"/>
              </a:ext>
            </a:extLst>
          </p:cNvPr>
          <p:cNvSpPr txBox="1"/>
          <p:nvPr/>
        </p:nvSpPr>
        <p:spPr>
          <a:xfrm>
            <a:off x="89988" y="3138510"/>
            <a:ext cx="6567818" cy="1961050"/>
          </a:xfrm>
          <a:prstGeom prst="rect">
            <a:avLst/>
          </a:prstGeom>
          <a:noFill/>
        </p:spPr>
        <p:txBody>
          <a:bodyPr wrap="square" lIns="91440" tIns="45720" rIns="91440" bIns="45720" anchor="t">
            <a:spAutoFit/>
          </a:bodyPr>
          <a:lstStyle/>
          <a:p>
            <a:pPr marL="285750" indent="-285750">
              <a:lnSpc>
                <a:spcPct val="110000"/>
              </a:lnSpc>
              <a:spcAft>
                <a:spcPts val="600"/>
              </a:spcAft>
              <a:buClr>
                <a:srgbClr val="981E32"/>
              </a:buClr>
              <a:buFont typeface="Arial" pitchFamily="34" charset="0"/>
              <a:buChar char="•"/>
            </a:pPr>
            <a:r>
              <a:rPr lang="en-US" sz="1400" dirty="0">
                <a:ea typeface="Lato"/>
                <a:cs typeface="Lato"/>
              </a:rPr>
              <a:t>LCLS-II is the newly operational SRF Accelerator at SLAC, commissioned in 2023, and now used to drive two undulator systems, HXR and SXR.</a:t>
            </a:r>
          </a:p>
          <a:p>
            <a:pPr marL="285750" indent="-285750">
              <a:lnSpc>
                <a:spcPct val="110000"/>
              </a:lnSpc>
              <a:spcBef>
                <a:spcPts val="0"/>
              </a:spcBef>
              <a:spcAft>
                <a:spcPts val="600"/>
              </a:spcAft>
              <a:buClr>
                <a:srgbClr val="981E32"/>
              </a:buClr>
              <a:buFont typeface="Arial" pitchFamily="34" charset="0"/>
              <a:buChar char="•"/>
            </a:pPr>
            <a:r>
              <a:rPr lang="en-US" sz="1400" dirty="0"/>
              <a:t>The accelerator is regularly turned fully off and recovered to accommodate installation of downstream equipment for future programs</a:t>
            </a:r>
            <a:endParaRPr lang="en-US" sz="1400" dirty="0">
              <a:ea typeface="Lato"/>
              <a:cs typeface="Lato"/>
            </a:endParaRPr>
          </a:p>
          <a:p>
            <a:pPr marL="742950" lvl="1" indent="-285750">
              <a:lnSpc>
                <a:spcPct val="110000"/>
              </a:lnSpc>
              <a:spcBef>
                <a:spcPts val="0"/>
              </a:spcBef>
              <a:spcAft>
                <a:spcPts val="600"/>
              </a:spcAft>
              <a:buClr>
                <a:srgbClr val="981E32"/>
              </a:buClr>
              <a:buFont typeface="Courier New" pitchFamily="34" charset="0"/>
              <a:buChar char="o"/>
            </a:pPr>
            <a:r>
              <a:rPr lang="en-US" sz="1400" dirty="0"/>
              <a:t>Accelerator Recovery is swift, and Uptime has been excellent</a:t>
            </a:r>
            <a:endParaRPr lang="en-US" sz="1400" dirty="0">
              <a:ea typeface="Lato"/>
              <a:cs typeface="Lato"/>
            </a:endParaRPr>
          </a:p>
          <a:p>
            <a:pPr marL="285750" indent="-285750">
              <a:lnSpc>
                <a:spcPct val="110000"/>
              </a:lnSpc>
              <a:spcBef>
                <a:spcPts val="0"/>
              </a:spcBef>
              <a:spcAft>
                <a:spcPts val="600"/>
              </a:spcAft>
              <a:buClr>
                <a:srgbClr val="981E32"/>
              </a:buClr>
              <a:buFont typeface="Arial" pitchFamily="34" charset="0"/>
              <a:buChar char="•"/>
            </a:pPr>
            <a:r>
              <a:rPr lang="en-US" sz="1400" dirty="0"/>
              <a:t>The LLRF System has performed well, and has set a high standard for future LLRF systems at SLAC</a:t>
            </a:r>
            <a:endParaRPr lang="en-US" sz="1400" dirty="0">
              <a:ea typeface="Lato"/>
              <a:cs typeface="Lato"/>
            </a:endParaRPr>
          </a:p>
        </p:txBody>
      </p:sp>
      <p:sp>
        <p:nvSpPr>
          <p:cNvPr id="10" name="Rectangle 9">
            <a:extLst>
              <a:ext uri="{FF2B5EF4-FFF2-40B4-BE49-F238E27FC236}">
                <a16:creationId xmlns:a16="http://schemas.microsoft.com/office/drawing/2014/main" id="{DB3F48DA-BAE0-A2DF-EF96-91C4F7EEE5FD}"/>
              </a:ext>
            </a:extLst>
          </p:cNvPr>
          <p:cNvSpPr/>
          <p:nvPr/>
        </p:nvSpPr>
        <p:spPr>
          <a:xfrm>
            <a:off x="670560" y="1056640"/>
            <a:ext cx="1421288" cy="285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FED636-D510-6BEB-2976-2BBEDAA9B8D2}"/>
              </a:ext>
            </a:extLst>
          </p:cNvPr>
          <p:cNvPicPr>
            <a:picLocks noChangeAspect="1"/>
          </p:cNvPicPr>
          <p:nvPr/>
        </p:nvPicPr>
        <p:blipFill>
          <a:blip r:embed="rId3"/>
          <a:stretch>
            <a:fillRect/>
          </a:stretch>
        </p:blipFill>
        <p:spPr>
          <a:xfrm>
            <a:off x="6583092" y="1432619"/>
            <a:ext cx="5583807" cy="1313013"/>
          </a:xfrm>
          <a:prstGeom prst="rect">
            <a:avLst/>
          </a:prstGeom>
        </p:spPr>
      </p:pic>
      <p:pic>
        <p:nvPicPr>
          <p:cNvPr id="14" name="Picture 13" descr="A diagram of a machine&#10;&#10;AI-generated content may be incorrect.">
            <a:extLst>
              <a:ext uri="{FF2B5EF4-FFF2-40B4-BE49-F238E27FC236}">
                <a16:creationId xmlns:a16="http://schemas.microsoft.com/office/drawing/2014/main" id="{A11F3C9C-CA08-BBDA-4F70-0D1CC8A6D60D}"/>
              </a:ext>
            </a:extLst>
          </p:cNvPr>
          <p:cNvPicPr>
            <a:picLocks noChangeAspect="1"/>
          </p:cNvPicPr>
          <p:nvPr/>
        </p:nvPicPr>
        <p:blipFill>
          <a:blip r:embed="rId4"/>
          <a:stretch>
            <a:fillRect/>
          </a:stretch>
        </p:blipFill>
        <p:spPr>
          <a:xfrm>
            <a:off x="432848" y="1202031"/>
            <a:ext cx="6046620" cy="1779309"/>
          </a:xfrm>
          <a:prstGeom prst="rect">
            <a:avLst/>
          </a:prstGeom>
        </p:spPr>
      </p:pic>
      <p:sp>
        <p:nvSpPr>
          <p:cNvPr id="15" name="TextBox 14">
            <a:extLst>
              <a:ext uri="{FF2B5EF4-FFF2-40B4-BE49-F238E27FC236}">
                <a16:creationId xmlns:a16="http://schemas.microsoft.com/office/drawing/2014/main" id="{A041BBCA-2BDD-5D68-BA46-9C0E8B8509F6}"/>
              </a:ext>
            </a:extLst>
          </p:cNvPr>
          <p:cNvSpPr txBox="1"/>
          <p:nvPr/>
        </p:nvSpPr>
        <p:spPr>
          <a:xfrm>
            <a:off x="89988" y="5080803"/>
            <a:ext cx="7228218" cy="936154"/>
          </a:xfrm>
          <a:prstGeom prst="rect">
            <a:avLst/>
          </a:prstGeom>
          <a:noFill/>
        </p:spPr>
        <p:txBody>
          <a:bodyPr wrap="square" lIns="91440" tIns="45720" rIns="91440" bIns="45720" anchor="t">
            <a:spAutoFit/>
          </a:bodyPr>
          <a:lstStyle/>
          <a:p>
            <a:pPr marL="285750" indent="-285750">
              <a:lnSpc>
                <a:spcPct val="110000"/>
              </a:lnSpc>
              <a:spcAft>
                <a:spcPts val="600"/>
              </a:spcAft>
              <a:buClr>
                <a:srgbClr val="981E32"/>
              </a:buClr>
              <a:buFont typeface="Arial" pitchFamily="34" charset="0"/>
              <a:buChar char="•"/>
            </a:pPr>
            <a:r>
              <a:rPr lang="en-US" sz="1400" dirty="0">
                <a:ea typeface="Lato"/>
                <a:cs typeface="Lato"/>
              </a:rPr>
              <a:t>Current development efforts are focused on improving aspects of beam delivery</a:t>
            </a:r>
          </a:p>
          <a:p>
            <a:pPr marL="742950" lvl="1" indent="-285750">
              <a:lnSpc>
                <a:spcPct val="110000"/>
              </a:lnSpc>
              <a:spcAft>
                <a:spcPts val="600"/>
              </a:spcAft>
              <a:buClr>
                <a:srgbClr val="981E32"/>
              </a:buClr>
              <a:buFont typeface="Courier New" pitchFamily="34" charset="0"/>
              <a:buChar char="o"/>
            </a:pPr>
            <a:r>
              <a:rPr lang="en-US" sz="1400" dirty="0">
                <a:ea typeface="Lato"/>
                <a:cs typeface="Lato"/>
              </a:rPr>
              <a:t>Multiplexed delivery to both hard and soft X-ray undulators at the same time.</a:t>
            </a:r>
          </a:p>
          <a:p>
            <a:pPr marL="742950" lvl="1" indent="-285750">
              <a:lnSpc>
                <a:spcPct val="110000"/>
              </a:lnSpc>
              <a:spcAft>
                <a:spcPts val="600"/>
              </a:spcAft>
              <a:buClr>
                <a:srgbClr val="981E32"/>
              </a:buClr>
              <a:buFont typeface="Courier New,monospace" pitchFamily="34" charset="0"/>
              <a:buChar char="o"/>
            </a:pPr>
            <a:r>
              <a:rPr lang="en-US" sz="1400" dirty="0">
                <a:ea typeface="Lato"/>
                <a:cs typeface="Lato"/>
              </a:rPr>
              <a:t>Higher average beam rate and burst mode deliver</a:t>
            </a:r>
          </a:p>
        </p:txBody>
      </p:sp>
      <p:sp>
        <p:nvSpPr>
          <p:cNvPr id="17" name="Rectangle: Rounded Corners 16">
            <a:extLst>
              <a:ext uri="{FF2B5EF4-FFF2-40B4-BE49-F238E27FC236}">
                <a16:creationId xmlns:a16="http://schemas.microsoft.com/office/drawing/2014/main" id="{0AA4269D-C283-0354-CEC1-D61566726BF5}"/>
              </a:ext>
            </a:extLst>
          </p:cNvPr>
          <p:cNvSpPr/>
          <p:nvPr/>
        </p:nvSpPr>
        <p:spPr>
          <a:xfrm>
            <a:off x="2177274" y="5866589"/>
            <a:ext cx="7455586" cy="825624"/>
          </a:xfrm>
          <a:prstGeom prst="roundRect">
            <a:avLst/>
          </a:prstGeom>
          <a:solidFill>
            <a:srgbClr val="8C1515"/>
          </a:solidFill>
          <a:ln>
            <a:solidFill>
              <a:srgbClr val="54494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Beginning Mid-December 2025, LCLS-II will be turned off!</a:t>
            </a:r>
          </a:p>
          <a:p>
            <a:pPr algn="ctr"/>
            <a:endParaRPr lang="en-US"/>
          </a:p>
        </p:txBody>
      </p:sp>
      <p:sp>
        <p:nvSpPr>
          <p:cNvPr id="4" name="Rectangle: Rounded Corners 3">
            <a:extLst>
              <a:ext uri="{FF2B5EF4-FFF2-40B4-BE49-F238E27FC236}">
                <a16:creationId xmlns:a16="http://schemas.microsoft.com/office/drawing/2014/main" id="{5213629F-265A-D568-B582-6A6555D145F9}"/>
              </a:ext>
            </a:extLst>
          </p:cNvPr>
          <p:cNvSpPr/>
          <p:nvPr/>
        </p:nvSpPr>
        <p:spPr>
          <a:xfrm>
            <a:off x="2171946" y="5865226"/>
            <a:ext cx="7461682" cy="825624"/>
          </a:xfrm>
          <a:prstGeom prst="roundRect">
            <a:avLst/>
          </a:prstGeom>
          <a:solidFill>
            <a:srgbClr val="8C1515"/>
          </a:solidFill>
          <a:ln>
            <a:solidFill>
              <a:srgbClr val="5449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Beginning Mid-December 2025, LCLS-II will be turned off!</a:t>
            </a:r>
          </a:p>
          <a:p>
            <a:pPr algn="ctr"/>
            <a:r>
              <a:rPr lang="en-US"/>
              <a:t>For a major upgrade called LCLS-II-HE</a:t>
            </a:r>
          </a:p>
        </p:txBody>
      </p:sp>
    </p:spTree>
    <p:extLst>
      <p:ext uri="{BB962C8B-B14F-4D97-AF65-F5344CB8AC3E}">
        <p14:creationId xmlns:p14="http://schemas.microsoft.com/office/powerpoint/2010/main" val="12807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AC1D-80D6-1F53-50B9-3835121A48E9}"/>
              </a:ext>
            </a:extLst>
          </p:cNvPr>
          <p:cNvSpPr>
            <a:spLocks noGrp="1"/>
          </p:cNvSpPr>
          <p:nvPr>
            <p:ph type="title"/>
          </p:nvPr>
        </p:nvSpPr>
        <p:spPr/>
        <p:txBody>
          <a:bodyPr/>
          <a:lstStyle/>
          <a:p>
            <a:r>
              <a:rPr lang="en-US" b="1"/>
              <a:t>LCLS-II-HE Project Scope</a:t>
            </a:r>
          </a:p>
        </p:txBody>
      </p:sp>
      <p:sp>
        <p:nvSpPr>
          <p:cNvPr id="3" name="Slide Number Placeholder 2">
            <a:extLst>
              <a:ext uri="{FF2B5EF4-FFF2-40B4-BE49-F238E27FC236}">
                <a16:creationId xmlns:a16="http://schemas.microsoft.com/office/drawing/2014/main" id="{F328AEF9-9149-580A-84B6-9C3B0AA8201C}"/>
              </a:ext>
            </a:extLst>
          </p:cNvPr>
          <p:cNvSpPr>
            <a:spLocks noGrp="1"/>
          </p:cNvSpPr>
          <p:nvPr>
            <p:ph type="sldNum" sz="quarter" idx="4"/>
          </p:nvPr>
        </p:nvSpPr>
        <p:spPr/>
        <p:txBody>
          <a:bodyPr/>
          <a:lstStyle/>
          <a:p>
            <a:fld id="{CFD74C04-729A-496F-9C50-B79C2DE9E1C7}" type="slidenum">
              <a:rPr lang="en-US" smtClean="0"/>
              <a:pPr/>
              <a:t>4</a:t>
            </a:fld>
            <a:endParaRPr lang="en-US"/>
          </a:p>
        </p:txBody>
      </p:sp>
      <p:sp>
        <p:nvSpPr>
          <p:cNvPr id="7" name="Text Placeholder 6">
            <a:extLst>
              <a:ext uri="{FF2B5EF4-FFF2-40B4-BE49-F238E27FC236}">
                <a16:creationId xmlns:a16="http://schemas.microsoft.com/office/drawing/2014/main" id="{F5D6082C-6D11-ACF1-F974-6040162F2D9D}"/>
              </a:ext>
            </a:extLst>
          </p:cNvPr>
          <p:cNvSpPr txBox="1">
            <a:spLocks noGrp="1"/>
          </p:cNvSpPr>
          <p:nvPr>
            <p:ph type="body" sz="quarter" idx="18"/>
          </p:nvPr>
        </p:nvSpPr>
        <p:spPr>
          <a:xfrm>
            <a:off x="434340" y="4437167"/>
            <a:ext cx="11148060" cy="2154131"/>
          </a:xfrm>
          <a:prstGeom prst="rect">
            <a:avLst/>
          </a:prstGeom>
          <a:noFill/>
        </p:spPr>
        <p:txBody>
          <a:bodyPr vert="horz" wrap="square" lIns="0" tIns="45720" rIns="91440" bIns="45720" rtlCol="0" anchor="t">
            <a:normAutofit/>
          </a:bodyPr>
          <a:lstStyle/>
          <a:p>
            <a:pPr marL="256540" indent="-256540">
              <a:spcAft>
                <a:spcPts val="500"/>
              </a:spcAft>
              <a:buFont typeface="+mj-lt"/>
              <a:buAutoNum type="arabicPeriod"/>
            </a:pPr>
            <a:r>
              <a:rPr lang="en-US" sz="1400" b="1">
                <a:solidFill>
                  <a:srgbClr val="C00000"/>
                </a:solidFill>
                <a:latin typeface="Lato"/>
                <a:ea typeface="Lato"/>
                <a:cs typeface="Lato"/>
              </a:rPr>
              <a:t>Install 23 additional cryomodules (L4 Linac) to increase the LCLS-II accelerator energy to 8 GeV.</a:t>
            </a:r>
            <a:endParaRPr lang="en-US">
              <a:solidFill>
                <a:srgbClr val="C00000"/>
              </a:solidFill>
              <a:latin typeface="Lato"/>
              <a:ea typeface="Lato"/>
              <a:cs typeface="Lato"/>
            </a:endParaRPr>
          </a:p>
          <a:p>
            <a:pPr marL="256540" indent="-256540">
              <a:spcAft>
                <a:spcPts val="500"/>
              </a:spcAft>
              <a:buFont typeface="+mj-lt"/>
              <a:buAutoNum type="arabicPeriod"/>
            </a:pPr>
            <a:r>
              <a:rPr lang="en-US" sz="1400" b="1">
                <a:solidFill>
                  <a:srgbClr val="00B050"/>
                </a:solidFill>
                <a:latin typeface="Lato"/>
                <a:ea typeface="Lato"/>
                <a:cs typeface="Lato"/>
              </a:rPr>
              <a:t>Install new cryogenic distribution system between Cryoplant-2 and the new L4 Linac.</a:t>
            </a:r>
          </a:p>
          <a:p>
            <a:pPr marL="256540" indent="-256540">
              <a:spcAft>
                <a:spcPts val="500"/>
              </a:spcAft>
              <a:buFont typeface="+mj-lt"/>
              <a:buAutoNum type="arabicPeriod"/>
            </a:pPr>
            <a:r>
              <a:rPr lang="en-US" sz="1400" b="1">
                <a:solidFill>
                  <a:srgbClr val="FF9300"/>
                </a:solidFill>
                <a:latin typeface="Lato"/>
                <a:ea typeface="Lato"/>
                <a:cs typeface="Lato"/>
              </a:rPr>
              <a:t>Upgrade soft X-ray undulator for 8 GeV operation.</a:t>
            </a:r>
            <a:endParaRPr lang="en-US" sz="1400" b="1">
              <a:solidFill>
                <a:srgbClr val="FF9300"/>
              </a:solidFill>
              <a:ea typeface="Lato"/>
              <a:cs typeface="Lato"/>
            </a:endParaRPr>
          </a:p>
          <a:p>
            <a:pPr marL="256540" indent="-256540">
              <a:spcAft>
                <a:spcPts val="500"/>
              </a:spcAft>
              <a:buFont typeface="+mj-lt"/>
              <a:buAutoNum type="arabicPeriod"/>
            </a:pPr>
            <a:r>
              <a:rPr lang="en-US" sz="1400" b="1">
                <a:solidFill>
                  <a:srgbClr val="00B0F0"/>
                </a:solidFill>
                <a:latin typeface="Lato"/>
                <a:ea typeface="Lato"/>
                <a:cs typeface="Lato"/>
              </a:rPr>
              <a:t>Upgrade the X-ray Pump Probe (XPP) instrument for MHz beam and data rates and upgrade the photon transport optics and beamline components through the Hard X-ray instruments. </a:t>
            </a:r>
          </a:p>
          <a:p>
            <a:pPr marL="256540" indent="-256540">
              <a:spcAft>
                <a:spcPts val="500"/>
              </a:spcAft>
              <a:buFont typeface="+mj-lt"/>
              <a:buAutoNum type="arabicPeriod"/>
            </a:pPr>
            <a:r>
              <a:rPr lang="en-US" sz="1400" b="1">
                <a:solidFill>
                  <a:srgbClr val="7030A0"/>
                </a:solidFill>
                <a:latin typeface="Lato"/>
                <a:ea typeface="Lato"/>
                <a:cs typeface="Lato"/>
              </a:rPr>
              <a:t>For extended hard X-ray performance, develop conceptual design of a Low-Emittance Injector (LEI) including a tunnel design to support its construction. Also fund  construction of a prototype high gradient SRF gun (30 MV/m cathode field) for the LEI.</a:t>
            </a:r>
          </a:p>
        </p:txBody>
      </p:sp>
      <p:grpSp>
        <p:nvGrpSpPr>
          <p:cNvPr id="20" name="Group 19">
            <a:extLst>
              <a:ext uri="{FF2B5EF4-FFF2-40B4-BE49-F238E27FC236}">
                <a16:creationId xmlns:a16="http://schemas.microsoft.com/office/drawing/2014/main" id="{D4C6123E-7BA8-3731-0A5F-C603E357AC47}"/>
              </a:ext>
            </a:extLst>
          </p:cNvPr>
          <p:cNvGrpSpPr/>
          <p:nvPr/>
        </p:nvGrpSpPr>
        <p:grpSpPr>
          <a:xfrm>
            <a:off x="1070896" y="1342623"/>
            <a:ext cx="9524714" cy="2929438"/>
            <a:chOff x="1070896" y="1664086"/>
            <a:chExt cx="9111336" cy="2798307"/>
          </a:xfrm>
        </p:grpSpPr>
        <p:pic>
          <p:nvPicPr>
            <p:cNvPr id="6" name="Picture 5">
              <a:extLst>
                <a:ext uri="{FF2B5EF4-FFF2-40B4-BE49-F238E27FC236}">
                  <a16:creationId xmlns:a16="http://schemas.microsoft.com/office/drawing/2014/main" id="{BA98F190-2D36-65D9-49A2-479705F5AF6D}"/>
                </a:ext>
              </a:extLst>
            </p:cNvPr>
            <p:cNvPicPr>
              <a:picLocks noChangeAspect="1"/>
            </p:cNvPicPr>
            <p:nvPr/>
          </p:nvPicPr>
          <p:blipFill>
            <a:blip r:embed="rId3"/>
            <a:stretch>
              <a:fillRect/>
            </a:stretch>
          </p:blipFill>
          <p:spPr>
            <a:xfrm>
              <a:off x="1232528" y="1664086"/>
              <a:ext cx="8949704" cy="2798307"/>
            </a:xfrm>
            <a:prstGeom prst="rect">
              <a:avLst/>
            </a:prstGeom>
          </p:spPr>
        </p:pic>
        <p:grpSp>
          <p:nvGrpSpPr>
            <p:cNvPr id="9" name="Group 8">
              <a:extLst>
                <a:ext uri="{FF2B5EF4-FFF2-40B4-BE49-F238E27FC236}">
                  <a16:creationId xmlns:a16="http://schemas.microsoft.com/office/drawing/2014/main" id="{4FF71250-FB06-44EF-EAE7-7A4CD563633B}"/>
                </a:ext>
              </a:extLst>
            </p:cNvPr>
            <p:cNvGrpSpPr/>
            <p:nvPr/>
          </p:nvGrpSpPr>
          <p:grpSpPr>
            <a:xfrm>
              <a:off x="4472720" y="3206659"/>
              <a:ext cx="658368" cy="578505"/>
              <a:chOff x="3367733" y="2409920"/>
              <a:chExt cx="877824" cy="637471"/>
            </a:xfrm>
          </p:grpSpPr>
          <p:sp>
            <p:nvSpPr>
              <p:cNvPr id="10" name="Rounded Rectangle 10">
                <a:extLst>
                  <a:ext uri="{FF2B5EF4-FFF2-40B4-BE49-F238E27FC236}">
                    <a16:creationId xmlns:a16="http://schemas.microsoft.com/office/drawing/2014/main" id="{4F25A7EF-B251-10D6-64CE-41350C8F13E6}"/>
                  </a:ext>
                </a:extLst>
              </p:cNvPr>
              <p:cNvSpPr/>
              <p:nvPr/>
            </p:nvSpPr>
            <p:spPr>
              <a:xfrm>
                <a:off x="3367733" y="2409920"/>
                <a:ext cx="877824" cy="170688"/>
              </a:xfrm>
              <a:prstGeom prst="roundRect">
                <a:avLst/>
              </a:prstGeom>
              <a:solidFill>
                <a:srgbClr val="7030A0">
                  <a:alpha val="16078"/>
                </a:srgbClr>
              </a:solidFill>
              <a:ln w="28575">
                <a:solidFill>
                  <a:srgbClr val="8C1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6B05FD4C-CD7E-6E0C-DAAC-09A365B3A1FA}"/>
                  </a:ext>
                </a:extLst>
              </p:cNvPr>
              <p:cNvCxnSpPr>
                <a:cxnSpLocks/>
              </p:cNvCxnSpPr>
              <p:nvPr/>
            </p:nvCxnSpPr>
            <p:spPr>
              <a:xfrm flipV="1">
                <a:off x="3660498" y="2654924"/>
                <a:ext cx="324012" cy="392467"/>
              </a:xfrm>
              <a:prstGeom prst="straightConnector1">
                <a:avLst/>
              </a:pr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cxnSp>
        </p:grpSp>
        <p:sp>
          <p:nvSpPr>
            <p:cNvPr id="12" name="Rectangle 11">
              <a:extLst>
                <a:ext uri="{FF2B5EF4-FFF2-40B4-BE49-F238E27FC236}">
                  <a16:creationId xmlns:a16="http://schemas.microsoft.com/office/drawing/2014/main" id="{1D914CF8-589A-B119-4A92-8E47F121D90C}"/>
                </a:ext>
              </a:extLst>
            </p:cNvPr>
            <p:cNvSpPr/>
            <p:nvPr/>
          </p:nvSpPr>
          <p:spPr>
            <a:xfrm>
              <a:off x="6267346" y="2679569"/>
              <a:ext cx="649219" cy="684251"/>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4E58B57A-AA5F-207C-D065-83822F412E93}"/>
                </a:ext>
              </a:extLst>
            </p:cNvPr>
            <p:cNvSpPr/>
            <p:nvPr/>
          </p:nvSpPr>
          <p:spPr>
            <a:xfrm>
              <a:off x="1070896" y="2370002"/>
              <a:ext cx="938872" cy="1058998"/>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3F8CD21-F033-FC8F-4691-FAD5C5F17C28}"/>
              </a:ext>
            </a:extLst>
          </p:cNvPr>
          <p:cNvSpPr/>
          <p:nvPr/>
        </p:nvSpPr>
        <p:spPr>
          <a:xfrm>
            <a:off x="8650088" y="3206284"/>
            <a:ext cx="1674642" cy="824178"/>
          </a:xfrm>
          <a:prstGeom prst="rect">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0" name="Group 29">
            <a:extLst>
              <a:ext uri="{FF2B5EF4-FFF2-40B4-BE49-F238E27FC236}">
                <a16:creationId xmlns:a16="http://schemas.microsoft.com/office/drawing/2014/main" id="{7034841F-E134-4F54-FEC5-B3CB969B61CE}"/>
              </a:ext>
            </a:extLst>
          </p:cNvPr>
          <p:cNvGrpSpPr/>
          <p:nvPr/>
        </p:nvGrpSpPr>
        <p:grpSpPr>
          <a:xfrm>
            <a:off x="4058653" y="2389650"/>
            <a:ext cx="568407" cy="471878"/>
            <a:chOff x="4058653" y="2389650"/>
            <a:chExt cx="568407" cy="471878"/>
          </a:xfrm>
        </p:grpSpPr>
        <p:cxnSp>
          <p:nvCxnSpPr>
            <p:cNvPr id="25" name="Straight Connector 24">
              <a:extLst>
                <a:ext uri="{FF2B5EF4-FFF2-40B4-BE49-F238E27FC236}">
                  <a16:creationId xmlns:a16="http://schemas.microsoft.com/office/drawing/2014/main" id="{61C87C82-4007-04D6-B55F-D8547155D2C1}"/>
                </a:ext>
              </a:extLst>
            </p:cNvPr>
            <p:cNvCxnSpPr/>
            <p:nvPr/>
          </p:nvCxnSpPr>
          <p:spPr>
            <a:xfrm>
              <a:off x="4058653" y="2389650"/>
              <a:ext cx="0" cy="448439"/>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7" name="Straight Connector 26">
              <a:extLst>
                <a:ext uri="{FF2B5EF4-FFF2-40B4-BE49-F238E27FC236}">
                  <a16:creationId xmlns:a16="http://schemas.microsoft.com/office/drawing/2014/main" id="{27DA51AE-541B-AA96-5056-2A4770C77299}"/>
                </a:ext>
              </a:extLst>
            </p:cNvPr>
            <p:cNvCxnSpPr>
              <a:cxnSpLocks/>
            </p:cNvCxnSpPr>
            <p:nvPr/>
          </p:nvCxnSpPr>
          <p:spPr>
            <a:xfrm>
              <a:off x="4058653" y="2861528"/>
              <a:ext cx="568407" cy="0"/>
            </a:xfrm>
            <a:prstGeom prst="line">
              <a:avLst/>
            </a:prstGeom>
            <a:ln w="38100"/>
          </p:spPr>
          <p:style>
            <a:lnRef idx="3">
              <a:schemeClr val="accent6"/>
            </a:lnRef>
            <a:fillRef idx="0">
              <a:schemeClr val="accent6"/>
            </a:fillRef>
            <a:effectRef idx="2">
              <a:schemeClr val="accent6"/>
            </a:effectRef>
            <a:fontRef idx="minor">
              <a:schemeClr val="tx1"/>
            </a:fontRef>
          </p:style>
        </p:cxnSp>
      </p:grpSp>
      <p:sp>
        <p:nvSpPr>
          <p:cNvPr id="5" name="TextBox 4">
            <a:extLst>
              <a:ext uri="{FF2B5EF4-FFF2-40B4-BE49-F238E27FC236}">
                <a16:creationId xmlns:a16="http://schemas.microsoft.com/office/drawing/2014/main" id="{C91721C6-3335-7299-E2A9-E7CF6B9897E2}"/>
              </a:ext>
            </a:extLst>
          </p:cNvPr>
          <p:cNvSpPr txBox="1"/>
          <p:nvPr/>
        </p:nvSpPr>
        <p:spPr>
          <a:xfrm>
            <a:off x="1239861" y="4437167"/>
            <a:ext cx="9101717" cy="2081083"/>
          </a:xfrm>
          <a:prstGeom prst="rect">
            <a:avLst/>
          </a:prstGeom>
          <a:noFill/>
        </p:spPr>
        <p:txBody>
          <a:bodyPr wrap="square">
            <a:spAutoFit/>
          </a:bodyPr>
          <a:lstStyle/>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23 new cryomodules (CM) added to the LCLS-II SRF linac</a:t>
            </a:r>
            <a:endParaRPr lang="en-US" sz="1600" b="1">
              <a:solidFill>
                <a:srgbClr val="900000"/>
              </a:solidFill>
              <a:ea typeface="+mn-ea"/>
              <a:cs typeface="Arial"/>
            </a:endParaRPr>
          </a:p>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New cryomodules will be nearly identical to the LCLS-II cryomodules</a:t>
            </a:r>
          </a:p>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HL cryomodules and bunch compression scheme remain the same</a:t>
            </a:r>
          </a:p>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5 total linac segments, the first four (L0-L3) accelerating the beam to 4 GeV </a:t>
            </a:r>
          </a:p>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New final section (L4) accelerating the remaining beam to 8 GeV</a:t>
            </a:r>
          </a:p>
          <a:p>
            <a:pPr marL="285750" indent="-285750">
              <a:lnSpc>
                <a:spcPct val="110000"/>
              </a:lnSpc>
              <a:spcBef>
                <a:spcPts val="0"/>
              </a:spcBef>
              <a:spcAft>
                <a:spcPts val="600"/>
              </a:spcAft>
              <a:buClr>
                <a:srgbClr val="981E32"/>
              </a:buClr>
              <a:buFont typeface="Arial" pitchFamily="34" charset="0"/>
              <a:buChar char="•"/>
            </a:pPr>
            <a:r>
              <a:rPr lang="en-US" sz="1600" b="1">
                <a:solidFill>
                  <a:srgbClr val="900000"/>
                </a:solidFill>
                <a:latin typeface="Arial"/>
                <a:ea typeface="+mn-ea"/>
                <a:cs typeface="Arial"/>
              </a:rPr>
              <a:t>46 new LLRF rack systems to regulate 23 new cryomodules</a:t>
            </a:r>
          </a:p>
        </p:txBody>
      </p:sp>
    </p:spTree>
    <p:extLst>
      <p:ext uri="{BB962C8B-B14F-4D97-AF65-F5344CB8AC3E}">
        <p14:creationId xmlns:p14="http://schemas.microsoft.com/office/powerpoint/2010/main" val="5128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06C1-36FA-3832-4ADC-3FB4A6F657E1}"/>
            </a:ext>
          </a:extLst>
        </p:cNvPr>
        <p:cNvGrpSpPr/>
        <p:nvPr/>
      </p:nvGrpSpPr>
      <p:grpSpPr>
        <a:xfrm>
          <a:off x="0" y="0"/>
          <a:ext cx="0" cy="0"/>
          <a:chOff x="0" y="0"/>
          <a:chExt cx="0" cy="0"/>
        </a:xfrm>
      </p:grpSpPr>
      <p:pic>
        <p:nvPicPr>
          <p:cNvPr id="9" name="Picture 8" descr="A screenshot of a graph&#10;&#10;AI-generated content may be incorrect.">
            <a:extLst>
              <a:ext uri="{FF2B5EF4-FFF2-40B4-BE49-F238E27FC236}">
                <a16:creationId xmlns:a16="http://schemas.microsoft.com/office/drawing/2014/main" id="{BC363BD7-B447-ACC2-92D5-6B265C96E5E9}"/>
              </a:ext>
            </a:extLst>
          </p:cNvPr>
          <p:cNvPicPr>
            <a:picLocks noChangeAspect="1"/>
          </p:cNvPicPr>
          <p:nvPr/>
        </p:nvPicPr>
        <p:blipFill>
          <a:blip r:embed="rId2"/>
          <a:stretch>
            <a:fillRect/>
          </a:stretch>
        </p:blipFill>
        <p:spPr>
          <a:xfrm>
            <a:off x="7981397" y="2391329"/>
            <a:ext cx="1642952" cy="1304482"/>
          </a:xfrm>
          <a:prstGeom prst="rect">
            <a:avLst/>
          </a:prstGeom>
        </p:spPr>
      </p:pic>
      <p:sp>
        <p:nvSpPr>
          <p:cNvPr id="3" name="Title 2">
            <a:extLst>
              <a:ext uri="{FF2B5EF4-FFF2-40B4-BE49-F238E27FC236}">
                <a16:creationId xmlns:a16="http://schemas.microsoft.com/office/drawing/2014/main" id="{21E8AD86-E536-DF4B-08AA-371ED2B88CDA}"/>
              </a:ext>
            </a:extLst>
          </p:cNvPr>
          <p:cNvSpPr>
            <a:spLocks noGrp="1"/>
          </p:cNvSpPr>
          <p:nvPr>
            <p:ph type="title"/>
          </p:nvPr>
        </p:nvSpPr>
        <p:spPr/>
        <p:txBody>
          <a:bodyPr/>
          <a:lstStyle/>
          <a:p>
            <a:r>
              <a:rPr lang="en-US"/>
              <a:t>LCLS-II-HE LLRF</a:t>
            </a:r>
          </a:p>
        </p:txBody>
      </p:sp>
      <p:sp>
        <p:nvSpPr>
          <p:cNvPr id="5" name="Slide Number Placeholder 4">
            <a:extLst>
              <a:ext uri="{FF2B5EF4-FFF2-40B4-BE49-F238E27FC236}">
                <a16:creationId xmlns:a16="http://schemas.microsoft.com/office/drawing/2014/main" id="{C7F14BF8-63D7-F294-A8B9-354F4E8834E3}"/>
              </a:ext>
            </a:extLst>
          </p:cNvPr>
          <p:cNvSpPr>
            <a:spLocks noGrp="1"/>
          </p:cNvSpPr>
          <p:nvPr>
            <p:ph type="sldNum" sz="quarter" idx="4"/>
          </p:nvPr>
        </p:nvSpPr>
        <p:spPr/>
        <p:txBody>
          <a:bodyPr/>
          <a:lstStyle/>
          <a:p>
            <a:fld id="{52B60363-7E9F-BF4A-894A-A30319D3939A}" type="slidenum">
              <a:rPr lang="en-US" smtClean="0"/>
              <a:pPr/>
              <a:t>5</a:t>
            </a:fld>
            <a:endParaRPr lang="en-US"/>
          </a:p>
        </p:txBody>
      </p:sp>
      <p:pic>
        <p:nvPicPr>
          <p:cNvPr id="2" name="Content Placeholder 59" descr="A shelf with white boxes on it&#10;&#10;AI-generated content may be incorrect.">
            <a:extLst>
              <a:ext uri="{FF2B5EF4-FFF2-40B4-BE49-F238E27FC236}">
                <a16:creationId xmlns:a16="http://schemas.microsoft.com/office/drawing/2014/main" id="{753201AE-8163-22CC-67E8-929F01D00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094" y="1736863"/>
            <a:ext cx="1522639" cy="2030185"/>
          </a:xfrm>
          <a:prstGeom prst="rect">
            <a:avLst/>
          </a:prstGeom>
        </p:spPr>
      </p:pic>
      <p:pic>
        <p:nvPicPr>
          <p:cNvPr id="6" name="Picture 5">
            <a:extLst>
              <a:ext uri="{FF2B5EF4-FFF2-40B4-BE49-F238E27FC236}">
                <a16:creationId xmlns:a16="http://schemas.microsoft.com/office/drawing/2014/main" id="{B546F5EB-F5F9-A785-CC61-68F162F97790}"/>
              </a:ext>
            </a:extLst>
          </p:cNvPr>
          <p:cNvPicPr>
            <a:picLocks noChangeAspect="1"/>
          </p:cNvPicPr>
          <p:nvPr/>
        </p:nvPicPr>
        <p:blipFill>
          <a:blip r:embed="rId4"/>
          <a:stretch>
            <a:fillRect/>
          </a:stretch>
        </p:blipFill>
        <p:spPr>
          <a:xfrm>
            <a:off x="6079406" y="1051430"/>
            <a:ext cx="1127733" cy="1324395"/>
          </a:xfrm>
          <a:prstGeom prst="rect">
            <a:avLst/>
          </a:prstGeom>
        </p:spPr>
      </p:pic>
      <p:pic>
        <p:nvPicPr>
          <p:cNvPr id="7" name="Picture 6">
            <a:extLst>
              <a:ext uri="{FF2B5EF4-FFF2-40B4-BE49-F238E27FC236}">
                <a16:creationId xmlns:a16="http://schemas.microsoft.com/office/drawing/2014/main" id="{0701FE2B-217D-3BA8-D4F7-C4DFC63BB323}"/>
              </a:ext>
            </a:extLst>
          </p:cNvPr>
          <p:cNvPicPr>
            <a:picLocks noChangeAspect="1"/>
          </p:cNvPicPr>
          <p:nvPr/>
        </p:nvPicPr>
        <p:blipFill>
          <a:blip r:embed="rId5"/>
          <a:stretch>
            <a:fillRect/>
          </a:stretch>
        </p:blipFill>
        <p:spPr>
          <a:xfrm rot="-5400000">
            <a:off x="8027812" y="807766"/>
            <a:ext cx="1318850" cy="1817429"/>
          </a:xfrm>
          <a:prstGeom prst="rect">
            <a:avLst/>
          </a:prstGeom>
        </p:spPr>
      </p:pic>
      <p:pic>
        <p:nvPicPr>
          <p:cNvPr id="8" name="Picture 7">
            <a:extLst>
              <a:ext uri="{FF2B5EF4-FFF2-40B4-BE49-F238E27FC236}">
                <a16:creationId xmlns:a16="http://schemas.microsoft.com/office/drawing/2014/main" id="{980C20E0-C631-F70F-84FF-794C6691EA48}"/>
              </a:ext>
            </a:extLst>
          </p:cNvPr>
          <p:cNvPicPr>
            <a:picLocks noChangeAspect="1"/>
          </p:cNvPicPr>
          <p:nvPr/>
        </p:nvPicPr>
        <p:blipFill>
          <a:blip r:embed="rId6"/>
          <a:stretch>
            <a:fillRect/>
          </a:stretch>
        </p:blipFill>
        <p:spPr>
          <a:xfrm>
            <a:off x="5724937" y="3930266"/>
            <a:ext cx="6150191" cy="2746006"/>
          </a:xfrm>
          <a:prstGeom prst="rect">
            <a:avLst/>
          </a:prstGeom>
        </p:spPr>
      </p:pic>
      <p:cxnSp>
        <p:nvCxnSpPr>
          <p:cNvPr id="10" name="Straight Connector 9">
            <a:extLst>
              <a:ext uri="{FF2B5EF4-FFF2-40B4-BE49-F238E27FC236}">
                <a16:creationId xmlns:a16="http://schemas.microsoft.com/office/drawing/2014/main" id="{8F94118D-15DC-B667-9767-76713ACD9F1B}"/>
              </a:ext>
            </a:extLst>
          </p:cNvPr>
          <p:cNvCxnSpPr/>
          <p:nvPr/>
        </p:nvCxnSpPr>
        <p:spPr>
          <a:xfrm flipH="1">
            <a:off x="1349829" y="3842655"/>
            <a:ext cx="1059179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2A3491-C7AF-E4CB-72EC-9E0522827C37}"/>
              </a:ext>
            </a:extLst>
          </p:cNvPr>
          <p:cNvSpPr txBox="1"/>
          <p:nvPr/>
        </p:nvSpPr>
        <p:spPr>
          <a:xfrm>
            <a:off x="592033" y="4280166"/>
            <a:ext cx="4917998" cy="24622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The Phase Reference Line for LCLS-II-HE provides a 1.3 GHz phase reference signal to the LLRF system.</a:t>
            </a:r>
            <a:endParaRPr lang="en-US" sz="1400">
              <a:ea typeface="Lato"/>
              <a:cs typeface="Lato"/>
            </a:endParaRPr>
          </a:p>
          <a:p>
            <a:pPr marL="742950" lvl="1" indent="-285750">
              <a:buFont typeface="Courier New" panose="020B0604020202020204" pitchFamily="34" charset="0"/>
              <a:buChar char="o"/>
            </a:pPr>
            <a:r>
              <a:rPr lang="en-US" sz="1400">
                <a:ea typeface="Lato"/>
                <a:cs typeface="Lato"/>
              </a:rPr>
              <a:t>In some locations bi-directional RF referencing is used to cancel drift </a:t>
            </a:r>
          </a:p>
          <a:p>
            <a:pPr indent="-285750"/>
            <a:endParaRPr lang="en-US" sz="1400"/>
          </a:p>
          <a:p>
            <a:pPr marL="285750" indent="-285750">
              <a:buFont typeface="Arial" panose="020B0604020202020204" pitchFamily="34" charset="0"/>
              <a:buChar char="•"/>
            </a:pPr>
            <a:r>
              <a:rPr lang="en-US" sz="1400"/>
              <a:t>Potential changes to the existing PRL installation include: </a:t>
            </a:r>
          </a:p>
          <a:p>
            <a:pPr marL="742950" lvl="1" indent="-285750">
              <a:buFont typeface="Courier New" panose="020B0604020202020204" pitchFamily="34" charset="0"/>
              <a:buChar char="o"/>
            </a:pPr>
            <a:r>
              <a:rPr lang="en-US" sz="1400">
                <a:ea typeface="Lato"/>
                <a:cs typeface="Lato"/>
              </a:rPr>
              <a:t>Moving the MO from sector 2 to the Injector CID for increased beam stability </a:t>
            </a:r>
          </a:p>
          <a:p>
            <a:pPr marL="742950" lvl="1" indent="-285750">
              <a:buFont typeface="Courier New" panose="020B0604020202020204" pitchFamily="34" charset="0"/>
              <a:buChar char="o"/>
            </a:pPr>
            <a:r>
              <a:rPr lang="en-US" sz="1400">
                <a:ea typeface="Lato"/>
                <a:cs typeface="Lato"/>
              </a:rPr>
              <a:t>Moving the MO to sector 10 and replacing the RF over fiber system with a coaxial line to the experiment hall for better stability for experiments </a:t>
            </a:r>
          </a:p>
        </p:txBody>
      </p:sp>
      <p:pic>
        <p:nvPicPr>
          <p:cNvPr id="14" name="Picture 13">
            <a:extLst>
              <a:ext uri="{FF2B5EF4-FFF2-40B4-BE49-F238E27FC236}">
                <a16:creationId xmlns:a16="http://schemas.microsoft.com/office/drawing/2014/main" id="{01F0EB6C-5287-FB8E-5360-23E815E8B5B5}"/>
              </a:ext>
            </a:extLst>
          </p:cNvPr>
          <p:cNvPicPr>
            <a:picLocks noChangeAspect="1"/>
          </p:cNvPicPr>
          <p:nvPr/>
        </p:nvPicPr>
        <p:blipFill>
          <a:blip r:embed="rId7"/>
          <a:srcRect l="6589" r="388"/>
          <a:stretch>
            <a:fillRect/>
          </a:stretch>
        </p:blipFill>
        <p:spPr>
          <a:xfrm>
            <a:off x="9496348" y="1380226"/>
            <a:ext cx="2290475" cy="1877095"/>
          </a:xfrm>
          <a:prstGeom prst="rect">
            <a:avLst/>
          </a:prstGeom>
        </p:spPr>
      </p:pic>
      <p:sp>
        <p:nvSpPr>
          <p:cNvPr id="4" name="TextBox 3">
            <a:extLst>
              <a:ext uri="{FF2B5EF4-FFF2-40B4-BE49-F238E27FC236}">
                <a16:creationId xmlns:a16="http://schemas.microsoft.com/office/drawing/2014/main" id="{C9F1CBF9-94C6-D819-FB90-D134885C0263}"/>
              </a:ext>
            </a:extLst>
          </p:cNvPr>
          <p:cNvSpPr txBox="1"/>
          <p:nvPr/>
        </p:nvSpPr>
        <p:spPr>
          <a:xfrm>
            <a:off x="592032" y="1377539"/>
            <a:ext cx="5378742"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LCLS-II-HE will add 184 SRF cavities to the LCLS-II linac</a:t>
            </a:r>
            <a:endParaRPr lang="en-US" sz="1400">
              <a:ea typeface="Lato"/>
              <a:cs typeface="Lato"/>
            </a:endParaRPr>
          </a:p>
          <a:p>
            <a:pPr marL="742950" lvl="1" indent="-285750">
              <a:buFont typeface="Courier New" panose="020B0604020202020204" pitchFamily="34" charset="0"/>
              <a:buChar char="o"/>
            </a:pPr>
            <a:r>
              <a:rPr lang="en-US" sz="1400">
                <a:ea typeface="Lato"/>
                <a:cs typeface="Lato"/>
              </a:rPr>
              <a:t>46 new LLRF Racks</a:t>
            </a:r>
          </a:p>
          <a:p>
            <a:pPr marL="742950" lvl="1" indent="-285750">
              <a:buFont typeface="Courier New" panose="020B0604020202020204" pitchFamily="34" charset="0"/>
              <a:buChar char="o"/>
            </a:pPr>
            <a:r>
              <a:rPr lang="en-US" sz="1400">
                <a:ea typeface="Lato"/>
                <a:cs typeface="Lato"/>
              </a:rPr>
              <a:t>Hundreds of new RF chassis</a:t>
            </a:r>
          </a:p>
          <a:p>
            <a:pPr marL="285750" indent="-285750">
              <a:buFont typeface="Arial" panose="020B0604020202020204" pitchFamily="34" charset="0"/>
              <a:buChar char="•"/>
            </a:pPr>
            <a:r>
              <a:rPr lang="en-US" sz="1400">
                <a:ea typeface="Lato"/>
                <a:cs typeface="Lato"/>
              </a:rPr>
              <a:t>LLRF fabrication, testing and installation are ramping up now</a:t>
            </a:r>
          </a:p>
          <a:p>
            <a:pPr marL="742950" lvl="1" indent="-285750">
              <a:buFont typeface="Courier New" panose="020B0604020202020204" pitchFamily="34" charset="0"/>
              <a:buChar char="o"/>
            </a:pPr>
            <a:r>
              <a:rPr lang="en-US" sz="1400">
                <a:ea typeface="Lato"/>
                <a:cs typeface="Lato"/>
              </a:rPr>
              <a:t>HE LLRF system is similar to LCLS-II, but built around the Marble/Zest platform</a:t>
            </a:r>
          </a:p>
          <a:p>
            <a:pPr marL="285750" indent="-285750">
              <a:buFont typeface="Arial" panose="020B0604020202020204" pitchFamily="34" charset="0"/>
              <a:buChar char="•"/>
            </a:pPr>
            <a:r>
              <a:rPr lang="en-US" sz="1400">
                <a:ea typeface="Lato"/>
                <a:cs typeface="Lato"/>
              </a:rPr>
              <a:t>Full system validation on SRF cavities to begin next week at FNAL during Cryomodule Testing</a:t>
            </a:r>
          </a:p>
          <a:p>
            <a:pPr marL="285750" indent="-285750">
              <a:buFont typeface="Arial" panose="020B0604020202020204" pitchFamily="34" charset="0"/>
              <a:buChar char="•"/>
            </a:pPr>
            <a:endParaRPr lang="en-US" sz="1400">
              <a:ea typeface="Lato"/>
              <a:cs typeface="Lato"/>
            </a:endParaRPr>
          </a:p>
          <a:p>
            <a:pPr marL="285750" indent="-285750">
              <a:buFont typeface="Arial" panose="020B0604020202020204" pitchFamily="34" charset="0"/>
              <a:buChar char="•"/>
            </a:pPr>
            <a:endParaRPr lang="en-US" sz="1400">
              <a:ea typeface="Lato"/>
              <a:cs typeface="Lato"/>
            </a:endParaRPr>
          </a:p>
        </p:txBody>
      </p:sp>
      <p:sp>
        <p:nvSpPr>
          <p:cNvPr id="12" name="TextBox 11">
            <a:extLst>
              <a:ext uri="{FF2B5EF4-FFF2-40B4-BE49-F238E27FC236}">
                <a16:creationId xmlns:a16="http://schemas.microsoft.com/office/drawing/2014/main" id="{8089248D-BBE7-69F1-A7E9-E84D4081D34C}"/>
              </a:ext>
            </a:extLst>
          </p:cNvPr>
          <p:cNvSpPr txBox="1"/>
          <p:nvPr/>
        </p:nvSpPr>
        <p:spPr>
          <a:xfrm>
            <a:off x="947572" y="1020900"/>
            <a:ext cx="3524435" cy="307777"/>
          </a:xfrm>
          <a:prstGeom prst="rect">
            <a:avLst/>
          </a:prstGeom>
          <a:noFill/>
        </p:spPr>
        <p:txBody>
          <a:bodyPr wrap="square" rtlCol="0">
            <a:spAutoFit/>
          </a:bodyPr>
          <a:lstStyle/>
          <a:p>
            <a:r>
              <a:rPr lang="en-US" sz="1400" u="sng"/>
              <a:t>HE LLRF Control – Jing Chen</a:t>
            </a:r>
          </a:p>
        </p:txBody>
      </p:sp>
      <p:sp>
        <p:nvSpPr>
          <p:cNvPr id="15" name="TextBox 14">
            <a:extLst>
              <a:ext uri="{FF2B5EF4-FFF2-40B4-BE49-F238E27FC236}">
                <a16:creationId xmlns:a16="http://schemas.microsoft.com/office/drawing/2014/main" id="{F6089DFF-F8B7-D47C-EAB3-7700CDC8699D}"/>
              </a:ext>
            </a:extLst>
          </p:cNvPr>
          <p:cNvSpPr txBox="1"/>
          <p:nvPr/>
        </p:nvSpPr>
        <p:spPr>
          <a:xfrm>
            <a:off x="947571" y="3901865"/>
            <a:ext cx="3524435" cy="307777"/>
          </a:xfrm>
          <a:prstGeom prst="rect">
            <a:avLst/>
          </a:prstGeom>
          <a:noFill/>
        </p:spPr>
        <p:txBody>
          <a:bodyPr wrap="square" rtlCol="0">
            <a:spAutoFit/>
          </a:bodyPr>
          <a:lstStyle/>
          <a:p>
            <a:r>
              <a:rPr lang="en-US" sz="1400" u="sng"/>
              <a:t>HE PRL Design/Installation – Nick Ludlow</a:t>
            </a:r>
          </a:p>
        </p:txBody>
      </p:sp>
    </p:spTree>
    <p:extLst>
      <p:ext uri="{BB962C8B-B14F-4D97-AF65-F5344CB8AC3E}">
        <p14:creationId xmlns:p14="http://schemas.microsoft.com/office/powerpoint/2010/main" val="37061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BE8D4-79EE-87E1-378A-4582E53B3B46}"/>
              </a:ext>
            </a:extLst>
          </p:cNvPr>
          <p:cNvSpPr>
            <a:spLocks noGrp="1"/>
          </p:cNvSpPr>
          <p:nvPr>
            <p:ph type="title"/>
          </p:nvPr>
        </p:nvSpPr>
        <p:spPr/>
        <p:txBody>
          <a:bodyPr/>
          <a:lstStyle/>
          <a:p>
            <a:r>
              <a:rPr lang="en-US"/>
              <a:t>Linac Electronics Modernization – LLRF </a:t>
            </a:r>
          </a:p>
        </p:txBody>
      </p:sp>
      <p:sp>
        <p:nvSpPr>
          <p:cNvPr id="4" name="Text Placeholder 3">
            <a:extLst>
              <a:ext uri="{FF2B5EF4-FFF2-40B4-BE49-F238E27FC236}">
                <a16:creationId xmlns:a16="http://schemas.microsoft.com/office/drawing/2014/main" id="{62BEF2AF-4C35-64A5-B2F3-7AA8DCA52EBE}"/>
              </a:ext>
            </a:extLst>
          </p:cNvPr>
          <p:cNvSpPr>
            <a:spLocks noGrp="1"/>
          </p:cNvSpPr>
          <p:nvPr>
            <p:ph type="body" sz="quarter" idx="16"/>
          </p:nvPr>
        </p:nvSpPr>
        <p:spPr>
          <a:xfrm>
            <a:off x="279710" y="1093198"/>
            <a:ext cx="8642907" cy="1079792"/>
          </a:xfrm>
        </p:spPr>
        <p:txBody>
          <a:bodyPr vert="horz" lIns="0" tIns="45720" rIns="91440" bIns="45720" rtlCol="0" anchor="t">
            <a:noAutofit/>
          </a:bodyPr>
          <a:lstStyle/>
          <a:p>
            <a:pPr marL="285750" indent="-285750">
              <a:buFont typeface="Arial"/>
              <a:buChar char="•"/>
            </a:pPr>
            <a:r>
              <a:rPr lang="en-US" sz="1600" dirty="0">
                <a:latin typeface="Arial"/>
                <a:cs typeface="Arial"/>
              </a:rPr>
              <a:t>The LLRF control system used to control the LCLS NC Linac is based on 1980’s CAMAC technology and still works reliably. But limits the functionality of the RF system need to be addressed. </a:t>
            </a:r>
            <a:endParaRPr lang="en-US" dirty="0">
              <a:ea typeface="Lato" panose="020F0502020204030203" pitchFamily="34" charset="77"/>
              <a:cs typeface="Lato" panose="020F0502020204030203" pitchFamily="34" charset="77"/>
            </a:endParaRPr>
          </a:p>
          <a:p>
            <a:endParaRPr lang="en-US" sz="1600" dirty="0">
              <a:latin typeface="Arial"/>
              <a:ea typeface="Lato" panose="020F0502020204030203" pitchFamily="34" charset="77"/>
              <a:cs typeface="Arial"/>
            </a:endParaRPr>
          </a:p>
        </p:txBody>
      </p:sp>
      <p:sp>
        <p:nvSpPr>
          <p:cNvPr id="5" name="Slide Number Placeholder 4">
            <a:extLst>
              <a:ext uri="{FF2B5EF4-FFF2-40B4-BE49-F238E27FC236}">
                <a16:creationId xmlns:a16="http://schemas.microsoft.com/office/drawing/2014/main" id="{769219A1-2B67-296F-AF9F-1FE64694E45D}"/>
              </a:ext>
            </a:extLst>
          </p:cNvPr>
          <p:cNvSpPr>
            <a:spLocks noGrp="1"/>
          </p:cNvSpPr>
          <p:nvPr>
            <p:ph type="sldNum" sz="quarter" idx="4"/>
          </p:nvPr>
        </p:nvSpPr>
        <p:spPr/>
        <p:txBody>
          <a:bodyPr/>
          <a:lstStyle/>
          <a:p>
            <a:fld id="{52B60363-7E9F-BF4A-894A-A30319D3939A}" type="slidenum">
              <a:rPr lang="en-US" smtClean="0"/>
              <a:pPr/>
              <a:t>6</a:t>
            </a:fld>
            <a:endParaRPr lang="en-US"/>
          </a:p>
        </p:txBody>
      </p:sp>
      <p:pic>
        <p:nvPicPr>
          <p:cNvPr id="23" name="Content Placeholder 3" descr="A picture containing text, indoor, miller&#10;&#10;Description automatically generated">
            <a:extLst>
              <a:ext uri="{FF2B5EF4-FFF2-40B4-BE49-F238E27FC236}">
                <a16:creationId xmlns:a16="http://schemas.microsoft.com/office/drawing/2014/main" id="{6CDD879E-31F4-0277-ADD0-309AEEFCD9C6}"/>
              </a:ext>
            </a:extLst>
          </p:cNvPr>
          <p:cNvPicPr>
            <a:picLocks noChangeAspect="1"/>
          </p:cNvPicPr>
          <p:nvPr/>
        </p:nvPicPr>
        <p:blipFill>
          <a:blip r:embed="rId2"/>
          <a:stretch>
            <a:fillRect/>
          </a:stretch>
        </p:blipFill>
        <p:spPr>
          <a:xfrm rot="5400000">
            <a:off x="9136247" y="1387253"/>
            <a:ext cx="3144333" cy="2370299"/>
          </a:xfrm>
          <a:prstGeom prst="rect">
            <a:avLst/>
          </a:prstGeom>
        </p:spPr>
      </p:pic>
      <p:sp>
        <p:nvSpPr>
          <p:cNvPr id="12" name="Text Placeholder 3">
            <a:extLst>
              <a:ext uri="{FF2B5EF4-FFF2-40B4-BE49-F238E27FC236}">
                <a16:creationId xmlns:a16="http://schemas.microsoft.com/office/drawing/2014/main" id="{C2E48B13-84DF-8E44-DC73-58DFB0E3834D}"/>
              </a:ext>
            </a:extLst>
          </p:cNvPr>
          <p:cNvSpPr txBox="1">
            <a:spLocks/>
          </p:cNvSpPr>
          <p:nvPr/>
        </p:nvSpPr>
        <p:spPr>
          <a:xfrm>
            <a:off x="283427" y="2063355"/>
            <a:ext cx="8642907" cy="1442207"/>
          </a:xfrm>
          <a:prstGeom prst="rect">
            <a:avLst/>
          </a:prstGeom>
        </p:spPr>
        <p:txBody>
          <a:bodyPr vert="horz" lIns="0" tIns="45720" rIns="91440" bIns="45720" rtlCol="0" anchor="t">
            <a:noAutofit/>
          </a:bodyPr>
          <a:lstStyle>
            <a:lvl1pPr marL="0" marR="0" indent="0" algn="l" defTabSz="914377" rtl="0" eaLnBrk="1" latinLnBrk="0" hangingPunct="1">
              <a:lnSpc>
                <a:spcPct val="120000"/>
              </a:lnSpc>
              <a:spcBef>
                <a:spcPts val="600"/>
              </a:spcBef>
              <a:spcAft>
                <a:spcPts val="600"/>
              </a:spcAft>
              <a:buFontTx/>
              <a:buNone/>
              <a:defRPr sz="2400" kern="1200">
                <a:solidFill>
                  <a:schemeClr val="tx1">
                    <a:lumMod val="75000"/>
                    <a:lumOff val="25000"/>
                  </a:schemeClr>
                </a:solidFill>
                <a:latin typeface="Lato" panose="020F0502020204030203" pitchFamily="34" charset="77"/>
                <a:ea typeface="+mn-ea"/>
                <a:cs typeface="+mn-cs"/>
              </a:defRPr>
            </a:lvl1pPr>
            <a:lvl2pPr marL="346075" marR="0" indent="-166688" algn="l" defTabSz="914377" rtl="0" eaLnBrk="1" latinLnBrk="0" hangingPunct="1">
              <a:lnSpc>
                <a:spcPct val="12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2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2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2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1600" dirty="0">
                <a:latin typeface="Arial"/>
                <a:cs typeface="Arial"/>
              </a:rPr>
              <a:t>An adaptation of the SC Linac LLRF system has been developed for the NC linac to control LCLS klystrons in pulsed mode. </a:t>
            </a:r>
            <a:endParaRPr lang="en-US" sz="1600">
              <a:latin typeface="Arial"/>
              <a:ea typeface="Lato" panose="020F0502020204030203" pitchFamily="34" charset="77"/>
              <a:cs typeface="Arial"/>
            </a:endParaRPr>
          </a:p>
          <a:p>
            <a:pPr marL="285750" indent="-285750">
              <a:buFont typeface="Arial"/>
              <a:buChar char="•"/>
            </a:pPr>
            <a:r>
              <a:rPr lang="en-US" sz="1600" dirty="0">
                <a:latin typeface="Arial"/>
                <a:cs typeface="Arial"/>
              </a:rPr>
              <a:t>The entire rack size legacy LLRF system now can easily fit in a single 4RU </a:t>
            </a:r>
            <a:r>
              <a:rPr lang="en-US" sz="1600">
                <a:latin typeface="Arial"/>
                <a:cs typeface="Arial"/>
              </a:rPr>
              <a:t>enclosure.</a:t>
            </a:r>
          </a:p>
          <a:p>
            <a:pPr marL="285750" indent="-285750">
              <a:buFont typeface="Arial"/>
              <a:buChar char="•"/>
            </a:pPr>
            <a:r>
              <a:rPr lang="en-US" sz="1600" dirty="0">
                <a:latin typeface="Arial"/>
                <a:cs typeface="Arial"/>
              </a:rPr>
              <a:t>The system makes use of the Marble/Zest platform now widely being used at SLAC, which simplifies hardware design, control system development, and long-term maintenance.</a:t>
            </a:r>
            <a:endParaRPr lang="en-US" sz="1600" dirty="0">
              <a:latin typeface="Arial"/>
              <a:ea typeface="Lato" panose="020F0502020204030203" pitchFamily="34" charset="77"/>
              <a:cs typeface="Arial"/>
            </a:endParaRPr>
          </a:p>
        </p:txBody>
      </p:sp>
      <p:sp>
        <p:nvSpPr>
          <p:cNvPr id="14" name="Text Placeholder 3">
            <a:extLst>
              <a:ext uri="{FF2B5EF4-FFF2-40B4-BE49-F238E27FC236}">
                <a16:creationId xmlns:a16="http://schemas.microsoft.com/office/drawing/2014/main" id="{2B3A986E-92B1-C815-C72E-B90C84383918}"/>
              </a:ext>
            </a:extLst>
          </p:cNvPr>
          <p:cNvSpPr txBox="1">
            <a:spLocks/>
          </p:cNvSpPr>
          <p:nvPr/>
        </p:nvSpPr>
        <p:spPr>
          <a:xfrm>
            <a:off x="282065" y="4145535"/>
            <a:ext cx="3281276" cy="1035063"/>
          </a:xfrm>
          <a:prstGeom prst="rect">
            <a:avLst/>
          </a:prstGeom>
        </p:spPr>
        <p:txBody>
          <a:bodyPr vert="horz" lIns="0" tIns="45720" rIns="91440" bIns="45720" rtlCol="0" anchor="t">
            <a:noAutofit/>
          </a:bodyPr>
          <a:lstStyle>
            <a:lvl1pPr marL="0" marR="0" indent="0" algn="l" defTabSz="914377" rtl="0" eaLnBrk="1" latinLnBrk="0" hangingPunct="1">
              <a:lnSpc>
                <a:spcPct val="120000"/>
              </a:lnSpc>
              <a:spcBef>
                <a:spcPts val="600"/>
              </a:spcBef>
              <a:spcAft>
                <a:spcPts val="600"/>
              </a:spcAft>
              <a:buFontTx/>
              <a:buNone/>
              <a:defRPr sz="2400" kern="1200">
                <a:solidFill>
                  <a:schemeClr val="tx1">
                    <a:lumMod val="75000"/>
                    <a:lumOff val="25000"/>
                  </a:schemeClr>
                </a:solidFill>
                <a:latin typeface="Lato" panose="020F0502020204030203" pitchFamily="34" charset="77"/>
                <a:ea typeface="+mn-ea"/>
                <a:cs typeface="+mn-cs"/>
              </a:defRPr>
            </a:lvl1pPr>
            <a:lvl2pPr marL="346075" marR="0" indent="-166688" algn="l" defTabSz="914377" rtl="0" eaLnBrk="1" latinLnBrk="0" hangingPunct="1">
              <a:lnSpc>
                <a:spcPct val="12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2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2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2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1600" dirty="0">
                <a:latin typeface="Arial"/>
                <a:cs typeface="Arial"/>
              </a:rPr>
              <a:t>The system provides for the full functionality of the CAMAC system into a single RF Station and enables NC Linac Operators and Physicists to control the linac in new and interesting ways.</a:t>
            </a:r>
            <a:endParaRPr lang="en-US" sz="1600" dirty="0">
              <a:latin typeface="Arial"/>
              <a:ea typeface="Lato" panose="020F0502020204030203" pitchFamily="34" charset="77"/>
              <a:cs typeface="Arial"/>
            </a:endParaRPr>
          </a:p>
        </p:txBody>
      </p:sp>
      <p:pic>
        <p:nvPicPr>
          <p:cNvPr id="16" name="Picture 15" descr="A screenshot of a computer&#10;&#10;AI-generated content may be incorrect.">
            <a:extLst>
              <a:ext uri="{FF2B5EF4-FFF2-40B4-BE49-F238E27FC236}">
                <a16:creationId xmlns:a16="http://schemas.microsoft.com/office/drawing/2014/main" id="{1BEB79B1-251E-20B3-1234-D17A382227A7}"/>
              </a:ext>
            </a:extLst>
          </p:cNvPr>
          <p:cNvPicPr>
            <a:picLocks noChangeAspect="1"/>
          </p:cNvPicPr>
          <p:nvPr/>
        </p:nvPicPr>
        <p:blipFill>
          <a:blip r:embed="rId3"/>
          <a:srcRect l="57732" t="898" r="-527" b="-273"/>
          <a:stretch>
            <a:fillRect/>
          </a:stretch>
        </p:blipFill>
        <p:spPr>
          <a:xfrm>
            <a:off x="5813593" y="4127261"/>
            <a:ext cx="2371556" cy="2269119"/>
          </a:xfrm>
          <a:prstGeom prst="rect">
            <a:avLst/>
          </a:prstGeom>
        </p:spPr>
      </p:pic>
      <p:pic>
        <p:nvPicPr>
          <p:cNvPr id="17" name="Picture 16" descr="A screen shot of a computer&#10;&#10;AI-generated content may be incorrect.">
            <a:extLst>
              <a:ext uri="{FF2B5EF4-FFF2-40B4-BE49-F238E27FC236}">
                <a16:creationId xmlns:a16="http://schemas.microsoft.com/office/drawing/2014/main" id="{3F39CE84-B646-2544-D12C-10CCEFD65919}"/>
              </a:ext>
            </a:extLst>
          </p:cNvPr>
          <p:cNvPicPr>
            <a:picLocks noChangeAspect="1"/>
          </p:cNvPicPr>
          <p:nvPr/>
        </p:nvPicPr>
        <p:blipFill>
          <a:blip r:embed="rId4"/>
          <a:stretch>
            <a:fillRect/>
          </a:stretch>
        </p:blipFill>
        <p:spPr>
          <a:xfrm>
            <a:off x="3728789" y="4214983"/>
            <a:ext cx="2081794" cy="1617160"/>
          </a:xfrm>
          <a:prstGeom prst="rect">
            <a:avLst/>
          </a:prstGeom>
        </p:spPr>
      </p:pic>
      <p:sp>
        <p:nvSpPr>
          <p:cNvPr id="24" name="Rectangle: Rounded Corners 23">
            <a:extLst>
              <a:ext uri="{FF2B5EF4-FFF2-40B4-BE49-F238E27FC236}">
                <a16:creationId xmlns:a16="http://schemas.microsoft.com/office/drawing/2014/main" id="{2307B8FF-5042-D18C-5F4F-93C14018AF94}"/>
              </a:ext>
            </a:extLst>
          </p:cNvPr>
          <p:cNvSpPr/>
          <p:nvPr/>
        </p:nvSpPr>
        <p:spPr>
          <a:xfrm>
            <a:off x="9897079" y="1245343"/>
            <a:ext cx="1630308" cy="163576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215D052-54F7-D75C-180C-F0968B1684FC}"/>
              </a:ext>
            </a:extLst>
          </p:cNvPr>
          <p:cNvPicPr>
            <a:picLocks noChangeAspect="1"/>
          </p:cNvPicPr>
          <p:nvPr/>
        </p:nvPicPr>
        <p:blipFill>
          <a:blip r:embed="rId5"/>
          <a:stretch>
            <a:fillRect/>
          </a:stretch>
        </p:blipFill>
        <p:spPr>
          <a:xfrm>
            <a:off x="8297228" y="4266565"/>
            <a:ext cx="3613785" cy="2277110"/>
          </a:xfrm>
          <a:prstGeom prst="rect">
            <a:avLst/>
          </a:prstGeom>
        </p:spPr>
      </p:pic>
    </p:spTree>
    <p:extLst>
      <p:ext uri="{BB962C8B-B14F-4D97-AF65-F5344CB8AC3E}">
        <p14:creationId xmlns:p14="http://schemas.microsoft.com/office/powerpoint/2010/main" val="7401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BA0D-26F2-7A56-B3C9-DE545FF771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7D7B47-1600-B6F1-1A08-0FD4A457F7A6}"/>
              </a:ext>
            </a:extLst>
          </p:cNvPr>
          <p:cNvSpPr>
            <a:spLocks noGrp="1"/>
          </p:cNvSpPr>
          <p:nvPr>
            <p:ph type="title"/>
          </p:nvPr>
        </p:nvSpPr>
        <p:spPr/>
        <p:txBody>
          <a:bodyPr/>
          <a:lstStyle/>
          <a:p>
            <a:r>
              <a:rPr lang="en-US"/>
              <a:t>Linac Electronics Modernization – LLRF </a:t>
            </a:r>
          </a:p>
        </p:txBody>
      </p:sp>
      <p:sp>
        <p:nvSpPr>
          <p:cNvPr id="5" name="Slide Number Placeholder 4">
            <a:extLst>
              <a:ext uri="{FF2B5EF4-FFF2-40B4-BE49-F238E27FC236}">
                <a16:creationId xmlns:a16="http://schemas.microsoft.com/office/drawing/2014/main" id="{385D36BF-9228-E0DF-0335-E6BFF115ABBD}"/>
              </a:ext>
            </a:extLst>
          </p:cNvPr>
          <p:cNvSpPr>
            <a:spLocks noGrp="1"/>
          </p:cNvSpPr>
          <p:nvPr>
            <p:ph type="sldNum" sz="quarter" idx="4"/>
          </p:nvPr>
        </p:nvSpPr>
        <p:spPr/>
        <p:txBody>
          <a:bodyPr/>
          <a:lstStyle/>
          <a:p>
            <a:fld id="{52B60363-7E9F-BF4A-894A-A30319D3939A}" type="slidenum">
              <a:rPr lang="en-US" smtClean="0"/>
              <a:pPr/>
              <a:t>7</a:t>
            </a:fld>
            <a:endParaRPr lang="en-US"/>
          </a:p>
        </p:txBody>
      </p:sp>
      <p:cxnSp>
        <p:nvCxnSpPr>
          <p:cNvPr id="2" name="Straight Connector 1">
            <a:extLst>
              <a:ext uri="{FF2B5EF4-FFF2-40B4-BE49-F238E27FC236}">
                <a16:creationId xmlns:a16="http://schemas.microsoft.com/office/drawing/2014/main" id="{32F395BE-7FAC-2DD2-6E9D-62190F139C7D}"/>
              </a:ext>
            </a:extLst>
          </p:cNvPr>
          <p:cNvCxnSpPr/>
          <p:nvPr/>
        </p:nvCxnSpPr>
        <p:spPr>
          <a:xfrm flipH="1">
            <a:off x="1349829" y="3466735"/>
            <a:ext cx="10591799"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D0FB175-7512-6D9D-38CD-40B024DADCB1}"/>
              </a:ext>
            </a:extLst>
          </p:cNvPr>
          <p:cNvPicPr>
            <a:picLocks noChangeAspect="1"/>
          </p:cNvPicPr>
          <p:nvPr/>
        </p:nvPicPr>
        <p:blipFill>
          <a:blip r:embed="rId2"/>
          <a:stretch>
            <a:fillRect/>
          </a:stretch>
        </p:blipFill>
        <p:spPr>
          <a:xfrm>
            <a:off x="7716566" y="1176110"/>
            <a:ext cx="3478671" cy="2142083"/>
          </a:xfrm>
          <a:prstGeom prst="rect">
            <a:avLst/>
          </a:prstGeom>
        </p:spPr>
      </p:pic>
      <p:pic>
        <p:nvPicPr>
          <p:cNvPr id="26" name="Picture 25">
            <a:extLst>
              <a:ext uri="{FF2B5EF4-FFF2-40B4-BE49-F238E27FC236}">
                <a16:creationId xmlns:a16="http://schemas.microsoft.com/office/drawing/2014/main" id="{AACCD45F-89C2-258A-F52E-C55A915B8FAB}"/>
              </a:ext>
            </a:extLst>
          </p:cNvPr>
          <p:cNvPicPr>
            <a:picLocks noChangeAspect="1"/>
          </p:cNvPicPr>
          <p:nvPr/>
        </p:nvPicPr>
        <p:blipFill>
          <a:blip r:embed="rId3"/>
          <a:stretch>
            <a:fillRect/>
          </a:stretch>
        </p:blipFill>
        <p:spPr>
          <a:xfrm>
            <a:off x="7355030" y="3801915"/>
            <a:ext cx="4164043" cy="2138798"/>
          </a:xfrm>
          <a:prstGeom prst="rect">
            <a:avLst/>
          </a:prstGeom>
        </p:spPr>
      </p:pic>
      <p:sp>
        <p:nvSpPr>
          <p:cNvPr id="27" name="TextBox 26">
            <a:extLst>
              <a:ext uri="{FF2B5EF4-FFF2-40B4-BE49-F238E27FC236}">
                <a16:creationId xmlns:a16="http://schemas.microsoft.com/office/drawing/2014/main" id="{04647942-64F4-9E85-AFFA-A7010E5E625D}"/>
              </a:ext>
            </a:extLst>
          </p:cNvPr>
          <p:cNvSpPr txBox="1"/>
          <p:nvPr/>
        </p:nvSpPr>
        <p:spPr>
          <a:xfrm>
            <a:off x="947572" y="1020900"/>
            <a:ext cx="3524435" cy="307777"/>
          </a:xfrm>
          <a:prstGeom prst="rect">
            <a:avLst/>
          </a:prstGeom>
          <a:noFill/>
        </p:spPr>
        <p:txBody>
          <a:bodyPr wrap="square" lIns="91440" tIns="45720" rIns="91440" bIns="45720" rtlCol="0" anchor="t">
            <a:spAutoFit/>
          </a:bodyPr>
          <a:lstStyle/>
          <a:p>
            <a:r>
              <a:rPr lang="en-US" sz="1400" u="sng" dirty="0"/>
              <a:t>LEMP LLRF Control – Nashat Sawai</a:t>
            </a:r>
          </a:p>
        </p:txBody>
      </p:sp>
      <p:sp>
        <p:nvSpPr>
          <p:cNvPr id="28" name="TextBox 27">
            <a:extLst>
              <a:ext uri="{FF2B5EF4-FFF2-40B4-BE49-F238E27FC236}">
                <a16:creationId xmlns:a16="http://schemas.microsoft.com/office/drawing/2014/main" id="{0E617CB0-6BBA-AFAE-458B-A6EA2B37F4D8}"/>
              </a:ext>
            </a:extLst>
          </p:cNvPr>
          <p:cNvSpPr txBox="1"/>
          <p:nvPr/>
        </p:nvSpPr>
        <p:spPr>
          <a:xfrm>
            <a:off x="952500" y="3514312"/>
            <a:ext cx="3524435" cy="307777"/>
          </a:xfrm>
          <a:prstGeom prst="rect">
            <a:avLst/>
          </a:prstGeom>
          <a:noFill/>
        </p:spPr>
        <p:txBody>
          <a:bodyPr wrap="square" lIns="91440" tIns="45720" rIns="91440" bIns="45720" rtlCol="0" anchor="t">
            <a:spAutoFit/>
          </a:bodyPr>
          <a:lstStyle/>
          <a:p>
            <a:r>
              <a:rPr lang="en-US" sz="1400" u="sng" dirty="0"/>
              <a:t>LEMP LLRF Control – Jorge Diaz</a:t>
            </a:r>
          </a:p>
        </p:txBody>
      </p:sp>
      <p:sp>
        <p:nvSpPr>
          <p:cNvPr id="9" name="TextBox 8">
            <a:extLst>
              <a:ext uri="{FF2B5EF4-FFF2-40B4-BE49-F238E27FC236}">
                <a16:creationId xmlns:a16="http://schemas.microsoft.com/office/drawing/2014/main" id="{3263A376-FB27-6181-FF1D-6507C79823BE}"/>
              </a:ext>
            </a:extLst>
          </p:cNvPr>
          <p:cNvSpPr txBox="1"/>
          <p:nvPr/>
        </p:nvSpPr>
        <p:spPr>
          <a:xfrm>
            <a:off x="950626" y="1366581"/>
            <a:ext cx="5478714" cy="1985159"/>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400" dirty="0">
                <a:ea typeface="Lato"/>
                <a:cs typeface="Lato"/>
              </a:rPr>
              <a:t>NC Linac LLRF hardware design is built around Marble/Zest</a:t>
            </a:r>
            <a:endParaRPr lang="en-US" dirty="0">
              <a:ea typeface="Lato"/>
              <a:cs typeface="Lato"/>
            </a:endParaRPr>
          </a:p>
          <a:p>
            <a:pPr marL="285750" indent="-285750">
              <a:spcAft>
                <a:spcPts val="600"/>
              </a:spcAft>
              <a:buFont typeface="Arial" panose="020B0604020202020204" pitchFamily="34" charset="0"/>
              <a:buChar char="•"/>
            </a:pPr>
            <a:r>
              <a:rPr lang="en-US" sz="1400" dirty="0">
                <a:ea typeface="Lato"/>
                <a:cs typeface="Lato"/>
              </a:rPr>
              <a:t>New signal processing schemes were needed.</a:t>
            </a:r>
            <a:endParaRPr lang="en-US" dirty="0">
              <a:ea typeface="Lato"/>
              <a:cs typeface="Lato"/>
            </a:endParaRPr>
          </a:p>
          <a:p>
            <a:pPr marL="742950" lvl="1" indent="-285750">
              <a:spcAft>
                <a:spcPts val="600"/>
              </a:spcAft>
              <a:buFont typeface="Courier New" panose="020B0604020202020204" pitchFamily="34" charset="0"/>
              <a:buChar char="o"/>
            </a:pPr>
            <a:r>
              <a:rPr lang="en-US" sz="1400" dirty="0">
                <a:ea typeface="Lato"/>
                <a:cs typeface="Lato"/>
              </a:rPr>
              <a:t>Low noise, single channel, down converters</a:t>
            </a:r>
          </a:p>
          <a:p>
            <a:pPr marL="742950" lvl="1" indent="-285750">
              <a:spcAft>
                <a:spcPts val="600"/>
              </a:spcAft>
              <a:buFont typeface="Courier New" panose="020B0604020202020204" pitchFamily="34" charset="0"/>
              <a:buChar char="o"/>
            </a:pPr>
            <a:r>
              <a:rPr lang="en-US" sz="1400" dirty="0">
                <a:ea typeface="Lato"/>
                <a:cs typeface="Lato"/>
              </a:rPr>
              <a:t>DC signal processing</a:t>
            </a:r>
          </a:p>
          <a:p>
            <a:pPr marL="742950" lvl="1" indent="-285750">
              <a:spcAft>
                <a:spcPts val="600"/>
              </a:spcAft>
              <a:buFont typeface="Courier New" panose="020B0604020202020204" pitchFamily="34" charset="0"/>
              <a:buChar char="o"/>
            </a:pPr>
            <a:r>
              <a:rPr lang="en-US" sz="1400" dirty="0">
                <a:ea typeface="Lato"/>
                <a:cs typeface="Lato"/>
              </a:rPr>
              <a:t>Trigger input/output</a:t>
            </a:r>
          </a:p>
          <a:p>
            <a:pPr marL="285750" indent="-285750">
              <a:spcAft>
                <a:spcPts val="600"/>
              </a:spcAft>
              <a:buFont typeface="Arial" panose="020B0604020202020204" pitchFamily="34" charset="0"/>
              <a:buChar char="•"/>
            </a:pPr>
            <a:r>
              <a:rPr lang="en-US" sz="1400" dirty="0">
                <a:ea typeface="Lato"/>
                <a:cs typeface="Lato"/>
              </a:rPr>
              <a:t>Clocking and LO Generation redeveloped for the new platform based on 2856 MHz, the accelerating frequency of the NC linac</a:t>
            </a:r>
          </a:p>
        </p:txBody>
      </p:sp>
      <p:sp>
        <p:nvSpPr>
          <p:cNvPr id="10" name="TextBox 9">
            <a:extLst>
              <a:ext uri="{FF2B5EF4-FFF2-40B4-BE49-F238E27FC236}">
                <a16:creationId xmlns:a16="http://schemas.microsoft.com/office/drawing/2014/main" id="{0DAA54F2-F2DF-A6F7-572E-8B1E9BE9FC4F}"/>
              </a:ext>
            </a:extLst>
          </p:cNvPr>
          <p:cNvSpPr txBox="1"/>
          <p:nvPr/>
        </p:nvSpPr>
        <p:spPr>
          <a:xfrm>
            <a:off x="950625" y="4109780"/>
            <a:ext cx="5478714" cy="2123658"/>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400" dirty="0">
                <a:ea typeface="Lato"/>
                <a:cs typeface="Lato"/>
              </a:rPr>
              <a:t>The core of the firmware design was developed by the LLRF team at LBNL and shared across a multi-lab collaboration.</a:t>
            </a:r>
            <a:endParaRPr lang="en-US" dirty="0">
              <a:ea typeface="Lato"/>
              <a:cs typeface="Lato"/>
            </a:endParaRPr>
          </a:p>
          <a:p>
            <a:pPr marL="285750" indent="-285750">
              <a:spcAft>
                <a:spcPts val="600"/>
              </a:spcAft>
              <a:buFont typeface="Arial" panose="020B0604020202020204" pitchFamily="34" charset="0"/>
              <a:buChar char="•"/>
            </a:pPr>
            <a:r>
              <a:rPr lang="en-US" sz="1400" dirty="0">
                <a:ea typeface="Lato"/>
                <a:cs typeface="Lato"/>
              </a:rPr>
              <a:t>Many firmware components of the system are shared with other LLRF projects among several accelerators.</a:t>
            </a:r>
            <a:endParaRPr lang="en-US" dirty="0">
              <a:ea typeface="Lato"/>
              <a:cs typeface="Lato"/>
            </a:endParaRPr>
          </a:p>
          <a:p>
            <a:pPr marL="742950" lvl="1" indent="-285750">
              <a:spcAft>
                <a:spcPts val="600"/>
              </a:spcAft>
              <a:buFont typeface="Courier New" panose="020B0604020202020204" pitchFamily="34" charset="0"/>
              <a:buChar char="o"/>
            </a:pPr>
            <a:r>
              <a:rPr lang="en-US" sz="1400" dirty="0">
                <a:ea typeface="Lato"/>
                <a:cs typeface="Lato"/>
              </a:rPr>
              <a:t>ALS-U at LBNL</a:t>
            </a:r>
          </a:p>
          <a:p>
            <a:pPr marL="742950" lvl="1" indent="-285750">
              <a:spcAft>
                <a:spcPts val="600"/>
              </a:spcAft>
              <a:buFont typeface="Courier New" panose="020B0604020202020204" pitchFamily="34" charset="0"/>
              <a:buChar char="o"/>
            </a:pPr>
            <a:r>
              <a:rPr lang="en-US" sz="1400" dirty="0">
                <a:ea typeface="Lato"/>
                <a:cs typeface="Lato"/>
              </a:rPr>
              <a:t>AWA at Argonne</a:t>
            </a:r>
          </a:p>
          <a:p>
            <a:pPr marL="285750" indent="-285750">
              <a:spcAft>
                <a:spcPts val="600"/>
              </a:spcAft>
              <a:buFont typeface="Arial" panose="020B0604020202020204" pitchFamily="34" charset="0"/>
              <a:buChar char="•"/>
            </a:pPr>
            <a:r>
              <a:rPr lang="en-US" sz="1400" dirty="0">
                <a:ea typeface="Lato"/>
                <a:cs typeface="Lato"/>
              </a:rPr>
              <a:t>It has now been modified at SLAC to meet the requirements and functionality of LCLS.</a:t>
            </a:r>
          </a:p>
        </p:txBody>
      </p:sp>
      <p:sp>
        <p:nvSpPr>
          <p:cNvPr id="13" name="Rectangle: Rounded Corners 12">
            <a:extLst>
              <a:ext uri="{FF2B5EF4-FFF2-40B4-BE49-F238E27FC236}">
                <a16:creationId xmlns:a16="http://schemas.microsoft.com/office/drawing/2014/main" id="{75EA2987-BC28-A056-0C2E-1743A0AC63E3}"/>
              </a:ext>
            </a:extLst>
          </p:cNvPr>
          <p:cNvSpPr/>
          <p:nvPr/>
        </p:nvSpPr>
        <p:spPr>
          <a:xfrm>
            <a:off x="2407866" y="6180372"/>
            <a:ext cx="8000162" cy="524369"/>
          </a:xfrm>
          <a:prstGeom prst="roundRect">
            <a:avLst/>
          </a:prstGeom>
          <a:solidFill>
            <a:srgbClr val="8C151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This new LLRF system now approved for regular use on the LCLS NC beam</a:t>
            </a:r>
          </a:p>
        </p:txBody>
      </p:sp>
    </p:spTree>
    <p:extLst>
      <p:ext uri="{BB962C8B-B14F-4D97-AF65-F5344CB8AC3E}">
        <p14:creationId xmlns:p14="http://schemas.microsoft.com/office/powerpoint/2010/main" val="24195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59F2-BA2A-7405-3470-076BB8299953}"/>
              </a:ext>
            </a:extLst>
          </p:cNvPr>
          <p:cNvSpPr>
            <a:spLocks noGrp="1"/>
          </p:cNvSpPr>
          <p:nvPr>
            <p:ph type="title"/>
          </p:nvPr>
        </p:nvSpPr>
        <p:spPr/>
        <p:txBody>
          <a:bodyPr/>
          <a:lstStyle/>
          <a:p>
            <a:r>
              <a:rPr lang="en-US" err="1">
                <a:latin typeface="Arial"/>
                <a:cs typeface="Arial"/>
              </a:rPr>
              <a:t>RFSoC</a:t>
            </a:r>
            <a:r>
              <a:rPr lang="en-US">
                <a:latin typeface="Arial"/>
                <a:cs typeface="Arial"/>
              </a:rPr>
              <a:t>-based LLRF Control System R&amp;D at SLAC</a:t>
            </a:r>
            <a:endParaRPr lang="en-US"/>
          </a:p>
        </p:txBody>
      </p:sp>
      <p:sp>
        <p:nvSpPr>
          <p:cNvPr id="6" name="TextBox 5">
            <a:extLst>
              <a:ext uri="{FF2B5EF4-FFF2-40B4-BE49-F238E27FC236}">
                <a16:creationId xmlns:a16="http://schemas.microsoft.com/office/drawing/2014/main" id="{17E54809-09B9-8553-FC3E-8AA00BB78F82}"/>
              </a:ext>
            </a:extLst>
          </p:cNvPr>
          <p:cNvSpPr txBox="1"/>
          <p:nvPr/>
        </p:nvSpPr>
        <p:spPr>
          <a:xfrm>
            <a:off x="5478219" y="1216964"/>
            <a:ext cx="6491147" cy="2964979"/>
          </a:xfrm>
          <a:prstGeom prst="rect">
            <a:avLst/>
          </a:prstGeom>
          <a:noFill/>
        </p:spPr>
        <p:txBody>
          <a:bodyPr wrap="square" lIns="121920" tIns="60960" rIns="121920" bIns="60960" rtlCol="0" anchor="t">
            <a:spAutoFit/>
          </a:bodyPr>
          <a:lstStyle/>
          <a:p>
            <a:pPr>
              <a:lnSpc>
                <a:spcPct val="150000"/>
              </a:lnSpc>
            </a:pPr>
            <a:r>
              <a:rPr lang="en-US" sz="1600"/>
              <a:t>System Summary:</a:t>
            </a:r>
          </a:p>
          <a:p>
            <a:pPr marL="228594" indent="-228594">
              <a:lnSpc>
                <a:spcPct val="150000"/>
              </a:lnSpc>
              <a:buClr>
                <a:schemeClr val="bg2"/>
              </a:buClr>
              <a:buFont typeface="Arial" panose="020B0604020202020204" pitchFamily="34" charset="0"/>
              <a:buChar char="•"/>
            </a:pPr>
            <a:r>
              <a:rPr lang="en-US" sz="1400"/>
              <a:t>Implemented  with integrated data converters in RFSoC</a:t>
            </a:r>
          </a:p>
          <a:p>
            <a:pPr marL="228594" indent="-228594">
              <a:lnSpc>
                <a:spcPct val="150000"/>
              </a:lnSpc>
              <a:buClr>
                <a:schemeClr val="bg2"/>
              </a:buClr>
              <a:buFont typeface="Arial" panose="020B0604020202020204" pitchFamily="34" charset="0"/>
              <a:buChar char="•"/>
            </a:pPr>
            <a:r>
              <a:rPr lang="en-US" sz="1400"/>
              <a:t>Direct RF sampling even in higher order Nyquist zone</a:t>
            </a:r>
            <a:endParaRPr lang="en-US" sz="1400">
              <a:cs typeface="Arial"/>
            </a:endParaRPr>
          </a:p>
          <a:p>
            <a:pPr marL="228594" indent="-228594">
              <a:lnSpc>
                <a:spcPct val="150000"/>
              </a:lnSpc>
              <a:buClr>
                <a:schemeClr val="bg2"/>
              </a:buClr>
              <a:buFont typeface="Arial" panose="020B0604020202020204" pitchFamily="34" charset="0"/>
              <a:buChar char="•"/>
            </a:pPr>
            <a:r>
              <a:rPr lang="en-US" sz="1400"/>
              <a:t>8/16 ADCs and 8/16 DACs for a compact LLRF platform</a:t>
            </a:r>
            <a:endParaRPr lang="en-US" sz="1867"/>
          </a:p>
          <a:p>
            <a:pPr marL="228594" indent="-228594">
              <a:lnSpc>
                <a:spcPct val="150000"/>
              </a:lnSpc>
              <a:buClr>
                <a:srgbClr val="A4001D"/>
              </a:buClr>
              <a:buFont typeface="Arial" panose="020B0604020202020204" pitchFamily="34" charset="0"/>
              <a:buChar char="•"/>
            </a:pPr>
            <a:r>
              <a:rPr lang="en-US" sz="1400">
                <a:cs typeface="Arial"/>
              </a:rPr>
              <a:t>Maximum direct RF input </a:t>
            </a:r>
            <a:r>
              <a:rPr lang="en-US" sz="1333">
                <a:cs typeface="Arial"/>
              </a:rPr>
              <a:t>frequency</a:t>
            </a:r>
            <a:r>
              <a:rPr lang="en-US" sz="1400">
                <a:cs typeface="Arial"/>
              </a:rPr>
              <a:t> 6 GHz</a:t>
            </a:r>
          </a:p>
          <a:p>
            <a:pPr marL="228594" indent="-228594">
              <a:lnSpc>
                <a:spcPct val="150000"/>
              </a:lnSpc>
              <a:buClr>
                <a:srgbClr val="A4001D"/>
              </a:buClr>
              <a:buFont typeface="Arial" panose="020B0604020202020204" pitchFamily="34" charset="0"/>
              <a:buChar char="•"/>
            </a:pPr>
            <a:r>
              <a:rPr lang="en-US" sz="1400">
                <a:cs typeface="Arial"/>
              </a:rPr>
              <a:t>Adaptable RF frequency: switch between C-band and S-band in software</a:t>
            </a:r>
            <a:endParaRPr lang="en-US" sz="1867"/>
          </a:p>
          <a:p>
            <a:pPr marL="228594" indent="-228594">
              <a:lnSpc>
                <a:spcPct val="150000"/>
              </a:lnSpc>
              <a:buClr>
                <a:srgbClr val="A4001D"/>
              </a:buClr>
              <a:buFont typeface="Arial" panose="020B0604020202020204" pitchFamily="34" charset="0"/>
              <a:buChar char="•"/>
            </a:pPr>
            <a:r>
              <a:rPr lang="en-US" sz="1400">
                <a:cs typeface="Arial"/>
              </a:rPr>
              <a:t>Loopback phase jitter 80 fs for C-band and 50 fs for S-band</a:t>
            </a:r>
          </a:p>
          <a:p>
            <a:endParaRPr lang="en-US" sz="1867">
              <a:cs typeface="Arial"/>
            </a:endParaRPr>
          </a:p>
          <a:p>
            <a:endParaRPr lang="en-US" sz="1600">
              <a:cs typeface="Arial"/>
            </a:endParaRPr>
          </a:p>
        </p:txBody>
      </p:sp>
      <p:grpSp>
        <p:nvGrpSpPr>
          <p:cNvPr id="12" name="Group 11">
            <a:extLst>
              <a:ext uri="{FF2B5EF4-FFF2-40B4-BE49-F238E27FC236}">
                <a16:creationId xmlns:a16="http://schemas.microsoft.com/office/drawing/2014/main" id="{284A1DA2-E64E-11BA-F51C-A1DB7E63034A}"/>
              </a:ext>
            </a:extLst>
          </p:cNvPr>
          <p:cNvGrpSpPr/>
          <p:nvPr/>
        </p:nvGrpSpPr>
        <p:grpSpPr>
          <a:xfrm>
            <a:off x="602430" y="1275539"/>
            <a:ext cx="4521476" cy="2374237"/>
            <a:chOff x="181831" y="1285807"/>
            <a:chExt cx="6725787" cy="3529634"/>
          </a:xfrm>
        </p:grpSpPr>
        <p:sp>
          <p:nvSpPr>
            <p:cNvPr id="7" name="Rectangle 6">
              <a:extLst>
                <a:ext uri="{FF2B5EF4-FFF2-40B4-BE49-F238E27FC236}">
                  <a16:creationId xmlns:a16="http://schemas.microsoft.com/office/drawing/2014/main" id="{D836DDB9-7253-7EF3-3A8F-7C92C7333AFE}"/>
                </a:ext>
              </a:extLst>
            </p:cNvPr>
            <p:cNvSpPr/>
            <p:nvPr/>
          </p:nvSpPr>
          <p:spPr>
            <a:xfrm>
              <a:off x="2209800" y="3943350"/>
              <a:ext cx="12192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84B97C9C-C6F9-D4A2-04B1-AF528515A54F}"/>
                </a:ext>
              </a:extLst>
            </p:cNvPr>
            <p:cNvPicPr>
              <a:picLocks noChangeAspect="1"/>
            </p:cNvPicPr>
            <p:nvPr/>
          </p:nvPicPr>
          <p:blipFill>
            <a:blip r:embed="rId3"/>
            <a:stretch>
              <a:fillRect/>
            </a:stretch>
          </p:blipFill>
          <p:spPr>
            <a:xfrm>
              <a:off x="181831" y="1285807"/>
              <a:ext cx="6725787" cy="3529634"/>
            </a:xfrm>
            <a:prstGeom prst="rect">
              <a:avLst/>
            </a:prstGeom>
          </p:spPr>
        </p:pic>
        <p:sp>
          <p:nvSpPr>
            <p:cNvPr id="3" name="Rectangle 2">
              <a:extLst>
                <a:ext uri="{FF2B5EF4-FFF2-40B4-BE49-F238E27FC236}">
                  <a16:creationId xmlns:a16="http://schemas.microsoft.com/office/drawing/2014/main" id="{7690BD24-BC1C-5636-9474-126864828F6C}"/>
                </a:ext>
              </a:extLst>
            </p:cNvPr>
            <p:cNvSpPr/>
            <p:nvPr/>
          </p:nvSpPr>
          <p:spPr>
            <a:xfrm>
              <a:off x="1676400" y="3410733"/>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 name="Pentagon 4">
              <a:extLst>
                <a:ext uri="{FF2B5EF4-FFF2-40B4-BE49-F238E27FC236}">
                  <a16:creationId xmlns:a16="http://schemas.microsoft.com/office/drawing/2014/main" id="{0EB499A5-1C72-7D91-86A3-C84A50405CB1}"/>
                </a:ext>
              </a:extLst>
            </p:cNvPr>
            <p:cNvSpPr/>
            <p:nvPr/>
          </p:nvSpPr>
          <p:spPr>
            <a:xfrm rot="10800000">
              <a:off x="1676400" y="3486149"/>
              <a:ext cx="685800" cy="338955"/>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2"/>
                </a:solidFill>
              </a:endParaRPr>
            </a:p>
          </p:txBody>
        </p:sp>
        <p:sp>
          <p:nvSpPr>
            <p:cNvPr id="9" name="TextBox 8">
              <a:extLst>
                <a:ext uri="{FF2B5EF4-FFF2-40B4-BE49-F238E27FC236}">
                  <a16:creationId xmlns:a16="http://schemas.microsoft.com/office/drawing/2014/main" id="{DFFF3001-8450-6EC6-95D8-4336FC0CF715}"/>
                </a:ext>
              </a:extLst>
            </p:cNvPr>
            <p:cNvSpPr txBox="1"/>
            <p:nvPr/>
          </p:nvSpPr>
          <p:spPr>
            <a:xfrm>
              <a:off x="1756811" y="3515139"/>
              <a:ext cx="486916" cy="259185"/>
            </a:xfrm>
            <a:prstGeom prst="rect">
              <a:avLst/>
            </a:prstGeom>
            <a:noFill/>
          </p:spPr>
          <p:txBody>
            <a:bodyPr wrap="none" rtlCol="0">
              <a:spAutoFit/>
            </a:bodyPr>
            <a:lstStyle/>
            <a:p>
              <a:r>
                <a:rPr lang="en-US" sz="533">
                  <a:solidFill>
                    <a:schemeClr val="bg1"/>
                  </a:solidFill>
                </a:rPr>
                <a:t>DAC</a:t>
              </a:r>
            </a:p>
          </p:txBody>
        </p:sp>
        <p:sp>
          <p:nvSpPr>
            <p:cNvPr id="11" name="Rectangle 10">
              <a:extLst>
                <a:ext uri="{FF2B5EF4-FFF2-40B4-BE49-F238E27FC236}">
                  <a16:creationId xmlns:a16="http://schemas.microsoft.com/office/drawing/2014/main" id="{AE8A0412-2DF3-6573-A941-AEF82D997809}"/>
                </a:ext>
              </a:extLst>
            </p:cNvPr>
            <p:cNvSpPr/>
            <p:nvPr/>
          </p:nvSpPr>
          <p:spPr>
            <a:xfrm>
              <a:off x="2061570" y="3943349"/>
              <a:ext cx="1367430" cy="227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4" name="Picture 13" descr="Zynq RFSoC Diagram">
            <a:extLst>
              <a:ext uri="{FF2B5EF4-FFF2-40B4-BE49-F238E27FC236}">
                <a16:creationId xmlns:a16="http://schemas.microsoft.com/office/drawing/2014/main" id="{4A5F4DC2-884C-1D71-DE85-D0394B33A1CC}"/>
              </a:ext>
            </a:extLst>
          </p:cNvPr>
          <p:cNvPicPr>
            <a:picLocks noChangeAspect="1"/>
          </p:cNvPicPr>
          <p:nvPr/>
        </p:nvPicPr>
        <p:blipFill>
          <a:blip r:embed="rId4"/>
          <a:stretch>
            <a:fillRect/>
          </a:stretch>
        </p:blipFill>
        <p:spPr>
          <a:xfrm>
            <a:off x="2242667" y="3127329"/>
            <a:ext cx="486931" cy="505120"/>
          </a:xfrm>
          <a:prstGeom prst="rect">
            <a:avLst/>
          </a:prstGeom>
        </p:spPr>
      </p:pic>
      <p:sp>
        <p:nvSpPr>
          <p:cNvPr id="15" name="TextBox 14">
            <a:extLst>
              <a:ext uri="{FF2B5EF4-FFF2-40B4-BE49-F238E27FC236}">
                <a16:creationId xmlns:a16="http://schemas.microsoft.com/office/drawing/2014/main" id="{3C1D42BF-A2BC-EFCB-A1F0-572E053D1ABC}"/>
              </a:ext>
            </a:extLst>
          </p:cNvPr>
          <p:cNvSpPr txBox="1"/>
          <p:nvPr/>
        </p:nvSpPr>
        <p:spPr>
          <a:xfrm>
            <a:off x="4807611" y="6351596"/>
            <a:ext cx="6942540" cy="779957"/>
          </a:xfrm>
          <a:prstGeom prst="rect">
            <a:avLst/>
          </a:prstGeom>
          <a:noFill/>
        </p:spPr>
        <p:txBody>
          <a:bodyPr wrap="square" lIns="121920" tIns="60960" rIns="121920" bIns="60960" anchor="t">
            <a:spAutoFit/>
          </a:bodyPr>
          <a:lstStyle/>
          <a:p>
            <a:r>
              <a:rPr lang="en-US" sz="1067"/>
              <a:t>C. Liu et al., </a:t>
            </a:r>
            <a:r>
              <a:rPr lang="en-US" sz="1067" i="1"/>
              <a:t>Review of Scientific Instruments</a:t>
            </a:r>
            <a:r>
              <a:rPr lang="en-US" sz="1067"/>
              <a:t>, 2025, </a:t>
            </a:r>
            <a:r>
              <a:rPr lang="en-GB" sz="1067">
                <a:hlinkClick r:id="rId5"/>
              </a:rPr>
              <a:t>doi:10.1063/5.0265666</a:t>
            </a:r>
            <a:endParaRPr lang="en-GB" sz="1067"/>
          </a:p>
          <a:p>
            <a:r>
              <a:rPr lang="en-US" sz="1067"/>
              <a:t>C. Liu et al., </a:t>
            </a:r>
            <a:r>
              <a:rPr lang="en-US" sz="1067" i="1"/>
              <a:t>ICALEPCS</a:t>
            </a:r>
            <a:r>
              <a:rPr lang="en-US" sz="1067"/>
              <a:t>, 2025, </a:t>
            </a:r>
            <a:r>
              <a:rPr lang="en-US" sz="1067" u="sng">
                <a:hlinkClick r:id="rId6"/>
              </a:rPr>
              <a:t>doi:0.18429/JACoW-ICALEPCS2025-MODR005</a:t>
            </a:r>
            <a:endParaRPr lang="en-GB" sz="1067"/>
          </a:p>
          <a:p>
            <a:r>
              <a:rPr lang="en-GB" sz="1067"/>
              <a:t> </a:t>
            </a:r>
          </a:p>
          <a:p>
            <a:endParaRPr lang="en-US" sz="1067">
              <a:solidFill>
                <a:schemeClr val="bg2"/>
              </a:solidFill>
            </a:endParaRPr>
          </a:p>
        </p:txBody>
      </p:sp>
      <p:sp>
        <p:nvSpPr>
          <p:cNvPr id="4" name="Slide Number Placeholder 3">
            <a:extLst>
              <a:ext uri="{FF2B5EF4-FFF2-40B4-BE49-F238E27FC236}">
                <a16:creationId xmlns:a16="http://schemas.microsoft.com/office/drawing/2014/main" id="{E49755FF-BDFE-68D6-A81F-CA8FFF4B26B0}"/>
              </a:ext>
            </a:extLst>
          </p:cNvPr>
          <p:cNvSpPr>
            <a:spLocks noGrp="1"/>
          </p:cNvSpPr>
          <p:nvPr>
            <p:ph type="sldNum" sz="quarter" idx="11"/>
          </p:nvPr>
        </p:nvSpPr>
        <p:spPr/>
        <p:txBody>
          <a:bodyPr/>
          <a:lstStyle/>
          <a:p>
            <a:fld id="{5BD36294-2849-48A8-8531-5354CF3095D2}" type="slidenum">
              <a:rPr lang="en-US" smtClean="0"/>
              <a:pPr/>
              <a:t>8</a:t>
            </a:fld>
            <a:endParaRPr lang="en-US"/>
          </a:p>
        </p:txBody>
      </p:sp>
      <p:sp>
        <p:nvSpPr>
          <p:cNvPr id="13" name="TextBox 12">
            <a:extLst>
              <a:ext uri="{FF2B5EF4-FFF2-40B4-BE49-F238E27FC236}">
                <a16:creationId xmlns:a16="http://schemas.microsoft.com/office/drawing/2014/main" id="{A48D9204-89EF-FE7E-C385-8D756A4FEE09}"/>
              </a:ext>
            </a:extLst>
          </p:cNvPr>
          <p:cNvSpPr txBox="1"/>
          <p:nvPr/>
        </p:nvSpPr>
        <p:spPr>
          <a:xfrm>
            <a:off x="222635" y="1155871"/>
            <a:ext cx="2812123"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b="1"/>
              <a:t>System Block Diagram </a:t>
            </a:r>
            <a:endParaRPr lang="en-US" sz="1467"/>
          </a:p>
        </p:txBody>
      </p:sp>
      <p:sp>
        <p:nvSpPr>
          <p:cNvPr id="16" name="TextBox 15">
            <a:extLst>
              <a:ext uri="{FF2B5EF4-FFF2-40B4-BE49-F238E27FC236}">
                <a16:creationId xmlns:a16="http://schemas.microsoft.com/office/drawing/2014/main" id="{5B5A0277-E6C5-44B0-A1D4-EBB83717B796}"/>
              </a:ext>
            </a:extLst>
          </p:cNvPr>
          <p:cNvSpPr txBox="1"/>
          <p:nvPr/>
        </p:nvSpPr>
        <p:spPr>
          <a:xfrm>
            <a:off x="222635" y="3769444"/>
            <a:ext cx="2812123"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b="1"/>
              <a:t>NG-LLRF Chassis </a:t>
            </a:r>
            <a:endParaRPr lang="en-US" sz="1467"/>
          </a:p>
        </p:txBody>
      </p:sp>
      <p:pic>
        <p:nvPicPr>
          <p:cNvPr id="17" name="Picture 16" descr="A circuit board with wires and wires&#10;&#10;Description automatically generated">
            <a:extLst>
              <a:ext uri="{FF2B5EF4-FFF2-40B4-BE49-F238E27FC236}">
                <a16:creationId xmlns:a16="http://schemas.microsoft.com/office/drawing/2014/main" id="{53975AE8-5E23-2E37-D1F8-D1BE85E71DB6}"/>
              </a:ext>
            </a:extLst>
          </p:cNvPr>
          <p:cNvPicPr>
            <a:picLocks noChangeAspect="1"/>
          </p:cNvPicPr>
          <p:nvPr/>
        </p:nvPicPr>
        <p:blipFill>
          <a:blip r:embed="rId7"/>
          <a:stretch>
            <a:fillRect/>
          </a:stretch>
        </p:blipFill>
        <p:spPr>
          <a:xfrm>
            <a:off x="3450346" y="4101981"/>
            <a:ext cx="4095921" cy="2290136"/>
          </a:xfrm>
          <a:prstGeom prst="rect">
            <a:avLst/>
          </a:prstGeom>
        </p:spPr>
      </p:pic>
      <p:pic>
        <p:nvPicPr>
          <p:cNvPr id="18" name="Picture 17" descr="A machine in a room&#10;&#10;Description automatically generated">
            <a:extLst>
              <a:ext uri="{FF2B5EF4-FFF2-40B4-BE49-F238E27FC236}">
                <a16:creationId xmlns:a16="http://schemas.microsoft.com/office/drawing/2014/main" id="{14276424-85B2-7E1F-98A0-FDE36C0456CD}"/>
              </a:ext>
            </a:extLst>
          </p:cNvPr>
          <p:cNvPicPr>
            <a:picLocks noChangeAspect="1"/>
          </p:cNvPicPr>
          <p:nvPr/>
        </p:nvPicPr>
        <p:blipFill>
          <a:blip r:embed="rId8"/>
          <a:stretch>
            <a:fillRect/>
          </a:stretch>
        </p:blipFill>
        <p:spPr>
          <a:xfrm>
            <a:off x="7580252" y="4101981"/>
            <a:ext cx="1288201" cy="2290136"/>
          </a:xfrm>
          <a:prstGeom prst="rect">
            <a:avLst/>
          </a:prstGeom>
        </p:spPr>
      </p:pic>
      <p:pic>
        <p:nvPicPr>
          <p:cNvPr id="19" name="Picture 18" descr="A close-up of a machine&#10;&#10;Description automatically generated">
            <a:extLst>
              <a:ext uri="{FF2B5EF4-FFF2-40B4-BE49-F238E27FC236}">
                <a16:creationId xmlns:a16="http://schemas.microsoft.com/office/drawing/2014/main" id="{74D38C20-18C1-AB4A-3554-2FFCA6978EB4}"/>
              </a:ext>
            </a:extLst>
          </p:cNvPr>
          <p:cNvPicPr>
            <a:picLocks noChangeAspect="1"/>
          </p:cNvPicPr>
          <p:nvPr/>
        </p:nvPicPr>
        <p:blipFill>
          <a:blip r:embed="rId9"/>
          <a:stretch>
            <a:fillRect/>
          </a:stretch>
        </p:blipFill>
        <p:spPr>
          <a:xfrm>
            <a:off x="8922929" y="4101983"/>
            <a:ext cx="1289307" cy="2292101"/>
          </a:xfrm>
          <a:prstGeom prst="rect">
            <a:avLst/>
          </a:prstGeom>
        </p:spPr>
      </p:pic>
      <p:sp>
        <p:nvSpPr>
          <p:cNvPr id="21" name="TextBox 20">
            <a:extLst>
              <a:ext uri="{FF2B5EF4-FFF2-40B4-BE49-F238E27FC236}">
                <a16:creationId xmlns:a16="http://schemas.microsoft.com/office/drawing/2014/main" id="{E7DBF1AA-7E8D-D099-B9B7-2E54193F2F25}"/>
              </a:ext>
            </a:extLst>
          </p:cNvPr>
          <p:cNvSpPr txBox="1"/>
          <p:nvPr/>
        </p:nvSpPr>
        <p:spPr>
          <a:xfrm>
            <a:off x="408022" y="3579205"/>
            <a:ext cx="4156221" cy="256545"/>
          </a:xfrm>
          <a:prstGeom prst="rect">
            <a:avLst/>
          </a:prstGeom>
          <a:noFill/>
        </p:spPr>
        <p:txBody>
          <a:bodyPr wrap="square">
            <a:spAutoFit/>
          </a:bodyPr>
          <a:lstStyle/>
          <a:p>
            <a:pPr lvl="0"/>
            <a:r>
              <a:rPr lang="en-US" sz="1067"/>
              <a:t>C. Liu et al., </a:t>
            </a:r>
            <a:r>
              <a:rPr lang="en-US" sz="1067" i="1"/>
              <a:t>LCWS </a:t>
            </a:r>
            <a:r>
              <a:rPr lang="en-US" sz="1067"/>
              <a:t>, 2024, </a:t>
            </a:r>
            <a:r>
              <a:rPr lang="en-US" sz="1067" u="sng">
                <a:hlinkClick r:id="rId10"/>
              </a:rPr>
              <a:t>doi:10.1051/</a:t>
            </a:r>
            <a:r>
              <a:rPr lang="en-US" sz="1067" u="sng" err="1">
                <a:hlinkClick r:id="rId10"/>
              </a:rPr>
              <a:t>epjconf</a:t>
            </a:r>
            <a:r>
              <a:rPr lang="en-US" sz="1067" u="sng">
                <a:hlinkClick r:id="rId10"/>
              </a:rPr>
              <a:t>/202431502008</a:t>
            </a:r>
            <a:endParaRPr lang="en-US" sz="1067"/>
          </a:p>
        </p:txBody>
      </p:sp>
      <p:sp>
        <p:nvSpPr>
          <p:cNvPr id="22" name="TextBox 21">
            <a:extLst>
              <a:ext uri="{FF2B5EF4-FFF2-40B4-BE49-F238E27FC236}">
                <a16:creationId xmlns:a16="http://schemas.microsoft.com/office/drawing/2014/main" id="{7D3945AB-6481-2253-4D3C-778453EC06F3}"/>
              </a:ext>
            </a:extLst>
          </p:cNvPr>
          <p:cNvSpPr txBox="1"/>
          <p:nvPr/>
        </p:nvSpPr>
        <p:spPr>
          <a:xfrm>
            <a:off x="5541718" y="3546037"/>
            <a:ext cx="6942540" cy="287323"/>
          </a:xfrm>
          <a:prstGeom prst="rect">
            <a:avLst/>
          </a:prstGeom>
          <a:noFill/>
        </p:spPr>
        <p:txBody>
          <a:bodyPr wrap="square" lIns="121920" tIns="60960" rIns="121920" bIns="60960" anchor="t">
            <a:spAutoFit/>
          </a:bodyPr>
          <a:lstStyle/>
          <a:p>
            <a:r>
              <a:rPr lang="en-US" sz="1067"/>
              <a:t>C. Liu et al., </a:t>
            </a:r>
            <a:r>
              <a:rPr lang="en-US" sz="1067" i="1"/>
              <a:t>IPAC’25</a:t>
            </a:r>
            <a:r>
              <a:rPr lang="en-US" sz="1067"/>
              <a:t>, </a:t>
            </a:r>
            <a:r>
              <a:rPr lang="en-GB" sz="1067" u="sng">
                <a:hlinkClick r:id="rId11"/>
              </a:rPr>
              <a:t>arxiv.org/abs/2505.22876</a:t>
            </a:r>
            <a:r>
              <a:rPr lang="en-GB" sz="1067"/>
              <a:t> </a:t>
            </a:r>
            <a:endParaRPr lang="en-US" sz="1067">
              <a:solidFill>
                <a:schemeClr val="bg2"/>
              </a:solidFill>
            </a:endParaRPr>
          </a:p>
        </p:txBody>
      </p:sp>
      <p:sp>
        <p:nvSpPr>
          <p:cNvPr id="23" name="TextBox 22">
            <a:extLst>
              <a:ext uri="{FF2B5EF4-FFF2-40B4-BE49-F238E27FC236}">
                <a16:creationId xmlns:a16="http://schemas.microsoft.com/office/drawing/2014/main" id="{B471F66B-FDF4-BEF8-5B3C-1C9A2B3B01B8}"/>
              </a:ext>
            </a:extLst>
          </p:cNvPr>
          <p:cNvSpPr txBox="1"/>
          <p:nvPr/>
        </p:nvSpPr>
        <p:spPr>
          <a:xfrm>
            <a:off x="3263374" y="3779689"/>
            <a:ext cx="7488661"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b="1"/>
              <a:t>High-power test with C-band test stand and prototype Cool Copper Collider cavity</a:t>
            </a:r>
            <a:endParaRPr lang="en-US" sz="1467"/>
          </a:p>
        </p:txBody>
      </p:sp>
      <p:pic>
        <p:nvPicPr>
          <p:cNvPr id="24" name="Content Placeholder 4" descr="A white box with many ports&#10;&#10;AI-generated content may be incorrect.">
            <a:extLst>
              <a:ext uri="{FF2B5EF4-FFF2-40B4-BE49-F238E27FC236}">
                <a16:creationId xmlns:a16="http://schemas.microsoft.com/office/drawing/2014/main" id="{79D6551F-B24D-B990-53A3-D7BE897C3220}"/>
              </a:ext>
            </a:extLst>
          </p:cNvPr>
          <p:cNvPicPr>
            <a:picLocks noGrp="1" noChangeAspect="1"/>
          </p:cNvPicPr>
          <p:nvPr>
            <p:ph sz="quarter" idx="14"/>
          </p:nvPr>
        </p:nvPicPr>
        <p:blipFill>
          <a:blip r:embed="rId12"/>
          <a:stretch>
            <a:fillRect/>
          </a:stretch>
        </p:blipFill>
        <p:spPr>
          <a:xfrm>
            <a:off x="326923" y="4097739"/>
            <a:ext cx="3015807" cy="2261855"/>
          </a:xfrm>
        </p:spPr>
      </p:pic>
      <p:pic>
        <p:nvPicPr>
          <p:cNvPr id="25" name="Picture 24" descr="A machine with wires and cables&#10;&#10;AI-generated content may be incorrect.">
            <a:extLst>
              <a:ext uri="{FF2B5EF4-FFF2-40B4-BE49-F238E27FC236}">
                <a16:creationId xmlns:a16="http://schemas.microsoft.com/office/drawing/2014/main" id="{E3422776-F69C-22A1-7270-C1A2910A3AF9}"/>
              </a:ext>
            </a:extLst>
          </p:cNvPr>
          <p:cNvPicPr>
            <a:picLocks noChangeAspect="1"/>
          </p:cNvPicPr>
          <p:nvPr/>
        </p:nvPicPr>
        <p:blipFill>
          <a:blip r:embed="rId13"/>
          <a:stretch>
            <a:fillRect/>
          </a:stretch>
        </p:blipFill>
        <p:spPr>
          <a:xfrm rot="5400000">
            <a:off x="10016650" y="4395131"/>
            <a:ext cx="2282269" cy="1711703"/>
          </a:xfrm>
          <a:prstGeom prst="rect">
            <a:avLst/>
          </a:prstGeom>
        </p:spPr>
      </p:pic>
      <p:sp>
        <p:nvSpPr>
          <p:cNvPr id="26" name="TextBox 25">
            <a:extLst>
              <a:ext uri="{FF2B5EF4-FFF2-40B4-BE49-F238E27FC236}">
                <a16:creationId xmlns:a16="http://schemas.microsoft.com/office/drawing/2014/main" id="{4DB60E4D-CB5E-2AD8-53BF-7C2992785B80}"/>
              </a:ext>
            </a:extLst>
          </p:cNvPr>
          <p:cNvSpPr txBox="1"/>
          <p:nvPr/>
        </p:nvSpPr>
        <p:spPr>
          <a:xfrm>
            <a:off x="10182730" y="3799060"/>
            <a:ext cx="1653503"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b="1"/>
              <a:t>S-band @NLCTA</a:t>
            </a:r>
            <a:endParaRPr lang="en-US" sz="1467"/>
          </a:p>
        </p:txBody>
      </p:sp>
    </p:spTree>
    <p:extLst>
      <p:ext uri="{BB962C8B-B14F-4D97-AF65-F5344CB8AC3E}">
        <p14:creationId xmlns:p14="http://schemas.microsoft.com/office/powerpoint/2010/main" val="92616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8F65-BDCB-954A-3E70-F2775B21F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7A02E-B4AB-C3E9-F361-FD4CAF6EDEF9}"/>
              </a:ext>
            </a:extLst>
          </p:cNvPr>
          <p:cNvSpPr>
            <a:spLocks noGrp="1"/>
          </p:cNvSpPr>
          <p:nvPr>
            <p:ph type="title"/>
          </p:nvPr>
        </p:nvSpPr>
        <p:spPr/>
        <p:txBody>
          <a:bodyPr>
            <a:normAutofit/>
          </a:bodyPr>
          <a:lstStyle/>
          <a:p>
            <a:r>
              <a:rPr lang="en-US" sz="3200">
                <a:latin typeface="Lato"/>
                <a:ea typeface="Lato"/>
                <a:cs typeface="Lato"/>
              </a:rPr>
              <a:t>Thank you for your time.</a:t>
            </a:r>
            <a:endParaRPr lang="en-US" sz="3200">
              <a:ea typeface="Lato"/>
              <a:cs typeface="Lato"/>
            </a:endParaRPr>
          </a:p>
        </p:txBody>
      </p:sp>
      <p:sp>
        <p:nvSpPr>
          <p:cNvPr id="3" name="Slide Number Placeholder 2">
            <a:extLst>
              <a:ext uri="{FF2B5EF4-FFF2-40B4-BE49-F238E27FC236}">
                <a16:creationId xmlns:a16="http://schemas.microsoft.com/office/drawing/2014/main" id="{22A0381B-55D2-F550-6359-6957AD331305}"/>
              </a:ext>
            </a:extLst>
          </p:cNvPr>
          <p:cNvSpPr>
            <a:spLocks noGrp="1"/>
          </p:cNvSpPr>
          <p:nvPr>
            <p:ph type="sldNum" sz="quarter" idx="4"/>
          </p:nvPr>
        </p:nvSpPr>
        <p:spPr/>
        <p:txBody>
          <a:bodyPr/>
          <a:lstStyle/>
          <a:p>
            <a:fld id="{52B60363-7E9F-BF4A-894A-A30319D3939A}" type="slidenum">
              <a:rPr lang="en-US" smtClean="0"/>
              <a:pPr/>
              <a:t>9</a:t>
            </a:fld>
            <a:endParaRPr lang="en-US"/>
          </a:p>
        </p:txBody>
      </p:sp>
      <p:sp>
        <p:nvSpPr>
          <p:cNvPr id="6" name="Text Placeholder 3">
            <a:extLst>
              <a:ext uri="{FF2B5EF4-FFF2-40B4-BE49-F238E27FC236}">
                <a16:creationId xmlns:a16="http://schemas.microsoft.com/office/drawing/2014/main" id="{093EEC4C-CBA4-B4E3-EA6C-6B49EC377BD1}"/>
              </a:ext>
            </a:extLst>
          </p:cNvPr>
          <p:cNvSpPr txBox="1">
            <a:spLocks/>
          </p:cNvSpPr>
          <p:nvPr/>
        </p:nvSpPr>
        <p:spPr>
          <a:xfrm>
            <a:off x="798920" y="1900663"/>
            <a:ext cx="7551956" cy="1497380"/>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C1515"/>
              </a:buClr>
              <a:buFont typeface="Arial" panose="020B0604020202020204" pitchFamily="34" charset="0"/>
              <a:buChar char="•"/>
            </a:pPr>
            <a:r>
              <a:rPr lang="en-US" dirty="0">
                <a:solidFill>
                  <a:schemeClr val="tx1">
                    <a:lumMod val="75000"/>
                    <a:lumOff val="25000"/>
                  </a:schemeClr>
                </a:solidFill>
                <a:latin typeface="Lato"/>
                <a:ea typeface="Lato"/>
                <a:cs typeface="Lato"/>
              </a:rPr>
              <a:t>LCLS-II-HE</a:t>
            </a:r>
            <a:endParaRPr lang="en-US">
              <a:solidFill>
                <a:schemeClr val="tx1">
                  <a:lumMod val="75000"/>
                  <a:lumOff val="25000"/>
                </a:schemeClr>
              </a:solidFill>
              <a:ea typeface="Lato" panose="020F0502020204030203" pitchFamily="34" charset="77"/>
              <a:cs typeface="Lato" panose="020F0502020204030203" pitchFamily="34" charset="77"/>
            </a:endParaRPr>
          </a:p>
          <a:p>
            <a:pPr marL="688975" lvl="1" indent="-342900">
              <a:buFont typeface="Courier New" panose="020B0604020202020204" pitchFamily="34" charset="0"/>
              <a:buChar char="o"/>
            </a:pPr>
            <a:r>
              <a:rPr lang="en-US" dirty="0">
                <a:latin typeface="Lato"/>
                <a:ea typeface="Lato"/>
                <a:cs typeface="Lato"/>
              </a:rPr>
              <a:t>Jing Chen, SRF LLRF Systems: Tuesday </a:t>
            </a:r>
          </a:p>
          <a:p>
            <a:pPr marL="688975" lvl="1" indent="-342900">
              <a:lnSpc>
                <a:spcPct val="150000"/>
              </a:lnSpc>
              <a:buFont typeface="Courier New" panose="020B0604020202020204" pitchFamily="34" charset="0"/>
              <a:buChar char="o"/>
            </a:pPr>
            <a:r>
              <a:rPr lang="en-US" dirty="0">
                <a:latin typeface="Lato"/>
                <a:ea typeface="Lato"/>
                <a:cs typeface="Lato"/>
              </a:rPr>
              <a:t>Nick Ludlow, Phase Referencing for HE: Wednesday</a:t>
            </a:r>
          </a:p>
        </p:txBody>
      </p:sp>
      <p:sp>
        <p:nvSpPr>
          <p:cNvPr id="7" name="Text Placeholder 3">
            <a:extLst>
              <a:ext uri="{FF2B5EF4-FFF2-40B4-BE49-F238E27FC236}">
                <a16:creationId xmlns:a16="http://schemas.microsoft.com/office/drawing/2014/main" id="{68EDAEDC-5EA8-58A3-4A54-7A04C436D9EB}"/>
              </a:ext>
            </a:extLst>
          </p:cNvPr>
          <p:cNvSpPr txBox="1">
            <a:spLocks/>
          </p:cNvSpPr>
          <p:nvPr/>
        </p:nvSpPr>
        <p:spPr>
          <a:xfrm>
            <a:off x="798920" y="3505414"/>
            <a:ext cx="7173228" cy="1435356"/>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Clr>
                <a:srgbClr val="8C1515"/>
              </a:buClr>
              <a:buFont typeface="Arial" panose="020B0604020202020204" pitchFamily="34" charset="0"/>
              <a:buChar char="•"/>
            </a:pPr>
            <a:r>
              <a:rPr lang="en-US" dirty="0">
                <a:solidFill>
                  <a:schemeClr val="tx1">
                    <a:lumMod val="75000"/>
                    <a:lumOff val="25000"/>
                  </a:schemeClr>
                </a:solidFill>
                <a:latin typeface="Lato"/>
                <a:ea typeface="Lato"/>
                <a:cs typeface="Lato"/>
              </a:rPr>
              <a:t>LCLS-I Electronics Modernization</a:t>
            </a:r>
            <a:endParaRPr lang="en-US" dirty="0">
              <a:solidFill>
                <a:schemeClr val="tx1">
                  <a:lumMod val="75000"/>
                  <a:lumOff val="25000"/>
                </a:schemeClr>
              </a:solidFill>
              <a:ea typeface="Lato" panose="020F0502020204030203" pitchFamily="34" charset="77"/>
              <a:cs typeface="Lato" panose="020F0502020204030203" pitchFamily="34" charset="77"/>
            </a:endParaRPr>
          </a:p>
          <a:p>
            <a:pPr marL="688975" lvl="1" indent="-342900">
              <a:lnSpc>
                <a:spcPct val="150000"/>
              </a:lnSpc>
              <a:buFont typeface="Courier New" panose="020B0604020202020204" pitchFamily="34" charset="0"/>
              <a:buChar char="o"/>
            </a:pPr>
            <a:r>
              <a:rPr lang="en-US" dirty="0">
                <a:latin typeface="Lato"/>
                <a:ea typeface="Lato"/>
                <a:cs typeface="Lato"/>
              </a:rPr>
              <a:t>Nashat Sawai, NCRF LLRF System Design: Tuesday</a:t>
            </a:r>
            <a:endParaRPr lang="en-US" dirty="0">
              <a:ea typeface="Lato" panose="020F0502020204030203" pitchFamily="34" charset="77"/>
              <a:cs typeface="Lato" panose="020F0502020204030203" pitchFamily="34" charset="77"/>
            </a:endParaRPr>
          </a:p>
          <a:p>
            <a:pPr marL="688975" lvl="1" indent="-342900">
              <a:lnSpc>
                <a:spcPct val="150000"/>
              </a:lnSpc>
              <a:buFont typeface="Courier New" panose="020B0604020202020204" pitchFamily="34" charset="0"/>
              <a:buChar char="o"/>
            </a:pPr>
            <a:r>
              <a:rPr lang="en-US" dirty="0">
                <a:latin typeface="Lato"/>
                <a:ea typeface="Lato"/>
                <a:cs typeface="Lato"/>
              </a:rPr>
              <a:t>Jorge Diaz, NCRF LLRF Firmware: Wednesday</a:t>
            </a:r>
            <a:endParaRPr lang="en-US" dirty="0">
              <a:ea typeface="Lato" panose="020F0502020204030203" pitchFamily="34" charset="77"/>
              <a:cs typeface="Lato" panose="020F0502020204030203" pitchFamily="34" charset="77"/>
            </a:endParaRPr>
          </a:p>
        </p:txBody>
      </p:sp>
      <p:sp>
        <p:nvSpPr>
          <p:cNvPr id="8" name="Text Placeholder 3">
            <a:extLst>
              <a:ext uri="{FF2B5EF4-FFF2-40B4-BE49-F238E27FC236}">
                <a16:creationId xmlns:a16="http://schemas.microsoft.com/office/drawing/2014/main" id="{EEFCE5FE-9107-7716-671D-559EDC79FCF0}"/>
              </a:ext>
            </a:extLst>
          </p:cNvPr>
          <p:cNvSpPr txBox="1">
            <a:spLocks/>
          </p:cNvSpPr>
          <p:nvPr/>
        </p:nvSpPr>
        <p:spPr>
          <a:xfrm>
            <a:off x="798921" y="5401613"/>
            <a:ext cx="8195423" cy="1072077"/>
          </a:xfrm>
          <a:prstGeom prst="rect">
            <a:avLst/>
          </a:prstGeom>
        </p:spPr>
        <p:txBody>
          <a:bodyPr vert="horz" lIns="0" tIns="45720" rIns="91440" bIns="45720" rtlCol="0" anchor="t">
            <a:noAutofit/>
          </a:bodyPr>
          <a:lstStyle>
            <a:lvl1pPr marL="0" marR="0" indent="0" algn="l" defTabSz="914377" rtl="0" eaLnBrk="1" latinLnBrk="0" hangingPunct="1">
              <a:lnSpc>
                <a:spcPct val="100000"/>
              </a:lnSpc>
              <a:spcBef>
                <a:spcPts val="600"/>
              </a:spcBef>
              <a:spcAft>
                <a:spcPts val="600"/>
              </a:spcAft>
              <a:buFontTx/>
              <a:buNone/>
              <a:defRPr sz="2400" kern="1200">
                <a:solidFill>
                  <a:srgbClr val="8C1515"/>
                </a:solidFill>
                <a:latin typeface="Lato" panose="020F0502020204030203" pitchFamily="34" charset="77"/>
                <a:ea typeface="+mn-ea"/>
                <a:cs typeface="+mn-cs"/>
              </a:defRPr>
            </a:lvl1pPr>
            <a:lvl2pPr marL="346075" marR="0" indent="-166688" algn="l" defTabSz="914377" rtl="0" eaLnBrk="1" latinLnBrk="0" hangingPunct="1">
              <a:lnSpc>
                <a:spcPct val="100000"/>
              </a:lnSpc>
              <a:spcBef>
                <a:spcPts val="0"/>
              </a:spcBef>
              <a:spcAft>
                <a:spcPts val="0"/>
              </a:spcAft>
              <a:buClr>
                <a:srgbClr val="8C1515"/>
              </a:buClr>
              <a:buSzPct val="120000"/>
              <a:buFont typeface="Arial" panose="020B0604020202020204" pitchFamily="34" charset="0"/>
              <a:buChar char="•"/>
              <a:tabLst/>
              <a:defRPr sz="2000" kern="1200">
                <a:solidFill>
                  <a:schemeClr val="tx1">
                    <a:lumMod val="75000"/>
                    <a:lumOff val="25000"/>
                  </a:schemeClr>
                </a:solidFill>
                <a:latin typeface="Lato" panose="020F0502020204030203" pitchFamily="34" charset="77"/>
                <a:ea typeface="+mn-ea"/>
                <a:cs typeface="+mn-cs"/>
              </a:defRPr>
            </a:lvl2pPr>
            <a:lvl3pPr marL="515938" marR="0" indent="-166688" algn="l" defTabSz="914377" rtl="0" eaLnBrk="1" latinLnBrk="0" hangingPunct="1">
              <a:lnSpc>
                <a:spcPct val="100000"/>
              </a:lnSpc>
              <a:spcBef>
                <a:spcPts val="0"/>
              </a:spcBef>
              <a:spcAft>
                <a:spcPts val="0"/>
              </a:spcAft>
              <a:buClr>
                <a:srgbClr val="8C1515"/>
              </a:buClr>
              <a:buSzPct val="120000"/>
              <a:buFont typeface="Lato" panose="020F0502020204030203" pitchFamily="34" charset="0"/>
              <a:buChar char="-"/>
              <a:tabLst/>
              <a:defRPr sz="1800" kern="1200">
                <a:solidFill>
                  <a:schemeClr val="tx1">
                    <a:lumMod val="75000"/>
                    <a:lumOff val="25000"/>
                  </a:schemeClr>
                </a:solidFill>
                <a:latin typeface="Lato" panose="020F0502020204030203" pitchFamily="34" charset="77"/>
                <a:ea typeface="+mn-ea"/>
                <a:cs typeface="+mn-cs"/>
              </a:defRPr>
            </a:lvl3pPr>
            <a:lvl4pPr marL="685800" indent="-166688" algn="l" defTabSz="914377" rtl="0" eaLnBrk="1" latinLnBrk="0" hangingPunct="1">
              <a:lnSpc>
                <a:spcPct val="100000"/>
              </a:lnSpc>
              <a:spcBef>
                <a:spcPts val="0"/>
              </a:spcBef>
              <a:buClr>
                <a:srgbClr val="8C1515"/>
              </a:buClr>
              <a:buSzPct val="12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855663" indent="-169863" algn="l" defTabSz="914377" rtl="0" eaLnBrk="1" latinLnBrk="0" hangingPunct="1">
              <a:lnSpc>
                <a:spcPct val="100000"/>
              </a:lnSpc>
              <a:spcBef>
                <a:spcPts val="0"/>
              </a:spcBef>
              <a:buClr>
                <a:srgbClr val="8C1515"/>
              </a:buClr>
              <a:buSzPct val="120000"/>
              <a:buFont typeface="Lato" panose="020F0502020204030203"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Clr>
                <a:srgbClr val="8C1515"/>
              </a:buClr>
              <a:buFont typeface="Arial" panose="020B0604020202020204" pitchFamily="34" charset="0"/>
              <a:buChar char="•"/>
            </a:pPr>
            <a:r>
              <a:rPr lang="en-US" err="1">
                <a:solidFill>
                  <a:schemeClr val="tx1">
                    <a:lumMod val="75000"/>
                    <a:lumOff val="25000"/>
                  </a:schemeClr>
                </a:solidFill>
                <a:latin typeface="Lato"/>
                <a:ea typeface="Lato"/>
                <a:cs typeface="Lato"/>
              </a:rPr>
              <a:t>RFSoC</a:t>
            </a:r>
            <a:endParaRPr lang="en-US">
              <a:solidFill>
                <a:schemeClr val="tx1">
                  <a:lumMod val="75000"/>
                  <a:lumOff val="25000"/>
                </a:schemeClr>
              </a:solidFill>
              <a:latin typeface="Lato"/>
              <a:ea typeface="Lato"/>
              <a:cs typeface="Lato"/>
            </a:endParaRPr>
          </a:p>
          <a:p>
            <a:pPr marL="688975" lvl="1" indent="-342900">
              <a:buFont typeface="Courier New" panose="020B0604020202020204" pitchFamily="34" charset="0"/>
              <a:buChar char="o"/>
            </a:pPr>
            <a:r>
              <a:rPr lang="en-US" dirty="0">
                <a:latin typeface="Lato"/>
                <a:ea typeface="Lato"/>
                <a:cs typeface="Lato"/>
              </a:rPr>
              <a:t>Please reach out to Chao Liu at SLAC regarding any questions </a:t>
            </a:r>
          </a:p>
        </p:txBody>
      </p:sp>
      <p:sp>
        <p:nvSpPr>
          <p:cNvPr id="5" name="Rectangle: Rounded Corners 4">
            <a:extLst>
              <a:ext uri="{FF2B5EF4-FFF2-40B4-BE49-F238E27FC236}">
                <a16:creationId xmlns:a16="http://schemas.microsoft.com/office/drawing/2014/main" id="{06D61E3E-55E4-5F46-46E2-FA5077C0BAA5}"/>
              </a:ext>
            </a:extLst>
          </p:cNvPr>
          <p:cNvSpPr/>
          <p:nvPr/>
        </p:nvSpPr>
        <p:spPr>
          <a:xfrm>
            <a:off x="1869386" y="1191812"/>
            <a:ext cx="7461682" cy="524369"/>
          </a:xfrm>
          <a:prstGeom prst="roundRect">
            <a:avLst/>
          </a:prstGeom>
          <a:solidFill>
            <a:srgbClr val="8C151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We look forward to speaking with you at the 2025 LLRF Workshop!</a:t>
            </a:r>
          </a:p>
        </p:txBody>
      </p:sp>
      <p:pic>
        <p:nvPicPr>
          <p:cNvPr id="4" name="Picture 3" descr="A group of people standing around a computer&#10;&#10;Description automatically generated">
            <a:extLst>
              <a:ext uri="{FF2B5EF4-FFF2-40B4-BE49-F238E27FC236}">
                <a16:creationId xmlns:a16="http://schemas.microsoft.com/office/drawing/2014/main" id="{429AD9F3-F64E-611E-6DB0-58CFF91C1AD8}"/>
              </a:ext>
            </a:extLst>
          </p:cNvPr>
          <p:cNvPicPr>
            <a:picLocks noChangeAspect="1"/>
          </p:cNvPicPr>
          <p:nvPr/>
        </p:nvPicPr>
        <p:blipFill>
          <a:blip r:embed="rId3"/>
          <a:stretch>
            <a:fillRect/>
          </a:stretch>
        </p:blipFill>
        <p:spPr>
          <a:xfrm>
            <a:off x="8383103" y="2274646"/>
            <a:ext cx="3137153" cy="2370623"/>
          </a:xfrm>
          <a:prstGeom prst="rect">
            <a:avLst/>
          </a:prstGeom>
        </p:spPr>
      </p:pic>
    </p:spTree>
    <p:extLst>
      <p:ext uri="{BB962C8B-B14F-4D97-AF65-F5344CB8AC3E}">
        <p14:creationId xmlns:p14="http://schemas.microsoft.com/office/powerpoint/2010/main" val="690988165"/>
      </p:ext>
    </p:extLst>
  </p:cSld>
  <p:clrMapOvr>
    <a:masterClrMapping/>
  </p:clrMapOvr>
</p:sld>
</file>

<file path=ppt/theme/theme1.xml><?xml version="1.0" encoding="utf-8"?>
<a:theme xmlns:a="http://schemas.openxmlformats.org/drawingml/2006/main" name="LCLS-II-HE Covers/Title Slides">
  <a:themeElements>
    <a:clrScheme name="SLAC LCLS-II-HE">
      <a:dk1>
        <a:sysClr val="windowText" lastClr="000000"/>
      </a:dk1>
      <a:lt1>
        <a:sysClr val="window" lastClr="FFFFFF"/>
      </a:lt1>
      <a:dk2>
        <a:srgbClr val="7F7F7F"/>
      </a:dk2>
      <a:lt2>
        <a:srgbClr val="D8D8D8"/>
      </a:lt2>
      <a:accent1>
        <a:srgbClr val="595959"/>
      </a:accent1>
      <a:accent2>
        <a:srgbClr val="C00000"/>
      </a:accent2>
      <a:accent3>
        <a:srgbClr val="375623"/>
      </a:accent3>
      <a:accent4>
        <a:srgbClr val="FFC000"/>
      </a:accent4>
      <a:accent5>
        <a:srgbClr val="0066FF"/>
      </a:accent5>
      <a:accent6>
        <a:srgbClr val="70AD47"/>
      </a:accent6>
      <a:hlink>
        <a:srgbClr val="0563C1"/>
      </a:hlink>
      <a:folHlink>
        <a:srgbClr val="023160"/>
      </a:folHlink>
    </a:clrScheme>
    <a:fontScheme name="LCLS-II-HE_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t_heavy_template" id="{C19167A2-1C3F-BA4E-A9BB-930633BA4023}" vid="{EB900835-2674-E540-B0FC-4F6823D10B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8faad98-006a-4eda-887f-52efafaed7c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4BB925A2684943A44BB4A286FBBB0B" ma:contentTypeVersion="16" ma:contentTypeDescription="Create a new document." ma:contentTypeScope="" ma:versionID="5b903f9d34796442db2556f0d6058755">
  <xsd:schema xmlns:xsd="http://www.w3.org/2001/XMLSchema" xmlns:xs="http://www.w3.org/2001/XMLSchema" xmlns:p="http://schemas.microsoft.com/office/2006/metadata/properties" xmlns:ns3="18709fa7-5413-4ffe-9ed5-dbb793880c33" xmlns:ns4="48faad98-006a-4eda-887f-52efafaed7c5" targetNamespace="http://schemas.microsoft.com/office/2006/metadata/properties" ma:root="true" ma:fieldsID="933150b915bcafc4179e79f5f7e71415" ns3:_="" ns4:_="">
    <xsd:import namespace="18709fa7-5413-4ffe-9ed5-dbb793880c33"/>
    <xsd:import namespace="48faad98-006a-4eda-887f-52efafaed7c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09fa7-5413-4ffe-9ed5-dbb793880c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faad98-006a-4eda-887f-52efafaed7c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C0A3F-B970-457B-A59E-529584E48F65}">
  <ds:schemaRefs>
    <ds:schemaRef ds:uri="18709fa7-5413-4ffe-9ed5-dbb793880c33"/>
    <ds:schemaRef ds:uri="48faad98-006a-4eda-887f-52efafaed7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06CD8D-23FD-4ECA-A4B0-D63DF1AF5FB4}">
  <ds:schemaRefs>
    <ds:schemaRef ds:uri="18709fa7-5413-4ffe-9ed5-dbb793880c33"/>
    <ds:schemaRef ds:uri="48faad98-006a-4eda-887f-52efafaed7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A1E500-3292-49AB-89A3-D43C53AFC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9</Slides>
  <Notes>5</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LCLS-II-HE Covers/Title Slides</vt:lpstr>
      <vt:lpstr>PowerPoint Presentation</vt:lpstr>
      <vt:lpstr>SLAC Projects / Updates</vt:lpstr>
      <vt:lpstr>LCLS-II Status</vt:lpstr>
      <vt:lpstr>LCLS-II-HE Project Scope</vt:lpstr>
      <vt:lpstr>LCLS-II-HE LLRF</vt:lpstr>
      <vt:lpstr>Linac Electronics Modernization – LLRF </vt:lpstr>
      <vt:lpstr>Linac Electronics Modernization – LLRF </vt:lpstr>
      <vt:lpstr>RFSoC-based LLRF Control System R&amp;D at SLAC</vt:lpstr>
      <vt:lpstr>Thank you for your time.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Power Scope and KPP Verification</dc:title>
  <dc:subject/>
  <dc:creator>Hast, Carsten</dc:creator>
  <cp:keywords/>
  <dc:description/>
  <cp:revision>618</cp:revision>
  <dcterms:created xsi:type="dcterms:W3CDTF">2022-05-02T20:58:08Z</dcterms:created>
  <dcterms:modified xsi:type="dcterms:W3CDTF">2025-10-13T01:40:00Z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0x010100784BB925A2684943A44BB4A286FBBB0B</vt:lpwstr>
  </property>
  <property fmtid="{D5CDD505-2E9C-101B-9397-08002B2CF9AE}" pid="3" name="MediaServiceImageTags">
    <vt:lpwstr/>
  </property>
  <property fmtid="{D5CDD505-2E9C-101B-9397-08002B2CF9AE}" pid="4" name="TaxCatchAll">
    <vt:lpwstr/>
  </property>
  <property fmtid="{D5CDD505-2E9C-101B-9397-08002B2CF9AE}" pid="5" name="Collaborators">
    <vt:lpwstr/>
  </property>
  <property fmtid="{D5CDD505-2E9C-101B-9397-08002B2CF9AE}" pid="6" name="Associated Policy">
    <vt:lpwstr>--</vt:lpwstr>
  </property>
  <property fmtid="{D5CDD505-2E9C-101B-9397-08002B2CF9AE}" pid="7" name="CD Section">
    <vt:lpwstr>--</vt:lpwstr>
  </property>
  <property fmtid="{D5CDD505-2E9C-101B-9397-08002B2CF9AE}" pid="8" name="CDMS_Area">
    <vt:lpwstr>--</vt:lpwstr>
  </property>
  <property fmtid="{D5CDD505-2E9C-101B-9397-08002B2CF9AE}" pid="9" name="Lock and Tag">
    <vt:bool>false</vt:bool>
  </property>
  <property fmtid="{D5CDD505-2E9C-101B-9397-08002B2CF9AE}" pid="10" name="Retention Action">
    <vt:lpwstr>--</vt:lpwstr>
  </property>
  <property fmtid="{D5CDD505-2E9C-101B-9397-08002B2CF9AE}" pid="11" name="Utilization">
    <vt:lpwstr>Principal</vt:lpwstr>
  </property>
  <property fmtid="{D5CDD505-2E9C-101B-9397-08002B2CF9AE}" pid="12" name="Title1">
    <vt:lpwstr/>
  </property>
  <property fmtid="{D5CDD505-2E9C-101B-9397-08002B2CF9AE}" pid="13" name="Form">
    <vt:bool>false</vt:bool>
  </property>
  <property fmtid="{D5CDD505-2E9C-101B-9397-08002B2CF9AE}" pid="14" name="_dlc_DocIdItemGuid">
    <vt:lpwstr>1df54946-d11d-4e7a-9049-d27a4fc9d228</vt:lpwstr>
  </property>
  <property fmtid="{D5CDD505-2E9C-101B-9397-08002B2CF9AE}" pid="15" name="Document Specialists">
    <vt:lpwstr/>
  </property>
  <property fmtid="{D5CDD505-2E9C-101B-9397-08002B2CF9AE}" pid="16" name="DocType">
    <vt:lpwstr>Presentation</vt:lpwstr>
  </property>
  <property fmtid="{D5CDD505-2E9C-101B-9397-08002B2CF9AE}" pid="17" name="Plenary Agenda Item">
    <vt:lpwstr>7</vt:lpwstr>
  </property>
  <property fmtid="{D5CDD505-2E9C-101B-9397-08002B2CF9AE}" pid="18" name="Document Type">
    <vt:lpwstr>105;#Templates|09abdf3f-5dae-474d-8c44-157bf154b270</vt:lpwstr>
  </property>
  <property fmtid="{D5CDD505-2E9C-101B-9397-08002B2CF9AE}" pid="19" name="Organization Unit">
    <vt:lpwstr>12;#LCLS:LCLS-II-HE|f34a38a4-a388-47f5-830f-65abcb77da74</vt:lpwstr>
  </property>
  <property fmtid="{D5CDD505-2E9C-101B-9397-08002B2CF9AE}" pid="20" name="Document Sub Type">
    <vt:lpwstr>11;#Templates|09abdf3f-5dae-474d-8c44-157bf154b270</vt:lpwstr>
  </property>
  <property fmtid="{D5CDD505-2E9C-101B-9397-08002B2CF9AE}" pid="21" name="URL">
    <vt:lpwstr/>
  </property>
  <property fmtid="{D5CDD505-2E9C-101B-9397-08002B2CF9AE}" pid="22" name="Plenary Agenda">
    <vt:lpwstr>8</vt:lpwstr>
  </property>
  <property fmtid="{D5CDD505-2E9C-101B-9397-08002B2CF9AE}" pid="23" name="Other Collaborators">
    <vt:lpwstr/>
  </property>
  <property fmtid="{D5CDD505-2E9C-101B-9397-08002B2CF9AE}" pid="24" name="Reviewers">
    <vt:lpwstr/>
  </property>
  <property fmtid="{D5CDD505-2E9C-101B-9397-08002B2CF9AE}" pid="25" name="Rescinded">
    <vt:bool>false</vt:bool>
  </property>
  <property fmtid="{D5CDD505-2E9C-101B-9397-08002B2CF9AE}" pid="26" name="Tier">
    <vt:lpwstr>Tier 3</vt:lpwstr>
  </property>
  <property fmtid="{D5CDD505-2E9C-101B-9397-08002B2CF9AE}" pid="27" name="Formatting Updated">
    <vt:lpwstr>true</vt:lpwstr>
  </property>
</Properties>
</file>