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19.xml.rels" ContentType="application/vnd.openxmlformats-package.relationships+xml"/>
  <Override PartName="/ppt/slideMasters/slideMaster14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3.xml" ContentType="application/vnd.openxmlformats-officedocument.theme+xml"/>
  <Override PartName="/ppt/theme/theme3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11.xml" ContentType="application/vnd.openxmlformats-officedocument.theme+xml"/>
  <Override PartName="/ppt/theme/theme1.xml" ContentType="application/vnd.openxmlformats-officedocument.theme+xml"/>
  <Override PartName="/ppt/theme/theme26.xml" ContentType="application/vnd.openxmlformats-officedocument.theme+xml"/>
  <Override PartName="/ppt/theme/theme14.xml" ContentType="application/vnd.openxmlformats-officedocument.theme+xml"/>
  <Override PartName="/ppt/theme/theme25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_rels/presentation.xml.rels" ContentType="application/vnd.openxmlformats-package.relationships+xml"/>
  <Override PartName="/ppt/media/image29.png" ContentType="image/png"/>
  <Override PartName="/ppt/media/image42.jpeg" ContentType="image/jpeg"/>
  <Override PartName="/ppt/media/image28.jpeg" ContentType="image/jpeg"/>
  <Override PartName="/ppt/media/image18.png" ContentType="image/png"/>
  <Override PartName="/ppt/media/image25.png" ContentType="image/png"/>
  <Override PartName="/ppt/media/hdphoto1.wdp" ContentType="image/vnd.ms-photo"/>
  <Override PartName="/ppt/media/image37.jpeg" ContentType="image/jpeg"/>
  <Override PartName="/ppt/media/image24.png" ContentType="image/png"/>
  <Override PartName="/ppt/media/image22.png" ContentType="image/png"/>
  <Override PartName="/ppt/media/image21.png" ContentType="image/png"/>
  <Override PartName="/ppt/media/image19.wmf" ContentType="image/x-wmf"/>
  <Override PartName="/ppt/media/image15.jpeg" ContentType="image/jpeg"/>
  <Override PartName="/ppt/media/image23.png" ContentType="image/png"/>
  <Override PartName="/ppt/media/image14.jpeg" ContentType="image/jpeg"/>
  <Override PartName="/ppt/media/image8.png" ContentType="image/png"/>
  <Override PartName="/ppt/media/image26.png" ContentType="image/png"/>
  <Override PartName="/ppt/media/image20.jpeg" ContentType="image/jpeg"/>
  <Override PartName="/ppt/media/image17.png" ContentType="image/png"/>
  <Override PartName="/ppt/media/image2.wmf" ContentType="image/x-wmf"/>
  <Override PartName="/ppt/media/image27.png" ContentType="image/png"/>
  <Override PartName="/ppt/media/image3.wmf" ContentType="image/x-wmf"/>
  <Override PartName="/ppt/media/image5.png" ContentType="image/png"/>
  <Override PartName="/ppt/media/image4.png" ContentType="image/png"/>
  <Override PartName="/ppt/media/image36.png" ContentType="image/png"/>
  <Override PartName="/ppt/media/image31.jpeg" ContentType="image/jpeg"/>
  <Override PartName="/ppt/media/image35.png" ContentType="image/png"/>
  <Override PartName="/ppt/media/image40.png" ContentType="image/png"/>
  <Override PartName="/ppt/media/image12.jpeg" ContentType="image/jpeg"/>
  <Override PartName="/ppt/media/image45.png" ContentType="image/png"/>
  <Override PartName="/ppt/media/image39.jpeg" ContentType="image/jpeg"/>
  <Override PartName="/ppt/media/image38.png" ContentType="image/png"/>
  <Override PartName="/ppt/media/image6.png" ContentType="image/png"/>
  <Override PartName="/ppt/media/image41.png" ContentType="image/png"/>
  <Override PartName="/ppt/media/image32.jpeg" ContentType="image/jpeg"/>
  <Override PartName="/ppt/media/image44.jpeg" ContentType="image/jpeg"/>
  <Override PartName="/ppt/media/image49.png" ContentType="image/png"/>
  <Override PartName="/ppt/media/image51.png" ContentType="image/png"/>
  <Override PartName="/ppt/media/image48.png" ContentType="image/png"/>
  <Override PartName="/ppt/media/image50.png" ContentType="image/png"/>
  <Override PartName="/ppt/media/image13.jpeg" ContentType="image/jpeg"/>
  <Override PartName="/ppt/media/image46.jpeg" ContentType="image/jpeg"/>
  <Override PartName="/ppt/media/image52.png" ContentType="image/png"/>
  <Override PartName="/ppt/media/image11.jpeg" ContentType="image/jpeg"/>
  <Override PartName="/ppt/media/image34.png" ContentType="image/png"/>
  <Override PartName="/ppt/media/image30.jpeg" ContentType="image/jpeg"/>
  <Override PartName="/ppt/media/image9.png" ContentType="image/png"/>
  <Override PartName="/ppt/media/image43.jpeg" ContentType="image/jpeg"/>
  <Override PartName="/ppt/media/image7.png" ContentType="image/png"/>
  <Override PartName="/ppt/media/image16.png" ContentType="image/png"/>
  <Override PartName="/ppt/media/image10.png" ContentType="image/png"/>
  <Override PartName="/ppt/media/image47.png" ContentType="image/png"/>
  <Override PartName="/ppt/media/image1.png" ContentType="image/png"/>
  <Override PartName="/ppt/media/image33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embeddings/oleObject1.bin" ContentType="application/vnd.openxmlformats-officedocument.oleObject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13.xml.rels" ContentType="application/vnd.openxmlformats-package.relationships+xml"/>
  <Override PartName="/ppt/slides/_rels/slide25.xml.rels" ContentType="application/vnd.openxmlformats-package.relationships+xml"/>
  <Override PartName="/ppt/slides/_rels/slide1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notesSlides/_rels/notesSlide22.xml.rels" ContentType="application/vnd.openxmlformats-package.relationships+xml"/>
  <Override PartName="/ppt/notesSlides/_rels/notesSlide21.xml.rels" ContentType="application/vnd.openxmlformats-package.relationship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</p:sldMasterIdLst>
  <p:notesMasterIdLst>
    <p:notesMasterId r:id="rId27"/>
  </p:notes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notesMaster" Target="notesMasters/notesMaster1.xml"/><Relationship Id="rId28" Type="http://schemas.openxmlformats.org/officeDocument/2006/relationships/slide" Target="slides/slide1.xml"/><Relationship Id="rId29" Type="http://schemas.openxmlformats.org/officeDocument/2006/relationships/slide" Target="slides/slide2.xml"/><Relationship Id="rId30" Type="http://schemas.openxmlformats.org/officeDocument/2006/relationships/slide" Target="slides/slide3.xml"/><Relationship Id="rId31" Type="http://schemas.openxmlformats.org/officeDocument/2006/relationships/slide" Target="slides/slide4.xml"/><Relationship Id="rId32" Type="http://schemas.openxmlformats.org/officeDocument/2006/relationships/slide" Target="slides/slide5.xml"/><Relationship Id="rId33" Type="http://schemas.openxmlformats.org/officeDocument/2006/relationships/slide" Target="slides/slide6.xml"/><Relationship Id="rId34" Type="http://schemas.openxmlformats.org/officeDocument/2006/relationships/slide" Target="slides/slide7.xml"/><Relationship Id="rId35" Type="http://schemas.openxmlformats.org/officeDocument/2006/relationships/slide" Target="slides/slide8.xml"/><Relationship Id="rId36" Type="http://schemas.openxmlformats.org/officeDocument/2006/relationships/slide" Target="slides/slide9.xml"/><Relationship Id="rId37" Type="http://schemas.openxmlformats.org/officeDocument/2006/relationships/slide" Target="slides/slide10.xml"/><Relationship Id="rId38" Type="http://schemas.openxmlformats.org/officeDocument/2006/relationships/slide" Target="slides/slide11.xml"/><Relationship Id="rId39" Type="http://schemas.openxmlformats.org/officeDocument/2006/relationships/slide" Target="slides/slide12.xml"/><Relationship Id="rId40" Type="http://schemas.openxmlformats.org/officeDocument/2006/relationships/slide" Target="slides/slide13.xml"/><Relationship Id="rId41" Type="http://schemas.openxmlformats.org/officeDocument/2006/relationships/slide" Target="slides/slide14.xml"/><Relationship Id="rId42" Type="http://schemas.openxmlformats.org/officeDocument/2006/relationships/slide" Target="slides/slide15.xml"/><Relationship Id="rId43" Type="http://schemas.openxmlformats.org/officeDocument/2006/relationships/slide" Target="slides/slide16.xml"/><Relationship Id="rId44" Type="http://schemas.openxmlformats.org/officeDocument/2006/relationships/slide" Target="slides/slide17.xml"/><Relationship Id="rId45" Type="http://schemas.openxmlformats.org/officeDocument/2006/relationships/slide" Target="slides/slide18.xml"/><Relationship Id="rId46" Type="http://schemas.openxmlformats.org/officeDocument/2006/relationships/slide" Target="slides/slide19.xml"/><Relationship Id="rId47" Type="http://schemas.openxmlformats.org/officeDocument/2006/relationships/slide" Target="slides/slide20.xml"/><Relationship Id="rId48" Type="http://schemas.openxmlformats.org/officeDocument/2006/relationships/slide" Target="slides/slide21.xml"/><Relationship Id="rId49" Type="http://schemas.openxmlformats.org/officeDocument/2006/relationships/slide" Target="slides/slide22.xml"/><Relationship Id="rId50" Type="http://schemas.openxmlformats.org/officeDocument/2006/relationships/slide" Target="slides/slide23.xml"/><Relationship Id="rId51" Type="http://schemas.openxmlformats.org/officeDocument/2006/relationships/slide" Target="slides/slide24.xml"/><Relationship Id="rId52" Type="http://schemas.openxmlformats.org/officeDocument/2006/relationships/slide" Target="slides/slide25.xml"/><Relationship Id="rId53" Type="http://schemas.openxmlformats.org/officeDocument/2006/relationships/slide" Target="slides/slide26.xml"/><Relationship Id="rId5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Click to edit the notes' format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dt" idx="6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ftr" idx="6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sldNum" idx="6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8629CA4D-DDEF-4C27-9ECE-335748C5FB52}" type="slidenum"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sldNum" idx="129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F2A06C5-853C-433F-8262-AD4D901A00E9}" type="slidenum"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sldNum" idx="130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6308759-9D18-4C05-9495-3A58801E1B0C}" type="slidenum"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99C84921-25E7-4F91-B513-1E5FD893435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5EF2F794-C845-4A64-9855-7E6A04486BA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2B0A5F70-6BE5-4841-84D2-C32F828522D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5602DD66-3D0C-46FB-9E01-04D7DC0E872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C034CF5A-F76B-4AEE-B000-8249CC7D4282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0"/>
          </p:nvPr>
        </p:nvSpPr>
        <p:spPr/>
        <p:txBody>
          <a:bodyPr/>
          <a:p>
            <a:fld id="{8862E497-D52B-4139-BACC-FD0E2C11DCA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3"/>
          </p:nvPr>
        </p:nvSpPr>
        <p:spPr/>
        <p:txBody>
          <a:bodyPr/>
          <a:p>
            <a:fld id="{057C0035-BDAE-4550-BCA2-43FB7ED3F6E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4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6"/>
          </p:nvPr>
        </p:nvSpPr>
        <p:spPr/>
        <p:txBody>
          <a:bodyPr/>
          <a:p>
            <a:fld id="{D43386BE-B3E6-4D44-8353-08B2A0386AC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7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6D8128C-19FB-434A-806C-D3CB11F1FB4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9"/>
          </p:nvPr>
        </p:nvSpPr>
        <p:spPr/>
        <p:txBody>
          <a:bodyPr/>
          <a:p>
            <a:fld id="{C5CCCCC3-7BDB-4EFA-A595-46AD002A397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2"/>
          </p:nvPr>
        </p:nvSpPr>
        <p:spPr/>
        <p:txBody>
          <a:bodyPr/>
          <a:p>
            <a:fld id="{A8D96EBA-1AFC-4F05-8421-4AC186F4507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5"/>
          </p:nvPr>
        </p:nvSpPr>
        <p:spPr/>
        <p:txBody>
          <a:bodyPr/>
          <a:p>
            <a:fld id="{A13AFC3F-3C4B-4786-8F86-B778F2349F1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ig Pictur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8"/>
          </p:nvPr>
        </p:nvSpPr>
        <p:spPr/>
        <p:txBody>
          <a:bodyPr/>
          <a:p>
            <a:fld id="{DF49E28E-B260-4366-850C-72AD3B28104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9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ulleted Conten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2"/>
          </p:nvPr>
        </p:nvSpPr>
        <p:spPr/>
        <p:txBody>
          <a:bodyPr/>
          <a:p>
            <a:fld id="{8DB26F64-A367-4A43-96B3-47DB12D8108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5"/>
          </p:nvPr>
        </p:nvSpPr>
        <p:spPr/>
        <p:txBody>
          <a:bodyPr/>
          <a:p>
            <a:fld id="{456BFA77-6004-4B71-A13A-5E5D0F4DB21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8881270-3801-4376-8C09-6C545D05E9A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7FC52AD-87E3-488A-A0A7-DBEACD8B30E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E00EF5E-191B-42EC-B53A-C83061C607A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AA33F625-FC3A-4FA3-9348-16B3137AF8B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50DD6619-2370-484D-9177-FD56285F3D9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8D4122BF-1CD2-4818-BB15-A201A88A4CA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F6D1999A-B32F-4292-9B82-86DB7F8A569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png"/><Relationship Id="rId3" Type="http://schemas.openxmlformats.org/officeDocument/2006/relationships/image" Target="../media/image3.wmf"/><Relationship Id="rId4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slideLayout" Target="../slideLayouts/slideLayout25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pic>
        <p:nvPicPr>
          <p:cNvPr id="1" name="Image 2" descr="logooutline.eps"/>
          <p:cNvPicPr/>
          <p:nvPr/>
        </p:nvPicPr>
        <p:blipFill>
          <a:blip r:embed="rId3"/>
          <a:stretch/>
        </p:blipFill>
        <p:spPr>
          <a:xfrm>
            <a:off x="4836240" y="2169000"/>
            <a:ext cx="2518560" cy="24933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37" name="PlaceHolder 1"/>
          <p:cNvSpPr>
            <a:spLocks noGrp="1"/>
          </p:cNvSpPr>
          <p:nvPr>
            <p:ph type="ftr" idx="25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sldNum" idx="26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6712EF1-C218-4187-9648-A4861394D05E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dt" idx="27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edit the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title text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28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29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3611035-7BBC-404E-9628-02014E1661E3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 idx="30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ftr" idx="31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sldNum" idx="32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0404A90-A278-4E8A-B149-BF2FC7A64607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dt" idx="33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55" name="PlaceHolder 1"/>
          <p:cNvSpPr>
            <a:spLocks noGrp="1"/>
          </p:cNvSpPr>
          <p:nvPr>
            <p:ph type="ftr" idx="34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ldNum" idx="35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89F3634-744D-48F4-9F0A-B16B4DABD1E3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dt" idx="36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59" name="TextBox 3"/>
          <p:cNvSpPr/>
          <p:nvPr/>
        </p:nvSpPr>
        <p:spPr>
          <a:xfrm>
            <a:off x="407880" y="6196320"/>
            <a:ext cx="11374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fr-CH" sz="1800" spc="-1" strike="noStrike">
                <a:solidFill>
                  <a:schemeClr val="dk1"/>
                </a:solidFill>
                <a:latin typeface="Arial"/>
              </a:rPr>
              <a:t>home.cern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Picture 4" descr=""/>
          <p:cNvPicPr/>
          <p:nvPr/>
        </p:nvPicPr>
        <p:blipFill>
          <a:blip r:embed="rId3"/>
          <a:stretch/>
        </p:blipFill>
        <p:spPr>
          <a:xfrm>
            <a:off x="5231880" y="2244960"/>
            <a:ext cx="1726920" cy="172692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ftr" idx="37"/>
          </p:nvPr>
        </p:nvSpPr>
        <p:spPr>
          <a:xfrm>
            <a:off x="2540160" y="6356520"/>
            <a:ext cx="8834400" cy="358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fr-FR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sldNum" idx="38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2C0CCBF-7A34-4183-B6FD-62360B094F35}" type="slidenum">
              <a:rPr b="0" lang="fr-FR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pic>
        <p:nvPicPr>
          <p:cNvPr id="71" name="Image 2" descr="logooutline.eps"/>
          <p:cNvPicPr/>
          <p:nvPr/>
        </p:nvPicPr>
        <p:blipFill>
          <a:blip r:embed="rId3"/>
          <a:stretch/>
        </p:blipFill>
        <p:spPr>
          <a:xfrm>
            <a:off x="5106240" y="710280"/>
            <a:ext cx="1989000" cy="1968840"/>
          </a:xfrm>
          <a:prstGeom prst="rect">
            <a:avLst/>
          </a:prstGeom>
          <a:ln w="0">
            <a:noFill/>
          </a:ln>
        </p:spPr>
      </p:pic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ffffff"/>
                </a:solidFill>
                <a:latin typeface="Arial"/>
              </a:rPr>
              <a:t>Clic</a:t>
            </a:r>
            <a:r>
              <a:rPr b="0" lang="en-GB" sz="4400" spc="-1" strike="noStrike">
                <a:solidFill>
                  <a:srgbClr val="ffffff"/>
                </a:solidFill>
                <a:latin typeface="Arial"/>
              </a:rPr>
              <a:t>k to </a:t>
            </a:r>
            <a:r>
              <a:rPr b="0" lang="en-GB" sz="4400" spc="-1" strike="noStrike">
                <a:solidFill>
                  <a:srgbClr val="ffffff"/>
                </a:solidFill>
                <a:latin typeface="Arial"/>
              </a:rPr>
              <a:t>edit </a:t>
            </a:r>
            <a:r>
              <a:rPr b="0" lang="en-GB" sz="4400" spc="-1" strike="noStrike">
                <a:solidFill>
                  <a:srgbClr val="ffffff"/>
                </a:solidFill>
                <a:latin typeface="Arial"/>
              </a:rPr>
              <a:t>the </a:t>
            </a:r>
            <a:r>
              <a:rPr b="0" lang="en-GB" sz="4400" spc="-1" strike="noStrike">
                <a:solidFill>
                  <a:srgbClr val="ffffff"/>
                </a:solidFill>
                <a:latin typeface="Arial"/>
              </a:rPr>
              <a:t>title </a:t>
            </a:r>
            <a:r>
              <a:rPr b="0" lang="en-GB" sz="4400" spc="-1" strike="noStrike">
                <a:solidFill>
                  <a:srgbClr val="ffffff"/>
                </a:solidFill>
                <a:latin typeface="Arial"/>
              </a:rPr>
              <a:t>text </a:t>
            </a:r>
            <a:r>
              <a:rPr b="0" lang="en-GB" sz="4400" spc="-1" strike="noStrike">
                <a:solidFill>
                  <a:srgbClr val="ffffff"/>
                </a:solidFill>
                <a:latin typeface="Arial"/>
              </a:rPr>
              <a:t>for</a:t>
            </a:r>
            <a:r>
              <a:rPr b="0" lang="en-GB" sz="4400" spc="-1" strike="noStrike">
                <a:solidFill>
                  <a:srgbClr val="ffffff"/>
                </a:solidFill>
                <a:latin typeface="Arial"/>
              </a:rPr>
              <a:t>mat</a:t>
            </a:r>
            <a:endParaRPr b="0" lang="en-GB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4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75" name="PlaceHolder 1"/>
          <p:cNvSpPr>
            <a:spLocks noGrp="1"/>
          </p:cNvSpPr>
          <p:nvPr>
            <p:ph type="ftr" idx="39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ldNum" idx="40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80F6FB2-999B-46AB-B7BF-BB4771108C8E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dt" idx="41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3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81" name="PlaceHolder 1"/>
          <p:cNvSpPr>
            <a:spLocks noGrp="1"/>
          </p:cNvSpPr>
          <p:nvPr>
            <p:ph type="ftr" idx="42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ldNum" idx="43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C83DBA8-1B89-4550-A3D4-9732C9C21094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dt" idx="44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k to 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edit 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title 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text 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for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3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ftr" idx="45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ldNum" idx="46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BC41C7E-988A-44A6-A8A0-2EFDAB551D21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dt" idx="47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ftr" idx="1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ldNum" idx="2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FB3B6EF-B8E0-4CF4-BEDC-1F4F07D8EF49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dt" idx="3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91" name="PlaceHolder 1"/>
          <p:cNvSpPr>
            <a:spLocks noGrp="1"/>
          </p:cNvSpPr>
          <p:nvPr>
            <p:ph type="ftr" idx="48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ldNum" idx="49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2155E0C-B197-4A7C-9B19-15F592C36D3E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dt" idx="50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3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95" name="PlaceHolder 1"/>
          <p:cNvSpPr>
            <a:spLocks noGrp="1"/>
          </p:cNvSpPr>
          <p:nvPr>
            <p:ph type="ftr" idx="51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ldNum" idx="52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79E0885-587E-4CE6-AFBC-D4595775D4E6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dt" idx="53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3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101" name="PlaceHolder 1"/>
          <p:cNvSpPr>
            <a:spLocks noGrp="1"/>
          </p:cNvSpPr>
          <p:nvPr>
            <p:ph type="ftr" idx="54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ldNum" idx="55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A0E442F-2020-4F70-9759-C5B73D23740E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dt" idx="56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3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1;p1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1400" cy="541440"/>
          </a:xfrm>
          <a:prstGeom prst="rect">
            <a:avLst/>
          </a:prstGeom>
          <a:ln w="0">
            <a:noFill/>
          </a:ln>
        </p:spPr>
      </p:pic>
      <p:sp>
        <p:nvSpPr>
          <p:cNvPr id="105" name="Google Shape;14;p1"/>
          <p:cNvSpPr/>
          <p:nvPr/>
        </p:nvSpPr>
        <p:spPr>
          <a:xfrm>
            <a:off x="1119600" y="6394680"/>
            <a:ext cx="10332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300" spc="-1" strike="noStrike">
                <a:solidFill>
                  <a:schemeClr val="lt1"/>
                </a:solidFill>
                <a:latin typeface="Arial"/>
                <a:ea typeface="Arial"/>
              </a:rPr>
              <a:t>13/10/2025</a:t>
            </a:r>
            <a:endParaRPr b="0" lang="en-GB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Google Shape;15;p1"/>
          <p:cNvSpPr/>
          <p:nvPr/>
        </p:nvSpPr>
        <p:spPr>
          <a:xfrm>
            <a:off x="3093120" y="6602400"/>
            <a:ext cx="858888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Google Shape;16;p1"/>
          <p:cNvSpPr/>
          <p:nvPr/>
        </p:nvSpPr>
        <p:spPr>
          <a:xfrm>
            <a:off x="0" y="5986800"/>
            <a:ext cx="9518760" cy="39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en-US" sz="1400" spc="-1" strike="noStrike">
                <a:solidFill>
                  <a:srgbClr val="9e9e9e"/>
                </a:solidFill>
                <a:latin typeface="Arial"/>
                <a:ea typeface="Arial"/>
              </a:rPr>
              <a:t>Update on status for RF related to EPA WP8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1"/>
          <p:cNvSpPr>
            <a:spLocks noGrp="1"/>
          </p:cNvSpPr>
          <p:nvPr>
            <p:ph type="ftr" idx="57"/>
          </p:nvPr>
        </p:nvSpPr>
        <p:spPr>
          <a:xfrm>
            <a:off x="4320000" y="5575320"/>
            <a:ext cx="65714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sldNum" idx="58"/>
          </p:nvPr>
        </p:nvSpPr>
        <p:spPr>
          <a:xfrm>
            <a:off x="11107440" y="6356520"/>
            <a:ext cx="68040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52D4FE3-9A8E-417F-8DBE-790994C14612}" type="slidenum">
              <a:rPr b="0" lang="en-US" sz="1000" spc="-1" strike="noStrike">
                <a:solidFill>
                  <a:schemeClr val="lt1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59"/>
          </p:nvPr>
        </p:nvSpPr>
        <p:spPr>
          <a:xfrm>
            <a:off x="3485160" y="6112800"/>
            <a:ext cx="630360" cy="59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3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1760" cy="541800"/>
          </a:xfrm>
          <a:prstGeom prst="rect">
            <a:avLst/>
          </a:prstGeom>
          <a:ln w="0">
            <a:noFill/>
          </a:ln>
        </p:spPr>
      </p:pic>
      <p:sp>
        <p:nvSpPr>
          <p:cNvPr id="114" name="PlaceHolder 1"/>
          <p:cNvSpPr>
            <a:spLocks noGrp="1"/>
          </p:cNvSpPr>
          <p:nvPr>
            <p:ph type="body"/>
          </p:nvPr>
        </p:nvSpPr>
        <p:spPr>
          <a:xfrm>
            <a:off x="407880" y="1080000"/>
            <a:ext cx="11375640" cy="51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US" sz="21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Click to edit Master text styles</a:t>
            </a:r>
            <a:endParaRPr b="1" lang="en-US" sz="2100" spc="-1" strike="noStrike">
              <a:solidFill>
                <a:schemeClr val="dk2">
                  <a:lumMod val="50000"/>
                </a:schemeClr>
              </a:solidFill>
              <a:latin typeface="Arial"/>
            </a:endParaRPr>
          </a:p>
          <a:p>
            <a:pPr lvl="1" marL="628560" indent="-262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Second level</a:t>
            </a:r>
            <a:endParaRPr b="0" lang="en-US" sz="1800" spc="-1" strike="noStrike">
              <a:solidFill>
                <a:schemeClr val="dk2">
                  <a:lumMod val="50000"/>
                </a:schemeClr>
              </a:solidFill>
              <a:latin typeface="Arial"/>
            </a:endParaRPr>
          </a:p>
          <a:p>
            <a:pPr lvl="2" marL="888840" indent="-2602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Third level</a:t>
            </a:r>
            <a:endParaRPr b="0" lang="en-US" sz="1800" spc="-1" strike="noStrike">
              <a:solidFill>
                <a:schemeClr val="dk2">
                  <a:lumMod val="50000"/>
                </a:schemeClr>
              </a:solidFill>
              <a:latin typeface="Arial"/>
            </a:endParaRPr>
          </a:p>
          <a:p>
            <a:pPr lvl="3" marL="1209600" indent="-27000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Fourth level</a:t>
            </a:r>
            <a:endParaRPr b="0" lang="en-US" sz="1600" spc="-1" strike="noStrike">
              <a:solidFill>
                <a:schemeClr val="accent6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None/>
            </a:pPr>
            <a:endParaRPr b="1" lang="en-US" sz="2100" spc="-1" strike="noStrike">
              <a:solidFill>
                <a:schemeClr val="dk2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title"/>
          </p:nvPr>
        </p:nvSpPr>
        <p:spPr>
          <a:xfrm>
            <a:off x="407880" y="373680"/>
            <a:ext cx="11375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US" sz="3600" spc="-1" strike="noStrike">
                <a:solidFill>
                  <a:schemeClr val="dk1"/>
                </a:solidFill>
                <a:latin typeface="Arial"/>
              </a:rPr>
              <a:t>Click to edit Master title style</a:t>
            </a:r>
            <a:endParaRPr b="0" lang="en-US" sz="3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dt" idx="60"/>
          </p:nvPr>
        </p:nvSpPr>
        <p:spPr>
          <a:xfrm>
            <a:off x="2574000" y="6350760"/>
            <a:ext cx="154188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ftr" idx="61"/>
          </p:nvPr>
        </p:nvSpPr>
        <p:spPr>
          <a:xfrm>
            <a:off x="4259160" y="6356520"/>
            <a:ext cx="65718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sldNum" idx="62"/>
          </p:nvPr>
        </p:nvSpPr>
        <p:spPr>
          <a:xfrm>
            <a:off x="11107440" y="6356520"/>
            <a:ext cx="680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199BB3C-837A-45B0-BF9E-3EE39EB08C54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3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0" y="18360"/>
            <a:ext cx="1219176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70c0"/>
                </a:solidFill>
                <a:latin typeface="Arial"/>
              </a:rPr>
              <a:t>Click to edit Master title style</a:t>
            </a:r>
            <a:endParaRPr b="0" lang="en-CH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CH" sz="28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en-CH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en-CH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en-CH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en-CH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dt" idx="6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CH" sz="1200" spc="-1" strike="noStrike">
                <a:solidFill>
                  <a:schemeClr val="dk1">
                    <a:tint val="75000"/>
                  </a:schemeClr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de-CH" sz="1200" spc="-1" strike="noStrike">
                <a:solidFill>
                  <a:schemeClr val="dk1">
                    <a:tint val="75000"/>
                  </a:schemeClr>
                </a:solidFill>
                <a:latin typeface="Arial"/>
              </a:rPr>
              <a:t>&lt;date/time&gt;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ftr" idx="6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sldNum" idx="65"/>
          </p:nvPr>
        </p:nvSpPr>
        <p:spPr>
          <a:xfrm>
            <a:off x="9449640" y="6474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150" sz="12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6DEDF06-5235-4756-98E2-1C3588DAB33D}" type="slidenum">
              <a:rPr b="0" lang="en-150" sz="12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7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ftr" idx="4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ldNum" idx="5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42D8397-C4CB-4468-94D0-CE027AD51B9A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dt" idx="6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13" name="PlaceHolder 1"/>
          <p:cNvSpPr>
            <a:spLocks noGrp="1"/>
          </p:cNvSpPr>
          <p:nvPr>
            <p:ph type="ftr" idx="7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ldNum" idx="8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8D3CE51-8BE9-42DE-84BB-89F55DA4136A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dt" idx="9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17" name="PlaceHolder 1"/>
          <p:cNvSpPr>
            <a:spLocks noGrp="1"/>
          </p:cNvSpPr>
          <p:nvPr>
            <p:ph type="ftr" idx="10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ldNum" idx="11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7816F90-BC35-40D4-BF8A-FF7F8402C507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2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21" name="PlaceHolder 1"/>
          <p:cNvSpPr>
            <a:spLocks noGrp="1"/>
          </p:cNvSpPr>
          <p:nvPr>
            <p:ph type="ftr" idx="13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sldNum" idx="14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72251CA-BBB3-4537-B5E4-EE0926CA88BB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15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25" name="PlaceHolder 1"/>
          <p:cNvSpPr>
            <a:spLocks noGrp="1"/>
          </p:cNvSpPr>
          <p:nvPr>
            <p:ph type="ftr" idx="16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ldNum" idx="17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1D7973A-9C59-48B1-AA22-03B94A06ED7A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dt" idx="18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29" name="PlaceHolder 1"/>
          <p:cNvSpPr>
            <a:spLocks noGrp="1"/>
          </p:cNvSpPr>
          <p:nvPr>
            <p:ph type="ftr" idx="19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sldNum" idx="20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F6B2FF5-040D-468C-96F2-41B2DDE5BFA2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dt" idx="21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"/>
          <p:cNvPicPr/>
          <p:nvPr/>
        </p:nvPicPr>
        <p:blipFill>
          <a:blip r:embed="rId2"/>
          <a:stretch/>
        </p:blipFill>
        <p:spPr>
          <a:xfrm>
            <a:off x="0" y="6315840"/>
            <a:ext cx="12190680" cy="540720"/>
          </a:xfrm>
          <a:prstGeom prst="rect">
            <a:avLst/>
          </a:prstGeom>
          <a:ln w="0">
            <a:noFill/>
          </a:ln>
        </p:spPr>
      </p:pic>
      <p:sp>
        <p:nvSpPr>
          <p:cNvPr id="33" name="PlaceHolder 1"/>
          <p:cNvSpPr>
            <a:spLocks noGrp="1"/>
          </p:cNvSpPr>
          <p:nvPr>
            <p:ph type="ftr" idx="22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sldNum" idx="23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5195316-B2A3-4D02-B7BB-45F450E13FE1}" type="slidenum">
              <a:rPr b="0" lang="en-US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dt" idx="24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hyperlink" Target="https://indico.cern.ch/event/1571867/#2-towards-automating-ps-rf-fau" TargetMode="External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2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slideLayout" Target="../slideLayouts/slideLayout2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slideLayout" Target="../slideLayouts/slideLayout2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jpe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6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2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slideLayout" Target="../slideLayouts/slideLayout1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4" Type="http://schemas.openxmlformats.org/officeDocument/2006/relationships/image" Target="../media/image19.wmf"/><Relationship Id="rId5" Type="http://schemas.openxmlformats.org/officeDocument/2006/relationships/slideLayout" Target="../slideLayouts/slideLayout1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s://ohwr.org/projects/afcz/" TargetMode="External"/><Relationship Id="rId2" Type="http://schemas.openxmlformats.org/officeDocument/2006/relationships/image" Target="../media/image9.png"/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79;p 2" descr=""/>
          <p:cNvPicPr/>
          <p:nvPr/>
        </p:nvPicPr>
        <p:blipFill>
          <a:blip r:embed="rId1"/>
          <a:stretch/>
        </p:blipFill>
        <p:spPr>
          <a:xfrm>
            <a:off x="6028560" y="12600"/>
            <a:ext cx="6092280" cy="3564720"/>
          </a:xfrm>
          <a:prstGeom prst="rect">
            <a:avLst/>
          </a:prstGeom>
          <a:ln w="0">
            <a:noFill/>
          </a:ln>
        </p:spPr>
      </p:pic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119880" y="57960"/>
            <a:ext cx="11374560" cy="106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Ongoing activities: Electrons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TextBox 10"/>
          <p:cNvSpPr/>
          <p:nvPr/>
        </p:nvSpPr>
        <p:spPr>
          <a:xfrm>
            <a:off x="283680" y="972720"/>
            <a:ext cx="5835960" cy="4844520"/>
          </a:xfrm>
          <a:prstGeom prst="rect">
            <a:avLst/>
          </a:prstGeom>
          <a:noFill/>
          <a:ln w="635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en-GB" sz="2400" spc="-1" strike="noStrike">
                <a:solidFill>
                  <a:srgbClr val="2f2f2f"/>
                </a:solidFill>
                <a:latin typeface="Arial"/>
              </a:rPr>
              <a:t>AWAKE run 2c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  <a:ea typeface="Noto Sans CJK SC"/>
              </a:rPr>
              <a:t>Two electron sources: Electron injector linac and witness electron linac, synchronised to &lt; 50fs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  <a:ea typeface="Noto Sans CJK SC"/>
              </a:rPr>
              <a:t>Ultra-low jitter/phase noise RF source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  <a:ea typeface="Noto Sans CJK SC"/>
              </a:rPr>
              <a:t>RF to RF to laser synchronisation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  <a:ea typeface="Noto Sans CJK SC"/>
              </a:rPr>
              <a:t>Highly stable (10 fs) RF distribution links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  <a:ea typeface="Noto Sans CJK SC"/>
              </a:rPr>
              <a:t>LLRF control: MicroTCA, testing at CLEAR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  <a:ea typeface="Noto Sans CJK SC"/>
              </a:rPr>
              <a:t>Installation in 2028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en-GB" sz="2400" spc="-1" strike="noStrike">
                <a:solidFill>
                  <a:srgbClr val="2f2f2f"/>
                </a:solidFill>
                <a:latin typeface="Arial"/>
                <a:ea typeface="Noto Sans CJK SC"/>
              </a:rPr>
              <a:t>CLEAR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  <a:ea typeface="Noto Sans CJK SC"/>
              </a:rPr>
              <a:t>Continued extensions of CLEAR mean that much of the hardware is beyond end of life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  <a:ea typeface="Noto Sans CJK SC"/>
              </a:rPr>
              <a:t>Use CLEAR to test and deploy AWAKE run 2c hardware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dt" idx="88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ftr" idx="89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sldNum" idx="90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2091677-F1FB-40CF-A30B-061166A97AC6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10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6" name="Picture 9" descr=""/>
          <p:cNvPicPr/>
          <p:nvPr/>
        </p:nvPicPr>
        <p:blipFill>
          <a:blip r:embed="rId2"/>
          <a:srcRect l="11498" t="16296" r="10729" b="19070"/>
          <a:stretch/>
        </p:blipFill>
        <p:spPr>
          <a:xfrm>
            <a:off x="8892000" y="2880000"/>
            <a:ext cx="2807640" cy="2978640"/>
          </a:xfrm>
          <a:prstGeom prst="rect">
            <a:avLst/>
          </a:prstGeom>
          <a:ln cap="sq" w="88900">
            <a:solidFill>
              <a:srgbClr val="ffffff"/>
            </a:solidFill>
            <a:miter/>
          </a:ln>
          <a:effectLst>
            <a:outerShdw algn="tl" blurRad="5508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7" name="TextBox 11"/>
          <p:cNvSpPr/>
          <p:nvPr/>
        </p:nvSpPr>
        <p:spPr>
          <a:xfrm>
            <a:off x="9221400" y="5876640"/>
            <a:ext cx="29617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AWAKE run 2c LLRF system at CLEAR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180000" y="188280"/>
            <a:ext cx="12011760" cy="106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600" spc="-1" strike="noStrike">
                <a:solidFill>
                  <a:schemeClr val="dk1"/>
                </a:solidFill>
                <a:latin typeface="Arial"/>
                <a:ea typeface="Arial"/>
              </a:rPr>
              <a:t>Ongoing activities: Efficient Particle Accelerators EPA: PS RF Anomaly detection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sldNum" idx="91"/>
          </p:nvPr>
        </p:nvSpPr>
        <p:spPr>
          <a:xfrm>
            <a:off x="11107440" y="6356520"/>
            <a:ext cx="68076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9F2CD11-122D-4F98-AC8D-BD3E3CE47ABA}" type="slidenum">
              <a:rPr b="0" lang="en-US" sz="1000" spc="-1" strike="noStrike">
                <a:solidFill>
                  <a:schemeClr val="lt1"/>
                </a:solidFill>
                <a:latin typeface="Arial"/>
                <a:ea typeface="Arial"/>
              </a:rPr>
              <a:t>10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" name="Google Shape;173;p 2"/>
          <p:cNvSpPr/>
          <p:nvPr/>
        </p:nvSpPr>
        <p:spPr>
          <a:xfrm>
            <a:off x="144000" y="1343520"/>
            <a:ext cx="5615640" cy="171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61c4d3"/>
                </a:solidFill>
                <a:latin typeface="Arial"/>
                <a:ea typeface="Arial"/>
              </a:rPr>
              <a:t>Status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2f2f2f"/>
              </a:buClr>
              <a:buFont typeface="Arial"/>
              <a:buChar char="●"/>
              <a:tabLst>
                <a:tab algn="l" pos="0"/>
              </a:tabLst>
            </a:pPr>
            <a:r>
              <a:rPr b="1" lang="en-US" sz="1500" spc="-1" strike="noStrike">
                <a:solidFill>
                  <a:srgbClr val="2f2f2f"/>
                </a:solidFill>
                <a:latin typeface="Arial"/>
                <a:ea typeface="Arial"/>
              </a:rPr>
              <a:t>Anomaly detection</a:t>
            </a:r>
            <a:r>
              <a:rPr b="0" lang="en-US" sz="1500" spc="-1" strike="noStrike">
                <a:solidFill>
                  <a:srgbClr val="2f2f2f"/>
                </a:solidFill>
                <a:latin typeface="Arial"/>
                <a:ea typeface="Arial"/>
              </a:rPr>
              <a:t> models for </a:t>
            </a:r>
            <a:r>
              <a:rPr b="1" lang="en-US" sz="1500" spc="-1" strike="noStrike">
                <a:solidFill>
                  <a:srgbClr val="2f2f2f"/>
                </a:solidFill>
                <a:latin typeface="Arial"/>
                <a:ea typeface="Arial"/>
              </a:rPr>
              <a:t>PS RF 10 </a:t>
            </a:r>
            <a:r>
              <a:rPr b="1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MHz cavities</a:t>
            </a:r>
            <a:r>
              <a:rPr b="1" lang="en-US" sz="1500" spc="-1" strike="noStrike">
                <a:solidFill>
                  <a:srgbClr val="2f2f2f"/>
                </a:solidFill>
                <a:latin typeface="Arial"/>
                <a:ea typeface="Arial"/>
              </a:rPr>
              <a:t> demonstrated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2f2f2f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500" spc="-1" strike="noStrike">
                <a:solidFill>
                  <a:srgbClr val="2f2f2f"/>
                </a:solidFill>
                <a:latin typeface="Arial"/>
                <a:ea typeface="Arial"/>
              </a:rPr>
              <a:t>Trained using 2024 September data,</a:t>
            </a:r>
            <a:r>
              <a:rPr b="1" lang="en-US" sz="1500" spc="-1" strike="noStrike">
                <a:solidFill>
                  <a:srgbClr val="2f2f2f"/>
                </a:solidFill>
                <a:latin typeface="Arial"/>
                <a:ea typeface="Arial"/>
              </a:rPr>
              <a:t> </a:t>
            </a:r>
            <a:r>
              <a:rPr b="0" lang="en-US" sz="1500" spc="-1" strike="noStrike">
                <a:solidFill>
                  <a:srgbClr val="2f2f2f"/>
                </a:solidFill>
                <a:latin typeface="Arial"/>
                <a:ea typeface="Arial"/>
              </a:rPr>
              <a:t>demonstrated</a:t>
            </a:r>
            <a:r>
              <a:rPr b="1" lang="en-US" sz="1500" spc="-1" strike="noStrike">
                <a:solidFill>
                  <a:srgbClr val="2f2f2f"/>
                </a:solidFill>
                <a:latin typeface="Arial"/>
                <a:ea typeface="Arial"/>
              </a:rPr>
              <a:t> capable of consistently identifying real anomalies</a:t>
            </a:r>
            <a:r>
              <a:rPr b="0" lang="en-US" sz="1500" spc="-1" strike="noStrike">
                <a:solidFill>
                  <a:srgbClr val="2f2f2f"/>
                </a:solidFill>
                <a:latin typeface="Arial"/>
                <a:ea typeface="Arial"/>
              </a:rPr>
              <a:t> in 2025.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2f2f2f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500" spc="-1" strike="noStrike">
                <a:solidFill>
                  <a:srgbClr val="2f2f2f"/>
                </a:solidFill>
                <a:latin typeface="Arial"/>
                <a:ea typeface="Arial"/>
              </a:rPr>
              <a:t>Limited by access to signals 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" name="Google Shape;175;p 2" descr=""/>
          <p:cNvPicPr/>
          <p:nvPr/>
        </p:nvPicPr>
        <p:blipFill>
          <a:blip r:embed="rId1"/>
          <a:srcRect l="5759" t="4035" r="5574" b="57138"/>
          <a:stretch/>
        </p:blipFill>
        <p:spPr>
          <a:xfrm>
            <a:off x="9430560" y="4692600"/>
            <a:ext cx="2708280" cy="1569600"/>
          </a:xfrm>
          <a:prstGeom prst="rect">
            <a:avLst/>
          </a:prstGeom>
          <a:ln w="17050">
            <a:solidFill>
              <a:srgbClr val="c00000"/>
            </a:solidFill>
            <a:round/>
          </a:ln>
        </p:spPr>
      </p:pic>
      <p:pic>
        <p:nvPicPr>
          <p:cNvPr id="242" name="Google Shape;176;p 2" descr=""/>
          <p:cNvPicPr/>
          <p:nvPr/>
        </p:nvPicPr>
        <p:blipFill>
          <a:blip r:embed="rId2"/>
          <a:stretch/>
        </p:blipFill>
        <p:spPr>
          <a:xfrm>
            <a:off x="6640920" y="4679640"/>
            <a:ext cx="2708280" cy="1595880"/>
          </a:xfrm>
          <a:prstGeom prst="rect">
            <a:avLst/>
          </a:prstGeom>
          <a:ln w="18050">
            <a:solidFill>
              <a:srgbClr val="0033a0"/>
            </a:solidFill>
            <a:round/>
          </a:ln>
        </p:spPr>
      </p:pic>
      <p:sp>
        <p:nvSpPr>
          <p:cNvPr id="243" name="Google Shape;177;p 2"/>
          <p:cNvSpPr/>
          <p:nvPr/>
        </p:nvSpPr>
        <p:spPr>
          <a:xfrm>
            <a:off x="7274880" y="3702960"/>
            <a:ext cx="396648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en-US" sz="11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3"/>
              </a:rPr>
              <a:t>Illustration of model usage, RAWG meeting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Google Shape;178;p 2" descr=""/>
          <p:cNvPicPr/>
          <p:nvPr/>
        </p:nvPicPr>
        <p:blipFill>
          <a:blip r:embed="rId4"/>
          <a:stretch/>
        </p:blipFill>
        <p:spPr>
          <a:xfrm>
            <a:off x="6307560" y="913680"/>
            <a:ext cx="5831280" cy="2831040"/>
          </a:xfrm>
          <a:prstGeom prst="rect">
            <a:avLst/>
          </a:prstGeom>
          <a:ln w="19050">
            <a:solidFill>
              <a:srgbClr val="0033a0"/>
            </a:solidFill>
            <a:round/>
          </a:ln>
        </p:spPr>
      </p:pic>
      <p:sp>
        <p:nvSpPr>
          <p:cNvPr id="245" name="Google Shape;179;p 2"/>
          <p:cNvSpPr/>
          <p:nvPr/>
        </p:nvSpPr>
        <p:spPr>
          <a:xfrm>
            <a:off x="6454440" y="4215600"/>
            <a:ext cx="3242160" cy="47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en-US" sz="1100" spc="-1" strike="noStrike">
                <a:solidFill>
                  <a:srgbClr val="171717"/>
                </a:solidFill>
                <a:latin typeface="Arial"/>
                <a:ea typeface="Arial"/>
              </a:rPr>
              <a:t>Detected anomaly: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en-US" sz="1100" spc="-1" strike="noStrike">
                <a:solidFill>
                  <a:srgbClr val="171717"/>
                </a:solidFill>
                <a:latin typeface="Arial"/>
                <a:ea typeface="Arial"/>
              </a:rPr>
              <a:t>Early Gap relay closure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Google Shape;180;p 2"/>
          <p:cNvSpPr/>
          <p:nvPr/>
        </p:nvSpPr>
        <p:spPr>
          <a:xfrm>
            <a:off x="9253440" y="4215600"/>
            <a:ext cx="3062520" cy="47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en-US" sz="1100" spc="-1" strike="noStrike">
                <a:solidFill>
                  <a:srgbClr val="171717"/>
                </a:solidFill>
                <a:latin typeface="Arial"/>
                <a:ea typeface="Arial"/>
              </a:rPr>
              <a:t>Detected anomaly: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en-US" sz="1100" spc="-1" strike="noStrike">
                <a:solidFill>
                  <a:srgbClr val="171717"/>
                </a:solidFill>
                <a:latin typeface="Arial"/>
                <a:ea typeface="Arial"/>
              </a:rPr>
              <a:t>Hereward damping oscillations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"/>
          <p:cNvSpPr/>
          <p:nvPr/>
        </p:nvSpPr>
        <p:spPr>
          <a:xfrm>
            <a:off x="0" y="6084000"/>
            <a:ext cx="3599640" cy="2041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Google Shape;174;p 2"/>
          <p:cNvSpPr/>
          <p:nvPr/>
        </p:nvSpPr>
        <p:spPr>
          <a:xfrm>
            <a:off x="146520" y="3081600"/>
            <a:ext cx="6276600" cy="345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chemeClr val="accent2"/>
                </a:solidFill>
                <a:latin typeface="Arial"/>
                <a:ea typeface="Arial"/>
              </a:rPr>
              <a:t>Base demonstrator: ML Auto-encoder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2f2f2f"/>
              </a:buClr>
              <a:buFont typeface="Arial"/>
              <a:buChar char="●"/>
              <a:tabLst>
                <a:tab algn="l" pos="0"/>
              </a:tabLst>
            </a:pPr>
            <a:r>
              <a:rPr b="1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Deploy-able on CERN controls devices</a:t>
            </a:r>
            <a:r>
              <a:rPr b="0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 for </a:t>
            </a:r>
            <a:r>
              <a:rPr b="1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online monitoring</a:t>
            </a:r>
            <a:r>
              <a:rPr b="0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 with</a:t>
            </a:r>
            <a:r>
              <a:rPr b="1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 logging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04920">
              <a:lnSpc>
                <a:spcPct val="100000"/>
              </a:lnSpc>
              <a:buClr>
                <a:srgbClr val="2f2f2f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Implementation of multiple UCAP devices, released on test docker node.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04920">
              <a:lnSpc>
                <a:spcPct val="100000"/>
              </a:lnSpc>
              <a:buClr>
                <a:srgbClr val="2f2f2f"/>
              </a:buClr>
              <a:buFont typeface="Arial"/>
              <a:buChar char="○"/>
              <a:tabLst>
                <a:tab algn="l" pos="0"/>
              </a:tabLst>
            </a:pPr>
            <a:r>
              <a:rPr b="1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Live monitoring Web app</a:t>
            </a:r>
            <a:r>
              <a:rPr b="0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 panels implemented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2f2f2f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Model designed to be </a:t>
            </a:r>
            <a:r>
              <a:rPr b="1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extendible</a:t>
            </a:r>
            <a:r>
              <a:rPr b="0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 to monitor further signals of interest, such as: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04920">
              <a:lnSpc>
                <a:spcPct val="100000"/>
              </a:lnSpc>
              <a:buClr>
                <a:srgbClr val="2f2f2f"/>
              </a:buClr>
              <a:buFont typeface="Arial"/>
              <a:buChar char="○"/>
              <a:tabLst>
                <a:tab algn="l" pos="0"/>
              </a:tabLst>
            </a:pPr>
            <a:r>
              <a:rPr b="1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Low-level RF</a:t>
            </a:r>
            <a:r>
              <a:rPr b="0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 signals like phase discriminators, loop inputs (radial position), revolution frequency, etc.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04920">
              <a:lnSpc>
                <a:spcPct val="100000"/>
              </a:lnSpc>
              <a:buClr>
                <a:srgbClr val="2f2f2f"/>
              </a:buClr>
              <a:buFont typeface="Arial"/>
              <a:buChar char="○"/>
              <a:tabLst>
                <a:tab algn="l" pos="0"/>
              </a:tabLst>
            </a:pPr>
            <a:r>
              <a:rPr b="1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High-level RF</a:t>
            </a:r>
            <a:r>
              <a:rPr b="0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 signals like amplifier driving currents, tuning phase errors, gap relay status.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04920">
              <a:lnSpc>
                <a:spcPct val="100000"/>
              </a:lnSpc>
              <a:buClr>
                <a:srgbClr val="2f2f2f"/>
              </a:buClr>
              <a:buFont typeface="Arial"/>
              <a:buChar char="○"/>
              <a:tabLst>
                <a:tab algn="l" pos="0"/>
              </a:tabLst>
            </a:pPr>
            <a:r>
              <a:rPr b="1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External factors</a:t>
            </a:r>
            <a:r>
              <a:rPr b="0" lang="en-US" sz="1500" spc="-1" strike="noStrike">
                <a:solidFill>
                  <a:schemeClr val="dk2"/>
                </a:solidFill>
                <a:latin typeface="Arial"/>
                <a:ea typeface="Arial"/>
              </a:rPr>
              <a:t>: B-field, beam intensity.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" descr=""/>
          <p:cNvPicPr/>
          <p:nvPr/>
        </p:nvPicPr>
        <p:blipFill>
          <a:blip r:embed="rId1"/>
          <a:stretch/>
        </p:blipFill>
        <p:spPr>
          <a:xfrm>
            <a:off x="4346640" y="3148200"/>
            <a:ext cx="4708440" cy="3080160"/>
          </a:xfrm>
          <a:prstGeom prst="rect">
            <a:avLst/>
          </a:prstGeom>
          <a:ln w="0">
            <a:noFill/>
          </a:ln>
        </p:spPr>
      </p:pic>
      <p:sp>
        <p:nvSpPr>
          <p:cNvPr id="250" name="PlaceHolder 1"/>
          <p:cNvSpPr>
            <a:spLocks noGrp="1"/>
          </p:cNvSpPr>
          <p:nvPr>
            <p:ph/>
          </p:nvPr>
        </p:nvSpPr>
        <p:spPr>
          <a:xfrm>
            <a:off x="155880" y="1080000"/>
            <a:ext cx="4732200" cy="338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20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Development and validation of SRF Cavities at SM18 (LHC, HL-LHC crabs, FCC proto, R&amp;D...)</a:t>
            </a:r>
            <a:endParaRPr b="1" lang="en-US" sz="2000" spc="-1" strike="noStrike">
              <a:solidFill>
                <a:schemeClr val="dk2">
                  <a:lumMod val="50000"/>
                </a:schemeClr>
              </a:solidFill>
              <a:latin typeface="Arial"/>
            </a:endParaRPr>
          </a:p>
          <a:p>
            <a:pPr lvl="1" marL="628560" indent="-262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Measurement of high quality factor SRF cavities (Q</a:t>
            </a:r>
            <a:r>
              <a:rPr b="0" lang="en-GB" sz="1600" spc="-1" strike="noStrike" baseline="-5000">
                <a:solidFill>
                  <a:schemeClr val="dk2">
                    <a:lumMod val="50000"/>
                  </a:schemeClr>
                </a:solidFill>
                <a:latin typeface="Arial"/>
              </a:rPr>
              <a:t>0</a:t>
            </a:r>
            <a:r>
              <a:rPr b="0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 in 10</a:t>
            </a:r>
            <a:r>
              <a:rPr b="0" lang="en-GB" sz="1600" spc="-1" strike="noStrike" baseline="31000">
                <a:solidFill>
                  <a:schemeClr val="dk2">
                    <a:lumMod val="50000"/>
                  </a:schemeClr>
                </a:solidFill>
                <a:latin typeface="Arial"/>
              </a:rPr>
              <a:t>8</a:t>
            </a:r>
            <a:r>
              <a:rPr b="0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 - 10</a:t>
            </a:r>
            <a:r>
              <a:rPr b="0" lang="en-GB" sz="1600" spc="-1" strike="noStrike" baseline="31000">
                <a:solidFill>
                  <a:schemeClr val="dk2">
                    <a:lumMod val="50000"/>
                  </a:schemeClr>
                </a:solidFill>
                <a:latin typeface="Arial"/>
              </a:rPr>
              <a:t>11</a:t>
            </a:r>
            <a:r>
              <a:rPr b="0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 range)</a:t>
            </a:r>
            <a:endParaRPr b="0" lang="en-US" sz="1600" spc="-1" strike="noStrike">
              <a:solidFill>
                <a:schemeClr val="dk2">
                  <a:lumMod val="50000"/>
                </a:schemeClr>
              </a:solidFill>
              <a:latin typeface="Arial"/>
            </a:endParaRPr>
          </a:p>
          <a:p>
            <a:pPr lvl="1" marL="628560" indent="-262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CERN has a variety of cavities with frequencies ranging from 101 -1300 MHz</a:t>
            </a:r>
            <a:endParaRPr b="0" lang="en-US" sz="1600" spc="-1" strike="noStrike">
              <a:solidFill>
                <a:schemeClr val="dk2">
                  <a:lumMod val="50000"/>
                </a:schemeClr>
              </a:solidFill>
              <a:latin typeface="Arial"/>
            </a:endParaRPr>
          </a:p>
          <a:p>
            <a:pPr lvl="1" marL="628560" indent="-262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LLRF framework must be </a:t>
            </a:r>
            <a:r>
              <a:rPr b="1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adaptable to any given cavity type</a:t>
            </a:r>
            <a:r>
              <a:rPr b="0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 and specific R&amp;D needs</a:t>
            </a:r>
            <a:endParaRPr b="0" lang="en-US" sz="1600" spc="-1" strike="noStrike">
              <a:solidFill>
                <a:schemeClr val="dk2">
                  <a:lumMod val="50000"/>
                </a:schemeClr>
              </a:solidFill>
              <a:latin typeface="Arial"/>
            </a:endParaRPr>
          </a:p>
          <a:p>
            <a:pPr lvl="1" marL="628560" indent="-262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Both pulsed and continuous powering operational modes</a:t>
            </a:r>
            <a:endParaRPr b="0" lang="en-US" sz="1600" spc="-1" strike="noStrike">
              <a:solidFill>
                <a:schemeClr val="dk2">
                  <a:lumMod val="50000"/>
                </a:schemeClr>
              </a:solidFill>
              <a:latin typeface="Arial"/>
            </a:endParaRPr>
          </a:p>
          <a:p>
            <a:pPr lvl="1" marL="628560" indent="-262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Self-Excited Loop and Generator Driven modes required</a:t>
            </a:r>
            <a:endParaRPr b="0" lang="en-US" sz="1600" spc="-1" strike="noStrike">
              <a:solidFill>
                <a:schemeClr val="dk2">
                  <a:lumMod val="50000"/>
                </a:schemeClr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417"/>
              </a:spcBef>
              <a:buClr>
                <a:srgbClr val="171717"/>
              </a:buClr>
              <a:buFont typeface="Arial"/>
              <a:buChar char="•"/>
            </a:pPr>
            <a:r>
              <a:rPr b="1" lang="en-GB" sz="21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Development of a “Universal Cavity Controller” UCC</a:t>
            </a:r>
            <a:endParaRPr b="1" lang="en-US" sz="2100" spc="-1" strike="noStrike">
              <a:solidFill>
                <a:schemeClr val="dk2">
                  <a:lumMod val="50000"/>
                </a:schemeClr>
              </a:solidFill>
              <a:latin typeface="Arial"/>
            </a:endParaRPr>
          </a:p>
          <a:p>
            <a:pPr marL="343080" indent="0" defTabSz="914400">
              <a:lnSpc>
                <a:spcPct val="90000"/>
              </a:lnSpc>
              <a:spcBef>
                <a:spcPts val="1417"/>
              </a:spcBef>
              <a:buNone/>
            </a:pPr>
            <a:endParaRPr b="1" lang="en-US" sz="1800" spc="-1" strike="noStrike">
              <a:solidFill>
                <a:schemeClr val="dk2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title"/>
          </p:nvPr>
        </p:nvSpPr>
        <p:spPr>
          <a:xfrm>
            <a:off x="407880" y="373680"/>
            <a:ext cx="1137564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US" sz="3600" spc="-1" strike="noStrike">
                <a:solidFill>
                  <a:schemeClr val="dk1"/>
                </a:solidFill>
                <a:latin typeface="Arial"/>
              </a:rPr>
              <a:t>Ongoing activities: SRF cavity tests</a:t>
            </a:r>
            <a:endParaRPr b="0" lang="en-US" sz="3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dt" idx="92"/>
          </p:nvPr>
        </p:nvSpPr>
        <p:spPr>
          <a:xfrm>
            <a:off x="2574000" y="6350760"/>
            <a:ext cx="154188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53" name="Group 2"/>
          <p:cNvGrpSpPr/>
          <p:nvPr/>
        </p:nvGrpSpPr>
        <p:grpSpPr>
          <a:xfrm>
            <a:off x="8410680" y="367920"/>
            <a:ext cx="3585600" cy="3183480"/>
            <a:chOff x="8410680" y="367920"/>
            <a:chExt cx="3585600" cy="3183480"/>
          </a:xfrm>
        </p:grpSpPr>
        <p:sp>
          <p:nvSpPr>
            <p:cNvPr id="254" name="Oval 3"/>
            <p:cNvSpPr/>
            <p:nvPr/>
          </p:nvSpPr>
          <p:spPr>
            <a:xfrm>
              <a:off x="8410680" y="2084040"/>
              <a:ext cx="1323720" cy="1323720"/>
            </a:xfrm>
            <a:prstGeom prst="ellipse">
              <a:avLst/>
            </a:prstGeom>
            <a:blipFill rotWithShape="0">
              <a:blip r:embed="rId2"/>
              <a:srcRect/>
              <a:stretch/>
            </a:blipFill>
            <a:ln w="25400">
              <a:solidFill>
                <a:srgbClr val="0093b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 anchor="t">
              <a:noAutofit/>
            </a:bodyPr>
            <a:p>
              <a:endParaRPr b="0" lang="en-US" sz="1800" spc="-1" strike="noStrike">
                <a:solidFill>
                  <a:schemeClr val="accent1">
                    <a:lumOff val="51340"/>
                  </a:schemeClr>
                </a:solidFill>
                <a:latin typeface="Arial"/>
                <a:ea typeface="Arial"/>
              </a:endParaRPr>
            </a:p>
          </p:txBody>
        </p:sp>
        <p:sp>
          <p:nvSpPr>
            <p:cNvPr id="255" name="Oval 4"/>
            <p:cNvSpPr/>
            <p:nvPr/>
          </p:nvSpPr>
          <p:spPr>
            <a:xfrm>
              <a:off x="8452800" y="393480"/>
              <a:ext cx="1239120" cy="1323720"/>
            </a:xfrm>
            <a:prstGeom prst="ellipse">
              <a:avLst/>
            </a:prstGeom>
            <a:blipFill rotWithShape="0">
              <a:blip r:embed="rId3"/>
              <a:srcRect/>
              <a:stretch/>
            </a:blipFill>
            <a:ln w="25400">
              <a:solidFill>
                <a:srgbClr val="0093b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 anchor="t">
              <a:noAutofit/>
            </a:bodyPr>
            <a:p>
              <a:endParaRPr b="0" lang="en-US" sz="1800" spc="-1" strike="noStrike">
                <a:solidFill>
                  <a:schemeClr val="accent1">
                    <a:lumOff val="51340"/>
                  </a:schemeClr>
                </a:solidFill>
                <a:latin typeface="Arial"/>
                <a:ea typeface="Arial"/>
              </a:endParaRPr>
            </a:p>
          </p:txBody>
        </p:sp>
        <p:pic>
          <p:nvPicPr>
            <p:cNvPr id="256" name="Picture 22" descr="Picture 5"/>
            <p:cNvPicPr/>
            <p:nvPr/>
          </p:nvPicPr>
          <p:blipFill>
            <a:blip r:embed="rId4"/>
            <a:srcRect l="427" t="5354" r="16244" b="0"/>
            <a:stretch/>
          </p:blipFill>
          <p:spPr>
            <a:xfrm>
              <a:off x="10029600" y="367920"/>
              <a:ext cx="1966680" cy="318348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257" name="F4FF0AB9-D2B3-4BDD-A2EB-C7E90145B6A 2" descr="IMG_5646.jpg"/>
          <p:cNvPicPr/>
          <p:nvPr/>
        </p:nvPicPr>
        <p:blipFill>
          <a:blip r:embed="rId5"/>
          <a:srcRect l="0" t="0" r="29124" b="0"/>
          <a:stretch/>
        </p:blipFill>
        <p:spPr>
          <a:xfrm>
            <a:off x="9104040" y="3820320"/>
            <a:ext cx="2895840" cy="236016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23" descr="A machine with many wires and switches&#10;&#10;Description automatically generated"/>
          <p:cNvPicPr/>
          <p:nvPr/>
        </p:nvPicPr>
        <p:blipFill>
          <a:blip r:embed="rId6"/>
          <a:stretch/>
        </p:blipFill>
        <p:spPr>
          <a:xfrm>
            <a:off x="5682240" y="913320"/>
            <a:ext cx="1937880" cy="21758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62"/>
          </p:nvPr>
        </p:nvSpPr>
        <p:spPr/>
        <p:txBody>
          <a:bodyPr/>
          <a:p>
            <a:fld id="{7CE0F566-CA68-4A74-8E9F-69FC98C30730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07880" y="373680"/>
            <a:ext cx="11374560" cy="68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Up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co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mi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ng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act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ivit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ies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LS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3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an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d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be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yo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nd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sldNum" idx="93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B8C9F7B-E7C0-4811-BD10-E133A49635F5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10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TextBox 5"/>
          <p:cNvSpPr/>
          <p:nvPr/>
        </p:nvSpPr>
        <p:spPr>
          <a:xfrm>
            <a:off x="283680" y="928080"/>
            <a:ext cx="6509880" cy="4572720"/>
          </a:xfrm>
          <a:prstGeom prst="rect">
            <a:avLst/>
          </a:prstGeom>
          <a:noFill/>
          <a:ln w="635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rgbClr val="2f2f2f"/>
                </a:solidFill>
                <a:latin typeface="Arial"/>
              </a:rPr>
              <a:t>LEIR transverse damper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rgbClr val="2f2f2f"/>
                </a:solidFill>
                <a:latin typeface="Arial"/>
              </a:rPr>
              <a:t>Obsolete components, expertise retired/to soon retire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rgbClr val="2f2f2f"/>
                </a:solidFill>
                <a:latin typeface="Arial"/>
              </a:rPr>
              <a:t>New damper topology (fixed clock?, MicroTCA based) to be rolled out across all transverse dampers in need of consolidation over the coming years.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rgbClr val="2f2f2f"/>
                </a:solidFill>
                <a:latin typeface="Arial"/>
              </a:rPr>
              <a:t>REX and LINAC3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rgbClr val="2f2f2f"/>
                </a:solidFill>
                <a:latin typeface="Arial"/>
              </a:rPr>
              <a:t>Consolidation of RF amplifiers and controls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rgbClr val="2f2f2f"/>
                </a:solidFill>
                <a:latin typeface="Arial"/>
              </a:rPr>
              <a:t>Consolidation of 202 MHz LLRF to MicroTCA (can use SPS LLRF HW, new FW needed)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rgbClr val="2f2f2f"/>
                </a:solidFill>
                <a:latin typeface="Arial"/>
              </a:rPr>
              <a:t>AD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rgbClr val="2f2f2f"/>
                </a:solidFill>
                <a:latin typeface="Arial"/>
              </a:rPr>
              <a:t>C10 consolidation – MicroTCA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rgbClr val="2f2f2f"/>
                </a:solidFill>
                <a:latin typeface="Arial"/>
              </a:rPr>
              <a:t>Stochastic cooling – Custom analog electronics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rgbClr val="2f2f2f"/>
                </a:solidFill>
                <a:latin typeface="Arial"/>
              </a:rPr>
              <a:t>LHC beam control Phase 1: To start in 2027/28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rgbClr val="2f2f2f"/>
                </a:solidFill>
                <a:latin typeface="Arial"/>
              </a:rPr>
              <a:t>Implementation of full White Rabbit/MicroTCA based Beam control à la SPS.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rgbClr val="2f2f2f"/>
                </a:solidFill>
                <a:latin typeface="Arial"/>
              </a:rPr>
              <a:t>Replace all original RF-VME hardware (Beam phase module, Beam loops module, synchro module) with MicroTCA and VMEx64.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dt" idx="94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ftr" idx="95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17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amount="25000" colorTemp="7200"/>
                    </a14:imgEffect>
                  </a14:imgLayer>
                </a14:imgProps>
              </a:ext>
            </a:extLst>
          </a:blip>
          <a:srcRect l="8856" t="2903" r="1541" b="15951"/>
          <a:stretch/>
        </p:blipFill>
        <p:spPr>
          <a:xfrm>
            <a:off x="7634160" y="1135080"/>
            <a:ext cx="3471840" cy="4192200"/>
          </a:xfrm>
          <a:prstGeom prst="rect">
            <a:avLst/>
          </a:prstGeom>
          <a:ln w="9525">
            <a:noFill/>
          </a:ln>
        </p:spPr>
      </p:pic>
      <p:sp>
        <p:nvSpPr>
          <p:cNvPr id="265" name="TextBox 22"/>
          <p:cNvSpPr/>
          <p:nvPr/>
        </p:nvSpPr>
        <p:spPr>
          <a:xfrm>
            <a:off x="7868880" y="5322960"/>
            <a:ext cx="29613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LEIR Transverse Damper Controls Hardware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7" descr=""/>
          <p:cNvPicPr/>
          <p:nvPr/>
        </p:nvPicPr>
        <p:blipFill>
          <a:blip r:embed="rId1"/>
          <a:stretch/>
        </p:blipFill>
        <p:spPr>
          <a:xfrm>
            <a:off x="10293120" y="3044520"/>
            <a:ext cx="1899000" cy="3034800"/>
          </a:xfrm>
          <a:prstGeom prst="rect">
            <a:avLst/>
          </a:prstGeom>
          <a:ln w="0">
            <a:noFill/>
          </a:ln>
        </p:spPr>
      </p:pic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07880" y="373680"/>
            <a:ext cx="11374560" cy="53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Activities: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Run4 and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Beyond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299880" y="1080000"/>
            <a:ext cx="5551920" cy="513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68" lnSpcReduction="10000"/>
          </a:bodyPr>
          <a:p>
            <a:pPr marL="343080" indent="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en-GB" sz="24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LHC ACS consolidation</a:t>
            </a:r>
            <a:endParaRPr b="0" lang="en-GB" sz="2400" spc="-1" strike="noStrike">
              <a:solidFill>
                <a:srgbClr val="000000"/>
              </a:solidFill>
              <a:latin typeface="Arial"/>
              <a:ea typeface="Noto Sans CJK SC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RF-VME standard was created for LHC. </a:t>
            </a: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Development mid 2000’s</a:t>
            </a:r>
            <a:endParaRPr b="0" lang="en-GB" sz="1800" spc="-1" strike="noStrike">
              <a:solidFill>
                <a:srgbClr val="000000"/>
              </a:solidFill>
              <a:latin typeface="Arial"/>
              <a:ea typeface="Noto Sans CJK SC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Hardware is obsolete, spares situation is not </a:t>
            </a: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ideal</a:t>
            </a:r>
            <a:endParaRPr b="0" lang="en-GB" sz="1800" spc="-1" strike="noStrike">
              <a:solidFill>
                <a:srgbClr val="000000"/>
              </a:solidFill>
              <a:latin typeface="Arial"/>
              <a:ea typeface="Noto Sans CJK SC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Renovating the cavity controller with modern </a:t>
            </a: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hardware and techniques could improve </a:t>
            </a: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maintainability and standardise across </a:t>
            </a: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multiple machines</a:t>
            </a:r>
            <a:endParaRPr b="0" lang="en-GB" sz="1800" spc="-1" strike="noStrike">
              <a:solidFill>
                <a:srgbClr val="000000"/>
              </a:solidFill>
              <a:latin typeface="Arial"/>
              <a:ea typeface="Noto Sans CJK SC"/>
            </a:endParaRPr>
          </a:p>
          <a:p>
            <a:pPr marL="343080" indent="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en-GB" sz="24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FCC-ee cavity controller</a:t>
            </a:r>
            <a:endParaRPr b="0" lang="en-GB" sz="2400" spc="-1" strike="noStrike">
              <a:solidFill>
                <a:srgbClr val="000000"/>
              </a:solidFill>
              <a:latin typeface="Arial"/>
              <a:ea typeface="Noto Sans CJK SC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417"/>
              </a:spcBef>
              <a:buClr>
                <a:srgbClr val="171717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Same frequency as LHC; 400 MHz. High </a:t>
            </a: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beam current with impedance reduction </a:t>
            </a: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feedback (direct FB, one-turn delay feedback, </a:t>
            </a: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Feed-forward/Longitudinal damper)</a:t>
            </a:r>
            <a:endParaRPr b="0" lang="en-GB" sz="1800" spc="-1" strike="noStrike">
              <a:solidFill>
                <a:srgbClr val="000000"/>
              </a:solidFill>
              <a:latin typeface="Arial"/>
              <a:ea typeface="Noto Sans CJK SC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417"/>
              </a:spcBef>
              <a:buClr>
                <a:srgbClr val="171717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Reverse phase operation for Z boson </a:t>
            </a: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production</a:t>
            </a:r>
            <a:endParaRPr b="0" lang="en-GB" sz="1800" spc="-1" strike="noStrike">
              <a:solidFill>
                <a:srgbClr val="000000"/>
              </a:solidFill>
              <a:latin typeface="Arial"/>
              <a:ea typeface="Noto Sans CJK SC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417"/>
              </a:spcBef>
              <a:buClr>
                <a:srgbClr val="171717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Development would keep expertise at CERN </a:t>
            </a: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for the development of such a system</a:t>
            </a:r>
            <a:endParaRPr b="0" lang="en-GB" sz="1800" spc="-1" strike="noStrike">
              <a:solidFill>
                <a:srgbClr val="000000"/>
              </a:solidFill>
              <a:latin typeface="Arial"/>
              <a:ea typeface="Noto Sans CJK SC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417"/>
              </a:spcBef>
              <a:buClr>
                <a:srgbClr val="171717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Development during run4 (2030’s): Can be </a:t>
            </a: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used for testing of the FCC prototype cavities</a:t>
            </a:r>
            <a:endParaRPr b="0" lang="en-GB" sz="1800" spc="-1" strike="noStrike">
              <a:solidFill>
                <a:srgbClr val="000000"/>
              </a:solidFill>
              <a:latin typeface="Arial"/>
              <a:ea typeface="Noto Sans CJK SC"/>
            </a:endParaRPr>
          </a:p>
          <a:p>
            <a:pPr marL="343080" indent="0" defTabSz="914400">
              <a:lnSpc>
                <a:spcPct val="100000"/>
              </a:lnSpc>
              <a:spcBef>
                <a:spcPts val="1417"/>
              </a:spcBef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  <a:ea typeface="Noto Sans CJK SC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None/>
              <a:tabLst>
                <a:tab algn="l" pos="0"/>
              </a:tabLst>
            </a:pPr>
            <a:endParaRPr b="0" lang="en-GB" sz="1600" spc="-1" strike="noStrike">
              <a:solidFill>
                <a:srgbClr val="000000"/>
              </a:solidFill>
              <a:latin typeface="Arial"/>
              <a:ea typeface="Noto Sans CJK SC"/>
            </a:endParaRPr>
          </a:p>
        </p:txBody>
      </p:sp>
      <p:pic>
        <p:nvPicPr>
          <p:cNvPr id="269" name="Picture 7" descr=""/>
          <p:cNvPicPr/>
          <p:nvPr/>
        </p:nvPicPr>
        <p:blipFill>
          <a:blip r:embed="rId2"/>
          <a:srcRect l="23405" t="0" r="13182" b="0"/>
          <a:stretch/>
        </p:blipFill>
        <p:spPr>
          <a:xfrm>
            <a:off x="6670800" y="373680"/>
            <a:ext cx="2437920" cy="2556720"/>
          </a:xfrm>
          <a:prstGeom prst="rect">
            <a:avLst/>
          </a:prstGeom>
          <a:ln w="0">
            <a:noFill/>
          </a:ln>
        </p:spPr>
      </p:pic>
      <p:sp>
        <p:nvSpPr>
          <p:cNvPr id="270" name="PlaceHolder 3"/>
          <p:cNvSpPr>
            <a:spLocks noGrp="1"/>
          </p:cNvSpPr>
          <p:nvPr>
            <p:ph type="dt" idx="96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ftr" idx="97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2" name="PlaceHolder 5"/>
          <p:cNvSpPr>
            <a:spLocks noGrp="1"/>
          </p:cNvSpPr>
          <p:nvPr>
            <p:ph type="sldNum" idx="98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lstStyle>
            <a:lvl1pPr indent="0" algn="r" defTabSz="914400"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fld id="{F9A4E800-58B0-4627-9C07-05D3D1995A3D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14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TextBox 3"/>
          <p:cNvSpPr/>
          <p:nvPr/>
        </p:nvSpPr>
        <p:spPr>
          <a:xfrm>
            <a:off x="8782560" y="6079320"/>
            <a:ext cx="29613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FCC RF system design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TextBox 16"/>
          <p:cNvSpPr/>
          <p:nvPr/>
        </p:nvSpPr>
        <p:spPr>
          <a:xfrm>
            <a:off x="6670800" y="2930400"/>
            <a:ext cx="29613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LHC ACS cavities in tunnel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5" name="Picture 14" descr=""/>
          <p:cNvPicPr/>
          <p:nvPr/>
        </p:nvPicPr>
        <p:blipFill>
          <a:blip r:embed="rId3"/>
          <a:stretch/>
        </p:blipFill>
        <p:spPr>
          <a:xfrm>
            <a:off x="5851800" y="3044520"/>
            <a:ext cx="4599360" cy="314316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6" descr=""/>
          <p:cNvPicPr/>
          <p:nvPr/>
        </p:nvPicPr>
        <p:blipFill>
          <a:blip r:embed="rId4"/>
          <a:stretch/>
        </p:blipFill>
        <p:spPr>
          <a:xfrm>
            <a:off x="9171360" y="589680"/>
            <a:ext cx="2972520" cy="2230560"/>
          </a:xfrm>
          <a:prstGeom prst="rect">
            <a:avLst/>
          </a:prstGeom>
          <a:ln w="0">
            <a:noFill/>
          </a:ln>
        </p:spPr>
      </p:pic>
      <p:sp>
        <p:nvSpPr>
          <p:cNvPr id="277" name="TextBox 38"/>
          <p:cNvSpPr/>
          <p:nvPr/>
        </p:nvSpPr>
        <p:spPr>
          <a:xfrm>
            <a:off x="9834840" y="2820240"/>
            <a:ext cx="29620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LHC ACS cavity controllers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/>
          </p:nvPr>
        </p:nvSpPr>
        <p:spPr>
          <a:xfrm>
            <a:off x="407880" y="1080000"/>
            <a:ext cx="7300440" cy="50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Small injectors LLRF consolidation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</a:rPr>
              <a:t>PSB, LEIR, AD/ELENA (and PS to some extent)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</a:rPr>
              <a:t>Since the injectors will carry on past 2040s, consolidation/upgrade of the systems 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</a:rPr>
              <a:t>is required.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</a:rPr>
              <a:t>New generation/family of cavity and beam controllers for these machines is 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</a:rPr>
              <a:t>required.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</a:rPr>
              <a:t>Technology family?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LINACs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</a:rPr>
              <a:t>A new generation of LLRF for LINACs will be required in the context of </a:t>
            </a:r>
            <a:r>
              <a:rPr b="0" lang="en-GB" sz="1400" spc="-1" strike="noStrike">
                <a:solidFill>
                  <a:schemeClr val="dk2"/>
                </a:solidFill>
                <a:latin typeface="Arial"/>
              </a:rPr>
              <a:t>consolidation and FCC injector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chemeClr val="dk2"/>
                </a:solidFill>
                <a:latin typeface="Arial"/>
              </a:rPr>
              <a:t>Consolidation: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991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</a:rPr>
              <a:t>LINAC3 and REX/ISOLDE has controllers dating to 2000s or earlier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991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</a:rPr>
              <a:t>LINAC4 hardware will be 20 years old at the start of run 5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400" spc="-1" strike="noStrike">
                <a:solidFill>
                  <a:schemeClr val="dk2"/>
                </a:solidFill>
                <a:latin typeface="Arial"/>
              </a:rPr>
              <a:t>FCC-ee injector 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991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</a:rPr>
              <a:t>Shares many aspects with AWAKE 2c LLRF system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991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2"/>
                </a:solidFill>
                <a:latin typeface="Arial"/>
              </a:rPr>
              <a:t>Scalability/cost will have to be optimised.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title"/>
          </p:nvPr>
        </p:nvSpPr>
        <p:spPr>
          <a:xfrm>
            <a:off x="407880" y="373680"/>
            <a:ext cx="11374560" cy="53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Activities: Run4 and Beyond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dt" idx="99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ftr" idx="100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 type="sldNum" idx="101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A52858E-5EF6-4C4A-8C48-E7CA9D1ABC50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14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3" name="Picture 15" descr=""/>
          <p:cNvPicPr/>
          <p:nvPr/>
        </p:nvPicPr>
        <p:blipFill>
          <a:blip r:embed="rId1"/>
          <a:stretch/>
        </p:blipFill>
        <p:spPr>
          <a:xfrm>
            <a:off x="6239520" y="3624120"/>
            <a:ext cx="5835240" cy="2422800"/>
          </a:xfrm>
          <a:prstGeom prst="rect">
            <a:avLst/>
          </a:prstGeom>
          <a:ln w="0">
            <a:noFill/>
          </a:ln>
        </p:spPr>
      </p:pic>
      <p:sp>
        <p:nvSpPr>
          <p:cNvPr id="284" name="TextBox 8"/>
          <p:cNvSpPr/>
          <p:nvPr/>
        </p:nvSpPr>
        <p:spPr>
          <a:xfrm>
            <a:off x="7956360" y="6023160"/>
            <a:ext cx="29941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FCC injector complex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5" name="Picture 16" descr=""/>
          <p:cNvPicPr/>
          <p:nvPr/>
        </p:nvPicPr>
        <p:blipFill>
          <a:blip r:embed="rId2"/>
          <a:stretch/>
        </p:blipFill>
        <p:spPr>
          <a:xfrm>
            <a:off x="8164080" y="136440"/>
            <a:ext cx="3504960" cy="2628360"/>
          </a:xfrm>
          <a:prstGeom prst="rect">
            <a:avLst/>
          </a:prstGeom>
          <a:ln w="0">
            <a:noFill/>
          </a:ln>
        </p:spPr>
      </p:pic>
      <p:sp>
        <p:nvSpPr>
          <p:cNvPr id="286" name="TextBox 21"/>
          <p:cNvSpPr/>
          <p:nvPr/>
        </p:nvSpPr>
        <p:spPr>
          <a:xfrm>
            <a:off x="8554320" y="2764800"/>
            <a:ext cx="29941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1200" spc="-1" strike="noStrike">
                <a:solidFill>
                  <a:srgbClr val="808080"/>
                </a:solidFill>
                <a:latin typeface="Calibri"/>
              </a:rPr>
              <a:t>PSB Finemet Cavities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7" name="" descr=""/>
          <p:cNvPicPr/>
          <p:nvPr/>
        </p:nvPicPr>
        <p:blipFill>
          <a:blip r:embed="rId3"/>
          <a:srcRect l="0" t="0" r="0" b="11814"/>
          <a:stretch/>
        </p:blipFill>
        <p:spPr>
          <a:xfrm>
            <a:off x="7774200" y="3029760"/>
            <a:ext cx="4417920" cy="305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dt" idx="102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ftr" idx="103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104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A113A64-852E-45B0-97DB-8C9991CD58FC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14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1" name="Content Placeholder 6" descr="A chart of a schedule&#10;&#10;Description automatically generated with medium confidence"/>
          <p:cNvPicPr/>
          <p:nvPr/>
        </p:nvPicPr>
        <p:blipFill>
          <a:blip r:embed="rId1"/>
          <a:stretch/>
        </p:blipFill>
        <p:spPr>
          <a:xfrm>
            <a:off x="745200" y="0"/>
            <a:ext cx="10456920" cy="6167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/>
          </p:nvPr>
        </p:nvSpPr>
        <p:spPr>
          <a:xfrm>
            <a:off x="407880" y="1080000"/>
            <a:ext cx="11374560" cy="50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Reverse phase operation for CERN's FCC-ee 400 MHz RF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system: Increasing flexibility brings challenges for cavity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control – Ivan Karpov, </a:t>
            </a:r>
            <a:r>
              <a:rPr b="1" lang="en-GB" sz="1800" spc="-1" strike="noStrike">
                <a:solidFill>
                  <a:srgbClr val="00a933"/>
                </a:solidFill>
                <a:latin typeface="Arial"/>
              </a:rPr>
              <a:t>Monday 14:55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A Universal Cavity Controller for testing SRF cavities at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CERN – Diego Barrientos, </a:t>
            </a:r>
            <a:r>
              <a:rPr b="1" lang="en-GB" sz="1800" spc="-1" strike="noStrike">
                <a:solidFill>
                  <a:srgbClr val="00a933"/>
                </a:solidFill>
                <a:latin typeface="Arial"/>
              </a:rPr>
              <a:t>Tuesday 11:30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191"/>
              </a:spcBef>
              <a:spcAft>
                <a:spcPts val="992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Initial commissioning of the new beam control system of the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Proton Synchrotron at CERN – Diego Barrientos – Poster, </a:t>
            </a:r>
            <a:r>
              <a:rPr b="1" lang="en-GB" sz="1800" spc="-1" strike="noStrike">
                <a:solidFill>
                  <a:srgbClr val="00a933"/>
                </a:solidFill>
                <a:latin typeface="Arial"/>
              </a:rPr>
              <a:t>Tuesday 14:10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191"/>
              </a:spcBef>
              <a:spcAft>
                <a:spcPts val="992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Noise feedback system for Crab Cavities in Large Hadron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Collider – Daniel Valuch, </a:t>
            </a:r>
            <a:r>
              <a:rPr b="1" lang="en-GB" sz="1800" spc="-1" strike="noStrike">
                <a:solidFill>
                  <a:srgbClr val="00a933"/>
                </a:solidFill>
                <a:latin typeface="Arial"/>
              </a:rPr>
              <a:t>Wednesday, 9:05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191"/>
              </a:spcBef>
              <a:spcAft>
                <a:spcPts val="992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Upgrade of the Barrier Bucket LLRF system for High-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Intensity, Low-Loss Multi-Turn Extraction at the CERN PS -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Toma Gavric, </a:t>
            </a:r>
            <a:r>
              <a:rPr b="1" lang="en-GB" sz="1800" spc="-1" strike="noStrike">
                <a:solidFill>
                  <a:srgbClr val="00a933"/>
                </a:solidFill>
                <a:latin typeface="Arial"/>
              </a:rPr>
              <a:t>Wednesday 11:10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191"/>
              </a:spcBef>
              <a:spcAft>
                <a:spcPts val="992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Electromagnetic compatibility. Does it matter when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everything is digital anyway? – Daniel Valuch, </a:t>
            </a:r>
            <a:r>
              <a:rPr b="1" lang="en-GB" sz="1800" spc="-1" strike="noStrike">
                <a:solidFill>
                  <a:srgbClr val="00a933"/>
                </a:solidFill>
                <a:latin typeface="Arial"/>
              </a:rPr>
              <a:t>Wednesday </a:t>
            </a:r>
            <a:r>
              <a:rPr b="1" lang="en-GB" sz="1800" spc="-1" strike="noStrike">
                <a:solidFill>
                  <a:srgbClr val="00a933"/>
                </a:solidFill>
                <a:latin typeface="Arial"/>
              </a:rPr>
              <a:t>13:20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191"/>
              </a:spcBef>
              <a:spcAft>
                <a:spcPts val="992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Anomaly Detection in the CERN Proton Synchrotron RF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Systems Using Machine Learning -  Joel Wulff, </a:t>
            </a:r>
            <a:r>
              <a:rPr b="1" lang="en-GB" sz="1800" spc="-1" strike="noStrike">
                <a:solidFill>
                  <a:srgbClr val="00a933"/>
                </a:solidFill>
                <a:latin typeface="Arial"/>
              </a:rPr>
              <a:t>Wednesday </a:t>
            </a:r>
            <a:r>
              <a:rPr b="1" lang="en-GB" sz="1800" spc="-1" strike="noStrike">
                <a:solidFill>
                  <a:srgbClr val="00a933"/>
                </a:solidFill>
                <a:latin typeface="Arial"/>
              </a:rPr>
              <a:t>14:30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title"/>
          </p:nvPr>
        </p:nvSpPr>
        <p:spPr>
          <a:xfrm>
            <a:off x="407880" y="373680"/>
            <a:ext cx="11374560" cy="53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CERN Talks and Posters @ LLRF2025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dt" idx="105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ftr" idx="106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sldNum" idx="107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CFF0355-7163-4299-B60F-7CC7F1DE645B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14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680000" y="2880360"/>
            <a:ext cx="3011760" cy="53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600" spc="-1" strike="noStrike">
                <a:solidFill>
                  <a:schemeClr val="dk1"/>
                </a:solidFill>
                <a:latin typeface="Arial"/>
              </a:rPr>
              <a:t>Extra Slides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dt" idx="108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9"/>
          </p:nvPr>
        </p:nvSpPr>
        <p:spPr/>
        <p:txBody>
          <a:bodyPr/>
          <a:p>
            <a:r>
              <a:t>B. Woolley | CTTB #56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0"/>
          </p:nvPr>
        </p:nvSpPr>
        <p:spPr/>
        <p:txBody>
          <a:bodyPr/>
          <a:p>
            <a:fld id="{748CBEF2-32F5-438E-902B-81FF48DCFFA2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07880" y="3429000"/>
            <a:ext cx="7511040" cy="2151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5000" spc="-1" strike="noStrike">
                <a:solidFill>
                  <a:schemeClr val="lt1"/>
                </a:solidFill>
                <a:latin typeface="Arial"/>
              </a:rPr>
              <a:t>LLRF Activities at CERN</a:t>
            </a:r>
            <a:br>
              <a:rPr sz="5000"/>
            </a:br>
            <a:br>
              <a:rPr sz="5000"/>
            </a:br>
            <a:r>
              <a:rPr b="1" lang="en-GB" sz="3200" spc="-1" strike="noStrike">
                <a:solidFill>
                  <a:schemeClr val="lt1"/>
                </a:solidFill>
                <a:latin typeface="Arial"/>
              </a:rPr>
              <a:t>LLRF Workshop 2025</a:t>
            </a:r>
            <a:br>
              <a:rPr sz="3200"/>
            </a:br>
            <a:endParaRPr b="0" lang="en-GB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407880" y="5400000"/>
            <a:ext cx="10508040" cy="80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en-GB" sz="2600" spc="-1" strike="noStrike">
                <a:solidFill>
                  <a:schemeClr val="lt1"/>
                </a:solidFill>
                <a:latin typeface="Arial"/>
              </a:rPr>
              <a:t>Ben Woolley</a:t>
            </a:r>
            <a:endParaRPr b="0" lang="en-GB" sz="2600" spc="-1" strike="noStrike">
              <a:solidFill>
                <a:srgbClr val="ffffff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0" lang="en-GB" sz="1800" spc="-1" strike="sngStrike">
                <a:solidFill>
                  <a:schemeClr val="lt1"/>
                </a:solidFill>
                <a:latin typeface="Arial"/>
              </a:rPr>
              <a:t>13/10/2025 </a:t>
            </a:r>
            <a:r>
              <a:rPr b="0" lang="en-GB" sz="1800" spc="-1" strike="noStrike">
                <a:solidFill>
                  <a:schemeClr val="lt1"/>
                </a:solidFill>
                <a:latin typeface="Arial"/>
              </a:rPr>
              <a:t> 10/13/2025</a:t>
            </a:r>
            <a:endParaRPr b="0" lang="en-GB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>
            <a:alphaModFix amt="16000"/>
          </a:blip>
          <a:stretch/>
        </p:blipFill>
        <p:spPr>
          <a:xfrm>
            <a:off x="-179280" y="0"/>
            <a:ext cx="12370680" cy="6957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/>
          </p:nvPr>
        </p:nvSpPr>
        <p:spPr>
          <a:xfrm>
            <a:off x="407880" y="1001160"/>
            <a:ext cx="6338160" cy="50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2100" spc="-1" strike="noStrike">
                <a:solidFill>
                  <a:schemeClr val="dk2"/>
                </a:solidFill>
                <a:latin typeface="Arial"/>
              </a:rPr>
              <a:t>For the RF control systems we </a:t>
            </a:r>
            <a:r>
              <a:rPr b="1" lang="en-GB" sz="2100" spc="-1" strike="noStrike">
                <a:solidFill>
                  <a:schemeClr val="dk2"/>
                </a:solidFill>
                <a:latin typeface="Arial"/>
              </a:rPr>
              <a:t>typically have centralised </a:t>
            </a:r>
            <a:r>
              <a:rPr b="1" lang="en-GB" sz="2100" spc="-1" strike="noStrike">
                <a:solidFill>
                  <a:schemeClr val="dk2"/>
                </a:solidFill>
                <a:latin typeface="Arial"/>
              </a:rPr>
              <a:t>systems, requiring tight </a:t>
            </a:r>
            <a:r>
              <a:rPr b="1" lang="en-GB" sz="2100" spc="-1" strike="noStrike">
                <a:solidFill>
                  <a:schemeClr val="dk2"/>
                </a:solidFill>
                <a:latin typeface="Arial"/>
              </a:rPr>
              <a:t>synchronisation and interfaces.</a:t>
            </a:r>
            <a:endParaRPr b="0" lang="en-GB" sz="21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Shared clocks, triggers, high data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throughput between systems (I.e. Beam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controls and cavity control)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This pushes us to use highly integrated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systems, like crates (backplane) able to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carry multiple cards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VME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,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VXS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,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PXI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 (test stands) and </a:t>
            </a:r>
            <a:r>
              <a:rPr b="1" lang="en-GB" sz="1800" spc="-1" strike="noStrike">
                <a:solidFill>
                  <a:schemeClr val="dk2"/>
                </a:solidFill>
                <a:latin typeface="Arial"/>
              </a:rPr>
              <a:t>MicroTCA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.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2100" spc="-1" strike="noStrike">
                <a:solidFill>
                  <a:schemeClr val="dk2"/>
                </a:solidFill>
                <a:latin typeface="Arial"/>
              </a:rPr>
              <a:t>Current state of the art (in RF) is </a:t>
            </a:r>
            <a:r>
              <a:rPr b="1" lang="en-GB" sz="2100" spc="-1" strike="noStrike">
                <a:solidFill>
                  <a:schemeClr val="dk2"/>
                </a:solidFill>
                <a:latin typeface="Arial"/>
              </a:rPr>
              <a:t>MicroTCA</a:t>
            </a:r>
            <a:endParaRPr b="0" lang="en-GB" sz="21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Well supported, widely used (outside of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CERN)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CERN controls group support the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standard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We (RF + controls) developed the first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use at CERN.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For now, this is the preferred standard </a:t>
            </a:r>
            <a:r>
              <a:rPr b="0" lang="en-GB" sz="1800" spc="-1" strike="noStrike">
                <a:solidFill>
                  <a:schemeClr val="dk2"/>
                </a:solidFill>
                <a:latin typeface="Arial"/>
              </a:rPr>
              <a:t>in RF for new systems.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title"/>
          </p:nvPr>
        </p:nvSpPr>
        <p:spPr>
          <a:xfrm>
            <a:off x="407880" y="373680"/>
            <a:ext cx="11374560" cy="53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System Standards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dt" idx="109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ftr" idx="110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PlaceHolder 5"/>
          <p:cNvSpPr>
            <a:spLocks noGrp="1"/>
          </p:cNvSpPr>
          <p:nvPr>
            <p:ph type="sldNum" idx="111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55E46FF-4384-47A3-AF3F-E1DAA4E0B1FD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14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4" name="Picture 21" descr=""/>
          <p:cNvPicPr/>
          <p:nvPr/>
        </p:nvPicPr>
        <p:blipFill>
          <a:blip r:embed="rId1"/>
          <a:srcRect l="0" t="5452" r="0" b="3104"/>
          <a:stretch/>
        </p:blipFill>
        <p:spPr>
          <a:xfrm>
            <a:off x="6901560" y="1440720"/>
            <a:ext cx="5009760" cy="3435480"/>
          </a:xfrm>
          <a:prstGeom prst="rect">
            <a:avLst/>
          </a:prstGeom>
          <a:ln w="0">
            <a:noFill/>
          </a:ln>
        </p:spPr>
      </p:pic>
      <p:sp>
        <p:nvSpPr>
          <p:cNvPr id="305" name="TextBox 24"/>
          <p:cNvSpPr/>
          <p:nvPr/>
        </p:nvSpPr>
        <p:spPr>
          <a:xfrm>
            <a:off x="6846480" y="4860000"/>
            <a:ext cx="50842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Fig – SPS Cavity controllers C800 (Left, RF-VME), C200 (Center-Right, MicroTCA)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07880" y="313920"/>
            <a:ext cx="11374560" cy="106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The ObsBox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sldNum" idx="112"/>
          </p:nvPr>
        </p:nvSpPr>
        <p:spPr>
          <a:xfrm>
            <a:off x="11107440" y="6378480"/>
            <a:ext cx="68004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4D8760C-5F56-41A9-A957-D00430D63F71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14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8" name="Google Shape;259;p 2"/>
          <p:cNvSpPr/>
          <p:nvPr/>
        </p:nvSpPr>
        <p:spPr>
          <a:xfrm>
            <a:off x="8214480" y="3228480"/>
            <a:ext cx="3976200" cy="225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57200" indent="-330120" defTabSz="914400">
              <a:lnSpc>
                <a:spcPct val="115000"/>
              </a:lnSpc>
              <a:buClr>
                <a:srgbClr val="00007d"/>
              </a:buClr>
              <a:buFont typeface="Wingdings" charset="2"/>
              <a:buChar char=""/>
            </a:pPr>
            <a:r>
              <a:rPr b="1" lang="en-GB" sz="1600" spc="-1" strike="noStrike">
                <a:solidFill>
                  <a:srgbClr val="00007d"/>
                </a:solidFill>
                <a:latin typeface="Arial"/>
              </a:rPr>
              <a:t>2* Intel Xeon 2.10 GHz, 16 cores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defTabSz="914400">
              <a:lnSpc>
                <a:spcPct val="115000"/>
              </a:lnSpc>
              <a:buClr>
                <a:srgbClr val="00007d"/>
              </a:buClr>
              <a:buFont typeface="Wingdings" charset="2"/>
              <a:buChar char=""/>
            </a:pPr>
            <a:r>
              <a:rPr b="1" lang="en-GB" sz="1600" spc="-1" strike="noStrike">
                <a:solidFill>
                  <a:srgbClr val="00007d"/>
                </a:solidFill>
                <a:latin typeface="Arial"/>
              </a:rPr>
              <a:t>128 GB ram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defTabSz="914400">
              <a:lnSpc>
                <a:spcPct val="115000"/>
              </a:lnSpc>
              <a:buClr>
                <a:srgbClr val="e15e32"/>
              </a:buClr>
              <a:buFont typeface="Wingdings" charset="2"/>
              <a:buChar char=""/>
            </a:pPr>
            <a:r>
              <a:rPr b="1" lang="en-GB" sz="1600" spc="-1" strike="noStrike">
                <a:solidFill>
                  <a:schemeClr val="accent3"/>
                </a:solidFill>
                <a:latin typeface="Arial"/>
              </a:rPr>
              <a:t>APEC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defTabSz="914400">
              <a:lnSpc>
                <a:spcPct val="115000"/>
              </a:lnSpc>
              <a:buClr>
                <a:srgbClr val="61c4d3"/>
              </a:buClr>
              <a:buFont typeface="Wingdings" charset="2"/>
              <a:buChar char=""/>
            </a:pPr>
            <a:r>
              <a:rPr b="1" lang="en-GB" sz="1600" spc="-1" strike="noStrike">
                <a:solidFill>
                  <a:schemeClr val="accent2"/>
                </a:solidFill>
                <a:latin typeface="Arial"/>
              </a:rPr>
              <a:t>PCIe Timing Receiver Card (CTRIE)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defTabSz="914400">
              <a:lnSpc>
                <a:spcPct val="115000"/>
              </a:lnSpc>
              <a:buClr>
                <a:srgbClr val="00007d"/>
              </a:buClr>
              <a:buFont typeface="Wingdings" charset="2"/>
              <a:buChar char=""/>
            </a:pPr>
            <a:r>
              <a:rPr b="1" lang="en-GB" sz="1600" spc="-1" strike="noStrike">
                <a:solidFill>
                  <a:srgbClr val="00007d"/>
                </a:solidFill>
                <a:latin typeface="Arial"/>
              </a:rPr>
              <a:t>NVIDIA T1000 </a:t>
            </a:r>
            <a:r>
              <a:rPr b="1" lang="en-GB" sz="1600" spc="-1" strike="noStrike">
                <a:solidFill>
                  <a:srgbClr val="53e955"/>
                </a:solidFill>
                <a:latin typeface="Arial"/>
              </a:rPr>
              <a:t>GPU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 defTabSz="914400">
              <a:lnSpc>
                <a:spcPct val="115000"/>
              </a:lnSpc>
              <a:buClr>
                <a:srgbClr val="00007d"/>
              </a:buClr>
              <a:buFont typeface="Wingdings 2" charset="2"/>
              <a:buChar char=""/>
            </a:pPr>
            <a:r>
              <a:rPr b="0" lang="en-GB" sz="1800" spc="-1" strike="noStrike">
                <a:solidFill>
                  <a:srgbClr val="00007d"/>
                </a:solidFill>
                <a:latin typeface="Arial"/>
              </a:rPr>
              <a:t>4 GB GDDR6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 defTabSz="914400">
              <a:lnSpc>
                <a:spcPct val="115000"/>
              </a:lnSpc>
              <a:buClr>
                <a:srgbClr val="00007d"/>
              </a:buClr>
              <a:buFont typeface="Wingdings 2" charset="2"/>
              <a:buChar char=""/>
            </a:pPr>
            <a:r>
              <a:rPr b="0" lang="en-GB" sz="1800" spc="-1" strike="noStrike">
                <a:solidFill>
                  <a:srgbClr val="00007d"/>
                </a:solidFill>
                <a:latin typeface="Arial"/>
              </a:rPr>
              <a:t>896 CUDA Cores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defTabSz="914400">
              <a:lnSpc>
                <a:spcPct val="115000"/>
              </a:lnSpc>
              <a:buClr>
                <a:srgbClr val="00007d"/>
              </a:buClr>
              <a:buFont typeface="Wingdings" charset="2"/>
              <a:buChar char=""/>
            </a:pPr>
            <a:r>
              <a:rPr b="1" lang="en-GB" sz="1600" spc="-1" strike="noStrike">
                <a:solidFill>
                  <a:srgbClr val="00007d"/>
                </a:solidFill>
                <a:latin typeface="Arial"/>
              </a:rPr>
              <a:t>CentOS 7, standard CERN’s FEC OS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15000"/>
              </a:lnSpc>
              <a:spcBef>
                <a:spcPts val="320"/>
              </a:spcBef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9" name="Google Shape;261;p 2"/>
          <p:cNvGrpSpPr/>
          <p:nvPr/>
        </p:nvGrpSpPr>
        <p:grpSpPr>
          <a:xfrm>
            <a:off x="8483400" y="417960"/>
            <a:ext cx="3563280" cy="2821320"/>
            <a:chOff x="8483400" y="417960"/>
            <a:chExt cx="3563280" cy="2821320"/>
          </a:xfrm>
        </p:grpSpPr>
        <p:pic>
          <p:nvPicPr>
            <p:cNvPr id="310" name="Google Shape;262;p 2" descr=""/>
            <p:cNvPicPr/>
            <p:nvPr/>
          </p:nvPicPr>
          <p:blipFill>
            <a:blip r:embed="rId1"/>
            <a:stretch/>
          </p:blipFill>
          <p:spPr>
            <a:xfrm>
              <a:off x="8483400" y="417960"/>
              <a:ext cx="3563280" cy="2821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1" name="Google Shape;263;p 2"/>
            <p:cNvSpPr/>
            <p:nvPr/>
          </p:nvSpPr>
          <p:spPr>
            <a:xfrm>
              <a:off x="10029960" y="827280"/>
              <a:ext cx="1033200" cy="349200"/>
            </a:xfrm>
            <a:prstGeom prst="ellipse">
              <a:avLst/>
            </a:prstGeom>
            <a:noFill/>
            <a:ln w="38100">
              <a:solidFill>
                <a:srgbClr val="61c4d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312" name="Google Shape;264;p 2"/>
            <p:cNvSpPr/>
            <p:nvPr/>
          </p:nvSpPr>
          <p:spPr>
            <a:xfrm>
              <a:off x="9721440" y="495000"/>
              <a:ext cx="1033200" cy="275760"/>
            </a:xfrm>
            <a:prstGeom prst="ellipse">
              <a:avLst/>
            </a:prstGeom>
            <a:noFill/>
            <a:ln w="38100">
              <a:solidFill>
                <a:srgbClr val="e15e32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3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313" name="Google Shape;265;p 2"/>
            <p:cNvSpPr/>
            <p:nvPr/>
          </p:nvSpPr>
          <p:spPr>
            <a:xfrm>
              <a:off x="10614600" y="1254240"/>
              <a:ext cx="1280160" cy="629640"/>
            </a:xfrm>
            <a:prstGeom prst="ellipse">
              <a:avLst/>
            </a:prstGeom>
            <a:noFill/>
            <a:ln w="38100">
              <a:solidFill>
                <a:srgbClr val="53e95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chemeClr val="dk1"/>
                </a:solidFill>
                <a:latin typeface="Arial"/>
              </a:endParaRPr>
            </a:p>
          </p:txBody>
        </p:sp>
      </p:grpSp>
      <p:pic>
        <p:nvPicPr>
          <p:cNvPr id="314" name="Picture 18" descr="LHS"/>
          <p:cNvPicPr/>
          <p:nvPr/>
        </p:nvPicPr>
        <p:blipFill>
          <a:blip r:embed="rId2"/>
          <a:stretch/>
        </p:blipFill>
        <p:spPr>
          <a:xfrm>
            <a:off x="4450680" y="417960"/>
            <a:ext cx="3762000" cy="2821320"/>
          </a:xfrm>
          <a:prstGeom prst="rect">
            <a:avLst/>
          </a:prstGeom>
          <a:ln w="0">
            <a:noFill/>
          </a:ln>
        </p:spPr>
      </p:pic>
      <p:sp>
        <p:nvSpPr>
          <p:cNvPr id="315" name="Google Shape;276;p 2"/>
          <p:cNvSpPr/>
          <p:nvPr/>
        </p:nvSpPr>
        <p:spPr>
          <a:xfrm>
            <a:off x="4333320" y="3242520"/>
            <a:ext cx="3879720" cy="31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15000"/>
              </a:lnSpc>
              <a:tabLst>
                <a:tab algn="l" pos="0"/>
              </a:tabLst>
            </a:pPr>
            <a:r>
              <a:rPr b="1" lang="en-GB" sz="1600" spc="-1" strike="noStrike">
                <a:solidFill>
                  <a:schemeClr val="accent1"/>
                </a:solidFill>
                <a:latin typeface="Arial"/>
              </a:rPr>
              <a:t>APEC (Advanced PCIe FMC Carrier) card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defTabSz="914400">
              <a:lnSpc>
                <a:spcPct val="115000"/>
              </a:lnSpc>
              <a:buClr>
                <a:srgbClr val="0033a0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1" lang="en-GB" sz="1600" spc="-1" strike="noStrike">
                <a:solidFill>
                  <a:schemeClr val="accent1"/>
                </a:solidFill>
                <a:latin typeface="Arial"/>
              </a:rPr>
              <a:t>off the shelf acquisition card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0120" defTabSz="914400">
              <a:lnSpc>
                <a:spcPct val="115000"/>
              </a:lnSpc>
              <a:buClr>
                <a:srgbClr val="0033a0"/>
              </a:buClr>
              <a:buFont typeface="Wingdings 2" charset="2"/>
              <a:buChar char="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accent1"/>
                </a:solidFill>
                <a:latin typeface="Arial"/>
              </a:rPr>
              <a:t>10 port SFP+ FMC mezzanine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0120" defTabSz="914400">
              <a:lnSpc>
                <a:spcPct val="115000"/>
              </a:lnSpc>
              <a:buClr>
                <a:srgbClr val="0033a0"/>
              </a:buClr>
              <a:buFont typeface="Wingdings 2" charset="2"/>
              <a:buChar char="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accent1"/>
                </a:solidFill>
                <a:latin typeface="Arial"/>
              </a:rPr>
              <a:t>Trenz Electronics FMC carrier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30120" defTabSz="914400">
              <a:lnSpc>
                <a:spcPct val="115000"/>
              </a:lnSpc>
              <a:buClr>
                <a:srgbClr val="0033a0"/>
              </a:buClr>
              <a:buFont typeface="OpenSymbol"/>
              <a:buChar char="■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accent1"/>
                </a:solidFill>
                <a:latin typeface="Arial"/>
              </a:rPr>
              <a:t>Xilinx Virtex 7 FPGA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0120" defTabSz="914400">
              <a:lnSpc>
                <a:spcPct val="115000"/>
              </a:lnSpc>
              <a:buClr>
                <a:srgbClr val="0033a0"/>
              </a:buClr>
              <a:buFont typeface="Wingdings 2" charset="2"/>
              <a:buChar char="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accent1"/>
                </a:solidFill>
                <a:latin typeface="Arial"/>
              </a:rPr>
              <a:t>PCIe 3.0 x8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defTabSz="914400">
              <a:lnSpc>
                <a:spcPct val="115000"/>
              </a:lnSpc>
              <a:buClr>
                <a:srgbClr val="0033a0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1" lang="en-GB" sz="1600" spc="-1" strike="noStrike">
                <a:solidFill>
                  <a:schemeClr val="accent1"/>
                </a:solidFill>
                <a:latin typeface="Arial"/>
              </a:rPr>
              <a:t>custom firmware</a:t>
            </a:r>
            <a:r>
              <a:rPr b="0" lang="en-GB" sz="1600" spc="-1" strike="noStrike">
                <a:solidFill>
                  <a:schemeClr val="accent1"/>
                </a:solidFill>
                <a:latin typeface="Arial"/>
              </a:rPr>
              <a:t> and driver developed in the RF group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0120" defTabSz="914400">
              <a:lnSpc>
                <a:spcPct val="115000"/>
              </a:lnSpc>
              <a:buClr>
                <a:srgbClr val="0033a0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accent1"/>
                </a:solidFill>
                <a:latin typeface="Arial"/>
              </a:rPr>
              <a:t>Used with 2 channels @ 2 Gbps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15000"/>
              </a:lnSpc>
              <a:spcBef>
                <a:spcPts val="320"/>
              </a:spcBef>
              <a:tabLst>
                <a:tab algn="l" pos="0"/>
              </a:tabLst>
            </a:pP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Content Placeholder 2"/>
          <p:cNvSpPr/>
          <p:nvPr/>
        </p:nvSpPr>
        <p:spPr>
          <a:xfrm>
            <a:off x="143640" y="2941920"/>
            <a:ext cx="4187880" cy="283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RF developed solution using various COTS hardware with custom firmware and software.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GTP links stream data from LLRF beam control systems to server.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Real-time data processing to obtain beam properties: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Bunch length/position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Momentum spread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Tomography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Spectra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7" name="Google Shape;249;p 2" descr=""/>
          <p:cNvPicPr/>
          <p:nvPr/>
        </p:nvPicPr>
        <p:blipFill>
          <a:blip r:embed="rId3"/>
          <a:stretch/>
        </p:blipFill>
        <p:spPr>
          <a:xfrm>
            <a:off x="143640" y="999000"/>
            <a:ext cx="4246920" cy="1771200"/>
          </a:xfrm>
          <a:prstGeom prst="rect">
            <a:avLst/>
          </a:prstGeom>
          <a:ln w="0">
            <a:noFill/>
          </a:ln>
        </p:spPr>
      </p:pic>
      <p:sp>
        <p:nvSpPr>
          <p:cNvPr id="318" name="PlaceHolder 3"/>
          <p:cNvSpPr>
            <a:spLocks noGrp="1"/>
          </p:cNvSpPr>
          <p:nvPr>
            <p:ph type="dt" idx="113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ftr" idx="114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0" name="Rectangle: Rounded Corners 2"/>
          <p:cNvSpPr/>
          <p:nvPr/>
        </p:nvSpPr>
        <p:spPr>
          <a:xfrm>
            <a:off x="3347640" y="1177560"/>
            <a:ext cx="1042920" cy="15926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490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rmAutofit fontScale="83888"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Ongoing Consolidation items: High Power Controls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578160" y="1733400"/>
            <a:ext cx="5366880" cy="338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rmAutofit fontScale="81111"/>
          </a:bodyPr>
          <a:p>
            <a:pPr marL="285840" indent="-285840" defTabSz="914400">
              <a:lnSpc>
                <a:spcPct val="120000"/>
              </a:lnSpc>
              <a:spcBef>
                <a:spcPts val="1800"/>
              </a:spcBef>
              <a:spcAft>
                <a:spcPts val="400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  <a:ea typeface="Arial"/>
              </a:rPr>
              <a:t>SPS 200MHz HLRF Controls for Philips and Siemens RF power plants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09480" indent="-285840" defTabSz="914400">
              <a:lnSpc>
                <a:spcPct val="12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500" spc="-1" strike="noStrike">
                <a:solidFill>
                  <a:srgbClr val="2f2f2f"/>
                </a:solidFill>
                <a:latin typeface="Arial"/>
                <a:ea typeface="Arial"/>
              </a:rPr>
              <a:t>To be completed in LS3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lvl="1" marL="609480" indent="-285840" defTabSz="914400">
              <a:lnSpc>
                <a:spcPct val="12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</a:pPr>
            <a:r>
              <a:rPr b="1" lang="en-GB" sz="1500" spc="-1" strike="noStrike">
                <a:solidFill>
                  <a:srgbClr val="2f2f2f"/>
                </a:solidFill>
                <a:latin typeface="Arial"/>
                <a:ea typeface="Arial"/>
              </a:rPr>
              <a:t>Bring them up to date with the Thales SSA system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20000"/>
              </a:lnSpc>
              <a:spcBef>
                <a:spcPts val="499"/>
              </a:spcBef>
              <a:spcAft>
                <a:spcPts val="300"/>
              </a:spcAft>
              <a:buNone/>
              <a:tabLst>
                <a:tab algn="l" pos="0"/>
              </a:tabLst>
            </a:pP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800"/>
              </a:spcBef>
              <a:spcAft>
                <a:spcPts val="400"/>
              </a:spcAft>
              <a:buClr>
                <a:srgbClr val="2f2f2f"/>
              </a:buClr>
              <a:buFont typeface="Arial"/>
              <a:buChar char="•"/>
              <a:tabLst>
                <a:tab algn="l" pos="0"/>
              </a:tabLst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  <a:ea typeface="Arial"/>
              </a:rPr>
              <a:t>LHC ACS HLRF Controls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09480" indent="-285840" defTabSz="914400">
              <a:lnSpc>
                <a:spcPct val="12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  <a:tabLst>
                <a:tab algn="l" pos="0"/>
              </a:tabLst>
            </a:pPr>
            <a:r>
              <a:rPr b="1" lang="en-GB" sz="1500" spc="-1" strike="noStrike">
                <a:solidFill>
                  <a:srgbClr val="2f2f2f"/>
                </a:solidFill>
                <a:latin typeface="Arial"/>
                <a:ea typeface="Arial"/>
              </a:rPr>
              <a:t>To be completed in LS3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lvl="1" marL="609480" indent="-285840" defTabSz="914400">
              <a:lnSpc>
                <a:spcPct val="12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  <a:tabLst>
                <a:tab algn="l" pos="0"/>
              </a:tabLst>
            </a:pPr>
            <a:r>
              <a:rPr b="1" lang="en-GB" sz="1500" spc="-1" strike="noStrike">
                <a:solidFill>
                  <a:srgbClr val="2f2f2f"/>
                </a:solidFill>
                <a:latin typeface="Arial"/>
                <a:ea typeface="Arial"/>
              </a:rPr>
              <a:t>SM18 prototype installed, testing in progress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  <a:p>
            <a:pPr lvl="1" marL="609480" indent="-285840" defTabSz="914400">
              <a:lnSpc>
                <a:spcPct val="120000"/>
              </a:lnSpc>
              <a:spcBef>
                <a:spcPts val="499"/>
              </a:spcBef>
              <a:spcAft>
                <a:spcPts val="300"/>
              </a:spcAft>
              <a:buClr>
                <a:srgbClr val="2f2f2f"/>
              </a:buClr>
              <a:buFont typeface="Arial"/>
              <a:buChar char="•"/>
              <a:tabLst>
                <a:tab algn="l" pos="0"/>
              </a:tabLst>
            </a:pPr>
            <a:r>
              <a:rPr b="1" lang="en-GB" sz="1500" spc="-1" strike="noStrike">
                <a:solidFill>
                  <a:srgbClr val="2f2f2f"/>
                </a:solidFill>
                <a:latin typeface="Arial"/>
                <a:ea typeface="Arial"/>
              </a:rPr>
              <a:t>In parallel on OP budget, the ADT power system will also be upgraded.</a:t>
            </a:r>
            <a:endParaRPr b="0" lang="en-GB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ftr" idx="115"/>
          </p:nvPr>
        </p:nvSpPr>
        <p:spPr>
          <a:xfrm>
            <a:off x="2540160" y="6356520"/>
            <a:ext cx="8834400" cy="358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sldNum" idx="116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03CCBBE-4685-48DB-9626-0F1C3FCE0508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22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5" name="Picture 3" descr="A picture containing text, indoor&#10;&#10;Description automatically generated"/>
          <p:cNvPicPr/>
          <p:nvPr/>
        </p:nvPicPr>
        <p:blipFill>
          <a:blip r:embed="rId1"/>
          <a:stretch/>
        </p:blipFill>
        <p:spPr>
          <a:xfrm>
            <a:off x="6411240" y="1083960"/>
            <a:ext cx="3569040" cy="2008800"/>
          </a:xfrm>
          <a:prstGeom prst="rect">
            <a:avLst/>
          </a:prstGeom>
          <a:ln w="0">
            <a:noFill/>
          </a:ln>
        </p:spPr>
      </p:pic>
      <p:sp>
        <p:nvSpPr>
          <p:cNvPr id="326" name="TextBox 6"/>
          <p:cNvSpPr/>
          <p:nvPr/>
        </p:nvSpPr>
        <p:spPr>
          <a:xfrm>
            <a:off x="7300800" y="3083040"/>
            <a:ext cx="29613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Siemens amplifiers and control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7" name="Picture 8" descr=""/>
          <p:cNvPicPr/>
          <p:nvPr/>
        </p:nvPicPr>
        <p:blipFill>
          <a:blip r:embed="rId2"/>
          <a:stretch/>
        </p:blipFill>
        <p:spPr>
          <a:xfrm>
            <a:off x="6763320" y="3386160"/>
            <a:ext cx="5193720" cy="2720160"/>
          </a:xfrm>
          <a:prstGeom prst="rect">
            <a:avLst/>
          </a:prstGeom>
          <a:ln w="0">
            <a:solidFill>
              <a:srgbClr val="4472c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407880" y="373680"/>
            <a:ext cx="11374560" cy="53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Interfaces to other groups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/>
          </p:nvPr>
        </p:nvSpPr>
        <p:spPr>
          <a:xfrm>
            <a:off x="407880" y="1080000"/>
            <a:ext cx="5615280" cy="513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/>
          </a:bodyPr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Timing/Controls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Machine timing – CTRs -LTIMs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Firmware and software development tools – Cheby, REKSIO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Ips – General Cores, WRCore, PCI, AXI, VME cores..,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GUIs – Java, </a:t>
            </a:r>
            <a:r>
              <a:rPr b="1" lang="en-GB" sz="1200" spc="-1" strike="noStrike">
                <a:solidFill>
                  <a:srgbClr val="ff0000"/>
                </a:solidFill>
                <a:latin typeface="Arial"/>
              </a:rPr>
              <a:t>Inspector</a:t>
            </a: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, PyQt, WRAP…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White Rabbit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RF over WR: SPS (LS2), LHC and PS(ongoing/LS3)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B-Train over WR: Majority of machines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Beam Instrumentation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Phase and radial pickups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Beam Quality monitors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EPC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EPC power supplies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Voltage or Frequency programs (LHC)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IT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CI/CD - CI4FPGA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EDA tools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  <a:p>
            <a:pPr lvl="1" marL="667080" indent="-343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Virtual machines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0" name="Picture 4" descr="A screenshot of a computer&#10;&#10;AI-generated content may be incorrect."/>
          <p:cNvPicPr/>
          <p:nvPr/>
        </p:nvPicPr>
        <p:blipFill>
          <a:blip r:embed="rId1"/>
          <a:stretch/>
        </p:blipFill>
        <p:spPr>
          <a:xfrm>
            <a:off x="6979320" y="195120"/>
            <a:ext cx="4613760" cy="3252240"/>
          </a:xfrm>
          <a:prstGeom prst="rect">
            <a:avLst/>
          </a:prstGeom>
          <a:ln w="0">
            <a:noFill/>
          </a:ln>
        </p:spPr>
      </p:pic>
      <p:sp>
        <p:nvSpPr>
          <p:cNvPr id="331" name="PlaceHolder 3"/>
          <p:cNvSpPr>
            <a:spLocks noGrp="1"/>
          </p:cNvSpPr>
          <p:nvPr>
            <p:ph type="dt" idx="117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 type="ftr" idx="118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5"/>
          <p:cNvSpPr>
            <a:spLocks noGrp="1"/>
          </p:cNvSpPr>
          <p:nvPr>
            <p:ph type="sldNum" idx="119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lstStyle>
            <a:lvl1pPr indent="0" algn="r" defTabSz="914400"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fld id="{4CA50F99-AB29-4AFE-9D8A-1B6DA83292CE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23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4" name="Picture 5" descr="A diagram of a computer network&#10;&#10;Description automatically generated"/>
          <p:cNvPicPr/>
          <p:nvPr/>
        </p:nvPicPr>
        <p:blipFill>
          <a:blip r:embed="rId2"/>
          <a:srcRect l="0" t="3598" r="0" b="0"/>
          <a:stretch/>
        </p:blipFill>
        <p:spPr>
          <a:xfrm>
            <a:off x="8304840" y="3666240"/>
            <a:ext cx="3813480" cy="248724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10" descr="A screenshot of a computer&#10;&#10;AI-generated content may be incorrect."/>
          <p:cNvPicPr/>
          <p:nvPr/>
        </p:nvPicPr>
        <p:blipFill>
          <a:blip r:embed="rId3"/>
          <a:stretch/>
        </p:blipFill>
        <p:spPr>
          <a:xfrm>
            <a:off x="3826440" y="3505320"/>
            <a:ext cx="4394880" cy="2647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07880" y="373680"/>
            <a:ext cx="11374560" cy="106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PLCs – RF high power and interlocks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dt" idx="120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ftr" idx="121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9" name="PlaceHolder 4"/>
          <p:cNvSpPr>
            <a:spLocks noGrp="1"/>
          </p:cNvSpPr>
          <p:nvPr>
            <p:ph type="sldNum" idx="122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03D1BF8-E370-411A-973B-835CB0038543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23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0" name="Picture 19" descr=""/>
          <p:cNvPicPr/>
          <p:nvPr/>
        </p:nvPicPr>
        <p:blipFill>
          <a:blip r:embed="rId1"/>
          <a:stretch/>
        </p:blipFill>
        <p:spPr>
          <a:xfrm>
            <a:off x="10052280" y="719640"/>
            <a:ext cx="1891440" cy="541728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20" descr=""/>
          <p:cNvPicPr/>
          <p:nvPr/>
        </p:nvPicPr>
        <p:blipFill>
          <a:blip r:embed="rId2"/>
          <a:srcRect l="1549" t="0" r="0" b="0"/>
          <a:stretch/>
        </p:blipFill>
        <p:spPr>
          <a:xfrm>
            <a:off x="6431040" y="906480"/>
            <a:ext cx="3543840" cy="4662000"/>
          </a:xfrm>
          <a:prstGeom prst="rect">
            <a:avLst/>
          </a:prstGeom>
          <a:ln w="0">
            <a:noFill/>
          </a:ln>
        </p:spPr>
      </p:pic>
      <p:sp>
        <p:nvSpPr>
          <p:cNvPr id="342" name="TextBox 23"/>
          <p:cNvSpPr/>
          <p:nvPr/>
        </p:nvSpPr>
        <p:spPr>
          <a:xfrm>
            <a:off x="6997320" y="5503320"/>
            <a:ext cx="22348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SPS Thales SSA Controls layout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Content Placeholder 3"/>
          <p:cNvSpPr/>
          <p:nvPr/>
        </p:nvSpPr>
        <p:spPr>
          <a:xfrm>
            <a:off x="407880" y="1001160"/>
            <a:ext cx="6021720" cy="50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tabLst>
                <a:tab algn="l" pos="0"/>
              </a:tabLst>
            </a:pPr>
            <a:r>
              <a:rPr b="1" lang="en-GB" sz="21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PLC control for High power systems and interlocks</a:t>
            </a:r>
            <a:endParaRPr b="0" lang="en-GB" sz="2100" spc="-1" strike="noStrike">
              <a:solidFill>
                <a:srgbClr val="000000"/>
              </a:solidFill>
              <a:latin typeface="Arial"/>
            </a:endParaRPr>
          </a:p>
          <a:p>
            <a:pPr lvl="1" marL="324000" indent="-32400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Mix of Siemens (obsolete) and Beckhoff (new RF standard)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324000" indent="-32400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Ongoing consolidation requests to roll out Beckhoff systems (SPS and LHC)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324000" indent="-32400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Remote control is implemented using the standard tools from CERN’s Controls group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tabLst>
                <a:tab algn="l" pos="0"/>
              </a:tabLst>
            </a:pPr>
            <a:r>
              <a:rPr b="1" lang="en-GB" sz="21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Fast interlock systems</a:t>
            </a:r>
            <a:endParaRPr b="0" lang="en-GB" sz="2100" spc="-1" strike="noStrike">
              <a:solidFill>
                <a:srgbClr val="000000"/>
              </a:solidFill>
              <a:latin typeface="Arial"/>
            </a:endParaRPr>
          </a:p>
          <a:p>
            <a:pPr lvl="1" marL="324000" indent="-32400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Based on Beckhoff fast interlock modules in PLC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32400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7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Hardware logic independent of PLC CPU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32400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7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Flexibility, monitoring and remote control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32400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7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Will be used for HL-LHC crab cavity watchdog interlock system</a:t>
            </a:r>
            <a:endParaRPr b="0" lang="en-GB" sz="17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tabLst>
                <a:tab algn="l" pos="0"/>
              </a:tabLst>
            </a:pPr>
            <a:endParaRPr b="0" lang="en-GB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4" name="Content Placeholder 6"/>
          <p:cNvGraphicFramePr/>
          <p:nvPr/>
        </p:nvGraphicFramePr>
        <p:xfrm>
          <a:off x="403200" y="723960"/>
          <a:ext cx="11618640" cy="5562000"/>
        </p:xfrm>
        <a:graphic>
          <a:graphicData uri="http://schemas.openxmlformats.org/drawingml/2006/table">
            <a:tbl>
              <a:tblPr/>
              <a:tblGrid>
                <a:gridCol w="1612800"/>
                <a:gridCol w="2587680"/>
                <a:gridCol w="2213640"/>
                <a:gridCol w="2005200"/>
                <a:gridCol w="1122840"/>
                <a:gridCol w="207684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Accelerator</a:t>
                      </a:r>
                      <a:endParaRPr b="0" lang="en-GB" sz="16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>
                      <a:solidFill>
                        <a:srgbClr val="0033a0"/>
                      </a:solidFill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System</a:t>
                      </a:r>
                      <a:endParaRPr b="0" lang="en-GB" sz="16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>
                      <a:solidFill>
                        <a:srgbClr val="0033a0"/>
                      </a:solidFill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Technology Family</a:t>
                      </a:r>
                      <a:endParaRPr b="0" lang="en-GB" sz="16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>
                      <a:solidFill>
                        <a:srgbClr val="0033a0"/>
                      </a:solidFill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Year of production</a:t>
                      </a:r>
                      <a:endParaRPr b="0" lang="en-GB" sz="16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>
                      <a:solidFill>
                        <a:srgbClr val="0033a0"/>
                      </a:solidFill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Obsolete</a:t>
                      </a:r>
                      <a:endParaRPr b="0" lang="en-GB" sz="16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>
                      <a:solidFill>
                        <a:srgbClr val="0033a0"/>
                      </a:solidFill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Planned CONS</a:t>
                      </a:r>
                      <a:endParaRPr b="0" lang="en-GB" sz="16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>
                      <a:solidFill>
                        <a:srgbClr val="0033a0"/>
                      </a:solidFill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Linac 4 + RFQ2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Source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VME misc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2015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Chopper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2014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Cavity control and tuner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2014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Linac 3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Cavity control 101MHz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2020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Y/N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Cavity control 202MHz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NIM/Analog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1994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Y(LS3)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LEIR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Beam/cavity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VXS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2010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Y/N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Y(LS4 or beyond)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Transverse damper (ADT)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Analog custom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2005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Y(LS3)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PSB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Beam/cavity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VXS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2010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Y/N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Y(LS4 or beyond)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ADT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2010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Y(LS4)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ISOLDE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Cavity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2020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Y/N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REX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Analog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2000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Y(LS3/early Run4)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PS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Main beam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NIM + VME +RF-VME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1970-2000s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Y(LS3)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Cavity controllers and ADT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2010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Y(LS4)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endParaRPr b="1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C200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Custom + NIM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1970s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Y(LS3/early Run4)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407880" y="159480"/>
            <a:ext cx="11374560" cy="53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RF Systems around the complex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dt" idx="123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ftr" idx="124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sldNum" idx="125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1548B8D-8F46-42F1-A086-FD2848F62B16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TextBox 7"/>
          <p:cNvSpPr/>
          <p:nvPr/>
        </p:nvSpPr>
        <p:spPr>
          <a:xfrm>
            <a:off x="9947880" y="29520"/>
            <a:ext cx="2144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800" spc="-1" strike="noStrike">
                <a:solidFill>
                  <a:srgbClr val="00b050"/>
                </a:solidFill>
                <a:latin typeface="Arial"/>
              </a:rPr>
              <a:t>CONS Approved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800" spc="-1" strike="noStrike">
                <a:solidFill>
                  <a:srgbClr val="ffc000"/>
                </a:solidFill>
                <a:latin typeface="Arial"/>
              </a:rPr>
              <a:t>CONS Requested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0" name="Content Placeholder 6"/>
          <p:cNvGraphicFramePr/>
          <p:nvPr/>
        </p:nvGraphicFramePr>
        <p:xfrm>
          <a:off x="403200" y="439920"/>
          <a:ext cx="11618640" cy="5635440"/>
        </p:xfrm>
        <a:graphic>
          <a:graphicData uri="http://schemas.openxmlformats.org/drawingml/2006/table">
            <a:tbl>
              <a:tblPr/>
              <a:tblGrid>
                <a:gridCol w="1200960"/>
                <a:gridCol w="3144240"/>
                <a:gridCol w="2245680"/>
                <a:gridCol w="2037240"/>
                <a:gridCol w="1074600"/>
                <a:gridCol w="1916280"/>
              </a:tblGrid>
              <a:tr h="3394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Accelerator</a:t>
                      </a:r>
                      <a:endParaRPr b="0" lang="en-GB" sz="16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>
                      <a:solidFill>
                        <a:srgbClr val="0033a0"/>
                      </a:solidFill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System</a:t>
                      </a:r>
                      <a:endParaRPr b="0" lang="en-GB" sz="16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>
                      <a:solidFill>
                        <a:srgbClr val="0033a0"/>
                      </a:solidFill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Technology Family</a:t>
                      </a:r>
                      <a:endParaRPr b="0" lang="en-GB" sz="16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>
                      <a:solidFill>
                        <a:srgbClr val="0033a0"/>
                      </a:solidFill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Year of production</a:t>
                      </a:r>
                      <a:endParaRPr b="0" lang="en-GB" sz="16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>
                      <a:solidFill>
                        <a:srgbClr val="0033a0"/>
                      </a:solidFill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Obsolete</a:t>
                      </a:r>
                      <a:endParaRPr b="0" lang="en-GB" sz="16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>
                      <a:solidFill>
                        <a:srgbClr val="0033a0"/>
                      </a:solidFill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Planned CONS</a:t>
                      </a:r>
                      <a:endParaRPr b="0" lang="en-GB" sz="16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>
                      <a:solidFill>
                        <a:srgbClr val="0033a0"/>
                      </a:solidFill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AD/ELENA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Beam control and Cavity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VXS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2010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Y/N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Y(LS4 or beyond)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C10 Cavity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NIM/Analog custom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1990s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Y(LS3/early Run4)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SPS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Beam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MicroTCA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2018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C200 Cavity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MicroTCA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2018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C800 Cavity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2012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Y(LS4 or beyond)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Crab Cavities BA6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2015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Transverse damper (ADT)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2018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Y/N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AWAKE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RF Reference generation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2015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Y(LS3 Awake proj)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Electron linac Cavity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Custom Analog + 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1980-2010s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Y(LS3 Awake proj)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LHC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Beam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2006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Y(LS3)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Cavity Control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2006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Y(Run4/LS4)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endParaRPr b="0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ADT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2018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Y/N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SM18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Various Cavity controllers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RF-VME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2006-2010s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Y(LS3)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CLEAR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Cavity controllers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Analog custom +VME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1980s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Y(LS3 OP BC)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39480">
                <a:tc>
                  <a:txBody>
                    <a:bodyPr anchor="t">
                      <a:noAutofit/>
                    </a:bodyPr>
                    <a:p>
                      <a:endParaRPr b="1" lang="en-GB" sz="1600" spc="-1" strike="noStrike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RF distribution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Analog custom + VME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2000s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Y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GB" sz="16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Y(LS3 OP BC)</a:t>
                      </a:r>
                      <a:endParaRPr b="0" lang="en-GB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0033a0"/>
                      </a:solidFill>
                      <a:prstDash val="solid"/>
                    </a:lnB>
                    <a:solidFill>
                      <a:schemeClr val="dk1">
                        <a:tint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51" name="PlaceHolder 1"/>
          <p:cNvSpPr>
            <a:spLocks noGrp="1"/>
          </p:cNvSpPr>
          <p:nvPr>
            <p:ph type="dt" idx="126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ftr" idx="127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sldNum" idx="128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4D0CA39-0A09-4AB6-BBB6-7A49815D9F1D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/>
          </p:nvPr>
        </p:nvSpPr>
        <p:spPr>
          <a:xfrm>
            <a:off x="180000" y="1440000"/>
            <a:ext cx="5039640" cy="395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3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CERN accelerator complex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3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Existing systems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3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Ongoing activities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3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Upcoming activities: LS3, LS4 and beyond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32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CERN talks/posters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title"/>
          </p:nvPr>
        </p:nvSpPr>
        <p:spPr>
          <a:xfrm>
            <a:off x="407880" y="373680"/>
            <a:ext cx="11374560" cy="53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Outl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ine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Picture 6" descr=""/>
          <p:cNvPicPr/>
          <p:nvPr/>
        </p:nvPicPr>
        <p:blipFill>
          <a:blip r:embed="rId1"/>
          <a:stretch/>
        </p:blipFill>
        <p:spPr>
          <a:xfrm>
            <a:off x="8460000" y="1980000"/>
            <a:ext cx="3565440" cy="2307600"/>
          </a:xfrm>
          <a:prstGeom prst="rect">
            <a:avLst/>
          </a:prstGeom>
          <a:ln w="0">
            <a:noFill/>
          </a:ln>
        </p:spPr>
      </p:pic>
      <p:sp>
        <p:nvSpPr>
          <p:cNvPr id="138" name="TextBox 7"/>
          <p:cNvSpPr/>
          <p:nvPr/>
        </p:nvSpPr>
        <p:spPr>
          <a:xfrm>
            <a:off x="8953200" y="4288680"/>
            <a:ext cx="27457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LHC ADT controller </a:t>
            </a:r>
            <a:r>
              <a:rPr b="1" lang="en-GB" sz="1200" spc="-1" strike="noStrike">
                <a:solidFill>
                  <a:srgbClr val="808080"/>
                </a:solidFill>
                <a:latin typeface="Calibri"/>
              </a:rPr>
              <a:t>RF-VME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Picture 13" descr=""/>
          <p:cNvPicPr/>
          <p:nvPr/>
        </p:nvPicPr>
        <p:blipFill>
          <a:blip r:embed="rId2"/>
          <a:srcRect l="41236" t="0" r="32983" b="41281"/>
          <a:stretch/>
        </p:blipFill>
        <p:spPr>
          <a:xfrm>
            <a:off x="5796000" y="108000"/>
            <a:ext cx="2338920" cy="2158920"/>
          </a:xfrm>
          <a:prstGeom prst="rect">
            <a:avLst/>
          </a:prstGeom>
          <a:ln w="0">
            <a:noFill/>
          </a:ln>
        </p:spPr>
      </p:pic>
      <p:sp>
        <p:nvSpPr>
          <p:cNvPr id="140" name="PlaceHolder 3"/>
          <p:cNvSpPr>
            <a:spLocks noGrp="1"/>
          </p:cNvSpPr>
          <p:nvPr>
            <p:ph type="dt" idx="69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3"/>
          <a:stretch/>
        </p:blipFill>
        <p:spPr>
          <a:xfrm>
            <a:off x="5220000" y="2687400"/>
            <a:ext cx="2557440" cy="253188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1" descr=""/>
          <p:cNvPicPr/>
          <p:nvPr/>
        </p:nvPicPr>
        <p:blipFill>
          <a:blip r:embed="rId4"/>
          <a:srcRect l="59081" t="55954" r="0" b="0"/>
          <a:stretch/>
        </p:blipFill>
        <p:spPr>
          <a:xfrm>
            <a:off x="8346240" y="180000"/>
            <a:ext cx="3713040" cy="1618920"/>
          </a:xfrm>
          <a:prstGeom prst="rect">
            <a:avLst/>
          </a:prstGeom>
          <a:ln w="0">
            <a:noFill/>
          </a:ln>
        </p:spPr>
      </p:pic>
      <p:sp>
        <p:nvSpPr>
          <p:cNvPr id="143" name=""/>
          <p:cNvSpPr/>
          <p:nvPr/>
        </p:nvSpPr>
        <p:spPr>
          <a:xfrm>
            <a:off x="8280000" y="0"/>
            <a:ext cx="719280" cy="359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"/>
          <p:cNvSpPr/>
          <p:nvPr/>
        </p:nvSpPr>
        <p:spPr>
          <a:xfrm>
            <a:off x="8100000" y="360000"/>
            <a:ext cx="359280" cy="1799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TextBox 1"/>
          <p:cNvSpPr/>
          <p:nvPr/>
        </p:nvSpPr>
        <p:spPr>
          <a:xfrm>
            <a:off x="5220000" y="5220000"/>
            <a:ext cx="27457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1200" spc="-1" strike="noStrike">
                <a:solidFill>
                  <a:srgbClr val="808080"/>
                </a:solidFill>
                <a:latin typeface="Calibri"/>
              </a:rPr>
              <a:t>PS RF Beam control VXS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B. Woolley | CTTB #56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D0945C0-573D-4D82-A1F9-B34CA7289C22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dt" idx="70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ftr" idx="71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B. Woolley | 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sldNum" idx="72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0B16006-87BC-41D0-97FE-80D3F5FCCED3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49" name="Content Placeholder 6" descr=""/>
          <p:cNvPicPr/>
          <p:nvPr/>
        </p:nvPicPr>
        <p:blipFill>
          <a:blip r:embed="rId1"/>
          <a:srcRect l="0" t="0" r="0" b="24096"/>
          <a:stretch/>
        </p:blipFill>
        <p:spPr>
          <a:xfrm>
            <a:off x="963360" y="-159120"/>
            <a:ext cx="10264320" cy="6339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dt" idx="73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ftr" idx="74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sldNum" idx="75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2A4EAB0-7046-4133-9B1E-1AC661F373AA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3" name="Content Placeholder 6" descr=""/>
          <p:cNvPicPr/>
          <p:nvPr/>
        </p:nvPicPr>
        <p:blipFill>
          <a:blip r:embed="rId1"/>
          <a:srcRect l="0" t="0" r="0" b="24096"/>
          <a:stretch/>
        </p:blipFill>
        <p:spPr>
          <a:xfrm>
            <a:off x="963360" y="-159120"/>
            <a:ext cx="10264320" cy="6339240"/>
          </a:xfrm>
          <a:prstGeom prst="rect">
            <a:avLst/>
          </a:prstGeom>
          <a:ln w="0">
            <a:noFill/>
          </a:ln>
        </p:spPr>
      </p:pic>
      <p:sp>
        <p:nvSpPr>
          <p:cNvPr id="154" name="Star: 5 Points 7"/>
          <p:cNvSpPr/>
          <p:nvPr/>
        </p:nvSpPr>
        <p:spPr>
          <a:xfrm>
            <a:off x="4997880" y="82512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55" name="Star: 5 Points 8"/>
          <p:cNvSpPr/>
          <p:nvPr/>
        </p:nvSpPr>
        <p:spPr>
          <a:xfrm>
            <a:off x="5730480" y="82512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56" name="Star: 5 Points 9"/>
          <p:cNvSpPr/>
          <p:nvPr/>
        </p:nvSpPr>
        <p:spPr>
          <a:xfrm>
            <a:off x="4944960" y="305928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57" name="Star: 5 Points 10"/>
          <p:cNvSpPr/>
          <p:nvPr/>
        </p:nvSpPr>
        <p:spPr>
          <a:xfrm>
            <a:off x="5792040" y="305928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58" name="Star: 5 Points 11"/>
          <p:cNvSpPr/>
          <p:nvPr/>
        </p:nvSpPr>
        <p:spPr>
          <a:xfrm>
            <a:off x="3176280" y="113292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59" name="TextBox 12"/>
          <p:cNvSpPr/>
          <p:nvPr/>
        </p:nvSpPr>
        <p:spPr>
          <a:xfrm>
            <a:off x="2387880" y="948600"/>
            <a:ext cx="1092600" cy="42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400" spc="-1" strike="noStrike">
                <a:solidFill>
                  <a:schemeClr val="dk1"/>
                </a:solidFill>
                <a:latin typeface="Arial"/>
              </a:rPr>
              <a:t>LHC ACS/BC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GB" sz="1400" spc="-1" strike="noStrike">
                <a:solidFill>
                  <a:schemeClr val="dk1"/>
                </a:solidFill>
                <a:latin typeface="Arial"/>
              </a:rPr>
              <a:t>LHC ADT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Star: 5 Points 13"/>
          <p:cNvSpPr/>
          <p:nvPr/>
        </p:nvSpPr>
        <p:spPr>
          <a:xfrm>
            <a:off x="6332760" y="238608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61" name="TextBox 14"/>
          <p:cNvSpPr/>
          <p:nvPr/>
        </p:nvSpPr>
        <p:spPr>
          <a:xfrm>
            <a:off x="4908240" y="2575080"/>
            <a:ext cx="1497960" cy="213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400" spc="-1" strike="noStrike">
                <a:solidFill>
                  <a:schemeClr val="dk1"/>
                </a:solidFill>
                <a:latin typeface="Arial"/>
              </a:rPr>
              <a:t>SPS BA3 ACC/BC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TextBox 15"/>
          <p:cNvSpPr/>
          <p:nvPr/>
        </p:nvSpPr>
        <p:spPr>
          <a:xfrm>
            <a:off x="6520320" y="3507480"/>
            <a:ext cx="117180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400" spc="-1" strike="noStrike">
                <a:solidFill>
                  <a:schemeClr val="dk1"/>
                </a:solidFill>
                <a:latin typeface="Arial"/>
              </a:rPr>
              <a:t>SPS BA2 ADT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Star: 5 Points 16"/>
          <p:cNvSpPr/>
          <p:nvPr/>
        </p:nvSpPr>
        <p:spPr>
          <a:xfrm>
            <a:off x="7410600" y="314928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64" name="Star: 5 Points 17"/>
          <p:cNvSpPr/>
          <p:nvPr/>
        </p:nvSpPr>
        <p:spPr>
          <a:xfrm>
            <a:off x="4487760" y="363096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65" name="Star: 5 Points 18"/>
          <p:cNvSpPr/>
          <p:nvPr/>
        </p:nvSpPr>
        <p:spPr>
          <a:xfrm>
            <a:off x="5380920" y="359100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66" name="Star: 5 Points 19"/>
          <p:cNvSpPr/>
          <p:nvPr/>
        </p:nvSpPr>
        <p:spPr>
          <a:xfrm>
            <a:off x="6347520" y="390348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67" name="Star: 5 Points 21"/>
          <p:cNvSpPr/>
          <p:nvPr/>
        </p:nvSpPr>
        <p:spPr>
          <a:xfrm>
            <a:off x="8712720" y="434772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68" name="Star: 5 Points 22"/>
          <p:cNvSpPr/>
          <p:nvPr/>
        </p:nvSpPr>
        <p:spPr>
          <a:xfrm>
            <a:off x="10493640" y="539388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69" name="Star: 5 Points 23"/>
          <p:cNvSpPr/>
          <p:nvPr/>
        </p:nvSpPr>
        <p:spPr>
          <a:xfrm>
            <a:off x="6950160" y="477828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70" name="Star: 5 Points 24"/>
          <p:cNvSpPr/>
          <p:nvPr/>
        </p:nvSpPr>
        <p:spPr>
          <a:xfrm>
            <a:off x="6303960" y="542556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71" name="Star: 5 Points 25"/>
          <p:cNvSpPr/>
          <p:nvPr/>
        </p:nvSpPr>
        <p:spPr>
          <a:xfrm>
            <a:off x="5211720" y="572508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72" name="Star: 5 Points 26"/>
          <p:cNvSpPr/>
          <p:nvPr/>
        </p:nvSpPr>
        <p:spPr>
          <a:xfrm>
            <a:off x="5211720" y="493236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73" name="Star: 5 Points 27"/>
          <p:cNvSpPr/>
          <p:nvPr/>
        </p:nvSpPr>
        <p:spPr>
          <a:xfrm>
            <a:off x="9384120" y="297324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74" name="TextBox 28"/>
          <p:cNvSpPr/>
          <p:nvPr/>
        </p:nvSpPr>
        <p:spPr>
          <a:xfrm>
            <a:off x="5076360" y="650160"/>
            <a:ext cx="92052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400" spc="-1" strike="noStrike">
                <a:solidFill>
                  <a:schemeClr val="dk1"/>
                </a:solidFill>
                <a:latin typeface="Arial"/>
              </a:rPr>
              <a:t>LHC Crabs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TextBox 29"/>
          <p:cNvSpPr/>
          <p:nvPr/>
        </p:nvSpPr>
        <p:spPr>
          <a:xfrm>
            <a:off x="5060880" y="2859120"/>
            <a:ext cx="92052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400" spc="-1" strike="noStrike">
                <a:solidFill>
                  <a:schemeClr val="dk1"/>
                </a:solidFill>
                <a:latin typeface="Arial"/>
              </a:rPr>
              <a:t>LHC Crabs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Star: 5 Points 1"/>
          <p:cNvSpPr/>
          <p:nvPr/>
        </p:nvSpPr>
        <p:spPr>
          <a:xfrm>
            <a:off x="124920" y="449928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77" name="TextBox 2"/>
          <p:cNvSpPr/>
          <p:nvPr/>
        </p:nvSpPr>
        <p:spPr>
          <a:xfrm>
            <a:off x="517320" y="4566240"/>
            <a:ext cx="116892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400" spc="-1" strike="noStrike">
                <a:solidFill>
                  <a:schemeClr val="dk1"/>
                </a:solidFill>
                <a:latin typeface="Arial"/>
              </a:rPr>
              <a:t>LINAC4 RFQ2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Star: 5 Points 20"/>
          <p:cNvSpPr/>
          <p:nvPr/>
        </p:nvSpPr>
        <p:spPr>
          <a:xfrm>
            <a:off x="124920" y="408024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79" name="TextBox 30"/>
          <p:cNvSpPr/>
          <p:nvPr/>
        </p:nvSpPr>
        <p:spPr>
          <a:xfrm>
            <a:off x="515880" y="4146840"/>
            <a:ext cx="46476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400" spc="-1" strike="noStrike">
                <a:solidFill>
                  <a:schemeClr val="dk1"/>
                </a:solidFill>
                <a:latin typeface="Arial"/>
              </a:rPr>
              <a:t>SM18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Star: 5 Points 31"/>
          <p:cNvSpPr/>
          <p:nvPr/>
        </p:nvSpPr>
        <p:spPr>
          <a:xfrm>
            <a:off x="6163920" y="3429000"/>
            <a:ext cx="336600" cy="30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81" name="TextBox 32"/>
          <p:cNvSpPr/>
          <p:nvPr/>
        </p:nvSpPr>
        <p:spPr>
          <a:xfrm>
            <a:off x="7728480" y="3230640"/>
            <a:ext cx="121752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400" spc="-1" strike="noStrike">
                <a:solidFill>
                  <a:schemeClr val="dk1"/>
                </a:solidFill>
                <a:latin typeface="Arial"/>
              </a:rPr>
              <a:t>SPS BA6 Crab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/>
          </p:nvPr>
        </p:nvSpPr>
        <p:spPr>
          <a:xfrm>
            <a:off x="290520" y="1080000"/>
            <a:ext cx="4209120" cy="471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RF controls equipment is spread across all machines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Technology spans across the ages 1970’s – 2020’s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Interesting challenge to operate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628560" indent="-262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“</a:t>
            </a:r>
            <a:r>
              <a:rPr b="0" lang="en-GB" sz="14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Zoo” of different systems, different standards, different design philosophies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628560" indent="-26208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171717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Obsolescences and dwindling spares, inability to re-flash program older devices (FPGA </a:t>
            </a:r>
            <a:r>
              <a:rPr b="0" lang="en-GB" sz="14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or DSP)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Much of the work is to re-new/upgrade existing systems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171717"/>
              </a:buClr>
              <a:buFont typeface="Arial"/>
              <a:buChar char="•"/>
            </a:pPr>
            <a:r>
              <a:rPr b="1" lang="en-GB" sz="18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But, we also have new projects with state of the art requirements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None/>
              <a:tabLst>
                <a:tab algn="l" pos="0"/>
              </a:tabLst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title"/>
          </p:nvPr>
        </p:nvSpPr>
        <p:spPr>
          <a:xfrm>
            <a:off x="227880" y="193680"/>
            <a:ext cx="11374560" cy="53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LLR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F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Con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trols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at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CER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N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" name="Picture 2" descr="A close-up of a machine&#10;&#10;AI-generated content may be incorrect."/>
          <p:cNvPicPr/>
          <p:nvPr/>
        </p:nvPicPr>
        <p:blipFill>
          <a:blip r:embed="rId1"/>
          <a:srcRect l="7298" t="0" r="5110" b="0"/>
          <a:stretch/>
        </p:blipFill>
        <p:spPr>
          <a:xfrm rot="5400000">
            <a:off x="9183960" y="334080"/>
            <a:ext cx="3053880" cy="2615040"/>
          </a:xfrm>
          <a:prstGeom prst="rect">
            <a:avLst/>
          </a:prstGeom>
          <a:ln w="0">
            <a:noFill/>
          </a:ln>
        </p:spPr>
      </p:pic>
      <p:pic>
        <p:nvPicPr>
          <p:cNvPr id="185" name="Picture 8" descr="A close-up of a machine&#10;&#10;AI-generated content may be incorrect."/>
          <p:cNvPicPr/>
          <p:nvPr/>
        </p:nvPicPr>
        <p:blipFill>
          <a:blip r:embed="rId2"/>
          <a:stretch/>
        </p:blipFill>
        <p:spPr>
          <a:xfrm>
            <a:off x="5580000" y="279000"/>
            <a:ext cx="3305520" cy="2290320"/>
          </a:xfrm>
          <a:prstGeom prst="rect">
            <a:avLst/>
          </a:prstGeom>
          <a:ln w="0">
            <a:noFill/>
          </a:ln>
        </p:spPr>
      </p:pic>
      <p:pic>
        <p:nvPicPr>
          <p:cNvPr id="186" name="Picture 12" descr="A close-up of a machine&#10;&#10;AI-generated content may be incorrect."/>
          <p:cNvPicPr/>
          <p:nvPr/>
        </p:nvPicPr>
        <p:blipFill>
          <a:blip r:embed="rId3"/>
          <a:srcRect l="0" t="7247" r="0" b="10206"/>
          <a:stretch/>
        </p:blipFill>
        <p:spPr>
          <a:xfrm>
            <a:off x="4739400" y="3517560"/>
            <a:ext cx="3305520" cy="205452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13" descr=""/>
          <p:cNvPicPr/>
          <p:nvPr/>
        </p:nvPicPr>
        <p:blipFill>
          <a:blip r:embed="rId4"/>
          <a:srcRect l="51359" t="35922" r="21270" b="36300"/>
          <a:stretch/>
        </p:blipFill>
        <p:spPr>
          <a:xfrm>
            <a:off x="8525520" y="3420000"/>
            <a:ext cx="3477600" cy="2646720"/>
          </a:xfrm>
          <a:prstGeom prst="rect">
            <a:avLst/>
          </a:prstGeom>
          <a:ln w="0">
            <a:noFill/>
          </a:ln>
        </p:spPr>
      </p:pic>
      <p:sp>
        <p:nvSpPr>
          <p:cNvPr id="188" name="Arrow: Left 14"/>
          <p:cNvSpPr/>
          <p:nvPr/>
        </p:nvSpPr>
        <p:spPr>
          <a:xfrm>
            <a:off x="8885880" y="1354320"/>
            <a:ext cx="487440" cy="3286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33a0"/>
          </a:solidFill>
          <a:ln>
            <a:solidFill>
              <a:srgbClr val="001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89" name="Arrow: Left 15"/>
          <p:cNvSpPr/>
          <p:nvPr/>
        </p:nvSpPr>
        <p:spPr>
          <a:xfrm rot="16693800">
            <a:off x="6461280" y="3007440"/>
            <a:ext cx="650880" cy="3286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33a0"/>
          </a:solidFill>
          <a:ln>
            <a:solidFill>
              <a:srgbClr val="001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90" name="Arrow: Left 16"/>
          <p:cNvSpPr/>
          <p:nvPr/>
        </p:nvSpPr>
        <p:spPr>
          <a:xfrm rot="10800000">
            <a:off x="8096400" y="4668840"/>
            <a:ext cx="389520" cy="3286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33a0"/>
          </a:solidFill>
          <a:ln>
            <a:solidFill>
              <a:srgbClr val="001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91" name="TextBox 17"/>
          <p:cNvSpPr/>
          <p:nvPr/>
        </p:nvSpPr>
        <p:spPr>
          <a:xfrm>
            <a:off x="9444600" y="3134160"/>
            <a:ext cx="27457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PS 20/40/80 MHz Beam Controls </a:t>
            </a:r>
            <a:r>
              <a:rPr b="1" lang="en-GB" sz="1200" spc="-1" strike="noStrike">
                <a:solidFill>
                  <a:srgbClr val="808080"/>
                </a:solidFill>
                <a:latin typeface="Calibri"/>
              </a:rPr>
              <a:t>NIM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Box 18"/>
          <p:cNvSpPr/>
          <p:nvPr/>
        </p:nvSpPr>
        <p:spPr>
          <a:xfrm>
            <a:off x="8915040" y="6065640"/>
            <a:ext cx="29941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SPS 200 MHz Cavity Controllers </a:t>
            </a:r>
            <a:r>
              <a:rPr b="1" lang="en-GB" sz="1200" spc="-1" strike="noStrike">
                <a:solidFill>
                  <a:srgbClr val="808080"/>
                </a:solidFill>
                <a:latin typeface="Calibri"/>
              </a:rPr>
              <a:t>MicroTCA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TextBox 19"/>
          <p:cNvSpPr/>
          <p:nvPr/>
        </p:nvSpPr>
        <p:spPr>
          <a:xfrm>
            <a:off x="4895280" y="5573880"/>
            <a:ext cx="29941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PS New Beam Control </a:t>
            </a:r>
            <a:r>
              <a:rPr b="1" lang="en-GB" sz="1200" spc="-1" strike="noStrike">
                <a:solidFill>
                  <a:srgbClr val="808080"/>
                </a:solidFill>
                <a:latin typeface="Calibri"/>
              </a:rPr>
              <a:t>VXS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TextBox 20"/>
          <p:cNvSpPr/>
          <p:nvPr/>
        </p:nvSpPr>
        <p:spPr>
          <a:xfrm>
            <a:off x="5691240" y="2570760"/>
            <a:ext cx="30927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LHC Clock and Sync Controls </a:t>
            </a:r>
            <a:r>
              <a:rPr b="1" lang="en-GB" sz="1200" spc="-1" strike="noStrike">
                <a:solidFill>
                  <a:srgbClr val="808080"/>
                </a:solidFill>
                <a:latin typeface="Calibri"/>
              </a:rPr>
              <a:t>RF-VME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dt" idx="76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ftr" idx="77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B. Woolley | 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sldNum" idx="78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3C370D3-66C1-4F07-B460-EAEDEA4903AD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36000" y="51480"/>
            <a:ext cx="11374560" cy="106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Ong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oing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acti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vitie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s: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HL-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LHC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TextBox 4"/>
          <p:cNvSpPr/>
          <p:nvPr/>
        </p:nvSpPr>
        <p:spPr>
          <a:xfrm>
            <a:off x="167040" y="3780000"/>
            <a:ext cx="7572600" cy="3290040"/>
          </a:xfrm>
          <a:prstGeom prst="rect">
            <a:avLst/>
          </a:prstGeom>
          <a:noFill/>
          <a:ln w="635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en-GB" sz="2400" spc="-1" strike="noStrike">
                <a:solidFill>
                  <a:srgbClr val="2f2f2f"/>
                </a:solidFill>
                <a:latin typeface="Arial"/>
              </a:rPr>
              <a:t>RF noise feedback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State of the art bunch-by-bunch measurement of position and tilt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Likely RFSoC will be selected – studies ongoing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Ideally MicroTCA for integration into the Crab Cavity Controller system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en-GB" sz="2400" spc="-1" strike="noStrike">
                <a:solidFill>
                  <a:srgbClr val="2f2f2f"/>
                </a:solidFill>
                <a:latin typeface="Arial"/>
              </a:rPr>
              <a:t>Interlock/watchdog system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33a0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Worst case (90 degree) phase errors in the crab cavities can push beam into the collimators and destroy them in 10 turns!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algn="just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dt" idx="79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ftr" idx="80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sldNum" idx="81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9CB4863-B316-4264-B42F-EC7E7A29EFDA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7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3" name="Picture 6" descr="A group of electronic devices on a shelf&#10;&#10;Description automatically generated"/>
          <p:cNvPicPr/>
          <p:nvPr/>
        </p:nvPicPr>
        <p:blipFill>
          <a:blip r:embed="rId1"/>
          <a:srcRect l="6696" t="5244" r="3537" b="0"/>
          <a:stretch/>
        </p:blipFill>
        <p:spPr>
          <a:xfrm>
            <a:off x="7920000" y="3828960"/>
            <a:ext cx="3631320" cy="2155680"/>
          </a:xfrm>
          <a:prstGeom prst="rect">
            <a:avLst/>
          </a:prstGeom>
          <a:ln w="0">
            <a:noFill/>
          </a:ln>
        </p:spPr>
      </p:pic>
      <p:sp>
        <p:nvSpPr>
          <p:cNvPr id="204" name="TextBox 7"/>
          <p:cNvSpPr/>
          <p:nvPr/>
        </p:nvSpPr>
        <p:spPr>
          <a:xfrm>
            <a:off x="9091440" y="5956920"/>
            <a:ext cx="29613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Fig – LLRF lab tests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Picture 8" descr=""/>
          <p:cNvPicPr/>
          <p:nvPr/>
        </p:nvPicPr>
        <p:blipFill>
          <a:blip r:embed="rId2"/>
          <a:srcRect l="0" t="0" r="0" b="5726"/>
          <a:stretch/>
        </p:blipFill>
        <p:spPr>
          <a:xfrm>
            <a:off x="5040000" y="201960"/>
            <a:ext cx="7169760" cy="3324240"/>
          </a:xfrm>
          <a:prstGeom prst="rect">
            <a:avLst/>
          </a:prstGeom>
          <a:ln w="0">
            <a:noFill/>
          </a:ln>
        </p:spPr>
      </p:pic>
      <p:sp>
        <p:nvSpPr>
          <p:cNvPr id="206" name="TextBox 9"/>
          <p:cNvSpPr/>
          <p:nvPr/>
        </p:nvSpPr>
        <p:spPr>
          <a:xfrm>
            <a:off x="7031520" y="3531600"/>
            <a:ext cx="42436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Fig – HL-LHC Crab cavities LLRF architecture, per IP, per beam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25"/>
          <p:cNvSpPr/>
          <p:nvPr/>
        </p:nvSpPr>
        <p:spPr>
          <a:xfrm>
            <a:off x="180000" y="684000"/>
            <a:ext cx="4499640" cy="3198600"/>
          </a:xfrm>
          <a:prstGeom prst="rect">
            <a:avLst/>
          </a:prstGeom>
          <a:noFill/>
          <a:ln w="635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en-GB" sz="2400" spc="-1" strike="noStrike">
                <a:solidFill>
                  <a:srgbClr val="2f2f2f"/>
                </a:solidFill>
                <a:latin typeface="Arial"/>
              </a:rPr>
              <a:t>HL-LHC Project: </a:t>
            </a:r>
            <a:r>
              <a:rPr b="1" lang="en-GB" sz="2200" spc="-1" strike="noStrike">
                <a:solidFill>
                  <a:srgbClr val="2f2f2f"/>
                </a:solidFill>
                <a:latin typeface="Arial"/>
              </a:rPr>
              <a:t>Crab Cavities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Large project: 16 cavities over 2 LHC Interaction points (ATLAS + CMS)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Many new concepts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Collaboration across CERN groups and external collaborators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White rabbit is key to synchronise with Beam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State of the art phase noise is required to preserve beam transverse emittance.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11" descr=""/>
          <p:cNvPicPr/>
          <p:nvPr/>
        </p:nvPicPr>
        <p:blipFill>
          <a:blip r:embed="rId1"/>
          <a:stretch/>
        </p:blipFill>
        <p:spPr>
          <a:xfrm>
            <a:off x="6227640" y="469800"/>
            <a:ext cx="2433600" cy="2484000"/>
          </a:xfrm>
          <a:prstGeom prst="rect">
            <a:avLst/>
          </a:prstGeom>
          <a:ln w="0">
            <a:noFill/>
          </a:ln>
        </p:spPr>
      </p:pic>
      <p:sp>
        <p:nvSpPr>
          <p:cNvPr id="209" name="PlaceHolder 1"/>
          <p:cNvSpPr>
            <a:spLocks noGrp="1"/>
          </p:cNvSpPr>
          <p:nvPr>
            <p:ph/>
          </p:nvPr>
        </p:nvSpPr>
        <p:spPr>
          <a:xfrm>
            <a:off x="227880" y="1111680"/>
            <a:ext cx="5173920" cy="460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defTabSz="914400">
              <a:lnSpc>
                <a:spcPct val="90000"/>
              </a:lnSpc>
              <a:spcBef>
                <a:spcPts val="1233"/>
              </a:spcBef>
              <a:buClr>
                <a:srgbClr val="171717"/>
              </a:buClr>
              <a:buFont typeface="Arial"/>
              <a:buChar char="•"/>
            </a:pPr>
            <a:r>
              <a:rPr b="1" lang="en-GB" sz="20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Replacement of the revolution frequency program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233"/>
              </a:spcBef>
              <a:buClr>
                <a:srgbClr val="171717"/>
              </a:buClr>
              <a:buFont typeface="Arial"/>
              <a:buChar char="•"/>
            </a:pPr>
            <a:r>
              <a:rPr b="1" lang="en-GB" sz="20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WR2RF to generate reference RF for loops and accelerating cavities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233"/>
              </a:spcBef>
              <a:buClr>
                <a:srgbClr val="171717"/>
              </a:buClr>
              <a:buFont typeface="Arial"/>
              <a:buChar char="•"/>
            </a:pPr>
            <a:r>
              <a:rPr b="1" lang="en-GB" sz="20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Dedicated low-latency WR network (~20 us)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1" marL="628560" indent="-262080" defTabSz="914400">
              <a:lnSpc>
                <a:spcPct val="100000"/>
              </a:lnSpc>
              <a:buClr>
                <a:srgbClr val="171717"/>
              </a:buClr>
              <a:buFont typeface="Arial"/>
              <a:buChar char="•"/>
            </a:pPr>
            <a:r>
              <a:rPr b="0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Accelerating cavities LLRF, Beam Control LLRF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233"/>
              </a:spcBef>
              <a:buClr>
                <a:srgbClr val="171717"/>
              </a:buClr>
              <a:buFont typeface="Arial"/>
              <a:buChar char="•"/>
            </a:pPr>
            <a:r>
              <a:rPr b="1" lang="en-GB" sz="20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Injection of RF over Ethernet (RoE) in the machine timing  WR network (~200 us)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1" marL="628560" indent="-262080" defTabSz="914400">
              <a:lnSpc>
                <a:spcPct val="100000"/>
              </a:lnSpc>
              <a:buClr>
                <a:srgbClr val="171717"/>
              </a:buClr>
              <a:buFont typeface="Arial"/>
              <a:buChar char="•"/>
            </a:pPr>
            <a:r>
              <a:rPr b="0" lang="en-GB" sz="16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For experiments, Crab cavities, instrumentation….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233"/>
              </a:spcBef>
              <a:buClr>
                <a:srgbClr val="171717"/>
              </a:buClr>
              <a:buFont typeface="Arial"/>
              <a:buChar char="•"/>
            </a:pPr>
            <a:r>
              <a:rPr b="1" lang="en-GB" sz="19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Hardware already installed in LHC, tests underway with CMS.</a:t>
            </a:r>
            <a:endParaRPr b="0" lang="en-GB" sz="19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233"/>
              </a:spcBef>
              <a:buClr>
                <a:srgbClr val="171717"/>
              </a:buClr>
              <a:buFont typeface="Arial"/>
              <a:buChar char="•"/>
            </a:pPr>
            <a:r>
              <a:rPr b="1" lang="en-GB" sz="1900" spc="-1" strike="noStrike">
                <a:solidFill>
                  <a:schemeClr val="dk2">
                    <a:lumMod val="50000"/>
                  </a:schemeClr>
                </a:solidFill>
                <a:latin typeface="Arial"/>
              </a:rPr>
              <a:t>Tests with beam for frequency programme distribution and beam control in November</a:t>
            </a:r>
            <a:endParaRPr b="0" lang="en-GB" sz="19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233"/>
              </a:spcBef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title"/>
          </p:nvPr>
        </p:nvSpPr>
        <p:spPr>
          <a:xfrm>
            <a:off x="227880" y="49680"/>
            <a:ext cx="8433360" cy="106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Ongoing Activities: LHC Beam Control Consolidation  (Phase 0)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sldNum" idx="82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7D4C1AE-8BAC-4E45-B231-3F388016C835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7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dt" idx="83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ftr" idx="84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2"/>
          <a:srcRect l="2572" t="1422" r="0" b="0"/>
          <a:stretch/>
        </p:blipFill>
        <p:spPr>
          <a:xfrm>
            <a:off x="8970120" y="0"/>
            <a:ext cx="3221640" cy="3147120"/>
          </a:xfrm>
          <a:prstGeom prst="rect">
            <a:avLst/>
          </a:prstGeom>
          <a:ln w="0">
            <a:noFill/>
          </a:ln>
        </p:spPr>
      </p:pic>
      <p:sp>
        <p:nvSpPr>
          <p:cNvPr id="215" name="TextBox 33"/>
          <p:cNvSpPr/>
          <p:nvPr/>
        </p:nvSpPr>
        <p:spPr>
          <a:xfrm>
            <a:off x="6751440" y="2790360"/>
            <a:ext cx="17748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Fig – WR2RF VMEx64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16" name="Object 1"/>
          <p:cNvGraphicFramePr/>
          <p:nvPr/>
        </p:nvGraphicFramePr>
        <p:xfrm>
          <a:off x="5418000" y="3100680"/>
          <a:ext cx="6718680" cy="3201840"/>
        </p:xfrm>
        <a:graphic>
          <a:graphicData uri="http://schemas.openxmlformats.org/presentationml/2006/ole">
            <p:oleObj r:id="rId3" spid="">
              <p:embed/>
              <p:pic>
                <p:nvPicPr>
                  <p:cNvPr id="217" name="Object 1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5418000" y="3100680"/>
                    <a:ext cx="6718680" cy="32018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07880" y="41400"/>
            <a:ext cx="11374560" cy="106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O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n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g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o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i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n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g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a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c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t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i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v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i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t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i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s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: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P</a:t>
            </a:r>
            <a:r>
              <a:rPr b="1" lang="en-GB" sz="3600" spc="-1" strike="noStrike">
                <a:solidFill>
                  <a:schemeClr val="dk1"/>
                </a:solidFill>
                <a:latin typeface="Arial"/>
              </a:rPr>
              <a:t>S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TextBox 13"/>
          <p:cNvSpPr/>
          <p:nvPr/>
        </p:nvSpPr>
        <p:spPr>
          <a:xfrm>
            <a:off x="167040" y="1980000"/>
            <a:ext cx="5232600" cy="4387320"/>
          </a:xfrm>
          <a:prstGeom prst="rect">
            <a:avLst/>
          </a:prstGeom>
          <a:noFill/>
          <a:ln w="635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2400" spc="-1" strike="noStrike">
                <a:solidFill>
                  <a:srgbClr val="2f2f2f"/>
                </a:solidFill>
                <a:latin typeface="Arial"/>
              </a:rPr>
              <a:t>PS beam control: Upgrade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Use VXS system for signal acquisition + IQ demodulation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IQ data streams sent through VXS backplane to VXS switch over SFP to MicroTCA crate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MicroTCA crate with </a:t>
            </a:r>
            <a:r>
              <a:rPr b="1" lang="en-GB" sz="1800" spc="-1" strike="noStrike" u="sng">
                <a:solidFill>
                  <a:srgbClr val="6d2466"/>
                </a:solidFill>
                <a:uFillTx/>
                <a:latin typeface="Arial"/>
                <a:hlinkClick r:id="rId1"/>
              </a:rPr>
              <a:t>AFCZ</a:t>
            </a: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 Zynq UltraScale+ MPSoC x2 FMC Carrier (AFCZ also used for SPS &amp; LHC beam control)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GB" sz="2400" spc="-1" strike="noStrike">
                <a:solidFill>
                  <a:srgbClr val="2f2f2f"/>
                </a:solidFill>
                <a:latin typeface="Arial"/>
              </a:rPr>
              <a:t>PS barrier bucket upgrades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New firmware to incorporate new features: such as H1 synchronisation to SPS, smooth harmonic switching and single turn acquisition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dt" idx="85"/>
          </p:nvPr>
        </p:nvSpPr>
        <p:spPr>
          <a:xfrm>
            <a:off x="2574000" y="6350760"/>
            <a:ext cx="154080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chemeClr val="lt1"/>
                </a:solidFill>
                <a:latin typeface="Arial"/>
              </a:rPr>
              <a:t>13/10/2025</a:t>
            </a:r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ftr" idx="86"/>
          </p:nvPr>
        </p:nvSpPr>
        <p:spPr>
          <a:xfrm>
            <a:off x="4259160" y="6356520"/>
            <a:ext cx="657072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4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chemeClr val="lt1"/>
                </a:solidFill>
                <a:latin typeface="Arial"/>
              </a:rPr>
              <a:t>B. Woolley |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LLRF </a:t>
            </a:r>
            <a:r>
              <a:rPr b="0" lang="en-GB" sz="1200" spc="-1" strike="noStrike">
                <a:solidFill>
                  <a:schemeClr val="lt1"/>
                </a:solidFill>
                <a:latin typeface="Arial"/>
              </a:rPr>
              <a:t>2025</a:t>
            </a:r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sldNum" idx="87"/>
          </p:nvPr>
        </p:nvSpPr>
        <p:spPr>
          <a:xfrm>
            <a:off x="11107440" y="6356520"/>
            <a:ext cx="67968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F0AB4AF-2A2C-4372-AE92-B3EB67048E38}" type="slidenum">
              <a:rPr b="0" lang="en-GB" sz="1000" spc="-1" strike="noStrike">
                <a:solidFill>
                  <a:schemeClr val="lt1"/>
                </a:solidFill>
                <a:latin typeface="Arial"/>
              </a:rPr>
              <a:t>9</a:t>
            </a:fld>
            <a:endParaRPr b="0" lang="en-GB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" name="TextBox 26"/>
          <p:cNvSpPr/>
          <p:nvPr/>
        </p:nvSpPr>
        <p:spPr>
          <a:xfrm>
            <a:off x="8378280" y="2880000"/>
            <a:ext cx="29613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Fig – (part of) the current PS beam control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TextBox 27"/>
          <p:cNvSpPr/>
          <p:nvPr/>
        </p:nvSpPr>
        <p:spPr>
          <a:xfrm>
            <a:off x="9515520" y="5883480"/>
            <a:ext cx="22561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Fig – New VXS crate installation in PS central building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TextBox 31"/>
          <p:cNvSpPr/>
          <p:nvPr/>
        </p:nvSpPr>
        <p:spPr>
          <a:xfrm>
            <a:off x="180000" y="684000"/>
            <a:ext cx="7019640" cy="1278360"/>
          </a:xfrm>
          <a:prstGeom prst="rect">
            <a:avLst/>
          </a:prstGeom>
          <a:noFill/>
          <a:ln w="635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2400" spc="-1" strike="noStrike">
                <a:solidFill>
                  <a:srgbClr val="2f2f2f"/>
                </a:solidFill>
                <a:latin typeface="Arial"/>
              </a:rPr>
              <a:t>PS beam control: Current system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Dates between 1970-2010: analog NIM and digital NIM/VME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2f2f2f"/>
              </a:buClr>
              <a:buFont typeface="Symbol" charset="2"/>
              <a:buChar char=""/>
            </a:pPr>
            <a:r>
              <a:rPr b="1" lang="en-GB" sz="1800" spc="-1" strike="noStrike">
                <a:solidFill>
                  <a:srgbClr val="2f2f2f"/>
                </a:solidFill>
                <a:latin typeface="Arial"/>
              </a:rPr>
              <a:t>Multiple instances of same/similar hardware that is switched for the different beam cycles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2"/>
          <a:stretch/>
        </p:blipFill>
        <p:spPr>
          <a:xfrm>
            <a:off x="9360000" y="3267000"/>
            <a:ext cx="2663640" cy="2636640"/>
          </a:xfrm>
          <a:prstGeom prst="rect">
            <a:avLst/>
          </a:prstGeom>
          <a:ln w="0">
            <a:noFill/>
          </a:ln>
        </p:spPr>
      </p:pic>
      <p:pic>
        <p:nvPicPr>
          <p:cNvPr id="227" name="Imagen 2" descr=""/>
          <p:cNvPicPr/>
          <p:nvPr/>
        </p:nvPicPr>
        <p:blipFill>
          <a:blip r:embed="rId3"/>
          <a:stretch/>
        </p:blipFill>
        <p:spPr>
          <a:xfrm>
            <a:off x="7260480" y="178200"/>
            <a:ext cx="4799160" cy="2701440"/>
          </a:xfrm>
          <a:prstGeom prst="rect">
            <a:avLst/>
          </a:prstGeom>
          <a:ln w="0">
            <a:noFill/>
          </a:ln>
        </p:spPr>
      </p:pic>
      <p:pic>
        <p:nvPicPr>
          <p:cNvPr id="228" name="" descr=""/>
          <p:cNvPicPr/>
          <p:nvPr/>
        </p:nvPicPr>
        <p:blipFill>
          <a:blip r:embed="rId4"/>
          <a:stretch/>
        </p:blipFill>
        <p:spPr>
          <a:xfrm>
            <a:off x="5405040" y="3420000"/>
            <a:ext cx="3918600" cy="2657520"/>
          </a:xfrm>
          <a:prstGeom prst="rect">
            <a:avLst/>
          </a:prstGeom>
          <a:ln w="0">
            <a:noFill/>
          </a:ln>
        </p:spPr>
      </p:pic>
      <p:sp>
        <p:nvSpPr>
          <p:cNvPr id="229" name="TextBox 37"/>
          <p:cNvSpPr/>
          <p:nvPr/>
        </p:nvSpPr>
        <p:spPr>
          <a:xfrm>
            <a:off x="5858280" y="5760000"/>
            <a:ext cx="29613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808080"/>
                </a:solidFill>
                <a:latin typeface="Calibri"/>
              </a:rPr>
              <a:t>Fig – AFCZ FMC carrier and serial FMC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Corporate 16x9_PPT_Arial</Template>
  <TotalTime>3106</TotalTime>
  <Application>LibreOffice/24.2.7.2$Linux_X86_64 LibreOffice_project/420$Build-2</Application>
  <AppVersion>15.0000</AppVersion>
  <Words>2349</Words>
  <Paragraphs>479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2023-04-12T14:40:03Z</dcterms:created>
  <dc:creator/>
  <dc:description/>
  <dc:language>en-GB</dc:language>
  <cp:lastModifiedBy/>
  <dcterms:modified xsi:type="dcterms:W3CDTF">2025-10-13T07:55:53Z</dcterms:modified>
  <cp:revision>84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Widescreen</vt:lpwstr>
  </property>
  <property fmtid="{D5CDD505-2E9C-101B-9397-08002B2CF9AE}" pid="4" name="Slides">
    <vt:i4>23</vt:i4>
  </property>
</Properties>
</file>