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700" r:id="rId3"/>
    <p:sldMasterId id="2147483726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72" r:id="rId13"/>
    <p:sldId id="273" r:id="rId14"/>
    <p:sldId id="266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70" r:id="rId23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13" autoAdjust="0"/>
  </p:normalViewPr>
  <p:slideViewPr>
    <p:cSldViewPr snapToGrid="0">
      <p:cViewPr varScale="1">
        <p:scale>
          <a:sx n="94" d="100"/>
          <a:sy n="94" d="100"/>
        </p:scale>
        <p:origin x="11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6EDF2-48F9-4AD1-95C1-7630A8F796F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B96A4-10D1-4A8A-848B-9B85837FE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9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96A4-10D1-4A8A-848B-9B85837FED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61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96A4-10D1-4A8A-848B-9B85837FED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67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96A4-10D1-4A8A-848B-9B85837FED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19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96A4-10D1-4A8A-848B-9B85837FED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80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96A4-10D1-4A8A-848B-9B85837FED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98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96A4-10D1-4A8A-848B-9B85837FED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54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96A4-10D1-4A8A-848B-9B85837FED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0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2">
            <a:extLst>
              <a:ext uri="{FF2B5EF4-FFF2-40B4-BE49-F238E27FC236}">
                <a16:creationId xmlns:a16="http://schemas.microsoft.com/office/drawing/2014/main" id="{BA772C4C-FBCA-F54E-649C-1D54637481D8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FBE2AF0B-01D2-C701-FDAB-A580CFD81374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DC3FD99D-CF66-B268-CA09-4E253431B71A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57BFA530-B030-084C-29D9-8699DF5EA3F7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6784B24A-D75A-19DA-B1C8-6C25FCD5023C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82E7A495-4FF0-20E7-11C9-DE1259CC0D69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425D2BCD-A09B-B188-D625-D2104EE7A25E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A91F91F4-A2D3-0D5C-9D45-ACD81AE45481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E9DB4C00-6036-8390-7F87-382EFD520E54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BBA87E04-4B58-8C0D-C877-5B73B644D0A8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969BA4AE-B78C-DD48-05E7-A74F007D6141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2">
            <a:extLst>
              <a:ext uri="{FF2B5EF4-FFF2-40B4-BE49-F238E27FC236}">
                <a16:creationId xmlns:a16="http://schemas.microsoft.com/office/drawing/2014/main" id="{B0D0FA7B-4C3E-B088-C850-CE1A22CFB1CB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9C7F8951-C112-3090-AE59-5AB88FF3E620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FC66047F-8616-5407-F5FB-FE2B55E5BF8D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A7F64A01-3AAC-3BAD-DE08-ED15DEBA5068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468FEC81-4D33-FDC1-1046-BACCDEB36E4E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603722BA-5DA8-CEAB-636B-D41F2EE7C3A5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AC06AF8E-AEF3-4022-8C3B-EE282A48C5D1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78C4B36B-C630-3AC2-CA20-9ED843256F36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BCCA93BC-B22E-66C2-48E3-FC9CB8F8F858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B34873FD-FFB3-FED1-D825-D6F8645E01BC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8DADF576-20FD-B14C-1299-146152645ACC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EBD1757D-C82F-7A98-05AE-44727EE37F04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 hidden="1"/>
          <p:cNvSpPr/>
          <p:nvPr/>
        </p:nvSpPr>
        <p:spPr>
          <a:xfrm>
            <a:off x="0" y="0"/>
            <a:ext cx="304560" cy="685764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Picture 8"/>
          <p:cNvPicPr/>
          <p:nvPr/>
        </p:nvPicPr>
        <p:blipFill>
          <a:blip r:embed="rId14"/>
          <a:stretch/>
        </p:blipFill>
        <p:spPr>
          <a:xfrm>
            <a:off x="0" y="0"/>
            <a:ext cx="12189960" cy="5984640"/>
          </a:xfrm>
          <a:prstGeom prst="rect">
            <a:avLst/>
          </a:prstGeom>
          <a:ln w="0">
            <a:noFill/>
          </a:ln>
        </p:spPr>
      </p:pic>
      <p:pic>
        <p:nvPicPr>
          <p:cNvPr id="4" name="Picture 9"/>
          <p:cNvPicPr/>
          <p:nvPr/>
        </p:nvPicPr>
        <p:blipFill>
          <a:blip r:embed="rId15">
            <a:alphaModFix amt="80000"/>
          </a:blip>
          <a:srcRect t="-236"/>
          <a:stretch/>
        </p:blipFill>
        <p:spPr>
          <a:xfrm>
            <a:off x="0" y="-14400"/>
            <a:ext cx="12191760" cy="599868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03120" y="1231200"/>
            <a:ext cx="6669360" cy="2742840"/>
          </a:xfrm>
          <a:prstGeom prst="rect">
            <a:avLst/>
          </a:prstGeom>
        </p:spPr>
        <p:txBody>
          <a:bodyPr lIns="228600" tIns="0" rIns="182880" bIns="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cap="all" spc="-1">
                <a:solidFill>
                  <a:srgbClr val="FFFFFF"/>
                </a:solidFill>
                <a:latin typeface="Arial"/>
              </a:rPr>
              <a:t>presentation title Cover option B </a:t>
            </a:r>
            <a:br/>
            <a:r>
              <a:rPr lang="en-US" sz="3700" b="1" strike="noStrike" cap="all" spc="-1">
                <a:solidFill>
                  <a:srgbClr val="FFFFFF"/>
                </a:solidFill>
                <a:latin typeface="Arial"/>
              </a:rPr>
              <a:t>can be up to four </a:t>
            </a:r>
            <a:br/>
            <a:r>
              <a:rPr lang="en-US" sz="3700" b="1" strike="noStrike" cap="all" spc="-1">
                <a:solidFill>
                  <a:srgbClr val="FFFFFF"/>
                </a:solidFill>
                <a:latin typeface="Arial"/>
              </a:rPr>
              <a:t>or five lines of text</a:t>
            </a:r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-1800" y="1231200"/>
            <a:ext cx="304560" cy="2742840"/>
          </a:xfrm>
          <a:prstGeom prst="rect">
            <a:avLst/>
          </a:prstGeom>
          <a:solidFill>
            <a:srgbClr val="0082C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972840" y="1231200"/>
            <a:ext cx="5214960" cy="2742840"/>
          </a:xfrm>
          <a:prstGeom prst="rect">
            <a:avLst/>
          </a:prstGeom>
        </p:spPr>
        <p:txBody>
          <a:bodyPr lIns="90000" tIns="182880" rIns="90000" bIns="45000">
            <a:noAutofit/>
          </a:bodyPr>
          <a:lstStyle/>
          <a:p>
            <a:pPr marL="432000" indent="-324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icon to insert an image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6400" y="4305960"/>
            <a:ext cx="3590280" cy="39348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cap="all" spc="-1">
                <a:solidFill>
                  <a:srgbClr val="FFFFFF"/>
                </a:solidFill>
                <a:latin typeface="Arial"/>
              </a:rPr>
              <a:t>presenter name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626400" y="4711680"/>
            <a:ext cx="3590280" cy="91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95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Add Presenter Title</a:t>
            </a:r>
            <a:br/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Optional Line 2</a:t>
            </a:r>
            <a:br/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Optional Line 3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4392360" y="4305960"/>
            <a:ext cx="3590280" cy="39348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cap="all" spc="-1">
                <a:solidFill>
                  <a:srgbClr val="FFFFFF"/>
                </a:solidFill>
                <a:latin typeface="Arial"/>
              </a:rPr>
              <a:t>presenter name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body"/>
          </p:nvPr>
        </p:nvSpPr>
        <p:spPr>
          <a:xfrm>
            <a:off x="4392360" y="4711680"/>
            <a:ext cx="3590280" cy="91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95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Add Presenter Title</a:t>
            </a:r>
            <a:br/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Optional Line 2</a:t>
            </a:r>
            <a:br/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Optional Line 3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7"/>
          <p:cNvSpPr>
            <a:spLocks noGrp="1"/>
          </p:cNvSpPr>
          <p:nvPr>
            <p:ph type="body"/>
          </p:nvPr>
        </p:nvSpPr>
        <p:spPr>
          <a:xfrm>
            <a:off x="8158320" y="4305960"/>
            <a:ext cx="3590280" cy="39348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1" strike="noStrike" cap="all" spc="-1">
                <a:solidFill>
                  <a:srgbClr val="FFFFFF"/>
                </a:solidFill>
                <a:latin typeface="Arial"/>
              </a:rPr>
              <a:t>presenter name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8"/>
          <p:cNvSpPr>
            <a:spLocks noGrp="1"/>
          </p:cNvSpPr>
          <p:nvPr>
            <p:ph type="body"/>
          </p:nvPr>
        </p:nvSpPr>
        <p:spPr>
          <a:xfrm>
            <a:off x="8158320" y="4711680"/>
            <a:ext cx="3590280" cy="914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95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Add Presenter Title</a:t>
            </a:r>
            <a:br/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Optional Line 2</a:t>
            </a:r>
            <a:br/>
            <a:r>
              <a:rPr lang="en-US" sz="1800" b="0" strike="noStrike" spc="-1">
                <a:solidFill>
                  <a:srgbClr val="FFFFFF"/>
                </a:solidFill>
                <a:latin typeface="Arial"/>
              </a:rPr>
              <a:t>Optional Line 3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Picture 5"/>
          <p:cNvPicPr/>
          <p:nvPr/>
        </p:nvPicPr>
        <p:blipFill>
          <a:blip r:embed="rId16"/>
          <a:stretch/>
        </p:blipFill>
        <p:spPr>
          <a:xfrm>
            <a:off x="618120" y="6275520"/>
            <a:ext cx="3068640" cy="375480"/>
          </a:xfrm>
          <a:prstGeom prst="rect">
            <a:avLst/>
          </a:prstGeom>
          <a:ln w="0">
            <a:noFill/>
          </a:ln>
        </p:spPr>
      </p:pic>
      <p:pic>
        <p:nvPicPr>
          <p:cNvPr id="15" name="Graphic 4"/>
          <p:cNvPicPr/>
          <p:nvPr/>
        </p:nvPicPr>
        <p:blipFill>
          <a:blip r:embed="rId17"/>
          <a:stretch/>
        </p:blipFill>
        <p:spPr>
          <a:xfrm>
            <a:off x="8568360" y="6028200"/>
            <a:ext cx="3416760" cy="8539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7"/>
          <p:cNvSpPr/>
          <p:nvPr/>
        </p:nvSpPr>
        <p:spPr>
          <a:xfrm>
            <a:off x="0" y="0"/>
            <a:ext cx="304560" cy="685764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" name="Picture 14"/>
          <p:cNvPicPr/>
          <p:nvPr/>
        </p:nvPicPr>
        <p:blipFill>
          <a:blip r:embed="rId14"/>
          <a:stretch/>
        </p:blipFill>
        <p:spPr>
          <a:xfrm>
            <a:off x="618120" y="6437160"/>
            <a:ext cx="1999080" cy="244440"/>
          </a:xfrm>
          <a:prstGeom prst="rect">
            <a:avLst/>
          </a:prstGeom>
          <a:ln w="0">
            <a:noFill/>
          </a:ln>
        </p:spPr>
      </p:pic>
      <p:pic>
        <p:nvPicPr>
          <p:cNvPr id="54" name="Graphic 8"/>
          <p:cNvPicPr/>
          <p:nvPr/>
        </p:nvPicPr>
        <p:blipFill>
          <a:blip r:embed="rId15"/>
          <a:stretch/>
        </p:blipFill>
        <p:spPr>
          <a:xfrm>
            <a:off x="10234800" y="6384600"/>
            <a:ext cx="1635840" cy="408600"/>
          </a:xfrm>
          <a:prstGeom prst="rect">
            <a:avLst/>
          </a:prstGeom>
          <a:ln w="0">
            <a:noFill/>
          </a:ln>
        </p:spPr>
      </p:pic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0480" y="304920"/>
            <a:ext cx="11167200" cy="1020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cap="all" spc="-1">
                <a:solidFill>
                  <a:srgbClr val="000000"/>
                </a:solidFill>
                <a:latin typeface="Arial"/>
              </a:rPr>
              <a:t>BASIC CONTENT SLIDE</a:t>
            </a:r>
            <a:br/>
            <a:r>
              <a:rPr lang="en-US" sz="3700" b="1" strike="noStrike" cap="all" spc="-1">
                <a:solidFill>
                  <a:srgbClr val="000000"/>
                </a:solidFill>
                <a:latin typeface="Arial"/>
              </a:rPr>
              <a:t>one or two lines for headline</a:t>
            </a:r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09480" y="1325160"/>
            <a:ext cx="11175480" cy="583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600" b="1" strike="noStrike" spc="-1">
                <a:solidFill>
                  <a:srgbClr val="00609C"/>
                </a:solidFill>
                <a:latin typeface="Arial"/>
              </a:rPr>
              <a:t>Slide subtitle sentence case. Optional: delete as needed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1909080"/>
            <a:ext cx="9753120" cy="4364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9600" indent="-21924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add 1st-level bullet. Click an icon below to add table, graph or other imagery.</a:t>
            </a:r>
          </a:p>
          <a:p>
            <a:pPr marL="618120" lvl="1" indent="-3409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stem Font Regular"/>
              <a:buChar char="—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level</a:t>
            </a:r>
          </a:p>
          <a:p>
            <a:pPr marL="770400" lvl="2" indent="-190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level</a:t>
            </a:r>
          </a:p>
          <a:p>
            <a:pPr marL="1149480" lvl="3" indent="-3409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stem Font Regular"/>
              <a:buChar char="—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level</a:t>
            </a:r>
          </a:p>
          <a:p>
            <a:pPr marL="1375920" lvl="4" indent="-219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stem Font Regular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7" hidden="1"/>
          <p:cNvSpPr/>
          <p:nvPr/>
        </p:nvSpPr>
        <p:spPr>
          <a:xfrm>
            <a:off x="0" y="0"/>
            <a:ext cx="304560" cy="685764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5" name="Picture 14"/>
          <p:cNvPicPr/>
          <p:nvPr/>
        </p:nvPicPr>
        <p:blipFill>
          <a:blip r:embed="rId14"/>
          <a:stretch/>
        </p:blipFill>
        <p:spPr>
          <a:xfrm>
            <a:off x="618120" y="6437160"/>
            <a:ext cx="1999080" cy="244440"/>
          </a:xfrm>
          <a:prstGeom prst="rect">
            <a:avLst/>
          </a:prstGeom>
          <a:ln w="0">
            <a:noFill/>
          </a:ln>
        </p:spPr>
      </p:pic>
      <p:pic>
        <p:nvPicPr>
          <p:cNvPr id="186" name="Graphic 8"/>
          <p:cNvPicPr/>
          <p:nvPr/>
        </p:nvPicPr>
        <p:blipFill>
          <a:blip r:embed="rId15"/>
          <a:stretch/>
        </p:blipFill>
        <p:spPr>
          <a:xfrm>
            <a:off x="10234800" y="6384600"/>
            <a:ext cx="1635840" cy="40860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7"/>
          <p:cNvPicPr/>
          <p:nvPr/>
        </p:nvPicPr>
        <p:blipFill>
          <a:blip r:embed="rId16"/>
          <a:srcRect l="4901" t="26981" r="8430" b="1"/>
          <a:stretch/>
        </p:blipFill>
        <p:spPr>
          <a:xfrm>
            <a:off x="0" y="0"/>
            <a:ext cx="12189960" cy="685764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8"/>
          <p:cNvPicPr/>
          <p:nvPr/>
        </p:nvPicPr>
        <p:blipFill>
          <a:blip r:embed="rId17">
            <a:alphaModFix amt="80000"/>
          </a:blip>
          <a:srcRect l="7276" t="-204" r="7264" b="2068"/>
          <a:stretch/>
        </p:blipFill>
        <p:spPr>
          <a:xfrm>
            <a:off x="0" y="-14400"/>
            <a:ext cx="12191760" cy="6872040"/>
          </a:xfrm>
          <a:prstGeom prst="rect">
            <a:avLst/>
          </a:prstGeom>
          <a:ln w="0">
            <a:noFill/>
          </a:ln>
        </p:spPr>
      </p:pic>
      <p:pic>
        <p:nvPicPr>
          <p:cNvPr id="189" name="Graphic 2"/>
          <p:cNvPicPr/>
          <p:nvPr/>
        </p:nvPicPr>
        <p:blipFill>
          <a:blip r:embed="rId18"/>
          <a:stretch/>
        </p:blipFill>
        <p:spPr>
          <a:xfrm>
            <a:off x="766800" y="2679480"/>
            <a:ext cx="5785560" cy="1446120"/>
          </a:xfrm>
          <a:prstGeom prst="rect">
            <a:avLst/>
          </a:prstGeom>
          <a:ln w="0">
            <a:noFill/>
          </a:ln>
        </p:spPr>
      </p:pic>
      <p:pic>
        <p:nvPicPr>
          <p:cNvPr id="190" name="Picture 4"/>
          <p:cNvPicPr/>
          <p:nvPr/>
        </p:nvPicPr>
        <p:blipFill>
          <a:blip r:embed="rId19"/>
          <a:stretch/>
        </p:blipFill>
        <p:spPr>
          <a:xfrm>
            <a:off x="6852240" y="2863440"/>
            <a:ext cx="3751200" cy="1077120"/>
          </a:xfrm>
          <a:prstGeom prst="rect">
            <a:avLst/>
          </a:prstGeom>
          <a:ln w="0">
            <a:noFill/>
          </a:ln>
        </p:spPr>
      </p:pic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 7"/>
          <p:cNvSpPr/>
          <p:nvPr/>
        </p:nvSpPr>
        <p:spPr>
          <a:xfrm>
            <a:off x="0" y="0"/>
            <a:ext cx="304560" cy="6857640"/>
          </a:xfrm>
          <a:prstGeom prst="rect">
            <a:avLst/>
          </a:prstGeom>
          <a:solidFill>
            <a:srgbClr val="00609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1" name="Picture 14"/>
          <p:cNvPicPr/>
          <p:nvPr/>
        </p:nvPicPr>
        <p:blipFill>
          <a:blip r:embed="rId14"/>
          <a:stretch/>
        </p:blipFill>
        <p:spPr>
          <a:xfrm>
            <a:off x="618120" y="6437160"/>
            <a:ext cx="1999080" cy="244440"/>
          </a:xfrm>
          <a:prstGeom prst="rect">
            <a:avLst/>
          </a:prstGeom>
          <a:ln w="0">
            <a:noFill/>
          </a:ln>
        </p:spPr>
      </p:pic>
      <p:pic>
        <p:nvPicPr>
          <p:cNvPr id="302" name="Graphic 8"/>
          <p:cNvPicPr/>
          <p:nvPr/>
        </p:nvPicPr>
        <p:blipFill>
          <a:blip r:embed="rId15"/>
          <a:stretch/>
        </p:blipFill>
        <p:spPr>
          <a:xfrm>
            <a:off x="10234800" y="6384600"/>
            <a:ext cx="1635840" cy="408600"/>
          </a:xfrm>
          <a:prstGeom prst="rect">
            <a:avLst/>
          </a:prstGeom>
          <a:ln w="0">
            <a:noFill/>
          </a:ln>
        </p:spPr>
      </p:pic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600480" y="304920"/>
            <a:ext cx="11167200" cy="1020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cap="all" spc="-1">
                <a:solidFill>
                  <a:srgbClr val="000000"/>
                </a:solidFill>
                <a:latin typeface="Arial"/>
              </a:rPr>
              <a:t>BASIC CONTENT SLIDE</a:t>
            </a:r>
            <a:br/>
            <a:r>
              <a:rPr lang="en-US" sz="3700" b="1" strike="noStrike" cap="all" spc="-1">
                <a:solidFill>
                  <a:srgbClr val="000000"/>
                </a:solidFill>
                <a:latin typeface="Arial"/>
              </a:rPr>
              <a:t>one or two lines for headline</a:t>
            </a:r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61CBADB8-24C0-42FF-9824-521941C59BCB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609480" y="1325160"/>
            <a:ext cx="11175480" cy="583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2600" b="1" strike="noStrike" spc="-1">
                <a:solidFill>
                  <a:srgbClr val="00609C"/>
                </a:solidFill>
                <a:latin typeface="Arial"/>
              </a:rPr>
              <a:t>Slide subtitle sentence case. Optional: delete as needed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609480" y="1909080"/>
            <a:ext cx="9753120" cy="4364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9600" indent="-21924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add 1st-level bullet. Click an icon below to add table, graph or other imagery.</a:t>
            </a:r>
          </a:p>
          <a:p>
            <a:pPr marL="618120" lvl="1" indent="-3409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stem Font Regular"/>
              <a:buChar char="—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level</a:t>
            </a:r>
          </a:p>
          <a:p>
            <a:pPr marL="770400" lvl="2" indent="-190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level</a:t>
            </a:r>
          </a:p>
          <a:p>
            <a:pPr marL="1149480" lvl="3" indent="-3409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stem Font Regular"/>
              <a:buChar char="—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level</a:t>
            </a:r>
          </a:p>
          <a:p>
            <a:pPr marL="1375920" lvl="4" indent="-219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stem Font Regular"/>
              <a:buChar char="»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tif"/><Relationship Id="rId5" Type="http://schemas.openxmlformats.org/officeDocument/2006/relationships/image" Target="../media/image55.tif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ops.aps.anl.gov/manuals/elegant_latest/elegant.pdf" TargetMode="Externa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13"/>
          <p:cNvSpPr txBox="1"/>
          <p:nvPr/>
        </p:nvSpPr>
        <p:spPr>
          <a:xfrm>
            <a:off x="303120" y="1231200"/>
            <a:ext cx="7227360" cy="2742840"/>
          </a:xfrm>
          <a:prstGeom prst="rect">
            <a:avLst/>
          </a:prstGeom>
          <a:solidFill>
            <a:srgbClr val="00609C">
              <a:alpha val="85000"/>
            </a:srgbClr>
          </a:solidFill>
          <a:ln w="0">
            <a:noFill/>
          </a:ln>
        </p:spPr>
        <p:txBody>
          <a:bodyPr lIns="228600" tIns="0" rIns="182880" bIns="0" anchor="ctr">
            <a:noAutofit/>
          </a:bodyPr>
          <a:lstStyle/>
          <a:p>
            <a:r>
              <a:rPr lang="en-US" sz="2800" b="0" strike="noStrike" spc="-1">
                <a:solidFill>
                  <a:srgbClr val="FFFFFF"/>
                </a:solidFill>
                <a:latin typeface="Arial"/>
              </a:rPr>
              <a:t>Advanced Photon Source Upgrade</a:t>
            </a:r>
            <a:br/>
            <a:r>
              <a:rPr lang="en-US" sz="2800" b="0" strike="noStrike" spc="-1">
                <a:solidFill>
                  <a:srgbClr val="FFFFFF"/>
                </a:solidFill>
                <a:latin typeface="Arial"/>
              </a:rPr>
              <a:t>Digital LLRF Systems Summary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4" name="Picture Placeholder 15"/>
          <p:cNvPicPr/>
          <p:nvPr/>
        </p:nvPicPr>
        <p:blipFill>
          <a:blip r:embed="rId2"/>
          <a:stretch/>
        </p:blipFill>
        <p:spPr>
          <a:xfrm>
            <a:off x="7530480" y="1230840"/>
            <a:ext cx="4675320" cy="2742840"/>
          </a:xfrm>
          <a:prstGeom prst="rect">
            <a:avLst/>
          </a:prstGeom>
          <a:ln w="0">
            <a:noFill/>
          </a:ln>
        </p:spPr>
      </p:pic>
      <p:sp>
        <p:nvSpPr>
          <p:cNvPr id="345" name="Subtitle 14"/>
          <p:cNvSpPr txBox="1"/>
          <p:nvPr/>
        </p:nvSpPr>
        <p:spPr>
          <a:xfrm>
            <a:off x="618120" y="324720"/>
            <a:ext cx="3415680" cy="89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347" name="Text Placeholder 17"/>
          <p:cNvSpPr txBox="1"/>
          <p:nvPr/>
        </p:nvSpPr>
        <p:spPr>
          <a:xfrm>
            <a:off x="626399" y="4711680"/>
            <a:ext cx="8397021" cy="914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indent="-324000">
              <a:lnSpc>
                <a:spcPct val="95000"/>
              </a:lnSpc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FFFFFF"/>
                </a:solidFill>
                <a:latin typeface="Arial"/>
              </a:rPr>
              <a:t>T. Berenc, M. Borland, J. Calvey, T. Madden, O. Mohsen, A. Nassiri, Y. Yang (ANL)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indent="-324000">
              <a:lnSpc>
                <a:spcPct val="95000"/>
              </a:lnSpc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FFFFFF"/>
                </a:solidFill>
                <a:latin typeface="Arial"/>
              </a:rPr>
              <a:t>J. Breeding (Cutting Edge Communications, LLC)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graph&#10;&#10;Description automatically generated">
            <a:extLst>
              <a:ext uri="{FF2B5EF4-FFF2-40B4-BE49-F238E27FC236}">
                <a16:creationId xmlns:a16="http://schemas.microsoft.com/office/drawing/2014/main" id="{B86B7A0A-E258-E4A1-A48A-D9DA9CE61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8" y="1359466"/>
            <a:ext cx="3749040" cy="2891790"/>
          </a:xfrm>
          <a:prstGeom prst="rect">
            <a:avLst/>
          </a:prstGeom>
        </p:spPr>
      </p:pic>
      <p:pic>
        <p:nvPicPr>
          <p:cNvPr id="16" name="Picture 15" descr="A graph of a function&#10;&#10;Description automatically generated">
            <a:extLst>
              <a:ext uri="{FF2B5EF4-FFF2-40B4-BE49-F238E27FC236}">
                <a16:creationId xmlns:a16="http://schemas.microsoft.com/office/drawing/2014/main" id="{8A537DA6-7D18-9910-C3C0-E6F653958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80" y="1366119"/>
            <a:ext cx="3749040" cy="2891790"/>
          </a:xfrm>
          <a:prstGeom prst="rect">
            <a:avLst/>
          </a:prstGeom>
        </p:spPr>
      </p:pic>
      <p:pic>
        <p:nvPicPr>
          <p:cNvPr id="20" name="Picture 19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7AFDF6D6-D160-1EBF-6FF8-BDC028D7B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46" y="3845849"/>
            <a:ext cx="3749040" cy="2891790"/>
          </a:xfrm>
          <a:prstGeom prst="rect">
            <a:avLst/>
          </a:prstGeom>
        </p:spPr>
      </p:pic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EBBB6E6-F246-F0E9-28C3-722EE2C20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8" y="3835812"/>
            <a:ext cx="3749040" cy="2891790"/>
          </a:xfrm>
          <a:prstGeom prst="rect">
            <a:avLst/>
          </a:prstGeom>
        </p:spPr>
      </p:pic>
      <p:sp>
        <p:nvSpPr>
          <p:cNvPr id="22" name="Title 11_11">
            <a:extLst>
              <a:ext uri="{FF2B5EF4-FFF2-40B4-BE49-F238E27FC236}">
                <a16:creationId xmlns:a16="http://schemas.microsoft.com/office/drawing/2014/main" id="{BB83F8A0-F002-EADE-CAE6-5BF8D41E8FDE}"/>
              </a:ext>
            </a:extLst>
          </p:cNvPr>
          <p:cNvSpPr txBox="1"/>
          <p:nvPr/>
        </p:nvSpPr>
        <p:spPr>
          <a:xfrm>
            <a:off x="1246223" y="867631"/>
            <a:ext cx="6241172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 dirty="0">
                <a:solidFill>
                  <a:srgbClr val="000000"/>
                </a:solidFill>
                <a:latin typeface="Arial"/>
              </a:rPr>
              <a:t>RFNS OFF   vs.   RFNS ON</a:t>
            </a:r>
            <a:endParaRPr lang="en-US" sz="3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itle 11_11">
            <a:extLst>
              <a:ext uri="{FF2B5EF4-FFF2-40B4-BE49-F238E27FC236}">
                <a16:creationId xmlns:a16="http://schemas.microsoft.com/office/drawing/2014/main" id="{60CA85B9-D5FE-99EC-CB80-1901DD0EDB00}"/>
              </a:ext>
            </a:extLst>
          </p:cNvPr>
          <p:cNvSpPr txBox="1"/>
          <p:nvPr/>
        </p:nvSpPr>
        <p:spPr>
          <a:xfrm>
            <a:off x="1268149" y="4103258"/>
            <a:ext cx="2347888" cy="4670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Modes 1-107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itle 11_11">
            <a:extLst>
              <a:ext uri="{FF2B5EF4-FFF2-40B4-BE49-F238E27FC236}">
                <a16:creationId xmlns:a16="http://schemas.microsoft.com/office/drawing/2014/main" id="{EF951CA1-3EA1-BE05-035E-8B02205EE6C6}"/>
              </a:ext>
            </a:extLst>
          </p:cNvPr>
          <p:cNvSpPr txBox="1"/>
          <p:nvPr/>
        </p:nvSpPr>
        <p:spPr>
          <a:xfrm>
            <a:off x="5171668" y="1663785"/>
            <a:ext cx="1454270" cy="4670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Mode 0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Title 11_11">
            <a:extLst>
              <a:ext uri="{FF2B5EF4-FFF2-40B4-BE49-F238E27FC236}">
                <a16:creationId xmlns:a16="http://schemas.microsoft.com/office/drawing/2014/main" id="{34B4F78E-F3DF-0577-0676-E8E9759BB72E}"/>
              </a:ext>
            </a:extLst>
          </p:cNvPr>
          <p:cNvSpPr txBox="1"/>
          <p:nvPr/>
        </p:nvSpPr>
        <p:spPr>
          <a:xfrm>
            <a:off x="1430941" y="1813794"/>
            <a:ext cx="1454270" cy="4670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Mode 0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itle 11_11">
            <a:extLst>
              <a:ext uri="{FF2B5EF4-FFF2-40B4-BE49-F238E27FC236}">
                <a16:creationId xmlns:a16="http://schemas.microsoft.com/office/drawing/2014/main" id="{B335FA4F-CF18-3EA9-FDB7-43A81B770953}"/>
              </a:ext>
            </a:extLst>
          </p:cNvPr>
          <p:cNvSpPr txBox="1"/>
          <p:nvPr/>
        </p:nvSpPr>
        <p:spPr>
          <a:xfrm>
            <a:off x="5098422" y="4143515"/>
            <a:ext cx="2347888" cy="4670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Modes 1-107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itle 11_11">
            <a:extLst>
              <a:ext uri="{FF2B5EF4-FFF2-40B4-BE49-F238E27FC236}">
                <a16:creationId xmlns:a16="http://schemas.microsoft.com/office/drawing/2014/main" id="{E9E949F0-990B-F429-A54B-E445763CB165}"/>
              </a:ext>
            </a:extLst>
          </p:cNvPr>
          <p:cNvSpPr txBox="1"/>
          <p:nvPr/>
        </p:nvSpPr>
        <p:spPr>
          <a:xfrm>
            <a:off x="388386" y="120361"/>
            <a:ext cx="10948096" cy="4670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Arial"/>
              </a:rPr>
              <a:t>Simulations – Longitudinal Coupled Bunch Modes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Content Placeholder 13_5">
            <a:extLst>
              <a:ext uri="{FF2B5EF4-FFF2-40B4-BE49-F238E27FC236}">
                <a16:creationId xmlns:a16="http://schemas.microsoft.com/office/drawing/2014/main" id="{31FCEF85-8015-0AA3-31CD-25FFBF3E5C25}"/>
              </a:ext>
            </a:extLst>
          </p:cNvPr>
          <p:cNvSpPr txBox="1"/>
          <p:nvPr/>
        </p:nvSpPr>
        <p:spPr>
          <a:xfrm>
            <a:off x="7625453" y="1084960"/>
            <a:ext cx="4509071" cy="352559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108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We learned:</a:t>
            </a:r>
          </a:p>
          <a:p>
            <a:pPr marL="393750" indent="-28575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for a 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Passive Bunch Lengthening Cavity</a:t>
            </a:r>
          </a:p>
          <a:p>
            <a:pPr marL="393750" indent="-28575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Mode0 synchrotron tune is still dictated by the Main RF voltage</a:t>
            </a:r>
          </a:p>
          <a:p>
            <a:pPr marL="393750" indent="-28575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Robinson instability still dictated by  Main RF conditions (i.e., generator)</a:t>
            </a:r>
          </a:p>
          <a:p>
            <a:pPr marL="393750" indent="-28575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Higher order coupled bunch modes see a synchrotron tune shift from the flattened potential well created by the Mode0 induced voltage</a:t>
            </a:r>
          </a:p>
          <a:p>
            <a:pPr marL="393750" indent="-28575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</a:pP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</a:pP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F61188-CACA-8A0A-23CF-C92860AF22BC}"/>
              </a:ext>
            </a:extLst>
          </p:cNvPr>
          <p:cNvSpPr txBox="1"/>
          <p:nvPr/>
        </p:nvSpPr>
        <p:spPr>
          <a:xfrm>
            <a:off x="7825109" y="4877596"/>
            <a:ext cx="4369659" cy="40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400" b="0" strike="noStrike" spc="-1" dirty="0">
                <a:latin typeface="Arial"/>
              </a:rPr>
              <a:t>[10]  R. Lindberg, M. Borland, private communication</a:t>
            </a:r>
            <a:endParaRPr lang="en-US" sz="1400" b="0" strike="noStrike" spc="-1" dirty="0">
              <a:latin typeface="+mj-lt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5576E503-24C8-213C-663C-207ECB2125A3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10</a:t>
            </a:fld>
            <a:endParaRPr lang="en-U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86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itle 11_10"/>
          <p:cNvSpPr txBox="1"/>
          <p:nvPr/>
        </p:nvSpPr>
        <p:spPr>
          <a:xfrm>
            <a:off x="492480" y="1800"/>
            <a:ext cx="11384672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 dirty="0">
                <a:solidFill>
                  <a:srgbClr val="000000"/>
                </a:solidFill>
                <a:latin typeface="Arial"/>
              </a:rPr>
              <a:t>RF Noise Suppression – targeted 60Hz harmonics</a:t>
            </a:r>
            <a:endParaRPr lang="en-US" sz="3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Content Placeholder 13_8"/>
          <p:cNvSpPr txBox="1"/>
          <p:nvPr/>
        </p:nvSpPr>
        <p:spPr>
          <a:xfrm>
            <a:off x="370960" y="657424"/>
            <a:ext cx="11730600" cy="417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n-US" sz="22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Some constraints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existing systems are purely analog-based</a:t>
            </a: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the way the 1MW klystron-based systems are regulated</a:t>
            </a: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72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1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fixed RF drive (saturation), global amp. control is limited, ~100Hz BW mod-anode feedback</a:t>
            </a: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72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phase loops straight forward: inner loop around klystron, outer-loop around cavities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600"/>
              </a:spcBef>
            </a:pPr>
            <a:r>
              <a:rPr lang="en-US" sz="2200" b="1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Approach</a:t>
            </a:r>
            <a:r>
              <a:rPr lang="en-US" sz="2200" b="0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:  </a:t>
            </a:r>
            <a:r>
              <a:rPr lang="en-US" sz="2100" b="1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minimize RF noise at the source, don’t let it get into the cavities in the first place</a:t>
            </a:r>
            <a:endParaRPr lang="en-US" sz="2100" b="0" i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Slide Number Placeholder 14_10"/>
          <p:cNvSpPr txBox="1"/>
          <p:nvPr/>
        </p:nvSpPr>
        <p:spPr>
          <a:xfrm>
            <a:off x="0" y="6396840"/>
            <a:ext cx="304560" cy="25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A0CDFDCA-E530-4409-BD07-00687E6EBEAB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11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418" name="Picture 417"/>
          <p:cNvPicPr/>
          <p:nvPr/>
        </p:nvPicPr>
        <p:blipFill>
          <a:blip r:embed="rId2"/>
          <a:stretch/>
        </p:blipFill>
        <p:spPr>
          <a:xfrm>
            <a:off x="763200" y="3200400"/>
            <a:ext cx="5225040" cy="3657600"/>
          </a:xfrm>
          <a:prstGeom prst="rect">
            <a:avLst/>
          </a:prstGeom>
          <a:ln w="0">
            <a:noFill/>
          </a:ln>
        </p:spPr>
      </p:pic>
      <p:sp>
        <p:nvSpPr>
          <p:cNvPr id="419" name="Rectangle 418"/>
          <p:cNvSpPr/>
          <p:nvPr/>
        </p:nvSpPr>
        <p:spPr>
          <a:xfrm>
            <a:off x="5935320" y="3200400"/>
            <a:ext cx="129960" cy="36576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20" name="Rectangle 419"/>
          <p:cNvSpPr/>
          <p:nvPr/>
        </p:nvSpPr>
        <p:spPr>
          <a:xfrm>
            <a:off x="643320" y="3200400"/>
            <a:ext cx="129960" cy="36576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21" name="TextBox 420"/>
          <p:cNvSpPr txBox="1"/>
          <p:nvPr/>
        </p:nvSpPr>
        <p:spPr>
          <a:xfrm>
            <a:off x="6073200" y="6456600"/>
            <a:ext cx="4213800" cy="40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400" b="0" strike="noStrike" spc="-1" dirty="0">
                <a:latin typeface="Arial"/>
              </a:rPr>
              <a:t>[11] T. Berenc et. al., LLRF 2024 Topical Workshop</a:t>
            </a:r>
          </a:p>
        </p:txBody>
      </p:sp>
      <p:pic>
        <p:nvPicPr>
          <p:cNvPr id="422" name="Picture 421"/>
          <p:cNvPicPr/>
          <p:nvPr/>
        </p:nvPicPr>
        <p:blipFill>
          <a:blip r:embed="rId3"/>
          <a:stretch/>
        </p:blipFill>
        <p:spPr>
          <a:xfrm>
            <a:off x="6468120" y="3213192"/>
            <a:ext cx="4572000" cy="175572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422"/>
          <p:cNvPicPr/>
          <p:nvPr/>
        </p:nvPicPr>
        <p:blipFill>
          <a:blip r:embed="rId4"/>
          <a:stretch/>
        </p:blipFill>
        <p:spPr>
          <a:xfrm>
            <a:off x="6468120" y="5029200"/>
            <a:ext cx="4572000" cy="1362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itle 11_10"/>
          <p:cNvSpPr txBox="1"/>
          <p:nvPr/>
        </p:nvSpPr>
        <p:spPr>
          <a:xfrm>
            <a:off x="492480" y="1800"/>
            <a:ext cx="11384672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 dirty="0">
                <a:solidFill>
                  <a:srgbClr val="000000"/>
                </a:solidFill>
                <a:latin typeface="Arial"/>
              </a:rPr>
              <a:t>RF Noise Suppression – some results</a:t>
            </a:r>
            <a:endParaRPr lang="en-US" sz="37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32568-55F6-2A12-3538-9D5730BED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22831" y="971549"/>
            <a:ext cx="5143500" cy="285750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C744E4-F442-5748-3189-7411EF667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385328" y="971549"/>
            <a:ext cx="5143500" cy="285750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65473-2309-850D-9EA4-2549B5C43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524874" y="3959448"/>
            <a:ext cx="4326321" cy="2222499"/>
          </a:xfrm>
          <a:prstGeom prst="rect">
            <a:avLst/>
          </a:prstGeom>
          <a:ln>
            <a:noFill/>
          </a:ln>
        </p:spPr>
      </p:pic>
      <p:sp>
        <p:nvSpPr>
          <p:cNvPr id="8" name="Content Placeholder 13_4">
            <a:extLst>
              <a:ext uri="{FF2B5EF4-FFF2-40B4-BE49-F238E27FC236}">
                <a16:creationId xmlns:a16="http://schemas.microsoft.com/office/drawing/2014/main" id="{48069FC4-13B9-87F6-B9B4-9EFFADAE050B}"/>
              </a:ext>
            </a:extLst>
          </p:cNvPr>
          <p:cNvSpPr txBox="1"/>
          <p:nvPr/>
        </p:nvSpPr>
        <p:spPr>
          <a:xfrm>
            <a:off x="6492384" y="4016562"/>
            <a:ext cx="4326321" cy="72406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3600">
              <a:spcBef>
                <a:spcPts val="850"/>
              </a:spcBef>
              <a:buClr>
                <a:srgbClr val="000000"/>
              </a:buClr>
              <a:buSzPct val="45000"/>
            </a:pPr>
            <a:r>
              <a:rPr lang="en-US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Specifications</a:t>
            </a:r>
          </a:p>
          <a:p>
            <a:pPr marL="3816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0.075% rms, 0.1deg rms [1kHz BW]</a:t>
            </a:r>
            <a:endParaRPr lang="en-US" b="0" strike="noStrike" spc="-1" dirty="0">
              <a:solidFill>
                <a:srgbClr val="000000"/>
              </a:solidFill>
              <a:latin typeface="Arial"/>
              <a:ea typeface="Noto Sans CJK SC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94FBD2-B111-B8EB-2875-6F7C7881654E}"/>
              </a:ext>
            </a:extLst>
          </p:cNvPr>
          <p:cNvCxnSpPr>
            <a:cxnSpLocks/>
          </p:cNvCxnSpPr>
          <p:nvPr/>
        </p:nvCxnSpPr>
        <p:spPr>
          <a:xfrm>
            <a:off x="6893485" y="1638195"/>
            <a:ext cx="392522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CF3250-427D-68FC-6DA8-F05CFEC65C69}"/>
              </a:ext>
            </a:extLst>
          </p:cNvPr>
          <p:cNvCxnSpPr>
            <a:cxnSpLocks/>
          </p:cNvCxnSpPr>
          <p:nvPr/>
        </p:nvCxnSpPr>
        <p:spPr>
          <a:xfrm>
            <a:off x="1283260" y="1904895"/>
            <a:ext cx="392522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Content Placeholder 13_4">
            <a:extLst>
              <a:ext uri="{FF2B5EF4-FFF2-40B4-BE49-F238E27FC236}">
                <a16:creationId xmlns:a16="http://schemas.microsoft.com/office/drawing/2014/main" id="{74FBD799-7A30-FD63-81CC-1BB40D8A90F6}"/>
              </a:ext>
            </a:extLst>
          </p:cNvPr>
          <p:cNvSpPr txBox="1"/>
          <p:nvPr/>
        </p:nvSpPr>
        <p:spPr>
          <a:xfrm>
            <a:off x="6492384" y="4740623"/>
            <a:ext cx="3696983" cy="15627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3816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1" spc="-1" dirty="0">
                <a:solidFill>
                  <a:srgbClr val="000000"/>
                </a:solidFill>
                <a:latin typeface="Arial"/>
              </a:rPr>
              <a:t>future</a:t>
            </a:r>
            <a:r>
              <a:rPr lang="en-US" b="1" strike="noStrike" spc="-1" dirty="0">
                <a:solidFill>
                  <a:srgbClr val="000000"/>
                </a:solidFill>
                <a:latin typeface="Arial"/>
              </a:rPr>
              <a:t> RFNS improvements</a:t>
            </a:r>
          </a:p>
          <a:p>
            <a:pPr marL="3564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presently adding harmonics</a:t>
            </a:r>
          </a:p>
          <a:p>
            <a:pPr marL="3564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will explore wideband changes</a:t>
            </a: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A493545E-CA5D-22B5-5CBE-126E0037B4CA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12</a:t>
            </a:fld>
            <a:endParaRPr lang="en-U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391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itle 11_10"/>
          <p:cNvSpPr txBox="1"/>
          <p:nvPr/>
        </p:nvSpPr>
        <p:spPr>
          <a:xfrm>
            <a:off x="492480" y="1800"/>
            <a:ext cx="11384672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 dirty="0">
                <a:solidFill>
                  <a:srgbClr val="000000"/>
                </a:solidFill>
                <a:latin typeface="Arial"/>
              </a:rPr>
              <a:t>RF Noise Suppression – some results</a:t>
            </a:r>
            <a:endParaRPr lang="en-US" sz="37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156B2-ED49-9579-FD79-D3D55AC01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60427" y="988612"/>
            <a:ext cx="3516630" cy="2743200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E377C-E026-4301-BE60-FD1BD7E0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288178" y="988612"/>
            <a:ext cx="4095750" cy="290703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F8D558-5890-26FE-CBFB-23FF26A73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60427" y="4028081"/>
            <a:ext cx="3943350" cy="2697480"/>
          </a:xfrm>
          <a:prstGeom prst="rect">
            <a:avLst/>
          </a:prstGeom>
          <a:ln>
            <a:noFill/>
          </a:ln>
        </p:spPr>
      </p:pic>
      <p:sp>
        <p:nvSpPr>
          <p:cNvPr id="12" name="CustomShape 24">
            <a:extLst>
              <a:ext uri="{FF2B5EF4-FFF2-40B4-BE49-F238E27FC236}">
                <a16:creationId xmlns:a16="http://schemas.microsoft.com/office/drawing/2014/main" id="{88CE372D-8FC2-42BD-38D3-5BD6D065678C}"/>
              </a:ext>
            </a:extLst>
          </p:cNvPr>
          <p:cNvSpPr/>
          <p:nvPr/>
        </p:nvSpPr>
        <p:spPr>
          <a:xfrm>
            <a:off x="1347191" y="613616"/>
            <a:ext cx="1872259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>
                <a:solidFill>
                  <a:srgbClr val="232425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Beam Jitter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25">
            <a:extLst>
              <a:ext uri="{FF2B5EF4-FFF2-40B4-BE49-F238E27FC236}">
                <a16:creationId xmlns:a16="http://schemas.microsoft.com/office/drawing/2014/main" id="{81F11D78-6D91-C2A1-B487-F09E1C0E3CEA}"/>
              </a:ext>
            </a:extLst>
          </p:cNvPr>
          <p:cNvSpPr/>
          <p:nvPr/>
        </p:nvSpPr>
        <p:spPr>
          <a:xfrm>
            <a:off x="2038914" y="4596951"/>
            <a:ext cx="2837886" cy="73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b="0" strike="noStrike" spc="-1" dirty="0">
                <a:solidFill>
                  <a:srgbClr val="232425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horizontal rms motion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b="0" strike="noStrike" spc="-1" dirty="0">
                <a:solidFill>
                  <a:srgbClr val="232425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at dispersive P3 BPMs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Content Placeholder 13_4">
            <a:extLst>
              <a:ext uri="{FF2B5EF4-FFF2-40B4-BE49-F238E27FC236}">
                <a16:creationId xmlns:a16="http://schemas.microsoft.com/office/drawing/2014/main" id="{1D31971D-5135-3724-13D1-4A46EABE4BFF}"/>
              </a:ext>
            </a:extLst>
          </p:cNvPr>
          <p:cNvSpPr txBox="1"/>
          <p:nvPr/>
        </p:nvSpPr>
        <p:spPr>
          <a:xfrm>
            <a:off x="8632683" y="1058523"/>
            <a:ext cx="3537324" cy="39476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3816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1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energy noise spec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:  &lt;1.3e-4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A3ED41-913D-1DB6-8A8B-D7DE862A2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4594391" y="4032504"/>
            <a:ext cx="4015740" cy="2697480"/>
          </a:xfrm>
          <a:prstGeom prst="rect">
            <a:avLst/>
          </a:prstGeom>
          <a:ln>
            <a:noFill/>
          </a:ln>
        </p:spPr>
      </p:pic>
      <p:sp>
        <p:nvSpPr>
          <p:cNvPr id="14" name="CustomShape 26">
            <a:extLst>
              <a:ext uri="{FF2B5EF4-FFF2-40B4-BE49-F238E27FC236}">
                <a16:creationId xmlns:a16="http://schemas.microsoft.com/office/drawing/2014/main" id="{54C325E8-9E83-F32C-989D-0677E8C3C4A6}"/>
              </a:ext>
            </a:extLst>
          </p:cNvPr>
          <p:cNvSpPr/>
          <p:nvPr/>
        </p:nvSpPr>
        <p:spPr>
          <a:xfrm>
            <a:off x="5504959" y="5295009"/>
            <a:ext cx="2383557" cy="841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b="0" strike="noStrike" spc="-1" dirty="0">
                <a:solidFill>
                  <a:srgbClr val="232425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horizontal rms motion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b="0" strike="noStrike" spc="-1" dirty="0">
                <a:solidFill>
                  <a:srgbClr val="232425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near IDs (P0 BPMs)</a:t>
            </a: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D07084-D8B4-5B4D-8AD4-AE92DF965601}"/>
              </a:ext>
            </a:extLst>
          </p:cNvPr>
          <p:cNvCxnSpPr>
            <a:cxnSpLocks/>
          </p:cNvCxnSpPr>
          <p:nvPr/>
        </p:nvCxnSpPr>
        <p:spPr>
          <a:xfrm>
            <a:off x="4641786" y="1497205"/>
            <a:ext cx="3145128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9CF21D-3DE6-0AB6-E75C-510DCE1BFDA2}"/>
              </a:ext>
            </a:extLst>
          </p:cNvPr>
          <p:cNvCxnSpPr>
            <a:cxnSpLocks/>
          </p:cNvCxnSpPr>
          <p:nvPr/>
        </p:nvCxnSpPr>
        <p:spPr>
          <a:xfrm>
            <a:off x="5100320" y="4905270"/>
            <a:ext cx="2957902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Content Placeholder 13_4">
            <a:extLst>
              <a:ext uri="{FF2B5EF4-FFF2-40B4-BE49-F238E27FC236}">
                <a16:creationId xmlns:a16="http://schemas.microsoft.com/office/drawing/2014/main" id="{2B852A63-E3B7-9C4C-B49B-B004460BE7F6}"/>
              </a:ext>
            </a:extLst>
          </p:cNvPr>
          <p:cNvSpPr txBox="1"/>
          <p:nvPr/>
        </p:nvSpPr>
        <p:spPr>
          <a:xfrm>
            <a:off x="8685102" y="1497011"/>
            <a:ext cx="3460733" cy="20928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3816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1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beam orbit stability spec</a:t>
            </a:r>
            <a:endParaRPr lang="en-US" b="1" strike="noStrike" spc="-1" dirty="0">
              <a:solidFill>
                <a:srgbClr val="000000"/>
              </a:solidFill>
              <a:latin typeface="Arial"/>
            </a:endParaRPr>
          </a:p>
          <a:p>
            <a:pPr marL="3564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horizontal:  1.25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Arial"/>
              </a:rPr>
              <a:t>µ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m,  0.25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Arial"/>
              </a:rPr>
              <a:t>µ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rad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  <a:p>
            <a:pPr marL="3564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vertical:  0.4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Arial"/>
              </a:rPr>
              <a:t>µ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m,  0.17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Arial"/>
              </a:rPr>
              <a:t>µ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rad</a:t>
            </a:r>
          </a:p>
          <a:p>
            <a:pPr marL="140400">
              <a:spcBef>
                <a:spcPts val="567"/>
              </a:spcBef>
              <a:buClr>
                <a:srgbClr val="000000"/>
              </a:buClr>
              <a:buSzPct val="75000"/>
            </a:pPr>
            <a:r>
              <a:rPr lang="en-US" i="1" spc="-1" dirty="0">
                <a:solidFill>
                  <a:srgbClr val="000000"/>
                </a:solidFill>
                <a:latin typeface="Arial"/>
              </a:rPr>
              <a:t>Girders have a 30Hz vibration that is being addressed.</a:t>
            </a:r>
          </a:p>
          <a:p>
            <a:pPr marL="3564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pc="-1" dirty="0">
                <a:solidFill>
                  <a:srgbClr val="000000"/>
                </a:solidFill>
                <a:latin typeface="Arial"/>
                <a:ea typeface="Noto Sans CJK SC"/>
              </a:rPr>
              <a:t>measured 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vertical: ~1um</a:t>
            </a:r>
          </a:p>
        </p:txBody>
      </p:sp>
      <p:sp>
        <p:nvSpPr>
          <p:cNvPr id="27" name="Content Placeholder 13_4">
            <a:extLst>
              <a:ext uri="{FF2B5EF4-FFF2-40B4-BE49-F238E27FC236}">
                <a16:creationId xmlns:a16="http://schemas.microsoft.com/office/drawing/2014/main" id="{12EBE77A-D965-1008-D1D1-7A33009266AD}"/>
              </a:ext>
            </a:extLst>
          </p:cNvPr>
          <p:cNvSpPr txBox="1"/>
          <p:nvPr/>
        </p:nvSpPr>
        <p:spPr>
          <a:xfrm>
            <a:off x="8573379" y="3646358"/>
            <a:ext cx="3618621" cy="11442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3816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1" spc="-1" dirty="0">
                <a:solidFill>
                  <a:srgbClr val="000000"/>
                </a:solidFill>
                <a:latin typeface="Arial"/>
              </a:rPr>
              <a:t>future</a:t>
            </a:r>
            <a:r>
              <a:rPr lang="en-US" b="1" strike="noStrike" spc="-1" dirty="0">
                <a:solidFill>
                  <a:srgbClr val="000000"/>
                </a:solidFill>
                <a:latin typeface="Arial"/>
              </a:rPr>
              <a:t> RFNS improvements</a:t>
            </a:r>
          </a:p>
          <a:p>
            <a:pPr marL="3564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presently adding harmonics</a:t>
            </a:r>
          </a:p>
          <a:p>
            <a:pPr marL="3564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will explore wideband changes</a:t>
            </a:r>
          </a:p>
        </p:txBody>
      </p:sp>
      <p:sp>
        <p:nvSpPr>
          <p:cNvPr id="28" name="Content Placeholder 13_4">
            <a:extLst>
              <a:ext uri="{FF2B5EF4-FFF2-40B4-BE49-F238E27FC236}">
                <a16:creationId xmlns:a16="http://schemas.microsoft.com/office/drawing/2014/main" id="{FBCDDF57-0813-A9E7-07F9-4CDAA2455CF0}"/>
              </a:ext>
            </a:extLst>
          </p:cNvPr>
          <p:cNvSpPr txBox="1"/>
          <p:nvPr/>
        </p:nvSpPr>
        <p:spPr>
          <a:xfrm>
            <a:off x="8573380" y="4843420"/>
            <a:ext cx="3572456" cy="145577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3816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1" strike="noStrike" spc="-1" dirty="0">
                <a:solidFill>
                  <a:srgbClr val="000000"/>
                </a:solidFill>
                <a:latin typeface="Arial"/>
              </a:rPr>
              <a:t>Solid State in the future</a:t>
            </a:r>
          </a:p>
          <a:p>
            <a:pPr marL="3564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Klystrons will be replaced with Solid-State Amplifiers.  Phase noise is nearly 20dB less over 1kHz bandwidth</a:t>
            </a: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FE1A8EEA-BD16-0664-94D6-DA08A5B3E322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13</a:t>
            </a:fld>
            <a:endParaRPr lang="en-US" sz="9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74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 11_2"/>
          <p:cNvSpPr txBox="1"/>
          <p:nvPr/>
        </p:nvSpPr>
        <p:spPr>
          <a:xfrm>
            <a:off x="492480" y="1800"/>
            <a:ext cx="1116720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 dirty="0">
                <a:solidFill>
                  <a:srgbClr val="000000"/>
                </a:solidFill>
                <a:latin typeface="Arial"/>
              </a:rPr>
              <a:t>Bunch Lengthening System</a:t>
            </a:r>
            <a:endParaRPr lang="en-US" sz="3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Content Placeholder 13_3"/>
          <p:cNvSpPr txBox="1"/>
          <p:nvPr/>
        </p:nvSpPr>
        <p:spPr>
          <a:xfrm>
            <a:off x="375680" y="682040"/>
            <a:ext cx="11730600" cy="892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dirty="0">
                <a:solidFill>
                  <a:srgbClr val="000000"/>
                </a:solidFill>
                <a:latin typeface="Arial"/>
              </a:rPr>
              <a:t>Bunch Lengthening Cavity is a passive cavity (i.e., purely beam-driven)</a:t>
            </a:r>
          </a:p>
          <a:p>
            <a:pPr marL="432000" indent="-324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Positive detuning (i.e., </a:t>
            </a:r>
            <a:r>
              <a:rPr lang="en-US" sz="2200" b="0" strike="noStrike" spc="-1" dirty="0" err="1">
                <a:solidFill>
                  <a:srgbClr val="000000"/>
                </a:solidFill>
                <a:latin typeface="Arial"/>
              </a:rPr>
              <a:t>f</a:t>
            </a:r>
            <a:r>
              <a:rPr lang="en-US" sz="2200" b="0" strike="noStrike" spc="-1" baseline="-25000" dirty="0" err="1">
                <a:solidFill>
                  <a:srgbClr val="000000"/>
                </a:solidFill>
                <a:latin typeface="Arial"/>
              </a:rPr>
              <a:t>res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 &gt; </a:t>
            </a:r>
            <a:r>
              <a:rPr lang="en-US" sz="2200" b="0" strike="noStrike" spc="-1" dirty="0" err="1">
                <a:solidFill>
                  <a:srgbClr val="000000"/>
                </a:solidFill>
                <a:latin typeface="Arial"/>
              </a:rPr>
              <a:t>f</a:t>
            </a:r>
            <a:r>
              <a:rPr lang="en-US" sz="2200" b="0" strike="noStrike" spc="-1" baseline="-25000" dirty="0" err="1">
                <a:solidFill>
                  <a:srgbClr val="000000"/>
                </a:solidFill>
                <a:latin typeface="Arial"/>
              </a:rPr>
              <a:t>rf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), beam drives cavity at nearly +90deg impedance angle</a:t>
            </a:r>
          </a:p>
        </p:txBody>
      </p:sp>
      <p:pic>
        <p:nvPicPr>
          <p:cNvPr id="378" name="Picture 2"/>
          <p:cNvPicPr/>
          <p:nvPr/>
        </p:nvPicPr>
        <p:blipFill>
          <a:blip r:embed="rId3"/>
          <a:stretch/>
        </p:blipFill>
        <p:spPr>
          <a:xfrm>
            <a:off x="8347320" y="1577367"/>
            <a:ext cx="3312360" cy="2763460"/>
          </a:xfrm>
          <a:prstGeom prst="rect">
            <a:avLst/>
          </a:prstGeom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483430-EDDA-8CE8-7E14-FD4BE85B355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92480" y="1727440"/>
                <a:ext cx="4805680" cy="6637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𝑐𝑎𝑣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𝑑𝑐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𝑐𝑎𝑣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𝑭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𝒅𝒄</m:t>
                          </m:r>
                        </m:sub>
                      </m:sSub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num>
                                <m:den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func>
                        <m:func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∅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</m:sup>
                          </m:sSup>
                        </m:e>
                      </m:func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483430-EDDA-8CE8-7E14-FD4BE85B3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" y="1727440"/>
                <a:ext cx="4805680" cy="6637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AD2836-D524-6F46-AEEC-5B2036C5052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648960" y="1704492"/>
                <a:ext cx="2341679" cy="6354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func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AD2836-D524-6F46-AEEC-5B2036C50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960" y="1704492"/>
                <a:ext cx="2341679" cy="6354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13_3">
            <a:extLst>
              <a:ext uri="{FF2B5EF4-FFF2-40B4-BE49-F238E27FC236}">
                <a16:creationId xmlns:a16="http://schemas.microsoft.com/office/drawing/2014/main" id="{38A77BE5-456D-23E0-FD79-4FDE199DF5A9}"/>
              </a:ext>
            </a:extLst>
          </p:cNvPr>
          <p:cNvSpPr txBox="1"/>
          <p:nvPr/>
        </p:nvSpPr>
        <p:spPr>
          <a:xfrm>
            <a:off x="317460" y="2776220"/>
            <a:ext cx="11730600" cy="252420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dirty="0">
                <a:solidFill>
                  <a:srgbClr val="000000"/>
                </a:solidFill>
                <a:latin typeface="Arial"/>
              </a:rPr>
              <a:t>Q</a:t>
            </a:r>
            <a:r>
              <a:rPr lang="en-US" sz="2200" spc="-1" baseline="-25000" dirty="0">
                <a:solidFill>
                  <a:srgbClr val="000000"/>
                </a:solidFill>
                <a:latin typeface="Arial"/>
              </a:rPr>
              <a:t>L</a:t>
            </a:r>
            <a:r>
              <a:rPr lang="en-US" sz="2200" spc="-1" dirty="0">
                <a:solidFill>
                  <a:srgbClr val="000000"/>
                </a:solidFill>
                <a:latin typeface="Arial"/>
              </a:rPr>
              <a:t> and ∆f adjust both the </a:t>
            </a:r>
            <a:r>
              <a:rPr lang="en-US" sz="2200" i="1" spc="-1" dirty="0">
                <a:solidFill>
                  <a:srgbClr val="000000"/>
                </a:solidFill>
                <a:latin typeface="Arial"/>
              </a:rPr>
              <a:t>magnitude</a:t>
            </a:r>
            <a:r>
              <a:rPr lang="en-US" sz="2200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n-US" sz="2200" i="1" spc="-1" dirty="0">
                <a:solidFill>
                  <a:srgbClr val="000000"/>
                </a:solidFill>
                <a:latin typeface="Arial"/>
              </a:rPr>
              <a:t>phase</a:t>
            </a:r>
            <a:r>
              <a:rPr lang="en-US" sz="2200" spc="-1" dirty="0">
                <a:solidFill>
                  <a:srgbClr val="000000"/>
                </a:solidFill>
                <a:latin typeface="Arial"/>
              </a:rPr>
              <a:t> of </a:t>
            </a:r>
            <a:r>
              <a:rPr lang="en-US" sz="2200" spc="-1" dirty="0" err="1">
                <a:solidFill>
                  <a:srgbClr val="000000"/>
                </a:solidFill>
                <a:latin typeface="Arial"/>
              </a:rPr>
              <a:t>V</a:t>
            </a:r>
            <a:r>
              <a:rPr lang="en-US" sz="2200" spc="-1" baseline="-25000" dirty="0" err="1">
                <a:solidFill>
                  <a:srgbClr val="000000"/>
                </a:solidFill>
                <a:latin typeface="Arial"/>
              </a:rPr>
              <a:t>cav</a:t>
            </a:r>
            <a:r>
              <a:rPr lang="en-US" sz="2200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432000" indent="-324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We have adjustable couplers, but we do not adjust them</a:t>
            </a:r>
          </a:p>
          <a:p>
            <a:pPr marL="432000" indent="-324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dirty="0">
                <a:solidFill>
                  <a:srgbClr val="000000"/>
                </a:solidFill>
                <a:latin typeface="Arial"/>
              </a:rPr>
              <a:t>∆f  is adjusted via a pneumatic tuner</a:t>
            </a:r>
          </a:p>
          <a:p>
            <a:pPr marL="908100" lvl="1" indent="-342900">
              <a:spcBef>
                <a:spcPts val="6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en-US" sz="2200" spc="-1" dirty="0">
                <a:solidFill>
                  <a:srgbClr val="000000"/>
                </a:solidFill>
                <a:latin typeface="Arial"/>
              </a:rPr>
              <a:t>we regulate the </a:t>
            </a:r>
            <a:r>
              <a:rPr lang="en-US" sz="2200" i="1" spc="-1" dirty="0">
                <a:solidFill>
                  <a:srgbClr val="000000"/>
                </a:solidFill>
                <a:latin typeface="Arial"/>
              </a:rPr>
              <a:t>tuner pressure</a:t>
            </a:r>
          </a:p>
          <a:p>
            <a:pPr marL="908100" lvl="1" indent="-342900">
              <a:spcBef>
                <a:spcPts val="6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en-US" sz="2200" spc="-1" dirty="0">
                <a:solidFill>
                  <a:srgbClr val="000000"/>
                </a:solidFill>
                <a:latin typeface="Arial"/>
              </a:rPr>
              <a:t>tuning is held </a:t>
            </a:r>
            <a:r>
              <a:rPr lang="en-US" sz="2200" i="1" spc="-1" dirty="0">
                <a:solidFill>
                  <a:srgbClr val="000000"/>
                </a:solidFill>
                <a:latin typeface="Arial"/>
              </a:rPr>
              <a:t>fixed</a:t>
            </a:r>
            <a:r>
              <a:rPr lang="en-US" sz="2200" spc="-1" dirty="0">
                <a:solidFill>
                  <a:srgbClr val="000000"/>
                </a:solidFill>
                <a:latin typeface="Arial"/>
              </a:rPr>
              <a:t> to achieve desired </a:t>
            </a:r>
            <a:r>
              <a:rPr lang="en-US" sz="2200" spc="-1" dirty="0" err="1">
                <a:solidFill>
                  <a:srgbClr val="000000"/>
                </a:solidFill>
                <a:latin typeface="Arial"/>
              </a:rPr>
              <a:t>V</a:t>
            </a:r>
            <a:r>
              <a:rPr lang="en-US" sz="2200" spc="-1" baseline="-25000" dirty="0" err="1">
                <a:solidFill>
                  <a:srgbClr val="000000"/>
                </a:solidFill>
                <a:latin typeface="Arial"/>
              </a:rPr>
              <a:t>cav</a:t>
            </a:r>
            <a:r>
              <a:rPr lang="en-US" sz="2200" spc="-1" dirty="0">
                <a:solidFill>
                  <a:srgbClr val="000000"/>
                </a:solidFill>
                <a:latin typeface="Arial"/>
              </a:rPr>
              <a:t> at operational beam current </a:t>
            </a:r>
          </a:p>
          <a:p>
            <a:pPr marL="432000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Quench detection is simply based upon the </a:t>
            </a:r>
            <a:r>
              <a:rPr lang="en-US" sz="2200" spc="-1" dirty="0">
                <a:solidFill>
                  <a:srgbClr val="000000"/>
                </a:solidFill>
                <a:latin typeface="Arial"/>
              </a:rPr>
              <a:t>difference between expected and actual |</a:t>
            </a:r>
            <a:r>
              <a:rPr lang="en-US" sz="2200" spc="-1" dirty="0" err="1">
                <a:solidFill>
                  <a:srgbClr val="000000"/>
                </a:solidFill>
                <a:latin typeface="Arial"/>
              </a:rPr>
              <a:t>V</a:t>
            </a:r>
            <a:r>
              <a:rPr lang="en-US" sz="2200" spc="-1" baseline="-25000" dirty="0" err="1">
                <a:solidFill>
                  <a:srgbClr val="000000"/>
                </a:solidFill>
                <a:latin typeface="Arial"/>
              </a:rPr>
              <a:t>cav</a:t>
            </a:r>
            <a:r>
              <a:rPr lang="en-US" sz="2200" spc="-1" dirty="0">
                <a:solidFill>
                  <a:srgbClr val="000000"/>
                </a:solidFill>
                <a:latin typeface="Arial"/>
              </a:rPr>
              <a:t>| 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9F1C60-B74E-B418-5A49-06B03022284C}"/>
              </a:ext>
            </a:extLst>
          </p:cNvPr>
          <p:cNvSpPr/>
          <p:nvPr/>
        </p:nvSpPr>
        <p:spPr>
          <a:xfrm>
            <a:off x="2854960" y="1671876"/>
            <a:ext cx="2743200" cy="754618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4C047A-9E34-777E-5636-B3E0FCA3309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998979" y="5377179"/>
                <a:ext cx="324489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𝐹𝐼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𝑑𝑐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𝑎𝑣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4C047A-9E34-777E-5636-B3E0FCA33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979" y="5377179"/>
                <a:ext cx="3244895" cy="307777"/>
              </a:xfrm>
              <a:prstGeom prst="rect">
                <a:avLst/>
              </a:prstGeom>
              <a:blipFill>
                <a:blip r:embed="rId6"/>
                <a:stretch>
                  <a:fillRect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BCEFCD-96AA-75A2-CE39-2A204A5ACD0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927860" y="5852983"/>
                <a:ext cx="359513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𝐵𝑃𝑀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𝑠𝑢𝑚</m:t>
                              </m:r>
                            </m:sub>
                          </m:sSub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BCEFCD-96AA-75A2-CE39-2A204A5AC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860" y="5852983"/>
                <a:ext cx="3595138" cy="307777"/>
              </a:xfrm>
              <a:prstGeom prst="rect">
                <a:avLst/>
              </a:prstGeom>
              <a:blipFill>
                <a:blip r:embed="rId7"/>
                <a:stretch>
                  <a:fillRect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13_3">
            <a:extLst>
              <a:ext uri="{FF2B5EF4-FFF2-40B4-BE49-F238E27FC236}">
                <a16:creationId xmlns:a16="http://schemas.microsoft.com/office/drawing/2014/main" id="{00FCC7F8-1BEF-E2B5-8264-28AE2268CA0C}"/>
              </a:ext>
            </a:extLst>
          </p:cNvPr>
          <p:cNvSpPr txBox="1"/>
          <p:nvPr/>
        </p:nvSpPr>
        <p:spPr>
          <a:xfrm>
            <a:off x="5455920" y="5318312"/>
            <a:ext cx="6535340" cy="106934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393750" indent="-28575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use BPM sum signal and field probe, </a:t>
            </a:r>
            <a:r>
              <a:rPr lang="en-US" i="1" spc="-1" dirty="0">
                <a:solidFill>
                  <a:srgbClr val="000000"/>
                </a:solidFill>
                <a:latin typeface="Arial"/>
              </a:rPr>
              <a:t>assume</a:t>
            </a:r>
            <a:r>
              <a:rPr lang="en-US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steady-state</a:t>
            </a:r>
          </a:p>
          <a:p>
            <a:pPr marL="393750" indent="-28575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scaling factor k represents impedance magnitude</a:t>
            </a:r>
          </a:p>
          <a:p>
            <a:pPr marL="393750" indent="-28575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0000"/>
                </a:solidFill>
                <a:latin typeface="Arial"/>
              </a:rPr>
              <a:t>works for all beam currents (i.e., when filling the ring)</a:t>
            </a:r>
          </a:p>
          <a:p>
            <a:pPr marL="393750" indent="-28575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also detects over-voltage (e.g., mis-tuning)</a:t>
            </a:r>
          </a:p>
          <a:p>
            <a:pPr marL="432000" indent="-324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>
            <a:extLst>
              <a:ext uri="{FF2B5EF4-FFF2-40B4-BE49-F238E27FC236}">
                <a16:creationId xmlns:a16="http://schemas.microsoft.com/office/drawing/2014/main" id="{49AEABD4-81BA-DCB4-A3B3-23FA5639EE83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14</a:t>
            </a:fld>
            <a:endParaRPr lang="en-US" sz="9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18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 11_2"/>
          <p:cNvSpPr txBox="1"/>
          <p:nvPr/>
        </p:nvSpPr>
        <p:spPr>
          <a:xfrm>
            <a:off x="492480" y="1800"/>
            <a:ext cx="1116720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 dirty="0">
                <a:solidFill>
                  <a:srgbClr val="000000"/>
                </a:solidFill>
                <a:latin typeface="Arial"/>
              </a:rPr>
              <a:t>Bunch Lengthening System - Quench</a:t>
            </a:r>
            <a:endParaRPr lang="en-US" sz="37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AD6A20A7-1DF4-A210-F9BF-3EF6AE3F4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2" y="1037642"/>
            <a:ext cx="3746831" cy="2500196"/>
          </a:xfrm>
          <a:prstGeom prst="rect">
            <a:avLst/>
          </a:prstGeom>
        </p:spPr>
      </p:pic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650C4606-0D35-D569-8187-40BD2A4A2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4048534"/>
            <a:ext cx="3429323" cy="2367340"/>
          </a:xfrm>
          <a:prstGeom prst="rect">
            <a:avLst/>
          </a:prstGeom>
        </p:spPr>
      </p:pic>
      <p:sp>
        <p:nvSpPr>
          <p:cNvPr id="6" name="Content Placeholder 13_3">
            <a:extLst>
              <a:ext uri="{FF2B5EF4-FFF2-40B4-BE49-F238E27FC236}">
                <a16:creationId xmlns:a16="http://schemas.microsoft.com/office/drawing/2014/main" id="{750252D3-43A5-D741-0B43-34499295CACD}"/>
              </a:ext>
            </a:extLst>
          </p:cNvPr>
          <p:cNvSpPr txBox="1"/>
          <p:nvPr/>
        </p:nvSpPr>
        <p:spPr>
          <a:xfrm>
            <a:off x="4311325" y="1176368"/>
            <a:ext cx="7890835" cy="364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Passive cavity</a:t>
            </a:r>
          </a:p>
          <a:p>
            <a:pPr marL="889200" lvl="1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have to use beam for conditioning</a:t>
            </a:r>
          </a:p>
          <a:p>
            <a:pPr marL="889200" lvl="1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cavity protection must dump beam</a:t>
            </a:r>
          </a:p>
          <a:p>
            <a:pPr marL="432000" indent="-324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Quench detect circuit</a:t>
            </a:r>
          </a:p>
          <a:p>
            <a:pPr marL="889200" lvl="1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uses low-pass filter on  </a:t>
            </a:r>
          </a:p>
          <a:p>
            <a:pPr marL="1346400" lvl="2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this prevents spurious trips (e.g., during swap-out)</a:t>
            </a:r>
          </a:p>
          <a:p>
            <a:pPr marL="889200" lvl="1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includes adjustable delay to allow multiple breakdowns before dumping beam</a:t>
            </a:r>
          </a:p>
          <a:p>
            <a:pPr marL="432000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Detuning, ∆f, can be determined by looking at magnitude oscillations at beam injections, or </a:t>
            </a:r>
            <a:r>
              <a:rPr lang="en-US" sz="2000" spc="-1" dirty="0" err="1">
                <a:solidFill>
                  <a:srgbClr val="000000"/>
                </a:solidFill>
                <a:latin typeface="Arial"/>
              </a:rPr>
              <a:t>dø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/dt at beam dump</a:t>
            </a:r>
          </a:p>
        </p:txBody>
      </p:sp>
      <p:sp>
        <p:nvSpPr>
          <p:cNvPr id="7" name="Content Placeholder 13_3">
            <a:extLst>
              <a:ext uri="{FF2B5EF4-FFF2-40B4-BE49-F238E27FC236}">
                <a16:creationId xmlns:a16="http://schemas.microsoft.com/office/drawing/2014/main" id="{A75A436A-8A4B-B559-9304-FB381CBFE413}"/>
              </a:ext>
            </a:extLst>
          </p:cNvPr>
          <p:cNvSpPr txBox="1"/>
          <p:nvPr/>
        </p:nvSpPr>
        <p:spPr>
          <a:xfrm>
            <a:off x="4311325" y="772003"/>
            <a:ext cx="7297428" cy="43310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108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latin typeface="Arial"/>
              </a:rPr>
              <a:t>Quench during BLS commissioning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A6C64E-334F-BE41-D46C-1131926DB57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550301" y="2705925"/>
                <a:ext cx="359513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𝐵𝑃𝑀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𝑠𝑢𝑚</m:t>
                              </m:r>
                            </m:sub>
                          </m:sSub>
                        </m:e>
                      </m:d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A6C64E-334F-BE41-D46C-1131926DB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301" y="2705925"/>
                <a:ext cx="3595138" cy="307777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aph of a tire&#10;&#10;Description automatically generated">
            <a:extLst>
              <a:ext uri="{FF2B5EF4-FFF2-40B4-BE49-F238E27FC236}">
                <a16:creationId xmlns:a16="http://schemas.microsoft.com/office/drawing/2014/main" id="{1B1C6A52-0AFA-874D-1D21-BF4C9F607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57" y="5172528"/>
            <a:ext cx="2246429" cy="1648626"/>
          </a:xfrm>
          <a:prstGeom prst="rect">
            <a:avLst/>
          </a:prstGeom>
        </p:spPr>
      </p:pic>
      <p:pic>
        <p:nvPicPr>
          <p:cNvPr id="12" name="Picture 11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752590C2-0CA0-E362-6B50-0C08F6560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842" y="5189984"/>
            <a:ext cx="2246429" cy="1657856"/>
          </a:xfrm>
          <a:prstGeom prst="rect">
            <a:avLst/>
          </a:prstGeom>
        </p:spPr>
      </p:pic>
      <p:sp>
        <p:nvSpPr>
          <p:cNvPr id="13" name="Content Placeholder 8_1">
            <a:extLst>
              <a:ext uri="{FF2B5EF4-FFF2-40B4-BE49-F238E27FC236}">
                <a16:creationId xmlns:a16="http://schemas.microsoft.com/office/drawing/2014/main" id="{4B74C265-1BC2-BBA3-6432-BF3B3AF84618}"/>
              </a:ext>
            </a:extLst>
          </p:cNvPr>
          <p:cNvSpPr/>
          <p:nvPr/>
        </p:nvSpPr>
        <p:spPr>
          <a:xfrm>
            <a:off x="1303965" y="767288"/>
            <a:ext cx="2516195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b="0" strike="noStrike" spc="-1" dirty="0">
                <a:latin typeface="Arial"/>
              </a:rPr>
              <a:t>Cavity Voltage and Beam</a:t>
            </a:r>
          </a:p>
        </p:txBody>
      </p:sp>
      <p:sp>
        <p:nvSpPr>
          <p:cNvPr id="14" name="Content Placeholder 8_1">
            <a:extLst>
              <a:ext uri="{FF2B5EF4-FFF2-40B4-BE49-F238E27FC236}">
                <a16:creationId xmlns:a16="http://schemas.microsoft.com/office/drawing/2014/main" id="{EDC05313-4747-1644-51F4-E175BBDBA78F}"/>
              </a:ext>
            </a:extLst>
          </p:cNvPr>
          <p:cNvSpPr/>
          <p:nvPr/>
        </p:nvSpPr>
        <p:spPr>
          <a:xfrm>
            <a:off x="1545407" y="3751440"/>
            <a:ext cx="1969953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b="0" strike="noStrike" spc="-1" dirty="0">
                <a:latin typeface="Arial"/>
              </a:rPr>
              <a:t>Quench Detect ∆V</a:t>
            </a:r>
          </a:p>
        </p:txBody>
      </p:sp>
      <p:sp>
        <p:nvSpPr>
          <p:cNvPr id="15" name="Content Placeholder 8_1">
            <a:extLst>
              <a:ext uri="{FF2B5EF4-FFF2-40B4-BE49-F238E27FC236}">
                <a16:creationId xmlns:a16="http://schemas.microsoft.com/office/drawing/2014/main" id="{BE14CCC4-3E97-D775-85B8-248765052D35}"/>
              </a:ext>
            </a:extLst>
          </p:cNvPr>
          <p:cNvSpPr/>
          <p:nvPr/>
        </p:nvSpPr>
        <p:spPr>
          <a:xfrm>
            <a:off x="5095804" y="4866248"/>
            <a:ext cx="2485952" cy="306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b="0" strike="noStrike" spc="-1" dirty="0">
                <a:latin typeface="Arial"/>
              </a:rPr>
              <a:t>|</a:t>
            </a:r>
            <a:r>
              <a:rPr lang="en-US" sz="1700" b="0" strike="noStrike" spc="-1" dirty="0" err="1">
                <a:latin typeface="Arial"/>
              </a:rPr>
              <a:t>Vcav</a:t>
            </a:r>
            <a:r>
              <a:rPr lang="en-US" sz="1700" b="0" strike="noStrike" spc="-1" dirty="0">
                <a:latin typeface="Arial"/>
              </a:rPr>
              <a:t>| ringing @injection</a:t>
            </a:r>
          </a:p>
        </p:txBody>
      </p:sp>
      <p:sp>
        <p:nvSpPr>
          <p:cNvPr id="16" name="Content Placeholder 8_1">
            <a:extLst>
              <a:ext uri="{FF2B5EF4-FFF2-40B4-BE49-F238E27FC236}">
                <a16:creationId xmlns:a16="http://schemas.microsoft.com/office/drawing/2014/main" id="{A64D0128-9C02-7428-2341-167A980550A1}"/>
              </a:ext>
            </a:extLst>
          </p:cNvPr>
          <p:cNvSpPr/>
          <p:nvPr/>
        </p:nvSpPr>
        <p:spPr>
          <a:xfrm>
            <a:off x="7892821" y="4876408"/>
            <a:ext cx="2318523" cy="296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spc="-1" dirty="0">
                <a:latin typeface="Arial"/>
              </a:rPr>
              <a:t>ø Rotation during dump</a:t>
            </a:r>
            <a:endParaRPr lang="en-US" sz="1700" b="0" strike="noStrike" spc="-1" dirty="0">
              <a:latin typeface="Arial"/>
            </a:endParaRPr>
          </a:p>
        </p:txBody>
      </p:sp>
      <p:sp>
        <p:nvSpPr>
          <p:cNvPr id="17" name="PlaceHolder 2">
            <a:extLst>
              <a:ext uri="{FF2B5EF4-FFF2-40B4-BE49-F238E27FC236}">
                <a16:creationId xmlns:a16="http://schemas.microsoft.com/office/drawing/2014/main" id="{9F39AA56-9C00-6EFF-A347-5FF9BFB373AD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15</a:t>
            </a:fld>
            <a:endParaRPr lang="en-US" sz="9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390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 11_2"/>
          <p:cNvSpPr txBox="1"/>
          <p:nvPr/>
        </p:nvSpPr>
        <p:spPr>
          <a:xfrm>
            <a:off x="355600" y="10160"/>
            <a:ext cx="1180592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 dirty="0">
                <a:solidFill>
                  <a:srgbClr val="000000"/>
                </a:solidFill>
                <a:latin typeface="Arial"/>
              </a:rPr>
              <a:t>Bunch Lengthening System</a:t>
            </a:r>
            <a:endParaRPr lang="en-US" sz="3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Content Placeholder 13_3">
            <a:extLst>
              <a:ext uri="{FF2B5EF4-FFF2-40B4-BE49-F238E27FC236}">
                <a16:creationId xmlns:a16="http://schemas.microsoft.com/office/drawing/2014/main" id="{750252D3-43A5-D741-0B43-34499295CACD}"/>
              </a:ext>
            </a:extLst>
          </p:cNvPr>
          <p:cNvSpPr txBox="1"/>
          <p:nvPr/>
        </p:nvSpPr>
        <p:spPr>
          <a:xfrm>
            <a:off x="4568593" y="3748000"/>
            <a:ext cx="7423710" cy="3110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Turning back on after maintenance shutdown</a:t>
            </a:r>
          </a:p>
          <a:p>
            <a:pPr marL="432000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sudden initial transient followed by oscillatory response</a:t>
            </a:r>
          </a:p>
          <a:p>
            <a:pPr marL="432000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bump in Helium pressure was seen</a:t>
            </a:r>
          </a:p>
          <a:p>
            <a:pPr marL="432000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Oscillations at ∆f , similar response to stepped drive</a:t>
            </a:r>
          </a:p>
          <a:p>
            <a:pPr marL="889200" lvl="1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Beam rides through it, can’t respond at ∆f = ~20kHz </a:t>
            </a:r>
          </a:p>
          <a:p>
            <a:pPr marL="432000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beam is nearly a perfect current source</a:t>
            </a:r>
          </a:p>
          <a:p>
            <a:pPr marL="889200" lvl="1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not a generator which becomes mismatched</a:t>
            </a:r>
          </a:p>
          <a:p>
            <a:pPr marL="432000" indent="-32400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Is this </a:t>
            </a:r>
            <a:r>
              <a:rPr lang="en-US" sz="2000" spc="-1" dirty="0" err="1">
                <a:solidFill>
                  <a:srgbClr val="000000"/>
                </a:solidFill>
                <a:latin typeface="Arial"/>
              </a:rPr>
              <a:t>multipacting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driven with an ideal current source?</a:t>
            </a:r>
          </a:p>
          <a:p>
            <a:pPr marL="108000">
              <a:spcBef>
                <a:spcPts val="600"/>
              </a:spcBef>
              <a:buClr>
                <a:srgbClr val="000000"/>
              </a:buClr>
              <a:buSzPct val="45000"/>
            </a:pPr>
            <a:endParaRPr lang="en-US" sz="20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Content Placeholder 13_3">
            <a:extLst>
              <a:ext uri="{FF2B5EF4-FFF2-40B4-BE49-F238E27FC236}">
                <a16:creationId xmlns:a16="http://schemas.microsoft.com/office/drawing/2014/main" id="{A75A436A-8A4B-B559-9304-FB381CBFE413}"/>
              </a:ext>
            </a:extLst>
          </p:cNvPr>
          <p:cNvSpPr txBox="1"/>
          <p:nvPr/>
        </p:nvSpPr>
        <p:spPr>
          <a:xfrm>
            <a:off x="6699981" y="180659"/>
            <a:ext cx="5398479" cy="43310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1080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</a:pPr>
            <a:r>
              <a:rPr lang="en-US" sz="2800" spc="-1" dirty="0">
                <a:solidFill>
                  <a:srgbClr val="000000"/>
                </a:solidFill>
                <a:latin typeface="Arial"/>
              </a:rPr>
              <a:t>Recent Event not yet understood </a:t>
            </a:r>
          </a:p>
        </p:txBody>
      </p:sp>
      <p:sp>
        <p:nvSpPr>
          <p:cNvPr id="13" name="Content Placeholder 8_1">
            <a:extLst>
              <a:ext uri="{FF2B5EF4-FFF2-40B4-BE49-F238E27FC236}">
                <a16:creationId xmlns:a16="http://schemas.microsoft.com/office/drawing/2014/main" id="{4B74C265-1BC2-BBA3-6432-BF3B3AF84618}"/>
              </a:ext>
            </a:extLst>
          </p:cNvPr>
          <p:cNvSpPr/>
          <p:nvPr/>
        </p:nvSpPr>
        <p:spPr>
          <a:xfrm>
            <a:off x="1303965" y="767288"/>
            <a:ext cx="2516195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b="0" strike="noStrike" spc="-1" dirty="0">
                <a:latin typeface="Arial"/>
              </a:rPr>
              <a:t>Cavity Voltage and Beam</a:t>
            </a: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F0662DD8-737A-2746-0629-D30BB78ECCA7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16</a:t>
            </a:fld>
            <a:endParaRPr lang="en-US" sz="900" b="0" strike="noStrike" spc="-1" dirty="0">
              <a:latin typeface="Times New Roman"/>
            </a:endParaRPr>
          </a:p>
        </p:txBody>
      </p:sp>
      <p:pic>
        <p:nvPicPr>
          <p:cNvPr id="9" name="Picture 8" descr="A graph of a graph showing a line&#10;&#10;Description automatically generated">
            <a:extLst>
              <a:ext uri="{FF2B5EF4-FFF2-40B4-BE49-F238E27FC236}">
                <a16:creationId xmlns:a16="http://schemas.microsoft.com/office/drawing/2014/main" id="{97230996-589B-5345-EA54-A920555D1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1042416"/>
            <a:ext cx="3710178" cy="2503170"/>
          </a:xfrm>
          <a:prstGeom prst="rect">
            <a:avLst/>
          </a:prstGeom>
        </p:spPr>
      </p:pic>
      <p:pic>
        <p:nvPicPr>
          <p:cNvPr id="19" name="Picture 18" descr="A graph with a red and black line&#10;&#10;Description automatically generated">
            <a:extLst>
              <a:ext uri="{FF2B5EF4-FFF2-40B4-BE49-F238E27FC236}">
                <a16:creationId xmlns:a16="http://schemas.microsoft.com/office/drawing/2014/main" id="{CF1270DF-317A-D7F5-507E-042CF0A5A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1" y="3898377"/>
            <a:ext cx="3827338" cy="2503171"/>
          </a:xfrm>
          <a:prstGeom prst="rect">
            <a:avLst/>
          </a:prstGeom>
        </p:spPr>
      </p:pic>
      <p:sp>
        <p:nvSpPr>
          <p:cNvPr id="20" name="Content Placeholder 8_1">
            <a:extLst>
              <a:ext uri="{FF2B5EF4-FFF2-40B4-BE49-F238E27FC236}">
                <a16:creationId xmlns:a16="http://schemas.microsoft.com/office/drawing/2014/main" id="{7E7EDEA5-99D5-08F7-720B-A1432939CC9B}"/>
              </a:ext>
            </a:extLst>
          </p:cNvPr>
          <p:cNvSpPr/>
          <p:nvPr/>
        </p:nvSpPr>
        <p:spPr>
          <a:xfrm>
            <a:off x="1200484" y="3643930"/>
            <a:ext cx="2516195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700" b="0" strike="noStrike" spc="-1" dirty="0">
                <a:latin typeface="Arial"/>
              </a:rPr>
              <a:t>Phase</a:t>
            </a:r>
          </a:p>
        </p:txBody>
      </p:sp>
      <p:sp>
        <p:nvSpPr>
          <p:cNvPr id="21" name="Content Placeholder 8_1">
            <a:extLst>
              <a:ext uri="{FF2B5EF4-FFF2-40B4-BE49-F238E27FC236}">
                <a16:creationId xmlns:a16="http://schemas.microsoft.com/office/drawing/2014/main" id="{2838399A-7597-3E2F-D230-EFBC7626C65D}"/>
              </a:ext>
            </a:extLst>
          </p:cNvPr>
          <p:cNvSpPr/>
          <p:nvPr/>
        </p:nvSpPr>
        <p:spPr>
          <a:xfrm>
            <a:off x="5194184" y="751516"/>
            <a:ext cx="2516195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700" b="0" strike="noStrike" spc="-1" dirty="0">
                <a:latin typeface="Arial"/>
              </a:rPr>
              <a:t>Zoom: </a:t>
            </a:r>
            <a:r>
              <a:rPr lang="en-US" sz="1700" b="0" strike="noStrike" spc="-1" dirty="0" err="1">
                <a:latin typeface="Arial"/>
              </a:rPr>
              <a:t>Vcav</a:t>
            </a:r>
            <a:r>
              <a:rPr lang="en-US" sz="1700" b="0" strike="noStrike" spc="-1" dirty="0">
                <a:latin typeface="Arial"/>
              </a:rPr>
              <a:t> and Beam</a:t>
            </a:r>
          </a:p>
        </p:txBody>
      </p:sp>
      <p:pic>
        <p:nvPicPr>
          <p:cNvPr id="23" name="Picture 22" descr="A graph of a graph showing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13493161-A083-4245-758C-0B807E712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21" y="1034290"/>
            <a:ext cx="3764294" cy="252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 11_2"/>
          <p:cNvSpPr txBox="1"/>
          <p:nvPr/>
        </p:nvSpPr>
        <p:spPr>
          <a:xfrm>
            <a:off x="355600" y="10160"/>
            <a:ext cx="1180592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 dirty="0">
                <a:solidFill>
                  <a:srgbClr val="000000"/>
                </a:solidFill>
                <a:latin typeface="Arial"/>
              </a:rPr>
              <a:t>Particle Accumulator Ring</a:t>
            </a:r>
            <a:endParaRPr lang="en-US" sz="3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F0662DD8-737A-2746-0629-D30BB78ECCA7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17</a:t>
            </a:fld>
            <a:endParaRPr lang="en-US" sz="900" b="0" strike="noStrike" spc="-1" dirty="0">
              <a:latin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B51D0-E13D-CA8B-6014-61D23F6C424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340011" y="868320"/>
            <a:ext cx="3657778" cy="2708000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close up of a machine&#10;&#10;Description automatically generated">
            <a:extLst>
              <a:ext uri="{FF2B5EF4-FFF2-40B4-BE49-F238E27FC236}">
                <a16:creationId xmlns:a16="http://schemas.microsoft.com/office/drawing/2014/main" id="{F6ABF38E-CE64-CAFE-B679-63AFCF416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8" y="868320"/>
            <a:ext cx="2950093" cy="5121360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40DC5477-D27D-20DA-A47B-9BAF8BF2AEC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400971" y="4349680"/>
            <a:ext cx="3754800" cy="210312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B4149EB4-F355-6446-0FBE-AA8FABFB50C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404011" y="4586200"/>
            <a:ext cx="3344040" cy="1866600"/>
          </a:xfrm>
          <a:prstGeom prst="rect">
            <a:avLst/>
          </a:prstGeom>
          <a:ln w="0">
            <a:noFill/>
          </a:ln>
        </p:spPr>
      </p:pic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D460A530-D3E8-E6BB-5507-2427A54904A2}"/>
              </a:ext>
            </a:extLst>
          </p:cNvPr>
          <p:cNvSpPr/>
          <p:nvPr/>
        </p:nvSpPr>
        <p:spPr>
          <a:xfrm>
            <a:off x="3400971" y="4085780"/>
            <a:ext cx="2560320" cy="385560"/>
          </a:xfrm>
          <a:prstGeom prst="rect">
            <a:avLst/>
          </a:prstGeom>
          <a:solidFill>
            <a:srgbClr val="FFFFFF"/>
          </a:solidFill>
          <a:ln w="0">
            <a:solidFill>
              <a:srgbClr val="0000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PAR 9.78 MHz (h=1)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83106A72-2712-FE62-A233-CF680306D540}"/>
              </a:ext>
            </a:extLst>
          </p:cNvPr>
          <p:cNvSpPr/>
          <p:nvPr/>
        </p:nvSpPr>
        <p:spPr>
          <a:xfrm>
            <a:off x="7434491" y="6199320"/>
            <a:ext cx="2560320" cy="385560"/>
          </a:xfrm>
          <a:prstGeom prst="rect">
            <a:avLst/>
          </a:prstGeom>
          <a:solidFill>
            <a:srgbClr val="FFFFFF"/>
          </a:solidFill>
          <a:ln w="0">
            <a:solidFill>
              <a:srgbClr val="0000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PAR 117 MHz (h=12)</a:t>
            </a: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15" name="Content Placeholder 13_3">
            <a:extLst>
              <a:ext uri="{FF2B5EF4-FFF2-40B4-BE49-F238E27FC236}">
                <a16:creationId xmlns:a16="http://schemas.microsoft.com/office/drawing/2014/main" id="{93EC6F98-B69D-FFD4-B32D-3785BB12B750}"/>
              </a:ext>
            </a:extLst>
          </p:cNvPr>
          <p:cNvSpPr txBox="1"/>
          <p:nvPr/>
        </p:nvSpPr>
        <p:spPr>
          <a:xfrm>
            <a:off x="7051041" y="85000"/>
            <a:ext cx="5140960" cy="4193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txBody>
          <a:bodyPr lIns="0" tIns="0" rIns="0" bIns="0">
            <a:noAutofit/>
          </a:bodyPr>
          <a:lstStyle/>
          <a:p>
            <a:pPr indent="-18288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digital LLRF started with these systems.</a:t>
            </a:r>
          </a:p>
          <a:p>
            <a:pPr marL="365760" lvl="1" indent="-1828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successful collaboration with SNS and John E. Breeding</a:t>
            </a:r>
          </a:p>
          <a:p>
            <a:pPr marL="365760" lvl="1" indent="-1828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tight integration w/ Data Acquisition </a:t>
            </a:r>
            <a:r>
              <a:rPr lang="en-US" sz="2000" b="1" spc="-1" baseline="30000" dirty="0">
                <a:solidFill>
                  <a:srgbClr val="000000"/>
                </a:solidFill>
                <a:latin typeface="Arial"/>
              </a:rPr>
              <a:t>[12]</a:t>
            </a:r>
          </a:p>
          <a:p>
            <a:pPr indent="-18288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same codebase used for BLS, RFNS</a:t>
            </a:r>
          </a:p>
          <a:p>
            <a:pPr indent="-1828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Fundamental &amp; Harmonic in Operations</a:t>
            </a:r>
          </a:p>
          <a:p>
            <a:pPr marL="365760" lvl="1" indent="-1828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Ferrite tuners on both</a:t>
            </a:r>
          </a:p>
          <a:p>
            <a:pPr marL="365760" lvl="1" indent="-1828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Harmonic used for bunch compression</a:t>
            </a:r>
          </a:p>
          <a:p>
            <a:pPr marL="182880" indent="-18288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Extensive effort for transfer to operations</a:t>
            </a:r>
          </a:p>
          <a:p>
            <a:pPr marL="365760" lvl="1" indent="-182880">
              <a:spcBef>
                <a:spcPts val="3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spreadsheets of all PVs + fields</a:t>
            </a:r>
          </a:p>
          <a:p>
            <a:pPr marL="365760" lvl="1" indent="-1828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alarm levels, and alarm handlers</a:t>
            </a:r>
          </a:p>
          <a:p>
            <a:pPr marL="365760" lvl="1" indent="-1828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Turn-on and alarm response instructions</a:t>
            </a:r>
          </a:p>
        </p:txBody>
      </p:sp>
      <p:sp>
        <p:nvSpPr>
          <p:cNvPr id="16" name="Content Placeholder 8_1">
            <a:extLst>
              <a:ext uri="{FF2B5EF4-FFF2-40B4-BE49-F238E27FC236}">
                <a16:creationId xmlns:a16="http://schemas.microsoft.com/office/drawing/2014/main" id="{FCFB97F8-2A36-AA0B-F828-E6B06AF81132}"/>
              </a:ext>
            </a:extLst>
          </p:cNvPr>
          <p:cNvSpPr/>
          <p:nvPr/>
        </p:nvSpPr>
        <p:spPr>
          <a:xfrm>
            <a:off x="7849103" y="4166800"/>
            <a:ext cx="4312417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spc="-1" dirty="0">
                <a:latin typeface="Arial"/>
              </a:rPr>
              <a:t>[12] T. Madden, Wednesday poster session</a:t>
            </a:r>
            <a:endParaRPr lang="en-US" sz="17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 11_2"/>
          <p:cNvSpPr txBox="1"/>
          <p:nvPr/>
        </p:nvSpPr>
        <p:spPr>
          <a:xfrm>
            <a:off x="355600" y="10160"/>
            <a:ext cx="1180592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 dirty="0">
                <a:solidFill>
                  <a:srgbClr val="000000"/>
                </a:solidFill>
                <a:latin typeface="Arial"/>
              </a:rPr>
              <a:t>Future Directions</a:t>
            </a:r>
            <a:endParaRPr lang="en-US" sz="3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F0662DD8-737A-2746-0629-D30BB78ECCA7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18</a:t>
            </a:fld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15" name="Content Placeholder 13_3">
            <a:extLst>
              <a:ext uri="{FF2B5EF4-FFF2-40B4-BE49-F238E27FC236}">
                <a16:creationId xmlns:a16="http://schemas.microsoft.com/office/drawing/2014/main" id="{93EC6F98-B69D-FFD4-B32D-3785BB12B750}"/>
              </a:ext>
            </a:extLst>
          </p:cNvPr>
          <p:cNvSpPr txBox="1"/>
          <p:nvPr/>
        </p:nvSpPr>
        <p:spPr>
          <a:xfrm>
            <a:off x="609600" y="902800"/>
            <a:ext cx="10728959" cy="26633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txBody>
          <a:bodyPr lIns="0" tIns="0" rIns="0" bIns="0">
            <a:noAutofit/>
          </a:bodyPr>
          <a:lstStyle/>
          <a:p>
            <a:pPr indent="-18288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RFNS – additional 60Hz harmonics</a:t>
            </a:r>
          </a:p>
          <a:p>
            <a:pPr indent="-18288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PAR – fast voltage modulations for beam manipulations</a:t>
            </a:r>
          </a:p>
          <a:p>
            <a:pPr indent="-18288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Booster – digital LLRF and transient beam-loading compensation</a:t>
            </a:r>
          </a:p>
          <a:p>
            <a:pPr indent="-18288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Storage Ring – LLRF for Solid-State Systems</a:t>
            </a:r>
          </a:p>
          <a:p>
            <a:pPr indent="-182880">
              <a:spcBef>
                <a:spcPts val="6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 err="1">
                <a:solidFill>
                  <a:srgbClr val="000000"/>
                </a:solidFill>
                <a:latin typeface="Arial"/>
              </a:rPr>
              <a:t>Linac</a:t>
            </a:r>
            <a:r>
              <a:rPr lang="en-US" sz="2000" spc="-1" dirty="0">
                <a:solidFill>
                  <a:srgbClr val="000000"/>
                </a:solidFill>
                <a:latin typeface="Arial"/>
              </a:rPr>
              <a:t> Photo-Cathode Drive Laser – timing &amp; synchronization</a:t>
            </a:r>
          </a:p>
        </p:txBody>
      </p:sp>
      <p:sp>
        <p:nvSpPr>
          <p:cNvPr id="3" name="Title 11_2">
            <a:extLst>
              <a:ext uri="{FF2B5EF4-FFF2-40B4-BE49-F238E27FC236}">
                <a16:creationId xmlns:a16="http://schemas.microsoft.com/office/drawing/2014/main" id="{67A04D89-38D6-4D46-A679-36F807067E15}"/>
              </a:ext>
            </a:extLst>
          </p:cNvPr>
          <p:cNvSpPr txBox="1"/>
          <p:nvPr/>
        </p:nvSpPr>
        <p:spPr>
          <a:xfrm>
            <a:off x="3535679" y="4215680"/>
            <a:ext cx="487680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 dirty="0">
                <a:solidFill>
                  <a:srgbClr val="000000"/>
                </a:solidFill>
                <a:latin typeface="Arial"/>
              </a:rPr>
              <a:t>Thanks for Listening</a:t>
            </a:r>
            <a:endParaRPr lang="en-US" sz="37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6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itle 11_0"/>
          <p:cNvSpPr txBox="1"/>
          <p:nvPr/>
        </p:nvSpPr>
        <p:spPr>
          <a:xfrm>
            <a:off x="492480" y="1800"/>
            <a:ext cx="1116720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>
                <a:solidFill>
                  <a:srgbClr val="000000"/>
                </a:solidFill>
                <a:latin typeface="Arial"/>
              </a:rPr>
              <a:t>Intent</a:t>
            </a:r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0" name="Picture 4_1"/>
          <p:cNvPicPr/>
          <p:nvPr/>
        </p:nvPicPr>
        <p:blipFill>
          <a:blip r:embed="rId2"/>
          <a:stretch/>
        </p:blipFill>
        <p:spPr>
          <a:xfrm>
            <a:off x="6858000" y="1800"/>
            <a:ext cx="5334120" cy="5432760"/>
          </a:xfrm>
          <a:prstGeom prst="rect">
            <a:avLst/>
          </a:prstGeom>
          <a:ln w="0">
            <a:noFill/>
          </a:ln>
        </p:spPr>
      </p:pic>
      <p:sp>
        <p:nvSpPr>
          <p:cNvPr id="351" name="Oval 15_1"/>
          <p:cNvSpPr/>
          <p:nvPr/>
        </p:nvSpPr>
        <p:spPr>
          <a:xfrm>
            <a:off x="9491040" y="1847520"/>
            <a:ext cx="312480" cy="298080"/>
          </a:xfrm>
          <a:prstGeom prst="ellipse">
            <a:avLst/>
          </a:prstGeom>
          <a:noFill/>
          <a:ln w="28440">
            <a:solidFill>
              <a:srgbClr val="00DCFF"/>
            </a:solidFill>
            <a:round/>
          </a:ln>
          <a:effectLst>
            <a:outerShdw dist="42840" dir="540000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52" name="Oval 16_3"/>
          <p:cNvSpPr/>
          <p:nvPr/>
        </p:nvSpPr>
        <p:spPr>
          <a:xfrm>
            <a:off x="8142840" y="641160"/>
            <a:ext cx="1693800" cy="1280160"/>
          </a:xfrm>
          <a:prstGeom prst="ellipse">
            <a:avLst/>
          </a:prstGeom>
          <a:noFill/>
          <a:ln w="28440">
            <a:solidFill>
              <a:srgbClr val="00DCFF"/>
            </a:solidFill>
            <a:round/>
          </a:ln>
          <a:effectLst>
            <a:outerShdw dist="42840" dir="540000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53" name="Content Placeholder 8_7"/>
          <p:cNvSpPr/>
          <p:nvPr/>
        </p:nvSpPr>
        <p:spPr>
          <a:xfrm>
            <a:off x="8503920" y="1413720"/>
            <a:ext cx="980640" cy="3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Arial"/>
              </a:rPr>
              <a:t>Booster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00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4" name="Content Placeholder 8_8"/>
          <p:cNvSpPr/>
          <p:nvPr/>
        </p:nvSpPr>
        <p:spPr>
          <a:xfrm>
            <a:off x="9144000" y="2272680"/>
            <a:ext cx="640080" cy="3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Arial"/>
              </a:rPr>
              <a:t>PAR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00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5" name="Content Placeholder 8_9"/>
          <p:cNvSpPr/>
          <p:nvPr/>
        </p:nvSpPr>
        <p:spPr>
          <a:xfrm>
            <a:off x="10241280" y="1815480"/>
            <a:ext cx="731520" cy="3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Arial"/>
              </a:rPr>
              <a:t>Linac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00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6" name="Oval 16_4"/>
          <p:cNvSpPr/>
          <p:nvPr/>
        </p:nvSpPr>
        <p:spPr>
          <a:xfrm>
            <a:off x="7148880" y="385200"/>
            <a:ext cx="4526280" cy="4572000"/>
          </a:xfrm>
          <a:prstGeom prst="ellipse">
            <a:avLst/>
          </a:prstGeom>
          <a:noFill/>
          <a:ln w="57240">
            <a:solidFill>
              <a:srgbClr val="00DCFF"/>
            </a:solidFill>
            <a:round/>
          </a:ln>
          <a:effectLst>
            <a:outerShdw dist="42840" dir="540000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57" name="Straight Connector 356"/>
          <p:cNvSpPr/>
          <p:nvPr/>
        </p:nvSpPr>
        <p:spPr>
          <a:xfrm flipH="1">
            <a:off x="9727560" y="1623600"/>
            <a:ext cx="921960" cy="246960"/>
          </a:xfrm>
          <a:prstGeom prst="line">
            <a:avLst/>
          </a:prstGeom>
          <a:ln w="38160">
            <a:solidFill>
              <a:srgbClr val="00DC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58" name="Content Placeholder 8_10"/>
          <p:cNvSpPr/>
          <p:nvPr/>
        </p:nvSpPr>
        <p:spPr>
          <a:xfrm>
            <a:off x="7916400" y="3885480"/>
            <a:ext cx="980640" cy="57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Arial"/>
              </a:rPr>
              <a:t>Storage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Arial"/>
              </a:rPr>
              <a:t>Ring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00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9" name="Content Placeholder 13_1"/>
          <p:cNvSpPr txBox="1"/>
          <p:nvPr/>
        </p:nvSpPr>
        <p:spPr>
          <a:xfrm>
            <a:off x="385841" y="861840"/>
            <a:ext cx="6400800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216000" indent="-216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To share a few LLRF topics and experience that may be of interest, even if not necessarily novel.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Title 11_9"/>
          <p:cNvSpPr txBox="1"/>
          <p:nvPr/>
        </p:nvSpPr>
        <p:spPr>
          <a:xfrm>
            <a:off x="457200" y="2067840"/>
            <a:ext cx="640080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>
                <a:solidFill>
                  <a:srgbClr val="000000"/>
                </a:solidFill>
                <a:latin typeface="Arial"/>
              </a:rPr>
              <a:t>Outline</a:t>
            </a:r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Content Placeholder 13_9"/>
          <p:cNvSpPr txBox="1"/>
          <p:nvPr/>
        </p:nvSpPr>
        <p:spPr>
          <a:xfrm>
            <a:off x="421380" y="2861640"/>
            <a:ext cx="6314700" cy="25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APS-U Storage Ring Systems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Specifications and Simulations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RF Noise Suppression System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57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Bunch Lengthening Cavity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86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Injectors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4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Particle Accumulator Ring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3A98ECDF-AEBC-579C-89AD-F7F74D585EA5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2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itle 11_8"/>
          <p:cNvSpPr txBox="1"/>
          <p:nvPr/>
        </p:nvSpPr>
        <p:spPr>
          <a:xfrm>
            <a:off x="492480" y="1800"/>
            <a:ext cx="1116720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>
                <a:solidFill>
                  <a:srgbClr val="000000"/>
                </a:solidFill>
                <a:latin typeface="Arial"/>
              </a:rPr>
              <a:t>APS-U RF Overview</a:t>
            </a:r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Content Placeholder 13_7"/>
          <p:cNvSpPr txBox="1"/>
          <p:nvPr/>
        </p:nvSpPr>
        <p:spPr>
          <a:xfrm>
            <a:off x="322633" y="821520"/>
            <a:ext cx="7026120" cy="527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spcBef>
                <a:spcPts val="1417"/>
              </a:spcBef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1.1km </a:t>
            </a:r>
            <a:r>
              <a:rPr lang="en-US" sz="2000" b="1" i="1" strike="noStrike" spc="-1" dirty="0">
                <a:solidFill>
                  <a:srgbClr val="000000"/>
                </a:solidFill>
                <a:latin typeface="Arial"/>
              </a:rPr>
              <a:t>6GeV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 4</a:t>
            </a:r>
            <a:r>
              <a:rPr lang="en-US" sz="2000" b="1" strike="noStrike" spc="-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2000" b="1" strike="noStrike" spc="-1" baseline="14000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 generation synchrotron light source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72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original </a:t>
            </a:r>
            <a:r>
              <a:rPr lang="en-US" sz="2200" b="0" i="1" strike="noStrike" spc="-1" dirty="0">
                <a:solidFill>
                  <a:srgbClr val="000000"/>
                </a:solidFill>
                <a:latin typeface="Arial"/>
              </a:rPr>
              <a:t>7GeV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 ring completely dismantled</a:t>
            </a:r>
          </a:p>
          <a:p>
            <a:pPr marL="432000" indent="-324000">
              <a:spcBef>
                <a:spcPts val="1729"/>
              </a:spcBef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main RF systems reused with modifications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72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12 cavities now instead of 16 </a:t>
            </a:r>
          </a:p>
          <a:p>
            <a:pPr marL="864000" lvl="1" indent="-324000">
              <a:spcBef>
                <a:spcPts val="72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klystron 60Hz harmonic noise suppression</a:t>
            </a:r>
          </a:p>
          <a:p>
            <a:pPr marL="432000" indent="-324000">
              <a:spcBef>
                <a:spcPts val="1729"/>
              </a:spcBef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superconducting Bunch Lengthening cavity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72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improves lifetime and emittance</a:t>
            </a:r>
          </a:p>
          <a:p>
            <a:pPr marL="432000" indent="-324000">
              <a:spcBef>
                <a:spcPts val="1729"/>
              </a:spcBef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Injectors kept intact with some upgrades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72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increased beam-loading, 2nC → 20nC</a:t>
            </a:r>
          </a:p>
          <a:p>
            <a:pPr marL="864000" lvl="1" indent="-324000">
              <a:spcBef>
                <a:spcPts val="72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digital LLRF in Particle Accumulator Ring</a:t>
            </a:r>
          </a:p>
          <a:p>
            <a:pPr marL="432000" indent="-324000">
              <a:spcBef>
                <a:spcPts val="1729"/>
              </a:spcBef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</a:rPr>
              <a:t>new ring-to-ring Timing &amp; Synchronization</a:t>
            </a:r>
            <a:r>
              <a:rPr lang="en-US" sz="2200" b="0" strike="noStrike" spc="-1" baseline="33000" dirty="0">
                <a:solidFill>
                  <a:srgbClr val="000000"/>
                </a:solidFill>
                <a:latin typeface="Arial"/>
              </a:rPr>
              <a:t>[1,2]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5" name="Picture 4_2"/>
          <p:cNvPicPr/>
          <p:nvPr/>
        </p:nvPicPr>
        <p:blipFill>
          <a:blip r:embed="rId2"/>
          <a:stretch/>
        </p:blipFill>
        <p:spPr>
          <a:xfrm>
            <a:off x="6858000" y="1800"/>
            <a:ext cx="5334120" cy="5432760"/>
          </a:xfrm>
          <a:prstGeom prst="rect">
            <a:avLst/>
          </a:prstGeom>
          <a:ln w="0">
            <a:noFill/>
          </a:ln>
        </p:spPr>
      </p:pic>
      <p:sp>
        <p:nvSpPr>
          <p:cNvPr id="366" name="Oval 15_2"/>
          <p:cNvSpPr/>
          <p:nvPr/>
        </p:nvSpPr>
        <p:spPr>
          <a:xfrm>
            <a:off x="9491040" y="1847520"/>
            <a:ext cx="312480" cy="298080"/>
          </a:xfrm>
          <a:prstGeom prst="ellipse">
            <a:avLst/>
          </a:prstGeom>
          <a:noFill/>
          <a:ln w="28440">
            <a:solidFill>
              <a:srgbClr val="00DCFF"/>
            </a:solidFill>
            <a:round/>
          </a:ln>
          <a:effectLst>
            <a:outerShdw dist="42840" dir="540000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67" name="Oval 16_2"/>
          <p:cNvSpPr/>
          <p:nvPr/>
        </p:nvSpPr>
        <p:spPr>
          <a:xfrm>
            <a:off x="8142840" y="641160"/>
            <a:ext cx="1693800" cy="1280160"/>
          </a:xfrm>
          <a:prstGeom prst="ellipse">
            <a:avLst/>
          </a:prstGeom>
          <a:noFill/>
          <a:ln w="28440">
            <a:solidFill>
              <a:srgbClr val="00DCFF"/>
            </a:solidFill>
            <a:round/>
          </a:ln>
          <a:effectLst>
            <a:outerShdw dist="42840" dir="540000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68" name="Content Placeholder 8_4"/>
          <p:cNvSpPr/>
          <p:nvPr/>
        </p:nvSpPr>
        <p:spPr>
          <a:xfrm>
            <a:off x="8503920" y="1413720"/>
            <a:ext cx="980640" cy="3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Arial"/>
              </a:rPr>
              <a:t>Booster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00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9" name="Content Placeholder 8_5"/>
          <p:cNvSpPr/>
          <p:nvPr/>
        </p:nvSpPr>
        <p:spPr>
          <a:xfrm>
            <a:off x="9144000" y="2272680"/>
            <a:ext cx="640080" cy="3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Arial"/>
              </a:rPr>
              <a:t>PAR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00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0" name="Content Placeholder 8_6"/>
          <p:cNvSpPr/>
          <p:nvPr/>
        </p:nvSpPr>
        <p:spPr>
          <a:xfrm>
            <a:off x="10241280" y="1815480"/>
            <a:ext cx="731520" cy="3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Arial"/>
              </a:rPr>
              <a:t>Linac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00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1" name="Oval 16_5"/>
          <p:cNvSpPr/>
          <p:nvPr/>
        </p:nvSpPr>
        <p:spPr>
          <a:xfrm>
            <a:off x="7148880" y="385200"/>
            <a:ext cx="4526280" cy="4572000"/>
          </a:xfrm>
          <a:prstGeom prst="ellipse">
            <a:avLst/>
          </a:prstGeom>
          <a:noFill/>
          <a:ln w="57240">
            <a:solidFill>
              <a:srgbClr val="00DCFF"/>
            </a:solidFill>
            <a:round/>
          </a:ln>
          <a:effectLst>
            <a:outerShdw dist="42840" dir="540000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2" name="Straight Connector 371"/>
          <p:cNvSpPr/>
          <p:nvPr/>
        </p:nvSpPr>
        <p:spPr>
          <a:xfrm flipH="1">
            <a:off x="9727560" y="1623600"/>
            <a:ext cx="921960" cy="246960"/>
          </a:xfrm>
          <a:prstGeom prst="line">
            <a:avLst/>
          </a:prstGeom>
          <a:ln w="38160">
            <a:solidFill>
              <a:srgbClr val="00DC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3" name="Content Placeholder 8_11"/>
          <p:cNvSpPr/>
          <p:nvPr/>
        </p:nvSpPr>
        <p:spPr>
          <a:xfrm>
            <a:off x="7916400" y="3885480"/>
            <a:ext cx="980640" cy="57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Arial"/>
              </a:rPr>
              <a:t>Storage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Arial"/>
              </a:rPr>
              <a:t>Ring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000" b="1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7736400" y="5907600"/>
            <a:ext cx="4419720" cy="685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400" b="0" strike="noStrike" spc="-1">
                <a:latin typeface="Arial"/>
              </a:rPr>
              <a:t>[1] U. Wienands et. al. IPAC 2018, MEPAF007</a:t>
            </a:r>
          </a:p>
          <a:p>
            <a:r>
              <a:rPr lang="en-US" sz="1400" b="0" strike="noStrike" spc="-1">
                <a:latin typeface="Arial"/>
              </a:rPr>
              <a:t>[2] U. Wienands et. al., LLRF 2024 Topical Workshop</a:t>
            </a: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AE48AD8D-B004-30ED-E040-C350BDE5BF53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3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 11_2"/>
          <p:cNvSpPr txBox="1"/>
          <p:nvPr/>
        </p:nvSpPr>
        <p:spPr>
          <a:xfrm>
            <a:off x="492480" y="1800"/>
            <a:ext cx="1116720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>
                <a:solidFill>
                  <a:srgbClr val="000000"/>
                </a:solidFill>
                <a:latin typeface="Arial"/>
              </a:rPr>
              <a:t>Storage Ring - Specifications</a:t>
            </a:r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Content Placeholder 13_3"/>
          <p:cNvSpPr txBox="1"/>
          <p:nvPr/>
        </p:nvSpPr>
        <p:spPr>
          <a:xfrm>
            <a:off x="385200" y="821520"/>
            <a:ext cx="11730600" cy="527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Minimize re-design of existing main (352MHz, h=1296) RF systems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new 4</a:t>
            </a:r>
            <a:r>
              <a:rPr lang="en-US" sz="2200" i="1" spc="-1" baseline="30000" dirty="0">
                <a:solidFill>
                  <a:srgbClr val="000000"/>
                </a:solidFill>
                <a:latin typeface="Arial"/>
                <a:ea typeface="Noto Sans CJK SC"/>
              </a:rPr>
              <a:t>th</a:t>
            </a:r>
            <a:r>
              <a:rPr lang="en-US" sz="2200" i="1" spc="-1" baseline="14000000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200" b="0" i="1" strike="noStrike" spc="-1" baseline="14000000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200" b="0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harmonic (1408MHz) passive superconducting Bunch Lengthening System (BLS)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72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Q</a:t>
            </a:r>
            <a:r>
              <a:rPr lang="en-US" sz="2200" b="0" strike="noStrike" spc="-1" baseline="-8000" dirty="0">
                <a:solidFill>
                  <a:srgbClr val="000000"/>
                </a:solidFill>
                <a:latin typeface="Arial"/>
                <a:ea typeface="Noto Sans CJK SC"/>
              </a:rPr>
              <a:t>L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= ~7e6, (R/Q)</a:t>
            </a:r>
            <a:r>
              <a:rPr lang="en-US" sz="2200" b="0" strike="noStrike" spc="-1" baseline="-8000" dirty="0">
                <a:solidFill>
                  <a:srgbClr val="000000"/>
                </a:solidFill>
                <a:latin typeface="Arial"/>
                <a:ea typeface="Noto Sans CJK SC"/>
              </a:rPr>
              <a:t>a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= 104 Ohm, BW</a:t>
            </a:r>
            <a:r>
              <a:rPr lang="en-US" sz="2200" b="0" strike="noStrike" spc="-1" baseline="-8000" dirty="0">
                <a:solidFill>
                  <a:srgbClr val="000000"/>
                </a:solidFill>
                <a:latin typeface="Arial"/>
                <a:ea typeface="Noto Sans CJK SC"/>
              </a:rPr>
              <a:t>3dB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= ~ 200 Hz, single-cavity V=~1MV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72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detuning (~ +10kHz) contributes to growth of longitudinal oscillations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Slide Number Placeholder 14_3"/>
          <p:cNvSpPr txBox="1"/>
          <p:nvPr/>
        </p:nvSpPr>
        <p:spPr>
          <a:xfrm>
            <a:off x="0" y="6396840"/>
            <a:ext cx="304560" cy="25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09D54ACD-68AE-4AF7-8A1F-4E487EF80474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4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378" name="Picture 2"/>
          <p:cNvPicPr/>
          <p:nvPr/>
        </p:nvPicPr>
        <p:blipFill>
          <a:blip r:embed="rId2"/>
          <a:stretch/>
        </p:blipFill>
        <p:spPr>
          <a:xfrm>
            <a:off x="6700320" y="3123000"/>
            <a:ext cx="3566160" cy="2941200"/>
          </a:xfrm>
          <a:prstGeom prst="rect">
            <a:avLst/>
          </a:prstGeom>
          <a:ln w="0">
            <a:noFill/>
          </a:ln>
        </p:spPr>
      </p:pic>
      <p:sp>
        <p:nvSpPr>
          <p:cNvPr id="379" name="Content Placeholder 8"/>
          <p:cNvSpPr/>
          <p:nvPr/>
        </p:nvSpPr>
        <p:spPr>
          <a:xfrm>
            <a:off x="7464960" y="5654160"/>
            <a:ext cx="2194560" cy="290520"/>
          </a:xfrm>
          <a:prstGeom prst="rect">
            <a:avLst/>
          </a:prstGeom>
          <a:solidFill>
            <a:srgbClr val="FFFFFF"/>
          </a:solidFill>
          <a:ln w="0">
            <a:solidFill>
              <a:srgbClr val="0000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(Mike Kelly, et. al.)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80" name="Content Placeholder 8_0"/>
          <p:cNvSpPr/>
          <p:nvPr/>
        </p:nvSpPr>
        <p:spPr>
          <a:xfrm>
            <a:off x="7111800" y="2780280"/>
            <a:ext cx="2788920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700" b="0" strike="noStrike" spc="-1">
                <a:solidFill>
                  <a:srgbClr val="000000"/>
                </a:solidFill>
                <a:latin typeface="Arial"/>
              </a:rPr>
              <a:t>Bunch Lengthening Cavity</a:t>
            </a:r>
            <a:endParaRPr lang="en-US" sz="1700" b="0" strike="noStrike" spc="-1">
              <a:latin typeface="Arial"/>
            </a:endParaRPr>
          </a:p>
        </p:txBody>
      </p:sp>
      <p:sp>
        <p:nvSpPr>
          <p:cNvPr id="381" name="Oval 380"/>
          <p:cNvSpPr/>
          <p:nvPr/>
        </p:nvSpPr>
        <p:spPr>
          <a:xfrm>
            <a:off x="8163360" y="4473720"/>
            <a:ext cx="914400" cy="640080"/>
          </a:xfrm>
          <a:prstGeom prst="ellipse">
            <a:avLst/>
          </a:prstGeom>
          <a:noFill/>
          <a:ln w="3816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382" name="Picture 114"/>
          <p:cNvPicPr/>
          <p:nvPr/>
        </p:nvPicPr>
        <p:blipFill>
          <a:blip r:embed="rId3"/>
          <a:stretch/>
        </p:blipFill>
        <p:spPr>
          <a:xfrm>
            <a:off x="1443600" y="3132000"/>
            <a:ext cx="4348080" cy="2860200"/>
          </a:xfrm>
          <a:prstGeom prst="rect">
            <a:avLst/>
          </a:prstGeom>
          <a:ln w="0">
            <a:noFill/>
          </a:ln>
        </p:spPr>
      </p:pic>
      <p:sp>
        <p:nvSpPr>
          <p:cNvPr id="383" name="Content Placeholder 8_1"/>
          <p:cNvSpPr/>
          <p:nvPr/>
        </p:nvSpPr>
        <p:spPr>
          <a:xfrm>
            <a:off x="2129400" y="2766240"/>
            <a:ext cx="3017520" cy="36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700" b="0" strike="noStrike" spc="-1" dirty="0">
                <a:solidFill>
                  <a:srgbClr val="000000"/>
                </a:solidFill>
                <a:latin typeface="Arial"/>
              </a:rPr>
              <a:t>Main RF System (352MHz)</a:t>
            </a:r>
            <a:endParaRPr lang="en-US" sz="1700" b="0" strike="noStrike" spc="-1" dirty="0">
              <a:latin typeface="Arial"/>
            </a:endParaRPr>
          </a:p>
        </p:txBody>
      </p:sp>
      <p:sp>
        <p:nvSpPr>
          <p:cNvPr id="384" name="TextBox 383"/>
          <p:cNvSpPr txBox="1"/>
          <p:nvPr/>
        </p:nvSpPr>
        <p:spPr>
          <a:xfrm>
            <a:off x="6629400" y="6172200"/>
            <a:ext cx="3886200" cy="685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400" b="0" strike="noStrike" spc="-1">
                <a:latin typeface="Arial"/>
              </a:rPr>
              <a:t>[3] M. Kelly et. al. IPAC 2024, MEPS10</a:t>
            </a:r>
          </a:p>
          <a:p>
            <a:r>
              <a:rPr lang="en-US" sz="1400" b="0" strike="noStrike" spc="-1">
                <a:latin typeface="Arial"/>
              </a:rPr>
              <a:t>[4] J. Fuerst et. al., MEDSI 2025, WEOC04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itle 11_3"/>
          <p:cNvSpPr txBox="1"/>
          <p:nvPr/>
        </p:nvSpPr>
        <p:spPr>
          <a:xfrm>
            <a:off x="492480" y="1800"/>
            <a:ext cx="1116720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>
                <a:solidFill>
                  <a:srgbClr val="000000"/>
                </a:solidFill>
                <a:latin typeface="Arial"/>
              </a:rPr>
              <a:t>Storage Ring - Specifications</a:t>
            </a:r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Content Placeholder 13_4"/>
          <p:cNvSpPr txBox="1"/>
          <p:nvPr/>
        </p:nvSpPr>
        <p:spPr>
          <a:xfrm>
            <a:off x="385200" y="893520"/>
            <a:ext cx="11730600" cy="527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Beam Stability Specifications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beam orbit stability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horizontal:  1.25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µ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m,  0.25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µ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rad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vertical:  0.4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µ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m,  0.17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µ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rad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beam energy noise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:  &lt;1.3e-4  (10% of energy spread)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1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RF Specifications were guided by existing performance → required improvements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1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Are the existing noise levels tolerable?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with regards to beam stability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with regards to effects on longitudinal feedback system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1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Is the beam-cavity interaction stable under new conditions?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including the bunch lengthening cavity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Slide Number Placeholder 14_4"/>
          <p:cNvSpPr txBox="1"/>
          <p:nvPr/>
        </p:nvSpPr>
        <p:spPr>
          <a:xfrm>
            <a:off x="0" y="6396840"/>
            <a:ext cx="304560" cy="25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79D136BC-CDF0-401A-9A5D-2E0FEB19E94C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5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388" name="TextBox 387"/>
          <p:cNvSpPr txBox="1"/>
          <p:nvPr/>
        </p:nvSpPr>
        <p:spPr>
          <a:xfrm>
            <a:off x="7457400" y="6100200"/>
            <a:ext cx="4501800" cy="290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400" b="0" strike="noStrike" spc="-1">
                <a:latin typeface="Arial"/>
              </a:rPr>
              <a:t>[5] APS-U Functional Requirements Document (FReD)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itle 11_4"/>
          <p:cNvSpPr txBox="1"/>
          <p:nvPr/>
        </p:nvSpPr>
        <p:spPr>
          <a:xfrm>
            <a:off x="492480" y="1800"/>
            <a:ext cx="1116720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>
                <a:solidFill>
                  <a:srgbClr val="000000"/>
                </a:solidFill>
                <a:latin typeface="Arial"/>
              </a:rPr>
              <a:t>Storage Ring - Specifications</a:t>
            </a:r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Content Placeholder 13_5"/>
          <p:cNvSpPr txBox="1"/>
          <p:nvPr/>
        </p:nvSpPr>
        <p:spPr>
          <a:xfrm>
            <a:off x="314080" y="929520"/>
            <a:ext cx="11273400" cy="89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Are the existing noise levels tolerable?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86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Is the beam-cavity interaction stable under new conditions?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Slide Number Placeholder 14_5"/>
          <p:cNvSpPr txBox="1"/>
          <p:nvPr/>
        </p:nvSpPr>
        <p:spPr>
          <a:xfrm>
            <a:off x="0" y="6396840"/>
            <a:ext cx="304560" cy="25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27D671C3-DE39-48C9-A5AB-AC900E68F541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6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392" name="TextBox 391"/>
          <p:cNvSpPr txBox="1"/>
          <p:nvPr/>
        </p:nvSpPr>
        <p:spPr>
          <a:xfrm>
            <a:off x="6953400" y="5676440"/>
            <a:ext cx="5257800" cy="689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400" b="0" strike="noStrike" spc="-1">
                <a:latin typeface="Arial"/>
              </a:rPr>
              <a:t>[6] M. Borland, ANL/APS LS-287 (2000)   latest at v2025.2</a:t>
            </a:r>
          </a:p>
          <a:p>
            <a:r>
              <a:rPr lang="en-US" sz="1400" b="0" strike="noStrike" spc="-1">
                <a:latin typeface="Arial"/>
              </a:rPr>
              <a:t>[7] </a:t>
            </a:r>
            <a:r>
              <a:rPr lang="en-US" sz="1400" b="0" strike="noStrike" spc="-1">
                <a:latin typeface="Arial"/>
                <a:hlinkClick r:id="rId2"/>
              </a:rPr>
              <a:t>https://ops.aps.anl.gov/manuals/elegant_latest/elegant.pdf</a:t>
            </a:r>
            <a:endParaRPr lang="en-US" sz="1400" b="0" strike="noStrike" spc="-1">
              <a:latin typeface="Arial"/>
            </a:endParaRPr>
          </a:p>
          <a:p>
            <a:r>
              <a:rPr lang="en-US" sz="1400" b="0" strike="noStrike" spc="-1">
                <a:latin typeface="Arial"/>
              </a:rPr>
              <a:t>[8] T. Berenc, M.Borland, IPAC2015, MOPMA006</a:t>
            </a:r>
          </a:p>
        </p:txBody>
      </p:sp>
      <p:sp>
        <p:nvSpPr>
          <p:cNvPr id="393" name="Content Placeholder 13_0"/>
          <p:cNvSpPr txBox="1"/>
          <p:nvPr/>
        </p:nvSpPr>
        <p:spPr>
          <a:xfrm>
            <a:off x="314080" y="2658600"/>
            <a:ext cx="11877920" cy="282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developed a model for RF feedback</a:t>
            </a:r>
            <a:r>
              <a:rPr lang="en-US" sz="2200" spc="-1" baseline="30000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to include in </a:t>
            </a:r>
            <a:r>
              <a:rPr lang="en-US" sz="2200" b="0" strike="noStrike" spc="-1" dirty="0">
                <a:solidFill>
                  <a:srgbClr val="000000"/>
                </a:solidFill>
                <a:latin typeface="Courier New"/>
                <a:ea typeface="Noto Sans CJK SC"/>
              </a:rPr>
              <a:t>elegant</a:t>
            </a:r>
            <a:r>
              <a:rPr lang="en-US" sz="2200" b="0" strike="noStrike" spc="-1" baseline="33000" dirty="0">
                <a:solidFill>
                  <a:srgbClr val="000000"/>
                </a:solidFill>
                <a:latin typeface="Arial"/>
                <a:ea typeface="Noto Sans CJK SC"/>
              </a:rPr>
              <a:t>[6-7] 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particle tracking simulations </a:t>
            </a:r>
            <a:r>
              <a:rPr lang="en-US" sz="2200" b="0" strike="noStrike" spc="-1" baseline="30000" dirty="0">
                <a:solidFill>
                  <a:srgbClr val="000000"/>
                </a:solidFill>
                <a:latin typeface="Arial"/>
                <a:ea typeface="Noto Sans CJK SC"/>
              </a:rPr>
              <a:t>[8]</a:t>
            </a:r>
            <a:endParaRPr lang="en-US" sz="2200" b="0" strike="noStrike" spc="-1" baseline="30000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included ability to inject noise 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RF system time-domain noise measurements used in simulations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no surprise:  our 1MW klystrons are the dominant source of RF noise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1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for stability specs:  </a:t>
            </a:r>
            <a:r>
              <a:rPr lang="en-US" sz="2100" b="1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factor of 3</a:t>
            </a:r>
            <a:r>
              <a:rPr lang="en-US" sz="21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improvement → 0.075% rms, 0.1deg rms [1kHz BW]</a:t>
            </a: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1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to prevent longitudinal feedback system saturation:  </a:t>
            </a:r>
            <a:r>
              <a:rPr lang="en-US" sz="2100" b="1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goal</a:t>
            </a:r>
            <a:r>
              <a:rPr lang="en-US" sz="21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of </a:t>
            </a:r>
            <a:r>
              <a:rPr lang="en-US" sz="2100" b="1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factor of 10</a:t>
            </a:r>
            <a:r>
              <a:rPr lang="en-US" sz="21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improvement</a:t>
            </a:r>
            <a:endParaRPr lang="en-US" sz="2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Content Placeholder 13_6"/>
          <p:cNvSpPr txBox="1"/>
          <p:nvPr/>
        </p:nvSpPr>
        <p:spPr>
          <a:xfrm>
            <a:off x="1529080" y="2057400"/>
            <a:ext cx="9216000" cy="47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n-US" sz="2200" b="1" i="1" strike="noStrike" spc="-1">
                <a:solidFill>
                  <a:srgbClr val="000000"/>
                </a:solidFill>
                <a:latin typeface="Arial"/>
                <a:ea typeface="Noto Sans CJK SC"/>
              </a:rPr>
              <a:t>Collaborate with Physicists early in the system design process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11_5"/>
          <p:cNvSpPr txBox="1"/>
          <p:nvPr/>
        </p:nvSpPr>
        <p:spPr>
          <a:xfrm>
            <a:off x="492480" y="1800"/>
            <a:ext cx="11167200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>
                <a:solidFill>
                  <a:srgbClr val="000000"/>
                </a:solidFill>
                <a:latin typeface="Arial"/>
              </a:rPr>
              <a:t>Storage Ring - Simulations</a:t>
            </a:r>
            <a:endParaRPr lang="en-US" sz="3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Slide Number Placeholder 14_6"/>
          <p:cNvSpPr txBox="1"/>
          <p:nvPr/>
        </p:nvSpPr>
        <p:spPr>
          <a:xfrm>
            <a:off x="0" y="6396840"/>
            <a:ext cx="304560" cy="25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AA5FDD6D-6847-4D0A-9E8C-8FC9025E75B5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7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9544200" y="6055680"/>
            <a:ext cx="2647800" cy="40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400" b="0" strike="noStrike" spc="-1" dirty="0">
                <a:latin typeface="Arial"/>
              </a:rPr>
              <a:t>[9]  Berenc et. al. - LLRF 2017 </a:t>
            </a:r>
          </a:p>
        </p:txBody>
      </p:sp>
      <p:pic>
        <p:nvPicPr>
          <p:cNvPr id="398" name="Picture 1"/>
          <p:cNvPicPr/>
          <p:nvPr/>
        </p:nvPicPr>
        <p:blipFill>
          <a:blip r:embed="rId2"/>
          <a:stretch/>
        </p:blipFill>
        <p:spPr>
          <a:xfrm>
            <a:off x="561960" y="721040"/>
            <a:ext cx="11218320" cy="4639680"/>
          </a:xfrm>
          <a:prstGeom prst="rect">
            <a:avLst/>
          </a:prstGeom>
          <a:ln w="0">
            <a:noFill/>
          </a:ln>
        </p:spPr>
      </p:pic>
      <p:sp>
        <p:nvSpPr>
          <p:cNvPr id="2" name="Content Placeholder 13_1">
            <a:extLst>
              <a:ext uri="{FF2B5EF4-FFF2-40B4-BE49-F238E27FC236}">
                <a16:creationId xmlns:a16="http://schemas.microsoft.com/office/drawing/2014/main" id="{953F7E7D-1CA9-8511-887F-82B62770244C}"/>
              </a:ext>
            </a:extLst>
          </p:cNvPr>
          <p:cNvSpPr txBox="1"/>
          <p:nvPr/>
        </p:nvSpPr>
        <p:spPr>
          <a:xfrm>
            <a:off x="2850800" y="5570460"/>
            <a:ext cx="7595680" cy="12875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Noto Sans CJK SC"/>
              </a:rPr>
              <a:t>RF feedback integrated into </a:t>
            </a:r>
            <a:r>
              <a:rPr lang="en-US" sz="2000" b="0" strike="noStrike" spc="-1" dirty="0">
                <a:solidFill>
                  <a:srgbClr val="000000"/>
                </a:solidFill>
                <a:latin typeface="Courier New"/>
                <a:ea typeface="Noto Sans CJK SC"/>
              </a:rPr>
              <a:t>elegant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Noto Sans CJK SC"/>
              </a:rPr>
              <a:t>RFMODE element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Noto Sans CJK SC"/>
              </a:rPr>
              <a:t>feedback in amp/phase or I/Q, individual custom filters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parametric and additive noise for generator and receiver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0000"/>
                </a:solidFill>
                <a:latin typeface="Arial"/>
              </a:rPr>
              <a:t>can model feed-forward using generator I/Q noise inputs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icture 401"/>
          <p:cNvPicPr/>
          <p:nvPr/>
        </p:nvPicPr>
        <p:blipFill>
          <a:blip r:embed="rId3"/>
          <a:stretch/>
        </p:blipFill>
        <p:spPr>
          <a:xfrm>
            <a:off x="131400" y="822960"/>
            <a:ext cx="2743200" cy="293328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402"/>
          <p:cNvPicPr/>
          <p:nvPr/>
        </p:nvPicPr>
        <p:blipFill>
          <a:blip r:embed="rId4"/>
          <a:stretch/>
        </p:blipFill>
        <p:spPr>
          <a:xfrm>
            <a:off x="9668528" y="822960"/>
            <a:ext cx="2743200" cy="293328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403"/>
          <p:cNvPicPr/>
          <p:nvPr/>
        </p:nvPicPr>
        <p:blipFill>
          <a:blip r:embed="rId5"/>
          <a:stretch/>
        </p:blipFill>
        <p:spPr>
          <a:xfrm>
            <a:off x="2521800" y="576072"/>
            <a:ext cx="3703320" cy="306324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404"/>
          <p:cNvPicPr/>
          <p:nvPr/>
        </p:nvPicPr>
        <p:blipFill>
          <a:blip r:embed="rId6"/>
          <a:stretch/>
        </p:blipFill>
        <p:spPr>
          <a:xfrm>
            <a:off x="2585880" y="3330296"/>
            <a:ext cx="3809520" cy="293328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405"/>
          <p:cNvPicPr/>
          <p:nvPr/>
        </p:nvPicPr>
        <p:blipFill>
          <a:blip r:embed="rId7"/>
          <a:stretch/>
        </p:blipFill>
        <p:spPr>
          <a:xfrm>
            <a:off x="6202080" y="577800"/>
            <a:ext cx="3703320" cy="306324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406"/>
          <p:cNvPicPr/>
          <p:nvPr/>
        </p:nvPicPr>
        <p:blipFill>
          <a:blip r:embed="rId8"/>
          <a:stretch/>
        </p:blipFill>
        <p:spPr>
          <a:xfrm>
            <a:off x="6248880" y="3323520"/>
            <a:ext cx="3809520" cy="2933280"/>
          </a:xfrm>
          <a:prstGeom prst="rect">
            <a:avLst/>
          </a:prstGeom>
          <a:ln w="0">
            <a:noFill/>
          </a:ln>
        </p:spPr>
      </p:pic>
      <p:sp>
        <p:nvSpPr>
          <p:cNvPr id="408" name="Title 11_11"/>
          <p:cNvSpPr txBox="1"/>
          <p:nvPr/>
        </p:nvSpPr>
        <p:spPr>
          <a:xfrm>
            <a:off x="3189321" y="1800"/>
            <a:ext cx="6241172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 dirty="0">
                <a:solidFill>
                  <a:srgbClr val="000000"/>
                </a:solidFill>
                <a:latin typeface="Arial"/>
              </a:rPr>
              <a:t>RFNS OFF   vs.   RFNS ON</a:t>
            </a:r>
            <a:endParaRPr lang="en-US" sz="3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B63059-EFED-3B6E-FBFF-419E13E089B0}"/>
              </a:ext>
            </a:extLst>
          </p:cNvPr>
          <p:cNvSpPr txBox="1"/>
          <p:nvPr/>
        </p:nvSpPr>
        <p:spPr>
          <a:xfrm>
            <a:off x="2605976" y="6193240"/>
            <a:ext cx="8196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solidFill>
                  <a:srgbClr val="000000"/>
                </a:solidFill>
                <a:effectLst/>
                <a:latin typeface="Aptos" panose="020F0502020204030204" pitchFamily="34" charset="0"/>
              </a:rPr>
              <a:t>We gratefully acknowledge the computing resources provided on Improv, a high-performance computing cluster operated by the Laboratory Computing Resource Center at Argonne National Laboratory.</a:t>
            </a:r>
            <a:endParaRPr lang="en-US" sz="13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F23B3-3C05-51D6-0E20-3C4E430A3870}"/>
              </a:ext>
            </a:extLst>
          </p:cNvPr>
          <p:cNvSpPr txBox="1"/>
          <p:nvPr/>
        </p:nvSpPr>
        <p:spPr>
          <a:xfrm>
            <a:off x="9531208" y="4541162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10,000 particles per bunch,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216 bunches </a:t>
            </a: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2.16M particles)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ptos" panose="020B0004020202020204" pitchFamily="34" charset="0"/>
              </a:rPr>
              <a:t>100,000 turns</a:t>
            </a:r>
            <a:endParaRPr lang="en-US" sz="14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~6 hours on 128 cores (AMD EPYC 7713 64C 2GHz processors)</a:t>
            </a:r>
            <a:endParaRPr lang="en-US" sz="1400" dirty="0"/>
          </a:p>
        </p:txBody>
      </p:sp>
      <p:sp>
        <p:nvSpPr>
          <p:cNvPr id="4" name="Title 11_11">
            <a:extLst>
              <a:ext uri="{FF2B5EF4-FFF2-40B4-BE49-F238E27FC236}">
                <a16:creationId xmlns:a16="http://schemas.microsoft.com/office/drawing/2014/main" id="{13D74AC3-9B7C-4471-79C0-A5D799CEC3F0}"/>
              </a:ext>
            </a:extLst>
          </p:cNvPr>
          <p:cNvSpPr txBox="1"/>
          <p:nvPr/>
        </p:nvSpPr>
        <p:spPr>
          <a:xfrm>
            <a:off x="336431" y="141143"/>
            <a:ext cx="2743200" cy="4670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Arial"/>
              </a:rPr>
              <a:t>Simulations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84590A12-714A-F81D-A9B2-B710EDBD434C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8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77E8E7B9-CC8C-1DD5-C2F8-506441FD4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" y="3588968"/>
            <a:ext cx="3238500" cy="2501741"/>
          </a:xfrm>
          <a:prstGeom prst="rect">
            <a:avLst/>
          </a:prstGeom>
        </p:spPr>
      </p:pic>
      <p:pic>
        <p:nvPicPr>
          <p:cNvPr id="11" name="Picture 10" descr="A graph with numbers and a square&#10;&#10;Description automatically generated with medium confidence">
            <a:extLst>
              <a:ext uri="{FF2B5EF4-FFF2-40B4-BE49-F238E27FC236}">
                <a16:creationId xmlns:a16="http://schemas.microsoft.com/office/drawing/2014/main" id="{3A0433A3-9BFD-456C-A5EC-B5BC5C843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28" y="3588968"/>
            <a:ext cx="3238500" cy="2501741"/>
          </a:xfrm>
          <a:prstGeom prst="rect">
            <a:avLst/>
          </a:prstGeom>
        </p:spPr>
      </p:pic>
      <p:pic>
        <p:nvPicPr>
          <p:cNvPr id="15" name="Picture 14" descr="A graph with numbers and a square&#10;&#10;Description automatically generated with medium confidence">
            <a:extLst>
              <a:ext uri="{FF2B5EF4-FFF2-40B4-BE49-F238E27FC236}">
                <a16:creationId xmlns:a16="http://schemas.microsoft.com/office/drawing/2014/main" id="{19E6D858-6F72-01BA-6D6E-2AC44E553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36" y="3585120"/>
            <a:ext cx="3238500" cy="2501741"/>
          </a:xfrm>
          <a:prstGeom prst="rect">
            <a:avLst/>
          </a:prstGeom>
        </p:spPr>
      </p:pic>
      <p:pic>
        <p:nvPicPr>
          <p:cNvPr id="17" name="Picture 16" descr="A graph of a number&#10;&#10;Description automatically generated with medium confidence">
            <a:extLst>
              <a:ext uri="{FF2B5EF4-FFF2-40B4-BE49-F238E27FC236}">
                <a16:creationId xmlns:a16="http://schemas.microsoft.com/office/drawing/2014/main" id="{FE1C7085-9A59-408B-6386-624F5679E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666" y="3588968"/>
            <a:ext cx="3238500" cy="2501741"/>
          </a:xfrm>
          <a:prstGeom prst="rect">
            <a:avLst/>
          </a:prstGeom>
        </p:spPr>
      </p:pic>
      <p:pic>
        <p:nvPicPr>
          <p:cNvPr id="19" name="Picture 18" descr="A blue and yellow image&#10;&#10;Description automatically generated with medium confidence">
            <a:extLst>
              <a:ext uri="{FF2B5EF4-FFF2-40B4-BE49-F238E27FC236}">
                <a16:creationId xmlns:a16="http://schemas.microsoft.com/office/drawing/2014/main" id="{5B77A071-3494-CA3D-74B0-85832837C2E3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576072"/>
            <a:ext cx="3695700" cy="3051048"/>
          </a:xfrm>
          <a:prstGeom prst="rect">
            <a:avLst/>
          </a:prstGeom>
        </p:spPr>
      </p:pic>
      <p:pic>
        <p:nvPicPr>
          <p:cNvPr id="21" name="Picture 20" descr="A blue screen with a green and yellow cloud&#10;&#10;Description automatically generated">
            <a:extLst>
              <a:ext uri="{FF2B5EF4-FFF2-40B4-BE49-F238E27FC236}">
                <a16:creationId xmlns:a16="http://schemas.microsoft.com/office/drawing/2014/main" id="{2ACC9CF2-7F31-6FFD-A493-F61BC4AAFB86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4" y="576072"/>
            <a:ext cx="3695700" cy="3051048"/>
          </a:xfrm>
          <a:prstGeom prst="rect">
            <a:avLst/>
          </a:prstGeom>
        </p:spPr>
      </p:pic>
      <p:sp>
        <p:nvSpPr>
          <p:cNvPr id="22" name="Title 11_11">
            <a:extLst>
              <a:ext uri="{FF2B5EF4-FFF2-40B4-BE49-F238E27FC236}">
                <a16:creationId xmlns:a16="http://schemas.microsoft.com/office/drawing/2014/main" id="{0E5160C1-C333-62D8-07C6-471ACCD74510}"/>
              </a:ext>
            </a:extLst>
          </p:cNvPr>
          <p:cNvSpPr txBox="1"/>
          <p:nvPr/>
        </p:nvSpPr>
        <p:spPr>
          <a:xfrm>
            <a:off x="3189321" y="1800"/>
            <a:ext cx="6241172" cy="63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700" b="1" strike="noStrike" spc="-1" dirty="0">
                <a:solidFill>
                  <a:srgbClr val="000000"/>
                </a:solidFill>
                <a:latin typeface="Arial"/>
              </a:rPr>
              <a:t>RFNS OFF   vs.   RFNS ON</a:t>
            </a:r>
            <a:endParaRPr lang="en-US" sz="3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itle 11_11">
            <a:extLst>
              <a:ext uri="{FF2B5EF4-FFF2-40B4-BE49-F238E27FC236}">
                <a16:creationId xmlns:a16="http://schemas.microsoft.com/office/drawing/2014/main" id="{DDCF37EC-94FF-030B-FB76-5AF9502E4DE7}"/>
              </a:ext>
            </a:extLst>
          </p:cNvPr>
          <p:cNvSpPr txBox="1"/>
          <p:nvPr/>
        </p:nvSpPr>
        <p:spPr>
          <a:xfrm>
            <a:off x="336431" y="141143"/>
            <a:ext cx="2743200" cy="46704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000000"/>
                </a:solidFill>
                <a:latin typeface="Arial"/>
              </a:rPr>
              <a:t>Simulations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85FDC2DC-227C-CA52-EABA-7FE9115E560C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0" y="6396840"/>
            <a:ext cx="304560" cy="256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fld id="{1A963A8D-D98C-48B1-AE98-D30C026C3A6A}" type="slidenum">
              <a:rPr lang="en-US" sz="900" b="0" strike="noStrike" spc="-1">
                <a:solidFill>
                  <a:srgbClr val="F2F2F2"/>
                </a:solidFill>
                <a:latin typeface="Arial"/>
              </a:rPr>
              <a:t>9</a:t>
            </a:fld>
            <a:endParaRPr lang="en-US" sz="9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154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7906</TotalTime>
  <Words>1483</Words>
  <Application>Microsoft Office PowerPoint</Application>
  <PresentationFormat>Widescreen</PresentationFormat>
  <Paragraphs>222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Aptos</vt:lpstr>
      <vt:lpstr>Arial</vt:lpstr>
      <vt:lpstr>Calibri</vt:lpstr>
      <vt:lpstr>Cambria Math</vt:lpstr>
      <vt:lpstr>Courier New</vt:lpstr>
      <vt:lpstr>Symbol</vt:lpstr>
      <vt:lpstr>System Font Regular</vt:lpstr>
      <vt:lpstr>Times New Roman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Berenc, Tim G.</cp:lastModifiedBy>
  <cp:revision>145</cp:revision>
  <dcterms:created xsi:type="dcterms:W3CDTF">2025-10-03T15:48:47Z</dcterms:created>
  <dcterms:modified xsi:type="dcterms:W3CDTF">2025-10-12T00:56:21Z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r8>6</vt:r8>
  </property>
</Properties>
</file>