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JPG" ContentType="image/.jp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media/image28.svg" ContentType="image/svg+xml"/>
  <Override PartName="/ppt/media/image30.svg" ContentType="image/svg+xml"/>
  <Override PartName="/ppt/media/image35.svg" ContentType="image/svg+xml"/>
  <Override PartName="/ppt/media/image43.svg" ContentType="image/svg+xml"/>
  <Override PartName="/ppt/media/image47.svg" ContentType="image/svg+xml"/>
  <Override PartName="/ppt/media/image57.svg" ContentType="image/svg+xml"/>
  <Override PartName="/ppt/media/image59.svg" ContentType="image/svg+xml"/>
  <Override PartName="/ppt/media/image7.svg" ContentType="image/svg+xml"/>
  <Override PartName="/ppt/media/image80.svg" ContentType="image/svg+xml"/>
  <Override PartName="/ppt/media/image9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4"/>
  </p:notesMasterIdLst>
  <p:sldIdLst>
    <p:sldId id="257" r:id="rId3"/>
    <p:sldId id="8876" r:id="rId5"/>
    <p:sldId id="265" r:id="rId6"/>
    <p:sldId id="782" r:id="rId7"/>
    <p:sldId id="783" r:id="rId8"/>
    <p:sldId id="8884" r:id="rId9"/>
    <p:sldId id="278" r:id="rId10"/>
    <p:sldId id="8899" r:id="rId11"/>
    <p:sldId id="280" r:id="rId12"/>
    <p:sldId id="8888" r:id="rId13"/>
    <p:sldId id="8885" r:id="rId14"/>
    <p:sldId id="8889" r:id="rId15"/>
    <p:sldId id="8886" r:id="rId16"/>
    <p:sldId id="8891" r:id="rId17"/>
    <p:sldId id="8895" r:id="rId18"/>
    <p:sldId id="8900" r:id="rId19"/>
    <p:sldId id="8892" r:id="rId20"/>
    <p:sldId id="8893" r:id="rId21"/>
    <p:sldId id="8890" r:id="rId22"/>
    <p:sldId id="8897" r:id="rId23"/>
    <p:sldId id="263" r:id="rId24"/>
    <p:sldId id="8901" r:id="rId25"/>
    <p:sldId id="281" r:id="rId26"/>
    <p:sldId id="282" r:id="rId27"/>
    <p:sldId id="306" r:id="rId28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E"/>
    <a:srgbClr val="1F77B4"/>
    <a:srgbClr val="2BA02B"/>
    <a:srgbClr val="D62728"/>
    <a:srgbClr val="D8383A"/>
    <a:srgbClr val="ABABAB"/>
    <a:srgbClr val="DC5B4F"/>
    <a:srgbClr val="1F78B4"/>
    <a:srgbClr val="B2DF8A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3" autoAdjust="0"/>
    <p:restoredTop sz="86407" autoAdjust="0"/>
  </p:normalViewPr>
  <p:slideViewPr>
    <p:cSldViewPr snapToGrid="0" showGuides="1">
      <p:cViewPr>
        <p:scale>
          <a:sx n="100" d="100"/>
          <a:sy n="100" d="100"/>
        </p:scale>
        <p:origin x="1980" y="920"/>
      </p:cViewPr>
      <p:guideLst>
        <p:guide orient="horz" pos="2100"/>
        <p:guide pos="3884"/>
      </p:guideLst>
    </p:cSldViewPr>
  </p:slideViewPr>
  <p:outlineViewPr>
    <p:cViewPr>
      <p:scale>
        <a:sx n="33" d="100"/>
        <a:sy n="33" d="100"/>
      </p:scale>
      <p:origin x="0" y="-1626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37.wmf"/><Relationship Id="rId3" Type="http://schemas.openxmlformats.org/officeDocument/2006/relationships/image" Target="../media/image36.w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46E3B-061B-FD4B-80E4-D8E7384EF50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B29EB-2A8D-564E-B3CB-FF4C360B88D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B29EB-2A8D-564E-B3CB-FF4C360B88D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86AD3-203B-463F-BEEF-574250043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By applying grey-box system identification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2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zh-CN" alt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200" b="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peak</m:t>
                        </m:r>
                      </m:sub>
                    </m:sSub>
                  </m:oMath>
                </a14:m>
                <a:r>
                  <a:rPr lang="en-US" altLang="zh-CN" b="1" dirty="0"/>
                  <a:t>and the measured Lorentz-force detuning, the transfer function of the cavity mechanical modes can be obtained, allowing estimation of the dominant modes.</a:t>
                </a:r>
                <a:endParaRPr lang="en-US" altLang="zh-CN" dirty="0"/>
              </a:p>
              <a:p>
                <a:r>
                  <a:rPr lang="en-US" altLang="zh-CN" b="1" dirty="0"/>
                  <a:t>The low-frequency limit of the identified mechanical transfer function </a:t>
                </a:r>
                <a14:m>
                  <m:oMath xmlns:m="http://schemas.openxmlformats.org/officeDocument/2006/math">
                    <m:r>
                      <a:rPr lang="zh-CN" altLang="en-US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𝐾</m:t>
                    </m:r>
                    <m:d>
                      <m:dPr>
                        <m:ctrlPr>
                          <a:rPr lang="ar-AE" altLang="zh-CN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zh-CN" alt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lang="zh-CN" alt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𝜔</m:t>
                        </m:r>
                      </m:e>
                    </m:d>
                  </m:oMath>
                </a14:m>
                <a:r>
                  <a:rPr lang="ar-AE" altLang="zh-CN" b="1" dirty="0"/>
                  <a:t>(</a:t>
                </a:r>
                <a14:m>
                  <m:oMath xmlns:m="http://schemas.openxmlformats.org/officeDocument/2006/math">
                    <m:r>
                      <a:rPr lang="zh-CN" altLang="ar-AE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𝜔</m:t>
                    </m:r>
                    <m:r>
                      <a:rPr lang="ar-AE" altLang="zh-CN" sz="120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→</m:t>
                    </m:r>
                    <m:r>
                      <a:rPr lang="ar-AE" altLang="zh-CN" sz="120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lang="ar-AE" altLang="zh-CN" b="1" dirty="0"/>
                  <a:t>) </a:t>
                </a:r>
                <a:r>
                  <a:rPr lang="en-US" altLang="zh-CN" b="1" dirty="0"/>
                  <a:t>agrees well with the static Lorentz-force detuning coefficient.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备注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6" t="-6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86AD3-203B-463F-BEEF-574250043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E6A30F-585E-4AE8-BD48-1FA164FAD4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%</a:t>
            </a:r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E6A30F-585E-4AE8-BD48-1FA164FAD4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E6A30F-585E-4AE8-BD48-1FA164FAD4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1027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fld id="{74C9B1D8-E0C5-4969-AA37-338DB3DE14D8}" type="slidenum">
              <a:rPr lang="de-DE" altLang="zh-CN" sz="1200" b="0" smtClean="0"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rPr>
            </a:fld>
            <a:endParaRPr lang="de-DE" altLang="zh-CN" sz="1200" b="0">
              <a:solidFill>
                <a:schemeClr val="tx1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310277" name="页脚占位符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endParaRPr lang="de-DE" altLang="en-US" sz="1200" b="0">
              <a:solidFill>
                <a:schemeClr val="tx1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310278" name="页眉占位符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endParaRPr lang="de-DE" altLang="en-US" sz="1200" b="0">
              <a:solidFill>
                <a:schemeClr val="tx1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86AD3-203B-463F-BEEF-574250043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E6A30F-585E-4AE8-BD48-1FA164FAD4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86AD3-203B-463F-BEEF-574250043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0"/>
          <p:cNvSpPr>
            <a:spLocks noGrp="1"/>
          </p:cNvSpPr>
          <p:nvPr>
            <p:ph type="title" hasCustomPrompt="1"/>
          </p:nvPr>
        </p:nvSpPr>
        <p:spPr>
          <a:xfrm>
            <a:off x="847921" y="1449105"/>
            <a:ext cx="10753304" cy="1476033"/>
          </a:xfrm>
          <a:prstGeom prst="rect">
            <a:avLst/>
          </a:prstGeom>
        </p:spPr>
        <p:txBody>
          <a:bodyPr/>
          <a:lstStyle>
            <a:lvl1pPr algn="r">
              <a:defRPr sz="4000">
                <a:ln w="3175">
                  <a:solidFill>
                    <a:srgbClr val="F97D2B"/>
                  </a:solidFill>
                </a:ln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Shape 21"/>
          <p:cNvSpPr>
            <a:spLocks noGrp="1"/>
          </p:cNvSpPr>
          <p:nvPr>
            <p:ph type="body" sz="half" idx="1" hasCustomPrompt="1"/>
          </p:nvPr>
        </p:nvSpPr>
        <p:spPr>
          <a:xfrm>
            <a:off x="880554" y="3320212"/>
            <a:ext cx="10735352" cy="1528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indent="45720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indent="91440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indent="137160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indent="182880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</a:lstStyle>
          <a:p>
            <a:r>
              <a:rPr err="1"/>
              <a:t>正文级别</a:t>
            </a:r>
            <a:r>
              <a:t> 1</a:t>
            </a:r>
          </a:p>
          <a:p>
            <a:pPr lvl="1"/>
            <a:r>
              <a:rPr err="1"/>
              <a:t>正文级别</a:t>
            </a:r>
            <a:r>
              <a:t> 2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23"/>
          <p:cNvSpPr/>
          <p:nvPr userDrawn="1"/>
        </p:nvSpPr>
        <p:spPr>
          <a:xfrm>
            <a:off x="561077" y="3349350"/>
            <a:ext cx="11040148" cy="1526599"/>
          </a:xfrm>
          <a:prstGeom prst="rect">
            <a:avLst/>
          </a:prstGeom>
          <a:ln w="6350" cap="rnd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4" name="Shape 24"/>
          <p:cNvSpPr/>
          <p:nvPr userDrawn="1"/>
        </p:nvSpPr>
        <p:spPr>
          <a:xfrm>
            <a:off x="566232" y="1485111"/>
            <a:ext cx="320091" cy="14760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5" name="Shape 25"/>
          <p:cNvSpPr/>
          <p:nvPr userDrawn="1"/>
        </p:nvSpPr>
        <p:spPr>
          <a:xfrm>
            <a:off x="575758" y="3321316"/>
            <a:ext cx="307286" cy="15288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" name="Shape 22"/>
          <p:cNvSpPr/>
          <p:nvPr userDrawn="1"/>
        </p:nvSpPr>
        <p:spPr>
          <a:xfrm>
            <a:off x="575758" y="1485111"/>
            <a:ext cx="11040148" cy="1476032"/>
          </a:xfrm>
          <a:prstGeom prst="rect">
            <a:avLst/>
          </a:prstGeom>
          <a:ln w="6350" cap="rnd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75057" r="1074"/>
          <a:stretch>
            <a:fillRect/>
          </a:stretch>
        </p:blipFill>
        <p:spPr>
          <a:xfrm flipH="1">
            <a:off x="0" y="6147117"/>
            <a:ext cx="12189084" cy="7108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pic>
        <p:nvPicPr>
          <p:cNvPr id="2050" name="Picture 2" descr="The overview of HIAF - High Intensity heavy-ion Accelerator Facilit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65" y="118753"/>
            <a:ext cx="1141288" cy="6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/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68609" y="6574988"/>
            <a:ext cx="1072361" cy="25758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7FA2BBD-743F-C946-849D-BD878E6EB3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397001" y="-3175"/>
            <a:ext cx="7042150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840" y="177165"/>
            <a:ext cx="10571480" cy="605155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Times New Roman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52C35-29A5-4C39-93D3-843CF7837415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1"/>
          </p:nvPr>
        </p:nvSpPr>
        <p:spPr>
          <a:xfrm>
            <a:off x="0" y="939800"/>
            <a:ext cx="60960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TimesTimes New Roman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00100" y="-3175"/>
            <a:ext cx="9203339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68609" y="6574988"/>
            <a:ext cx="1072361" cy="25758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第</a:t>
            </a:r>
            <a:fld id="{B7FA2BBD-743F-C946-849D-BD878E6EB36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10CE-F373-41E8-A929-020027E8CB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213B-E0FB-4122-AE94-0EBCEA232A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2.png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/>
          <p:cNvSpPr/>
          <p:nvPr userDrawn="1"/>
        </p:nvSpPr>
        <p:spPr>
          <a:xfrm>
            <a:off x="952" y="833549"/>
            <a:ext cx="12191048" cy="45719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047A0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r" defTabSz="0">
              <a:tabLst>
                <a:tab pos="8419465" algn="l"/>
              </a:tabLst>
              <a:defRPr sz="1600" b="1" i="1">
                <a:ln w="18000">
                  <a:solidFill>
                    <a:srgbClr val="6192ED"/>
                  </a:solidFill>
                </a:ln>
                <a:noFill/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0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9702"/>
          <a:stretch>
            <a:fillRect/>
          </a:stretch>
        </p:blipFill>
        <p:spPr>
          <a:xfrm>
            <a:off x="10368365" y="0"/>
            <a:ext cx="1006582" cy="808119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700644" y="6567100"/>
            <a:ext cx="11191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F. Qiu, </a:t>
            </a:r>
            <a:r>
              <a:rPr kumimoji="1" lang="en-US" altLang="zh-CN" sz="1000" b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LLRF Automation and Diagnostic Strategies for Horizontal Testing of HIAF SRF Cavities. LLRF2025</a:t>
            </a:r>
            <a:r>
              <a:rPr kumimoji="1" lang="en-US" altLang="zh-CN" sz="10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2025/10/12-16</a:t>
            </a:r>
            <a:r>
              <a:rPr kumimoji="1" lang="en-US" altLang="zh-CN" sz="1000" b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Marriott at City Center &amp; Jefferson Lab,</a:t>
            </a:r>
            <a:r>
              <a:rPr kumimoji="1" lang="zh-CN" altLang="en-US" sz="1000" b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1" lang="en-US" altLang="zh-CN" sz="1000" b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</a:t>
            </a:r>
            <a:endParaRPr kumimoji="1" lang="zh-CN" altLang="en-US" sz="1000" b="0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幻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7FA2BBD-743F-C946-849D-BD878E6EB3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5" name="Picture 4" descr="磁铁玩具玩遍了？这个大家伙也许你没见过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75" y="42636"/>
            <a:ext cx="76835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" y="79339"/>
            <a:ext cx="2446254" cy="7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overview of HIAF - High Intensity heavy-ion Accelerator Facility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65" y="118753"/>
            <a:ext cx="1141288" cy="6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oleObject" Target="../embeddings/oleObject5.bin"/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4" Type="http://schemas.openxmlformats.org/officeDocument/2006/relationships/notesSlide" Target="../notesSlides/notesSlide10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emf"/><Relationship Id="rId8" Type="http://schemas.openxmlformats.org/officeDocument/2006/relationships/oleObject" Target="../embeddings/oleObject6.bin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5" Type="http://schemas.openxmlformats.org/officeDocument/2006/relationships/notesSlide" Target="../notesSlides/notesSlide11.xml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6.pn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0" Type="http://schemas.openxmlformats.org/officeDocument/2006/relationships/notesSlide" Target="../notesSlides/notesSlide12.xml"/><Relationship Id="rId3" Type="http://schemas.openxmlformats.org/officeDocument/2006/relationships/tags" Target="../tags/tag27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80.svg"/><Relationship Id="rId27" Type="http://schemas.openxmlformats.org/officeDocument/2006/relationships/image" Target="../media/image27.png"/><Relationship Id="rId26" Type="http://schemas.openxmlformats.org/officeDocument/2006/relationships/image" Target="../media/image26.svg"/><Relationship Id="rId25" Type="http://schemas.openxmlformats.org/officeDocument/2006/relationships/image" Target="../media/image79.png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6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0" Type="http://schemas.openxmlformats.org/officeDocument/2006/relationships/notesSlide" Target="../notesSlides/notesSlide15.xml"/><Relationship Id="rId3" Type="http://schemas.openxmlformats.org/officeDocument/2006/relationships/tags" Target="../tags/tag51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98.svg"/><Relationship Id="rId27" Type="http://schemas.openxmlformats.org/officeDocument/2006/relationships/image" Target="../media/image27.png"/><Relationship Id="rId26" Type="http://schemas.openxmlformats.org/officeDocument/2006/relationships/image" Target="../media/image26.svg"/><Relationship Id="rId25" Type="http://schemas.openxmlformats.org/officeDocument/2006/relationships/image" Target="../media/image79.png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0" Type="http://schemas.openxmlformats.org/officeDocument/2006/relationships/notesSlide" Target="../notesSlides/notesSlide8.xml"/><Relationship Id="rId3" Type="http://schemas.openxmlformats.org/officeDocument/2006/relationships/tags" Target="../tags/tag3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8.svg"/><Relationship Id="rId27" Type="http://schemas.openxmlformats.org/officeDocument/2006/relationships/image" Target="../media/image27.png"/><Relationship Id="rId26" Type="http://schemas.openxmlformats.org/officeDocument/2006/relationships/image" Target="../media/image26.svg"/><Relationship Id="rId25" Type="http://schemas.openxmlformats.org/officeDocument/2006/relationships/image" Target="../media/image25.png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svg"/><Relationship Id="rId8" Type="http://schemas.openxmlformats.org/officeDocument/2006/relationships/image" Target="../media/image34.png"/><Relationship Id="rId7" Type="http://schemas.openxmlformats.org/officeDocument/2006/relationships/image" Target="../media/image33.e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31.png"/><Relationship Id="rId20" Type="http://schemas.openxmlformats.org/officeDocument/2006/relationships/notesSlide" Target="../notesSlides/notesSlide9.xml"/><Relationship Id="rId2" Type="http://schemas.openxmlformats.org/officeDocument/2006/relationships/image" Target="../media/image30.svg"/><Relationship Id="rId19" Type="http://schemas.openxmlformats.org/officeDocument/2006/relationships/vmlDrawing" Target="../drawings/vmlDrawing1.v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41.png"/><Relationship Id="rId16" Type="http://schemas.openxmlformats.org/officeDocument/2006/relationships/image" Target="../media/image40.png"/><Relationship Id="rId15" Type="http://schemas.openxmlformats.org/officeDocument/2006/relationships/image" Target="../media/image39.png"/><Relationship Id="rId14" Type="http://schemas.openxmlformats.org/officeDocument/2006/relationships/image" Target="../media/image38.emf"/><Relationship Id="rId13" Type="http://schemas.openxmlformats.org/officeDocument/2006/relationships/image" Target="../media/image37.wmf"/><Relationship Id="rId12" Type="http://schemas.openxmlformats.org/officeDocument/2006/relationships/oleObject" Target="../embeddings/oleObject4.bin"/><Relationship Id="rId11" Type="http://schemas.openxmlformats.org/officeDocument/2006/relationships/image" Target="../media/image36.wmf"/><Relationship Id="rId10" Type="http://schemas.openxmlformats.org/officeDocument/2006/relationships/oleObject" Target="../embeddings/oleObject3.bin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ctrTitle"/>
          </p:nvPr>
        </p:nvSpPr>
        <p:spPr>
          <a:xfrm>
            <a:off x="876300" y="1464151"/>
            <a:ext cx="10687050" cy="153960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Advanced LLRF Automation and Diagnostic Strategies for Horizontal Testing of HIAF SRF Cavities</a:t>
            </a:r>
            <a:endParaRPr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6" name="Shape 236"/>
          <p:cNvSpPr>
            <a:spLocks noGrp="1"/>
          </p:cNvSpPr>
          <p:nvPr>
            <p:ph type="subTitle" sz="half" idx="4294967295"/>
          </p:nvPr>
        </p:nvSpPr>
        <p:spPr>
          <a:xfrm>
            <a:off x="876300" y="3753612"/>
            <a:ext cx="10687050" cy="985302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  <a:defRPr>
                <a:solidFill>
                  <a:srgbClr val="000000"/>
                </a:solidFill>
              </a:defRPr>
            </a:pPr>
            <a:r>
              <a:rPr lang="en-US" altLang="zh-CN" sz="2000" b="1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Feng QIU, Yuan HE, Lijuan YANG, Zheng GAO, Jiayi PENG, Tiancai JIANG (IMP) </a:t>
            </a:r>
            <a:endParaRPr lang="en-US" altLang="zh-CN" sz="2000" b="1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indent="0" algn="r">
              <a:buNone/>
              <a:defRPr>
                <a:solidFill>
                  <a:srgbClr val="000000"/>
                </a:solidFill>
              </a:defRPr>
            </a:pPr>
            <a:r>
              <a:rPr lang="en-US" altLang="zh-CN" sz="2000" b="1" dirty="0" err="1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Rihua</a:t>
            </a:r>
            <a:r>
              <a:rPr lang="en-US" altLang="zh-CN" sz="2000" b="1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ZENG (</a:t>
            </a:r>
            <a:r>
              <a:rPr lang="en-US" altLang="zh-CN" sz="2000" b="1" dirty="0" err="1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Dongjiang</a:t>
            </a:r>
            <a:r>
              <a:rPr lang="en-US" altLang="zh-CN" sz="2000" b="1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Lab)</a:t>
            </a:r>
            <a:endParaRPr lang="en-US" altLang="zh-CN" sz="2000" b="1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42332" y="978937"/>
            <a:ext cx="666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 Low Level Radio Frequency Workshop 2025 (LLRF2025)</a:t>
            </a:r>
            <a:r>
              <a:rPr kumimoji="1"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5"/>
    </mc:Choice>
    <mc:Fallback>
      <p:transition spd="slow" advTm="116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025" t="6371" r="8267" b="4297"/>
          <a:stretch>
            <a:fillRect/>
          </a:stretch>
        </p:blipFill>
        <p:spPr>
          <a:xfrm>
            <a:off x="685800" y="2270710"/>
            <a:ext cx="5862320" cy="3850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53258"/>
          <a:stretch>
            <a:fillRect/>
          </a:stretch>
        </p:blipFill>
        <p:spPr>
          <a:xfrm>
            <a:off x="6752809" y="2270710"/>
            <a:ext cx="4924841" cy="937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877" y="3828363"/>
            <a:ext cx="4995773" cy="22279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860216"/>
            <a:ext cx="1093823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 agree well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During quench,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drops rapidly (f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↑), while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-based remains stable → providing a possibility for quench detection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3280" y="2739340"/>
            <a:ext cx="1688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DC5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Decay-based</a:t>
            </a:r>
            <a:endParaRPr lang="zh-CN" altLang="en-US" sz="1600" dirty="0">
              <a:solidFill>
                <a:srgbClr val="DC5B4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88769" y="2731670"/>
            <a:ext cx="168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Rise-based</a:t>
            </a:r>
            <a:endParaRPr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287683" y="5083510"/>
            <a:ext cx="901277" cy="253916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DC5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Rise-based</a:t>
            </a:r>
            <a:endParaRPr lang="zh-CN" altLang="en-US" sz="1050" dirty="0">
              <a:solidFill>
                <a:srgbClr val="DC5B4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 rot="17176388">
            <a:off x="6848393" y="4195358"/>
            <a:ext cx="1409816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AB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Decay-based</a:t>
            </a:r>
            <a:endParaRPr lang="zh-CN" altLang="en-US" sz="1600" dirty="0">
              <a:solidFill>
                <a:srgbClr val="ABABAB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52489" y="1994653"/>
            <a:ext cx="168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endParaRPr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00489" y="1994653"/>
            <a:ext cx="168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endParaRPr lang="zh-CN" altLang="en-US" sz="1600" dirty="0"/>
          </a:p>
        </p:txBody>
      </p:sp>
      <p:sp>
        <p:nvSpPr>
          <p:cNvPr id="15" name="标题 15"/>
          <p:cNvSpPr txBox="1"/>
          <p:nvPr/>
        </p:nvSpPr>
        <p:spPr>
          <a:xfrm>
            <a:off x="2473960" y="-3175"/>
            <a:ext cx="7906173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Measurement of </a:t>
            </a:r>
            <a:r>
              <a:rPr lang="en-US" altLang="zh-CN" i="1" dirty="0">
                <a:latin typeface="Arial" panose="020B0604020202020204"/>
              </a:rPr>
              <a:t>Q</a:t>
            </a:r>
            <a:r>
              <a:rPr lang="en-US" altLang="zh-CN" baseline="-25000" dirty="0">
                <a:latin typeface="Arial" panose="020B0604020202020204"/>
              </a:rPr>
              <a:t>L</a:t>
            </a:r>
            <a:r>
              <a:rPr lang="en-US" altLang="zh-CN" dirty="0">
                <a:latin typeface="Arial" panose="020B0604020202020204"/>
              </a:rPr>
              <a:t> (cont’d)</a:t>
            </a:r>
            <a:endParaRPr lang="zh-CN" altLang="en-US" dirty="0">
              <a:latin typeface="Arial" panose="020B0604020202020204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8458200" y="5593080"/>
            <a:ext cx="1422400" cy="52837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1201400" y="5547360"/>
            <a:ext cx="203200" cy="57409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490279" y="6056350"/>
            <a:ext cx="2101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onset field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/>
          <p:cNvSpPr txBox="1"/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/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5"/>
          <p:cNvSpPr txBox="1"/>
          <p:nvPr/>
        </p:nvSpPr>
        <p:spPr>
          <a:xfrm>
            <a:off x="2484120" y="-3175"/>
            <a:ext cx="7896013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Static LFD coefficients</a:t>
            </a:r>
            <a:endParaRPr lang="zh-CN" altLang="en-US" dirty="0">
              <a:latin typeface="Arial" panose="020B0604020202020204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29731" y="2619826"/>
            <a:ext cx="8306045" cy="3731385"/>
            <a:chOff x="2988733" y="2782925"/>
            <a:chExt cx="7391400" cy="3198900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8041" t="1460" r="3385" b="7030"/>
            <a:stretch>
              <a:fillRect/>
            </a:stretch>
          </p:blipFill>
          <p:spPr>
            <a:xfrm>
              <a:off x="2988733" y="2782925"/>
              <a:ext cx="7391400" cy="31989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l="-564" t="1058" r="-1" b="-1"/>
            <a:stretch>
              <a:fillRect/>
            </a:stretch>
          </p:blipFill>
          <p:spPr>
            <a:xfrm>
              <a:off x="7787640" y="4399280"/>
              <a:ext cx="1009040" cy="95002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240520" y="4693920"/>
              <a:ext cx="264160" cy="274320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H="1">
              <a:off x="8796680" y="4968240"/>
              <a:ext cx="443840" cy="3422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1081047" y="3943631"/>
          <a:ext cx="2947394" cy="516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4" imgW="3712210" imgH="652145" progId="Equation.DSMT4">
                  <p:embed/>
                </p:oleObj>
              </mc:Choice>
              <mc:Fallback>
                <p:oleObj name="Equation" r:id="rId4" imgW="3712210" imgH="652145" progId="Equation.DSMT4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1047" y="3943631"/>
                        <a:ext cx="2947394" cy="516866"/>
                      </a:xfrm>
                      <a:prstGeom prst="rect">
                        <a:avLst/>
                      </a:prstGeom>
                      <a:solidFill>
                        <a:schemeClr val="bg1">
                          <a:alpha val="63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457" y="4118129"/>
            <a:ext cx="2835197" cy="1702628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533077" y="6301168"/>
            <a:ext cx="44605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altLang="zh-CN" sz="9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Bellandi et al.</a:t>
            </a:r>
            <a:r>
              <a:rPr lang="en-US" altLang="zh-CN" sz="9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IEEE Transactions on Nuclear Science, vol. 68, no. 4, pp. 385-393</a:t>
            </a:r>
            <a:endParaRPr lang="zh-CN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0" y="836930"/>
                <a:ext cx="12258040" cy="1538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Procedure for static LFD measurement: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 dynamic frequency detuning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Δ</m:t>
                    </m:r>
                    <m:r>
                      <a:rPr lang="zh-CN" altLang="el-GR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during RF pulse.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Extract steady-state detuning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ss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at flat-top and record the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</m:oMath>
                </a14:m>
                <a:r>
                  <a:rPr lang="ar-AE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ar-AE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Perform a linear fit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ss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versus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  <m:sup>
                        <m:r>
                          <a:rPr lang="ar-AE" altLang="zh-CN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ar-AE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 slope gives the static LFD coefficient</a:t>
                </a:r>
                <a:r>
                  <a:rPr lang="en-US" altLang="zh-CN" dirty="0"/>
                  <a:t>.</a:t>
                </a:r>
                <a:endParaRPr lang="en-US" altLang="zh-CN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930"/>
                <a:ext cx="12258040" cy="1538691"/>
              </a:xfrm>
              <a:prstGeom prst="rect">
                <a:avLst/>
              </a:prstGeom>
              <a:blipFill rotWithShape="1">
                <a:blip r:embed="rId7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9090103" y="3293645"/>
                <a:ext cx="2835197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nearly 80% of the cavities, </a:t>
                </a:r>
                <a14:m>
                  <m:oMath xmlns:m="http://schemas.openxmlformats.org/officeDocument/2006/math">
                    <m:r>
                      <a:rPr lang="en-US" altLang="zh-CN" sz="14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ar-AE" altLang="zh-CN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LFD</m:t>
                        </m:r>
                      </m:sub>
                    </m:sSub>
                    <m:r>
                      <a:rPr lang="ar-AE" altLang="zh-CN" sz="140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r>
                  <a:rPr lang="en-US" altLang="zh-CN" sz="1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lies in </a:t>
                </a:r>
                <a:r>
                  <a:rPr lang="en-US" altLang="zh-CN" sz="16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0.1–0.2</a:t>
                </a:r>
                <a:r>
                  <a:rPr lang="en-US" altLang="zh-CN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with just one cavity above </a:t>
                </a:r>
                <a:r>
                  <a:rPr lang="en-US" altLang="zh-CN" sz="16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  <a:endParaRPr lang="zh-CN" altLang="en-US" sz="1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103" y="3293645"/>
                <a:ext cx="2835197" cy="800219"/>
              </a:xfrm>
              <a:prstGeom prst="rect">
                <a:avLst/>
              </a:prstGeom>
              <a:blipFill rotWithShape="1">
                <a:blip r:embed="rId8"/>
                <a:stretch>
                  <a:fillRect l="-3" t="-67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 rot="16200000">
                <a:off x="7677680" y="4275015"/>
                <a:ext cx="2567368" cy="414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LFD</m:t>
                        </m:r>
                      </m:sub>
                    </m:sSub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altLang="zh-CN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𝑀𝑉</m:t>
                            </m:r>
                          </m:num>
                          <m:den>
                            <m:r>
                              <a:rPr lang="en-US" altLang="zh-CN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677680" y="4275015"/>
                <a:ext cx="2567368" cy="414729"/>
              </a:xfrm>
              <a:prstGeom prst="rect">
                <a:avLst/>
              </a:prstGeom>
              <a:blipFill rotWithShape="1">
                <a:blip r:embed="rId9"/>
                <a:stretch>
                  <a:fillRect l="41903" t="-259572" r="41946" b="-2594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2014371" y="4788363"/>
                <a:ext cx="939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zh-CN" alt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ar-A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ar-A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71" y="4788363"/>
                <a:ext cx="939497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6" t="-125" r="51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3535944" y="5300526"/>
                <a:ext cx="4559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ss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944" y="5300526"/>
                <a:ext cx="455930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58" t="-49" r="-14705" b="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/>
          <p:cNvSpPr txBox="1"/>
          <p:nvPr/>
        </p:nvSpPr>
        <p:spPr>
          <a:xfrm>
            <a:off x="11137584" y="5795113"/>
            <a:ext cx="723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-0.66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1499527" y="5558102"/>
            <a:ext cx="149306" cy="151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/>
          <p:cNvSpPr txBox="1"/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/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5"/>
          <p:cNvSpPr txBox="1"/>
          <p:nvPr/>
        </p:nvSpPr>
        <p:spPr>
          <a:xfrm>
            <a:off x="3111335" y="-3175"/>
            <a:ext cx="7268798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Dynamic LFD Model</a:t>
            </a:r>
            <a:endParaRPr lang="zh-CN" altLang="en-US" dirty="0">
              <a:latin typeface="Arial" panose="020B0604020202020204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00" t="2729" r="38375" b="8000"/>
          <a:stretch>
            <a:fillRect/>
          </a:stretch>
        </p:blipFill>
        <p:spPr>
          <a:xfrm>
            <a:off x="533400" y="2522490"/>
            <a:ext cx="4729480" cy="3695429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613"/>
          <a:stretch>
            <a:fillRect/>
          </a:stretch>
        </p:blipFill>
        <p:spPr>
          <a:xfrm>
            <a:off x="8533553" y="2612906"/>
            <a:ext cx="2968413" cy="28611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78840" y="6277302"/>
            <a:ext cx="9961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F. Qiu*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,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Z. L. Zhu, J. Y. Ma et al., An approach to characterize Lorentz force transfer function for superconducting cavities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，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Nucl. </a:t>
            </a:r>
            <a:r>
              <a:rPr lang="en-US" altLang="zh-CN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Instrum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Methods Phys. Res. A 1012 (2021) 165633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4447" t="2729" r="4750" b="8000"/>
          <a:stretch>
            <a:fillRect/>
          </a:stretch>
        </p:blipFill>
        <p:spPr>
          <a:xfrm>
            <a:off x="5470654" y="2522490"/>
            <a:ext cx="2550160" cy="36954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2339340" y="2753926"/>
                <a:ext cx="15045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endParaRPr lang="zh-CN" altLang="en-US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340" y="2753926"/>
                <a:ext cx="1504527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53" r="14" b="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2339340" y="4403130"/>
                <a:ext cx="17949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dirty="0"/>
                  <a:t>：</a:t>
                </a:r>
                <a:r>
                  <a:rPr lang="el-GR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Δ</m:t>
                    </m:r>
                    <m:r>
                      <a:rPr lang="zh-CN" altLang="el-GR" i="1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lang="en-US" altLang="zh-CN" i="1" baseline="-25000">
                        <a:latin typeface="Cambria Math" panose="02040503050406030204" pitchFamily="18" charset="0"/>
                      </a:rPr>
                      <m:t>LFD</m:t>
                    </m:r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340" y="4403130"/>
                <a:ext cx="1794932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11" r="24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6344072" y="3187784"/>
            <a:ext cx="139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D8383A"/>
                </a:solidFill>
                <a:latin typeface="Arial" panose="020B0604020202020204"/>
              </a:rPr>
              <a:t>LFD Model</a:t>
            </a:r>
            <a:endParaRPr lang="zh-CN" altLang="en-US" dirty="0">
              <a:solidFill>
                <a:srgbClr val="D8383A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5978579" y="3891927"/>
            <a:ext cx="292974" cy="7128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227104" y="4530043"/>
            <a:ext cx="1493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zh-CN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LFD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 rot="2266033">
            <a:off x="9489946" y="3447179"/>
            <a:ext cx="1493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LFD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734" y="3726333"/>
            <a:ext cx="1451843" cy="364888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189133" y="1354068"/>
            <a:ext cx="3706878" cy="1533627"/>
            <a:chOff x="5003842" y="1143533"/>
            <a:chExt cx="3706878" cy="1533627"/>
          </a:xfrm>
        </p:grpSpPr>
        <p:graphicFrame>
          <p:nvGraphicFramePr>
            <p:cNvPr id="15" name="对象 14"/>
            <p:cNvGraphicFramePr>
              <a:graphicFrameLocks noChangeAspect="1"/>
            </p:cNvGraphicFramePr>
            <p:nvPr/>
          </p:nvGraphicFramePr>
          <p:xfrm>
            <a:off x="5558367" y="1177722"/>
            <a:ext cx="2754207" cy="913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" name="Equation" r:id="rId8" imgW="2910840" imgH="966470" progId="Equation.DSMT4">
                    <p:embed/>
                  </p:oleObj>
                </mc:Choice>
                <mc:Fallback>
                  <p:oleObj name="Equation" r:id="rId8" imgW="2910840" imgH="966470" progId="Equation.DSMT4">
                    <p:embed/>
                    <p:pic>
                      <p:nvPicPr>
                        <p:cNvPr id="0" name="对象 1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558367" y="1177722"/>
                          <a:ext cx="2754207" cy="913561"/>
                        </a:xfrm>
                        <a:prstGeom prst="rect">
                          <a:avLst/>
                        </a:prstGeom>
                        <a:solidFill>
                          <a:schemeClr val="tx1">
                            <a:lumMod val="65000"/>
                            <a:lumOff val="35000"/>
                            <a:alpha val="22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/>
            <p:cNvSpPr txBox="1"/>
            <p:nvPr/>
          </p:nvSpPr>
          <p:spPr>
            <a:xfrm>
              <a:off x="6041813" y="1409360"/>
              <a:ext cx="18321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Grey-box Model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箭头: 右 7"/>
            <p:cNvSpPr/>
            <p:nvPr/>
          </p:nvSpPr>
          <p:spPr>
            <a:xfrm>
              <a:off x="5133553" y="1503543"/>
              <a:ext cx="361950" cy="27514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箭头: 右 8"/>
            <p:cNvSpPr/>
            <p:nvPr/>
          </p:nvSpPr>
          <p:spPr>
            <a:xfrm>
              <a:off x="8353003" y="1503543"/>
              <a:ext cx="357717" cy="27514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5003842" y="1143533"/>
                  <a:ext cx="51807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u</m:t>
                        </m:r>
                        <m:d>
                          <m:dPr>
                            <m:ctrlPr>
                              <a:rPr lang="ar-AE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ar-A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3842" y="1143533"/>
                  <a:ext cx="518076" cy="369332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8258598" y="1170920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ar-AE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ar-A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8598" y="1170920"/>
                  <a:ext cx="361950" cy="369332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箭头: 下 27"/>
            <p:cNvSpPr/>
            <p:nvPr/>
          </p:nvSpPr>
          <p:spPr>
            <a:xfrm>
              <a:off x="6584188" y="1987740"/>
              <a:ext cx="484632" cy="689420"/>
            </a:xfrm>
            <a:prstGeom prst="downArrow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893602" y="2049678"/>
              <a:ext cx="125158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0" i="0" u="none" strike="noStrike" baseline="0" dirty="0">
                  <a:latin typeface="lmt-regular"/>
                </a:rPr>
                <a:t>greyest</a:t>
              </a:r>
              <a:endParaRPr lang="zh-CN" alt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/>
              <p:cNvSpPr txBox="1"/>
              <p:nvPr/>
            </p:nvSpPr>
            <p:spPr>
              <a:xfrm>
                <a:off x="0" y="860216"/>
                <a:ext cx="121073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Grey-box identification yields the cavity mech. mode from </a:t>
                </a:r>
                <a:r>
                  <a:rPr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l-GR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altLang="zh-CN" sz="2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altLang="zh-CN" sz="20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LFD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revealing 4 dominant modes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At</m:t>
                    </m:r>
                    <m:r>
                      <m:rPr>
                        <m:nor/>
                      </m:rPr>
                      <a:rPr lang="en-US" altLang="zh-CN" sz="2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zh-CN" altLang="ar-AE" sz="2000" i="1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ar-AE" altLang="zh-CN" sz="2000" i="1"/>
                        </m:ctrlPr>
                      </m:dPr>
                      <m:e>
                        <m:r>
                          <a:rPr lang="zh-CN" altLang="ar-AE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zh-CN" altLang="ar-AE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coincides with the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static Lorentz detuning coefficient</a:t>
                </a:r>
                <a:endParaRPr lang="en-US" altLang="zh-CN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60216"/>
                <a:ext cx="12107334" cy="1400383"/>
              </a:xfrm>
              <a:prstGeom prst="rect">
                <a:avLst/>
              </a:prstGeom>
              <a:blipFill rotWithShape="1">
                <a:blip r:embed="rId12"/>
                <a:stretch>
                  <a:fillRect t="-30" r="4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9017356" y="2243573"/>
            <a:ext cx="2781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Static LFD coefficient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5837262" y="3686998"/>
            <a:ext cx="164253" cy="1696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5"/>
          <p:cNvSpPr txBox="1"/>
          <p:nvPr/>
        </p:nvSpPr>
        <p:spPr>
          <a:xfrm>
            <a:off x="2463800" y="-3175"/>
            <a:ext cx="94742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latin typeface="Arial" panose="020B0604020202020204"/>
              </a:rPr>
              <a:t>Pressure sensitivity</a:t>
            </a:r>
            <a:endParaRPr lang="zh-CN" altLang="en-US" sz="3200" dirty="0">
              <a:latin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4465" y="3731855"/>
            <a:ext cx="4618942" cy="27762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69" y="1799112"/>
            <a:ext cx="1441921" cy="15825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17" y="1799112"/>
            <a:ext cx="1542593" cy="1629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" y="1568102"/>
            <a:ext cx="4538115" cy="48232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860216"/>
            <a:ext cx="11844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Cavity pressure sensitivity coefficient (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 is determined from helium-pressure induced detuning, with detuning extracted from the decay-phase slope of RF pulses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15" y="1799110"/>
            <a:ext cx="1542594" cy="16298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6426200" y="3612718"/>
                <a:ext cx="366606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~80% of the cavities, the pressure sensitivity (</a:t>
                </a:r>
                <a14:m>
                  <m:oMath xmlns:m="http://schemas.openxmlformats.org/officeDocument/2006/math">
                    <m:r>
                      <a:rPr lang="zh-CN" altLang="en-US" sz="16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altLang="zh-CN" sz="1600" i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16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𝑑𝑝</m:t>
                    </m:r>
                  </m:oMath>
                </a14:m>
                <a:r>
                  <a:rPr lang="en-US" altLang="zh-CN" sz="1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lies in the 3–7 Hz/mbar range.</a:t>
                </a:r>
                <a:endPara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00" y="3612718"/>
                <a:ext cx="3666066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24" r="6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7214870" y="1090930"/>
            <a:ext cx="243840" cy="152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Peak gradient</a:t>
            </a:r>
            <a:endParaRPr lang="zh-CN" altLang="en-US" dirty="0">
              <a:latin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8449"/>
          <a:stretch>
            <a:fillRect/>
          </a:stretch>
        </p:blipFill>
        <p:spPr>
          <a:xfrm>
            <a:off x="205621" y="3552316"/>
            <a:ext cx="6068179" cy="280494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141845" y="1163320"/>
            <a:ext cx="4192271" cy="4906645"/>
            <a:chOff x="7873258" y="2048183"/>
            <a:chExt cx="3286960" cy="3840294"/>
          </a:xfrm>
        </p:grpSpPr>
        <p:pic>
          <p:nvPicPr>
            <p:cNvPr id="10" name="图片 9" descr="图表, 折线图&#10;&#10;AI 生成的内容可能不正确。"/>
            <p:cNvPicPr>
              <a:picLocks noChangeAspect="1"/>
            </p:cNvPicPr>
            <p:nvPr/>
          </p:nvPicPr>
          <p:blipFill>
            <a:blip r:embed="rId2"/>
            <a:srcRect t="7136"/>
            <a:stretch>
              <a:fillRect/>
            </a:stretch>
          </p:blipFill>
          <p:spPr>
            <a:xfrm>
              <a:off x="7888692" y="2048183"/>
              <a:ext cx="3271526" cy="1823978"/>
            </a:xfrm>
            <a:prstGeom prst="rect">
              <a:avLst/>
            </a:prstGeom>
          </p:spPr>
        </p:pic>
        <p:pic>
          <p:nvPicPr>
            <p:cNvPr id="12" name="图片 11" descr="图表&#10;&#10;AI 生成的内容可能不正确。"/>
            <p:cNvPicPr>
              <a:picLocks noChangeAspect="1"/>
            </p:cNvPicPr>
            <p:nvPr/>
          </p:nvPicPr>
          <p:blipFill>
            <a:blip r:embed="rId3"/>
            <a:srcRect t="6902"/>
            <a:stretch>
              <a:fillRect/>
            </a:stretch>
          </p:blipFill>
          <p:spPr>
            <a:xfrm>
              <a:off x="7873258" y="4105253"/>
              <a:ext cx="3286960" cy="1783224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0578771" y="1252482"/>
            <a:ext cx="704272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CM4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65742" y="3835659"/>
            <a:ext cx="704272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CM5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860216"/>
            <a:ext cx="616583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he average </a:t>
            </a:r>
            <a:r>
              <a:rPr lang="zh-CN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zh-C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​ in closed-loop operation is ~33 MV/m, exceeding the design value of 28 MV/m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Most cavities show field-emission onset above 20 MV/m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855460" y="1107440"/>
            <a:ext cx="567055" cy="2131695"/>
            <a:chOff x="10796" y="1744"/>
            <a:chExt cx="893" cy="3357"/>
          </a:xfrm>
        </p:grpSpPr>
        <p:sp>
          <p:nvSpPr>
            <p:cNvPr id="7" name="文本框 6"/>
            <p:cNvSpPr txBox="1"/>
            <p:nvPr/>
          </p:nvSpPr>
          <p:spPr>
            <a:xfrm rot="16200000">
              <a:off x="9532" y="3236"/>
              <a:ext cx="301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Radiation Dose [μSv]</a:t>
              </a:r>
              <a:endPara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157" y="1744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4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497" y="2331"/>
              <a:ext cx="192" cy="2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157" y="4135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0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157" y="2926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362" y="3262"/>
              <a:ext cx="156" cy="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32600" y="3694430"/>
            <a:ext cx="567055" cy="2131695"/>
            <a:chOff x="10796" y="1744"/>
            <a:chExt cx="893" cy="3357"/>
          </a:xfrm>
        </p:grpSpPr>
        <p:sp>
          <p:nvSpPr>
            <p:cNvPr id="22" name="文本框 21"/>
            <p:cNvSpPr txBox="1"/>
            <p:nvPr/>
          </p:nvSpPr>
          <p:spPr>
            <a:xfrm rot="16200000">
              <a:off x="9532" y="3236"/>
              <a:ext cx="301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Radiation Dose [μSv]</a:t>
              </a:r>
              <a:endPara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157" y="1744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4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497" y="2331"/>
              <a:ext cx="192" cy="2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157" y="4135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0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157" y="2926"/>
              <a:ext cx="532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362" y="3262"/>
              <a:ext cx="156" cy="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422640" y="5919470"/>
            <a:ext cx="191198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Peak gradient [MV/m]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445500" y="3334385"/>
            <a:ext cx="191198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Peak gradient [MV/m]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31495" y="4676140"/>
            <a:ext cx="556387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电脑屏幕截图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0119" y="3185752"/>
            <a:ext cx="5091862" cy="2991468"/>
          </a:xfrm>
          <a:prstGeom prst="rect">
            <a:avLst/>
          </a:prstGeom>
        </p:spPr>
      </p:pic>
      <p:pic>
        <p:nvPicPr>
          <p:cNvPr id="10" name="图片 9" descr="表格&#10;&#10;AI 生成的内容可能不正确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0" y="3202854"/>
            <a:ext cx="5434482" cy="29572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0" y="860216"/>
                <a:ext cx="12039600" cy="1116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Automated batch measurements of cavity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/>
                        </m:ctrlPr>
                      </m:sSubPr>
                      <m:e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ar-AE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ar-AE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(decay-based, rise-based and frequency scan) static LFD coefficient (</a:t>
                </a:r>
                <a:r>
                  <a:rPr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altLang="zh-CN" sz="2000" baseline="-25000" dirty="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LFD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and pressure sensitivity (df/fp)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60216"/>
                <a:ext cx="12039600" cy="1116965"/>
              </a:xfrm>
              <a:prstGeom prst="rect">
                <a:avLst/>
              </a:prstGeom>
              <a:blipFill rotWithShape="1">
                <a:blip r:embed="rId3"/>
                <a:stretch>
                  <a:fillRect t="-38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2184822" y="2785642"/>
            <a:ext cx="2488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/>
              </a:rPr>
              <a:t>Cavity Loaded Q</a:t>
            </a:r>
            <a:endParaRPr lang="zh-CN" altLang="en-US" sz="20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7771660" y="2785642"/>
            <a:ext cx="30423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/>
              </a:rPr>
              <a:t>Static LFD Coefficient</a:t>
            </a:r>
            <a:endParaRPr lang="zh-CN" altLang="en-US" sz="2000" b="1" dirty="0"/>
          </a:p>
        </p:txBody>
      </p:sp>
      <p:sp>
        <p:nvSpPr>
          <p:cNvPr id="16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Measurement Automation</a:t>
            </a:r>
            <a:endParaRPr lang="zh-CN" altLang="en-US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880533"/>
            <a:ext cx="3208470" cy="56896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4"/>
          <p:cNvSpPr/>
          <p:nvPr>
            <p:custDataLst>
              <p:tags r:id="rId1"/>
            </p:custDataLst>
          </p:nvPr>
        </p:nvSpPr>
        <p:spPr bwMode="auto">
          <a:xfrm>
            <a:off x="4835767" y="248681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多边形 5"/>
          <p:cNvSpPr/>
          <p:nvPr>
            <p:custDataLst>
              <p:tags r:id="rId2"/>
            </p:custDataLst>
          </p:nvPr>
        </p:nvSpPr>
        <p:spPr bwMode="auto">
          <a:xfrm>
            <a:off x="4834507" y="5289312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7"/>
          <p:cNvSpPr/>
          <p:nvPr>
            <p:custDataLst>
              <p:tags r:id="rId3"/>
            </p:custDataLst>
          </p:nvPr>
        </p:nvSpPr>
        <p:spPr bwMode="auto">
          <a:xfrm>
            <a:off x="4841835" y="1289354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060812" y="268849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 Parameter Characterization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076505" y="5475183"/>
            <a:ext cx="567452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Summary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076505" y="1472982"/>
            <a:ext cx="420022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marR="0" lvl="0" indent="-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3000" b="1">
                <a:solidFill>
                  <a:schemeClr val="bg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Introduction</a:t>
            </a:r>
            <a:endParaRPr lang="en-US" altLang="zh-CN" sz="3000" b="1">
              <a:solidFill>
                <a:schemeClr val="bg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64811" y="1363199"/>
            <a:ext cx="755664" cy="756000"/>
            <a:chOff x="8424290" y="1837792"/>
            <a:chExt cx="755664" cy="756000"/>
          </a:xfrm>
        </p:grpSpPr>
        <p:sp>
          <p:nvSpPr>
            <p:cNvPr id="16" name="Freeform 5"/>
            <p:cNvSpPr/>
            <p:nvPr/>
          </p:nvSpPr>
          <p:spPr bwMode="auto">
            <a:xfrm rot="10800000">
              <a:off x="8424290" y="1837792"/>
              <a:ext cx="755664" cy="756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626330" y="2066077"/>
              <a:ext cx="351584" cy="29943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3376555" y="1158764"/>
            <a:ext cx="1065954" cy="1038345"/>
            <a:chOff x="1991991" y="1508806"/>
            <a:chExt cx="1501200" cy="1500230"/>
          </a:xfrm>
        </p:grpSpPr>
        <p:sp>
          <p:nvSpPr>
            <p:cNvPr id="19" name="Freeform 5"/>
            <p:cNvSpPr/>
            <p:nvPr>
              <p:custDataLst>
                <p:tags r:id="rId8"/>
              </p:custDataLst>
            </p:nvPr>
          </p:nvSpPr>
          <p:spPr bwMode="auto">
            <a:xfrm rot="10800000">
              <a:off x="1991991" y="1508806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/>
            <p:nvPr>
              <p:custDataLst>
                <p:tags r:id="rId9"/>
              </p:custDataLst>
            </p:nvPr>
          </p:nvSpPr>
          <p:spPr bwMode="auto">
            <a:xfrm rot="10800000">
              <a:off x="2159390" y="1675387"/>
              <a:ext cx="1166400" cy="1167066"/>
            </a:xfrm>
            <a:prstGeom prst="ellipse">
              <a:avLst/>
            </a:prstGeom>
            <a:gradFill flip="none" rotWithShape="1">
              <a:gsLst>
                <a:gs pos="38600">
                  <a:srgbClr val="3C67B3"/>
                </a:gs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TextBox 12"/>
            <p:cNvSpPr txBox="1"/>
            <p:nvPr>
              <p:custDataLst>
                <p:tags r:id="rId10"/>
              </p:custDataLst>
            </p:nvPr>
          </p:nvSpPr>
          <p:spPr>
            <a:xfrm>
              <a:off x="2415896" y="1841193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3376555" y="2382871"/>
            <a:ext cx="1065954" cy="1038345"/>
            <a:chOff x="8955123" y="2633014"/>
            <a:chExt cx="1501200" cy="1500230"/>
          </a:xfrm>
        </p:grpSpPr>
        <p:sp>
          <p:nvSpPr>
            <p:cNvPr id="23" name="Freeform 5"/>
            <p:cNvSpPr/>
            <p:nvPr>
              <p:custDataLst>
                <p:tags r:id="rId1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5"/>
            <p:cNvSpPr/>
            <p:nvPr>
              <p:custDataLst>
                <p:tags r:id="rId1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TextBox 12"/>
            <p:cNvSpPr txBox="1"/>
            <p:nvPr>
              <p:custDataLst>
                <p:tags r:id="rId14"/>
              </p:custDataLst>
            </p:nvPr>
          </p:nvSpPr>
          <p:spPr>
            <a:xfrm>
              <a:off x="9387007" y="2931692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5"/>
            </p:custDataLst>
          </p:nvPr>
        </p:nvGrpSpPr>
        <p:grpSpPr>
          <a:xfrm>
            <a:off x="3374159" y="5174017"/>
            <a:ext cx="1068350" cy="1038346"/>
            <a:chOff x="1991991" y="3757222"/>
            <a:chExt cx="1501200" cy="1500230"/>
          </a:xfrm>
        </p:grpSpPr>
        <p:sp>
          <p:nvSpPr>
            <p:cNvPr id="27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1991991" y="3757222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5"/>
            <p:cNvSpPr/>
            <p:nvPr>
              <p:custDataLst>
                <p:tags r:id="rId17"/>
              </p:custDataLst>
            </p:nvPr>
          </p:nvSpPr>
          <p:spPr bwMode="auto">
            <a:xfrm rot="10800000">
              <a:off x="2159391" y="3923804"/>
              <a:ext cx="1166400" cy="11670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TextBox 12"/>
            <p:cNvSpPr txBox="1"/>
            <p:nvPr>
              <p:custDataLst>
                <p:tags r:id="rId18"/>
              </p:custDataLst>
            </p:nvPr>
          </p:nvSpPr>
          <p:spPr>
            <a:xfrm>
              <a:off x="2406586" y="4084411"/>
              <a:ext cx="637430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Freeform 5"/>
          <p:cNvSpPr/>
          <p:nvPr/>
        </p:nvSpPr>
        <p:spPr bwMode="auto">
          <a:xfrm rot="10800000">
            <a:off x="11163582" y="5319809"/>
            <a:ext cx="755664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383835" y="5525981"/>
            <a:ext cx="315158" cy="393578"/>
            <a:chOff x="2116138" y="2506419"/>
            <a:chExt cx="338137" cy="422275"/>
          </a:xfrm>
          <a:solidFill>
            <a:schemeClr val="bg1"/>
          </a:solidFill>
        </p:grpSpPr>
        <p:sp>
          <p:nvSpPr>
            <p:cNvPr id="43" name="Freeform 20"/>
            <p:cNvSpPr>
              <a:spLocks noEditPoints="1"/>
            </p:cNvSpPr>
            <p:nvPr/>
          </p:nvSpPr>
          <p:spPr bwMode="auto">
            <a:xfrm>
              <a:off x="2116138" y="2506419"/>
              <a:ext cx="338137" cy="422275"/>
            </a:xfrm>
            <a:custGeom>
              <a:avLst/>
              <a:gdLst>
                <a:gd name="T0" fmla="*/ 147 w 216"/>
                <a:gd name="T1" fmla="*/ 233 h 270"/>
                <a:gd name="T2" fmla="*/ 165 w 216"/>
                <a:gd name="T3" fmla="*/ 200 h 270"/>
                <a:gd name="T4" fmla="*/ 216 w 216"/>
                <a:gd name="T5" fmla="*/ 108 h 270"/>
                <a:gd name="T6" fmla="*/ 108 w 216"/>
                <a:gd name="T7" fmla="*/ 0 h 270"/>
                <a:gd name="T8" fmla="*/ 0 w 216"/>
                <a:gd name="T9" fmla="*/ 108 h 270"/>
                <a:gd name="T10" fmla="*/ 51 w 216"/>
                <a:gd name="T11" fmla="*/ 200 h 270"/>
                <a:gd name="T12" fmla="*/ 70 w 216"/>
                <a:gd name="T13" fmla="*/ 233 h 270"/>
                <a:gd name="T14" fmla="*/ 70 w 216"/>
                <a:gd name="T15" fmla="*/ 247 h 270"/>
                <a:gd name="T16" fmla="*/ 93 w 216"/>
                <a:gd name="T17" fmla="*/ 270 h 270"/>
                <a:gd name="T18" fmla="*/ 123 w 216"/>
                <a:gd name="T19" fmla="*/ 270 h 270"/>
                <a:gd name="T20" fmla="*/ 147 w 216"/>
                <a:gd name="T21" fmla="*/ 247 h 270"/>
                <a:gd name="T22" fmla="*/ 147 w 216"/>
                <a:gd name="T23" fmla="*/ 233 h 270"/>
                <a:gd name="T24" fmla="*/ 124 w 216"/>
                <a:gd name="T25" fmla="*/ 224 h 270"/>
                <a:gd name="T26" fmla="*/ 92 w 216"/>
                <a:gd name="T27" fmla="*/ 224 h 270"/>
                <a:gd name="T28" fmla="*/ 64 w 216"/>
                <a:gd name="T29" fmla="*/ 180 h 270"/>
                <a:gd name="T30" fmla="*/ 23 w 216"/>
                <a:gd name="T31" fmla="*/ 108 h 270"/>
                <a:gd name="T32" fmla="*/ 108 w 216"/>
                <a:gd name="T33" fmla="*/ 23 h 270"/>
                <a:gd name="T34" fmla="*/ 193 w 216"/>
                <a:gd name="T35" fmla="*/ 108 h 270"/>
                <a:gd name="T36" fmla="*/ 153 w 216"/>
                <a:gd name="T37" fmla="*/ 180 h 270"/>
                <a:gd name="T38" fmla="*/ 124 w 216"/>
                <a:gd name="T39" fmla="*/ 2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70">
                  <a:moveTo>
                    <a:pt x="147" y="233"/>
                  </a:moveTo>
                  <a:cubicBezTo>
                    <a:pt x="147" y="219"/>
                    <a:pt x="153" y="207"/>
                    <a:pt x="165" y="200"/>
                  </a:cubicBezTo>
                  <a:cubicBezTo>
                    <a:pt x="195" y="181"/>
                    <a:pt x="216" y="147"/>
                    <a:pt x="216" y="108"/>
                  </a:cubicBezTo>
                  <a:cubicBezTo>
                    <a:pt x="216" y="49"/>
                    <a:pt x="168" y="0"/>
                    <a:pt x="108" y="0"/>
                  </a:cubicBezTo>
                  <a:cubicBezTo>
                    <a:pt x="49" y="0"/>
                    <a:pt x="0" y="49"/>
                    <a:pt x="0" y="108"/>
                  </a:cubicBezTo>
                  <a:cubicBezTo>
                    <a:pt x="0" y="147"/>
                    <a:pt x="21" y="181"/>
                    <a:pt x="51" y="200"/>
                  </a:cubicBezTo>
                  <a:cubicBezTo>
                    <a:pt x="63" y="207"/>
                    <a:pt x="70" y="219"/>
                    <a:pt x="70" y="233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93" y="270"/>
                    <a:pt x="93" y="270"/>
                    <a:pt x="93" y="270"/>
                  </a:cubicBezTo>
                  <a:cubicBezTo>
                    <a:pt x="123" y="270"/>
                    <a:pt x="123" y="270"/>
                    <a:pt x="123" y="270"/>
                  </a:cubicBezTo>
                  <a:cubicBezTo>
                    <a:pt x="147" y="247"/>
                    <a:pt x="147" y="247"/>
                    <a:pt x="147" y="247"/>
                  </a:cubicBezTo>
                  <a:lnTo>
                    <a:pt x="147" y="233"/>
                  </a:lnTo>
                  <a:close/>
                  <a:moveTo>
                    <a:pt x="124" y="224"/>
                  </a:moveTo>
                  <a:cubicBezTo>
                    <a:pt x="92" y="224"/>
                    <a:pt x="92" y="224"/>
                    <a:pt x="92" y="224"/>
                  </a:cubicBezTo>
                  <a:cubicBezTo>
                    <a:pt x="89" y="206"/>
                    <a:pt x="79" y="190"/>
                    <a:pt x="64" y="180"/>
                  </a:cubicBezTo>
                  <a:cubicBezTo>
                    <a:pt x="38" y="165"/>
                    <a:pt x="23" y="138"/>
                    <a:pt x="23" y="108"/>
                  </a:cubicBezTo>
                  <a:cubicBezTo>
                    <a:pt x="23" y="62"/>
                    <a:pt x="61" y="23"/>
                    <a:pt x="108" y="23"/>
                  </a:cubicBezTo>
                  <a:cubicBezTo>
                    <a:pt x="155" y="23"/>
                    <a:pt x="193" y="62"/>
                    <a:pt x="193" y="108"/>
                  </a:cubicBezTo>
                  <a:cubicBezTo>
                    <a:pt x="193" y="138"/>
                    <a:pt x="178" y="165"/>
                    <a:pt x="153" y="180"/>
                  </a:cubicBezTo>
                  <a:cubicBezTo>
                    <a:pt x="137" y="190"/>
                    <a:pt x="127" y="206"/>
                    <a:pt x="124" y="224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2212975" y="2581031"/>
              <a:ext cx="144462" cy="180975"/>
            </a:xfrm>
            <a:custGeom>
              <a:avLst/>
              <a:gdLst>
                <a:gd name="T0" fmla="*/ 57 w 91"/>
                <a:gd name="T1" fmla="*/ 44 h 114"/>
                <a:gd name="T2" fmla="*/ 75 w 91"/>
                <a:gd name="T3" fmla="*/ 0 h 114"/>
                <a:gd name="T4" fmla="*/ 0 w 91"/>
                <a:gd name="T5" fmla="*/ 70 h 114"/>
                <a:gd name="T6" fmla="*/ 34 w 91"/>
                <a:gd name="T7" fmla="*/ 70 h 114"/>
                <a:gd name="T8" fmla="*/ 16 w 91"/>
                <a:gd name="T9" fmla="*/ 114 h 114"/>
                <a:gd name="T10" fmla="*/ 91 w 91"/>
                <a:gd name="T11" fmla="*/ 44 h 114"/>
                <a:gd name="T12" fmla="*/ 57 w 91"/>
                <a:gd name="T13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4">
                  <a:moveTo>
                    <a:pt x="57" y="44"/>
                  </a:moveTo>
                  <a:lnTo>
                    <a:pt x="75" y="0"/>
                  </a:lnTo>
                  <a:lnTo>
                    <a:pt x="0" y="70"/>
                  </a:lnTo>
                  <a:lnTo>
                    <a:pt x="34" y="70"/>
                  </a:lnTo>
                  <a:lnTo>
                    <a:pt x="16" y="114"/>
                  </a:lnTo>
                  <a:lnTo>
                    <a:pt x="91" y="44"/>
                  </a:lnTo>
                  <a:lnTo>
                    <a:pt x="57" y="4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42"/>
          <p:cNvSpPr txBox="1"/>
          <p:nvPr/>
        </p:nvSpPr>
        <p:spPr>
          <a:xfrm rot="5400000">
            <a:off x="-1122053" y="3101499"/>
            <a:ext cx="5257802" cy="117570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5"/>
          <p:cNvSpPr/>
          <p:nvPr/>
        </p:nvSpPr>
        <p:spPr bwMode="auto">
          <a:xfrm rot="10800000">
            <a:off x="11163582" y="2549921"/>
            <a:ext cx="755664" cy="75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任意多边形 4"/>
          <p:cNvSpPr/>
          <p:nvPr>
            <p:custDataLst>
              <p:tags r:id="rId19"/>
            </p:custDataLst>
          </p:nvPr>
        </p:nvSpPr>
        <p:spPr bwMode="auto">
          <a:xfrm>
            <a:off x="4844022" y="382793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1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5069067" y="402961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Automation, Diagostic &amp; Opt.</a:t>
            </a:r>
            <a:endParaRPr lang="en-US" altLang="zh-CN" sz="2800" b="1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1"/>
            </p:custDataLst>
          </p:nvPr>
        </p:nvGrpSpPr>
        <p:grpSpPr>
          <a:xfrm>
            <a:off x="3384810" y="3723991"/>
            <a:ext cx="1065954" cy="1038345"/>
            <a:chOff x="8955123" y="2633014"/>
            <a:chExt cx="1501200" cy="1500230"/>
          </a:xfrm>
        </p:grpSpPr>
        <p:sp>
          <p:nvSpPr>
            <p:cNvPr id="6" name="Freeform 5"/>
            <p:cNvSpPr/>
            <p:nvPr>
              <p:custDataLst>
                <p:tags r:id="rId2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5"/>
            <p:cNvSpPr/>
            <p:nvPr>
              <p:custDataLst>
                <p:tags r:id="rId2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TextBox 12"/>
            <p:cNvSpPr txBox="1"/>
            <p:nvPr>
              <p:custDataLst>
                <p:tags r:id="rId24"/>
              </p:custDataLst>
            </p:nvPr>
          </p:nvSpPr>
          <p:spPr>
            <a:xfrm>
              <a:off x="9387007" y="2931692"/>
              <a:ext cx="637431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Freeform 5"/>
          <p:cNvSpPr/>
          <p:nvPr/>
        </p:nvSpPr>
        <p:spPr bwMode="auto">
          <a:xfrm rot="10800000">
            <a:off x="11171837" y="3891041"/>
            <a:ext cx="755664" cy="756000"/>
          </a:xfrm>
          <a:prstGeom prst="ellipse">
            <a:avLst/>
          </a:prstGeom>
          <a:gradFill flip="none" rotWithShape="1">
            <a:gsLst>
              <a:gs pos="46000">
                <a:schemeClr val="accent3">
                  <a:lumMod val="97000"/>
                </a:schemeClr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7" name="图形 33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63300" y="3964940"/>
            <a:ext cx="769620" cy="655320"/>
          </a:xfrm>
          <a:prstGeom prst="rect">
            <a:avLst/>
          </a:prstGeom>
        </p:spPr>
      </p:pic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78870" y="2694305"/>
            <a:ext cx="454025" cy="45402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2"/>
    </mc:Choice>
    <mc:Fallback>
      <p:transition spd="slow" advTm="303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31456"/>
          <a:stretch>
            <a:fillRect/>
          </a:stretch>
        </p:blipFill>
        <p:spPr>
          <a:xfrm>
            <a:off x="8456295" y="4953000"/>
            <a:ext cx="2808605" cy="1538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17" y="2406089"/>
            <a:ext cx="2260817" cy="2185856"/>
          </a:xfrm>
          <a:prstGeom prst="rect">
            <a:avLst/>
          </a:prstGeom>
        </p:spPr>
      </p:pic>
      <p:pic>
        <p:nvPicPr>
          <p:cNvPr id="10" name="图片 9" descr="图片包含 图示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2406015"/>
            <a:ext cx="7262495" cy="40855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0" y="860216"/>
            <a:ext cx="12039600" cy="13989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Automated RF conditioning enables adaptive power ramp-up with real-time interlock and vacuum protection, achieving safe, efficient, and unattended cavity processing.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Key steps: initialization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power ramp-up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interlock/vacuum control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auto recovery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data logging.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Automated RF Conditioning</a:t>
            </a:r>
            <a:endParaRPr lang="en-US" altLang="zh-CN" dirty="0">
              <a:latin typeface="Arial" panose="020B0604020202020204"/>
            </a:endParaRPr>
          </a:p>
        </p:txBody>
      </p:sp>
      <p:sp>
        <p:nvSpPr>
          <p:cNvPr id="2" name="灯片编号占位符 1"/>
          <p:cNvSpPr>
            <a:spLocks noGrp="1"/>
          </p:cNvSpPr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表格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265" y="1975485"/>
            <a:ext cx="8133715" cy="4495800"/>
          </a:xfrm>
          <a:prstGeom prst="rect">
            <a:avLst/>
          </a:prstGeom>
        </p:spPr>
      </p:pic>
      <p:sp>
        <p:nvSpPr>
          <p:cNvPr id="16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Automated RF Loading</a:t>
            </a:r>
            <a:endParaRPr lang="zh-CN" altLang="en-US" dirty="0">
              <a:latin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860425"/>
            <a:ext cx="12140565" cy="1091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RF control system automatically loads and initializes all superconducting cavities in pulse mode.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Each cryomodule is sequentially powered and monitored through the automated startup interface.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05" y="3773170"/>
            <a:ext cx="3479165" cy="2771775"/>
          </a:xfrm>
          <a:prstGeom prst="rect">
            <a:avLst/>
          </a:prstGeom>
        </p:spPr>
      </p:pic>
      <p:sp>
        <p:nvSpPr>
          <p:cNvPr id="2" name="矩形标注 1"/>
          <p:cNvSpPr/>
          <p:nvPr/>
        </p:nvSpPr>
        <p:spPr>
          <a:xfrm>
            <a:off x="8225155" y="1027430"/>
            <a:ext cx="2649220" cy="2660015"/>
          </a:xfrm>
          <a:prstGeom prst="wedgeRectCallout">
            <a:avLst>
              <a:gd name="adj1" fmla="val 24514"/>
              <a:gd name="adj2" fmla="val 98342"/>
            </a:avLst>
          </a:prstGeom>
          <a:solidFill>
            <a:schemeClr val="accent2">
              <a:lumMod val="75000"/>
              <a:alpha val="12000"/>
            </a:schemeClr>
          </a:solidFill>
          <a:ln w="222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文本占位符 1"/>
          <p:cNvSpPr txBox="1"/>
          <p:nvPr/>
        </p:nvSpPr>
        <p:spPr>
          <a:xfrm>
            <a:off x="0" y="867537"/>
            <a:ext cx="11958320" cy="74766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09905" y="3891280"/>
            <a:ext cx="3505835" cy="2567940"/>
            <a:chOff x="393345" y="830965"/>
            <a:chExt cx="7276700" cy="573475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05" r="38538" b="24341"/>
            <a:stretch>
              <a:fillRect/>
            </a:stretch>
          </p:blipFill>
          <p:spPr>
            <a:xfrm>
              <a:off x="393346" y="830965"/>
              <a:ext cx="7276699" cy="116638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10" r="39365" b="60135"/>
            <a:stretch>
              <a:fillRect/>
            </a:stretch>
          </p:blipFill>
          <p:spPr>
            <a:xfrm>
              <a:off x="393345" y="1972635"/>
              <a:ext cx="7178874" cy="116638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3" r="38538" b="77510"/>
            <a:stretch>
              <a:fillRect/>
            </a:stretch>
          </p:blipFill>
          <p:spPr>
            <a:xfrm>
              <a:off x="393346" y="3174505"/>
              <a:ext cx="7276699" cy="110617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3" r="38538" b="59904"/>
            <a:stretch>
              <a:fillRect/>
            </a:stretch>
          </p:blipFill>
          <p:spPr>
            <a:xfrm>
              <a:off x="393345" y="4280684"/>
              <a:ext cx="7276699" cy="2285035"/>
            </a:xfrm>
            <a:prstGeom prst="rect">
              <a:avLst/>
            </a:prstGeom>
          </p:spPr>
        </p:pic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20" y="4522878"/>
            <a:ext cx="3385433" cy="2008926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4333427" y="3815012"/>
            <a:ext cx="3305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solidFill>
                  <a:srgbClr val="3A4A6A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Expert experience-based Feature-Extraction</a:t>
            </a:r>
            <a:endParaRPr lang="zh-CN" altLang="en-US" sz="2000" b="1" dirty="0">
              <a:solidFill>
                <a:srgbClr val="3A4A6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80" y="1038860"/>
            <a:ext cx="2604135" cy="2617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70185" y="4053840"/>
            <a:ext cx="151003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600" b="1" dirty="0">
                <a:solidFill>
                  <a:srgbClr val="D62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Feedline mismatch</a:t>
            </a:r>
            <a:endParaRPr lang="en-US" altLang="zh-CN" sz="1600" b="1" dirty="0">
              <a:solidFill>
                <a:srgbClr val="D627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62735" y="4940935"/>
            <a:ext cx="140081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2BA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Sawtooth type</a:t>
            </a:r>
            <a:endParaRPr lang="en-US" altLang="zh-CN" sz="1400" b="1" dirty="0">
              <a:solidFill>
                <a:srgbClr val="2BA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62735" y="5537835"/>
            <a:ext cx="140081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2BA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Sawtooth type</a:t>
            </a:r>
            <a:endParaRPr lang="en-US" altLang="zh-CN" sz="1400" b="1" dirty="0">
              <a:solidFill>
                <a:srgbClr val="2BA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62735" y="6001385"/>
            <a:ext cx="140081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1F7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Flatroof</a:t>
            </a:r>
            <a:endParaRPr lang="en-US" altLang="zh-CN" sz="1400" b="1" dirty="0">
              <a:solidFill>
                <a:srgbClr val="1F7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2735" y="3522980"/>
            <a:ext cx="162179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860425"/>
            <a:ext cx="7995920" cy="1091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Features are extracted from RF conditioning data.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Machine learning automatically identifies abnormal events — feed-line faults and multipacting.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68310" y="4499610"/>
            <a:ext cx="1400810" cy="306705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2BA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Sawtooth type</a:t>
            </a:r>
            <a:endParaRPr lang="en-US" altLang="zh-CN" sz="1400" b="1" dirty="0">
              <a:solidFill>
                <a:srgbClr val="2BA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08695" y="3940175"/>
            <a:ext cx="140081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1F7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Flatroof</a:t>
            </a:r>
            <a:endParaRPr lang="en-US" altLang="zh-CN" sz="1400" b="1" dirty="0">
              <a:solidFill>
                <a:srgbClr val="1F7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06155" y="6040120"/>
            <a:ext cx="852805" cy="306705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>
            <a:spAutoFit/>
          </a:bodyPr>
          <a:p>
            <a:r>
              <a:rPr lang="en-US" altLang="zh-CN" sz="1400" b="1" dirty="0">
                <a:solidFill>
                  <a:srgbClr val="FF7F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endParaRPr lang="en-US" altLang="zh-CN" sz="1400" b="1" dirty="0">
              <a:solidFill>
                <a:srgbClr val="FF7F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ML-based Abnomal Recognition</a:t>
            </a:r>
            <a:endParaRPr lang="en-US" altLang="zh-CN" dirty="0">
              <a:latin typeface="Arial" panose="020B0604020202020204"/>
            </a:endParaRPr>
          </a:p>
        </p:txBody>
      </p:sp>
      <p:sp>
        <p:nvSpPr>
          <p:cNvPr id="14" name="灯片编号占位符 1"/>
          <p:cNvSpPr>
            <a:spLocks noGrp="1"/>
          </p:cNvSpPr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880533"/>
            <a:ext cx="3208470" cy="56896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4"/>
          <p:cNvSpPr/>
          <p:nvPr/>
        </p:nvSpPr>
        <p:spPr bwMode="auto">
          <a:xfrm>
            <a:off x="4835767" y="248681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多边形 5"/>
          <p:cNvSpPr/>
          <p:nvPr/>
        </p:nvSpPr>
        <p:spPr bwMode="auto">
          <a:xfrm>
            <a:off x="4834507" y="5289312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7"/>
          <p:cNvSpPr/>
          <p:nvPr/>
        </p:nvSpPr>
        <p:spPr bwMode="auto">
          <a:xfrm>
            <a:off x="4841835" y="1289354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5060812" y="268849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 Parameter Characterization</a:t>
            </a:r>
            <a:endParaRPr lang="en-US" altLang="zh-CN" sz="2800" b="1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gray">
          <a:xfrm>
            <a:off x="5076505" y="5475183"/>
            <a:ext cx="567452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/>
                <a:ea typeface="微软雅黑" panose="020B0503020204020204" pitchFamily="34" charset="-122"/>
              </a:rPr>
              <a:t>Summary</a:t>
            </a:r>
            <a:endParaRPr lang="zh-CN" altLang="en-US" sz="2800" b="1" dirty="0">
              <a:solidFill>
                <a:srgbClr val="44546A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gray">
          <a:xfrm>
            <a:off x="5076505" y="1472982"/>
            <a:ext cx="420022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marR="0" lvl="0" indent="-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3000" b="1">
                <a:solidFill>
                  <a:srgbClr val="44546A"/>
                </a:solidFill>
                <a:latin typeface="Arial" panose="020B0604020202020204"/>
                <a:ea typeface="微软雅黑" panose="020B0503020204020204" pitchFamily="34" charset="-122"/>
              </a:rPr>
              <a:t>Introduction</a:t>
            </a:r>
            <a:endParaRPr lang="zh-CN" altLang="en-US" sz="3000" b="1">
              <a:solidFill>
                <a:srgbClr val="44546A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64811" y="1363199"/>
            <a:ext cx="755664" cy="756000"/>
            <a:chOff x="8424290" y="1837792"/>
            <a:chExt cx="755664" cy="756000"/>
          </a:xfrm>
        </p:grpSpPr>
        <p:sp>
          <p:nvSpPr>
            <p:cNvPr id="16" name="Freeform 5"/>
            <p:cNvSpPr/>
            <p:nvPr/>
          </p:nvSpPr>
          <p:spPr bwMode="auto">
            <a:xfrm rot="10800000">
              <a:off x="8424290" y="1837792"/>
              <a:ext cx="755664" cy="756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626330" y="2066077"/>
              <a:ext cx="351584" cy="29943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76555" y="1158764"/>
            <a:ext cx="1065954" cy="1038345"/>
            <a:chOff x="1991991" y="1508806"/>
            <a:chExt cx="1501200" cy="1500230"/>
          </a:xfrm>
        </p:grpSpPr>
        <p:sp>
          <p:nvSpPr>
            <p:cNvPr id="19" name="Freeform 5"/>
            <p:cNvSpPr/>
            <p:nvPr/>
          </p:nvSpPr>
          <p:spPr bwMode="auto">
            <a:xfrm rot="10800000">
              <a:off x="1991991" y="1508806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/>
            <p:nvPr/>
          </p:nvSpPr>
          <p:spPr bwMode="auto">
            <a:xfrm rot="10800000">
              <a:off x="2159390" y="1675387"/>
              <a:ext cx="1166400" cy="1167066"/>
            </a:xfrm>
            <a:prstGeom prst="ellipse">
              <a:avLst/>
            </a:prstGeom>
            <a:gradFill flip="none" rotWithShape="1">
              <a:gsLst>
                <a:gs pos="38600">
                  <a:srgbClr val="3C67B3"/>
                </a:gs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2415896" y="1841193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76555" y="2382871"/>
            <a:ext cx="1065954" cy="1038345"/>
            <a:chOff x="8955123" y="2633014"/>
            <a:chExt cx="1501200" cy="1500230"/>
          </a:xfrm>
        </p:grpSpPr>
        <p:sp>
          <p:nvSpPr>
            <p:cNvPr id="23" name="Freeform 5"/>
            <p:cNvSpPr/>
            <p:nvPr/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TextBox 12"/>
            <p:cNvSpPr txBox="1"/>
            <p:nvPr/>
          </p:nvSpPr>
          <p:spPr>
            <a:xfrm>
              <a:off x="9387007" y="2931692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374159" y="5174017"/>
            <a:ext cx="1068350" cy="1038346"/>
            <a:chOff x="1991991" y="3757222"/>
            <a:chExt cx="1501200" cy="1500230"/>
          </a:xfrm>
        </p:grpSpPr>
        <p:sp>
          <p:nvSpPr>
            <p:cNvPr id="27" name="Freeform 5"/>
            <p:cNvSpPr/>
            <p:nvPr/>
          </p:nvSpPr>
          <p:spPr bwMode="auto">
            <a:xfrm rot="10800000">
              <a:off x="1991991" y="3757222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 rot="10800000">
              <a:off x="2159391" y="3923804"/>
              <a:ext cx="1166400" cy="11670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TextBox 12"/>
            <p:cNvSpPr txBox="1"/>
            <p:nvPr/>
          </p:nvSpPr>
          <p:spPr>
            <a:xfrm>
              <a:off x="2406586" y="4084411"/>
              <a:ext cx="637430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Freeform 5"/>
          <p:cNvSpPr/>
          <p:nvPr/>
        </p:nvSpPr>
        <p:spPr bwMode="auto">
          <a:xfrm rot="10800000">
            <a:off x="11163582" y="5319809"/>
            <a:ext cx="755664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383835" y="5525981"/>
            <a:ext cx="315158" cy="393578"/>
            <a:chOff x="2116138" y="2506419"/>
            <a:chExt cx="338137" cy="422275"/>
          </a:xfrm>
          <a:solidFill>
            <a:schemeClr val="bg1"/>
          </a:solidFill>
        </p:grpSpPr>
        <p:sp>
          <p:nvSpPr>
            <p:cNvPr id="43" name="Freeform 20"/>
            <p:cNvSpPr>
              <a:spLocks noEditPoints="1"/>
            </p:cNvSpPr>
            <p:nvPr/>
          </p:nvSpPr>
          <p:spPr bwMode="auto">
            <a:xfrm>
              <a:off x="2116138" y="2506419"/>
              <a:ext cx="338137" cy="422275"/>
            </a:xfrm>
            <a:custGeom>
              <a:avLst/>
              <a:gdLst>
                <a:gd name="T0" fmla="*/ 147 w 216"/>
                <a:gd name="T1" fmla="*/ 233 h 270"/>
                <a:gd name="T2" fmla="*/ 165 w 216"/>
                <a:gd name="T3" fmla="*/ 200 h 270"/>
                <a:gd name="T4" fmla="*/ 216 w 216"/>
                <a:gd name="T5" fmla="*/ 108 h 270"/>
                <a:gd name="T6" fmla="*/ 108 w 216"/>
                <a:gd name="T7" fmla="*/ 0 h 270"/>
                <a:gd name="T8" fmla="*/ 0 w 216"/>
                <a:gd name="T9" fmla="*/ 108 h 270"/>
                <a:gd name="T10" fmla="*/ 51 w 216"/>
                <a:gd name="T11" fmla="*/ 200 h 270"/>
                <a:gd name="T12" fmla="*/ 70 w 216"/>
                <a:gd name="T13" fmla="*/ 233 h 270"/>
                <a:gd name="T14" fmla="*/ 70 w 216"/>
                <a:gd name="T15" fmla="*/ 247 h 270"/>
                <a:gd name="T16" fmla="*/ 93 w 216"/>
                <a:gd name="T17" fmla="*/ 270 h 270"/>
                <a:gd name="T18" fmla="*/ 123 w 216"/>
                <a:gd name="T19" fmla="*/ 270 h 270"/>
                <a:gd name="T20" fmla="*/ 147 w 216"/>
                <a:gd name="T21" fmla="*/ 247 h 270"/>
                <a:gd name="T22" fmla="*/ 147 w 216"/>
                <a:gd name="T23" fmla="*/ 233 h 270"/>
                <a:gd name="T24" fmla="*/ 124 w 216"/>
                <a:gd name="T25" fmla="*/ 224 h 270"/>
                <a:gd name="T26" fmla="*/ 92 w 216"/>
                <a:gd name="T27" fmla="*/ 224 h 270"/>
                <a:gd name="T28" fmla="*/ 64 w 216"/>
                <a:gd name="T29" fmla="*/ 180 h 270"/>
                <a:gd name="T30" fmla="*/ 23 w 216"/>
                <a:gd name="T31" fmla="*/ 108 h 270"/>
                <a:gd name="T32" fmla="*/ 108 w 216"/>
                <a:gd name="T33" fmla="*/ 23 h 270"/>
                <a:gd name="T34" fmla="*/ 193 w 216"/>
                <a:gd name="T35" fmla="*/ 108 h 270"/>
                <a:gd name="T36" fmla="*/ 153 w 216"/>
                <a:gd name="T37" fmla="*/ 180 h 270"/>
                <a:gd name="T38" fmla="*/ 124 w 216"/>
                <a:gd name="T39" fmla="*/ 2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70">
                  <a:moveTo>
                    <a:pt x="147" y="233"/>
                  </a:moveTo>
                  <a:cubicBezTo>
                    <a:pt x="147" y="219"/>
                    <a:pt x="153" y="207"/>
                    <a:pt x="165" y="200"/>
                  </a:cubicBezTo>
                  <a:cubicBezTo>
                    <a:pt x="195" y="181"/>
                    <a:pt x="216" y="147"/>
                    <a:pt x="216" y="108"/>
                  </a:cubicBezTo>
                  <a:cubicBezTo>
                    <a:pt x="216" y="49"/>
                    <a:pt x="168" y="0"/>
                    <a:pt x="108" y="0"/>
                  </a:cubicBezTo>
                  <a:cubicBezTo>
                    <a:pt x="49" y="0"/>
                    <a:pt x="0" y="49"/>
                    <a:pt x="0" y="108"/>
                  </a:cubicBezTo>
                  <a:cubicBezTo>
                    <a:pt x="0" y="147"/>
                    <a:pt x="21" y="181"/>
                    <a:pt x="51" y="200"/>
                  </a:cubicBezTo>
                  <a:cubicBezTo>
                    <a:pt x="63" y="207"/>
                    <a:pt x="70" y="219"/>
                    <a:pt x="70" y="233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93" y="270"/>
                    <a:pt x="93" y="270"/>
                    <a:pt x="93" y="270"/>
                  </a:cubicBezTo>
                  <a:cubicBezTo>
                    <a:pt x="123" y="270"/>
                    <a:pt x="123" y="270"/>
                    <a:pt x="123" y="270"/>
                  </a:cubicBezTo>
                  <a:cubicBezTo>
                    <a:pt x="147" y="247"/>
                    <a:pt x="147" y="247"/>
                    <a:pt x="147" y="247"/>
                  </a:cubicBezTo>
                  <a:lnTo>
                    <a:pt x="147" y="233"/>
                  </a:lnTo>
                  <a:close/>
                  <a:moveTo>
                    <a:pt x="124" y="224"/>
                  </a:moveTo>
                  <a:cubicBezTo>
                    <a:pt x="92" y="224"/>
                    <a:pt x="92" y="224"/>
                    <a:pt x="92" y="224"/>
                  </a:cubicBezTo>
                  <a:cubicBezTo>
                    <a:pt x="89" y="206"/>
                    <a:pt x="79" y="190"/>
                    <a:pt x="64" y="180"/>
                  </a:cubicBezTo>
                  <a:cubicBezTo>
                    <a:pt x="38" y="165"/>
                    <a:pt x="23" y="138"/>
                    <a:pt x="23" y="108"/>
                  </a:cubicBezTo>
                  <a:cubicBezTo>
                    <a:pt x="23" y="62"/>
                    <a:pt x="61" y="23"/>
                    <a:pt x="108" y="23"/>
                  </a:cubicBezTo>
                  <a:cubicBezTo>
                    <a:pt x="155" y="23"/>
                    <a:pt x="193" y="62"/>
                    <a:pt x="193" y="108"/>
                  </a:cubicBezTo>
                  <a:cubicBezTo>
                    <a:pt x="193" y="138"/>
                    <a:pt x="178" y="165"/>
                    <a:pt x="153" y="180"/>
                  </a:cubicBezTo>
                  <a:cubicBezTo>
                    <a:pt x="137" y="190"/>
                    <a:pt x="127" y="206"/>
                    <a:pt x="124" y="224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2212975" y="2581031"/>
              <a:ext cx="144462" cy="180975"/>
            </a:xfrm>
            <a:custGeom>
              <a:avLst/>
              <a:gdLst>
                <a:gd name="T0" fmla="*/ 57 w 91"/>
                <a:gd name="T1" fmla="*/ 44 h 114"/>
                <a:gd name="T2" fmla="*/ 75 w 91"/>
                <a:gd name="T3" fmla="*/ 0 h 114"/>
                <a:gd name="T4" fmla="*/ 0 w 91"/>
                <a:gd name="T5" fmla="*/ 70 h 114"/>
                <a:gd name="T6" fmla="*/ 34 w 91"/>
                <a:gd name="T7" fmla="*/ 70 h 114"/>
                <a:gd name="T8" fmla="*/ 16 w 91"/>
                <a:gd name="T9" fmla="*/ 114 h 114"/>
                <a:gd name="T10" fmla="*/ 91 w 91"/>
                <a:gd name="T11" fmla="*/ 44 h 114"/>
                <a:gd name="T12" fmla="*/ 57 w 91"/>
                <a:gd name="T13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4">
                  <a:moveTo>
                    <a:pt x="57" y="44"/>
                  </a:moveTo>
                  <a:lnTo>
                    <a:pt x="75" y="0"/>
                  </a:lnTo>
                  <a:lnTo>
                    <a:pt x="0" y="70"/>
                  </a:lnTo>
                  <a:lnTo>
                    <a:pt x="34" y="70"/>
                  </a:lnTo>
                  <a:lnTo>
                    <a:pt x="16" y="114"/>
                  </a:lnTo>
                  <a:lnTo>
                    <a:pt x="91" y="44"/>
                  </a:lnTo>
                  <a:lnTo>
                    <a:pt x="57" y="4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42"/>
          <p:cNvSpPr txBox="1"/>
          <p:nvPr/>
        </p:nvSpPr>
        <p:spPr>
          <a:xfrm rot="5400000">
            <a:off x="-1122053" y="3101499"/>
            <a:ext cx="5257802" cy="117570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5"/>
          <p:cNvSpPr/>
          <p:nvPr/>
        </p:nvSpPr>
        <p:spPr bwMode="auto">
          <a:xfrm rot="10800000">
            <a:off x="11163582" y="2549921"/>
            <a:ext cx="755664" cy="75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任意多边形 4"/>
          <p:cNvSpPr/>
          <p:nvPr/>
        </p:nvSpPr>
        <p:spPr bwMode="auto">
          <a:xfrm>
            <a:off x="4844022" y="382793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5069067" y="402961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Automation, Diagostic &amp; Opt.</a:t>
            </a:r>
            <a:endParaRPr lang="en-US" altLang="zh-CN" sz="2800" b="1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84810" y="3723991"/>
            <a:ext cx="1065954" cy="1038345"/>
            <a:chOff x="8955123" y="2633014"/>
            <a:chExt cx="1501200" cy="1500230"/>
          </a:xfrm>
        </p:grpSpPr>
        <p:sp>
          <p:nvSpPr>
            <p:cNvPr id="6" name="Freeform 5"/>
            <p:cNvSpPr/>
            <p:nvPr/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5"/>
            <p:cNvSpPr/>
            <p:nvPr/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TextBox 12"/>
            <p:cNvSpPr txBox="1"/>
            <p:nvPr/>
          </p:nvSpPr>
          <p:spPr>
            <a:xfrm>
              <a:off x="9387007" y="2931692"/>
              <a:ext cx="637431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Freeform 5"/>
          <p:cNvSpPr/>
          <p:nvPr/>
        </p:nvSpPr>
        <p:spPr bwMode="auto">
          <a:xfrm rot="10800000">
            <a:off x="11171837" y="3891041"/>
            <a:ext cx="755664" cy="756000"/>
          </a:xfrm>
          <a:prstGeom prst="ellipse">
            <a:avLst/>
          </a:prstGeom>
          <a:gradFill flip="none" rotWithShape="1">
            <a:gsLst>
              <a:gs pos="46000">
                <a:schemeClr val="accent3">
                  <a:lumMod val="97000"/>
                </a:schemeClr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7" name="图形 3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63300" y="3964940"/>
            <a:ext cx="769620" cy="655320"/>
          </a:xfrm>
          <a:prstGeom prst="rect">
            <a:avLst/>
          </a:prstGeom>
        </p:spPr>
      </p:pic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8870" y="2694305"/>
            <a:ext cx="454025" cy="45402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2"/>
    </mc:Choice>
    <mc:Fallback>
      <p:transition spd="slow" advTm="303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对象 5"/>
          <p:cNvGraphicFramePr/>
          <p:nvPr/>
        </p:nvGraphicFramePr>
        <p:xfrm>
          <a:off x="701675" y="2425065"/>
          <a:ext cx="4298950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497070" imgH="4234815" progId="Visio.Drawing.15">
                  <p:embed/>
                </p:oleObj>
              </mc:Choice>
              <mc:Fallback>
                <p:oleObj name="" r:id="rId1" imgW="4497070" imgH="4234815" progId="Visio.Drawing.15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1675" y="2425065"/>
                        <a:ext cx="4298950" cy="398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组合 28"/>
          <p:cNvGrpSpPr/>
          <p:nvPr/>
        </p:nvGrpSpPr>
        <p:grpSpPr>
          <a:xfrm>
            <a:off x="5417185" y="2496185"/>
            <a:ext cx="6093460" cy="3841750"/>
            <a:chOff x="8377" y="2342"/>
            <a:chExt cx="10221" cy="714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7" y="2342"/>
              <a:ext cx="4990" cy="712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4" y="2342"/>
              <a:ext cx="5125" cy="714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3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Bayesian Opt. for Pulsed RF Ctrl.</a:t>
            </a:r>
            <a:endParaRPr lang="en-US" altLang="zh-CN" sz="32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0" y="860425"/>
            <a:ext cx="11882120" cy="13989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Bayesian optimization is used to tune six coupled parameters in pulsed SRF operation, including PI gains (A/P loop), feed-forward amplitude 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ₐ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 and feedback activation time 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This approach minimizes RMS fluctuations at loop closure and enhances amplitude–phase stability during the beam flat-top.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rcRect l="-9" t="2061" r="9" b="60939"/>
          <a:stretch>
            <a:fillRect/>
          </a:stretch>
        </p:blipFill>
        <p:spPr>
          <a:xfrm>
            <a:off x="2303780" y="6132830"/>
            <a:ext cx="1887855" cy="41211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301750" y="6176010"/>
            <a:ext cx="14490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>
                <a:solidFill>
                  <a:srgbClr val="FF7F0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Metrics:</a:t>
            </a:r>
            <a:endParaRPr lang="en-US" altLang="zh-CN" sz="2000" dirty="0">
              <a:solidFill>
                <a:srgbClr val="FF7F0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/>
          <a:stretch>
            <a:fillRect/>
          </a:stretch>
        </p:blipFill>
        <p:spPr>
          <a:xfrm>
            <a:off x="635635" y="2379980"/>
            <a:ext cx="6287135" cy="40887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"/>
          <a:stretch>
            <a:fillRect/>
          </a:stretch>
        </p:blipFill>
        <p:spPr>
          <a:xfrm>
            <a:off x="7172960" y="2379980"/>
            <a:ext cx="4422775" cy="4149725"/>
          </a:xfrm>
          <a:prstGeom prst="rect">
            <a:avLst/>
          </a:prstGeom>
        </p:spPr>
      </p:pic>
      <p:sp>
        <p:nvSpPr>
          <p:cNvPr id="33" name="标题 15"/>
          <p:cNvSpPr txBox="1"/>
          <p:nvPr/>
        </p:nvSpPr>
        <p:spPr>
          <a:xfrm>
            <a:off x="2480733" y="-3175"/>
            <a:ext cx="789940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RF stabilities</a:t>
            </a:r>
            <a:endParaRPr lang="en-US" altLang="zh-CN" sz="32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0" y="860425"/>
            <a:ext cx="11882120" cy="1476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Bayesian optimization significantly improves both intra-pulse and pulse-to-pulse RF stability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Amplitude and phase stabilities during the flat-top are reduced to 0.02 % and 0.02 deg, while long-term pulse-to-pulse stability remian below 0.001 % and 0.003 deg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7965" y="2011680"/>
            <a:ext cx="162179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Opt.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2055" y="2011680"/>
            <a:ext cx="143446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Opt.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27440" y="1968500"/>
            <a:ext cx="227203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Pulse-to-Pulse 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89575" y="3303270"/>
            <a:ext cx="227203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0.02%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72100" y="4872355"/>
            <a:ext cx="227203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A4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 deg</a:t>
            </a:r>
            <a:endParaRPr lang="en-US" altLang="zh-CN" b="1" dirty="0">
              <a:solidFill>
                <a:srgbClr val="3A4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1"/>
          <p:cNvSpPr>
            <a:spLocks noGrp="1"/>
          </p:cNvSpPr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880533"/>
            <a:ext cx="3208470" cy="56896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4"/>
          <p:cNvSpPr/>
          <p:nvPr>
            <p:custDataLst>
              <p:tags r:id="rId1"/>
            </p:custDataLst>
          </p:nvPr>
        </p:nvSpPr>
        <p:spPr bwMode="auto">
          <a:xfrm>
            <a:off x="4835767" y="248681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多边形 5"/>
          <p:cNvSpPr/>
          <p:nvPr>
            <p:custDataLst>
              <p:tags r:id="rId2"/>
            </p:custDataLst>
          </p:nvPr>
        </p:nvSpPr>
        <p:spPr bwMode="auto">
          <a:xfrm>
            <a:off x="4834507" y="5289312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7"/>
          <p:cNvSpPr/>
          <p:nvPr>
            <p:custDataLst>
              <p:tags r:id="rId3"/>
            </p:custDataLst>
          </p:nvPr>
        </p:nvSpPr>
        <p:spPr bwMode="auto">
          <a:xfrm>
            <a:off x="4841835" y="1289354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060812" y="268849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 Parameter Characterization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076505" y="5475183"/>
            <a:ext cx="567452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/>
                <a:ea typeface="微软雅黑" panose="020B0503020204020204" pitchFamily="34" charset="-122"/>
              </a:rPr>
              <a:t>Summary</a:t>
            </a:r>
            <a:endParaRPr lang="zh-CN" altLang="en-US" sz="2800" b="1" dirty="0">
              <a:solidFill>
                <a:srgbClr val="44546A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076505" y="1472982"/>
            <a:ext cx="420022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marR="0" lvl="0" indent="-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3000" b="1">
                <a:solidFill>
                  <a:schemeClr val="bg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Introduction</a:t>
            </a:r>
            <a:endParaRPr lang="en-US" altLang="zh-CN" sz="3000" b="1">
              <a:solidFill>
                <a:schemeClr val="bg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64811" y="1363199"/>
            <a:ext cx="755664" cy="756000"/>
            <a:chOff x="8424290" y="1837792"/>
            <a:chExt cx="755664" cy="756000"/>
          </a:xfrm>
        </p:grpSpPr>
        <p:sp>
          <p:nvSpPr>
            <p:cNvPr id="16" name="Freeform 5"/>
            <p:cNvSpPr/>
            <p:nvPr/>
          </p:nvSpPr>
          <p:spPr bwMode="auto">
            <a:xfrm rot="10800000">
              <a:off x="8424290" y="1837792"/>
              <a:ext cx="755664" cy="756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626330" y="2066077"/>
              <a:ext cx="351584" cy="29943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3376555" y="1158764"/>
            <a:ext cx="1065954" cy="1038345"/>
            <a:chOff x="1991991" y="1508806"/>
            <a:chExt cx="1501200" cy="1500230"/>
          </a:xfrm>
        </p:grpSpPr>
        <p:sp>
          <p:nvSpPr>
            <p:cNvPr id="19" name="Freeform 5"/>
            <p:cNvSpPr/>
            <p:nvPr>
              <p:custDataLst>
                <p:tags r:id="rId8"/>
              </p:custDataLst>
            </p:nvPr>
          </p:nvSpPr>
          <p:spPr bwMode="auto">
            <a:xfrm rot="10800000">
              <a:off x="1991991" y="1508806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/>
            <p:nvPr>
              <p:custDataLst>
                <p:tags r:id="rId9"/>
              </p:custDataLst>
            </p:nvPr>
          </p:nvSpPr>
          <p:spPr bwMode="auto">
            <a:xfrm rot="10800000">
              <a:off x="2159390" y="1675387"/>
              <a:ext cx="1166400" cy="1167066"/>
            </a:xfrm>
            <a:prstGeom prst="ellipse">
              <a:avLst/>
            </a:prstGeom>
            <a:gradFill flip="none" rotWithShape="1">
              <a:gsLst>
                <a:gs pos="38600">
                  <a:srgbClr val="3C67B3"/>
                </a:gs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TextBox 12"/>
            <p:cNvSpPr txBox="1"/>
            <p:nvPr>
              <p:custDataLst>
                <p:tags r:id="rId10"/>
              </p:custDataLst>
            </p:nvPr>
          </p:nvSpPr>
          <p:spPr>
            <a:xfrm>
              <a:off x="2415896" y="1841193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3376555" y="2382871"/>
            <a:ext cx="1065954" cy="1038345"/>
            <a:chOff x="8955123" y="2633014"/>
            <a:chExt cx="1501200" cy="1500230"/>
          </a:xfrm>
        </p:grpSpPr>
        <p:sp>
          <p:nvSpPr>
            <p:cNvPr id="23" name="Freeform 5"/>
            <p:cNvSpPr/>
            <p:nvPr>
              <p:custDataLst>
                <p:tags r:id="rId1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5"/>
            <p:cNvSpPr/>
            <p:nvPr>
              <p:custDataLst>
                <p:tags r:id="rId1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TextBox 12"/>
            <p:cNvSpPr txBox="1"/>
            <p:nvPr>
              <p:custDataLst>
                <p:tags r:id="rId14"/>
              </p:custDataLst>
            </p:nvPr>
          </p:nvSpPr>
          <p:spPr>
            <a:xfrm>
              <a:off x="9387007" y="2931692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5"/>
            </p:custDataLst>
          </p:nvPr>
        </p:nvGrpSpPr>
        <p:grpSpPr>
          <a:xfrm>
            <a:off x="3374159" y="5174017"/>
            <a:ext cx="1068350" cy="1038346"/>
            <a:chOff x="1991991" y="3757222"/>
            <a:chExt cx="1501200" cy="1500230"/>
          </a:xfrm>
        </p:grpSpPr>
        <p:sp>
          <p:nvSpPr>
            <p:cNvPr id="27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1991991" y="3757222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5"/>
            <p:cNvSpPr/>
            <p:nvPr>
              <p:custDataLst>
                <p:tags r:id="rId17"/>
              </p:custDataLst>
            </p:nvPr>
          </p:nvSpPr>
          <p:spPr bwMode="auto">
            <a:xfrm rot="10800000">
              <a:off x="2159391" y="3923804"/>
              <a:ext cx="1166400" cy="11670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TextBox 12"/>
            <p:cNvSpPr txBox="1"/>
            <p:nvPr>
              <p:custDataLst>
                <p:tags r:id="rId18"/>
              </p:custDataLst>
            </p:nvPr>
          </p:nvSpPr>
          <p:spPr>
            <a:xfrm>
              <a:off x="2406586" y="4084411"/>
              <a:ext cx="637430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Freeform 5"/>
          <p:cNvSpPr/>
          <p:nvPr/>
        </p:nvSpPr>
        <p:spPr bwMode="auto">
          <a:xfrm rot="10800000">
            <a:off x="11163582" y="5319809"/>
            <a:ext cx="755664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383835" y="5525981"/>
            <a:ext cx="315158" cy="393578"/>
            <a:chOff x="2116138" y="2506419"/>
            <a:chExt cx="338137" cy="422275"/>
          </a:xfrm>
          <a:solidFill>
            <a:schemeClr val="bg1"/>
          </a:solidFill>
        </p:grpSpPr>
        <p:sp>
          <p:nvSpPr>
            <p:cNvPr id="43" name="Freeform 20"/>
            <p:cNvSpPr>
              <a:spLocks noEditPoints="1"/>
            </p:cNvSpPr>
            <p:nvPr/>
          </p:nvSpPr>
          <p:spPr bwMode="auto">
            <a:xfrm>
              <a:off x="2116138" y="2506419"/>
              <a:ext cx="338137" cy="422275"/>
            </a:xfrm>
            <a:custGeom>
              <a:avLst/>
              <a:gdLst>
                <a:gd name="T0" fmla="*/ 147 w 216"/>
                <a:gd name="T1" fmla="*/ 233 h 270"/>
                <a:gd name="T2" fmla="*/ 165 w 216"/>
                <a:gd name="T3" fmla="*/ 200 h 270"/>
                <a:gd name="T4" fmla="*/ 216 w 216"/>
                <a:gd name="T5" fmla="*/ 108 h 270"/>
                <a:gd name="T6" fmla="*/ 108 w 216"/>
                <a:gd name="T7" fmla="*/ 0 h 270"/>
                <a:gd name="T8" fmla="*/ 0 w 216"/>
                <a:gd name="T9" fmla="*/ 108 h 270"/>
                <a:gd name="T10" fmla="*/ 51 w 216"/>
                <a:gd name="T11" fmla="*/ 200 h 270"/>
                <a:gd name="T12" fmla="*/ 70 w 216"/>
                <a:gd name="T13" fmla="*/ 233 h 270"/>
                <a:gd name="T14" fmla="*/ 70 w 216"/>
                <a:gd name="T15" fmla="*/ 247 h 270"/>
                <a:gd name="T16" fmla="*/ 93 w 216"/>
                <a:gd name="T17" fmla="*/ 270 h 270"/>
                <a:gd name="T18" fmla="*/ 123 w 216"/>
                <a:gd name="T19" fmla="*/ 270 h 270"/>
                <a:gd name="T20" fmla="*/ 147 w 216"/>
                <a:gd name="T21" fmla="*/ 247 h 270"/>
                <a:gd name="T22" fmla="*/ 147 w 216"/>
                <a:gd name="T23" fmla="*/ 233 h 270"/>
                <a:gd name="T24" fmla="*/ 124 w 216"/>
                <a:gd name="T25" fmla="*/ 224 h 270"/>
                <a:gd name="T26" fmla="*/ 92 w 216"/>
                <a:gd name="T27" fmla="*/ 224 h 270"/>
                <a:gd name="T28" fmla="*/ 64 w 216"/>
                <a:gd name="T29" fmla="*/ 180 h 270"/>
                <a:gd name="T30" fmla="*/ 23 w 216"/>
                <a:gd name="T31" fmla="*/ 108 h 270"/>
                <a:gd name="T32" fmla="*/ 108 w 216"/>
                <a:gd name="T33" fmla="*/ 23 h 270"/>
                <a:gd name="T34" fmla="*/ 193 w 216"/>
                <a:gd name="T35" fmla="*/ 108 h 270"/>
                <a:gd name="T36" fmla="*/ 153 w 216"/>
                <a:gd name="T37" fmla="*/ 180 h 270"/>
                <a:gd name="T38" fmla="*/ 124 w 216"/>
                <a:gd name="T39" fmla="*/ 2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70">
                  <a:moveTo>
                    <a:pt x="147" y="233"/>
                  </a:moveTo>
                  <a:cubicBezTo>
                    <a:pt x="147" y="219"/>
                    <a:pt x="153" y="207"/>
                    <a:pt x="165" y="200"/>
                  </a:cubicBezTo>
                  <a:cubicBezTo>
                    <a:pt x="195" y="181"/>
                    <a:pt x="216" y="147"/>
                    <a:pt x="216" y="108"/>
                  </a:cubicBezTo>
                  <a:cubicBezTo>
                    <a:pt x="216" y="49"/>
                    <a:pt x="168" y="0"/>
                    <a:pt x="108" y="0"/>
                  </a:cubicBezTo>
                  <a:cubicBezTo>
                    <a:pt x="49" y="0"/>
                    <a:pt x="0" y="49"/>
                    <a:pt x="0" y="108"/>
                  </a:cubicBezTo>
                  <a:cubicBezTo>
                    <a:pt x="0" y="147"/>
                    <a:pt x="21" y="181"/>
                    <a:pt x="51" y="200"/>
                  </a:cubicBezTo>
                  <a:cubicBezTo>
                    <a:pt x="63" y="207"/>
                    <a:pt x="70" y="219"/>
                    <a:pt x="70" y="233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93" y="270"/>
                    <a:pt x="93" y="270"/>
                    <a:pt x="93" y="270"/>
                  </a:cubicBezTo>
                  <a:cubicBezTo>
                    <a:pt x="123" y="270"/>
                    <a:pt x="123" y="270"/>
                    <a:pt x="123" y="270"/>
                  </a:cubicBezTo>
                  <a:cubicBezTo>
                    <a:pt x="147" y="247"/>
                    <a:pt x="147" y="247"/>
                    <a:pt x="147" y="247"/>
                  </a:cubicBezTo>
                  <a:lnTo>
                    <a:pt x="147" y="233"/>
                  </a:lnTo>
                  <a:close/>
                  <a:moveTo>
                    <a:pt x="124" y="224"/>
                  </a:moveTo>
                  <a:cubicBezTo>
                    <a:pt x="92" y="224"/>
                    <a:pt x="92" y="224"/>
                    <a:pt x="92" y="224"/>
                  </a:cubicBezTo>
                  <a:cubicBezTo>
                    <a:pt x="89" y="206"/>
                    <a:pt x="79" y="190"/>
                    <a:pt x="64" y="180"/>
                  </a:cubicBezTo>
                  <a:cubicBezTo>
                    <a:pt x="38" y="165"/>
                    <a:pt x="23" y="138"/>
                    <a:pt x="23" y="108"/>
                  </a:cubicBezTo>
                  <a:cubicBezTo>
                    <a:pt x="23" y="62"/>
                    <a:pt x="61" y="23"/>
                    <a:pt x="108" y="23"/>
                  </a:cubicBezTo>
                  <a:cubicBezTo>
                    <a:pt x="155" y="23"/>
                    <a:pt x="193" y="62"/>
                    <a:pt x="193" y="108"/>
                  </a:cubicBezTo>
                  <a:cubicBezTo>
                    <a:pt x="193" y="138"/>
                    <a:pt x="178" y="165"/>
                    <a:pt x="153" y="180"/>
                  </a:cubicBezTo>
                  <a:cubicBezTo>
                    <a:pt x="137" y="190"/>
                    <a:pt x="127" y="206"/>
                    <a:pt x="124" y="224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2212975" y="2581031"/>
              <a:ext cx="144462" cy="180975"/>
            </a:xfrm>
            <a:custGeom>
              <a:avLst/>
              <a:gdLst>
                <a:gd name="T0" fmla="*/ 57 w 91"/>
                <a:gd name="T1" fmla="*/ 44 h 114"/>
                <a:gd name="T2" fmla="*/ 75 w 91"/>
                <a:gd name="T3" fmla="*/ 0 h 114"/>
                <a:gd name="T4" fmla="*/ 0 w 91"/>
                <a:gd name="T5" fmla="*/ 70 h 114"/>
                <a:gd name="T6" fmla="*/ 34 w 91"/>
                <a:gd name="T7" fmla="*/ 70 h 114"/>
                <a:gd name="T8" fmla="*/ 16 w 91"/>
                <a:gd name="T9" fmla="*/ 114 h 114"/>
                <a:gd name="T10" fmla="*/ 91 w 91"/>
                <a:gd name="T11" fmla="*/ 44 h 114"/>
                <a:gd name="T12" fmla="*/ 57 w 91"/>
                <a:gd name="T13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4">
                  <a:moveTo>
                    <a:pt x="57" y="44"/>
                  </a:moveTo>
                  <a:lnTo>
                    <a:pt x="75" y="0"/>
                  </a:lnTo>
                  <a:lnTo>
                    <a:pt x="0" y="70"/>
                  </a:lnTo>
                  <a:lnTo>
                    <a:pt x="34" y="70"/>
                  </a:lnTo>
                  <a:lnTo>
                    <a:pt x="16" y="114"/>
                  </a:lnTo>
                  <a:lnTo>
                    <a:pt x="91" y="44"/>
                  </a:lnTo>
                  <a:lnTo>
                    <a:pt x="57" y="4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42"/>
          <p:cNvSpPr txBox="1"/>
          <p:nvPr/>
        </p:nvSpPr>
        <p:spPr>
          <a:xfrm rot="5400000">
            <a:off x="-1122053" y="3101499"/>
            <a:ext cx="5257802" cy="117570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5"/>
          <p:cNvSpPr/>
          <p:nvPr/>
        </p:nvSpPr>
        <p:spPr bwMode="auto">
          <a:xfrm rot="10800000">
            <a:off x="11163582" y="2549921"/>
            <a:ext cx="755664" cy="75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任意多边形 4"/>
          <p:cNvSpPr/>
          <p:nvPr>
            <p:custDataLst>
              <p:tags r:id="rId19"/>
            </p:custDataLst>
          </p:nvPr>
        </p:nvSpPr>
        <p:spPr bwMode="auto">
          <a:xfrm>
            <a:off x="4844022" y="382793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1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5069067" y="402961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Automation, Diagostic &amp; Opt.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1"/>
            </p:custDataLst>
          </p:nvPr>
        </p:nvGrpSpPr>
        <p:grpSpPr>
          <a:xfrm>
            <a:off x="3384810" y="3723991"/>
            <a:ext cx="1065954" cy="1038345"/>
            <a:chOff x="8955123" y="2633014"/>
            <a:chExt cx="1501200" cy="1500230"/>
          </a:xfrm>
        </p:grpSpPr>
        <p:sp>
          <p:nvSpPr>
            <p:cNvPr id="6" name="Freeform 5"/>
            <p:cNvSpPr/>
            <p:nvPr>
              <p:custDataLst>
                <p:tags r:id="rId2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5"/>
            <p:cNvSpPr/>
            <p:nvPr>
              <p:custDataLst>
                <p:tags r:id="rId2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TextBox 12"/>
            <p:cNvSpPr txBox="1"/>
            <p:nvPr>
              <p:custDataLst>
                <p:tags r:id="rId24"/>
              </p:custDataLst>
            </p:nvPr>
          </p:nvSpPr>
          <p:spPr>
            <a:xfrm>
              <a:off x="9387007" y="2931692"/>
              <a:ext cx="637431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Freeform 5"/>
          <p:cNvSpPr/>
          <p:nvPr/>
        </p:nvSpPr>
        <p:spPr bwMode="auto">
          <a:xfrm rot="10800000">
            <a:off x="11171837" y="3891041"/>
            <a:ext cx="755664" cy="756000"/>
          </a:xfrm>
          <a:prstGeom prst="ellipse">
            <a:avLst/>
          </a:prstGeom>
          <a:gradFill flip="none" rotWithShape="1">
            <a:gsLst>
              <a:gs pos="46000">
                <a:schemeClr val="accent3">
                  <a:lumMod val="97000"/>
                </a:schemeClr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7" name="图形 33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63300" y="3964940"/>
            <a:ext cx="769620" cy="655320"/>
          </a:xfrm>
          <a:prstGeom prst="rect">
            <a:avLst/>
          </a:prstGeom>
        </p:spPr>
      </p:pic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78870" y="2694305"/>
            <a:ext cx="454025" cy="45402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2"/>
    </mc:Choice>
    <mc:Fallback>
      <p:transition spd="slow" advTm="3038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3111335" y="-3175"/>
            <a:ext cx="7268798" cy="8401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860216"/>
            <a:ext cx="12039600" cy="39382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 integrated LLRF automation framework was developed, enabling automatic measurement of key cavity parameters — loaded Q, Lorentz-force detuning coefficient, and pressure sensitivity 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Real-time batch operation was achieved for automated RF conditioning and pulse-mode loading across multiple superconducting cavities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Machine-learning-based intelligent diagnosis automatically identifies abnormal RF conditioning events, such as multipacting and feedline mismatches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Bayesian optimization of loop parameters in pulsed operation improves amplitude and phase stability by nearly one order of magnitude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2"/>
          <p:cNvSpPr txBox="1"/>
          <p:nvPr/>
        </p:nvSpPr>
        <p:spPr>
          <a:xfrm>
            <a:off x="1424931" y="3069000"/>
            <a:ext cx="10033445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ctr"/>
            <a:r>
              <a:rPr kumimoji="1" lang="en-US" altLang="zh-CN" sz="5400" b="0">
                <a:latin typeface="Arial" panose="020B0604020202020204"/>
                <a:ea typeface="微软雅黑 Light" panose="020B0502040204020203" pitchFamily="34" charset="-122"/>
              </a:rPr>
              <a:t>Thanks for your attention</a:t>
            </a:r>
            <a:endParaRPr kumimoji="1" lang="zh-CN" altLang="en-US" sz="5400" b="0">
              <a:latin typeface="Arial" panose="020B0604020202020204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AAE2-ED53-4500-81D1-DE932BAD95C0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2"/>
          <p:cNvSpPr txBox="1"/>
          <p:nvPr/>
        </p:nvSpPr>
        <p:spPr>
          <a:xfrm>
            <a:off x="1424931" y="3069000"/>
            <a:ext cx="10033445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ctr"/>
            <a:r>
              <a:rPr kumimoji="1" lang="en-US" altLang="zh-CN" sz="540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Back-up Slides</a:t>
            </a:r>
            <a:endParaRPr kumimoji="1" lang="zh-CN" altLang="en-US" sz="5400"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11922">
            <a:off x="6568085" y="988289"/>
            <a:ext cx="4507864" cy="3325178"/>
          </a:xfrm>
          <a:prstGeom prst="rect">
            <a:avLst/>
          </a:prstGeom>
        </p:spPr>
      </p:pic>
      <p:sp>
        <p:nvSpPr>
          <p:cNvPr id="76" name="对话气泡: 矩形 75"/>
          <p:cNvSpPr/>
          <p:nvPr/>
        </p:nvSpPr>
        <p:spPr>
          <a:xfrm>
            <a:off x="627742" y="2573126"/>
            <a:ext cx="5292998" cy="2451304"/>
          </a:xfrm>
          <a:prstGeom prst="wedgeRectCallout">
            <a:avLst>
              <a:gd name="adj1" fmla="val 116198"/>
              <a:gd name="adj2" fmla="val 6439"/>
            </a:avLst>
          </a:prstGeom>
          <a:solidFill>
            <a:schemeClr val="accent1">
              <a:alpha val="22000"/>
            </a:schemeClr>
          </a:solidFill>
          <a:ln>
            <a:solidFill>
              <a:schemeClr val="accent1">
                <a:shade val="15000"/>
                <a:alpha val="1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标题 15"/>
          <p:cNvSpPr>
            <a:spLocks noGrp="1"/>
          </p:cNvSpPr>
          <p:nvPr>
            <p:ph type="title" idx="4294967295"/>
          </p:nvPr>
        </p:nvSpPr>
        <p:spPr>
          <a:xfrm>
            <a:off x="2670048" y="-3175"/>
            <a:ext cx="7710085" cy="8401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05155" y="3504418"/>
            <a:ext cx="2297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CiADS&amp;HIAF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(Hui </a:t>
            </a:r>
            <a:r>
              <a:rPr lang="en-US" altLang="zh-CN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zhou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1495785"/>
            <a:ext cx="7027333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HIAF: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Intensity heavy-ion Accelerator Facility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CiADS</a:t>
            </a:r>
            <a:r>
              <a:rPr lang="en-US" altLang="zh-CN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China Initiative Accelerator Driven System</a:t>
            </a:r>
            <a:endParaRPr lang="en-US" altLang="zh-CN" dirty="0"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t="20167"/>
          <a:stretch>
            <a:fillRect/>
          </a:stretch>
        </p:blipFill>
        <p:spPr>
          <a:xfrm>
            <a:off x="3867125" y="5241393"/>
            <a:ext cx="3086619" cy="108521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18995" y="5200655"/>
            <a:ext cx="2003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Architectural Rendering</a:t>
            </a:r>
            <a:endParaRPr lang="en-US" altLang="zh-CN" sz="1100" b="1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564427" y="5787176"/>
            <a:ext cx="1040176" cy="0"/>
          </a:xfrm>
          <a:prstGeom prst="line">
            <a:avLst/>
          </a:prstGeom>
          <a:ln w="31750" cap="rnd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4319442" y="5627206"/>
            <a:ext cx="438807" cy="120364"/>
            <a:chOff x="1128820" y="5785607"/>
            <a:chExt cx="438807" cy="120364"/>
          </a:xfrm>
        </p:grpSpPr>
        <p:cxnSp>
          <p:nvCxnSpPr>
            <p:cNvPr id="35" name="直接连接符 34"/>
            <p:cNvCxnSpPr/>
            <p:nvPr/>
          </p:nvCxnSpPr>
          <p:spPr>
            <a:xfrm flipV="1">
              <a:off x="1128820" y="5785607"/>
              <a:ext cx="320568" cy="72814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1555394" y="5804825"/>
              <a:ext cx="11406" cy="73688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130300" y="5905971"/>
              <a:ext cx="384175" cy="0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 flipV="1">
              <a:off x="1452670" y="5785607"/>
              <a:ext cx="114957" cy="19218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1517450" y="5879806"/>
              <a:ext cx="35987" cy="23065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1128820" y="5862638"/>
              <a:ext cx="0" cy="39116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/>
        </p:nvSpPr>
        <p:spPr>
          <a:xfrm>
            <a:off x="3890050" y="6094540"/>
            <a:ext cx="2335869" cy="215444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HIAF (High Intensity heavy-ion </a:t>
            </a:r>
            <a:r>
              <a:rPr lang="en-US" altLang="zh-CN" sz="8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Accl</a:t>
            </a:r>
            <a:r>
              <a:rPr lang="en-US" altLang="zh-CN" sz="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Facility)</a:t>
            </a:r>
            <a:endParaRPr lang="en-US" altLang="zh-CN" sz="800" b="1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1" name="直接箭头连接符 50"/>
          <p:cNvCxnSpPr/>
          <p:nvPr/>
        </p:nvCxnSpPr>
        <p:spPr>
          <a:xfrm flipH="1">
            <a:off x="4212307" y="5755195"/>
            <a:ext cx="256132" cy="362586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FFC000"/>
                </a:gs>
                <a:gs pos="100000">
                  <a:sysClr val="window" lastClr="FFFFFF"/>
                </a:gs>
                <a:gs pos="100000">
                  <a:srgbClr val="8064A2">
                    <a:lumMod val="20000"/>
                    <a:lumOff val="80000"/>
                  </a:srgbClr>
                </a:gs>
              </a:gsLst>
              <a:lin ang="16200000" scaled="0"/>
            </a:gradFill>
            <a:prstDash val="solid"/>
            <a:tailEnd type="stealth" w="med" len="lg"/>
          </a:ln>
          <a:effectLst/>
        </p:spPr>
      </p:cxnSp>
      <p:grpSp>
        <p:nvGrpSpPr>
          <p:cNvPr id="23" name="组合 22"/>
          <p:cNvGrpSpPr/>
          <p:nvPr/>
        </p:nvGrpSpPr>
        <p:grpSpPr>
          <a:xfrm>
            <a:off x="723781" y="2683301"/>
            <a:ext cx="5128823" cy="2249103"/>
            <a:chOff x="6553912" y="942975"/>
            <a:chExt cx="5218987" cy="277713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912" y="953701"/>
              <a:ext cx="5218987" cy="2766412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 rot="19354712">
              <a:off x="9763124" y="942975"/>
              <a:ext cx="666750" cy="1066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777987" y="1349687"/>
              <a:ext cx="2488031" cy="456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HIAF and </a:t>
              </a:r>
              <a:r>
                <a:rPr lang="en-US" altLang="zh-CN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CiADS</a:t>
              </a:r>
              <a:endParaRPr lang="zh-CN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839075" y="2657475"/>
              <a:ext cx="1847850" cy="8667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9704689" y="2815282"/>
              <a:ext cx="1665767" cy="57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Taipingling</a:t>
              </a:r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Nuclear Power Plant</a:t>
              </a:r>
              <a:endPara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 flipV="1">
              <a:off x="9333531" y="1686508"/>
              <a:ext cx="849378" cy="11064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 rot="18424229">
              <a:off x="8893235" y="1995935"/>
              <a:ext cx="979724" cy="375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km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5" name="图片 54" descr="山上的风景&#10;&#10;描述已自动生成"/>
          <p:cNvPicPr>
            <a:picLocks noChangeAspect="1"/>
          </p:cNvPicPr>
          <p:nvPr/>
        </p:nvPicPr>
        <p:blipFill rotWithShape="1">
          <a:blip r:embed="rId4"/>
          <a:srcRect l="6682" t="26650" r="5538" b="11408"/>
          <a:stretch>
            <a:fillRect/>
          </a:stretch>
        </p:blipFill>
        <p:spPr>
          <a:xfrm>
            <a:off x="627742" y="5237075"/>
            <a:ext cx="3086619" cy="1085218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590058" y="6086997"/>
            <a:ext cx="10122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Aerial View</a:t>
            </a:r>
            <a:endParaRPr lang="en-US" altLang="zh-CN" sz="1100" b="1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2324800" y="5961116"/>
            <a:ext cx="1040176" cy="0"/>
          </a:xfrm>
          <a:prstGeom prst="line">
            <a:avLst/>
          </a:prstGeom>
          <a:ln w="31750" cap="rnd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 flipV="1">
            <a:off x="3410158" y="5809028"/>
            <a:ext cx="472757" cy="99441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C00000"/>
                </a:gs>
                <a:gs pos="100000">
                  <a:sysClr val="window" lastClr="FFFFFF"/>
                </a:gs>
                <a:gs pos="100000">
                  <a:srgbClr val="8064A2">
                    <a:lumMod val="20000"/>
                    <a:lumOff val="80000"/>
                  </a:srgbClr>
                </a:gs>
              </a:gsLst>
              <a:lin ang="16200000" scaled="0"/>
            </a:gradFill>
            <a:prstDash val="solid"/>
            <a:tailEnd type="stealth" w="med" len="lg"/>
          </a:ln>
          <a:effectLst/>
        </p:spPr>
      </p:cxnSp>
      <p:grpSp>
        <p:nvGrpSpPr>
          <p:cNvPr id="59" name="组合 58"/>
          <p:cNvGrpSpPr/>
          <p:nvPr/>
        </p:nvGrpSpPr>
        <p:grpSpPr>
          <a:xfrm>
            <a:off x="1206709" y="5816363"/>
            <a:ext cx="419100" cy="97835"/>
            <a:chOff x="1128820" y="5785607"/>
            <a:chExt cx="438807" cy="120364"/>
          </a:xfrm>
        </p:grpSpPr>
        <p:cxnSp>
          <p:nvCxnSpPr>
            <p:cNvPr id="61" name="直接连接符 60"/>
            <p:cNvCxnSpPr/>
            <p:nvPr/>
          </p:nvCxnSpPr>
          <p:spPr>
            <a:xfrm flipV="1">
              <a:off x="1128820" y="5785607"/>
              <a:ext cx="320568" cy="72814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1555394" y="5804825"/>
              <a:ext cx="11406" cy="73688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1130300" y="5905971"/>
              <a:ext cx="384175" cy="0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 flipV="1">
              <a:off x="1452670" y="5785607"/>
              <a:ext cx="114957" cy="19218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1517450" y="5879806"/>
              <a:ext cx="35987" cy="23065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1128820" y="5862638"/>
              <a:ext cx="0" cy="39116"/>
            </a:xfrm>
            <a:prstGeom prst="line">
              <a:avLst/>
            </a:prstGeom>
            <a:ln w="22225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10" y="5228616"/>
            <a:ext cx="2651339" cy="109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/>
        </p:nvCxnSpPr>
        <p:spPr>
          <a:xfrm>
            <a:off x="8011795" y="6086997"/>
            <a:ext cx="1526743" cy="30784"/>
          </a:xfrm>
          <a:prstGeom prst="line">
            <a:avLst/>
          </a:prstGeom>
          <a:ln w="31750" cap="rnd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7154631" y="5925263"/>
            <a:ext cx="974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iLINAC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748047" y="2472124"/>
            <a:ext cx="1678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 (Lan </a:t>
            </a:r>
            <a:r>
              <a:rPr lang="en-US" altLang="zh-CN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zhou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199" y="4278668"/>
            <a:ext cx="1662595" cy="2031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文本框 74"/>
          <p:cNvSpPr txBox="1"/>
          <p:nvPr/>
        </p:nvSpPr>
        <p:spPr>
          <a:xfrm>
            <a:off x="361776" y="871785"/>
            <a:ext cx="9234852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Two new large-scale facilities were built in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Hiuzhou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Guang Dong Province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6168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内容占位符 52"/>
          <p:cNvSpPr>
            <a:spLocks noGrp="1"/>
          </p:cNvSpPr>
          <p:nvPr>
            <p:ph sz="quarter" idx="11"/>
          </p:nvPr>
        </p:nvSpPr>
        <p:spPr>
          <a:xfrm>
            <a:off x="0" y="897120"/>
            <a:ext cx="6679692" cy="368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 and facility layout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6664" y="1540402"/>
            <a:ext cx="6804000" cy="4799646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187193" y="6112917"/>
            <a:ext cx="1442735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Isotope Terminal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411574" y="2932990"/>
            <a:ext cx="1082361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Radioactive Beam Line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9365416" y="1638466"/>
            <a:ext cx="1891030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External Target Terminal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363864" y="6047559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T1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39031" y="3853674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kern="0" dirty="0" err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BRing</a:t>
            </a:r>
            <a:r>
              <a:rPr lang="en-US" altLang="zh-CN" sz="1600" kern="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zh-CN" altLang="en-US" sz="16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021677" y="523880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0" dirty="0" err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iLinac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zh-CN" altLang="en-US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972313" y="5707645"/>
            <a:ext cx="809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SECR </a:t>
            </a:r>
            <a:endParaRPr lang="zh-CN" altLang="en-US" sz="16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616223" y="1805406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HFRS </a:t>
            </a:r>
            <a:endParaRPr lang="zh-CN" altLang="en-US" sz="16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367927" y="2516211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kern="0" dirty="0" err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altLang="zh-CN" sz="1600" kern="0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Ring</a:t>
            </a:r>
            <a:r>
              <a:rPr lang="en-US" altLang="zh-CN" sz="1600" kern="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zh-CN" altLang="en-US" sz="16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0566091" y="2331318"/>
            <a:ext cx="138070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High-Energy Density Terminal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667687" y="1614354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T2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401401" y="982578"/>
            <a:ext cx="2809274" cy="600164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Hyper nuclear Research Facility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Properties of Nuclear Matter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High-Energy Irradiation - Single Particle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521642" y="2577991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T3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9865749" y="1273575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T4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9589961" y="3272725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T5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8691769" y="3763321"/>
            <a:ext cx="2793794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High-Precision Toroidal Spectrometer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100" dirty="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Electron-Ion Recombination Spectrometer</a:t>
            </a:r>
            <a:endParaRPr lang="en-US" altLang="zh-CN" sz="1100" dirty="0">
              <a:solidFill>
                <a:srgbClr val="00336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0683177" y="2054319"/>
            <a:ext cx="862224" cy="276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EEECE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T6</a:t>
            </a:r>
            <a:endParaRPr lang="en-US" altLang="zh-CN" sz="1200" dirty="0">
              <a:solidFill>
                <a:srgbClr val="EEECE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5613103" y="5574993"/>
            <a:ext cx="4676737" cy="47256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24573" y="1347448"/>
            <a:ext cx="4092849" cy="29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Engineering Objectives</a:t>
            </a:r>
            <a:endParaRPr lang="en-US" altLang="zh-CN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Expanding the Landscape of New Nuclides</a:t>
            </a:r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Weakly Bound Nuclear Structure and Reaction Mechanisms</a:t>
            </a:r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Precise Measurement of Nuclear Masses</a:t>
            </a:r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15900" y="4418330"/>
            <a:ext cx="4576445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Ions targets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5-250 MeV/u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heavy ions beam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35 MeV/u-5.7GeV/u pulse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5"/>
          <p:cNvSpPr txBox="1"/>
          <p:nvPr/>
        </p:nvSpPr>
        <p:spPr>
          <a:xfrm>
            <a:off x="2670048" y="-3175"/>
            <a:ext cx="7710085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HIAF Facility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6340" y="-22860"/>
            <a:ext cx="8983980" cy="90551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HIAF-iLINAC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7168" y="2426537"/>
            <a:ext cx="11174831" cy="3367890"/>
            <a:chOff x="209330" y="939600"/>
            <a:chExt cx="9161932" cy="4032266"/>
          </a:xfrm>
        </p:grpSpPr>
        <p:cxnSp>
          <p:nvCxnSpPr>
            <p:cNvPr id="5" name="Connector: Elbow 22"/>
            <p:cNvCxnSpPr/>
            <p:nvPr/>
          </p:nvCxnSpPr>
          <p:spPr>
            <a:xfrm rot="5400000">
              <a:off x="4753972" y="2566800"/>
              <a:ext cx="1343681" cy="367749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7"/>
            <p:cNvSpPr txBox="1"/>
            <p:nvPr/>
          </p:nvSpPr>
          <p:spPr>
            <a:xfrm>
              <a:off x="7795465" y="2006668"/>
              <a:ext cx="1575797" cy="773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17MeV/u </a:t>
              </a:r>
              <a:endParaRPr lang="en-US" altLang="zh-C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kern="100" baseline="30000" dirty="0"/>
                <a:t>238</a:t>
              </a:r>
              <a:r>
                <a:rPr lang="en-US" altLang="zh-CN" kern="100" dirty="0"/>
                <a:t>U</a:t>
              </a:r>
              <a:r>
                <a:rPr lang="en-US" altLang="zh-CN" kern="100" baseline="30000" dirty="0"/>
                <a:t>35+</a:t>
              </a: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接连接符 5"/>
            <p:cNvCxnSpPr/>
            <p:nvPr/>
          </p:nvCxnSpPr>
          <p:spPr>
            <a:xfrm flipV="1">
              <a:off x="1161030" y="2073079"/>
              <a:ext cx="7560000" cy="0"/>
            </a:xfrm>
            <a:prstGeom prst="line">
              <a:avLst/>
            </a:prstGeom>
            <a:ln w="5715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柱形 6"/>
            <p:cNvSpPr/>
            <p:nvPr/>
          </p:nvSpPr>
          <p:spPr bwMode="auto">
            <a:xfrm rot="5400000">
              <a:off x="462126" y="1561455"/>
              <a:ext cx="514146" cy="1019738"/>
            </a:xfrm>
            <a:prstGeom prst="can">
              <a:avLst/>
            </a:prstGeom>
            <a:solidFill>
              <a:srgbClr val="FFC000"/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</a:t>
              </a:r>
              <a:endPara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63"/>
            <p:cNvSpPr txBox="1"/>
            <p:nvPr/>
          </p:nvSpPr>
          <p:spPr>
            <a:xfrm>
              <a:off x="3013316" y="965460"/>
              <a:ext cx="1119172" cy="44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0.8MeV/u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rrow: Down 42"/>
            <p:cNvSpPr/>
            <p:nvPr/>
          </p:nvSpPr>
          <p:spPr bwMode="auto">
            <a:xfrm rot="10800000">
              <a:off x="4720764" y="1567469"/>
              <a:ext cx="180028" cy="488186"/>
            </a:xfrm>
            <a:prstGeom prst="downArrow">
              <a:avLst/>
            </a:prstGeom>
            <a:gradFill flip="none" rotWithShape="1">
              <a:gsLst>
                <a:gs pos="100000">
                  <a:srgbClr val="006699"/>
                </a:gs>
                <a:gs pos="52000">
                  <a:srgbClr val="006699"/>
                </a:gs>
                <a:gs pos="25000">
                  <a:srgbClr val="006699"/>
                </a:gs>
                <a:gs pos="0">
                  <a:srgbClr val="006699">
                    <a:alpha val="6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lnSpc>
                  <a:spcPct val="180000"/>
                </a:lnSpc>
                <a:buClr>
                  <a:prstClr val="black"/>
                </a:buClr>
                <a:buFont typeface="Wingdings" panose="05000000000000000000" charset="0"/>
                <a:buNone/>
              </a:pPr>
              <a:endParaRPr lang="zh-CN" altLang="en-US" sz="1800" b="1">
                <a:solidFill>
                  <a:srgbClr val="000000"/>
                </a:solidFill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1" name="Arrow: Down 44"/>
            <p:cNvSpPr/>
            <p:nvPr/>
          </p:nvSpPr>
          <p:spPr bwMode="auto">
            <a:xfrm rot="10800000">
              <a:off x="8061770" y="1566000"/>
              <a:ext cx="180028" cy="488186"/>
            </a:xfrm>
            <a:prstGeom prst="downArrow">
              <a:avLst/>
            </a:prstGeom>
            <a:gradFill flip="none" rotWithShape="1">
              <a:gsLst>
                <a:gs pos="100000">
                  <a:srgbClr val="006699"/>
                </a:gs>
                <a:gs pos="52000">
                  <a:srgbClr val="006699"/>
                </a:gs>
                <a:gs pos="25000">
                  <a:srgbClr val="006699"/>
                </a:gs>
                <a:gs pos="0">
                  <a:srgbClr val="006699">
                    <a:alpha val="6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lnSpc>
                  <a:spcPct val="180000"/>
                </a:lnSpc>
                <a:buClr>
                  <a:prstClr val="black"/>
                </a:buClr>
                <a:buFont typeface="Wingdings" panose="05000000000000000000" charset="0"/>
                <a:buNone/>
              </a:pPr>
              <a:endParaRPr lang="zh-CN" altLang="en-US" sz="1800" b="1">
                <a:solidFill>
                  <a:srgbClr val="000000"/>
                </a:solidFill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48"/>
            <p:cNvSpPr txBox="1"/>
            <p:nvPr/>
          </p:nvSpPr>
          <p:spPr>
            <a:xfrm>
              <a:off x="4374365" y="1051787"/>
              <a:ext cx="1235322" cy="4421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 =0.04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50"/>
            <p:cNvSpPr txBox="1"/>
            <p:nvPr/>
          </p:nvSpPr>
          <p:spPr>
            <a:xfrm>
              <a:off x="7702334" y="939600"/>
              <a:ext cx="1412888" cy="44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 =0.19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16.png"/>
            <p:cNvPicPr>
              <a:picLocks noChangeAspect="1"/>
            </p:cNvPicPr>
            <p:nvPr/>
          </p:nvPicPr>
          <p:blipFill>
            <a:blip r:embed="rId1"/>
            <a:srcRect l="51111" t="18666" r="35635" b="33588"/>
            <a:stretch>
              <a:fillRect/>
            </a:stretch>
          </p:blipFill>
          <p:spPr>
            <a:xfrm rot="16200000">
              <a:off x="7391355" y="3214572"/>
              <a:ext cx="452131" cy="1026187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cxnSp>
          <p:nvCxnSpPr>
            <p:cNvPr id="15" name="Connector: Elbow 22"/>
            <p:cNvCxnSpPr/>
            <p:nvPr/>
          </p:nvCxnSpPr>
          <p:spPr>
            <a:xfrm rot="5400000" flipH="1" flipV="1">
              <a:off x="3114704" y="1693611"/>
              <a:ext cx="651962" cy="116150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3"/>
            <p:cNvSpPr txBox="1"/>
            <p:nvPr/>
          </p:nvSpPr>
          <p:spPr>
            <a:xfrm>
              <a:off x="4889687" y="4029911"/>
              <a:ext cx="1440000" cy="9419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0.076</a:t>
              </a:r>
              <a:endPara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81.25 MHz</a:t>
              </a:r>
              <a:endPara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Connector: Elbow 60"/>
            <p:cNvCxnSpPr/>
            <p:nvPr/>
          </p:nvCxnSpPr>
          <p:spPr>
            <a:xfrm rot="16200000" flipH="1">
              <a:off x="6761127" y="2566800"/>
              <a:ext cx="1355116" cy="367200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78"/>
            <p:cNvSpPr txBox="1"/>
            <p:nvPr/>
          </p:nvSpPr>
          <p:spPr>
            <a:xfrm>
              <a:off x="7041520" y="4021831"/>
              <a:ext cx="1581228" cy="9419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0.15</a:t>
              </a:r>
              <a:endPara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162.5 MHz</a:t>
              </a:r>
              <a:endPara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圆柱形 6"/>
            <p:cNvSpPr/>
            <p:nvPr/>
          </p:nvSpPr>
          <p:spPr bwMode="auto">
            <a:xfrm rot="5400000">
              <a:off x="1521038" y="1616400"/>
              <a:ext cx="514146" cy="913361"/>
            </a:xfrm>
            <a:prstGeom prst="ca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LEBT</a:t>
              </a:r>
              <a:endPara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圆柱形 6"/>
            <p:cNvSpPr/>
            <p:nvPr/>
          </p:nvSpPr>
          <p:spPr bwMode="auto">
            <a:xfrm rot="5400000">
              <a:off x="2576493" y="1616847"/>
              <a:ext cx="514146" cy="913361"/>
            </a:xfrm>
            <a:prstGeom prst="ca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RFQ</a:t>
              </a:r>
              <a:endPara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圆柱形 6"/>
            <p:cNvSpPr/>
            <p:nvPr/>
          </p:nvSpPr>
          <p:spPr bwMode="auto">
            <a:xfrm rot="5400000">
              <a:off x="5362536" y="1556483"/>
              <a:ext cx="510898" cy="1033200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QWR007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圆柱形 6"/>
            <p:cNvSpPr/>
            <p:nvPr/>
          </p:nvSpPr>
          <p:spPr bwMode="auto">
            <a:xfrm rot="5400000">
              <a:off x="7011919" y="1556115"/>
              <a:ext cx="510898" cy="1033931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HWR015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圆柱形 6"/>
            <p:cNvSpPr/>
            <p:nvPr/>
          </p:nvSpPr>
          <p:spPr bwMode="auto">
            <a:xfrm rot="5400000">
              <a:off x="3733806" y="1512333"/>
              <a:ext cx="514146" cy="1105478"/>
            </a:xfrm>
            <a:prstGeom prst="ca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MEBT</a:t>
              </a:r>
              <a:endPara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50"/>
            <p:cNvSpPr txBox="1"/>
            <p:nvPr/>
          </p:nvSpPr>
          <p:spPr>
            <a:xfrm>
              <a:off x="5345493" y="1126626"/>
              <a:ext cx="1412888" cy="440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SSA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291629" y="3738135"/>
          <a:ext cx="5860375" cy="2672469"/>
        </p:xfrm>
        <a:graphic>
          <a:graphicData uri="http://schemas.openxmlformats.org/drawingml/2006/table">
            <a:tbl>
              <a:tblPr firstRow="1" firstCol="1" bandRow="1" bandCol="1">
                <a:tableStyleId>{7DF18680-E054-41AD-8BC1-D1AEF772440D}</a:tableStyleId>
              </a:tblPr>
              <a:tblGrid>
                <a:gridCol w="1036363"/>
                <a:gridCol w="1173904"/>
                <a:gridCol w="1130422"/>
                <a:gridCol w="1280895"/>
                <a:gridCol w="1238791"/>
              </a:tblGrid>
              <a:tr h="5350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Q/A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(MeV/u)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 mode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50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35+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1/7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</a:t>
                      </a:r>
                      <a:r>
                        <a:rPr lang="en-US" altLang="zh-CN" sz="16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35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19+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1/4.1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r>
                        <a:rPr lang="en-US" altLang="zh-CN" sz="16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</a:tr>
              <a:tr h="2835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r>
                        <a:rPr lang="en-US" altLang="zh-CN" sz="16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</a:tr>
              <a:tr h="2835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</a:t>
                      </a:r>
                      <a:r>
                        <a:rPr lang="en-US" altLang="zh-CN" sz="16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</a:tr>
              <a:tr h="468169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48Ca-70Zn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p</a:t>
                      </a:r>
                      <a:r>
                        <a:rPr lang="el-GR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4-8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35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altLang="zh-CN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-U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p</a:t>
                      </a:r>
                      <a:r>
                        <a:rPr lang="el-GR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5-22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79824" y="759301"/>
            <a:ext cx="1093823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iLINAC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layout and parameters</a:t>
            </a:r>
            <a:endParaRPr lang="en-US" altLang="zh-CN" sz="2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iLinac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Design Specification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ontinuous wave (CW) and pulsed beam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Component Structure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 : Room temperature front end and Superconduct linac</a:t>
            </a:r>
            <a:endParaRPr lang="en-US" altLang="zh-C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98350" y="4283986"/>
            <a:ext cx="415905" cy="904215"/>
          </a:xfrm>
          <a:prstGeom prst="rect">
            <a:avLst/>
          </a:prstGeom>
        </p:spPr>
      </p:pic>
      <p:sp>
        <p:nvSpPr>
          <p:cNvPr id="24" name="流程图: 合并 23"/>
          <p:cNvSpPr/>
          <p:nvPr/>
        </p:nvSpPr>
        <p:spPr>
          <a:xfrm>
            <a:off x="7185025" y="2926715"/>
            <a:ext cx="154940" cy="191770"/>
          </a:xfrm>
          <a:prstGeom prst="flowChartMerg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流程图: 合并 25"/>
          <p:cNvSpPr/>
          <p:nvPr/>
        </p:nvSpPr>
        <p:spPr>
          <a:xfrm>
            <a:off x="7397750" y="2927985"/>
            <a:ext cx="154940" cy="191770"/>
          </a:xfrm>
          <a:prstGeom prst="flowChartMerg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流程图: 合并 27"/>
          <p:cNvSpPr/>
          <p:nvPr/>
        </p:nvSpPr>
        <p:spPr>
          <a:xfrm>
            <a:off x="7882255" y="2926715"/>
            <a:ext cx="154940" cy="191770"/>
          </a:xfrm>
          <a:prstGeom prst="flowChartMerg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7522845" y="2751455"/>
            <a:ext cx="582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...</a:t>
            </a:r>
            <a:endParaRPr lang="en-US" altLang="zh-CN"/>
          </a:p>
        </p:txBody>
      </p:sp>
      <p:grpSp>
        <p:nvGrpSpPr>
          <p:cNvPr id="36" name="组合 35"/>
          <p:cNvGrpSpPr/>
          <p:nvPr/>
        </p:nvGrpSpPr>
        <p:grpSpPr>
          <a:xfrm>
            <a:off x="9121775" y="2750185"/>
            <a:ext cx="920750" cy="368300"/>
            <a:chOff x="14365" y="4331"/>
            <a:chExt cx="1450" cy="580"/>
          </a:xfrm>
        </p:grpSpPr>
        <p:sp>
          <p:nvSpPr>
            <p:cNvPr id="32" name="流程图: 合并 31"/>
            <p:cNvSpPr/>
            <p:nvPr/>
          </p:nvSpPr>
          <p:spPr>
            <a:xfrm>
              <a:off x="14365" y="4607"/>
              <a:ext cx="244" cy="302"/>
            </a:xfrm>
            <a:prstGeom prst="flowChartMerg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流程图: 合并 32"/>
            <p:cNvSpPr/>
            <p:nvPr/>
          </p:nvSpPr>
          <p:spPr>
            <a:xfrm>
              <a:off x="14700" y="4609"/>
              <a:ext cx="244" cy="302"/>
            </a:xfrm>
            <a:prstGeom prst="flowChartMerg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流程图: 合并 33"/>
            <p:cNvSpPr/>
            <p:nvPr/>
          </p:nvSpPr>
          <p:spPr>
            <a:xfrm>
              <a:off x="15463" y="4607"/>
              <a:ext cx="244" cy="302"/>
            </a:xfrm>
            <a:prstGeom prst="flowChartMerg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4897" y="4331"/>
              <a:ext cx="91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...</a:t>
              </a:r>
              <a:endParaRPr lang="en-US" altLang="zh-CN"/>
            </a:p>
          </p:txBody>
        </p:sp>
      </p:grpSp>
      <p:sp>
        <p:nvSpPr>
          <p:cNvPr id="30" name="灯片编号占位符 29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8316" y="177165"/>
            <a:ext cx="8922004" cy="60515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SRF Cavities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520467" y="3543948"/>
          <a:ext cx="4253523" cy="3032125"/>
        </p:xfrm>
        <a:graphic>
          <a:graphicData uri="http://schemas.openxmlformats.org/drawingml/2006/table">
            <a:tbl>
              <a:tblPr firstRow="1" bandRow="1"/>
              <a:tblGrid>
                <a:gridCol w="2031766"/>
                <a:gridCol w="1075586"/>
                <a:gridCol w="1146171"/>
              </a:tblGrid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endParaRPr lang="zh-CN" altLang="en-US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QWR007</a:t>
                      </a:r>
                      <a:endParaRPr lang="zh-CN" altLang="en-US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HWR015</a:t>
                      </a:r>
                      <a:endParaRPr lang="zh-CN" altLang="en-US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Quantity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Length [mm]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5073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5836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Width</a:t>
                      </a: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[mm]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Height</a:t>
                      </a: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[mm]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Quantity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 Quantity</a:t>
                      </a:r>
                      <a:endParaRPr lang="zh-CN" altLang="en-US" sz="1600" b="1" baseline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BPM Quantity</a:t>
                      </a:r>
                      <a:endParaRPr lang="zh-CN" altLang="en-US" sz="1600" b="1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6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grpSp>
        <p:nvGrpSpPr>
          <p:cNvPr id="30" name="组合 29"/>
          <p:cNvGrpSpPr/>
          <p:nvPr/>
        </p:nvGrpSpPr>
        <p:grpSpPr>
          <a:xfrm>
            <a:off x="717105" y="2375504"/>
            <a:ext cx="8882601" cy="1044636"/>
            <a:chOff x="128302" y="1625905"/>
            <a:chExt cx="8882600" cy="1044634"/>
          </a:xfrm>
        </p:grpSpPr>
        <p:cxnSp>
          <p:nvCxnSpPr>
            <p:cNvPr id="31" name="直接连接符 5"/>
            <p:cNvCxnSpPr/>
            <p:nvPr/>
          </p:nvCxnSpPr>
          <p:spPr>
            <a:xfrm flipV="1">
              <a:off x="1080004" y="1864013"/>
              <a:ext cx="7560000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33" name="圆柱形 6"/>
            <p:cNvSpPr/>
            <p:nvPr/>
          </p:nvSpPr>
          <p:spPr bwMode="auto">
            <a:xfrm rot="5400000">
              <a:off x="408067" y="1352389"/>
              <a:ext cx="460210" cy="1019739"/>
            </a:xfrm>
            <a:prstGeom prst="can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SECR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TextBox 63"/>
            <p:cNvSpPr txBox="1"/>
            <p:nvPr/>
          </p:nvSpPr>
          <p:spPr>
            <a:xfrm>
              <a:off x="2758164" y="2102628"/>
              <a:ext cx="1962225" cy="56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80000"/>
                </a:lnSpc>
                <a:buClr>
                  <a:prstClr val="white"/>
                </a:buClr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0.8MeV/u</a:t>
              </a:r>
              <a:endParaRPr lang="zh-CN" alt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rrow: Down 42"/>
            <p:cNvSpPr/>
            <p:nvPr/>
          </p:nvSpPr>
          <p:spPr bwMode="auto">
            <a:xfrm>
              <a:off x="6302741" y="1864800"/>
              <a:ext cx="180028" cy="488186"/>
            </a:xfrm>
            <a:prstGeom prst="downArrow">
              <a:avLst/>
            </a:prstGeom>
            <a:gradFill flip="none" rotWithShape="1">
              <a:gsLst>
                <a:gs pos="100000">
                  <a:srgbClr val="006699"/>
                </a:gs>
                <a:gs pos="52000">
                  <a:srgbClr val="006699"/>
                </a:gs>
                <a:gs pos="25000">
                  <a:srgbClr val="006699"/>
                </a:gs>
                <a:gs pos="0">
                  <a:srgbClr val="006699">
                    <a:alpha val="6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lnSpc>
                  <a:spcPct val="180000"/>
                </a:lnSpc>
                <a:buClr>
                  <a:prstClr val="black"/>
                </a:buClr>
                <a:defRPr/>
              </a:pPr>
              <a:endParaRPr lang="zh-CN" altLang="en-US" sz="2000" b="1" kern="0">
                <a:solidFill>
                  <a:srgbClr val="000000"/>
                </a:solidFill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36" name="Arrow: Down 44"/>
            <p:cNvSpPr/>
            <p:nvPr/>
          </p:nvSpPr>
          <p:spPr bwMode="auto">
            <a:xfrm>
              <a:off x="8087809" y="1864800"/>
              <a:ext cx="180028" cy="488186"/>
            </a:xfrm>
            <a:prstGeom prst="downArrow">
              <a:avLst/>
            </a:prstGeom>
            <a:gradFill flip="none" rotWithShape="1">
              <a:gsLst>
                <a:gs pos="100000">
                  <a:srgbClr val="006699"/>
                </a:gs>
                <a:gs pos="52000">
                  <a:srgbClr val="006699"/>
                </a:gs>
                <a:gs pos="25000">
                  <a:srgbClr val="006699"/>
                </a:gs>
                <a:gs pos="0">
                  <a:srgbClr val="006699">
                    <a:alpha val="6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lnSpc>
                  <a:spcPct val="180000"/>
                </a:lnSpc>
                <a:buClr>
                  <a:prstClr val="black"/>
                </a:buClr>
                <a:defRPr/>
              </a:pPr>
              <a:endParaRPr lang="zh-CN" altLang="en-US" sz="2000" b="1" kern="0">
                <a:solidFill>
                  <a:srgbClr val="000000"/>
                </a:solidFill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37" name="圆柱形 6"/>
            <p:cNvSpPr/>
            <p:nvPr/>
          </p:nvSpPr>
          <p:spPr bwMode="auto">
            <a:xfrm rot="5400000">
              <a:off x="1502204" y="1372112"/>
              <a:ext cx="460210" cy="983806"/>
            </a:xfrm>
            <a:prstGeom prst="can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LEBT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圆柱形 6"/>
            <p:cNvSpPr/>
            <p:nvPr/>
          </p:nvSpPr>
          <p:spPr bwMode="auto">
            <a:xfrm rot="5400000">
              <a:off x="2522433" y="1407782"/>
              <a:ext cx="460210" cy="913361"/>
            </a:xfrm>
            <a:prstGeom prst="can">
              <a:avLst/>
            </a:prstGeom>
            <a:solidFill>
              <a:srgbClr val="F79646"/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RFQ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圆柱形 6"/>
            <p:cNvSpPr/>
            <p:nvPr/>
          </p:nvSpPr>
          <p:spPr bwMode="auto">
            <a:xfrm rot="5400000">
              <a:off x="5214573" y="1174417"/>
              <a:ext cx="460210" cy="1379196"/>
            </a:xfrm>
            <a:prstGeom prst="can">
              <a:avLst/>
            </a:prstGeom>
            <a:solidFill>
              <a:srgbClr val="9BBB59"/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QWR007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圆柱形 6"/>
            <p:cNvSpPr/>
            <p:nvPr/>
          </p:nvSpPr>
          <p:spPr bwMode="auto">
            <a:xfrm rot="5400000">
              <a:off x="7078117" y="1156824"/>
              <a:ext cx="460210" cy="1414381"/>
            </a:xfrm>
            <a:prstGeom prst="can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HWR015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1" name="圆柱形 6"/>
            <p:cNvSpPr/>
            <p:nvPr/>
          </p:nvSpPr>
          <p:spPr bwMode="auto">
            <a:xfrm rot="5400000">
              <a:off x="3772736" y="1303270"/>
              <a:ext cx="460210" cy="1105479"/>
            </a:xfrm>
            <a:prstGeom prst="can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lIns="90000" tIns="45720" rIns="91440" bIns="45720" numCol="1" rtlCol="0" anchor="ctr" anchorCtr="1" compatLnSpc="1">
              <a:spAutoFit/>
            </a:bodyPr>
            <a:lstStyle/>
            <a:p>
              <a:pPr algn="ctr" eaLnBrk="0" hangingPunct="0">
                <a:buClr>
                  <a:prstClr val="white"/>
                </a:buCl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MEBT</a:t>
              </a:r>
              <a:endParaRPr lang="zh-CN" altLang="en-US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Arrow: Down 42"/>
            <p:cNvSpPr/>
            <p:nvPr/>
          </p:nvSpPr>
          <p:spPr bwMode="auto">
            <a:xfrm>
              <a:off x="3229784" y="1864513"/>
              <a:ext cx="180028" cy="488186"/>
            </a:xfrm>
            <a:prstGeom prst="downArrow">
              <a:avLst/>
            </a:prstGeom>
            <a:gradFill flip="none" rotWithShape="1">
              <a:gsLst>
                <a:gs pos="100000">
                  <a:srgbClr val="006699"/>
                </a:gs>
                <a:gs pos="52000">
                  <a:srgbClr val="006699"/>
                </a:gs>
                <a:gs pos="25000">
                  <a:srgbClr val="006699"/>
                </a:gs>
                <a:gs pos="0">
                  <a:srgbClr val="006699">
                    <a:alpha val="6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lnSpc>
                  <a:spcPct val="180000"/>
                </a:lnSpc>
                <a:buClr>
                  <a:prstClr val="black"/>
                </a:buClr>
                <a:defRPr/>
              </a:pPr>
              <a:endParaRPr lang="zh-CN" altLang="en-US" sz="2000" b="1" kern="0">
                <a:solidFill>
                  <a:srgbClr val="000000"/>
                </a:solidFill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63"/>
            <p:cNvSpPr txBox="1"/>
            <p:nvPr/>
          </p:nvSpPr>
          <p:spPr>
            <a:xfrm>
              <a:off x="5821200" y="2102300"/>
              <a:ext cx="1962225" cy="56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80000"/>
                </a:lnSpc>
                <a:buClr>
                  <a:prstClr val="white"/>
                </a:buClr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5.3MeV/u</a:t>
              </a:r>
              <a:endParaRPr lang="zh-CN" alt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63"/>
            <p:cNvSpPr txBox="1"/>
            <p:nvPr/>
          </p:nvSpPr>
          <p:spPr>
            <a:xfrm>
              <a:off x="7668915" y="2102300"/>
              <a:ext cx="1341987" cy="56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80000"/>
                </a:lnSpc>
                <a:buClr>
                  <a:prstClr val="white"/>
                </a:buClr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17MeV/u</a:t>
              </a:r>
              <a:endParaRPr lang="zh-CN" alt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组合 1"/>
          <p:cNvGrpSpPr/>
          <p:nvPr/>
        </p:nvGrpSpPr>
        <p:grpSpPr>
          <a:xfrm>
            <a:off x="5092373" y="3477187"/>
            <a:ext cx="4458696" cy="1118447"/>
            <a:chOff x="1062103" y="1685696"/>
            <a:chExt cx="6163186" cy="1349406"/>
          </a:xfrm>
        </p:grpSpPr>
        <p:cxnSp>
          <p:nvCxnSpPr>
            <p:cNvPr id="46" name="直接连接符 4"/>
            <p:cNvCxnSpPr/>
            <p:nvPr/>
          </p:nvCxnSpPr>
          <p:spPr>
            <a:xfrm>
              <a:off x="1062103" y="2361458"/>
              <a:ext cx="6163185" cy="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7" name="椭圆 2"/>
            <p:cNvSpPr/>
            <p:nvPr/>
          </p:nvSpPr>
          <p:spPr>
            <a:xfrm>
              <a:off x="1333370" y="1864311"/>
              <a:ext cx="337350" cy="1038686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矩形: 圆角 15"/>
            <p:cNvSpPr/>
            <p:nvPr/>
          </p:nvSpPr>
          <p:spPr>
            <a:xfrm>
              <a:off x="1812765" y="1864311"/>
              <a:ext cx="337350" cy="1038686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椭圆 6"/>
            <p:cNvSpPr/>
            <p:nvPr/>
          </p:nvSpPr>
          <p:spPr>
            <a:xfrm>
              <a:off x="2520168" y="1864311"/>
              <a:ext cx="337351" cy="1038687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矩形: 圆角 19"/>
            <p:cNvSpPr/>
            <p:nvPr/>
          </p:nvSpPr>
          <p:spPr>
            <a:xfrm>
              <a:off x="2999562" y="1864311"/>
              <a:ext cx="337351" cy="1038687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缺角矩形 8"/>
            <p:cNvSpPr/>
            <p:nvPr/>
          </p:nvSpPr>
          <p:spPr>
            <a:xfrm>
              <a:off x="2173939" y="2219423"/>
              <a:ext cx="337351" cy="284074"/>
            </a:xfrm>
            <a:prstGeom prst="plaqu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椭圆 9"/>
            <p:cNvSpPr/>
            <p:nvPr/>
          </p:nvSpPr>
          <p:spPr>
            <a:xfrm>
              <a:off x="3703610" y="1864311"/>
              <a:ext cx="337350" cy="1038686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矩形: 圆角 22"/>
            <p:cNvSpPr/>
            <p:nvPr/>
          </p:nvSpPr>
          <p:spPr>
            <a:xfrm>
              <a:off x="4183005" y="1864311"/>
              <a:ext cx="337350" cy="1038686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缺角矩形 11"/>
            <p:cNvSpPr/>
            <p:nvPr/>
          </p:nvSpPr>
          <p:spPr>
            <a:xfrm>
              <a:off x="3357382" y="2219422"/>
              <a:ext cx="337350" cy="284074"/>
            </a:xfrm>
            <a:prstGeom prst="plaqu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椭圆 12"/>
            <p:cNvSpPr/>
            <p:nvPr/>
          </p:nvSpPr>
          <p:spPr>
            <a:xfrm>
              <a:off x="4883252" y="1864311"/>
              <a:ext cx="337350" cy="1038686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: 圆角 25"/>
            <p:cNvSpPr/>
            <p:nvPr/>
          </p:nvSpPr>
          <p:spPr>
            <a:xfrm>
              <a:off x="5362645" y="1864311"/>
              <a:ext cx="337350" cy="1038686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缺角矩形 14"/>
            <p:cNvSpPr/>
            <p:nvPr/>
          </p:nvSpPr>
          <p:spPr>
            <a:xfrm>
              <a:off x="4537022" y="2219422"/>
              <a:ext cx="337350" cy="284074"/>
            </a:xfrm>
            <a:prstGeom prst="plaqu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8" name="椭圆 15"/>
            <p:cNvSpPr/>
            <p:nvPr/>
          </p:nvSpPr>
          <p:spPr>
            <a:xfrm>
              <a:off x="6060962" y="1864311"/>
              <a:ext cx="337351" cy="1038687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9" name="矩形: 圆角 28"/>
            <p:cNvSpPr/>
            <p:nvPr/>
          </p:nvSpPr>
          <p:spPr>
            <a:xfrm>
              <a:off x="6540356" y="1864311"/>
              <a:ext cx="337351" cy="1038687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QWR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0" name="缺角矩形 17"/>
            <p:cNvSpPr/>
            <p:nvPr/>
          </p:nvSpPr>
          <p:spPr>
            <a:xfrm>
              <a:off x="5714733" y="2219423"/>
              <a:ext cx="337351" cy="284074"/>
            </a:xfrm>
            <a:prstGeom prst="plaqu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矩形: 圆角 30"/>
            <p:cNvSpPr/>
            <p:nvPr/>
          </p:nvSpPr>
          <p:spPr>
            <a:xfrm>
              <a:off x="1062104" y="1685696"/>
              <a:ext cx="6163185" cy="1349406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092376" y="4994415"/>
            <a:ext cx="4458695" cy="1117980"/>
            <a:chOff x="1176337" y="4100555"/>
            <a:chExt cx="6297353" cy="1502615"/>
          </a:xfrm>
        </p:grpSpPr>
        <p:grpSp>
          <p:nvGrpSpPr>
            <p:cNvPr id="63" name="组合 19"/>
            <p:cNvGrpSpPr/>
            <p:nvPr/>
          </p:nvGrpSpPr>
          <p:grpSpPr>
            <a:xfrm>
              <a:off x="1176337" y="4100555"/>
              <a:ext cx="6297353" cy="1502615"/>
              <a:chOff x="561942" y="3635722"/>
              <a:chExt cx="5007006" cy="1349406"/>
            </a:xfrm>
          </p:grpSpPr>
          <p:cxnSp>
            <p:nvCxnSpPr>
              <p:cNvPr id="65" name="直接连接符 22"/>
              <p:cNvCxnSpPr/>
              <p:nvPr/>
            </p:nvCxnSpPr>
            <p:spPr>
              <a:xfrm>
                <a:off x="581121" y="4301546"/>
                <a:ext cx="4960451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66" name="椭圆 20"/>
              <p:cNvSpPr/>
              <p:nvPr/>
            </p:nvSpPr>
            <p:spPr>
              <a:xfrm>
                <a:off x="780057" y="3804398"/>
                <a:ext cx="340462" cy="1038687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SOL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7" name="矩形: 圆角 33"/>
              <p:cNvSpPr/>
              <p:nvPr/>
            </p:nvSpPr>
            <p:spPr>
              <a:xfrm>
                <a:off x="1263875" y="3804398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" name="矩形: 圆角 36"/>
              <p:cNvSpPr/>
              <p:nvPr/>
            </p:nvSpPr>
            <p:spPr>
              <a:xfrm>
                <a:off x="561942" y="3635722"/>
                <a:ext cx="5007006" cy="1349406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endParaRPr lang="zh-CN" altLang="en-US" sz="1500" kern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" name="矩形: 圆角 37"/>
              <p:cNvSpPr/>
              <p:nvPr/>
            </p:nvSpPr>
            <p:spPr>
              <a:xfrm>
                <a:off x="1776061" y="3804398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0" name="矩形: 圆角 38"/>
              <p:cNvSpPr/>
              <p:nvPr/>
            </p:nvSpPr>
            <p:spPr>
              <a:xfrm>
                <a:off x="2258383" y="3818036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" name="椭圆 27"/>
              <p:cNvSpPr/>
              <p:nvPr/>
            </p:nvSpPr>
            <p:spPr>
              <a:xfrm>
                <a:off x="3391397" y="3818023"/>
                <a:ext cx="340462" cy="1038687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SOL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矩形: 圆角 40"/>
              <p:cNvSpPr/>
              <p:nvPr/>
            </p:nvSpPr>
            <p:spPr>
              <a:xfrm>
                <a:off x="3875215" y="3818023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矩形: 圆角 42"/>
              <p:cNvSpPr/>
              <p:nvPr/>
            </p:nvSpPr>
            <p:spPr>
              <a:xfrm>
                <a:off x="4387402" y="3818023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矩形: 圆角 43"/>
              <p:cNvSpPr/>
              <p:nvPr/>
            </p:nvSpPr>
            <p:spPr>
              <a:xfrm>
                <a:off x="4869722" y="3831661"/>
                <a:ext cx="340462" cy="103868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5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HWR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缺角矩形 14"/>
            <p:cNvSpPr/>
            <p:nvPr/>
          </p:nvSpPr>
          <p:spPr>
            <a:xfrm>
              <a:off x="4430905" y="4674153"/>
              <a:ext cx="315281" cy="335645"/>
            </a:xfrm>
            <a:prstGeom prst="plaqu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1500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6571990" y="4592741"/>
            <a:ext cx="2284651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5" dirty="0">
                <a:latin typeface="Arial" panose="020B0604020202020204" pitchFamily="34" charset="0"/>
                <a:cs typeface="Arial" panose="020B0604020202020204" pitchFamily="34" charset="0"/>
              </a:rPr>
              <a:t>CM-QWR007 (x6)</a:t>
            </a:r>
            <a:endParaRPr lang="zh-CN" altLang="en-US" sz="184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624280" y="6126399"/>
            <a:ext cx="2178866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45" dirty="0">
                <a:latin typeface="Arial" panose="020B0604020202020204" pitchFamily="34" charset="0"/>
                <a:cs typeface="Arial" panose="020B0604020202020204" pitchFamily="34" charset="0"/>
              </a:rPr>
              <a:t>CM-HWR015 (x11)</a:t>
            </a:r>
            <a:endParaRPr lang="zh-CN" altLang="en-US" sz="184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0087" y="1105155"/>
            <a:ext cx="4790568" cy="1017038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15" y="4942212"/>
            <a:ext cx="1838617" cy="124382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05" y="3324622"/>
            <a:ext cx="1838618" cy="1425332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4220702" y="1589797"/>
            <a:ext cx="2738161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5" dirty="0">
                <a:latin typeface="Arial" panose="020B0604020202020204" pitchFamily="34" charset="0"/>
                <a:cs typeface="Arial" panose="020B0604020202020204" pitchFamily="34" charset="0"/>
              </a:rPr>
              <a:t>QWR007 (x6): 30 </a:t>
            </a:r>
            <a:r>
              <a:rPr lang="en-US" altLang="zh-CN" sz="1845" dirty="0" err="1">
                <a:latin typeface="Arial" panose="020B0604020202020204" pitchFamily="34" charset="0"/>
                <a:cs typeface="Arial" panose="020B0604020202020204" pitchFamily="34" charset="0"/>
              </a:rPr>
              <a:t>cavs</a:t>
            </a:r>
            <a:endParaRPr lang="zh-CN" altLang="en-US" sz="184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7247398" y="1577367"/>
            <a:ext cx="2705846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5" dirty="0">
                <a:latin typeface="Arial" panose="020B0604020202020204" pitchFamily="34" charset="0"/>
                <a:cs typeface="Arial" panose="020B0604020202020204" pitchFamily="34" charset="0"/>
              </a:rPr>
              <a:t>HWR015 (x11): 66 </a:t>
            </a:r>
            <a:r>
              <a:rPr lang="en-US" altLang="zh-CN" sz="1845" dirty="0" err="1">
                <a:latin typeface="Arial" panose="020B0604020202020204" pitchFamily="34" charset="0"/>
                <a:cs typeface="Arial" panose="020B0604020202020204" pitchFamily="34" charset="0"/>
              </a:rPr>
              <a:t>cavs</a:t>
            </a:r>
            <a:r>
              <a:rPr lang="en-US" altLang="zh-CN" sz="184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84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9228808" y="1119850"/>
            <a:ext cx="252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Helium gas storage station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4235227" y="1041481"/>
            <a:ext cx="85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Cold box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直接箭头连接符 85"/>
          <p:cNvCxnSpPr/>
          <p:nvPr/>
        </p:nvCxnSpPr>
        <p:spPr>
          <a:xfrm>
            <a:off x="4850892" y="2235708"/>
            <a:ext cx="4204669" cy="0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9080005" y="2035888"/>
            <a:ext cx="1184905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m</a:t>
            </a:r>
            <a:endParaRPr lang="zh-CN" altLang="en-US" sz="1845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880745"/>
            <a:ext cx="4397375" cy="871855"/>
          </a:xfrm>
          <a:prstGeom prst="rect">
            <a:avLst/>
          </a:prstGeom>
        </p:spPr>
        <p:txBody>
          <a:bodyPr wrap="square">
            <a:noAutofit/>
          </a:bodyPr>
          <a:p>
            <a:pPr marL="800100" lvl="1" indent="-342900">
              <a:buFont typeface="Wingdings" panose="05000000000000000000" charset="0"/>
              <a:buChar char="l"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HIAF SRF linac employs 17 cryomodules with 96 SRF cavities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814" t="2050" r="1027"/>
          <a:stretch>
            <a:fillRect/>
          </a:stretch>
        </p:blipFill>
        <p:spPr>
          <a:xfrm>
            <a:off x="6229350" y="1082675"/>
            <a:ext cx="5403215" cy="5344795"/>
          </a:xfrm>
          <a:prstGeom prst="rect">
            <a:avLst/>
          </a:prstGeom>
        </p:spPr>
      </p:pic>
      <p:sp>
        <p:nvSpPr>
          <p:cNvPr id="2" name="灯片编号占位符 1"/>
          <p:cNvSpPr txBox="1"/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/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15"/>
          <p:cNvSpPr txBox="1"/>
          <p:nvPr/>
        </p:nvSpPr>
        <p:spPr>
          <a:xfrm>
            <a:off x="2475865" y="-3175"/>
            <a:ext cx="7904480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Low Level RF</a:t>
            </a:r>
            <a:endParaRPr lang="zh-CN" altLang="en-US" dirty="0">
              <a:latin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860216"/>
            <a:ext cx="6229350" cy="386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Hardware: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ADC (×8): ADS42Ib69, 16-bits, 250 MHz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DAC (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×2): AD9747, 16-bits, 250 MHz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FPGA: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XCZU19EG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ARM: 19eg</a:t>
            </a:r>
            <a:endParaRPr lang="en-US" altLang="zh-CN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Motor Tuner</a:t>
            </a:r>
            <a:endParaRPr lang="en-US" altLang="zh-CN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Algorithm: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A/P ctrl.</a:t>
            </a:r>
            <a:endParaRPr lang="en-US" altLang="zh-CN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Individual ctrl.</a:t>
            </a:r>
            <a:endParaRPr lang="en-US" altLang="zh-CN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6" b="35849"/>
          <a:stretch>
            <a:fillRect/>
          </a:stretch>
        </p:blipFill>
        <p:spPr>
          <a:xfrm>
            <a:off x="590787" y="5215022"/>
            <a:ext cx="3531684" cy="805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41862"/>
          <a:stretch>
            <a:fillRect/>
          </a:stretch>
        </p:blipFill>
        <p:spPr>
          <a:xfrm>
            <a:off x="590787" y="4525151"/>
            <a:ext cx="3531684" cy="6422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3" y="4525151"/>
            <a:ext cx="1718571" cy="14101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880533"/>
            <a:ext cx="3208470" cy="56896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4"/>
          <p:cNvSpPr/>
          <p:nvPr>
            <p:custDataLst>
              <p:tags r:id="rId1"/>
            </p:custDataLst>
          </p:nvPr>
        </p:nvSpPr>
        <p:spPr bwMode="auto">
          <a:xfrm>
            <a:off x="4835767" y="248681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多边形 5"/>
          <p:cNvSpPr/>
          <p:nvPr>
            <p:custDataLst>
              <p:tags r:id="rId2"/>
            </p:custDataLst>
          </p:nvPr>
        </p:nvSpPr>
        <p:spPr bwMode="auto">
          <a:xfrm>
            <a:off x="4834507" y="5289312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7"/>
          <p:cNvSpPr/>
          <p:nvPr>
            <p:custDataLst>
              <p:tags r:id="rId3"/>
            </p:custDataLst>
          </p:nvPr>
        </p:nvSpPr>
        <p:spPr bwMode="auto">
          <a:xfrm>
            <a:off x="4841835" y="1289354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060812" y="268849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 Parameter Characterization</a:t>
            </a:r>
            <a:endParaRPr lang="en-US" altLang="zh-CN" sz="2800" b="1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076505" y="5475183"/>
            <a:ext cx="567452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Summary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076505" y="1472982"/>
            <a:ext cx="420022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marR="0" lvl="0" indent="-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3000" b="1">
                <a:solidFill>
                  <a:schemeClr val="bg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Introduction</a:t>
            </a:r>
            <a:endParaRPr lang="en-US" altLang="zh-CN" sz="3000" b="1">
              <a:solidFill>
                <a:schemeClr val="bg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64811" y="1363199"/>
            <a:ext cx="755664" cy="756000"/>
            <a:chOff x="8424290" y="1837792"/>
            <a:chExt cx="755664" cy="756000"/>
          </a:xfrm>
        </p:grpSpPr>
        <p:sp>
          <p:nvSpPr>
            <p:cNvPr id="16" name="Freeform 5"/>
            <p:cNvSpPr/>
            <p:nvPr/>
          </p:nvSpPr>
          <p:spPr bwMode="auto">
            <a:xfrm rot="10800000">
              <a:off x="8424290" y="1837792"/>
              <a:ext cx="755664" cy="756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626330" y="2066077"/>
              <a:ext cx="351584" cy="29943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3376555" y="1158764"/>
            <a:ext cx="1065954" cy="1038345"/>
            <a:chOff x="1991991" y="1508806"/>
            <a:chExt cx="1501200" cy="1500230"/>
          </a:xfrm>
        </p:grpSpPr>
        <p:sp>
          <p:nvSpPr>
            <p:cNvPr id="19" name="Freeform 5"/>
            <p:cNvSpPr/>
            <p:nvPr>
              <p:custDataLst>
                <p:tags r:id="rId8"/>
              </p:custDataLst>
            </p:nvPr>
          </p:nvSpPr>
          <p:spPr bwMode="auto">
            <a:xfrm rot="10800000">
              <a:off x="1991991" y="1508806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/>
            <p:nvPr>
              <p:custDataLst>
                <p:tags r:id="rId9"/>
              </p:custDataLst>
            </p:nvPr>
          </p:nvSpPr>
          <p:spPr bwMode="auto">
            <a:xfrm rot="10800000">
              <a:off x="2159390" y="1675387"/>
              <a:ext cx="1166400" cy="1167066"/>
            </a:xfrm>
            <a:prstGeom prst="ellipse">
              <a:avLst/>
            </a:prstGeom>
            <a:gradFill flip="none" rotWithShape="1">
              <a:gsLst>
                <a:gs pos="38600">
                  <a:srgbClr val="3C67B3"/>
                </a:gs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TextBox 12"/>
            <p:cNvSpPr txBox="1"/>
            <p:nvPr>
              <p:custDataLst>
                <p:tags r:id="rId10"/>
              </p:custDataLst>
            </p:nvPr>
          </p:nvSpPr>
          <p:spPr>
            <a:xfrm>
              <a:off x="2415896" y="1841193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3376555" y="2382871"/>
            <a:ext cx="1065954" cy="1038345"/>
            <a:chOff x="8955123" y="2633014"/>
            <a:chExt cx="1501200" cy="1500230"/>
          </a:xfrm>
        </p:grpSpPr>
        <p:sp>
          <p:nvSpPr>
            <p:cNvPr id="23" name="Freeform 5"/>
            <p:cNvSpPr/>
            <p:nvPr>
              <p:custDataLst>
                <p:tags r:id="rId1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5"/>
            <p:cNvSpPr/>
            <p:nvPr>
              <p:custDataLst>
                <p:tags r:id="rId1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TextBox 12"/>
            <p:cNvSpPr txBox="1"/>
            <p:nvPr>
              <p:custDataLst>
                <p:tags r:id="rId14"/>
              </p:custDataLst>
            </p:nvPr>
          </p:nvSpPr>
          <p:spPr>
            <a:xfrm>
              <a:off x="9387007" y="2931692"/>
              <a:ext cx="637431" cy="88936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5"/>
            </p:custDataLst>
          </p:nvPr>
        </p:nvGrpSpPr>
        <p:grpSpPr>
          <a:xfrm>
            <a:off x="3374159" y="5174017"/>
            <a:ext cx="1068350" cy="1038346"/>
            <a:chOff x="1991991" y="3757222"/>
            <a:chExt cx="1501200" cy="1500230"/>
          </a:xfrm>
        </p:grpSpPr>
        <p:sp>
          <p:nvSpPr>
            <p:cNvPr id="27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1991991" y="3757222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5"/>
            <p:cNvSpPr/>
            <p:nvPr>
              <p:custDataLst>
                <p:tags r:id="rId17"/>
              </p:custDataLst>
            </p:nvPr>
          </p:nvSpPr>
          <p:spPr bwMode="auto">
            <a:xfrm rot="10800000">
              <a:off x="2159391" y="3923804"/>
              <a:ext cx="1166400" cy="11670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TextBox 12"/>
            <p:cNvSpPr txBox="1"/>
            <p:nvPr>
              <p:custDataLst>
                <p:tags r:id="rId18"/>
              </p:custDataLst>
            </p:nvPr>
          </p:nvSpPr>
          <p:spPr>
            <a:xfrm>
              <a:off x="2406586" y="4084411"/>
              <a:ext cx="637430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Freeform 5"/>
          <p:cNvSpPr/>
          <p:nvPr/>
        </p:nvSpPr>
        <p:spPr bwMode="auto">
          <a:xfrm rot="10800000">
            <a:off x="11163582" y="5319809"/>
            <a:ext cx="755664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383835" y="5525981"/>
            <a:ext cx="315158" cy="393578"/>
            <a:chOff x="2116138" y="2506419"/>
            <a:chExt cx="338137" cy="422275"/>
          </a:xfrm>
          <a:solidFill>
            <a:schemeClr val="bg1"/>
          </a:solidFill>
        </p:grpSpPr>
        <p:sp>
          <p:nvSpPr>
            <p:cNvPr id="43" name="Freeform 20"/>
            <p:cNvSpPr>
              <a:spLocks noEditPoints="1"/>
            </p:cNvSpPr>
            <p:nvPr/>
          </p:nvSpPr>
          <p:spPr bwMode="auto">
            <a:xfrm>
              <a:off x="2116138" y="2506419"/>
              <a:ext cx="338137" cy="422275"/>
            </a:xfrm>
            <a:custGeom>
              <a:avLst/>
              <a:gdLst>
                <a:gd name="T0" fmla="*/ 147 w 216"/>
                <a:gd name="T1" fmla="*/ 233 h 270"/>
                <a:gd name="T2" fmla="*/ 165 w 216"/>
                <a:gd name="T3" fmla="*/ 200 h 270"/>
                <a:gd name="T4" fmla="*/ 216 w 216"/>
                <a:gd name="T5" fmla="*/ 108 h 270"/>
                <a:gd name="T6" fmla="*/ 108 w 216"/>
                <a:gd name="T7" fmla="*/ 0 h 270"/>
                <a:gd name="T8" fmla="*/ 0 w 216"/>
                <a:gd name="T9" fmla="*/ 108 h 270"/>
                <a:gd name="T10" fmla="*/ 51 w 216"/>
                <a:gd name="T11" fmla="*/ 200 h 270"/>
                <a:gd name="T12" fmla="*/ 70 w 216"/>
                <a:gd name="T13" fmla="*/ 233 h 270"/>
                <a:gd name="T14" fmla="*/ 70 w 216"/>
                <a:gd name="T15" fmla="*/ 247 h 270"/>
                <a:gd name="T16" fmla="*/ 93 w 216"/>
                <a:gd name="T17" fmla="*/ 270 h 270"/>
                <a:gd name="T18" fmla="*/ 123 w 216"/>
                <a:gd name="T19" fmla="*/ 270 h 270"/>
                <a:gd name="T20" fmla="*/ 147 w 216"/>
                <a:gd name="T21" fmla="*/ 247 h 270"/>
                <a:gd name="T22" fmla="*/ 147 w 216"/>
                <a:gd name="T23" fmla="*/ 233 h 270"/>
                <a:gd name="T24" fmla="*/ 124 w 216"/>
                <a:gd name="T25" fmla="*/ 224 h 270"/>
                <a:gd name="T26" fmla="*/ 92 w 216"/>
                <a:gd name="T27" fmla="*/ 224 h 270"/>
                <a:gd name="T28" fmla="*/ 64 w 216"/>
                <a:gd name="T29" fmla="*/ 180 h 270"/>
                <a:gd name="T30" fmla="*/ 23 w 216"/>
                <a:gd name="T31" fmla="*/ 108 h 270"/>
                <a:gd name="T32" fmla="*/ 108 w 216"/>
                <a:gd name="T33" fmla="*/ 23 h 270"/>
                <a:gd name="T34" fmla="*/ 193 w 216"/>
                <a:gd name="T35" fmla="*/ 108 h 270"/>
                <a:gd name="T36" fmla="*/ 153 w 216"/>
                <a:gd name="T37" fmla="*/ 180 h 270"/>
                <a:gd name="T38" fmla="*/ 124 w 216"/>
                <a:gd name="T39" fmla="*/ 2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70">
                  <a:moveTo>
                    <a:pt x="147" y="233"/>
                  </a:moveTo>
                  <a:cubicBezTo>
                    <a:pt x="147" y="219"/>
                    <a:pt x="153" y="207"/>
                    <a:pt x="165" y="200"/>
                  </a:cubicBezTo>
                  <a:cubicBezTo>
                    <a:pt x="195" y="181"/>
                    <a:pt x="216" y="147"/>
                    <a:pt x="216" y="108"/>
                  </a:cubicBezTo>
                  <a:cubicBezTo>
                    <a:pt x="216" y="49"/>
                    <a:pt x="168" y="0"/>
                    <a:pt x="108" y="0"/>
                  </a:cubicBezTo>
                  <a:cubicBezTo>
                    <a:pt x="49" y="0"/>
                    <a:pt x="0" y="49"/>
                    <a:pt x="0" y="108"/>
                  </a:cubicBezTo>
                  <a:cubicBezTo>
                    <a:pt x="0" y="147"/>
                    <a:pt x="21" y="181"/>
                    <a:pt x="51" y="200"/>
                  </a:cubicBezTo>
                  <a:cubicBezTo>
                    <a:pt x="63" y="207"/>
                    <a:pt x="70" y="219"/>
                    <a:pt x="70" y="233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93" y="270"/>
                    <a:pt x="93" y="270"/>
                    <a:pt x="93" y="270"/>
                  </a:cubicBezTo>
                  <a:cubicBezTo>
                    <a:pt x="123" y="270"/>
                    <a:pt x="123" y="270"/>
                    <a:pt x="123" y="270"/>
                  </a:cubicBezTo>
                  <a:cubicBezTo>
                    <a:pt x="147" y="247"/>
                    <a:pt x="147" y="247"/>
                    <a:pt x="147" y="247"/>
                  </a:cubicBezTo>
                  <a:lnTo>
                    <a:pt x="147" y="233"/>
                  </a:lnTo>
                  <a:close/>
                  <a:moveTo>
                    <a:pt x="124" y="224"/>
                  </a:moveTo>
                  <a:cubicBezTo>
                    <a:pt x="92" y="224"/>
                    <a:pt x="92" y="224"/>
                    <a:pt x="92" y="224"/>
                  </a:cubicBezTo>
                  <a:cubicBezTo>
                    <a:pt x="89" y="206"/>
                    <a:pt x="79" y="190"/>
                    <a:pt x="64" y="180"/>
                  </a:cubicBezTo>
                  <a:cubicBezTo>
                    <a:pt x="38" y="165"/>
                    <a:pt x="23" y="138"/>
                    <a:pt x="23" y="108"/>
                  </a:cubicBezTo>
                  <a:cubicBezTo>
                    <a:pt x="23" y="62"/>
                    <a:pt x="61" y="23"/>
                    <a:pt x="108" y="23"/>
                  </a:cubicBezTo>
                  <a:cubicBezTo>
                    <a:pt x="155" y="23"/>
                    <a:pt x="193" y="62"/>
                    <a:pt x="193" y="108"/>
                  </a:cubicBezTo>
                  <a:cubicBezTo>
                    <a:pt x="193" y="138"/>
                    <a:pt x="178" y="165"/>
                    <a:pt x="153" y="180"/>
                  </a:cubicBezTo>
                  <a:cubicBezTo>
                    <a:pt x="137" y="190"/>
                    <a:pt x="127" y="206"/>
                    <a:pt x="124" y="224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2212975" y="2581031"/>
              <a:ext cx="144462" cy="180975"/>
            </a:xfrm>
            <a:custGeom>
              <a:avLst/>
              <a:gdLst>
                <a:gd name="T0" fmla="*/ 57 w 91"/>
                <a:gd name="T1" fmla="*/ 44 h 114"/>
                <a:gd name="T2" fmla="*/ 75 w 91"/>
                <a:gd name="T3" fmla="*/ 0 h 114"/>
                <a:gd name="T4" fmla="*/ 0 w 91"/>
                <a:gd name="T5" fmla="*/ 70 h 114"/>
                <a:gd name="T6" fmla="*/ 34 w 91"/>
                <a:gd name="T7" fmla="*/ 70 h 114"/>
                <a:gd name="T8" fmla="*/ 16 w 91"/>
                <a:gd name="T9" fmla="*/ 114 h 114"/>
                <a:gd name="T10" fmla="*/ 91 w 91"/>
                <a:gd name="T11" fmla="*/ 44 h 114"/>
                <a:gd name="T12" fmla="*/ 57 w 91"/>
                <a:gd name="T13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4">
                  <a:moveTo>
                    <a:pt x="57" y="44"/>
                  </a:moveTo>
                  <a:lnTo>
                    <a:pt x="75" y="0"/>
                  </a:lnTo>
                  <a:lnTo>
                    <a:pt x="0" y="70"/>
                  </a:lnTo>
                  <a:lnTo>
                    <a:pt x="34" y="70"/>
                  </a:lnTo>
                  <a:lnTo>
                    <a:pt x="16" y="114"/>
                  </a:lnTo>
                  <a:lnTo>
                    <a:pt x="91" y="44"/>
                  </a:lnTo>
                  <a:lnTo>
                    <a:pt x="57" y="4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42"/>
          <p:cNvSpPr txBox="1"/>
          <p:nvPr/>
        </p:nvSpPr>
        <p:spPr>
          <a:xfrm rot="5400000">
            <a:off x="-1122053" y="3101499"/>
            <a:ext cx="5257802" cy="117570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5"/>
          <p:cNvSpPr/>
          <p:nvPr/>
        </p:nvSpPr>
        <p:spPr bwMode="auto">
          <a:xfrm rot="10800000">
            <a:off x="11163582" y="2549921"/>
            <a:ext cx="755664" cy="75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任意多边形 4"/>
          <p:cNvSpPr/>
          <p:nvPr>
            <p:custDataLst>
              <p:tags r:id="rId19"/>
            </p:custDataLst>
          </p:nvPr>
        </p:nvSpPr>
        <p:spPr bwMode="auto">
          <a:xfrm>
            <a:off x="4844022" y="3827937"/>
            <a:ext cx="6133071" cy="828920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1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5069067" y="4029619"/>
            <a:ext cx="6048327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Automation, Diagostic &amp; Opt.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1"/>
            </p:custDataLst>
          </p:nvPr>
        </p:nvGrpSpPr>
        <p:grpSpPr>
          <a:xfrm>
            <a:off x="3384810" y="3723991"/>
            <a:ext cx="1065954" cy="1038345"/>
            <a:chOff x="8955123" y="2633014"/>
            <a:chExt cx="1501200" cy="1500230"/>
          </a:xfrm>
        </p:grpSpPr>
        <p:sp>
          <p:nvSpPr>
            <p:cNvPr id="6" name="Freeform 5"/>
            <p:cNvSpPr/>
            <p:nvPr>
              <p:custDataLst>
                <p:tags r:id="rId22"/>
              </p:custDataLst>
            </p:nvPr>
          </p:nvSpPr>
          <p:spPr bwMode="auto">
            <a:xfrm rot="10800000">
              <a:off x="8955123" y="2633014"/>
              <a:ext cx="1501200" cy="15002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chemeClr val="bg1">
                      <a:lumMod val="65000"/>
                    </a:schemeClr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5"/>
            <p:cNvSpPr/>
            <p:nvPr>
              <p:custDataLst>
                <p:tags r:id="rId23"/>
              </p:custDataLst>
            </p:nvPr>
          </p:nvSpPr>
          <p:spPr bwMode="auto">
            <a:xfrm rot="10800000">
              <a:off x="9122523" y="2799596"/>
              <a:ext cx="1166400" cy="116706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TextBox 12"/>
            <p:cNvSpPr txBox="1"/>
            <p:nvPr>
              <p:custDataLst>
                <p:tags r:id="rId24"/>
              </p:custDataLst>
            </p:nvPr>
          </p:nvSpPr>
          <p:spPr>
            <a:xfrm>
              <a:off x="9387007" y="2931692"/>
              <a:ext cx="637431" cy="88902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0" b="1">
                  <a:ln w="12700">
                    <a:gradFill flip="none" rotWithShape="1">
                      <a:gsLst>
                        <a:gs pos="20000">
                          <a:schemeClr val="bg1">
                            <a:alpha val="0"/>
                          </a:schemeClr>
                        </a:gs>
                        <a:gs pos="80000">
                          <a:schemeClr val="bg1"/>
                        </a:gs>
                      </a:gsLst>
                      <a:lin ang="8100000" scaled="1"/>
                      <a:tileRect/>
                    </a:gradFill>
                  </a:ln>
                  <a:solidFill>
                    <a:schemeClr val="bg2">
                      <a:lumMod val="50000"/>
                    </a:schemeClr>
                  </a:solidFill>
                  <a:effectLst>
                    <a:innerShdw blurRad="38100" dist="25400" dir="18900000">
                      <a:prstClr val="black">
                        <a:alpha val="50000"/>
                      </a:prstClr>
                    </a:innerShdw>
                  </a:effectLst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Freeform 5"/>
          <p:cNvSpPr/>
          <p:nvPr/>
        </p:nvSpPr>
        <p:spPr bwMode="auto">
          <a:xfrm rot="10800000">
            <a:off x="11171837" y="3891041"/>
            <a:ext cx="755664" cy="756000"/>
          </a:xfrm>
          <a:prstGeom prst="ellipse">
            <a:avLst/>
          </a:prstGeom>
          <a:gradFill flip="none" rotWithShape="1">
            <a:gsLst>
              <a:gs pos="46000">
                <a:schemeClr val="accent3">
                  <a:lumMod val="97000"/>
                </a:schemeClr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7" name="图形 33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63300" y="3964940"/>
            <a:ext cx="769620" cy="655320"/>
          </a:xfrm>
          <a:prstGeom prst="rect">
            <a:avLst/>
          </a:prstGeom>
        </p:spPr>
      </p:pic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78870" y="2694305"/>
            <a:ext cx="454025" cy="45402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2"/>
    </mc:Choice>
    <mc:Fallback>
      <p:transition spd="slow" advTm="303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71499" y="876175"/>
            <a:ext cx="795452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62230">
              <a:defRPr sz="20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zh-CN" dirty="0">
                <a:solidFill>
                  <a:schemeClr val="tx1"/>
                </a:solidFill>
              </a:rPr>
              <a:t>Calibration 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QL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under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impedance mismatch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</a:rPr>
              <a:t>Error </a:t>
            </a:r>
            <a:r>
              <a:rPr lang="en-US" altLang="zh-CN" dirty="0">
                <a:solidFill>
                  <a:schemeClr val="tx1"/>
                </a:solidFill>
              </a:rPr>
              <a:t>↓</a:t>
            </a:r>
            <a:r>
              <a:rPr lang="en-US" altLang="zh-CN" dirty="0"/>
              <a:t> </a:t>
            </a:r>
            <a:r>
              <a:rPr lang="en-US" altLang="zh-CN" b="0" dirty="0">
                <a:solidFill>
                  <a:schemeClr val="tx1"/>
                </a:solidFill>
              </a:rPr>
              <a:t> from ±</a:t>
            </a:r>
            <a:r>
              <a:rPr lang="en-US" altLang="zh-CN" dirty="0">
                <a:solidFill>
                  <a:schemeClr val="tx1"/>
                </a:solidFill>
              </a:rPr>
              <a:t>30</a:t>
            </a:r>
            <a:r>
              <a:rPr lang="en-US" altLang="zh-CN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%</a:t>
            </a:r>
            <a:r>
              <a:rPr lang="en-US" altLang="zh-CN" b="0" dirty="0">
                <a:solidFill>
                  <a:schemeClr val="tx1"/>
                </a:solidFill>
              </a:rPr>
              <a:t> to ±</a:t>
            </a:r>
            <a:r>
              <a:rPr lang="en-US" altLang="zh-CN" dirty="0">
                <a:solidFill>
                  <a:srgbClr val="C00000"/>
                </a:solidFill>
              </a:rPr>
              <a:t>2</a:t>
            </a:r>
            <a:r>
              <a:rPr lang="en-US" altLang="zh-CN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%</a:t>
            </a:r>
            <a:endParaRPr lang="en-US" altLang="zh-CN" sz="16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</a:rPr>
              <a:t>Consistent with network-analyzer scan</a:t>
            </a:r>
            <a:endParaRPr lang="en-US" altLang="zh-CN" b="0" dirty="0">
              <a:solidFill>
                <a:schemeClr val="tx1"/>
              </a:solidFill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11677650" y="6508134"/>
            <a:ext cx="4953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mtClean="0"/>
            </a:fld>
            <a:endParaRPr lang="en-GB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402281" y="3153434"/>
            <a:ext cx="3082983" cy="20553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818" y="894615"/>
            <a:ext cx="3024482" cy="1718482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-105633" y="2913908"/>
            <a:ext cx="9793193" cy="3258397"/>
            <a:chOff x="-82313" y="2519832"/>
            <a:chExt cx="11503714" cy="3906473"/>
          </a:xfrm>
        </p:grpSpPr>
        <p:sp>
          <p:nvSpPr>
            <p:cNvPr id="16" name="矩形: 圆角 15"/>
            <p:cNvSpPr/>
            <p:nvPr/>
          </p:nvSpPr>
          <p:spPr>
            <a:xfrm>
              <a:off x="213922" y="2602695"/>
              <a:ext cx="2740497" cy="1904154"/>
            </a:xfrm>
            <a:prstGeom prst="roundRect">
              <a:avLst>
                <a:gd name="adj" fmla="val 388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200167" y="4612006"/>
            <a:ext cx="2699703" cy="1633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" name="Visio" r:id="rId4" imgW="2861310" imgH="1733550" progId="Visio.Drawing.15">
                    <p:embed/>
                  </p:oleObj>
                </mc:Choice>
                <mc:Fallback>
                  <p:oleObj name="Visio" r:id="rId4" imgW="2861310" imgH="1733550" progId="Visio.Drawing.15">
                    <p:embed/>
                    <p:pic>
                      <p:nvPicPr>
                        <p:cNvPr id="0" name="对象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167" y="4612006"/>
                          <a:ext cx="2699703" cy="16336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314039" y="2788323"/>
            <a:ext cx="2585831" cy="15939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" name="Visio" r:id="rId6" imgW="2125980" imgH="1312545" progId="Visio.Drawing.15">
                    <p:embed/>
                  </p:oleObj>
                </mc:Choice>
                <mc:Fallback>
                  <p:oleObj name="Visio" r:id="rId6" imgW="2125980" imgH="1312545" progId="Visio.Drawing.15">
                    <p:embed/>
                    <p:pic>
                      <p:nvPicPr>
                        <p:cNvPr id="0" name="对象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039" y="2788323"/>
                          <a:ext cx="2585831" cy="159391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文本框 18"/>
            <p:cNvSpPr txBox="1"/>
            <p:nvPr/>
          </p:nvSpPr>
          <p:spPr>
            <a:xfrm>
              <a:off x="-82313" y="2602695"/>
              <a:ext cx="2643511" cy="405890"/>
            </a:xfrm>
            <a:prstGeom prst="rect">
              <a:avLst/>
            </a:prstGeom>
            <a:solidFill>
              <a:srgbClr val="2B519A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Imp. mismatch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2" name="图形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7208" t="2263" r="6709" b="2757"/>
            <a:stretch>
              <a:fillRect/>
            </a:stretch>
          </p:blipFill>
          <p:spPr>
            <a:xfrm>
              <a:off x="3168341" y="2587393"/>
              <a:ext cx="8253060" cy="3838912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3" name="对象 22"/>
            <p:cNvGraphicFramePr>
              <a:graphicFrameLocks noChangeAspect="1"/>
            </p:cNvGraphicFramePr>
            <p:nvPr/>
          </p:nvGraphicFramePr>
          <p:xfrm>
            <a:off x="4117433" y="3859394"/>
            <a:ext cx="1117601" cy="818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" name="Equation" r:id="rId10" imgW="27432000" imgH="20116800" progId="Equation.DSMT4">
                    <p:embed/>
                  </p:oleObj>
                </mc:Choice>
                <mc:Fallback>
                  <p:oleObj name="Equation" r:id="rId10" imgW="27432000" imgH="20116800" progId="Equation.DSMT4">
                    <p:embed/>
                    <p:pic>
                      <p:nvPicPr>
                        <p:cNvPr id="0" name="对象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7433" y="3859394"/>
                          <a:ext cx="1117601" cy="818989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95000"/>
                            <a:alpha val="39000"/>
                          </a:schemeClr>
                        </a:solidFill>
                        <a:ln>
                          <a:solidFill>
                            <a:srgbClr val="000000">
                              <a:alpha val="20000"/>
                            </a:srgb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文本框 23"/>
            <p:cNvSpPr txBox="1"/>
            <p:nvPr/>
          </p:nvSpPr>
          <p:spPr>
            <a:xfrm>
              <a:off x="8905551" y="3244334"/>
              <a:ext cx="2331155" cy="848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Before </a:t>
              </a:r>
              <a:r>
                <a:rPr lang="en-US" altLang="zh-CN" sz="1200" dirty="0" err="1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cali</a:t>
              </a:r>
              <a:r>
                <a:rPr lang="zh-CN" altLang="en-US" sz="12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r>
                <a:rPr lang="en-US" altLang="zh-CN" sz="12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Err~±</a:t>
              </a:r>
              <a:r>
                <a:rPr lang="en-US" altLang="zh-CN" sz="2000" b="1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30</a:t>
              </a:r>
              <a:r>
                <a:rPr lang="en-US" altLang="zh-CN" sz="12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en-US" altLang="zh-CN" sz="12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After </a:t>
              </a:r>
              <a:r>
                <a:rPr lang="en-US" altLang="zh-CN" sz="1200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cali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.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Err~±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6280264" y="4248621"/>
              <a:ext cx="120288" cy="293164"/>
            </a:xfrm>
            <a:prstGeom prst="straightConnector1">
              <a:avLst/>
            </a:prstGeom>
            <a:ln>
              <a:solidFill>
                <a:srgbClr val="C0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对象 25"/>
            <p:cNvGraphicFramePr>
              <a:graphicFrameLocks noChangeAspect="1"/>
            </p:cNvGraphicFramePr>
            <p:nvPr/>
          </p:nvGraphicFramePr>
          <p:xfrm>
            <a:off x="5188562" y="2604722"/>
            <a:ext cx="2013962" cy="1115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Equation" r:id="rId12" imgW="52730400" imgH="29260800" progId="Equation.DSMT4">
                    <p:embed/>
                  </p:oleObj>
                </mc:Choice>
                <mc:Fallback>
                  <p:oleObj name="Equation" r:id="rId12" imgW="52730400" imgH="29260800" progId="Equation.DSMT4">
                    <p:embed/>
                    <p:pic>
                      <p:nvPicPr>
                        <p:cNvPr id="0" name="对象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8562" y="2604722"/>
                          <a:ext cx="2013962" cy="1115301"/>
                        </a:xfrm>
                        <a:prstGeom prst="rect">
                          <a:avLst/>
                        </a:prstGeom>
                        <a:solidFill>
                          <a:srgbClr val="C00000">
                            <a:alpha val="9000"/>
                          </a:srgbClr>
                        </a:solidFill>
                        <a:ln>
                          <a:solidFill>
                            <a:srgbClr val="67000D">
                              <a:alpha val="23000"/>
                            </a:srgb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直接连接符 26"/>
            <p:cNvCxnSpPr/>
            <p:nvPr/>
          </p:nvCxnSpPr>
          <p:spPr>
            <a:xfrm>
              <a:off x="4390998" y="2715132"/>
              <a:ext cx="0" cy="47079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3924859" y="3217449"/>
              <a:ext cx="956063" cy="338554"/>
            </a:xfrm>
            <a:prstGeom prst="rect">
              <a:avLst/>
            </a:prstGeom>
            <a:solidFill>
              <a:srgbClr val="2B519A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RF off</a:t>
              </a:r>
              <a:endParaRPr lang="zh-CN" altLang="en-US" sz="16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35034" y="3541525"/>
              <a:ext cx="653238" cy="71054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 rot="1440548">
              <a:off x="5971404" y="3791790"/>
              <a:ext cx="1235250" cy="553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Detuning-dependent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4489039" y="2914060"/>
              <a:ext cx="347508" cy="395816"/>
            </a:xfrm>
            <a:prstGeom prst="straightConnector1">
              <a:avLst/>
            </a:prstGeom>
            <a:noFill/>
            <a:ln w="9525" cap="flat" cmpd="sng" algn="ctr">
              <a:gradFill>
                <a:gsLst>
                  <a:gs pos="0">
                    <a:srgbClr val="C2646A"/>
                  </a:gs>
                  <a:gs pos="100000">
                    <a:sysClr val="window" lastClr="FFFFFF"/>
                  </a:gs>
                  <a:gs pos="100000">
                    <a:srgbClr val="8064A2">
                      <a:lumMod val="20000"/>
                      <a:lumOff val="80000"/>
                    </a:srgbClr>
                  </a:gs>
                </a:gsLst>
                <a:lin ang="16200000" scaled="0"/>
              </a:gradFill>
              <a:prstDash val="solid"/>
              <a:tailEnd type="stealth" w="med" len="lg"/>
            </a:ln>
            <a:effectLst/>
          </p:spPr>
        </p:cxnSp>
        <p:sp>
          <p:nvSpPr>
            <p:cNvPr id="32" name="文本框 31"/>
            <p:cNvSpPr txBox="1"/>
            <p:nvPr/>
          </p:nvSpPr>
          <p:spPr>
            <a:xfrm rot="2954416">
              <a:off x="4241096" y="2929486"/>
              <a:ext cx="1126612" cy="307304"/>
            </a:xfrm>
            <a:prstGeom prst="rect">
              <a:avLst/>
            </a:prstGeom>
            <a:solidFill>
              <a:srgbClr val="2B519A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C26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Field</a:t>
              </a:r>
              <a:r>
                <a:rPr lang="zh-CN" altLang="en-US" sz="1100" dirty="0">
                  <a:solidFill>
                    <a:srgbClr val="C26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100" dirty="0">
                  <a:solidFill>
                    <a:srgbClr val="C26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decay</a:t>
              </a:r>
              <a:endParaRPr lang="zh-CN" altLang="en-US" sz="1100" dirty="0">
                <a:solidFill>
                  <a:srgbClr val="C26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3" name="Picture 2" descr="Sad Vector Icons free download in SVG, PNG Forma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5082">
              <a:off x="6937053" y="4234653"/>
              <a:ext cx="319733" cy="31973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6" name="文本框 35"/>
          <p:cNvSpPr txBox="1"/>
          <p:nvPr/>
        </p:nvSpPr>
        <p:spPr>
          <a:xfrm>
            <a:off x="231784" y="6206628"/>
            <a:ext cx="11062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Y. Ma,… F. Qiu* et al., Measurement of the cavity‑loaded Q factor in SRF systems with mismatched source impedance, Nucl. Sci. and Tech.  34:12,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Y. Ma,…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Qiu* et al., Application of a new cavity-loaded factor calibration algorithm on the Test Stand 2 facility at the European, Radiation Detection Technology and Methods, 8:4,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1192256" y="1110996"/>
            <a:ext cx="0" cy="5715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1192256" y="1312861"/>
            <a:ext cx="210227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687939" y="1453474"/>
            <a:ext cx="1429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3dB half-bandwidth (f</a:t>
            </a:r>
            <a:r>
              <a:rPr lang="en-US" altLang="zh-CN" sz="11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0.5,scan</a:t>
            </a:r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126652" y="1084375"/>
            <a:ext cx="2358201" cy="1616170"/>
            <a:chOff x="6271160" y="994870"/>
            <a:chExt cx="1983840" cy="136256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71160" y="994870"/>
              <a:ext cx="1958326" cy="119787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06262" y="2192742"/>
              <a:ext cx="1748738" cy="16469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7781680" y="1074505"/>
            <a:ext cx="1039366" cy="4308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residual </a:t>
            </a:r>
            <a:r>
              <a:rPr lang="en-US" altLang="zh-CN" sz="11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11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RF off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160445" y="5841000"/>
            <a:ext cx="690032" cy="180593"/>
          </a:xfrm>
          <a:prstGeom prst="rect">
            <a:avLst/>
          </a:prstGeom>
          <a:solidFill>
            <a:srgbClr val="1F78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1235266" y="5841000"/>
            <a:ext cx="690033" cy="180593"/>
          </a:xfrm>
          <a:prstGeom prst="rect">
            <a:avLst/>
          </a:prstGeom>
          <a:solidFill>
            <a:srgbClr val="B2D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10096424" y="5963385"/>
            <a:ext cx="56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151908" y="5963385"/>
            <a:ext cx="649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标题 15"/>
          <p:cNvSpPr txBox="1"/>
          <p:nvPr/>
        </p:nvSpPr>
        <p:spPr>
          <a:xfrm>
            <a:off x="2473960" y="-3175"/>
            <a:ext cx="7906173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/>
              </a:rPr>
              <a:t>Measurement of </a:t>
            </a:r>
            <a:r>
              <a:rPr lang="en-US" altLang="zh-CN" i="1" dirty="0">
                <a:latin typeface="Arial" panose="020B0604020202020204"/>
              </a:rPr>
              <a:t>Q</a:t>
            </a:r>
            <a:r>
              <a:rPr lang="en-US" altLang="zh-CN" baseline="-25000" dirty="0">
                <a:latin typeface="Arial" panose="020B0604020202020204"/>
              </a:rPr>
              <a:t>L</a:t>
            </a:r>
            <a:endParaRPr lang="zh-CN" altLang="en-US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1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2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3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4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5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3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4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5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6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6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7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70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71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72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8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ags/tag9.xml><?xml version="1.0" encoding="utf-8"?>
<p:tagLst xmlns:p="http://schemas.openxmlformats.org/presentationml/2006/main">
  <p:tag name="KSO_WM_DIAGRAM_VIRTUALLY_FRAME" val="{&quot;height&quot;:397.92118110236225,&quot;left&quot;:265.68181102362206,&quot;top&quot;:91.24125984251968,&quot;width&quot;:609.703543307086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7412</Words>
  <Application>WPS 演示</Application>
  <PresentationFormat>宽屏</PresentationFormat>
  <Paragraphs>651</Paragraphs>
  <Slides>25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60" baseType="lpstr">
      <vt:lpstr>Arial</vt:lpstr>
      <vt:lpstr>宋体</vt:lpstr>
      <vt:lpstr>Wingdings</vt:lpstr>
      <vt:lpstr>黑体</vt:lpstr>
      <vt:lpstr>Times New Roman</vt:lpstr>
      <vt:lpstr>Arial</vt:lpstr>
      <vt:lpstr>Times New Roman</vt:lpstr>
      <vt:lpstr>TimesTimes New Roman</vt:lpstr>
      <vt:lpstr>Segoe Print</vt:lpstr>
      <vt:lpstr>微软雅黑</vt:lpstr>
      <vt:lpstr>Calibri</vt:lpstr>
      <vt:lpstr>Calibri</vt:lpstr>
      <vt:lpstr>等线</vt:lpstr>
      <vt:lpstr>Agency FB</vt:lpstr>
      <vt:lpstr>微软雅黑 Light</vt:lpstr>
      <vt:lpstr>Wingdings</vt:lpstr>
      <vt:lpstr>楷体_GB2312</vt:lpstr>
      <vt:lpstr>新宋体</vt:lpstr>
      <vt:lpstr>MS PGothic</vt:lpstr>
      <vt:lpstr>楷体_GB2312</vt:lpstr>
      <vt:lpstr>Franklin Gothic Book</vt:lpstr>
      <vt:lpstr>Arial Unicode MS</vt:lpstr>
      <vt:lpstr>Cambria Math</vt:lpstr>
      <vt:lpstr>lmt-regular</vt:lpstr>
      <vt:lpstr>华文楷体</vt:lpstr>
      <vt:lpstr>Tahoma</vt:lpstr>
      <vt:lpstr>华文新魏</vt:lpstr>
      <vt:lpstr>Office 主题</vt:lpstr>
      <vt:lpstr>Visio.Drawing.15</vt:lpstr>
      <vt:lpstr>Visio.Drawing.15</vt:lpstr>
      <vt:lpstr>Equation.DSMT4</vt:lpstr>
      <vt:lpstr>Equation.DSMT4</vt:lpstr>
      <vt:lpstr>Equation.DSMT4</vt:lpstr>
      <vt:lpstr>Equation.DSMT4</vt:lpstr>
      <vt:lpstr>Visio.Drawing.15</vt:lpstr>
      <vt:lpstr>Advanced LLRF Automation and Diagnostic Strategies for Horizontal Testing of HIAF SRF Cavities</vt:lpstr>
      <vt:lpstr>PowerPoint 演示文稿</vt:lpstr>
      <vt:lpstr>Introduction</vt:lpstr>
      <vt:lpstr>PowerPoint 演示文稿</vt:lpstr>
      <vt:lpstr>HiAF-iLINAC</vt:lpstr>
      <vt:lpstr>SRF Cavities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TTC meeting 2018</dc:title>
  <dc:creator>Yuan He</dc:creator>
  <dc:subject>Trouble Shorting of CW Operation of Superconducting Linac for Chinese ADS</dc:subject>
  <cp:lastModifiedBy>邱丰</cp:lastModifiedBy>
  <cp:revision>14</cp:revision>
  <cp:lastPrinted>2017-07-19T02:04:00Z</cp:lastPrinted>
  <dcterms:created xsi:type="dcterms:W3CDTF">2017-07-16T02:32:00Z</dcterms:created>
  <dcterms:modified xsi:type="dcterms:W3CDTF">2025-10-13T02:05:51Z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2D4BAD85F5D94EA9A25AE38781E7780F_12</vt:lpwstr>
  </property>
  <property fmtid="{D5CDD505-2E9C-101B-9397-08002B2CF9AE}" pid="3" name="KSOProductBuildVer">
    <vt:lpwstr>2052-12.1.0.22525</vt:lpwstr>
  </property>
</Properties>
</file>