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11090484" r:id="rId3"/>
    <p:sldId id="11090505" r:id="rId5"/>
    <p:sldId id="11090510" r:id="rId6"/>
    <p:sldId id="11090506" r:id="rId7"/>
    <p:sldId id="11090527" r:id="rId8"/>
    <p:sldId id="11090530" r:id="rId9"/>
    <p:sldId id="11090524" r:id="rId10"/>
    <p:sldId id="11090526" r:id="rId11"/>
    <p:sldId id="11090525" r:id="rId12"/>
    <p:sldId id="11090528" r:id="rId13"/>
    <p:sldId id="11090542" r:id="rId14"/>
    <p:sldId id="11090529" r:id="rId15"/>
    <p:sldId id="11090550" r:id="rId16"/>
    <p:sldId id="11090551" r:id="rId17"/>
    <p:sldId id="11090552" r:id="rId18"/>
    <p:sldId id="11090553" r:id="rId19"/>
    <p:sldId id="11090533" r:id="rId20"/>
    <p:sldId id="11090531" r:id="rId21"/>
    <p:sldId id="11090536" r:id="rId22"/>
    <p:sldId id="11090535" r:id="rId23"/>
    <p:sldId id="11090537" r:id="rId24"/>
  </p:sldIdLst>
  <p:sldSz cx="12192000" cy="6858000"/>
  <p:notesSz cx="6807200" cy="9939020"/>
  <p:custDataLst>
    <p:tags r:id="rId3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09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19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438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3048000" algn="l" defTabSz="12192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3657600" algn="l" defTabSz="12192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4267200" algn="l" defTabSz="12192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4876800" algn="l" defTabSz="12192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8" userDrawn="1">
          <p15:clr>
            <a:srgbClr val="A4A3A4"/>
          </p15:clr>
        </p15:guide>
        <p15:guide id="2" pos="75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者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00"/>
    <a:srgbClr val="38AF38"/>
    <a:srgbClr val="0070C0"/>
    <a:srgbClr val="BDD7EE"/>
    <a:srgbClr val="328CCC"/>
    <a:srgbClr val="CCECFF"/>
    <a:srgbClr val="0099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9" autoAdjust="0"/>
    <p:restoredTop sz="89699" autoAdjust="0"/>
  </p:normalViewPr>
  <p:slideViewPr>
    <p:cSldViewPr showGuides="1">
      <p:cViewPr>
        <p:scale>
          <a:sx n="50" d="100"/>
          <a:sy n="50" d="100"/>
        </p:scale>
        <p:origin x="549" y="63"/>
      </p:cViewPr>
      <p:guideLst>
        <p:guide orient="horz" pos="2338"/>
        <p:guide pos="75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2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6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9575" cy="498474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60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6040" y="2"/>
            <a:ext cx="2949575" cy="498474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r">
              <a:defRPr sz="1200"/>
            </a:lvl1pPr>
          </a:lstStyle>
          <a:p>
            <a:fld id="{4F5AE690-2AC6-4088-B4C0-2AAEDFF50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61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0867"/>
            <a:ext cx="2949575" cy="498474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62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6040" y="9440867"/>
            <a:ext cx="2949575" cy="498474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r">
              <a:defRPr sz="1200"/>
            </a:lvl1pPr>
          </a:lstStyle>
          <a:p>
            <a:fld id="{2BA0737C-C8C5-44B0-ACF7-30D98C866CF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9786" cy="496967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l">
              <a:defRPr sz="1200"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48754" name="日期占位符 2"/>
          <p:cNvSpPr>
            <a:spLocks noGrp="1"/>
          </p:cNvSpPr>
          <p:nvPr>
            <p:ph type="dt" idx="1"/>
          </p:nvPr>
        </p:nvSpPr>
        <p:spPr>
          <a:xfrm>
            <a:off x="3855840" y="2"/>
            <a:ext cx="2949786" cy="496967"/>
          </a:xfrm>
          <a:prstGeom prst="rect">
            <a:avLst/>
          </a:prstGeom>
        </p:spPr>
        <p:txBody>
          <a:bodyPr vert="horz" lIns="91421" tIns="45710" rIns="91421" bIns="45710" rtlCol="0"/>
          <a:lstStyle>
            <a:lvl1pPr algn="r">
              <a:defRPr sz="1200">
                <a:ea typeface="微软雅黑" panose="020B0503020204020204" charset="-122"/>
              </a:defRPr>
            </a:lvl1pPr>
          </a:lstStyle>
          <a:p>
            <a:fld id="{673B58EF-4ABD-40F4-ACA4-FE81D742E6D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48755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1" tIns="45710" rIns="91421" bIns="45710" rtlCol="0" anchor="ctr"/>
          <a:lstStyle/>
          <a:p>
            <a:endParaRPr lang="zh-CN" altLang="en-US" dirty="0"/>
          </a:p>
        </p:txBody>
      </p:sp>
      <p:sp>
        <p:nvSpPr>
          <p:cNvPr id="104875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1" y="4721188"/>
            <a:ext cx="5445760" cy="4472701"/>
          </a:xfrm>
          <a:prstGeom prst="rect">
            <a:avLst/>
          </a:prstGeom>
        </p:spPr>
        <p:txBody>
          <a:bodyPr vert="horz" lIns="91421" tIns="45710" rIns="91421" bIns="4571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757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6967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l">
              <a:defRPr sz="1200"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4875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6967"/>
          </a:xfrm>
          <a:prstGeom prst="rect">
            <a:avLst/>
          </a:prstGeom>
        </p:spPr>
        <p:txBody>
          <a:bodyPr vert="horz" lIns="91421" tIns="45710" rIns="91421" bIns="45710" rtlCol="0" anchor="b"/>
          <a:lstStyle>
            <a:lvl1pPr algn="r">
              <a:defRPr sz="1200">
                <a:ea typeface="微软雅黑" panose="020B0503020204020204" charset="-122"/>
              </a:defRPr>
            </a:lvl1pPr>
          </a:lstStyle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200" rtl="0" eaLnBrk="1" latinLnBrk="0" hangingPunct="1">
      <a:defRPr sz="16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2pPr>
    <a:lvl3pPr marL="1219200" algn="l" defTabSz="1219200" rtl="0" eaLnBrk="1" latinLnBrk="0" hangingPunct="1">
      <a:defRPr sz="16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3pPr>
    <a:lvl4pPr marL="1828800" algn="l" defTabSz="1219200" rtl="0" eaLnBrk="1" latinLnBrk="0" hangingPunct="1">
      <a:defRPr sz="16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4pPr>
    <a:lvl5pPr marL="2438400" algn="l" defTabSz="1219200" rtl="0" eaLnBrk="1" latinLnBrk="0" hangingPunct="1">
      <a:defRPr sz="1600" kern="1200">
        <a:solidFill>
          <a:schemeClr val="tx1"/>
        </a:solidFill>
        <a:latin typeface="+mn-lt"/>
        <a:ea typeface="微软雅黑" panose="020B0503020204020204" charset="-122"/>
        <a:cs typeface="+mn-cs"/>
      </a:defRPr>
    </a:lvl5pPr>
    <a:lvl6pPr marL="30480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组合 7"/>
          <p:cNvGrpSpPr/>
          <p:nvPr userDrawn="1"/>
        </p:nvGrpSpPr>
        <p:grpSpPr>
          <a:xfrm>
            <a:off x="8066016" y="99986"/>
            <a:ext cx="3983250" cy="841321"/>
            <a:chOff x="8066016" y="99986"/>
            <a:chExt cx="3983250" cy="841321"/>
          </a:xfrm>
        </p:grpSpPr>
        <p:sp>
          <p:nvSpPr>
            <p:cNvPr id="1048747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48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49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750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97165" name="图片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226235" y="99986"/>
              <a:ext cx="823031" cy="841321"/>
            </a:xfrm>
            <a:prstGeom prst="rect">
              <a:avLst/>
            </a:prstGeom>
          </p:spPr>
        </p:pic>
      </p:grpSp>
      <p:sp>
        <p:nvSpPr>
          <p:cNvPr id="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标题 1"/>
          <p:cNvSpPr>
            <a:spLocks noGrp="1"/>
          </p:cNvSpPr>
          <p:nvPr>
            <p:ph type="title"/>
          </p:nvPr>
        </p:nvSpPr>
        <p:spPr>
          <a:xfrm>
            <a:off x="263525" y="16510"/>
            <a:ext cx="10512995" cy="800177"/>
          </a:xfrm>
          <a:prstGeom prst="rect">
            <a:avLst/>
          </a:prstGeom>
        </p:spPr>
        <p:txBody>
          <a:bodyPr tIns="72000" bIns="72000" anchor="ctr" anchorCtr="0"/>
          <a:lstStyle>
            <a:lvl1pPr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 lang="zh-CN" altLang="en-US" sz="40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630" name="文本占位符 2"/>
          <p:cNvSpPr>
            <a:spLocks noGrp="1"/>
          </p:cNvSpPr>
          <p:nvPr>
            <p:ph idx="1" hasCustomPrompt="1"/>
          </p:nvPr>
        </p:nvSpPr>
        <p:spPr>
          <a:xfrm>
            <a:off x="263525" y="1131571"/>
            <a:ext cx="11737131" cy="519027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-1" fmla="*/ 0 w 10857753"/>
              <a:gd name="-2" fmla="*/ 0 h 5136439"/>
              <a:gd name="-3" fmla="*/ 10857753 w 10857753"/>
              <a:gd name="-4" fmla="*/ 0 h 5136439"/>
              <a:gd name="-5" fmla="*/ 10855126 w 10857753"/>
              <a:gd name="-6" fmla="*/ 4956679 h 5136439"/>
              <a:gd name="-7" fmla="*/ 10857753 w 10857753"/>
              <a:gd name="-8" fmla="*/ 5136439 h 5136439"/>
              <a:gd name="-9" fmla="*/ 0 w 10857753"/>
              <a:gd name="-10" fmla="*/ 5136439 h 5136439"/>
              <a:gd name="connsiteX5" fmla="*/ 0 w 10857753"/>
              <a:gd name="connsiteY5" fmla="*/ 0 h 5136439"/>
              <a:gd name="-11" fmla="*/ 0 w 10857753"/>
              <a:gd name="-12" fmla="*/ 0 h 5142745"/>
              <a:gd name="-13" fmla="*/ 10857753 w 10857753"/>
              <a:gd name="-14" fmla="*/ 0 h 5142745"/>
              <a:gd name="-15" fmla="*/ 10855126 w 10857753"/>
              <a:gd name="-16" fmla="*/ 4956679 h 5142745"/>
              <a:gd name="-17" fmla="*/ 10687486 w 10857753"/>
              <a:gd name="-18" fmla="*/ 5142745 h 5142745"/>
              <a:gd name="-19" fmla="*/ 0 w 10857753"/>
              <a:gd name="-20" fmla="*/ 5136439 h 5142745"/>
              <a:gd name="-21" fmla="*/ 0 w 10857753"/>
              <a:gd name="-22" fmla="*/ 0 h 5142745"/>
              <a:gd name="-23" fmla="*/ 0 w 10857753"/>
              <a:gd name="-24" fmla="*/ 0 h 5142745"/>
              <a:gd name="-25" fmla="*/ 10857753 w 10857753"/>
              <a:gd name="-26" fmla="*/ 0 h 5142745"/>
              <a:gd name="-27" fmla="*/ 10855126 w 10857753"/>
              <a:gd name="-28" fmla="*/ 4956679 h 5142745"/>
              <a:gd name="-29" fmla="*/ 10687486 w 10857753"/>
              <a:gd name="-30" fmla="*/ 5142745 h 5142745"/>
              <a:gd name="-31" fmla="*/ 0 w 10857753"/>
              <a:gd name="-32" fmla="*/ 5136439 h 5142745"/>
              <a:gd name="-33" fmla="*/ 0 w 10857753"/>
              <a:gd name="-34" fmla="*/ 0 h 5142745"/>
              <a:gd name="-35" fmla="*/ 0 w 10857753"/>
              <a:gd name="-36" fmla="*/ 0 h 5142747"/>
              <a:gd name="-37" fmla="*/ 10857753 w 10857753"/>
              <a:gd name="-38" fmla="*/ 0 h 5142747"/>
              <a:gd name="-39" fmla="*/ 10855126 w 10857753"/>
              <a:gd name="-40" fmla="*/ 4956679 h 5142747"/>
              <a:gd name="-41" fmla="*/ 10687486 w 10857753"/>
              <a:gd name="-42" fmla="*/ 5142745 h 5142747"/>
              <a:gd name="-43" fmla="*/ 0 w 10857753"/>
              <a:gd name="-44" fmla="*/ 5136439 h 5142747"/>
              <a:gd name="-45" fmla="*/ 0 w 10857753"/>
              <a:gd name="-46" fmla="*/ 0 h 5142747"/>
              <a:gd name="-47" fmla="*/ 0 w 10857753"/>
              <a:gd name="-48" fmla="*/ 0 h 5142903"/>
              <a:gd name="-49" fmla="*/ 10857753 w 10857753"/>
              <a:gd name="-50" fmla="*/ 0 h 5142903"/>
              <a:gd name="-51" fmla="*/ 10855126 w 10857753"/>
              <a:gd name="-52" fmla="*/ 4956679 h 5142903"/>
              <a:gd name="-53" fmla="*/ 10687486 w 10857753"/>
              <a:gd name="-54" fmla="*/ 5142745 h 5142903"/>
              <a:gd name="-55" fmla="*/ 0 w 10857753"/>
              <a:gd name="-56" fmla="*/ 5136439 h 5142903"/>
              <a:gd name="-57" fmla="*/ 0 w 10857753"/>
              <a:gd name="-58" fmla="*/ 0 h 5142903"/>
              <a:gd name="-59" fmla="*/ 0 w 10857753"/>
              <a:gd name="-60" fmla="*/ 0 h 5142823"/>
              <a:gd name="-61" fmla="*/ 10857753 w 10857753"/>
              <a:gd name="-62" fmla="*/ 0 h 5142823"/>
              <a:gd name="-63" fmla="*/ 10855126 w 10857753"/>
              <a:gd name="-64" fmla="*/ 4956679 h 5142823"/>
              <a:gd name="-65" fmla="*/ 10687486 w 10857753"/>
              <a:gd name="-66" fmla="*/ 5142745 h 5142823"/>
              <a:gd name="-67" fmla="*/ 0 w 10857753"/>
              <a:gd name="-68" fmla="*/ 5136439 h 5142823"/>
              <a:gd name="-69" fmla="*/ 0 w 10857753"/>
              <a:gd name="-70" fmla="*/ 0 h 5142823"/>
              <a:gd name="-71" fmla="*/ 0 w 10857753"/>
              <a:gd name="-72" fmla="*/ 0 h 5142926"/>
              <a:gd name="-73" fmla="*/ 10857753 w 10857753"/>
              <a:gd name="-74" fmla="*/ 0 h 5142926"/>
              <a:gd name="-75" fmla="*/ 10855126 w 10857753"/>
              <a:gd name="-76" fmla="*/ 4956679 h 5142926"/>
              <a:gd name="-77" fmla="*/ 10687486 w 10857753"/>
              <a:gd name="-78" fmla="*/ 5142745 h 5142926"/>
              <a:gd name="-79" fmla="*/ 0 w 10857753"/>
              <a:gd name="-80" fmla="*/ 5136439 h 5142926"/>
              <a:gd name="-81" fmla="*/ 0 w 10857753"/>
              <a:gd name="-82" fmla="*/ 0 h 5142926"/>
              <a:gd name="-83" fmla="*/ 0 w 10857753"/>
              <a:gd name="-84" fmla="*/ 0 h 5142954"/>
              <a:gd name="-85" fmla="*/ 10857753 w 10857753"/>
              <a:gd name="-86" fmla="*/ 0 h 5142954"/>
              <a:gd name="-87" fmla="*/ 10855126 w 10857753"/>
              <a:gd name="-88" fmla="*/ 4963817 h 5142954"/>
              <a:gd name="-89" fmla="*/ 10687486 w 10857753"/>
              <a:gd name="-90" fmla="*/ 5142745 h 5142954"/>
              <a:gd name="-91" fmla="*/ 0 w 10857753"/>
              <a:gd name="-92" fmla="*/ 5136439 h 5142954"/>
              <a:gd name="-93" fmla="*/ 0 w 10857753"/>
              <a:gd name="-94" fmla="*/ 0 h 5142954"/>
              <a:gd name="-95" fmla="*/ 0 w 10857753"/>
              <a:gd name="-96" fmla="*/ 0 h 5142954"/>
              <a:gd name="-97" fmla="*/ 10857753 w 10857753"/>
              <a:gd name="-98" fmla="*/ 0 h 5142954"/>
              <a:gd name="-99" fmla="*/ 10855126 w 10857753"/>
              <a:gd name="-100" fmla="*/ 4963817 h 5142954"/>
              <a:gd name="-101" fmla="*/ 10687486 w 10857753"/>
              <a:gd name="-102" fmla="*/ 5142745 h 5142954"/>
              <a:gd name="-103" fmla="*/ 0 w 10857753"/>
              <a:gd name="-104" fmla="*/ 5136439 h 5142954"/>
              <a:gd name="-105" fmla="*/ 0 w 10857753"/>
              <a:gd name="-106" fmla="*/ 0 h 5142954"/>
              <a:gd name="-107" fmla="*/ 0 w 10857753"/>
              <a:gd name="-108" fmla="*/ 0 h 5143138"/>
              <a:gd name="-109" fmla="*/ 10857753 w 10857753"/>
              <a:gd name="-110" fmla="*/ 0 h 5143138"/>
              <a:gd name="-111" fmla="*/ 10855126 w 10857753"/>
              <a:gd name="-112" fmla="*/ 4963817 h 5143138"/>
              <a:gd name="-113" fmla="*/ 10687486 w 10857753"/>
              <a:gd name="-114" fmla="*/ 5142745 h 5143138"/>
              <a:gd name="-115" fmla="*/ 0 w 10857753"/>
              <a:gd name="-116" fmla="*/ 5136439 h 5143138"/>
              <a:gd name="-117" fmla="*/ 0 w 10857753"/>
              <a:gd name="-118" fmla="*/ 0 h 5143138"/>
            </a:gdLst>
            <a:ahLst/>
            <a:cxnLst>
              <a:cxn ang="0">
                <a:pos x="-107" y="-108"/>
              </a:cxn>
              <a:cxn ang="0">
                <a:pos x="-109" y="-110"/>
              </a:cxn>
              <a:cxn ang="0">
                <a:pos x="-111" y="-112"/>
              </a:cxn>
              <a:cxn ang="0">
                <a:pos x="-113" y="-114"/>
              </a:cxn>
              <a:cxn ang="0">
                <a:pos x="-115" y="-116"/>
              </a:cxn>
              <a:cxn ang="0">
                <a:pos x="-117" y="-118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 marL="450850" indent="-450850">
              <a:lnSpc>
                <a:spcPct val="110000"/>
              </a:lnSpc>
              <a:spcBef>
                <a:spcPts val="1800"/>
              </a:spcBef>
              <a:buFont typeface="Wingdings" panose="05000000000000000000" pitchFamily="2" charset="2"/>
              <a:buChar char="l"/>
              <a:defRPr lang="zh-CN" altLang="en-US" sz="2800" b="1" kern="12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47675" indent="-447675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l"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628650" indent="-228600">
              <a:lnSpc>
                <a:spcPct val="110000"/>
              </a:lnSpc>
              <a:buFont typeface="Wingdings" panose="05000000000000000000" pitchFamily="2" charset="2"/>
              <a:buChar char="l"/>
              <a:defRPr sz="1600" b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en-US" altLang="zh-CN" dirty="0"/>
          </a:p>
          <a:p>
            <a:pPr lvl="2"/>
            <a:endParaRPr lang="zh-CN" altLang="en-US" dirty="0"/>
          </a:p>
        </p:txBody>
      </p:sp>
      <p:sp>
        <p:nvSpPr>
          <p:cNvPr id="3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6"/>
          <p:cNvGrpSpPr/>
          <p:nvPr userDrawn="1"/>
        </p:nvGrpSpPr>
        <p:grpSpPr>
          <a:xfrm>
            <a:off x="7989" y="55338"/>
            <a:ext cx="12182486" cy="937477"/>
            <a:chOff x="7989" y="55338"/>
            <a:chExt cx="12182486" cy="937477"/>
          </a:xfrm>
        </p:grpSpPr>
        <p:sp>
          <p:nvSpPr>
            <p:cNvPr id="1048576" name="矩形 16"/>
            <p:cNvSpPr/>
            <p:nvPr userDrawn="1"/>
          </p:nvSpPr>
          <p:spPr>
            <a:xfrm>
              <a:off x="91700" y="232573"/>
              <a:ext cx="12098775" cy="760242"/>
            </a:xfrm>
            <a:prstGeom prst="rect">
              <a:avLst/>
            </a:prstGeom>
            <a:gradFill flip="none" rotWithShape="1">
              <a:gsLst>
                <a:gs pos="0">
                  <a:srgbClr val="23BFA5">
                    <a:alpha val="60000"/>
                  </a:srgbClr>
                </a:gs>
                <a:gs pos="50000">
                  <a:srgbClr val="119ABC">
                    <a:alpha val="80000"/>
                  </a:srgbClr>
                </a:gs>
                <a:gs pos="100000">
                  <a:srgbClr val="0078D2">
                    <a:alpha val="9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36" tIns="45718" rIns="91436" bIns="45718" rtlCol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prstClr val="white"/>
                </a:solidFill>
                <a:latin typeface="Gesta Md"/>
                <a:ea typeface="微软雅黑" panose="020B0503020204020204" charset="-122"/>
              </a:endParaRPr>
            </a:p>
          </p:txBody>
        </p:sp>
        <p:sp>
          <p:nvSpPr>
            <p:cNvPr id="1048577" name="矩形 17"/>
            <p:cNvSpPr/>
            <p:nvPr userDrawn="1"/>
          </p:nvSpPr>
          <p:spPr bwMode="auto">
            <a:xfrm>
              <a:off x="7989" y="55338"/>
              <a:ext cx="11985070" cy="813300"/>
            </a:xfrm>
            <a:prstGeom prst="rect">
              <a:avLst/>
            </a:prstGeom>
            <a:gradFill flip="none" rotWithShape="1">
              <a:gsLst>
                <a:gs pos="20000">
                  <a:srgbClr val="FDFDFD"/>
                </a:gs>
                <a:gs pos="80000">
                  <a:srgbClr val="E7E7E7">
                    <a:lumMod val="60000"/>
                    <a:lumOff val="40000"/>
                  </a:srgbClr>
                </a:gs>
              </a:gsLst>
              <a:lin ang="13500000" scaled="1"/>
            </a:gra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kern="0" dirty="0">
                  <a:solidFill>
                    <a:prstClr val="black"/>
                  </a:solidFill>
                  <a:latin typeface="Gesta Md"/>
                  <a:ea typeface="微软雅黑" panose="020B0503020204020204" charset="-122"/>
                </a:rPr>
                <a:t> </a:t>
              </a:r>
              <a:endParaRPr lang="zh-CN" altLang="en-US" sz="1200" kern="0" dirty="0">
                <a:solidFill>
                  <a:prstClr val="black"/>
                </a:solidFill>
                <a:latin typeface="Gesta Md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"/>
          <p:cNvGrpSpPr/>
          <p:nvPr userDrawn="1"/>
        </p:nvGrpSpPr>
        <p:grpSpPr>
          <a:xfrm>
            <a:off x="8510913" y="102192"/>
            <a:ext cx="3406916" cy="719591"/>
            <a:chOff x="8066016" y="99986"/>
            <a:chExt cx="3983250" cy="841321"/>
          </a:xfrm>
        </p:grpSpPr>
        <p:sp>
          <p:nvSpPr>
            <p:cNvPr id="1048578" name="圆角矩形 8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579" name="圆角矩形 9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580" name="圆角矩形 10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581" name="圆角矩形 11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97153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226235" y="99986"/>
              <a:ext cx="823031" cy="841321"/>
            </a:xfrm>
            <a:prstGeom prst="rect">
              <a:avLst/>
            </a:prstGeom>
          </p:spPr>
        </p:pic>
      </p:grpSp>
      <p:sp>
        <p:nvSpPr>
          <p:cNvPr id="1048582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91700" y="1131571"/>
            <a:ext cx="12024100" cy="519027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-1" fmla="*/ 0 w 10857753"/>
              <a:gd name="-2" fmla="*/ 0 h 5136439"/>
              <a:gd name="-3" fmla="*/ 10857753 w 10857753"/>
              <a:gd name="-4" fmla="*/ 0 h 5136439"/>
              <a:gd name="-5" fmla="*/ 10855126 w 10857753"/>
              <a:gd name="-6" fmla="*/ 4956679 h 5136439"/>
              <a:gd name="-7" fmla="*/ 10857753 w 10857753"/>
              <a:gd name="-8" fmla="*/ 5136439 h 5136439"/>
              <a:gd name="-9" fmla="*/ 0 w 10857753"/>
              <a:gd name="-10" fmla="*/ 5136439 h 5136439"/>
              <a:gd name="connsiteX5" fmla="*/ 0 w 10857753"/>
              <a:gd name="connsiteY5" fmla="*/ 0 h 5136439"/>
              <a:gd name="-11" fmla="*/ 0 w 10857753"/>
              <a:gd name="-12" fmla="*/ 0 h 5142745"/>
              <a:gd name="-13" fmla="*/ 10857753 w 10857753"/>
              <a:gd name="-14" fmla="*/ 0 h 5142745"/>
              <a:gd name="-15" fmla="*/ 10855126 w 10857753"/>
              <a:gd name="-16" fmla="*/ 4956679 h 5142745"/>
              <a:gd name="-17" fmla="*/ 10687486 w 10857753"/>
              <a:gd name="-18" fmla="*/ 5142745 h 5142745"/>
              <a:gd name="-19" fmla="*/ 0 w 10857753"/>
              <a:gd name="-20" fmla="*/ 5136439 h 5142745"/>
              <a:gd name="-21" fmla="*/ 0 w 10857753"/>
              <a:gd name="-22" fmla="*/ 0 h 5142745"/>
              <a:gd name="-23" fmla="*/ 0 w 10857753"/>
              <a:gd name="-24" fmla="*/ 0 h 5142745"/>
              <a:gd name="-25" fmla="*/ 10857753 w 10857753"/>
              <a:gd name="-26" fmla="*/ 0 h 5142745"/>
              <a:gd name="-27" fmla="*/ 10855126 w 10857753"/>
              <a:gd name="-28" fmla="*/ 4956679 h 5142745"/>
              <a:gd name="-29" fmla="*/ 10687486 w 10857753"/>
              <a:gd name="-30" fmla="*/ 5142745 h 5142745"/>
              <a:gd name="-31" fmla="*/ 0 w 10857753"/>
              <a:gd name="-32" fmla="*/ 5136439 h 5142745"/>
              <a:gd name="-33" fmla="*/ 0 w 10857753"/>
              <a:gd name="-34" fmla="*/ 0 h 5142745"/>
              <a:gd name="-35" fmla="*/ 0 w 10857753"/>
              <a:gd name="-36" fmla="*/ 0 h 5142747"/>
              <a:gd name="-37" fmla="*/ 10857753 w 10857753"/>
              <a:gd name="-38" fmla="*/ 0 h 5142747"/>
              <a:gd name="-39" fmla="*/ 10855126 w 10857753"/>
              <a:gd name="-40" fmla="*/ 4956679 h 5142747"/>
              <a:gd name="-41" fmla="*/ 10687486 w 10857753"/>
              <a:gd name="-42" fmla="*/ 5142745 h 5142747"/>
              <a:gd name="-43" fmla="*/ 0 w 10857753"/>
              <a:gd name="-44" fmla="*/ 5136439 h 5142747"/>
              <a:gd name="-45" fmla="*/ 0 w 10857753"/>
              <a:gd name="-46" fmla="*/ 0 h 5142747"/>
              <a:gd name="-47" fmla="*/ 0 w 10857753"/>
              <a:gd name="-48" fmla="*/ 0 h 5142903"/>
              <a:gd name="-49" fmla="*/ 10857753 w 10857753"/>
              <a:gd name="-50" fmla="*/ 0 h 5142903"/>
              <a:gd name="-51" fmla="*/ 10855126 w 10857753"/>
              <a:gd name="-52" fmla="*/ 4956679 h 5142903"/>
              <a:gd name="-53" fmla="*/ 10687486 w 10857753"/>
              <a:gd name="-54" fmla="*/ 5142745 h 5142903"/>
              <a:gd name="-55" fmla="*/ 0 w 10857753"/>
              <a:gd name="-56" fmla="*/ 5136439 h 5142903"/>
              <a:gd name="-57" fmla="*/ 0 w 10857753"/>
              <a:gd name="-58" fmla="*/ 0 h 5142903"/>
              <a:gd name="-59" fmla="*/ 0 w 10857753"/>
              <a:gd name="-60" fmla="*/ 0 h 5142823"/>
              <a:gd name="-61" fmla="*/ 10857753 w 10857753"/>
              <a:gd name="-62" fmla="*/ 0 h 5142823"/>
              <a:gd name="-63" fmla="*/ 10855126 w 10857753"/>
              <a:gd name="-64" fmla="*/ 4956679 h 5142823"/>
              <a:gd name="-65" fmla="*/ 10687486 w 10857753"/>
              <a:gd name="-66" fmla="*/ 5142745 h 5142823"/>
              <a:gd name="-67" fmla="*/ 0 w 10857753"/>
              <a:gd name="-68" fmla="*/ 5136439 h 5142823"/>
              <a:gd name="-69" fmla="*/ 0 w 10857753"/>
              <a:gd name="-70" fmla="*/ 0 h 5142823"/>
              <a:gd name="-71" fmla="*/ 0 w 10857753"/>
              <a:gd name="-72" fmla="*/ 0 h 5142926"/>
              <a:gd name="-73" fmla="*/ 10857753 w 10857753"/>
              <a:gd name="-74" fmla="*/ 0 h 5142926"/>
              <a:gd name="-75" fmla="*/ 10855126 w 10857753"/>
              <a:gd name="-76" fmla="*/ 4956679 h 5142926"/>
              <a:gd name="-77" fmla="*/ 10687486 w 10857753"/>
              <a:gd name="-78" fmla="*/ 5142745 h 5142926"/>
              <a:gd name="-79" fmla="*/ 0 w 10857753"/>
              <a:gd name="-80" fmla="*/ 5136439 h 5142926"/>
              <a:gd name="-81" fmla="*/ 0 w 10857753"/>
              <a:gd name="-82" fmla="*/ 0 h 5142926"/>
              <a:gd name="-83" fmla="*/ 0 w 10857753"/>
              <a:gd name="-84" fmla="*/ 0 h 5142954"/>
              <a:gd name="-85" fmla="*/ 10857753 w 10857753"/>
              <a:gd name="-86" fmla="*/ 0 h 5142954"/>
              <a:gd name="-87" fmla="*/ 10855126 w 10857753"/>
              <a:gd name="-88" fmla="*/ 4963817 h 5142954"/>
              <a:gd name="-89" fmla="*/ 10687486 w 10857753"/>
              <a:gd name="-90" fmla="*/ 5142745 h 5142954"/>
              <a:gd name="-91" fmla="*/ 0 w 10857753"/>
              <a:gd name="-92" fmla="*/ 5136439 h 5142954"/>
              <a:gd name="-93" fmla="*/ 0 w 10857753"/>
              <a:gd name="-94" fmla="*/ 0 h 5142954"/>
              <a:gd name="-95" fmla="*/ 0 w 10857753"/>
              <a:gd name="-96" fmla="*/ 0 h 5142954"/>
              <a:gd name="-97" fmla="*/ 10857753 w 10857753"/>
              <a:gd name="-98" fmla="*/ 0 h 5142954"/>
              <a:gd name="-99" fmla="*/ 10855126 w 10857753"/>
              <a:gd name="-100" fmla="*/ 4963817 h 5142954"/>
              <a:gd name="-101" fmla="*/ 10687486 w 10857753"/>
              <a:gd name="-102" fmla="*/ 5142745 h 5142954"/>
              <a:gd name="-103" fmla="*/ 0 w 10857753"/>
              <a:gd name="-104" fmla="*/ 5136439 h 5142954"/>
              <a:gd name="-105" fmla="*/ 0 w 10857753"/>
              <a:gd name="-106" fmla="*/ 0 h 5142954"/>
              <a:gd name="-107" fmla="*/ 0 w 10857753"/>
              <a:gd name="-108" fmla="*/ 0 h 5143138"/>
              <a:gd name="-109" fmla="*/ 10857753 w 10857753"/>
              <a:gd name="-110" fmla="*/ 0 h 5143138"/>
              <a:gd name="-111" fmla="*/ 10855126 w 10857753"/>
              <a:gd name="-112" fmla="*/ 4963817 h 5143138"/>
              <a:gd name="-113" fmla="*/ 10687486 w 10857753"/>
              <a:gd name="-114" fmla="*/ 5142745 h 5143138"/>
              <a:gd name="-115" fmla="*/ 0 w 10857753"/>
              <a:gd name="-116" fmla="*/ 5136439 h 5143138"/>
              <a:gd name="-117" fmla="*/ 0 w 10857753"/>
              <a:gd name="-118" fmla="*/ 0 h 5143138"/>
            </a:gdLst>
            <a:ahLst/>
            <a:cxnLst>
              <a:cxn ang="0">
                <a:pos x="-107" y="-108"/>
              </a:cxn>
              <a:cxn ang="0">
                <a:pos x="-109" y="-110"/>
              </a:cxn>
              <a:cxn ang="0">
                <a:pos x="-111" y="-112"/>
              </a:cxn>
              <a:cxn ang="0">
                <a:pos x="-113" y="-114"/>
              </a:cxn>
              <a:cxn ang="0">
                <a:pos x="-115" y="-116"/>
              </a:cxn>
              <a:cxn ang="0">
                <a:pos x="-117" y="-118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/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  <a:endParaRPr lang="en-US" altLang="zh-CN" dirty="0"/>
          </a:p>
          <a:p>
            <a:pPr lvl="0">
              <a:lnSpc>
                <a:spcPct val="170000"/>
              </a:lnSpc>
            </a:pP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9336360" y="6346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494D-C28C-48BD-8027-6B7584539B7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600" b="1" i="0" u="none" strike="noStrike" kern="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</p:titleStyle>
    <p:bodyStyle>
      <a:lvl1pPr marL="450850" indent="-450850" algn="l" defTabSz="914400" rtl="0" eaLnBrk="1" latinLnBrk="0" hangingPunct="1">
        <a:lnSpc>
          <a:spcPct val="140000"/>
        </a:lnSpc>
        <a:spcBef>
          <a:spcPts val="600"/>
        </a:spcBef>
        <a:buSzPct val="100000"/>
        <a:buFont typeface="Times New Roman" panose="02020603050405020304" pitchFamily="18" charset="0"/>
        <a:buChar char="※"/>
        <a:defRPr lang="zh-CN" altLang="en-US" sz="2800" b="1" kern="1200" dirty="0" smtClean="0">
          <a:solidFill>
            <a:schemeClr val="tx1"/>
          </a:solidFill>
          <a:latin typeface="Times New Roman" panose="02020603050405020304" pitchFamily="18" charset="0"/>
          <a:ea typeface="微软雅黑" panose="020B0503020204020204" charset="-122"/>
          <a:cs typeface="Times New Roman" panose="02020603050405020304" pitchFamily="18" charset="0"/>
        </a:defRPr>
      </a:lvl1pPr>
      <a:lvl2pPr marL="593725" indent="-281305" algn="l" defTabSz="914400" rtl="0" eaLnBrk="1" latinLnBrk="0" hangingPunct="1">
        <a:lnSpc>
          <a:spcPct val="140000"/>
        </a:lnSpc>
        <a:spcBef>
          <a:spcPts val="600"/>
        </a:spcBef>
        <a:buFont typeface="Wingdings" panose="05000000000000000000" pitchFamily="2" charset="2"/>
        <a:buChar char="Ø"/>
        <a:defRPr lang="zh-CN" altLang="en-US" sz="2400" kern="1200" dirty="0" smtClean="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tags" Target="../tags/tag3.xml"/><Relationship Id="rId4" Type="http://schemas.openxmlformats.org/officeDocument/2006/relationships/image" Target="../media/image9.jpeg"/><Relationship Id="rId3" Type="http://schemas.openxmlformats.org/officeDocument/2006/relationships/tags" Target="../tags/tag2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32858"/>
            <a:ext cx="12192000" cy="24192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360" y="2349128"/>
            <a:ext cx="11368757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High-Precision LLRF System </a:t>
            </a:r>
            <a:endParaRPr lang="zh-CN" altLang="en-US" sz="48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for the </a:t>
            </a:r>
            <a:r>
              <a:rPr lang="en-US" altLang="zh-CN" sz="4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U</a:t>
            </a:r>
            <a:r>
              <a:rPr lang="zh-CN" altLang="en-US" sz="4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pgrade of SXFEL</a:t>
            </a:r>
            <a:endParaRPr lang="zh-CN" altLang="en-US" sz="48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图片 3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2035" y="188595"/>
            <a:ext cx="4337050" cy="16732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07895" y="4770755"/>
            <a:ext cx="79375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/>
              <a:t>Chengcheng Xiao, Yiming Xu, Chenyu Wei, Wencheng Fang</a:t>
            </a:r>
            <a:endParaRPr lang="en-US" altLang="zh-CN" sz="2400"/>
          </a:p>
          <a:p>
            <a:pPr algn="ctr"/>
            <a:r>
              <a:rPr lang="en-US" altLang="zh-CN" sz="2400"/>
              <a:t>Microwave Group</a:t>
            </a:r>
            <a:endParaRPr lang="en-US" altLang="zh-CN" sz="2400"/>
          </a:p>
          <a:p>
            <a:pPr algn="ctr"/>
            <a:r>
              <a:rPr lang="en-US" altLang="zh-CN" sz="2400"/>
              <a:t>Shanghai Advanced Research Institute. CAS</a:t>
            </a:r>
            <a:endParaRPr lang="en-US" altLang="zh-CN" sz="2400"/>
          </a:p>
          <a:p>
            <a:pPr algn="ctr"/>
            <a:r>
              <a:rPr lang="en-US" altLang="zh-CN" sz="2400"/>
              <a:t>Oct.13 2025, Newport News</a:t>
            </a:r>
            <a:endParaRPr lang="en-US" altLang="zh-CN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08585"/>
            <a:ext cx="6138545" cy="1805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ardware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68515" y="1851660"/>
            <a:ext cx="4398645" cy="4239895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67080" y="1916430"/>
            <a:ext cx="5071110" cy="3600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>
                <a:sym typeface="+mn-ea"/>
              </a:rPr>
              <a:t>16 Layers</a:t>
            </a:r>
            <a:endParaRPr lang="en-US" sz="1800"/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/>
              <a:t>Based on Zynq MPso</a:t>
            </a:r>
            <a:r>
              <a:rPr lang="en-US" sz="1800"/>
              <a:t>c </a:t>
            </a:r>
            <a:endParaRPr lang="en-US" sz="1800"/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/>
              <a:t>8-channel 310 MSPS 16bit ADCs</a:t>
            </a:r>
            <a:endParaRPr lang="en-US" sz="1800"/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/>
              <a:t>4</a:t>
            </a:r>
            <a:r>
              <a:rPr lang="en-US" sz="1800">
                <a:sym typeface="+mn-ea"/>
              </a:rPr>
              <a:t>-channel</a:t>
            </a:r>
            <a:r>
              <a:rPr lang="en-US" sz="1800"/>
              <a:t> 500 MSPS 16bit DACs</a:t>
            </a:r>
            <a:endParaRPr lang="en-US" sz="1800"/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/>
              <a:t>8-channel DC ADC sampling</a:t>
            </a:r>
            <a:endParaRPr lang="en-US" sz="1800"/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/>
              <a:t>Seperate CLK distribution for ADC and DAC</a:t>
            </a:r>
            <a:endParaRPr lang="en-US" sz="1800"/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/>
              <a:t>FMC interface</a:t>
            </a:r>
            <a:endParaRPr lang="en-US" sz="1800"/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/>
              <a:t>SSD/micro SD</a:t>
            </a:r>
            <a:endParaRPr lang="en-US" sz="1800"/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endParaRPr lang="en-US" sz="1800"/>
          </a:p>
        </p:txBody>
      </p:sp>
      <p:sp>
        <p:nvSpPr>
          <p:cNvPr id="5" name="文本框 4"/>
          <p:cNvSpPr txBox="1"/>
          <p:nvPr/>
        </p:nvSpPr>
        <p:spPr>
          <a:xfrm>
            <a:off x="8903970" y="6236970"/>
            <a:ext cx="13639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DSP board </a:t>
            </a:r>
            <a:endParaRPr lang="en-US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ardware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7462" t="12938" b="21438"/>
          <a:stretch>
            <a:fillRect/>
          </a:stretch>
        </p:blipFill>
        <p:spPr>
          <a:xfrm rot="10800000">
            <a:off x="8183880" y="2708910"/>
            <a:ext cx="3976370" cy="3761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" y="2708910"/>
            <a:ext cx="5250180" cy="38207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9470" y="1476375"/>
            <a:ext cx="4683760" cy="510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48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Cooling Matters!</a:t>
            </a:r>
            <a:endParaRPr lang="en-US" sz="48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810" y="2708910"/>
            <a:ext cx="2520315" cy="38011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76135" y="981075"/>
            <a:ext cx="3825240" cy="1379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2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FPGA</a:t>
            </a:r>
            <a:endParaRPr lang="en-US" sz="22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r>
              <a:rPr lang="en-US" sz="22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Power Management </a:t>
            </a:r>
            <a:endParaRPr lang="en-US" sz="22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r>
              <a:rPr lang="en-US" sz="22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Ethernet </a:t>
            </a:r>
            <a:endParaRPr lang="en-US" sz="22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r>
              <a:rPr lang="en-US" sz="22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ADCs</a:t>
            </a:r>
            <a:endParaRPr lang="en-US" sz="22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r>
              <a:rPr lang="en-US" sz="2200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...</a:t>
            </a:r>
            <a:endParaRPr lang="en-US" sz="2200"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ardware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6" name="图片 2" descr="24fef3e13a5fff41624f4eaa3532780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2060575"/>
            <a:ext cx="5452110" cy="4089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26682" r="-18" b="25294"/>
          <a:stretch>
            <a:fillRect/>
          </a:stretch>
        </p:blipFill>
        <p:spPr>
          <a:xfrm>
            <a:off x="6671945" y="4436745"/>
            <a:ext cx="4462780" cy="1606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17812" r="-18" b="30635"/>
          <a:stretch>
            <a:fillRect/>
          </a:stretch>
        </p:blipFill>
        <p:spPr>
          <a:xfrm>
            <a:off x="6671945" y="2060575"/>
            <a:ext cx="4443095" cy="171704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913890" y="2564765"/>
            <a:ext cx="1825625" cy="136779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左箭头 12"/>
          <p:cNvSpPr/>
          <p:nvPr/>
        </p:nvSpPr>
        <p:spPr>
          <a:xfrm rot="3480000">
            <a:off x="2348865" y="2037080"/>
            <a:ext cx="762635" cy="24574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631315" y="1301750"/>
            <a:ext cx="14058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DSP Board</a:t>
            </a:r>
            <a:endParaRPr lang="en-US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487170" y="4580890"/>
            <a:ext cx="1793240" cy="1062355"/>
          </a:xfrm>
          <a:prstGeom prst="round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左箭头 15"/>
          <p:cNvSpPr/>
          <p:nvPr/>
        </p:nvSpPr>
        <p:spPr>
          <a:xfrm rot="18600000">
            <a:off x="1661795" y="5928995"/>
            <a:ext cx="762635" cy="24574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63525" y="6308725"/>
            <a:ext cx="3963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Frequency Mixer/ Vector Modulator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791585" y="2217420"/>
            <a:ext cx="574675" cy="9271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左箭头 18"/>
          <p:cNvSpPr/>
          <p:nvPr/>
        </p:nvSpPr>
        <p:spPr>
          <a:xfrm rot="6720000">
            <a:off x="4151630" y="1880235"/>
            <a:ext cx="363855" cy="24574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431540" y="1317625"/>
            <a:ext cx="23983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WR Mezzanine Card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Firmware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35361" y="2212525"/>
            <a:ext cx="5616624" cy="2814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/>
              <a:t>SystemGenerator aided function design</a:t>
            </a:r>
            <a:endParaRPr lang="en-US" altLang="zh-CN" sz="1800"/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/>
              <a:t>SysGen automatically generates Verilog code according to schemtic</a:t>
            </a:r>
            <a:endParaRPr lang="en-US" altLang="zh-CN" sz="1800"/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/>
              <a:t>Running at</a:t>
            </a:r>
            <a:r>
              <a:rPr lang="zh-CN" altLang="en-US"/>
              <a:t> </a:t>
            </a:r>
            <a:r>
              <a:rPr lang="en-US" altLang="zh-CN"/>
              <a:t>100-MHz</a:t>
            </a:r>
            <a:r>
              <a:rPr lang="zh-CN" altLang="en-US"/>
              <a:t> </a:t>
            </a:r>
            <a:r>
              <a:rPr lang="en-US" altLang="zh-CN"/>
              <a:t>CLK, same with the ADCs &amp; DACs</a:t>
            </a:r>
            <a:endParaRPr lang="en-US" altLang="zh-CN"/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/>
              <a:t>Packaged module simplifies the design, so more attention is paid on the function and timing rather than data type </a:t>
            </a:r>
            <a:endParaRPr lang="en-US" altLang="zh-CN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830729"/>
            <a:ext cx="5417804" cy="319654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392144" y="5202435"/>
            <a:ext cx="3472682" cy="860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  <a:buClrTx/>
              <a:buSzTx/>
            </a:pPr>
            <a:r>
              <a:rPr lang="en-US" altLang="zh-CN" sz="1800"/>
              <a:t>4 times pipeline IQ demodulator</a:t>
            </a:r>
            <a:endParaRPr lang="en-US" altLang="zh-CN" sz="1800"/>
          </a:p>
          <a:p>
            <a:pPr algn="ctr">
              <a:lnSpc>
                <a:spcPct val="130000"/>
              </a:lnSpc>
              <a:spcBef>
                <a:spcPts val="600"/>
              </a:spcBef>
              <a:buClrTx/>
              <a:buSzTx/>
            </a:pPr>
            <a:r>
              <a:rPr lang="en-US" altLang="zh-CN" sz="1800"/>
              <a:t>Output I/Q component at 100 MHz</a:t>
            </a:r>
            <a:endParaRPr lang="zh-CN" altLang="en-US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Firmware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171650" y="3645024"/>
            <a:ext cx="6696744" cy="12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/>
              <a:t>16-bit AD/DA leads to 16-order real-time pipeline CORDIC</a:t>
            </a:r>
            <a:endParaRPr lang="en-US" altLang="zh-CN" sz="1800"/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/>
              <a:t>Output 15-bit amplitude and 17-bit phase at 100 MHz</a:t>
            </a:r>
            <a:endParaRPr lang="en-US" altLang="zh-CN"/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/>
              <a:t>O</a:t>
            </a:r>
            <a:r>
              <a:rPr lang="en-US" altLang="zh-CN" sz="1800"/>
              <a:t>utput is used by algorithms directly</a:t>
            </a:r>
            <a:endParaRPr lang="en-US" altLang="zh-CN" sz="1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941"/>
            <a:ext cx="12192000" cy="23765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Firmware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07368" y="1209347"/>
            <a:ext cx="6696744" cy="12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/>
              <a:t>Multiple operation mode</a:t>
            </a:r>
            <a:endParaRPr lang="en-US" altLang="zh-CN" sz="1800"/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/>
              <a:t>Sel register controls the mode, which can be set online by Linux</a:t>
            </a:r>
            <a:endParaRPr lang="en-US" altLang="zh-CN"/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/>
              <a:t>Enhance flexibility and universality</a:t>
            </a:r>
            <a:endParaRPr lang="en-US" altLang="zh-CN" sz="1800"/>
          </a:p>
        </p:txBody>
      </p:sp>
      <p:cxnSp>
        <p:nvCxnSpPr>
          <p:cNvPr id="6" name="直接箭头连接符 5"/>
          <p:cNvCxnSpPr>
            <a:endCxn id="48" idx="1"/>
          </p:cNvCxnSpPr>
          <p:nvPr/>
        </p:nvCxnSpPr>
        <p:spPr>
          <a:xfrm>
            <a:off x="8442169" y="4474351"/>
            <a:ext cx="696179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739888" y="4477018"/>
            <a:ext cx="506866" cy="725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49" idx="1"/>
          </p:cNvCxnSpPr>
          <p:nvPr/>
        </p:nvCxnSpPr>
        <p:spPr>
          <a:xfrm>
            <a:off x="9884675" y="4050770"/>
            <a:ext cx="36257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endCxn id="43" idx="2"/>
          </p:cNvCxnSpPr>
          <p:nvPr/>
        </p:nvCxnSpPr>
        <p:spPr>
          <a:xfrm>
            <a:off x="8189815" y="3496405"/>
            <a:ext cx="55641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endCxn id="42" idx="2"/>
          </p:cNvCxnSpPr>
          <p:nvPr/>
        </p:nvCxnSpPr>
        <p:spPr>
          <a:xfrm>
            <a:off x="8419346" y="2492552"/>
            <a:ext cx="33008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流程图: 手动操作 11"/>
          <p:cNvSpPr/>
          <p:nvPr/>
        </p:nvSpPr>
        <p:spPr>
          <a:xfrm rot="16200000">
            <a:off x="7984015" y="4242462"/>
            <a:ext cx="684881" cy="431529"/>
          </a:xfrm>
          <a:prstGeom prst="flowChartManualOpera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86966" y="4217441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Amp.</a:t>
            </a: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924153" y="4233501"/>
            <a:ext cx="175887" cy="3152"/>
          </a:xfrm>
          <a:prstGeom prst="line">
            <a:avLst/>
          </a:prstGeom>
          <a:ln w="127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743072" y="409500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12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73877" y="3835159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06652" y="4325652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A-PID</a:t>
            </a:r>
            <a:endParaRPr lang="zh-CN" altLang="en-US" sz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924153" y="4471724"/>
            <a:ext cx="175887" cy="3152"/>
          </a:xfrm>
          <a:prstGeom prst="line">
            <a:avLst/>
          </a:prstGeom>
          <a:ln w="127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924153" y="4721442"/>
            <a:ext cx="175887" cy="315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470526" y="45746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A-set</a:t>
            </a:r>
            <a:endParaRPr lang="zh-CN" altLang="en-US" sz="1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连接符: 肘形 20"/>
          <p:cNvCxnSpPr/>
          <p:nvPr/>
        </p:nvCxnSpPr>
        <p:spPr>
          <a:xfrm>
            <a:off x="8189038" y="3973659"/>
            <a:ext cx="157445" cy="215105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流程图: 手动操作 21"/>
          <p:cNvSpPr/>
          <p:nvPr/>
        </p:nvSpPr>
        <p:spPr>
          <a:xfrm rot="16200000">
            <a:off x="7992562" y="3256993"/>
            <a:ext cx="684881" cy="431529"/>
          </a:xfrm>
          <a:prstGeom prst="flowChartManualOpera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95692" y="3230483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932700" y="3248032"/>
            <a:ext cx="175887" cy="3152"/>
          </a:xfrm>
          <a:prstGeom prst="line">
            <a:avLst/>
          </a:prstGeom>
          <a:ln w="127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7751619" y="310953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12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82424" y="2849690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415199" y="3340183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P-PID</a:t>
            </a:r>
            <a:endParaRPr lang="zh-CN" altLang="en-US" sz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932700" y="3486255"/>
            <a:ext cx="175887" cy="3152"/>
          </a:xfrm>
          <a:prstGeom prst="line">
            <a:avLst/>
          </a:prstGeom>
          <a:ln w="127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7932700" y="3735973"/>
            <a:ext cx="175887" cy="315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479073" y="358913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P-set</a:t>
            </a:r>
            <a:endParaRPr lang="zh-CN" altLang="en-US" sz="1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连接符: 肘形 31"/>
          <p:cNvCxnSpPr/>
          <p:nvPr/>
        </p:nvCxnSpPr>
        <p:spPr>
          <a:xfrm>
            <a:off x="8197585" y="2988190"/>
            <a:ext cx="157445" cy="215105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流程图: 手动操作 32"/>
          <p:cNvSpPr/>
          <p:nvPr/>
        </p:nvSpPr>
        <p:spPr>
          <a:xfrm rot="16200000">
            <a:off x="7992562" y="2291607"/>
            <a:ext cx="684881" cy="431529"/>
          </a:xfrm>
          <a:prstGeom prst="flowChartManualOpera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117854" y="2265097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Freq.</a:t>
            </a: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7812777" y="2285798"/>
            <a:ext cx="295810" cy="0"/>
          </a:xfrm>
          <a:prstGeom prst="line">
            <a:avLst/>
          </a:prstGeom>
          <a:ln w="127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7611874" y="213897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12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882424" y="1884304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7932700" y="2746835"/>
            <a:ext cx="175887" cy="3152"/>
          </a:xfrm>
          <a:prstGeom prst="line">
            <a:avLst/>
          </a:prstGeom>
          <a:ln w="127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7451272" y="260725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F-PLL</a:t>
            </a:r>
            <a:endParaRPr lang="zh-CN" altLang="en-US" sz="1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连接符: 肘形 39"/>
          <p:cNvCxnSpPr/>
          <p:nvPr/>
        </p:nvCxnSpPr>
        <p:spPr>
          <a:xfrm>
            <a:off x="8197585" y="2022804"/>
            <a:ext cx="157445" cy="215105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连接符: 肘形 40"/>
          <p:cNvCxnSpPr/>
          <p:nvPr/>
        </p:nvCxnSpPr>
        <p:spPr>
          <a:xfrm rot="16200000" flipH="1">
            <a:off x="7901623" y="2298688"/>
            <a:ext cx="221837" cy="188525"/>
          </a:xfrm>
          <a:prstGeom prst="bentConnector3">
            <a:avLst>
              <a:gd name="adj1" fmla="val 100093"/>
            </a:avLst>
          </a:prstGeom>
          <a:ln w="127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8749428" y="2336330"/>
            <a:ext cx="343469" cy="312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746226" y="3340183"/>
            <a:ext cx="343469" cy="312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9127225" y="3912270"/>
            <a:ext cx="1013733" cy="700580"/>
            <a:chOff x="3859592" y="1610134"/>
            <a:chExt cx="1013733" cy="700580"/>
          </a:xfrm>
        </p:grpSpPr>
        <p:sp>
          <p:nvSpPr>
            <p:cNvPr id="45" name="矩形 44"/>
            <p:cNvSpPr/>
            <p:nvPr/>
          </p:nvSpPr>
          <p:spPr>
            <a:xfrm>
              <a:off x="3930650" y="1625600"/>
              <a:ext cx="862419" cy="683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930650" y="1812884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CORDIC</a:t>
              </a:r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859592" y="1625600"/>
              <a:ext cx="560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</a:t>
              </a:r>
              <a:endPara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870715" y="2033715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Amp.</a:t>
              </a:r>
              <a:endPara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5"/>
            <p:cNvSpPr txBox="1"/>
            <p:nvPr/>
          </p:nvSpPr>
          <p:spPr>
            <a:xfrm>
              <a:off x="4617042" y="1610134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6"/>
            <p:cNvSpPr txBox="1"/>
            <p:nvPr/>
          </p:nvSpPr>
          <p:spPr>
            <a:xfrm>
              <a:off x="4578051" y="2030966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endPara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10703595" y="389454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DA1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703112" y="4321925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DA2</a:t>
            </a:r>
            <a:endParaRPr lang="zh-C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580085" y="3476728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677667" y="3143109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10246754" y="3894547"/>
            <a:ext cx="343469" cy="312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10238616" y="4314698"/>
            <a:ext cx="343469" cy="312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连接符: 肘形 63"/>
          <p:cNvCxnSpPr>
            <a:endCxn id="62" idx="0"/>
          </p:cNvCxnSpPr>
          <p:nvPr/>
        </p:nvCxnSpPr>
        <p:spPr>
          <a:xfrm>
            <a:off x="9884675" y="3721223"/>
            <a:ext cx="533814" cy="173324"/>
          </a:xfrm>
          <a:prstGeom prst="bentConnector2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连接符: 肘形 64"/>
          <p:cNvCxnSpPr>
            <a:endCxn id="63" idx="4"/>
          </p:cNvCxnSpPr>
          <p:nvPr/>
        </p:nvCxnSpPr>
        <p:spPr>
          <a:xfrm flipV="1">
            <a:off x="9884675" y="4627142"/>
            <a:ext cx="525676" cy="165233"/>
          </a:xfrm>
          <a:prstGeom prst="bentConnector2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9324495" y="3569577"/>
            <a:ext cx="635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I-offset</a:t>
            </a:r>
            <a:endParaRPr lang="zh-CN" altLang="en-US" sz="1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9287678" y="4648295"/>
            <a:ext cx="694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Q-offset</a:t>
            </a:r>
            <a:endParaRPr lang="zh-CN" altLang="en-US" sz="1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0081322" y="4426808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0365871" y="4543716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367"/>
          <p:cNvSpPr txBox="1"/>
          <p:nvPr/>
        </p:nvSpPr>
        <p:spPr>
          <a:xfrm>
            <a:off x="10389782" y="3718222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文本框 367"/>
          <p:cNvSpPr txBox="1"/>
          <p:nvPr/>
        </p:nvSpPr>
        <p:spPr>
          <a:xfrm>
            <a:off x="10082652" y="3813769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直接连接符 71"/>
          <p:cNvCxnSpPr>
            <a:stCxn id="62" idx="6"/>
          </p:cNvCxnSpPr>
          <p:nvPr/>
        </p:nvCxnSpPr>
        <p:spPr>
          <a:xfrm>
            <a:off x="10590223" y="4050769"/>
            <a:ext cx="187729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stCxn id="63" idx="6"/>
          </p:cNvCxnSpPr>
          <p:nvPr/>
        </p:nvCxnSpPr>
        <p:spPr>
          <a:xfrm flipV="1">
            <a:off x="10582085" y="4468847"/>
            <a:ext cx="178054" cy="207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stCxn id="42" idx="4"/>
            <a:endCxn id="43" idx="0"/>
          </p:cNvCxnSpPr>
          <p:nvPr/>
        </p:nvCxnSpPr>
        <p:spPr>
          <a:xfrm flipH="1">
            <a:off x="8917961" y="2648774"/>
            <a:ext cx="3202" cy="69140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连接符: 肘形 76"/>
          <p:cNvCxnSpPr>
            <a:stCxn id="43" idx="4"/>
            <a:endCxn id="47" idx="1"/>
          </p:cNvCxnSpPr>
          <p:nvPr/>
        </p:nvCxnSpPr>
        <p:spPr>
          <a:xfrm rot="16200000" flipH="1">
            <a:off x="8815789" y="3754799"/>
            <a:ext cx="413609" cy="209264"/>
          </a:xfrm>
          <a:prstGeom prst="bentConnector2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8023411" y="413279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8025302" y="4364294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8028608" y="4615775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8034878" y="3141433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8036769" y="3372937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8040075" y="362441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8036517" y="2167385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8038408" y="2398889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8041714" y="265037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4"/>
          <p:cNvGraphicFramePr>
            <a:graphicFrameLocks noGrp="1"/>
          </p:cNvGraphicFramePr>
          <p:nvPr/>
        </p:nvGraphicFramePr>
        <p:xfrm>
          <a:off x="731782" y="2999638"/>
          <a:ext cx="598433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536"/>
                <a:gridCol w="4193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/>
                        <a:t>Mode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Function</a:t>
                      </a:r>
                      <a:endParaRPr lang="zh-CN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Turn off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Continuous-wave PID control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Continuous-wave PLL control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Pulse-wave (repetition rate: 1~1000 Hz;       </a:t>
                      </a:r>
                      <a:endParaRPr lang="en-US" altLang="zh-CN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Duty range: 0.01~100%)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Feedforward table output of any waveform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be</a:t>
                      </a:r>
                      <a:r>
                        <a:rPr lang="zh-CN" alt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continue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7" name="文本框 86"/>
          <p:cNvSpPr txBox="1"/>
          <p:nvPr/>
        </p:nvSpPr>
        <p:spPr>
          <a:xfrm>
            <a:off x="7241851" y="5106178"/>
            <a:ext cx="4686797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defRPr/>
            </a:pPr>
            <a:r>
              <a:rPr lang="en-US" altLang="zh-CN" sz="1800"/>
              <a:t>Modules of all modes are connected to 3 buses </a:t>
            </a:r>
            <a:endParaRPr lang="en-US" altLang="zh-CN"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Firmware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407368" y="1116424"/>
                <a:ext cx="4896544" cy="5422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spcBef>
                    <a:spcPts val="600"/>
                  </a:spcBef>
                  <a:buClrTx/>
                  <a:buSzTx/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/>
                  <a:t>CORDIC output from PL is buffered in RAM pending retrieval by PS</a:t>
                </a:r>
                <a:endParaRPr lang="en-US" altLang="zh-CN"/>
              </a:p>
              <a:p>
                <a:pPr marL="285750" indent="-285750">
                  <a:lnSpc>
                    <a:spcPct val="130000"/>
                  </a:lnSpc>
                  <a:spcBef>
                    <a:spcPts val="600"/>
                  </a:spcBef>
                  <a:buClrTx/>
                  <a:buSzTx/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1800">
                    <a:effectLst/>
                    <a:ea typeface="等线" panose="02010600030101010101" charset="-122"/>
                    <a:cs typeface="Calibri" panose="020F0502020204030204" pitchFamily="34" charset="0"/>
                  </a:rPr>
                  <a:t>A Finite State Machine (FSM) manages a counter and a RAM to facilitate waveform recording</a:t>
                </a:r>
                <a:endParaRPr lang="en-US" altLang="zh-CN" sz="1800">
                  <a:effectLst/>
                  <a:ea typeface="等线" panose="02010600030101010101" charset="-122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spcBef>
                    <a:spcPts val="600"/>
                  </a:spcBef>
                  <a:buClrTx/>
                  <a:buSzTx/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>
                    <a:ea typeface="等线" panose="02010600030101010101" charset="-122"/>
                    <a:cs typeface="Calibri" panose="020F0502020204030204" pitchFamily="34" charset="0"/>
                  </a:rPr>
                  <a:t>Resolution Switch module uses an integer value to control data recording rates. It generates a single-clock-wide pulse (logic high) every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charset="-122"/>
                            <a:cs typeface="Times New Roman" panose="02020603050405020304" pitchFamily="18" charset="0"/>
                          </a:rPr>
                          <m:t>𝑆𝑤𝑖𝑡𝑐ℎ</m:t>
                        </m:r>
                      </m:sup>
                    </m:sSup>
                  </m:oMath>
                </a14:m>
                <a:r>
                  <a:rPr lang="en-US" altLang="zh-CN" sz="1800">
                    <a:effectLst/>
                    <a:ea typeface="等线" panose="02010600030101010101" charset="-122"/>
                    <a:cs typeface="Calibri" panose="020F0502020204030204" pitchFamily="34" charset="0"/>
                  </a:rPr>
                  <a:t> clock cycles and remains at logic low otherwise</a:t>
                </a:r>
                <a:endParaRPr lang="en-US" altLang="zh-CN" sz="1800">
                  <a:effectLst/>
                  <a:ea typeface="等线" panose="02010600030101010101" charset="-122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spcBef>
                    <a:spcPts val="600"/>
                  </a:spcBef>
                  <a:buClrTx/>
                  <a:buSzTx/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1800">
                    <a:cs typeface="Calibri" panose="020F0502020204030204" pitchFamily="34" charset="0"/>
                  </a:rPr>
                  <a:t>Cover a wide range of time scales</a:t>
                </a:r>
                <a:endParaRPr lang="en-US" altLang="zh-CN" sz="1800"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spcBef>
                    <a:spcPts val="600"/>
                  </a:spcBef>
                  <a:buClrTx/>
                  <a:buSzTx/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>
                    <a:ea typeface="等线" panose="02010600030101010101" charset="-122"/>
                    <a:cs typeface="Calibri" panose="020F0502020204030204" pitchFamily="34" charset="0"/>
                  </a:rPr>
                  <a:t>Observable time window can be adjusted from 20 µs to 80 ms, with a corresponding time resolution ranging from 10 ns to 40 µs</a:t>
                </a:r>
                <a:endParaRPr lang="en-US" altLang="zh-CN">
                  <a:ea typeface="等线" panose="02010600030101010101" charset="-122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116424"/>
                <a:ext cx="4896544" cy="5422510"/>
              </a:xfrm>
              <a:prstGeom prst="rect">
                <a:avLst/>
              </a:prstGeom>
              <a:blipFill rotWithShape="1">
                <a:blip r:embed="rId2"/>
                <a:stretch>
                  <a:fillRect l="-7" t="-2" r="8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图片 86"/>
          <p:cNvPicPr/>
          <p:nvPr/>
        </p:nvPicPr>
        <p:blipFill>
          <a:blip r:embed="rId3"/>
          <a:stretch>
            <a:fillRect/>
          </a:stretch>
        </p:blipFill>
        <p:spPr>
          <a:xfrm>
            <a:off x="5519936" y="1268760"/>
            <a:ext cx="6264696" cy="1872208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6779858" y="3131676"/>
            <a:ext cx="3816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/>
              <a:t> Multi-resolution waveform recorder</a:t>
            </a:r>
            <a:endParaRPr lang="zh-CN" altLang="en-US"/>
          </a:p>
        </p:txBody>
      </p:sp>
      <p:pic>
        <p:nvPicPr>
          <p:cNvPr id="90" name="图片 89"/>
          <p:cNvPicPr/>
          <p:nvPr/>
        </p:nvPicPr>
        <p:blipFill>
          <a:blip r:embed="rId4"/>
          <a:stretch>
            <a:fillRect/>
          </a:stretch>
        </p:blipFill>
        <p:spPr>
          <a:xfrm>
            <a:off x="6653953" y="3861048"/>
            <a:ext cx="3996662" cy="1884784"/>
          </a:xfrm>
          <a:prstGeom prst="rect">
            <a:avLst/>
          </a:prstGeom>
        </p:spPr>
      </p:pic>
      <p:sp>
        <p:nvSpPr>
          <p:cNvPr id="91" name="文本框 90"/>
          <p:cNvSpPr txBox="1"/>
          <p:nvPr/>
        </p:nvSpPr>
        <p:spPr>
          <a:xfrm>
            <a:off x="6781246" y="5715822"/>
            <a:ext cx="3816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/>
              <a:t> State transition diagram of the FSM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00">
                <a:cs typeface="Times New Roman" panose="02020603050405020304" pitchFamily="18" charset="0"/>
                <a:sym typeface="+mn-ea"/>
              </a:rPr>
              <a:t>Experiments performed at SXFEL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233045" y="1134745"/>
            <a:ext cx="11821795" cy="1607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bsolute time stamp is incorporated on a pulse-by-pulse basis, enabling seamless interfacing with the WR pulse, bunch ID, and timing information supplied by the control system</a:t>
            </a:r>
            <a:endParaRPr sz="1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Time-stamp column replacement is applied to the PVs, thereby facilitating pulse-by-pulse diagnostics for beam commissioning personnel</a:t>
            </a:r>
            <a:endParaRPr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6" descr="43c37bd871909809cc806e08b7cb5d0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110" y="3053715"/>
            <a:ext cx="2577465" cy="3018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3213100"/>
            <a:ext cx="3600000" cy="26994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760" y="3284855"/>
            <a:ext cx="3600000" cy="8246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125" y="4653280"/>
            <a:ext cx="3600000" cy="107609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95325" y="6071870"/>
            <a:ext cx="28651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WR Mezzanine Card Test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80355" y="6093460"/>
            <a:ext cx="17049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EPICS PV Edit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64220" y="6071870"/>
            <a:ext cx="30956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Pulse /Bunch ID in Vivado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00">
                <a:cs typeface="Times New Roman" panose="02020603050405020304" pitchFamily="18" charset="0"/>
                <a:sym typeface="+mn-ea"/>
              </a:rPr>
              <a:t>Experiments performed at SXFEL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" y="2852420"/>
            <a:ext cx="4525645" cy="3262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2420"/>
            <a:ext cx="5485130" cy="32385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49160" y="6115050"/>
            <a:ext cx="36480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VM signal stability test(C band)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47215" y="6165215"/>
            <a:ext cx="19564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PYDM  interface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233045" y="1134745"/>
            <a:ext cx="11821795" cy="1607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Experimental results demonstrate that the VM output achieves amplitude stability better than 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0.015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%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 (RMS) and phase stability better than 0.015 degrees (RMS)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 under 5712 MHz</a:t>
            </a:r>
            <a:endParaRPr sz="1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At the input of the accelerating structure, the measured amplitude stability is better than 0.03% (RMS), while the phase stability is better than 0.03 degrees (RMS)     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00">
                <a:cs typeface="Times New Roman" panose="02020603050405020304" pitchFamily="18" charset="0"/>
                <a:sym typeface="+mn-ea"/>
              </a:rPr>
              <a:t>Experiments performed at SXFEL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1124585"/>
            <a:ext cx="3600000" cy="48009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020" y="2132330"/>
            <a:ext cx="3595370" cy="25139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5325" y="6092825"/>
            <a:ext cx="28651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C band LLRF in SXFEL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55795" y="4725035"/>
            <a:ext cx="31324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S band LLRF in SSRF LINAC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12" name="图片 11" descr="图形用户界面, 应用程序, 表格, Word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75" y="2132330"/>
            <a:ext cx="3765550" cy="25222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328025" y="4725035"/>
            <a:ext cx="3708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S band LLRF in RF-Gun Test Stand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OUTLINE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335360" y="1134475"/>
            <a:ext cx="11560519" cy="315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latinLnBrk="0" hangingPunct="1">
              <a:lnSpc>
                <a:spcPct val="2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Introduction of SXFEL</a:t>
            </a:r>
            <a:endParaRPr lang="en-US" altLang="zh-CN" sz="20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latinLnBrk="0" hangingPunct="1">
              <a:lnSpc>
                <a:spcPct val="2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Hardware Design</a:t>
            </a:r>
            <a:endParaRPr lang="en-US" altLang="zh-CN" sz="20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latinLnBrk="0" hangingPunct="1">
              <a:lnSpc>
                <a:spcPct val="2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Frimware Design </a:t>
            </a:r>
            <a:endParaRPr lang="en-US" altLang="zh-CN" sz="20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latinLnBrk="0" hangingPunct="1">
              <a:lnSpc>
                <a:spcPct val="2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Experiments performed at SXFEL</a:t>
            </a:r>
            <a:endParaRPr lang="en-US" altLang="zh-CN" sz="20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00">
                <a:cs typeface="Times New Roman" panose="02020603050405020304" pitchFamily="18" charset="0"/>
                <a:sym typeface="+mn-ea"/>
              </a:rPr>
              <a:t>Summary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233045" y="1134745"/>
            <a:ext cx="11821795" cy="3330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New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S/C band 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LLRF 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system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 was developed for SXFEL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/SSRF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 facility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 and is working well</a:t>
            </a:r>
            <a:endParaRPr 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575">
                <a:latin typeface="微软雅黑" panose="020B0503020204020204" charset="-122"/>
                <a:ea typeface="微软雅黑" panose="020B0503020204020204" charset="-122"/>
              </a:rPr>
              <a:t>White Rabbit Compatible</a:t>
            </a:r>
            <a:endParaRPr lang="en-US" sz="1575"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575">
                <a:latin typeface="微软雅黑" panose="020B0503020204020204" charset="-122"/>
                <a:ea typeface="微软雅黑" panose="020B0503020204020204" charset="-122"/>
              </a:rPr>
              <a:t>High-performance, high-sampling-rate ADCs and DACs</a:t>
            </a:r>
            <a:endParaRPr lang="en-US" sz="1575"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575">
                <a:latin typeface="微软雅黑" panose="020B0503020204020204" charset="-122"/>
                <a:ea typeface="微软雅黑" panose="020B0503020204020204" charset="-122"/>
              </a:rPr>
              <a:t>Comprehensive range of interfaces</a:t>
            </a:r>
            <a:endParaRPr lang="en-US" sz="1575"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575">
                <a:latin typeface="微软雅黑" panose="020B0503020204020204" charset="-122"/>
                <a:ea typeface="微软雅黑" panose="020B0503020204020204" charset="-122"/>
              </a:rPr>
              <a:t>PS-PL instead of CPU-FPGA</a:t>
            </a:r>
            <a:endParaRPr lang="en-US" sz="1575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X band LLRF system is under developing</a:t>
            </a:r>
            <a:endParaRPr 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Intra-pulse MPC control is under developing</a:t>
            </a:r>
            <a:endParaRPr 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Ongoing efforts are focused on exploring how AI can be integrated to enhance system’s capabilities</a:t>
            </a:r>
            <a:endParaRPr 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525" y="16510"/>
            <a:ext cx="8354060" cy="800100"/>
          </a:xfrm>
        </p:spPr>
        <p:txBody>
          <a:bodyPr/>
          <a:lstStyle/>
          <a:p>
            <a:r>
              <a:rPr lang="en-US" altLang="ja-JP" sz="3600" kern="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anose="020B0600070205080204" pitchFamily="50" charset="-128"/>
                <a:cs typeface="Courier New" panose="02070309020205020404" pitchFamily="49" charset="0"/>
                <a:sym typeface="+mn-ea"/>
              </a:rPr>
              <a:t>Thank you for your attention!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12192000" cy="5880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SSRF CAMPUS 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2" cstate="screen"/>
          <a:srcRect l="16355"/>
          <a:stretch>
            <a:fillRect/>
          </a:stretch>
        </p:blipFill>
        <p:spPr>
          <a:xfrm>
            <a:off x="6971665" y="1089025"/>
            <a:ext cx="4881245" cy="2618105"/>
          </a:xfrm>
          <a:prstGeom prst="rect">
            <a:avLst/>
          </a:prstGeom>
        </p:spPr>
      </p:pic>
      <p:pic>
        <p:nvPicPr>
          <p:cNvPr id="6" name="图片 5" descr="火车旁站着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" y="1139190"/>
            <a:ext cx="4830445" cy="2517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95" y="4076700"/>
            <a:ext cx="5937885" cy="2542540"/>
          </a:xfrm>
          <a:prstGeom prst="rect">
            <a:avLst/>
          </a:prstGeom>
        </p:spPr>
      </p:pic>
      <p:sp>
        <p:nvSpPr>
          <p:cNvPr id="11" name="左箭头 10"/>
          <p:cNvSpPr/>
          <p:nvPr/>
        </p:nvSpPr>
        <p:spPr>
          <a:xfrm rot="8640000">
            <a:off x="7581265" y="3992245"/>
            <a:ext cx="1245235" cy="31305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左箭头 11"/>
          <p:cNvSpPr/>
          <p:nvPr/>
        </p:nvSpPr>
        <p:spPr>
          <a:xfrm rot="2040000">
            <a:off x="4860925" y="3866515"/>
            <a:ext cx="1146810" cy="31305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SXFEL LINAC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233045" y="1134745"/>
            <a:ext cx="11821795" cy="11703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LINAC in SXFEL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 is composed of five S-band accelerating units, two S-band deflecting cavities, twelve C-band accelerating units, one X-band accelerating unit, one C-band deflecting cavity, and two X-band deflecting cavities.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At the 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</a:rPr>
              <a:t>end</a:t>
            </a:r>
            <a:r>
              <a:rPr sz="1800">
                <a:latin typeface="微软雅黑" panose="020B0503020204020204" charset="-122"/>
                <a:ea typeface="微软雅黑" panose="020B0503020204020204" charset="-122"/>
              </a:rPr>
              <a:t> of the linear accelerator, the beam reaches a final energy of 1.5 GeV</a:t>
            </a:r>
            <a:endParaRPr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9380" y="2938780"/>
            <a:ext cx="7200265" cy="28422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79650" y="5876925"/>
            <a:ext cx="26809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Layout of </a:t>
            </a: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SXFEL</a:t>
            </a:r>
            <a:r>
              <a:rPr lang="en-US" alt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LINAC</a:t>
            </a: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endParaRPr lang="zh-CN" altLang="en-US" sz="1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7104380" y="2938780"/>
          <a:ext cx="4834890" cy="2842260"/>
        </p:xfrm>
        <a:graphic>
          <a:graphicData uri="http://schemas.openxmlformats.org/drawingml/2006/table">
            <a:tbl>
              <a:tblPr/>
              <a:tblGrid>
                <a:gridCol w="2727325"/>
                <a:gridCol w="2107565"/>
              </a:tblGrid>
              <a:tr h="3244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Accelerating Gradient</a:t>
                      </a:r>
                      <a:endParaRPr lang="en-US" sz="1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 </a:t>
                      </a:r>
                      <a:endParaRPr lang="en-US" altLang="en-US" sz="10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band/ C band/ X band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20MV/m   37MV/m   10MV/m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1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Voltage 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Deflecting Cavity </a:t>
                      </a:r>
                      <a:endParaRPr lang="en-US" sz="1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 </a:t>
                      </a:r>
                      <a:endParaRPr lang="en-US" altLang="en-US" sz="10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 band/ C band/ X band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2MV  10MV  20MV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7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Microwave stability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 </a:t>
                      </a:r>
                      <a:endParaRPr lang="en-US" altLang="en-US" sz="1000" b="0"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6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band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band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band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0.09º(rms)，0.04%(rms)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0.18º(rms)，0.04%(rms)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0.36º(rms)，0.04%(rms)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width</a:t>
                      </a:r>
                      <a:endParaRPr lang="en-US" sz="1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0.1-5 uS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60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Repetition Rate</a:t>
                      </a:r>
                      <a:endParaRPr lang="en-US" sz="1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0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1-50 Hz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7823835" y="5876925"/>
            <a:ext cx="35001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ccelerating structure parameters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LLRF Subsystem 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264160" y="1134745"/>
            <a:ext cx="11660505" cy="11703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sz="180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VM-modulated signal generated by the LLRF is first amplified by the solid-state power amplifier , </a:t>
            </a:r>
            <a:r>
              <a:rPr lang="en-US" sz="180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then the output signal is amplified by a 50 MW klystron, </a:t>
            </a:r>
            <a:r>
              <a:rPr sz="180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subsequently boosted by the pulse compressor, and ultimately delivered to the accelerating structure</a:t>
            </a:r>
            <a:endParaRPr sz="180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35" y="2489200"/>
            <a:ext cx="4281805" cy="22307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08990" y="5732780"/>
            <a:ext cx="40627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LLRF / SSA/ MODULATOR/ KLYSTRON 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47" name="图片 46" descr="微信图片_20201019110529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lum bright="23000"/>
          </a:blip>
          <a:srcRect t="15639"/>
          <a:stretch>
            <a:fillRect/>
          </a:stretch>
        </p:blipFill>
        <p:spPr>
          <a:xfrm>
            <a:off x="695325" y="2929255"/>
            <a:ext cx="4290060" cy="2714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60235" y="4652645"/>
            <a:ext cx="4201795" cy="15144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76285" y="6236970"/>
            <a:ext cx="25419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Microwave Subsystem 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LLRF Subsystem 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53540" y="3305810"/>
            <a:ext cx="22396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LO/CLK Generator 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28025" y="3356610"/>
            <a:ext cx="24085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Solid State Amplifier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5" y="2132330"/>
            <a:ext cx="3435350" cy="11734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80" y="2090420"/>
            <a:ext cx="3455670" cy="1215390"/>
          </a:xfrm>
          <a:prstGeom prst="rect">
            <a:avLst/>
          </a:prstGeom>
        </p:spPr>
      </p:pic>
      <p:graphicFrame>
        <p:nvGraphicFramePr>
          <p:cNvPr id="11" name="内容占位符 10"/>
          <p:cNvGraphicFramePr>
            <a:graphicFrameLocks noGrp="1"/>
          </p:cNvGraphicFramePr>
          <p:nvPr>
            <p:ph idx="1"/>
            <p:custDataLst>
              <p:tags r:id="rId4"/>
            </p:custDataLst>
          </p:nvPr>
        </p:nvGraphicFramePr>
        <p:xfrm>
          <a:off x="475615" y="4004945"/>
          <a:ext cx="4826635" cy="1656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2940"/>
                <a:gridCol w="2893695"/>
              </a:tblGrid>
              <a:tr h="422275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Function Description</a:t>
                      </a:r>
                      <a:endParaRPr 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>
                          <a:effectLst/>
                        </a:rPr>
                        <a:t>Generation of </a:t>
                      </a:r>
                      <a:r>
                        <a:rPr lang="en-US" altLang="zh-CN" sz="1200" kern="100">
                          <a:effectLst/>
                        </a:rPr>
                        <a:t>C</a:t>
                      </a:r>
                      <a:r>
                        <a:rPr lang="zh-CN" altLang="en-US" sz="1200" kern="100">
                          <a:effectLst/>
                        </a:rPr>
                        <a:t>lock and LO</a:t>
                      </a:r>
                      <a:r>
                        <a:rPr lang="en-US" altLang="zh-CN" sz="1200" kern="100">
                          <a:effectLst/>
                        </a:rPr>
                        <a:t> </a:t>
                      </a:r>
                      <a:r>
                        <a:rPr lang="zh-CN" altLang="en-US" sz="1200" kern="100">
                          <a:effectLst/>
                        </a:rPr>
                        <a:t>signals</a:t>
                      </a:r>
                      <a:endParaRPr lang="zh-CN" alt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247015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kern="100">
                          <a:effectLst/>
                        </a:rPr>
                        <a:t>Reference Frequency</a:t>
                      </a:r>
                      <a:endParaRPr lang="en-US" alt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en-US" sz="1200" kern="100">
                          <a:effectLst/>
                        </a:rPr>
                        <a:t>2856 MHz/5712 </a:t>
                      </a:r>
                      <a:r>
                        <a:rPr lang="en-US" altLang="en-US" sz="1200" kern="100">
                          <a:effectLst/>
                          <a:sym typeface="+mn-ea"/>
                        </a:rPr>
                        <a:t>MHz</a:t>
                      </a:r>
                      <a:endParaRPr lang="en-US" alt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247015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kern="100">
                          <a:effectLst/>
                        </a:rPr>
                        <a:t>LO</a:t>
                      </a:r>
                      <a:endParaRPr lang="en-US" alt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en-US" sz="1200" kern="100">
                          <a:effectLst/>
                        </a:rPr>
                        <a:t>2829.556 </a:t>
                      </a:r>
                      <a:r>
                        <a:rPr lang="en-US" altLang="en-US" sz="1200" kern="100">
                          <a:effectLst/>
                          <a:sym typeface="+mn-ea"/>
                        </a:rPr>
                        <a:t>MHz/5685.556MHz</a:t>
                      </a:r>
                      <a:endParaRPr lang="en-US" alt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247015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kern="100">
                          <a:effectLst/>
                        </a:rPr>
                        <a:t>CLK</a:t>
                      </a:r>
                      <a:endParaRPr lang="en-US" alt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en-US" sz="1200" kern="100">
                          <a:effectLst/>
                        </a:rPr>
                        <a:t>105.77 MHz</a:t>
                      </a:r>
                      <a:endParaRPr lang="en-US" alt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246380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>
                          <a:effectLst/>
                        </a:rPr>
                        <a:t>LO A</a:t>
                      </a:r>
                      <a:r>
                        <a:rPr lang="en-US" altLang="zh-CN" sz="1200" kern="100">
                          <a:effectLst/>
                        </a:rPr>
                        <a:t>dded Phase Jitter</a:t>
                      </a:r>
                      <a:endParaRPr lang="en-US" alt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>
                          <a:effectLst/>
                          <a:sym typeface="+mn-ea"/>
                        </a:rPr>
                        <a:t>＜</a:t>
                      </a:r>
                      <a:r>
                        <a:rPr lang="en-US" sz="1200" kern="100">
                          <a:effectLst/>
                        </a:rPr>
                        <a:t>15 </a:t>
                      </a:r>
                      <a:r>
                        <a:rPr lang="en-US" sz="1200" kern="100">
                          <a:effectLst/>
                        </a:rPr>
                        <a:t>fs</a:t>
                      </a:r>
                      <a:endParaRPr 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247015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>
                          <a:effectLst/>
                        </a:rPr>
                        <a:t>CLK Phase Jitter</a:t>
                      </a:r>
                      <a:endParaRPr lang="en-US" alt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>
                          <a:effectLst/>
                        </a:rPr>
                        <a:t>＜</a:t>
                      </a:r>
                      <a:r>
                        <a:rPr lang="en-US" altLang="zh-CN" sz="1200" kern="100">
                          <a:effectLst/>
                        </a:rPr>
                        <a:t>100fs</a:t>
                      </a:r>
                      <a:endParaRPr lang="en-US" alt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689725" y="4004945"/>
          <a:ext cx="5363210" cy="1454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220"/>
                <a:gridCol w="3602990"/>
              </a:tblGrid>
              <a:tr h="478790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sym typeface="+mn-ea"/>
                        </a:rPr>
                        <a:t>Function Description</a:t>
                      </a:r>
                      <a:endParaRPr 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>
                          <a:effectLst/>
                        </a:rPr>
                        <a:t>Provides driving power for the klystron</a:t>
                      </a:r>
                      <a:endParaRPr lang="zh-CN" alt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269875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kern="100">
                          <a:effectLst/>
                          <a:sym typeface="+mn-ea"/>
                        </a:rPr>
                        <a:t>Working Frequency</a:t>
                      </a:r>
                      <a:endParaRPr lang="zh-CN" alt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en-US" sz="1200" kern="100">
                          <a:effectLst/>
                        </a:rPr>
                        <a:t>2856MH</a:t>
                      </a:r>
                      <a:r>
                        <a:rPr lang="en-US" altLang="en-US" sz="1200" kern="100">
                          <a:effectLst/>
                        </a:rPr>
                        <a:t>z /5712MHz</a:t>
                      </a:r>
                      <a:endParaRPr lang="en-US" alt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269240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>
                          <a:effectLst/>
                        </a:rPr>
                        <a:t>MAX power</a:t>
                      </a:r>
                      <a:endParaRPr lang="en-US" alt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62 dBm/55 dBm</a:t>
                      </a:r>
                      <a:endParaRPr lang="en-US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436880"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>
                          <a:effectLst/>
                        </a:rPr>
                        <a:t>Stability</a:t>
                      </a:r>
                      <a:endParaRPr lang="en-US" altLang="zh-CN" sz="1200" kern="1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127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AMP 0.03%</a:t>
                      </a:r>
                      <a:r>
                        <a:rPr lang="zh-CN" altLang="en-US" sz="12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，</a:t>
                      </a:r>
                      <a:r>
                        <a:rPr lang="en-US" altLang="zh-CN" sz="12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PHA 0.03</a:t>
                      </a:r>
                      <a:r>
                        <a:rPr lang="en-US" altLang="zh-CN" sz="1200" kern="100" baseline="300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O </a:t>
                      </a:r>
                      <a:r>
                        <a:rPr lang="en-US" altLang="zh-CN" sz="12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/</a:t>
                      </a:r>
                      <a:r>
                        <a:rPr lang="en-US" altLang="zh-CN" sz="12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AMP 0.03%</a:t>
                      </a:r>
                      <a:r>
                        <a:rPr lang="zh-CN" altLang="en-US" sz="12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，</a:t>
                      </a:r>
                      <a:r>
                        <a:rPr lang="en-US" altLang="zh-CN" sz="12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PHA 0.06</a:t>
                      </a:r>
                      <a:r>
                        <a:rPr lang="en-US" altLang="zh-CN" sz="1200" kern="100" baseline="300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  <a:sym typeface="+mn-ea"/>
                        </a:rPr>
                        <a:t>O</a:t>
                      </a:r>
                      <a:endParaRPr lang="en-US" altLang="zh-CN" sz="12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ardware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240145" y="1783080"/>
            <a:ext cx="5845810" cy="2865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RF </a:t>
            </a: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down-conversion</a:t>
            </a:r>
            <a:r>
              <a:rPr lang="en-US"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channels</a:t>
            </a:r>
            <a:endParaRPr sz="18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ector </a:t>
            </a:r>
            <a:r>
              <a:rPr lang="en-US"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odulator that drives DAC-generated I/Q signals with a reference source </a:t>
            </a:r>
            <a:endParaRPr sz="18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design achieves short-term amplitude stability better than 0.0</a:t>
            </a:r>
            <a:r>
              <a:rPr lang="en-US"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15</a:t>
            </a: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%, while maintaining phase jitter below </a:t>
            </a:r>
            <a:r>
              <a:rPr lang="en-US"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25</a:t>
            </a: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fs (rms) within the 10 Hz–1</a:t>
            </a:r>
            <a:r>
              <a:rPr lang="en-US"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sz="18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MHz offset range</a:t>
            </a:r>
            <a:endParaRPr sz="18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75460" y="1556385"/>
            <a:ext cx="3444875" cy="401701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流程图: 直接访问存储器 5"/>
          <p:cNvSpPr/>
          <p:nvPr/>
        </p:nvSpPr>
        <p:spPr>
          <a:xfrm>
            <a:off x="1577975" y="155638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流程图: 直接访问存储器 16"/>
          <p:cNvSpPr/>
          <p:nvPr/>
        </p:nvSpPr>
        <p:spPr>
          <a:xfrm>
            <a:off x="1577975" y="190690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流程图: 直接访问存储器 17"/>
          <p:cNvSpPr/>
          <p:nvPr/>
        </p:nvSpPr>
        <p:spPr>
          <a:xfrm>
            <a:off x="1577975" y="226822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流程图: 直接访问存储器 18"/>
          <p:cNvSpPr/>
          <p:nvPr/>
        </p:nvSpPr>
        <p:spPr>
          <a:xfrm>
            <a:off x="1577975" y="261874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流程图: 直接访问存储器 19"/>
          <p:cNvSpPr/>
          <p:nvPr/>
        </p:nvSpPr>
        <p:spPr>
          <a:xfrm>
            <a:off x="1577975" y="294386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流程图: 直接访问存储器 20"/>
          <p:cNvSpPr/>
          <p:nvPr/>
        </p:nvSpPr>
        <p:spPr>
          <a:xfrm>
            <a:off x="1577975" y="329438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流程图: 直接访问存储器 21"/>
          <p:cNvSpPr/>
          <p:nvPr/>
        </p:nvSpPr>
        <p:spPr>
          <a:xfrm>
            <a:off x="1577975" y="365569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流程图: 直接访问存储器 22"/>
          <p:cNvSpPr/>
          <p:nvPr/>
        </p:nvSpPr>
        <p:spPr>
          <a:xfrm>
            <a:off x="1577975" y="400621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>
            <a:off x="969010" y="1596390"/>
            <a:ext cx="518795" cy="2500630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-41275" y="2639695"/>
            <a:ext cx="1229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 Channels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流程图: 直接访问存储器 25"/>
          <p:cNvSpPr/>
          <p:nvPr/>
        </p:nvSpPr>
        <p:spPr>
          <a:xfrm>
            <a:off x="1577975" y="483235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流程图: 直接访问存储器 26"/>
          <p:cNvSpPr/>
          <p:nvPr/>
        </p:nvSpPr>
        <p:spPr>
          <a:xfrm>
            <a:off x="1577975" y="522287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72135" y="4692015"/>
            <a:ext cx="100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VM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73990" y="5116195"/>
            <a:ext cx="1313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Reference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256915" y="4280535"/>
            <a:ext cx="724535" cy="12115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500"/>
              <a:t>（</a:t>
            </a:r>
            <a:r>
              <a:rPr lang="en-US" altLang="zh-CN" sz="1500"/>
              <a:t>VM</a:t>
            </a:r>
            <a:r>
              <a:rPr lang="zh-CN" altLang="en-US" sz="1500"/>
              <a:t>）</a:t>
            </a:r>
            <a:endParaRPr lang="zh-CN" altLang="en-US" sz="1500"/>
          </a:p>
        </p:txBody>
      </p:sp>
      <p:sp>
        <p:nvSpPr>
          <p:cNvPr id="32" name="右箭头 31"/>
          <p:cNvSpPr/>
          <p:nvPr/>
        </p:nvSpPr>
        <p:spPr>
          <a:xfrm>
            <a:off x="2139315" y="5201920"/>
            <a:ext cx="1035685" cy="2413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右箭头 32"/>
          <p:cNvSpPr/>
          <p:nvPr/>
        </p:nvSpPr>
        <p:spPr>
          <a:xfrm rot="10800000">
            <a:off x="2105025" y="4831715"/>
            <a:ext cx="1035685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流程图: 直接访问存储器 33"/>
          <p:cNvSpPr/>
          <p:nvPr/>
        </p:nvSpPr>
        <p:spPr>
          <a:xfrm>
            <a:off x="5106670" y="154686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流程图: 直接访问存储器 34"/>
          <p:cNvSpPr/>
          <p:nvPr/>
        </p:nvSpPr>
        <p:spPr>
          <a:xfrm>
            <a:off x="5106670" y="189738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流程图: 直接访问存储器 35"/>
          <p:cNvSpPr/>
          <p:nvPr/>
        </p:nvSpPr>
        <p:spPr>
          <a:xfrm>
            <a:off x="5106670" y="225869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流程图: 直接访问存储器 36"/>
          <p:cNvSpPr/>
          <p:nvPr/>
        </p:nvSpPr>
        <p:spPr>
          <a:xfrm>
            <a:off x="5106670" y="260921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流程图: 直接访问存储器 37"/>
          <p:cNvSpPr/>
          <p:nvPr/>
        </p:nvSpPr>
        <p:spPr>
          <a:xfrm>
            <a:off x="5106670" y="293433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流程图: 直接访问存储器 38"/>
          <p:cNvSpPr/>
          <p:nvPr/>
        </p:nvSpPr>
        <p:spPr>
          <a:xfrm>
            <a:off x="5106670" y="328485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流程图: 直接访问存储器 39"/>
          <p:cNvSpPr/>
          <p:nvPr/>
        </p:nvSpPr>
        <p:spPr>
          <a:xfrm>
            <a:off x="5106670" y="364617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流程图: 直接访问存储器 40"/>
          <p:cNvSpPr/>
          <p:nvPr/>
        </p:nvSpPr>
        <p:spPr>
          <a:xfrm>
            <a:off x="5106670" y="399669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流程图: 直接访问存储器 41"/>
          <p:cNvSpPr/>
          <p:nvPr/>
        </p:nvSpPr>
        <p:spPr>
          <a:xfrm>
            <a:off x="5106670" y="432181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流程图: 直接访问存储器 42"/>
          <p:cNvSpPr/>
          <p:nvPr/>
        </p:nvSpPr>
        <p:spPr>
          <a:xfrm>
            <a:off x="5106670" y="4672330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流程图: 直接访问存储器 43"/>
          <p:cNvSpPr/>
          <p:nvPr/>
        </p:nvSpPr>
        <p:spPr>
          <a:xfrm>
            <a:off x="5106670" y="503364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流程图: 直接访问存储器 44"/>
          <p:cNvSpPr/>
          <p:nvPr/>
        </p:nvSpPr>
        <p:spPr>
          <a:xfrm>
            <a:off x="5106670" y="538416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左大括号 45"/>
          <p:cNvSpPr/>
          <p:nvPr/>
        </p:nvSpPr>
        <p:spPr>
          <a:xfrm rot="10800000">
            <a:off x="5507990" y="1556385"/>
            <a:ext cx="518795" cy="2500630"/>
          </a:xfrm>
          <a:prstGeom prst="leftBrace">
            <a:avLst>
              <a:gd name="adj1" fmla="val 8333"/>
              <a:gd name="adj2" fmla="val 50000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879465" y="2383155"/>
            <a:ext cx="42926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IF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8" name="流程图: 直接访问存储器 47"/>
          <p:cNvSpPr/>
          <p:nvPr/>
        </p:nvSpPr>
        <p:spPr>
          <a:xfrm>
            <a:off x="1577975" y="4385945"/>
            <a:ext cx="299720" cy="168275"/>
          </a:xfrm>
          <a:prstGeom prst="flowChartMagneticDrum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638810" y="4280535"/>
            <a:ext cx="100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3102610" y="1826260"/>
            <a:ext cx="337820" cy="33147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1" name="直接连接符 50"/>
          <p:cNvCxnSpPr>
            <a:stCxn id="50" idx="7"/>
            <a:endCxn id="50" idx="3"/>
          </p:cNvCxnSpPr>
          <p:nvPr/>
        </p:nvCxnSpPr>
        <p:spPr>
          <a:xfrm flipH="1">
            <a:off x="3152140" y="1874520"/>
            <a:ext cx="238760" cy="234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50" idx="1"/>
            <a:endCxn id="50" idx="5"/>
          </p:cNvCxnSpPr>
          <p:nvPr/>
        </p:nvCxnSpPr>
        <p:spPr>
          <a:xfrm>
            <a:off x="3152140" y="1874520"/>
            <a:ext cx="238760" cy="234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3" name="右箭头 52"/>
          <p:cNvSpPr/>
          <p:nvPr/>
        </p:nvSpPr>
        <p:spPr>
          <a:xfrm rot="10800000">
            <a:off x="4787265" y="4325620"/>
            <a:ext cx="18796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右箭头 53"/>
          <p:cNvSpPr/>
          <p:nvPr/>
        </p:nvSpPr>
        <p:spPr>
          <a:xfrm rot="10800000">
            <a:off x="4787265" y="4648835"/>
            <a:ext cx="18796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右箭头 54"/>
          <p:cNvSpPr/>
          <p:nvPr/>
        </p:nvSpPr>
        <p:spPr>
          <a:xfrm rot="10800000">
            <a:off x="4787265" y="5000625"/>
            <a:ext cx="18796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右箭头 55"/>
          <p:cNvSpPr/>
          <p:nvPr/>
        </p:nvSpPr>
        <p:spPr>
          <a:xfrm rot="10800000">
            <a:off x="4787265" y="5323840"/>
            <a:ext cx="18796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5469890" y="4220845"/>
            <a:ext cx="661670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507990" y="4578350"/>
            <a:ext cx="404495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IP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437505" y="4930140"/>
            <a:ext cx="589915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QN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438140" y="5323840"/>
            <a:ext cx="531495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QP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3102610" y="2406650"/>
            <a:ext cx="337820" cy="33147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2" name="直接连接符 61"/>
          <p:cNvCxnSpPr>
            <a:stCxn id="61" idx="7"/>
            <a:endCxn id="61" idx="3"/>
          </p:cNvCxnSpPr>
          <p:nvPr/>
        </p:nvCxnSpPr>
        <p:spPr>
          <a:xfrm flipH="1">
            <a:off x="3152140" y="2454910"/>
            <a:ext cx="238760" cy="234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直接连接符 62"/>
          <p:cNvCxnSpPr>
            <a:stCxn id="61" idx="1"/>
            <a:endCxn id="61" idx="5"/>
          </p:cNvCxnSpPr>
          <p:nvPr/>
        </p:nvCxnSpPr>
        <p:spPr>
          <a:xfrm>
            <a:off x="3152140" y="2454910"/>
            <a:ext cx="238760" cy="234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4" name="直角上箭头 63"/>
          <p:cNvSpPr/>
          <p:nvPr/>
        </p:nvSpPr>
        <p:spPr>
          <a:xfrm>
            <a:off x="2205355" y="4174490"/>
            <a:ext cx="1052195" cy="297180"/>
          </a:xfrm>
          <a:prstGeom prst="bentUpArrow">
            <a:avLst>
              <a:gd name="adj1" fmla="val 11393"/>
              <a:gd name="adj2" fmla="val 25331"/>
              <a:gd name="adj3" fmla="val 2500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3102610" y="3102610"/>
            <a:ext cx="337820" cy="33147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6" name="直接连接符 65"/>
          <p:cNvCxnSpPr>
            <a:stCxn id="65" idx="7"/>
            <a:endCxn id="65" idx="3"/>
          </p:cNvCxnSpPr>
          <p:nvPr/>
        </p:nvCxnSpPr>
        <p:spPr>
          <a:xfrm flipH="1">
            <a:off x="3152140" y="3150870"/>
            <a:ext cx="238760" cy="234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stCxn id="65" idx="1"/>
            <a:endCxn id="65" idx="5"/>
          </p:cNvCxnSpPr>
          <p:nvPr/>
        </p:nvCxnSpPr>
        <p:spPr>
          <a:xfrm>
            <a:off x="3152140" y="3150870"/>
            <a:ext cx="238760" cy="234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8" name="椭圆 67"/>
          <p:cNvSpPr/>
          <p:nvPr/>
        </p:nvSpPr>
        <p:spPr>
          <a:xfrm>
            <a:off x="3102610" y="3683000"/>
            <a:ext cx="337820" cy="33147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9" name="直接连接符 68"/>
          <p:cNvCxnSpPr>
            <a:stCxn id="68" idx="7"/>
            <a:endCxn id="68" idx="3"/>
          </p:cNvCxnSpPr>
          <p:nvPr/>
        </p:nvCxnSpPr>
        <p:spPr>
          <a:xfrm flipH="1">
            <a:off x="3152140" y="3731260"/>
            <a:ext cx="238760" cy="234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68" idx="1"/>
            <a:endCxn id="68" idx="5"/>
          </p:cNvCxnSpPr>
          <p:nvPr/>
        </p:nvCxnSpPr>
        <p:spPr>
          <a:xfrm>
            <a:off x="3152140" y="3731260"/>
            <a:ext cx="238760" cy="234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1" name="右箭头 70"/>
          <p:cNvSpPr/>
          <p:nvPr/>
        </p:nvSpPr>
        <p:spPr>
          <a:xfrm>
            <a:off x="2205355" y="1546860"/>
            <a:ext cx="76263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右箭头 77"/>
          <p:cNvSpPr/>
          <p:nvPr/>
        </p:nvSpPr>
        <p:spPr>
          <a:xfrm>
            <a:off x="2205355" y="1906905"/>
            <a:ext cx="76263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右箭头 78"/>
          <p:cNvSpPr/>
          <p:nvPr/>
        </p:nvSpPr>
        <p:spPr>
          <a:xfrm>
            <a:off x="2205355" y="2279650"/>
            <a:ext cx="76263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右箭头 79"/>
          <p:cNvSpPr/>
          <p:nvPr/>
        </p:nvSpPr>
        <p:spPr>
          <a:xfrm>
            <a:off x="2205355" y="2639695"/>
            <a:ext cx="76263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右箭头 80"/>
          <p:cNvSpPr/>
          <p:nvPr/>
        </p:nvSpPr>
        <p:spPr>
          <a:xfrm>
            <a:off x="2241550" y="2931795"/>
            <a:ext cx="76263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右箭头 81"/>
          <p:cNvSpPr/>
          <p:nvPr/>
        </p:nvSpPr>
        <p:spPr>
          <a:xfrm>
            <a:off x="2241550" y="3291840"/>
            <a:ext cx="76263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右箭头 82"/>
          <p:cNvSpPr/>
          <p:nvPr/>
        </p:nvSpPr>
        <p:spPr>
          <a:xfrm>
            <a:off x="2241550" y="3664585"/>
            <a:ext cx="76263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右箭头 83"/>
          <p:cNvSpPr/>
          <p:nvPr/>
        </p:nvSpPr>
        <p:spPr>
          <a:xfrm>
            <a:off x="2241550" y="4024630"/>
            <a:ext cx="76263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右箭头 84"/>
          <p:cNvSpPr/>
          <p:nvPr/>
        </p:nvSpPr>
        <p:spPr>
          <a:xfrm>
            <a:off x="3526790" y="1546860"/>
            <a:ext cx="53022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右箭头 85"/>
          <p:cNvSpPr/>
          <p:nvPr/>
        </p:nvSpPr>
        <p:spPr>
          <a:xfrm>
            <a:off x="3532505" y="1906905"/>
            <a:ext cx="53022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右箭头 86"/>
          <p:cNvSpPr/>
          <p:nvPr/>
        </p:nvSpPr>
        <p:spPr>
          <a:xfrm>
            <a:off x="3538220" y="2279650"/>
            <a:ext cx="53022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8" name="右箭头 87"/>
          <p:cNvSpPr/>
          <p:nvPr/>
        </p:nvSpPr>
        <p:spPr>
          <a:xfrm>
            <a:off x="3543935" y="2639695"/>
            <a:ext cx="53022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右箭头 88"/>
          <p:cNvSpPr/>
          <p:nvPr/>
        </p:nvSpPr>
        <p:spPr>
          <a:xfrm>
            <a:off x="3549650" y="2931795"/>
            <a:ext cx="53022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0" name="右箭头 89"/>
          <p:cNvSpPr/>
          <p:nvPr/>
        </p:nvSpPr>
        <p:spPr>
          <a:xfrm>
            <a:off x="3555365" y="3291840"/>
            <a:ext cx="53022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1" name="右箭头 90"/>
          <p:cNvSpPr/>
          <p:nvPr/>
        </p:nvSpPr>
        <p:spPr>
          <a:xfrm>
            <a:off x="3561080" y="3664585"/>
            <a:ext cx="53022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2" name="右箭头 91"/>
          <p:cNvSpPr/>
          <p:nvPr/>
        </p:nvSpPr>
        <p:spPr>
          <a:xfrm>
            <a:off x="3566795" y="4024630"/>
            <a:ext cx="53022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6" name="直接连接符 95"/>
          <p:cNvCxnSpPr/>
          <p:nvPr/>
        </p:nvCxnSpPr>
        <p:spPr>
          <a:xfrm>
            <a:off x="4378325" y="4382135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7" name="直接连接符 96"/>
          <p:cNvCxnSpPr/>
          <p:nvPr/>
        </p:nvCxnSpPr>
        <p:spPr>
          <a:xfrm>
            <a:off x="4538345" y="4382135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4353560" y="4321810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9" name="直接连接符 98"/>
          <p:cNvCxnSpPr/>
          <p:nvPr/>
        </p:nvCxnSpPr>
        <p:spPr>
          <a:xfrm>
            <a:off x="4378325" y="4709160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>
            <a:off x="4538345" y="4709160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1" name="矩形 100"/>
          <p:cNvSpPr/>
          <p:nvPr/>
        </p:nvSpPr>
        <p:spPr>
          <a:xfrm>
            <a:off x="4353560" y="4648835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3" name="直接连接符 102"/>
          <p:cNvCxnSpPr/>
          <p:nvPr/>
        </p:nvCxnSpPr>
        <p:spPr>
          <a:xfrm>
            <a:off x="4378325" y="5057140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4538345" y="5057140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5" name="矩形 104"/>
          <p:cNvSpPr/>
          <p:nvPr/>
        </p:nvSpPr>
        <p:spPr>
          <a:xfrm>
            <a:off x="4353560" y="4996815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6" name="直接连接符 105"/>
          <p:cNvCxnSpPr/>
          <p:nvPr/>
        </p:nvCxnSpPr>
        <p:spPr>
          <a:xfrm>
            <a:off x="4378325" y="5384165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>
            <a:off x="4538345" y="5384165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4353560" y="5323840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右箭头 108"/>
          <p:cNvSpPr/>
          <p:nvPr/>
        </p:nvSpPr>
        <p:spPr>
          <a:xfrm rot="10800000">
            <a:off x="4057650" y="4310380"/>
            <a:ext cx="20066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右箭头 109"/>
          <p:cNvSpPr/>
          <p:nvPr/>
        </p:nvSpPr>
        <p:spPr>
          <a:xfrm rot="10800000">
            <a:off x="4057650" y="4633595"/>
            <a:ext cx="20066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右箭头 110"/>
          <p:cNvSpPr/>
          <p:nvPr/>
        </p:nvSpPr>
        <p:spPr>
          <a:xfrm rot="10800000">
            <a:off x="4057650" y="4985385"/>
            <a:ext cx="20066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右箭头 111"/>
          <p:cNvSpPr/>
          <p:nvPr/>
        </p:nvSpPr>
        <p:spPr>
          <a:xfrm rot="10800000">
            <a:off x="4057650" y="5308600"/>
            <a:ext cx="200660" cy="2286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4" name="直接连接符 113"/>
          <p:cNvCxnSpPr/>
          <p:nvPr/>
        </p:nvCxnSpPr>
        <p:spPr>
          <a:xfrm>
            <a:off x="4283075" y="1656715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5" name="直接连接符 114"/>
          <p:cNvCxnSpPr/>
          <p:nvPr/>
        </p:nvCxnSpPr>
        <p:spPr>
          <a:xfrm>
            <a:off x="4443095" y="1656715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6" name="矩形 115"/>
          <p:cNvSpPr/>
          <p:nvPr/>
        </p:nvSpPr>
        <p:spPr>
          <a:xfrm>
            <a:off x="4258310" y="1596390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7" name="直接连接符 116"/>
          <p:cNvCxnSpPr/>
          <p:nvPr/>
        </p:nvCxnSpPr>
        <p:spPr>
          <a:xfrm>
            <a:off x="4283075" y="1983740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8" name="直接连接符 117"/>
          <p:cNvCxnSpPr/>
          <p:nvPr/>
        </p:nvCxnSpPr>
        <p:spPr>
          <a:xfrm>
            <a:off x="4443095" y="1983740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9" name="矩形 118"/>
          <p:cNvSpPr/>
          <p:nvPr/>
        </p:nvSpPr>
        <p:spPr>
          <a:xfrm>
            <a:off x="4258310" y="1923415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0" name="直接连接符 119"/>
          <p:cNvCxnSpPr/>
          <p:nvPr/>
        </p:nvCxnSpPr>
        <p:spPr>
          <a:xfrm>
            <a:off x="4283075" y="2331720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>
          <a:xfrm>
            <a:off x="4443095" y="2331720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2" name="矩形 121"/>
          <p:cNvSpPr/>
          <p:nvPr/>
        </p:nvSpPr>
        <p:spPr>
          <a:xfrm>
            <a:off x="4258310" y="2271395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3" name="直接连接符 122"/>
          <p:cNvCxnSpPr/>
          <p:nvPr/>
        </p:nvCxnSpPr>
        <p:spPr>
          <a:xfrm>
            <a:off x="4283075" y="2658745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>
            <a:off x="4443095" y="2658745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5" name="矩形 124"/>
          <p:cNvSpPr/>
          <p:nvPr/>
        </p:nvSpPr>
        <p:spPr>
          <a:xfrm>
            <a:off x="4258310" y="2598420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6" name="直接连接符 125"/>
          <p:cNvCxnSpPr/>
          <p:nvPr/>
        </p:nvCxnSpPr>
        <p:spPr>
          <a:xfrm>
            <a:off x="4283075" y="3042285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>
            <a:off x="4443095" y="3042285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8" name="矩形 127"/>
          <p:cNvSpPr/>
          <p:nvPr/>
        </p:nvSpPr>
        <p:spPr>
          <a:xfrm>
            <a:off x="4258310" y="2981960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9" name="直接连接符 128"/>
          <p:cNvCxnSpPr/>
          <p:nvPr/>
        </p:nvCxnSpPr>
        <p:spPr>
          <a:xfrm>
            <a:off x="4283075" y="3369310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4443095" y="3369310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1" name="矩形 130"/>
          <p:cNvSpPr/>
          <p:nvPr/>
        </p:nvSpPr>
        <p:spPr>
          <a:xfrm>
            <a:off x="4258310" y="3308985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2" name="直接连接符 131"/>
          <p:cNvCxnSpPr/>
          <p:nvPr/>
        </p:nvCxnSpPr>
        <p:spPr>
          <a:xfrm>
            <a:off x="4283075" y="3717290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/>
        </p:nvCxnSpPr>
        <p:spPr>
          <a:xfrm>
            <a:off x="4443095" y="3717290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4" name="矩形 133"/>
          <p:cNvSpPr/>
          <p:nvPr/>
        </p:nvSpPr>
        <p:spPr>
          <a:xfrm>
            <a:off x="4258310" y="3656965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5" name="直接连接符 134"/>
          <p:cNvCxnSpPr/>
          <p:nvPr/>
        </p:nvCxnSpPr>
        <p:spPr>
          <a:xfrm>
            <a:off x="4283075" y="4044315"/>
            <a:ext cx="169545" cy="1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>
            <a:off x="4443095" y="4044315"/>
            <a:ext cx="136525" cy="12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7" name="矩形 136"/>
          <p:cNvSpPr/>
          <p:nvPr/>
        </p:nvSpPr>
        <p:spPr>
          <a:xfrm>
            <a:off x="4258310" y="3983990"/>
            <a:ext cx="370205" cy="2171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8" name="右箭头 137"/>
          <p:cNvSpPr/>
          <p:nvPr/>
        </p:nvSpPr>
        <p:spPr>
          <a:xfrm>
            <a:off x="4706620" y="1528445"/>
            <a:ext cx="28130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9" name="右箭头 138"/>
          <p:cNvSpPr/>
          <p:nvPr/>
        </p:nvSpPr>
        <p:spPr>
          <a:xfrm>
            <a:off x="4712335" y="1888490"/>
            <a:ext cx="28130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0" name="右箭头 139"/>
          <p:cNvSpPr/>
          <p:nvPr/>
        </p:nvSpPr>
        <p:spPr>
          <a:xfrm>
            <a:off x="4718050" y="2261235"/>
            <a:ext cx="28130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1" name="右箭头 140"/>
          <p:cNvSpPr/>
          <p:nvPr/>
        </p:nvSpPr>
        <p:spPr>
          <a:xfrm>
            <a:off x="4723765" y="2621280"/>
            <a:ext cx="28130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2" name="右箭头 141"/>
          <p:cNvSpPr/>
          <p:nvPr/>
        </p:nvSpPr>
        <p:spPr>
          <a:xfrm>
            <a:off x="4729480" y="2913380"/>
            <a:ext cx="28130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3" name="右箭头 142"/>
          <p:cNvSpPr/>
          <p:nvPr/>
        </p:nvSpPr>
        <p:spPr>
          <a:xfrm>
            <a:off x="4735195" y="3273425"/>
            <a:ext cx="28130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4" name="右箭头 143"/>
          <p:cNvSpPr/>
          <p:nvPr/>
        </p:nvSpPr>
        <p:spPr>
          <a:xfrm>
            <a:off x="4740910" y="3646170"/>
            <a:ext cx="28130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5" name="右箭头 144"/>
          <p:cNvSpPr/>
          <p:nvPr/>
        </p:nvSpPr>
        <p:spPr>
          <a:xfrm>
            <a:off x="4746625" y="4006215"/>
            <a:ext cx="281305" cy="1962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8" name="文本框 267"/>
          <p:cNvSpPr txBox="1"/>
          <p:nvPr/>
        </p:nvSpPr>
        <p:spPr>
          <a:xfrm>
            <a:off x="2883535" y="1546860"/>
            <a:ext cx="75565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LTC5562</a:t>
            </a:r>
            <a:endParaRPr lang="en-US" altLang="zh-CN" sz="1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1487805" y="1283335"/>
            <a:ext cx="6711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SMA</a:t>
            </a:r>
            <a:endParaRPr lang="en-US" altLang="zh-CN" sz="1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43660" y="5732780"/>
            <a:ext cx="40233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Frequency Mixer/ Vector Modulator</a:t>
            </a:r>
            <a:endParaRPr 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ardware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91135" y="1570990"/>
            <a:ext cx="597662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 marL="342900" indent="-342900">
              <a:spcBef>
                <a:spcPct val="20000"/>
              </a:spcBef>
              <a:buClr>
                <a:srgbClr val="CC0000"/>
              </a:buClr>
              <a:buSzPct val="120000"/>
              <a:buFont typeface="Wingdings" panose="05000000000000000000" pitchFamily="2" charset="2"/>
              <a:buChar char="F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33CC33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SzPct val="90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Independent down-conversion modules and vector modulation (VM) modules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Metallic shielding is employed to secure inter-channel isolation exceeding 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0 dB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Multi-stage low-pass filters are employed to suppress harmonic components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Rogers dielectric materials are utilized to support efficient and stable high-frequency signal transmission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Stabilized power supply modules are integrated to eliminate ripple-induced disturbances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290" y="1538605"/>
            <a:ext cx="5526405" cy="431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14210" y="5948680"/>
            <a:ext cx="41821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Frequency Mixer/ Vector Modulator</a:t>
            </a:r>
            <a:endParaRPr lang="en-US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ardware Design</a:t>
            </a:r>
            <a:endParaRPr lang="en-US" altLang="zh-CN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SXFEL-标准logo-蓝白扁平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116205"/>
            <a:ext cx="1904365" cy="7346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1459230"/>
            <a:ext cx="5443220" cy="4305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12690" y="6092825"/>
            <a:ext cx="21659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DSP Board Design</a:t>
            </a:r>
            <a:endParaRPr lang="en-US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980" y="1556385"/>
            <a:ext cx="3844925" cy="4286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5" y="1484630"/>
            <a:ext cx="1419225" cy="43580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4535,&quot;width&quot;:7167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TABLE_BEAUTIFY" val="smartTable{9af87916-94a9-422a-ba8a-298d1523a8c8}"/>
  <p:tag name="TABLE_ENDDRAG_ORIGIN_RECT" val="380*91"/>
  <p:tag name="TABLE_ENDDRAG_RECT" val="37*315*380*91"/>
</p:tagLst>
</file>

<file path=ppt/tags/tag5.xml><?xml version="1.0" encoding="utf-8"?>
<p:tagLst xmlns:p="http://schemas.openxmlformats.org/presentationml/2006/main">
  <p:tag name="KSO_WM_UNIT_TABLE_BEAUTIFY" val="smartTable{da8d8d88-4935-4327-ae98-cb7cd5891301}"/>
  <p:tag name="TABLE_ENDDRAG_ORIGIN_RECT" val="422*114"/>
  <p:tag name="TABLE_ENDDRAG_RECT" val="526*315*422*114"/>
</p:tagLst>
</file>

<file path=ppt/tags/tag6.xml><?xml version="1.0" encoding="utf-8"?>
<p:tagLst xmlns:p="http://schemas.openxmlformats.org/presentationml/2006/main">
  <p:tag name="COMMONDATA" val="eyJoZGlkIjoiOGY3YTQzMThmMTQxODBmNmQxMjBlMmU4MjJiM2RjODkifQ=="/>
  <p:tag name="commondata" val="eyJoZGlkIjoiOTZmM2JkZjkxYTFiZGIzMDM4N2M2NDhlODAwNDgzZDUifQ=="/>
  <p:tag name="resource_record_key" val="{&quot;29&quot;:[20435158,20426248,20405948,20426279,20405923]}"/>
</p:tagLst>
</file>

<file path=ppt/theme/theme1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5831</Words>
  <Application>WPS 演示</Application>
  <PresentationFormat>宽屏</PresentationFormat>
  <Paragraphs>387</Paragraphs>
  <Slides>21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Gesta Md</vt:lpstr>
      <vt:lpstr>微软雅黑</vt:lpstr>
      <vt:lpstr>AMGDT</vt:lpstr>
      <vt:lpstr>Times New Roman</vt:lpstr>
      <vt:lpstr>黑体</vt:lpstr>
      <vt:lpstr>Times New Roman</vt:lpstr>
      <vt:lpstr>等线</vt:lpstr>
      <vt:lpstr>Arial Unicode MS</vt:lpstr>
      <vt:lpstr>Cambria Math</vt:lpstr>
      <vt:lpstr>MS PGothic</vt:lpstr>
      <vt:lpstr>Courier New</vt:lpstr>
      <vt:lpstr>Yu Gothic</vt:lpstr>
      <vt:lpstr>9_Office 主题​​</vt:lpstr>
      <vt:lpstr>PowerPoint 演示文稿</vt:lpstr>
      <vt:lpstr>OUTLINE</vt:lpstr>
      <vt:lpstr>SSRF CAMPUS </vt:lpstr>
      <vt:lpstr>SXFEL LINAC</vt:lpstr>
      <vt:lpstr>LLRF Subsystem </vt:lpstr>
      <vt:lpstr>LLRF Subsystem </vt:lpstr>
      <vt:lpstr>Hardware Design</vt:lpstr>
      <vt:lpstr>Hardware Design</vt:lpstr>
      <vt:lpstr>Hardware Design</vt:lpstr>
      <vt:lpstr>Hardware Design</vt:lpstr>
      <vt:lpstr>Hardware Design</vt:lpstr>
      <vt:lpstr>Hardware Design</vt:lpstr>
      <vt:lpstr>Firmware Design</vt:lpstr>
      <vt:lpstr>Firmware Design</vt:lpstr>
      <vt:lpstr>Firmware Design</vt:lpstr>
      <vt:lpstr>Firmware Design</vt:lpstr>
      <vt:lpstr>Experiments performed at SXFEL</vt:lpstr>
      <vt:lpstr>Experiments performed at SXFEL</vt:lpstr>
      <vt:lpstr>Experiments performed at SXFEL</vt:lpstr>
      <vt:lpstr>Summary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10012.pptx</dc:title>
  <dc:creator/>
  <cp:lastModifiedBy>xcc</cp:lastModifiedBy>
  <cp:revision>278</cp:revision>
  <dcterms:created xsi:type="dcterms:W3CDTF">2022-07-18T11:51:00Z</dcterms:created>
  <dcterms:modified xsi:type="dcterms:W3CDTF">2025-10-13T00:39:51Z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2052-12.1.0.16412</vt:lpwstr>
  </property>
  <property fmtid="{D5CDD505-2E9C-101B-9397-08002B2CF9AE}" pid="3" name="ICV">
    <vt:lpwstr>9550C2B471644D1BB333DB10DF9FC6C1_13</vt:lpwstr>
  </property>
</Properties>
</file>