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8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4513" r:id="rId2"/>
    <p:sldId id="4512" r:id="rId3"/>
    <p:sldId id="4511" r:id="rId4"/>
    <p:sldId id="2134805878" r:id="rId5"/>
    <p:sldId id="279" r:id="rId6"/>
    <p:sldId id="788" r:id="rId7"/>
    <p:sldId id="4518" r:id="rId8"/>
    <p:sldId id="4515" r:id="rId9"/>
    <p:sldId id="260" r:id="rId10"/>
    <p:sldId id="4519" r:id="rId11"/>
    <p:sldId id="4517" r:id="rId12"/>
    <p:sldId id="4521" r:id="rId13"/>
    <p:sldId id="4505" r:id="rId14"/>
    <p:sldId id="4516" r:id="rId15"/>
    <p:sldId id="4509" r:id="rId16"/>
    <p:sldId id="4520" r:id="rId17"/>
    <p:sldId id="4522" r:id="rId18"/>
    <p:sldId id="792" r:id="rId19"/>
    <p:sldId id="281" r:id="rId20"/>
    <p:sldId id="2134805877" r:id="rId21"/>
    <p:sldId id="2134805868" r:id="rId22"/>
    <p:sldId id="567" r:id="rId23"/>
    <p:sldId id="285" r:id="rId24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esySans Office" panose="020B0503040000020003" pitchFamily="34" charset="0"/>
      <p:regular r:id="rId32"/>
      <p:bold r:id="rId33"/>
      <p:italic r:id="rId34"/>
      <p:boldItalic r:id="rId35"/>
    </p:embeddedFont>
    <p:embeddedFont>
      <p:font typeface="DesySans Office Cn Bold" panose="020B0806040000020003" pitchFamily="34" charset="0"/>
      <p:regular r:id="rId36"/>
    </p:embeddedFont>
    <p:embeddedFont>
      <p:font typeface="DesySans Office Cn Heavy" panose="020B0B06040000020003" pitchFamily="34" charset="0"/>
      <p:regular r:id="rId37"/>
    </p:embeddedFont>
    <p:embeddedFont>
      <p:font typeface="DesySans Office Cn Medium" panose="020B0706040000020003" pitchFamily="34" charset="0"/>
      <p:regular r:id="rId38"/>
    </p:embeddedFont>
    <p:embeddedFont>
      <p:font typeface="DesySans Office Cn Regular" panose="020B0506040000020003" pitchFamily="34" charset="0"/>
      <p:regular r:id="rId39"/>
    </p:embeddedFont>
    <p:embeddedFont>
      <p:font typeface="Liberation Mono" panose="02070409020205020404" pitchFamily="49" charset="0"/>
      <p:regular r:id="rId40"/>
      <p:bold r:id="rId41"/>
      <p:italic r:id="rId42"/>
      <p:boldItalic r:id="rId43"/>
    </p:embeddedFont>
    <p:embeddedFont>
      <p:font typeface="Wingdings 3" panose="05040102010807070707" pitchFamily="18" charset="2"/>
      <p:regular r:id="rId4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o" initials="T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B5FF"/>
    <a:srgbClr val="00506F"/>
    <a:srgbClr val="E5AB25"/>
    <a:srgbClr val="AFB2A9"/>
    <a:srgbClr val="37557C"/>
    <a:srgbClr val="009FDF"/>
    <a:srgbClr val="EB6E0F"/>
    <a:srgbClr val="2B2987"/>
    <a:srgbClr val="FFBC14"/>
    <a:srgbClr val="B81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550AFEE-AA60-49FA-939E-7A5CFF426D33}">
  <a:tblStyle styleId="{7550AFEE-AA60-49FA-939E-7A5CFF426D33}" styleName="DESY: on white background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6350" cmpd="sng">
              <a:solidFill>
                <a:schemeClr val="lt1"/>
              </a:solidFill>
            </a:ln>
          </a:top>
          <a:bottom>
            <a:ln w="6350" cmpd="sng">
              <a:solidFill>
                <a:schemeClr val="lt1"/>
              </a:solidFill>
            </a:ln>
          </a:bottom>
          <a:insideH>
            <a:ln w="6350" cmpd="sng">
              <a:solidFill>
                <a:schemeClr val="dk2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V>
      <a:tcStyle>
        <a:tcBdr/>
        <a:fill>
          <a:solidFill>
            <a:schemeClr val="accent1">
              <a:tint val="15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1750" cmpd="sng">
              <a:solidFill>
                <a:schemeClr val="dk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top>
            <a:ln w="31750" cmpd="sng">
              <a:solidFill>
                <a:schemeClr val="dk2"/>
              </a:solidFill>
            </a:ln>
          </a:top>
          <a:bottom>
            <a:ln w="31750" cmpd="sng">
              <a:solidFill>
                <a:schemeClr val="dk2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F5BD4321-5A55-4BF0-89E4-40E6ED13D237}" styleName="DESY: on dark background">
    <a:wholeTbl>
      <a:tcTxStyle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0" cmpd="sng">
              <a:solidFill>
                <a:schemeClr val="dk2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dk2">
              <a:alpha val="20000"/>
            </a:schemeClr>
          </a:solidFill>
        </a:fill>
      </a:tcStyle>
    </a:band1H>
    <a:band2H>
      <a:tcStyle>
        <a:tcBdr/>
      </a:tcStyle>
    </a:band2H>
    <a:lastCol>
      <a:tcTxStyle b="on">
        <a:fontRef idx="minor">
          <a:prstClr val="black"/>
        </a:fontRef>
        <a:schemeClr val="lt1"/>
      </a:tcTxStyle>
      <a:tcStyle>
        <a:tcBdr/>
      </a:tcStyle>
    </a:lastCol>
    <a:firstCol>
      <a:tcTxStyle b="on">
        <a:fontRef idx="minor">
          <a:prstClr val="black"/>
        </a:fontRef>
        <a:schemeClr val="lt1"/>
      </a:tcTxStyle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0" cmpd="sng">
              <a:solidFill>
                <a:schemeClr val="dk2"/>
              </a:solidFill>
            </a:ln>
          </a:top>
        </a:tcBdr>
        <a:fill>
          <a:solidFill>
            <a:schemeClr val="dk2">
              <a:alpha val="50000"/>
            </a:schemeClr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top>
            <a:ln w="0" cmpd="sng">
              <a:solidFill>
                <a:schemeClr val="dk2"/>
              </a:solidFill>
            </a:ln>
          </a:top>
          <a:bottom>
            <a:ln w="0" cmpd="sng">
              <a:solidFill>
                <a:schemeClr val="dk2"/>
              </a:solidFill>
            </a:ln>
          </a:bottom>
        </a:tcBdr>
        <a:fill>
          <a:solidFill>
            <a:schemeClr val="dk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29" autoAdjust="0"/>
    <p:restoredTop sz="96794" autoAdjust="0"/>
  </p:normalViewPr>
  <p:slideViewPr>
    <p:cSldViewPr snapToGrid="0">
      <p:cViewPr varScale="1">
        <p:scale>
          <a:sx n="62" d="100"/>
          <a:sy n="62" d="100"/>
        </p:scale>
        <p:origin x="540" y="52"/>
      </p:cViewPr>
      <p:guideLst/>
    </p:cSldViewPr>
  </p:slideViewPr>
  <p:outlineViewPr>
    <p:cViewPr>
      <p:scale>
        <a:sx n="33" d="100"/>
        <a:sy n="33" d="100"/>
      </p:scale>
      <p:origin x="0" y="-303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531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FA64C5-A2DC-DEB9-9C78-6A225356DD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0E8E7E-E92D-89DF-DA41-3C5489915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922DF-306A-404F-BB0E-179426359AD8}" type="datetimeFigureOut">
              <a:rPr lang="de-DE" smtClean="0"/>
              <a:t>13.10.2025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09789E-B06D-4C2C-0D7D-A4EC761D16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BFE640-9FED-D227-78B0-79761F757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BB0E1-91B1-9149-BADB-C8C9C7151F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024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fld id="{4144268F-05ED-448A-9733-8A4E564114DB}" type="datetimeFigureOut">
              <a:rPr lang="de-DE" smtClean="0"/>
              <a:pPr/>
              <a:t>13.10.2025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fld id="{82BF6212-DF09-4E39-9308-E46D7D825E8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35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alibri" panose="020F050202020403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110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06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349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67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591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4BC2B-853C-4848-9AC9-42EA688E7C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2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Titellayouts</a:t>
            </a:r>
          </a:p>
        </p:txBody>
      </p:sp>
    </p:spTree>
    <p:extLst>
      <p:ext uri="{BB962C8B-B14F-4D97-AF65-F5344CB8AC3E}">
        <p14:creationId xmlns:p14="http://schemas.microsoft.com/office/powerpoint/2010/main" val="238887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Blau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6678421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B80570-95EA-6D77-71CD-F4875EF37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C5BB1A-309B-0FDC-325D-70761D2A77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22CF277-9ABE-BD9A-4D8D-C528B0EB2A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409737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Kapitellayouts</a:t>
            </a:r>
          </a:p>
        </p:txBody>
      </p:sp>
    </p:spTree>
    <p:extLst>
      <p:ext uri="{BB962C8B-B14F-4D97-AF65-F5344CB8AC3E}">
        <p14:creationId xmlns:p14="http://schemas.microsoft.com/office/powerpoint/2010/main" val="378407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8800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accent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77CF04-F4D7-A223-9F98-AD1BB4CD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2A5CCA-3517-4D97-FDB4-A808DB48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606AD8-8789-F569-2C51-01D92CC1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5587F12C-EC5B-EDFF-B437-ABB42D6F3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</p:spTree>
    <p:extLst>
      <p:ext uri="{BB962C8B-B14F-4D97-AF65-F5344CB8AC3E}">
        <p14:creationId xmlns:p14="http://schemas.microsoft.com/office/powerpoint/2010/main" val="2214392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2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7838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tx2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FFA99AC-26DA-702E-AC6C-0DF759046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3B676-D45D-A254-4874-6F627D41AA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87AFA8-1A43-9320-C04E-D87A7FF1E6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51C377-0F65-3F7E-E24A-C6D3AC8F9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338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3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6"/>
            <a:ext cx="11428413" cy="5276939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F96DC2-C450-AE4E-862B-F53AE525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01BAB7-739E-D06E-7FCD-EA52B184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8EC27-03F4-2EA2-AB7A-748018CE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874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s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Basislayouts</a:t>
            </a:r>
          </a:p>
        </p:txBody>
      </p:sp>
    </p:spTree>
    <p:extLst>
      <p:ext uri="{BB962C8B-B14F-4D97-AF65-F5344CB8AC3E}">
        <p14:creationId xmlns:p14="http://schemas.microsoft.com/office/powerpoint/2010/main" val="164415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</p:spTree>
    <p:extLst>
      <p:ext uri="{BB962C8B-B14F-4D97-AF65-F5344CB8AC3E}">
        <p14:creationId xmlns:p14="http://schemas.microsoft.com/office/powerpoint/2010/main" val="1744214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098883"/>
            <a:ext cx="11428412" cy="52297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Copy, 16 </a:t>
            </a:r>
            <a:r>
              <a:rPr lang="en-US" noProof="0" dirty="0" err="1"/>
              <a:t>pt</a:t>
            </a:r>
            <a:endParaRPr lang="en-US" noProof="0" dirty="0"/>
          </a:p>
          <a:p>
            <a:pPr lvl="1"/>
            <a:r>
              <a:rPr lang="en-US" noProof="0" dirty="0"/>
              <a:t>Bullet point, 16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22484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2883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24112F24-A451-E0CC-BC1C-4485991CE8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206373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</p:spTree>
    <p:extLst>
      <p:ext uri="{BB962C8B-B14F-4D97-AF65-F5344CB8AC3E}">
        <p14:creationId xmlns:p14="http://schemas.microsoft.com/office/powerpoint/2010/main" val="362512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 mit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718666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</p:spTree>
    <p:extLst>
      <p:ext uri="{BB962C8B-B14F-4D97-AF65-F5344CB8AC3E}">
        <p14:creationId xmlns:p14="http://schemas.microsoft.com/office/powerpoint/2010/main" val="1233633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</p:spTree>
    <p:extLst>
      <p:ext uri="{BB962C8B-B14F-4D97-AF65-F5344CB8AC3E}">
        <p14:creationId xmlns:p14="http://schemas.microsoft.com/office/powerpoint/2010/main" val="3594427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</p:spTree>
    <p:extLst>
      <p:ext uri="{BB962C8B-B14F-4D97-AF65-F5344CB8AC3E}">
        <p14:creationId xmlns:p14="http://schemas.microsoft.com/office/powerpoint/2010/main" val="2044371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line + zweispaltiger Text auf Farbverlauf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2" cy="651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7573962" cy="3448800"/>
          </a:xfrm>
        </p:spPr>
        <p:txBody>
          <a:bodyPr numCol="2" spcCol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 b="1">
                <a:solidFill>
                  <a:schemeClr val="tx2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10E685F4-4531-C4E3-1DFF-4266DD306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600"/>
            <a:ext cx="11428414" cy="905954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46000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Farbverlauf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0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2" y="2279460"/>
            <a:ext cx="5645149" cy="3699065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901627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+ Info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A4EBB2A-B9DB-1927-36B6-64DB91DE3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4963" y="0"/>
            <a:ext cx="4237036" cy="6858000"/>
          </a:xfrm>
          <a:solidFill>
            <a:schemeClr val="tx2"/>
          </a:solidFill>
        </p:spPr>
        <p:txBody>
          <a:bodyPr lIns="360000" tIns="709200" rIns="360000" bIns="360000" numCol="1" spcCol="136800"/>
          <a:lstStyle>
            <a:lvl1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1pPr>
            <a:lvl2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2pPr>
            <a:lvl3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3pPr>
            <a:lvl4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4pPr>
            <a:lvl5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5pPr>
            <a:lvl6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6pPr>
            <a:lvl7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7pPr>
            <a:lvl8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8pPr>
            <a:lvl9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Infotext, 17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324000"/>
            <a:ext cx="7416000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01064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4BC2A8CE-38C1-E4B6-34FC-AEF13455C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278800"/>
            <a:ext cx="564514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575313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tabLst/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931D42AE-CB28-01AA-4C8F-2063EF40E4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4263" y="2278800"/>
            <a:ext cx="451252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928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dunklem Hinter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577894E-3B80-9F7B-DBCB-DD49E04BEC7C}"/>
              </a:ext>
            </a:extLst>
          </p:cNvPr>
          <p:cNvSpPr/>
          <p:nvPr userDrawn="1"/>
        </p:nvSpPr>
        <p:spPr>
          <a:xfrm>
            <a:off x="5688000" y="0"/>
            <a:ext cx="6504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F75CB23-7DFB-D484-A440-AD38BFF59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3" y="2278800"/>
            <a:ext cx="4512528" cy="3700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2273760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Ino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6" name="SmartArt-Platzhalter 25">
            <a:extLst>
              <a:ext uri="{FF2B5EF4-FFF2-40B4-BE49-F238E27FC236}">
                <a16:creationId xmlns:a16="http://schemas.microsoft.com/office/drawing/2014/main" id="{51B1533D-0D73-FD8B-F292-365BEC640E0A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56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dunk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6171E2C-78B1-0D92-2F65-43B973D63835}"/>
              </a:ext>
            </a:extLst>
          </p:cNvPr>
          <p:cNvSpPr/>
          <p:nvPr userDrawn="1"/>
        </p:nvSpPr>
        <p:spPr>
          <a:xfrm>
            <a:off x="6026150" y="0"/>
            <a:ext cx="616585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4098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2346863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CA3F286-B520-DB9E-31D1-B5B7798B5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3240251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boxen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Infoboxen-layouts</a:t>
            </a:r>
          </a:p>
        </p:txBody>
      </p:sp>
    </p:spTree>
    <p:extLst>
      <p:ext uri="{BB962C8B-B14F-4D97-AF65-F5344CB8AC3E}">
        <p14:creationId xmlns:p14="http://schemas.microsoft.com/office/powerpoint/2010/main" val="4219941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boxen + Bild, dunkler Hintergrund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199C4A7-F715-7270-FEE5-14CF12D431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1737083"/>
            <a:ext cx="3467100" cy="3379786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Introtext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7037" y="4161600"/>
            <a:ext cx="3717926" cy="1816925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0D5FD2E-FD04-E8B2-F332-74015BA419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91486" y="1823645"/>
            <a:ext cx="3717927" cy="415488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37037" y="1823646"/>
            <a:ext cx="3717926" cy="23379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553913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5F9B6DC-BE80-A0DC-D49A-DBE8DD6E39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6690A4A-4C05-9486-2429-67925EE1A6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3999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730902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0522444-3BCD-70E7-E42F-DFF849D260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32105893-BE29-1087-3DF9-EA506C3717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F73F949-3F6A-0A47-4AAE-083D6E9D30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3193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0198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Auzählung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5BBA979-297F-B6D3-75C4-BFC8F3915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D1C3A40-461D-E5DA-4850-26E1100C18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36243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08F8F0E-CB29-25FF-BF7A-325A4D487E4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1486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57A23D16-BF31-0FC2-B5FA-553D9609F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853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E0AD860-0567-CEC0-B7AA-C9AB2F8275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20097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D7BB8715-2937-1E07-4A2A-A889E83546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75338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83489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Infobox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8AC64DD-B18B-6280-B751-9C8267FDE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1000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7EE21CF-B78A-6C51-4570-0874FB187E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308535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 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E319E4-BFAB-CF55-88F7-CC10A06368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36070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1816DCC-0A86-D003-5B49-7372EBE1268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63605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89055D0-980C-9470-7129-AF98117B71A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91140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61AA9AE5-77B9-D44B-3877-A91CE842AE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18675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7BDCE6E3-3757-85DA-3F0E-97A694277C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156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6" name="Bildplatzhalter 22">
            <a:extLst>
              <a:ext uri="{FF2B5EF4-FFF2-40B4-BE49-F238E27FC236}">
                <a16:creationId xmlns:a16="http://schemas.microsoft.com/office/drawing/2014/main" id="{9D46E66F-A01F-6456-A74B-333440A197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6910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7" name="Bildplatzhalter 22">
            <a:extLst>
              <a:ext uri="{FF2B5EF4-FFF2-40B4-BE49-F238E27FC236}">
                <a16:creationId xmlns:a16="http://schemas.microsoft.com/office/drawing/2014/main" id="{5A3117B4-6944-D905-AA2C-3D84067963B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79663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8" name="Bildplatzhalter 22">
            <a:extLst>
              <a:ext uri="{FF2B5EF4-FFF2-40B4-BE49-F238E27FC236}">
                <a16:creationId xmlns:a16="http://schemas.microsoft.com/office/drawing/2014/main" id="{646AE0E8-423B-72F5-C90E-30D8EC0C856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2417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9" name="Bildplatzhalter 22">
            <a:extLst>
              <a:ext uri="{FF2B5EF4-FFF2-40B4-BE49-F238E27FC236}">
                <a16:creationId xmlns:a16="http://schemas.microsoft.com/office/drawing/2014/main" id="{C46A9B5D-0CC3-D1B8-6680-6825B3C261E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65170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30" name="Bildplatzhalter 22">
            <a:extLst>
              <a:ext uri="{FF2B5EF4-FFF2-40B4-BE49-F238E27FC236}">
                <a16:creationId xmlns:a16="http://schemas.microsoft.com/office/drawing/2014/main" id="{369A327C-1E48-C21C-D374-8AB0B076EC9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579244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3D152251-3B5F-910F-F447-FCA698D9B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698611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FAE9453-E553-DA09-1D24-0048C8EBC8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81001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64BF34A-821F-9EFA-AC3C-D81609F668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122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2E97A083-57A0-1C3A-4CC7-5FE942D6A3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94043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602ED5D5-6E3D-623F-BAE8-6DDDDD3F67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07085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C68E0A1-2823-EC69-7F77-502CF63B27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20127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id="{2ADAD49D-8625-BB17-98AA-35876FF2DA0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33169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676D4A00-D6F1-88A3-DB10-4E23D192510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188164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3BFD95F-FF63-522D-9D3B-FD6AECDDA08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501206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85E3B032-D736-C04C-3D48-E88EDB2BE6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14248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60FAB5F-9CA5-303C-2FC1-55B04208385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0127290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A35296BF-4F3A-AC35-1568-9F1BA88A577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80999" y="975947"/>
            <a:ext cx="11428412" cy="571247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84551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1DCF7057-FC35-8FFA-DB13-E39846A852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1001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60DDE78C-ABCE-2769-1F91-986F4C7558B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1001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1D27D42A-B00E-8C69-8A1C-98ED8BE59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9032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2B0A7036-0685-BABB-118B-ABED517227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694043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8021561-BCF9-EECA-0A4B-991DD62404B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07085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17DD3F-D4A1-CEAF-CF81-2293F6AC6E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20127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2D5B191-0158-03A2-DB90-9466D03FA5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33170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52E6895D-4F53-2394-ADCB-8EC10279003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402074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3603434F-C970-DE07-2F08-99065CAF76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715117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7" name="Bildplatzhalter 11">
            <a:extLst>
              <a:ext uri="{FF2B5EF4-FFF2-40B4-BE49-F238E27FC236}">
                <a16:creationId xmlns:a16="http://schemas.microsoft.com/office/drawing/2014/main" id="{3BFD04AC-3E51-1C91-034C-82B5FAFA5A3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028158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8" name="Bildplatzhalter 11">
            <a:extLst>
              <a:ext uri="{FF2B5EF4-FFF2-40B4-BE49-F238E27FC236}">
                <a16:creationId xmlns:a16="http://schemas.microsoft.com/office/drawing/2014/main" id="{9BCC8A3B-006D-4379-9E00-2B21712A2C94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41201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9" name="Bildplatzhalter 11">
            <a:extLst>
              <a:ext uri="{FF2B5EF4-FFF2-40B4-BE49-F238E27FC236}">
                <a16:creationId xmlns:a16="http://schemas.microsoft.com/office/drawing/2014/main" id="{016DFC82-8F82-62B1-ED33-77675F04B283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089032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B9B06D82-CBB6-84E9-13F3-7AE47994EAA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694043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B73548DB-8FD8-546F-18EF-9BE551361A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07085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D334B039-7463-D922-863C-7FD416FE4A7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20127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15329793-21DD-48EE-3E0B-833F8FD2E9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633170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7" name="Bildplatzhalter 11">
            <a:extLst>
              <a:ext uri="{FF2B5EF4-FFF2-40B4-BE49-F238E27FC236}">
                <a16:creationId xmlns:a16="http://schemas.microsoft.com/office/drawing/2014/main" id="{BBD4B57A-F793-0C26-4C97-27A91DD72FC5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3402074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8" name="Bildplatzhalter 11">
            <a:extLst>
              <a:ext uri="{FF2B5EF4-FFF2-40B4-BE49-F238E27FC236}">
                <a16:creationId xmlns:a16="http://schemas.microsoft.com/office/drawing/2014/main" id="{25E4EDE8-B88A-5608-F1E7-23193D301132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715116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9" name="Bildplatzhalter 11">
            <a:extLst>
              <a:ext uri="{FF2B5EF4-FFF2-40B4-BE49-F238E27FC236}">
                <a16:creationId xmlns:a16="http://schemas.microsoft.com/office/drawing/2014/main" id="{19FCBB71-CB60-9C31-ABFC-553181655173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28158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40" name="Bildplatzhalter 11">
            <a:extLst>
              <a:ext uri="{FF2B5EF4-FFF2-40B4-BE49-F238E27FC236}">
                <a16:creationId xmlns:a16="http://schemas.microsoft.com/office/drawing/2014/main" id="{BD508751-4453-5EF2-FE9F-C0AF9A788D9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341201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</p:spTree>
    <p:extLst>
      <p:ext uri="{BB962C8B-B14F-4D97-AF65-F5344CB8AC3E}">
        <p14:creationId xmlns:p14="http://schemas.microsoft.com/office/powerpoint/2010/main" val="3332811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rei Mitarbeit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BB63144-DC67-63BE-9C0A-2F98C38B20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ABC4CB2F-E1A6-D8F4-F581-CC58BC51F1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6950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19807EDA-9353-B73E-49CD-1D10B8E8ACC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13277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4D12EB-F94E-74E5-8960-E93EBA2825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79606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83208717-6DA9-86F7-71EC-74B64A05BF5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746950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lnSpc>
                <a:spcPct val="120000"/>
              </a:lnSpc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5" name="Bildplatzhalter 11">
            <a:extLst>
              <a:ext uri="{FF2B5EF4-FFF2-40B4-BE49-F238E27FC236}">
                <a16:creationId xmlns:a16="http://schemas.microsoft.com/office/drawing/2014/main" id="{A8ED91C3-A7B8-5614-65B0-1C6214A97D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13277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D71231BA-BDB9-3415-D256-E1526C50B86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879606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17967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Abdunkelung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1080000" rIns="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014438" cy="6858000"/>
          </a:xfrm>
          <a:gradFill>
            <a:gsLst>
              <a:gs pos="0">
                <a:schemeClr val="tx1">
                  <a:alpha val="50000"/>
                </a:schemeClr>
              </a:gs>
              <a:gs pos="52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 lIns="381600" rIns="3600000" bIns="4212000"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3291840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Multipicture-layouts</a:t>
            </a:r>
          </a:p>
        </p:txBody>
      </p:sp>
    </p:spTree>
    <p:extLst>
      <p:ext uri="{BB962C8B-B14F-4D97-AF65-F5344CB8AC3E}">
        <p14:creationId xmlns:p14="http://schemas.microsoft.com/office/powerpoint/2010/main" val="1638741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1" y="1305099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034A1EED-1039-5E36-6CC3-725E3F166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5207" y="2003495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A45AFFCA-6B8E-3CC8-E8BC-BC7177A6CAD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5207" y="38100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58AE085-43EA-59B6-697C-414C4CEB56E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67283" y="435603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932969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6096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Bildplatzhalter 11">
            <a:extLst>
              <a:ext uri="{FF2B5EF4-FFF2-40B4-BE49-F238E27FC236}">
                <a16:creationId xmlns:a16="http://schemas.microsoft.com/office/drawing/2014/main" id="{E1137212-67B6-AD0F-CBD3-56E27A48C73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7A541AC7-FD36-1BB2-4AF2-CBDF5A1A12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342900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10" name="SmartArt-Platzhalter 25">
            <a:extLst>
              <a:ext uri="{FF2B5EF4-FFF2-40B4-BE49-F238E27FC236}">
                <a16:creationId xmlns:a16="http://schemas.microsoft.com/office/drawing/2014/main" id="{AB31D4FD-CF95-4E13-196F-159E22B96AB3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930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409E946-0122-A6C7-6EF9-4A4119014B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381000"/>
            <a:ext cx="5645807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4749154-A076-DE76-03DF-30BA3CD2FD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3607" y="380999"/>
            <a:ext cx="5645807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4C60DEA3-2A5E-FCA4-B8DA-846C7C1FBA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1000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451A7FFA-3181-BC7A-0012-6899561D55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72303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C426FD-F7A5-A4EE-8252-58607A9EE04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5C1835-E531-D957-0637-A856F025E2A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4A5118-D55B-9256-04CD-2522E96B847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973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ultipictur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469174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zweizeilig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A689EF1B-0175-EAB1-3B77-78B8BFE2FB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57802" y="380999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0" name="Bildplatzhalter 11">
            <a:extLst>
              <a:ext uri="{FF2B5EF4-FFF2-40B4-BE49-F238E27FC236}">
                <a16:creationId xmlns:a16="http://schemas.microsoft.com/office/drawing/2014/main" id="{92A4699B-743A-2486-3212-92F4B532E8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54963" y="380998"/>
            <a:ext cx="3854450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EF9AEADB-2C99-BD07-CD9E-5F477EA81B2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57802" y="3251337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6CEBFB34-276D-4395-4A77-4756E8ADDB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11891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Zitatlayouts</a:t>
            </a:r>
          </a:p>
        </p:txBody>
      </p:sp>
    </p:spTree>
    <p:extLst>
      <p:ext uri="{BB962C8B-B14F-4D97-AF65-F5344CB8AC3E}">
        <p14:creationId xmlns:p14="http://schemas.microsoft.com/office/powerpoint/2010/main" val="3115302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es Zitat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>
            <a:extLst>
              <a:ext uri="{FF2B5EF4-FFF2-40B4-BE49-F238E27FC236}">
                <a16:creationId xmlns:a16="http://schemas.microsoft.com/office/drawing/2014/main" id="{2263AD1A-8F4E-3234-0574-35DC1E834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9200" y="10476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7200" y="1047600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9392FFE-02F2-8FAD-7639-095B538BF2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32800" y="35100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95F193FE-7988-88B2-F87D-0C7CB5A343D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32800" y="3509999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643227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Vielen Dank-Layouts</a:t>
            </a:r>
          </a:p>
        </p:txBody>
      </p:sp>
    </p:spTree>
    <p:extLst>
      <p:ext uri="{BB962C8B-B14F-4D97-AF65-F5344CB8AC3E}">
        <p14:creationId xmlns:p14="http://schemas.microsoft.com/office/powerpoint/2010/main" val="2719028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accent1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2168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Name,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3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dunkel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tx2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1493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7E310F-970E-1C05-04FB-DCAEF0248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EF533324-0576-47CD-9630-23D1C3E26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sp>
        <p:nvSpPr>
          <p:cNvPr id="7" name="Untertitel 9">
            <a:extLst>
              <a:ext uri="{FF2B5EF4-FFF2-40B4-BE49-F238E27FC236}">
                <a16:creationId xmlns:a16="http://schemas.microsoft.com/office/drawing/2014/main" id="{24B10E64-3335-34D1-ACD1-D86A55AD37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5636612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A062A0-9B66-5C2D-20C3-56023CECE9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643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Standard-Layouts</a:t>
            </a:r>
          </a:p>
        </p:txBody>
      </p:sp>
    </p:spTree>
    <p:extLst>
      <p:ext uri="{BB962C8B-B14F-4D97-AF65-F5344CB8AC3E}">
        <p14:creationId xmlns:p14="http://schemas.microsoft.com/office/powerpoint/2010/main" val="1191211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11428412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F666FCD6-42DA-B38F-BEE5-3AA291F64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5005713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asic-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C06C9A80-4A15-EBD2-0CCE-FB3F7DEAB4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289858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DC0D4F-9AA6-A8B4-196A-7684D591A2E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5206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7BCCAF07-60DD-9D5D-0ACE-BF5735B3AB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3581614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320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E0126664-DFD3-558B-E7A5-CF3578551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1392933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0E9E0F8-AA9B-E53D-4218-01478138B17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3994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33247EC-57C4-2380-83A5-BE90437B2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8646985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ntent + 1/3 Conten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679248E8-161B-2BD4-3AE6-A7F2381F4C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441BAB4-6518-DF63-2FCA-4EAA6A4EB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8719575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749894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597A328-0227-2F36-163A-465E319B9F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994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42B0663A-28B4-1EFE-7B1B-3ED3602DE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1006983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1/2 Text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75206" y="2349500"/>
            <a:ext cx="5534206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66C1025E-2016-35E0-5CE1-D263F26A6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01803950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0999" y="2349500"/>
            <a:ext cx="11428412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FA3F867-4195-04FE-78F3-9CF8614EBA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990C4202-CBAF-A109-9033-040F2B552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2847721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blau,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AE6A134-0A23-437D-A31B-F6CF06217AFF}"/>
              </a:ext>
            </a:extLst>
          </p:cNvPr>
          <p:cNvSpPr/>
          <p:nvPr userDrawn="1"/>
        </p:nvSpPr>
        <p:spPr>
          <a:xfrm>
            <a:off x="-1" y="0"/>
            <a:ext cx="6192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D9BA9E0-0AFD-6D77-7BA3-2C37EE05ED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275621"/>
            <a:ext cx="1495270" cy="202886"/>
          </a:xfrm>
          <a:prstGeom prst="rect">
            <a:avLst/>
          </a:prstGeom>
        </p:spPr>
      </p:pic>
      <p:sp>
        <p:nvSpPr>
          <p:cNvPr id="4" name="Untertitel 9">
            <a:extLst>
              <a:ext uri="{FF2B5EF4-FFF2-40B4-BE49-F238E27FC236}">
                <a16:creationId xmlns:a16="http://schemas.microsoft.com/office/drawing/2014/main" id="{04DDABEC-36B3-C600-901E-BB6BDA66944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001" y="2651361"/>
            <a:ext cx="5636611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  <a:p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CFE66AC6-FEDF-D469-9E88-8D9E75A4FE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9F8368-022F-5D88-B4FE-B82DE3E485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9D96C1BB-7086-2D5C-1DF4-86FA0BF4B4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06422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FD10E8F9-43DB-C5A0-D391-39256544A6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67205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769F3CA-076B-C956-639C-9CA165C520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072563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85F40A81-4BDC-1980-1BD2-F7E22258E3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847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C8B4EE04-5D28-1445-49F5-17870040DD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95941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758EB07-87B1-D370-2D05-DD564DC5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04053363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642206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6636E66-EDBE-BB53-E379-8A8D3AC1B6E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167204" y="2278800"/>
            <a:ext cx="5642206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5F71407B-49C0-2CAA-2F91-9E4FFBA38B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0309202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3713471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39264" y="2278800"/>
            <a:ext cx="3713471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95943" y="2278800"/>
            <a:ext cx="3713471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6ECF7F8-6B81-6161-4EFE-E6AFDAD71C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52575287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274104" y="2278800"/>
            <a:ext cx="2749103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7207" y="2278800"/>
            <a:ext cx="2749103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7538024-5CE6-CA76-B28D-CD0555844A1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0310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DE1704-4C3C-075F-58C9-8391E12A9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5982228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Masterende</a:t>
            </a:r>
          </a:p>
        </p:txBody>
      </p:sp>
    </p:spTree>
    <p:extLst>
      <p:ext uri="{BB962C8B-B14F-4D97-AF65-F5344CB8AC3E}">
        <p14:creationId xmlns:p14="http://schemas.microsoft.com/office/powerpoint/2010/main" val="637484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and 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07988" y="1406427"/>
            <a:ext cx="5616575" cy="5010249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LLRF Workshop 2025 | DESY lab talk | Julien Branlard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 bwMode="auto">
          <a:xfrm>
            <a:off x="6167439" y="1406427"/>
            <a:ext cx="5616574" cy="5010249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3356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5707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0584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Y_Zwei Stando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Luftfotografie, Vogelperspektive, draußen, Gebäude enthält.&#10;&#10;Automatisch generierte Beschreibung">
            <a:extLst>
              <a:ext uri="{FF2B5EF4-FFF2-40B4-BE49-F238E27FC236}">
                <a16:creationId xmlns:a16="http://schemas.microsoft.com/office/drawing/2014/main" id="{113D5B2B-FF26-6696-89E2-78001546A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" name="Grafik 1" descr="Ein Bild, das draußen, Baum, Luftfotografie, Vogelperspektive enthält.&#10;&#10;Automatisch generierte Beschreibung">
            <a:extLst>
              <a:ext uri="{FF2B5EF4-FFF2-40B4-BE49-F238E27FC236}">
                <a16:creationId xmlns:a16="http://schemas.microsoft.com/office/drawing/2014/main" id="{D3340978-8239-FB84-A4D4-BD33DD182B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A7F023F-4F93-7CC0-17B7-E8337D430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281855C-95DD-E6B9-050E-2623883D6122}"/>
              </a:ext>
            </a:extLst>
          </p:cNvPr>
          <p:cNvSpPr txBox="1"/>
          <p:nvPr userDrawn="1"/>
        </p:nvSpPr>
        <p:spPr>
          <a:xfrm>
            <a:off x="789843" y="0"/>
            <a:ext cx="10612315" cy="59875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1200" spc="108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DES</a:t>
            </a:r>
            <a:r>
              <a:rPr lang="de-DE" sz="31200" spc="-5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Y</a:t>
            </a:r>
            <a:r>
              <a:rPr lang="de-DE" sz="31200" spc="-50" baseline="0" dirty="0">
                <a:solidFill>
                  <a:srgbClr val="EB6E0F"/>
                </a:solidFill>
                <a:latin typeface="DesySans Office Cn Heavy" panose="020B0B06040000020003" pitchFamily="34" charset="0"/>
              </a:rPr>
              <a:t>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0BE7296-5B14-6A04-7DAF-EAD0B9E12F14}"/>
              </a:ext>
            </a:extLst>
          </p:cNvPr>
          <p:cNvSpPr txBox="1"/>
          <p:nvPr userDrawn="1"/>
        </p:nvSpPr>
        <p:spPr>
          <a:xfrm>
            <a:off x="3630395" y="834374"/>
            <a:ext cx="4633566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Hamburg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51F770-886C-2636-676B-18D90EB01351}"/>
              </a:ext>
            </a:extLst>
          </p:cNvPr>
          <p:cNvSpPr txBox="1"/>
          <p:nvPr userDrawn="1"/>
        </p:nvSpPr>
        <p:spPr>
          <a:xfrm>
            <a:off x="4263590" y="4996067"/>
            <a:ext cx="4339170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Zeuthen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FF1F95-C020-A13C-9CF3-A9E86E9D3366}"/>
              </a:ext>
            </a:extLst>
          </p:cNvPr>
          <p:cNvSpPr>
            <a:spLocks/>
          </p:cNvSpPr>
          <p:nvPr userDrawn="1"/>
        </p:nvSpPr>
        <p:spPr>
          <a:xfrm>
            <a:off x="1651803" y="994675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884BCBB-6D68-1CB2-3A8C-DFF05D95F63A}"/>
              </a:ext>
            </a:extLst>
          </p:cNvPr>
          <p:cNvCxnSpPr/>
          <p:nvPr userDrawn="1"/>
        </p:nvCxnSpPr>
        <p:spPr>
          <a:xfrm>
            <a:off x="1838051" y="1090419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A4212FE-3438-9DCA-7FAC-41FA09C81149}"/>
              </a:ext>
            </a:extLst>
          </p:cNvPr>
          <p:cNvSpPr>
            <a:spLocks/>
          </p:cNvSpPr>
          <p:nvPr userDrawn="1"/>
        </p:nvSpPr>
        <p:spPr>
          <a:xfrm flipH="1">
            <a:off x="10389863" y="5159968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A6B9596-A1FD-33C0-D133-2483C6563B25}"/>
              </a:ext>
            </a:extLst>
          </p:cNvPr>
          <p:cNvCxnSpPr/>
          <p:nvPr userDrawn="1"/>
        </p:nvCxnSpPr>
        <p:spPr>
          <a:xfrm flipH="1">
            <a:off x="8789008" y="5255712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8299D5F-BD2D-54F4-56AE-4162121E1E06}"/>
              </a:ext>
            </a:extLst>
          </p:cNvPr>
          <p:cNvSpPr txBox="1"/>
          <p:nvPr userDrawn="1"/>
        </p:nvSpPr>
        <p:spPr>
          <a:xfrm>
            <a:off x="1093178" y="2259597"/>
            <a:ext cx="10005645" cy="23388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1500">
                <a:solidFill>
                  <a:schemeClr val="tx2"/>
                </a:solidFill>
                <a:latin typeface="DesySans Office Cn Bold" panose="020B0806040000020003" pitchFamily="34" charset="0"/>
              </a:rPr>
              <a:t>Zwei Standorte</a:t>
            </a:r>
          </a:p>
        </p:txBody>
      </p:sp>
    </p:spTree>
    <p:extLst>
      <p:ext uri="{BB962C8B-B14F-4D97-AF65-F5344CB8AC3E}">
        <p14:creationId xmlns:p14="http://schemas.microsoft.com/office/powerpoint/2010/main" val="192336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17" grpId="0" animBg="1"/>
      <p:bldP spid="22" grpId="0" animBg="1"/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Forschungsbere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  <p:pic>
        <p:nvPicPr>
          <p:cNvPr id="8" name="Bildplatzhalter 37" descr="Ein Bild, das Licht enthält.&#10;&#10;KI-generierte Inhalte können fehlerhaft sein.">
            <a:extLst>
              <a:ext uri="{FF2B5EF4-FFF2-40B4-BE49-F238E27FC236}">
                <a16:creationId xmlns:a16="http://schemas.microsoft.com/office/drawing/2014/main" id="{52E6A8BA-CB62-D8C6-E743-78D32C8F30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5788823-ACD8-D141-8CA2-F28F013EF2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618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86880"/>
            <a:ext cx="6678420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4" name="Untertitel 9">
            <a:extLst>
              <a:ext uri="{FF2B5EF4-FFF2-40B4-BE49-F238E27FC236}">
                <a16:creationId xmlns:a16="http://schemas.microsoft.com/office/drawing/2014/main" id="{B8A8B4DC-327E-498B-3D92-1E3A17B4A6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6678420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F278AC-CEC3-2F5F-0B60-71603139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sp>
        <p:nvSpPr>
          <p:cNvPr id="7" name="Textplatzhalter 9">
            <a:extLst>
              <a:ext uri="{FF2B5EF4-FFF2-40B4-BE49-F238E27FC236}">
                <a16:creationId xmlns:a16="http://schemas.microsoft.com/office/drawing/2014/main" id="{F9DEC044-D11B-6FDB-1CEB-176B6F6DA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347221-2F08-AFE6-236A-093159F28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5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9878D0-5ACE-0DFE-8ED6-2EEC61E4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7573963" cy="16617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Headline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EB2FA6-C9A8-1A0E-5E14-2B25F896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2598738"/>
            <a:ext cx="11428413" cy="3379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B5C13A-6BF6-BDEC-C4EC-65533213D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/>
              <a:t>13.Oct.2025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46A3D-4E9D-ED03-4E6F-2FAABC64C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6475413"/>
            <a:ext cx="455612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B30850-3B87-C858-2181-46978151B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de-DE"/>
              <a:t>LLRF Workshop 2025 | DESY lab talk | Julien Branlard</a:t>
            </a:r>
          </a:p>
        </p:txBody>
      </p:sp>
      <p:grpSp>
        <p:nvGrpSpPr>
          <p:cNvPr id="12" name="Grafik 8">
            <a:extLst>
              <a:ext uri="{FF2B5EF4-FFF2-40B4-BE49-F238E27FC236}">
                <a16:creationId xmlns:a16="http://schemas.microsoft.com/office/drawing/2014/main" id="{73ED5B53-34EF-45A2-B4F3-02CC97F44696}"/>
              </a:ext>
            </a:extLst>
          </p:cNvPr>
          <p:cNvGrpSpPr/>
          <p:nvPr userDrawn="1"/>
        </p:nvGrpSpPr>
        <p:grpSpPr>
          <a:xfrm>
            <a:off x="380999" y="6519075"/>
            <a:ext cx="269424" cy="86053"/>
            <a:chOff x="386631" y="6383698"/>
            <a:chExt cx="269424" cy="86053"/>
          </a:xfrm>
        </p:grpSpPr>
        <p:grpSp>
          <p:nvGrpSpPr>
            <p:cNvPr id="13" name="Grafik 8">
              <a:extLst>
                <a:ext uri="{FF2B5EF4-FFF2-40B4-BE49-F238E27FC236}">
                  <a16:creationId xmlns:a16="http://schemas.microsoft.com/office/drawing/2014/main" id="{64A7DC56-9933-D386-F726-FBD760D9BDB7}"/>
                </a:ext>
              </a:extLst>
            </p:cNvPr>
            <p:cNvGrpSpPr/>
            <p:nvPr/>
          </p:nvGrpSpPr>
          <p:grpSpPr>
            <a:xfrm>
              <a:off x="386631" y="6385008"/>
              <a:ext cx="121287" cy="83565"/>
              <a:chOff x="386631" y="6385008"/>
              <a:chExt cx="121287" cy="83565"/>
            </a:xfrm>
            <a:solidFill>
              <a:srgbClr val="007BC8"/>
            </a:solidFill>
          </p:grpSpPr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D0724188-9DCE-C686-83E4-138E657E75BD}"/>
                  </a:ext>
                </a:extLst>
              </p:cNvPr>
              <p:cNvSpPr/>
              <p:nvPr/>
            </p:nvSpPr>
            <p:spPr>
              <a:xfrm>
                <a:off x="386631" y="6385008"/>
                <a:ext cx="57500" cy="83565"/>
              </a:xfrm>
              <a:custGeom>
                <a:avLst/>
                <a:gdLst>
                  <a:gd name="connsiteX0" fmla="*/ 0 w 57500"/>
                  <a:gd name="connsiteY0" fmla="*/ 0 h 83565"/>
                  <a:gd name="connsiteX1" fmla="*/ 26327 w 57500"/>
                  <a:gd name="connsiteY1" fmla="*/ 0 h 83565"/>
                  <a:gd name="connsiteX2" fmla="*/ 49772 w 57500"/>
                  <a:gd name="connsiteY2" fmla="*/ 7204 h 83565"/>
                  <a:gd name="connsiteX3" fmla="*/ 57500 w 57500"/>
                  <a:gd name="connsiteY3" fmla="*/ 29209 h 83565"/>
                  <a:gd name="connsiteX4" fmla="*/ 57500 w 57500"/>
                  <a:gd name="connsiteY4" fmla="*/ 54357 h 83565"/>
                  <a:gd name="connsiteX5" fmla="*/ 49772 w 57500"/>
                  <a:gd name="connsiteY5" fmla="*/ 76361 h 83565"/>
                  <a:gd name="connsiteX6" fmla="*/ 26327 w 57500"/>
                  <a:gd name="connsiteY6" fmla="*/ 83565 h 83565"/>
                  <a:gd name="connsiteX7" fmla="*/ 0 w 57500"/>
                  <a:gd name="connsiteY7" fmla="*/ 83565 h 83565"/>
                  <a:gd name="connsiteX8" fmla="*/ 0 w 57500"/>
                  <a:gd name="connsiteY8" fmla="*/ 0 h 83565"/>
                  <a:gd name="connsiteX9" fmla="*/ 26196 w 57500"/>
                  <a:gd name="connsiteY9" fmla="*/ 67324 h 83565"/>
                  <a:gd name="connsiteX10" fmla="*/ 34972 w 57500"/>
                  <a:gd name="connsiteY10" fmla="*/ 64180 h 83565"/>
                  <a:gd name="connsiteX11" fmla="*/ 38115 w 57500"/>
                  <a:gd name="connsiteY11" fmla="*/ 54750 h 83565"/>
                  <a:gd name="connsiteX12" fmla="*/ 38115 w 57500"/>
                  <a:gd name="connsiteY12" fmla="*/ 29471 h 83565"/>
                  <a:gd name="connsiteX13" fmla="*/ 34972 w 57500"/>
                  <a:gd name="connsiteY13" fmla="*/ 19909 h 83565"/>
                  <a:gd name="connsiteX14" fmla="*/ 26196 w 57500"/>
                  <a:gd name="connsiteY14" fmla="*/ 16765 h 83565"/>
                  <a:gd name="connsiteX15" fmla="*/ 19385 w 57500"/>
                  <a:gd name="connsiteY15" fmla="*/ 16765 h 83565"/>
                  <a:gd name="connsiteX16" fmla="*/ 19385 w 57500"/>
                  <a:gd name="connsiteY16" fmla="*/ 67455 h 83565"/>
                  <a:gd name="connsiteX17" fmla="*/ 26196 w 57500"/>
                  <a:gd name="connsiteY17" fmla="*/ 67455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500" h="83565">
                    <a:moveTo>
                      <a:pt x="0" y="0"/>
                    </a:moveTo>
                    <a:lnTo>
                      <a:pt x="26327" y="0"/>
                    </a:lnTo>
                    <a:cubicBezTo>
                      <a:pt x="36805" y="0"/>
                      <a:pt x="44664" y="2358"/>
                      <a:pt x="49772" y="7204"/>
                    </a:cubicBezTo>
                    <a:cubicBezTo>
                      <a:pt x="54880" y="12050"/>
                      <a:pt x="57500" y="19385"/>
                      <a:pt x="57500" y="29209"/>
                    </a:cubicBezTo>
                    <a:lnTo>
                      <a:pt x="57500" y="54357"/>
                    </a:lnTo>
                    <a:cubicBezTo>
                      <a:pt x="57500" y="64180"/>
                      <a:pt x="54880" y="71515"/>
                      <a:pt x="49772" y="76361"/>
                    </a:cubicBezTo>
                    <a:cubicBezTo>
                      <a:pt x="44664" y="81208"/>
                      <a:pt x="36805" y="83565"/>
                      <a:pt x="26327" y="83565"/>
                    </a:cubicBezTo>
                    <a:lnTo>
                      <a:pt x="0" y="83565"/>
                    </a:lnTo>
                    <a:lnTo>
                      <a:pt x="0" y="0"/>
                    </a:lnTo>
                    <a:close/>
                    <a:moveTo>
                      <a:pt x="26196" y="67324"/>
                    </a:moveTo>
                    <a:cubicBezTo>
                      <a:pt x="29994" y="67324"/>
                      <a:pt x="32876" y="66276"/>
                      <a:pt x="34972" y="64180"/>
                    </a:cubicBezTo>
                    <a:cubicBezTo>
                      <a:pt x="37067" y="62085"/>
                      <a:pt x="38115" y="58941"/>
                      <a:pt x="38115" y="54750"/>
                    </a:cubicBezTo>
                    <a:lnTo>
                      <a:pt x="38115" y="29471"/>
                    </a:lnTo>
                    <a:cubicBezTo>
                      <a:pt x="38115" y="25148"/>
                      <a:pt x="37067" y="22005"/>
                      <a:pt x="34972" y="19909"/>
                    </a:cubicBezTo>
                    <a:cubicBezTo>
                      <a:pt x="32876" y="17813"/>
                      <a:pt x="29994" y="16765"/>
                      <a:pt x="26196" y="16765"/>
                    </a:cubicBezTo>
                    <a:lnTo>
                      <a:pt x="19385" y="16765"/>
                    </a:lnTo>
                    <a:lnTo>
                      <a:pt x="19385" y="67455"/>
                    </a:lnTo>
                    <a:lnTo>
                      <a:pt x="26196" y="67455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CE2C6CB5-37EB-D370-0587-BC43D8F589EF}"/>
                  </a:ext>
                </a:extLst>
              </p:cNvPr>
              <p:cNvSpPr/>
              <p:nvPr/>
            </p:nvSpPr>
            <p:spPr>
              <a:xfrm>
                <a:off x="457883" y="6385008"/>
                <a:ext cx="50034" cy="83565"/>
              </a:xfrm>
              <a:custGeom>
                <a:avLst/>
                <a:gdLst>
                  <a:gd name="connsiteX0" fmla="*/ 0 w 50034"/>
                  <a:gd name="connsiteY0" fmla="*/ 0 h 83565"/>
                  <a:gd name="connsiteX1" fmla="*/ 49379 w 50034"/>
                  <a:gd name="connsiteY1" fmla="*/ 0 h 83565"/>
                  <a:gd name="connsiteX2" fmla="*/ 49379 w 50034"/>
                  <a:gd name="connsiteY2" fmla="*/ 16242 h 83565"/>
                  <a:gd name="connsiteX3" fmla="*/ 19385 w 50034"/>
                  <a:gd name="connsiteY3" fmla="*/ 16242 h 83565"/>
                  <a:gd name="connsiteX4" fmla="*/ 19385 w 50034"/>
                  <a:gd name="connsiteY4" fmla="*/ 33793 h 83565"/>
                  <a:gd name="connsiteX5" fmla="*/ 46498 w 50034"/>
                  <a:gd name="connsiteY5" fmla="*/ 33793 h 83565"/>
                  <a:gd name="connsiteX6" fmla="*/ 46498 w 50034"/>
                  <a:gd name="connsiteY6" fmla="*/ 48856 h 83565"/>
                  <a:gd name="connsiteX7" fmla="*/ 19385 w 50034"/>
                  <a:gd name="connsiteY7" fmla="*/ 48856 h 83565"/>
                  <a:gd name="connsiteX8" fmla="*/ 19385 w 50034"/>
                  <a:gd name="connsiteY8" fmla="*/ 67324 h 83565"/>
                  <a:gd name="connsiteX9" fmla="*/ 50034 w 50034"/>
                  <a:gd name="connsiteY9" fmla="*/ 67324 h 83565"/>
                  <a:gd name="connsiteX10" fmla="*/ 50034 w 50034"/>
                  <a:gd name="connsiteY10" fmla="*/ 83565 h 83565"/>
                  <a:gd name="connsiteX11" fmla="*/ 131 w 50034"/>
                  <a:gd name="connsiteY11" fmla="*/ 83565 h 83565"/>
                  <a:gd name="connsiteX12" fmla="*/ 131 w 50034"/>
                  <a:gd name="connsiteY12" fmla="*/ 0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034" h="83565">
                    <a:moveTo>
                      <a:pt x="0" y="0"/>
                    </a:moveTo>
                    <a:lnTo>
                      <a:pt x="49379" y="0"/>
                    </a:lnTo>
                    <a:lnTo>
                      <a:pt x="49379" y="16242"/>
                    </a:lnTo>
                    <a:lnTo>
                      <a:pt x="19385" y="16242"/>
                    </a:lnTo>
                    <a:lnTo>
                      <a:pt x="19385" y="33793"/>
                    </a:lnTo>
                    <a:lnTo>
                      <a:pt x="46498" y="33793"/>
                    </a:lnTo>
                    <a:lnTo>
                      <a:pt x="46498" y="48856"/>
                    </a:lnTo>
                    <a:lnTo>
                      <a:pt x="19385" y="48856"/>
                    </a:lnTo>
                    <a:lnTo>
                      <a:pt x="19385" y="67324"/>
                    </a:lnTo>
                    <a:lnTo>
                      <a:pt x="50034" y="67324"/>
                    </a:lnTo>
                    <a:lnTo>
                      <a:pt x="50034" y="83565"/>
                    </a:lnTo>
                    <a:lnTo>
                      <a:pt x="131" y="83565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6" name="Grafik 8">
              <a:extLst>
                <a:ext uri="{FF2B5EF4-FFF2-40B4-BE49-F238E27FC236}">
                  <a16:creationId xmlns:a16="http://schemas.microsoft.com/office/drawing/2014/main" id="{45CDD609-0F55-4F37-2F49-FA7CD734ECDB}"/>
                </a:ext>
              </a:extLst>
            </p:cNvPr>
            <p:cNvGrpSpPr/>
            <p:nvPr/>
          </p:nvGrpSpPr>
          <p:grpSpPr>
            <a:xfrm>
              <a:off x="517872" y="6383698"/>
              <a:ext cx="120894" cy="85791"/>
              <a:chOff x="517872" y="6383698"/>
              <a:chExt cx="120894" cy="85791"/>
            </a:xfrm>
            <a:solidFill>
              <a:srgbClr val="007BC8"/>
            </a:solidFill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67159767-3C3F-556A-92F1-BD72FDE6B283}"/>
                  </a:ext>
                </a:extLst>
              </p:cNvPr>
              <p:cNvSpPr/>
              <p:nvPr/>
            </p:nvSpPr>
            <p:spPr>
              <a:xfrm>
                <a:off x="517872" y="6383698"/>
                <a:ext cx="54356" cy="85791"/>
              </a:xfrm>
              <a:custGeom>
                <a:avLst/>
                <a:gdLst>
                  <a:gd name="connsiteX0" fmla="*/ 10478 w 54356"/>
                  <a:gd name="connsiteY0" fmla="*/ 84613 h 85791"/>
                  <a:gd name="connsiteX1" fmla="*/ 0 w 54356"/>
                  <a:gd name="connsiteY1" fmla="*/ 81208 h 85791"/>
                  <a:gd name="connsiteX2" fmla="*/ 2882 w 54356"/>
                  <a:gd name="connsiteY2" fmla="*/ 64966 h 85791"/>
                  <a:gd name="connsiteX3" fmla="*/ 12967 w 54356"/>
                  <a:gd name="connsiteY3" fmla="*/ 68372 h 85791"/>
                  <a:gd name="connsiteX4" fmla="*/ 23445 w 54356"/>
                  <a:gd name="connsiteY4" fmla="*/ 69812 h 85791"/>
                  <a:gd name="connsiteX5" fmla="*/ 32483 w 54356"/>
                  <a:gd name="connsiteY5" fmla="*/ 67717 h 85791"/>
                  <a:gd name="connsiteX6" fmla="*/ 35234 w 54356"/>
                  <a:gd name="connsiteY6" fmla="*/ 62085 h 85791"/>
                  <a:gd name="connsiteX7" fmla="*/ 35234 w 54356"/>
                  <a:gd name="connsiteY7" fmla="*/ 61037 h 85791"/>
                  <a:gd name="connsiteX8" fmla="*/ 33662 w 54356"/>
                  <a:gd name="connsiteY8" fmla="*/ 56714 h 85791"/>
                  <a:gd name="connsiteX9" fmla="*/ 28423 w 54356"/>
                  <a:gd name="connsiteY9" fmla="*/ 53178 h 85791"/>
                  <a:gd name="connsiteX10" fmla="*/ 18992 w 54356"/>
                  <a:gd name="connsiteY10" fmla="*/ 48594 h 85791"/>
                  <a:gd name="connsiteX11" fmla="*/ 5763 w 54356"/>
                  <a:gd name="connsiteY11" fmla="*/ 38901 h 85791"/>
                  <a:gd name="connsiteX12" fmla="*/ 1441 w 54356"/>
                  <a:gd name="connsiteY12" fmla="*/ 25410 h 85791"/>
                  <a:gd name="connsiteX13" fmla="*/ 1441 w 54356"/>
                  <a:gd name="connsiteY13" fmla="*/ 23969 h 85791"/>
                  <a:gd name="connsiteX14" fmla="*/ 4715 w 54356"/>
                  <a:gd name="connsiteY14" fmla="*/ 11133 h 85791"/>
                  <a:gd name="connsiteX15" fmla="*/ 14539 w 54356"/>
                  <a:gd name="connsiteY15" fmla="*/ 2882 h 85791"/>
                  <a:gd name="connsiteX16" fmla="*/ 30518 w 54356"/>
                  <a:gd name="connsiteY16" fmla="*/ 0 h 85791"/>
                  <a:gd name="connsiteX17" fmla="*/ 42830 w 54356"/>
                  <a:gd name="connsiteY17" fmla="*/ 1179 h 85791"/>
                  <a:gd name="connsiteX18" fmla="*/ 51999 w 54356"/>
                  <a:gd name="connsiteY18" fmla="*/ 4060 h 85791"/>
                  <a:gd name="connsiteX19" fmla="*/ 48986 w 54356"/>
                  <a:gd name="connsiteY19" fmla="*/ 19516 h 85791"/>
                  <a:gd name="connsiteX20" fmla="*/ 41259 w 54356"/>
                  <a:gd name="connsiteY20" fmla="*/ 16896 h 85791"/>
                  <a:gd name="connsiteX21" fmla="*/ 31435 w 54356"/>
                  <a:gd name="connsiteY21" fmla="*/ 15849 h 85791"/>
                  <a:gd name="connsiteX22" fmla="*/ 23314 w 54356"/>
                  <a:gd name="connsiteY22" fmla="*/ 17944 h 85791"/>
                  <a:gd name="connsiteX23" fmla="*/ 20564 w 54356"/>
                  <a:gd name="connsiteY23" fmla="*/ 23576 h 85791"/>
                  <a:gd name="connsiteX24" fmla="*/ 20564 w 54356"/>
                  <a:gd name="connsiteY24" fmla="*/ 24493 h 85791"/>
                  <a:gd name="connsiteX25" fmla="*/ 22267 w 54356"/>
                  <a:gd name="connsiteY25" fmla="*/ 29209 h 85791"/>
                  <a:gd name="connsiteX26" fmla="*/ 27506 w 54356"/>
                  <a:gd name="connsiteY26" fmla="*/ 32876 h 85791"/>
                  <a:gd name="connsiteX27" fmla="*/ 36412 w 54356"/>
                  <a:gd name="connsiteY27" fmla="*/ 37329 h 85791"/>
                  <a:gd name="connsiteX28" fmla="*/ 46498 w 54356"/>
                  <a:gd name="connsiteY28" fmla="*/ 43616 h 85791"/>
                  <a:gd name="connsiteX29" fmla="*/ 52392 w 54356"/>
                  <a:gd name="connsiteY29" fmla="*/ 50820 h 85791"/>
                  <a:gd name="connsiteX30" fmla="*/ 54357 w 54356"/>
                  <a:gd name="connsiteY30" fmla="*/ 60120 h 85791"/>
                  <a:gd name="connsiteX31" fmla="*/ 54357 w 54356"/>
                  <a:gd name="connsiteY31" fmla="*/ 61561 h 85791"/>
                  <a:gd name="connsiteX32" fmla="*/ 50951 w 54356"/>
                  <a:gd name="connsiteY32" fmla="*/ 74528 h 85791"/>
                  <a:gd name="connsiteX33" fmla="*/ 40735 w 54356"/>
                  <a:gd name="connsiteY33" fmla="*/ 82910 h 85791"/>
                  <a:gd name="connsiteX34" fmla="*/ 24231 w 54356"/>
                  <a:gd name="connsiteY34" fmla="*/ 85792 h 85791"/>
                  <a:gd name="connsiteX35" fmla="*/ 10478 w 54356"/>
                  <a:gd name="connsiteY35" fmla="*/ 84351 h 8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4356" h="85791">
                    <a:moveTo>
                      <a:pt x="10478" y="84613"/>
                    </a:moveTo>
                    <a:cubicBezTo>
                      <a:pt x="6287" y="83696"/>
                      <a:pt x="2751" y="82517"/>
                      <a:pt x="0" y="81208"/>
                    </a:cubicBezTo>
                    <a:lnTo>
                      <a:pt x="2882" y="64966"/>
                    </a:lnTo>
                    <a:cubicBezTo>
                      <a:pt x="5894" y="66276"/>
                      <a:pt x="9300" y="67455"/>
                      <a:pt x="12967" y="68372"/>
                    </a:cubicBezTo>
                    <a:cubicBezTo>
                      <a:pt x="16634" y="69288"/>
                      <a:pt x="20171" y="69812"/>
                      <a:pt x="23445" y="69812"/>
                    </a:cubicBezTo>
                    <a:cubicBezTo>
                      <a:pt x="27506" y="69812"/>
                      <a:pt x="30518" y="69157"/>
                      <a:pt x="32483" y="67717"/>
                    </a:cubicBezTo>
                    <a:cubicBezTo>
                      <a:pt x="34317" y="66407"/>
                      <a:pt x="35234" y="64442"/>
                      <a:pt x="35234" y="62085"/>
                    </a:cubicBezTo>
                    <a:lnTo>
                      <a:pt x="35234" y="61037"/>
                    </a:lnTo>
                    <a:cubicBezTo>
                      <a:pt x="35234" y="59334"/>
                      <a:pt x="34710" y="57893"/>
                      <a:pt x="33662" y="56714"/>
                    </a:cubicBezTo>
                    <a:cubicBezTo>
                      <a:pt x="32614" y="55536"/>
                      <a:pt x="30911" y="54357"/>
                      <a:pt x="28423" y="53178"/>
                    </a:cubicBezTo>
                    <a:lnTo>
                      <a:pt x="18992" y="48594"/>
                    </a:lnTo>
                    <a:cubicBezTo>
                      <a:pt x="13098" y="45712"/>
                      <a:pt x="8645" y="42569"/>
                      <a:pt x="5763" y="38901"/>
                    </a:cubicBezTo>
                    <a:cubicBezTo>
                      <a:pt x="2882" y="35234"/>
                      <a:pt x="1441" y="30780"/>
                      <a:pt x="1441" y="25410"/>
                    </a:cubicBezTo>
                    <a:lnTo>
                      <a:pt x="1441" y="23969"/>
                    </a:lnTo>
                    <a:cubicBezTo>
                      <a:pt x="1441" y="18992"/>
                      <a:pt x="2489" y="14670"/>
                      <a:pt x="4715" y="11133"/>
                    </a:cubicBezTo>
                    <a:cubicBezTo>
                      <a:pt x="6942" y="7466"/>
                      <a:pt x="10216" y="4715"/>
                      <a:pt x="14539" y="2882"/>
                    </a:cubicBezTo>
                    <a:cubicBezTo>
                      <a:pt x="18861" y="917"/>
                      <a:pt x="24231" y="0"/>
                      <a:pt x="30518" y="0"/>
                    </a:cubicBezTo>
                    <a:cubicBezTo>
                      <a:pt x="34972" y="0"/>
                      <a:pt x="39032" y="393"/>
                      <a:pt x="42830" y="1179"/>
                    </a:cubicBezTo>
                    <a:cubicBezTo>
                      <a:pt x="46498" y="1965"/>
                      <a:pt x="49641" y="2882"/>
                      <a:pt x="51999" y="4060"/>
                    </a:cubicBezTo>
                    <a:lnTo>
                      <a:pt x="48986" y="19516"/>
                    </a:lnTo>
                    <a:cubicBezTo>
                      <a:pt x="46891" y="18468"/>
                      <a:pt x="44402" y="17551"/>
                      <a:pt x="41259" y="16896"/>
                    </a:cubicBezTo>
                    <a:cubicBezTo>
                      <a:pt x="38115" y="16242"/>
                      <a:pt x="34972" y="15849"/>
                      <a:pt x="31435" y="15849"/>
                    </a:cubicBezTo>
                    <a:cubicBezTo>
                      <a:pt x="27899" y="15849"/>
                      <a:pt x="25279" y="16503"/>
                      <a:pt x="23314" y="17944"/>
                    </a:cubicBezTo>
                    <a:cubicBezTo>
                      <a:pt x="21350" y="19385"/>
                      <a:pt x="20564" y="21219"/>
                      <a:pt x="20564" y="23576"/>
                    </a:cubicBezTo>
                    <a:lnTo>
                      <a:pt x="20564" y="24493"/>
                    </a:lnTo>
                    <a:cubicBezTo>
                      <a:pt x="20564" y="26327"/>
                      <a:pt x="21088" y="27899"/>
                      <a:pt x="22267" y="29209"/>
                    </a:cubicBezTo>
                    <a:cubicBezTo>
                      <a:pt x="23445" y="30518"/>
                      <a:pt x="25148" y="31697"/>
                      <a:pt x="27506" y="32876"/>
                    </a:cubicBezTo>
                    <a:lnTo>
                      <a:pt x="36412" y="37329"/>
                    </a:lnTo>
                    <a:cubicBezTo>
                      <a:pt x="40604" y="39425"/>
                      <a:pt x="43878" y="41521"/>
                      <a:pt x="46498" y="43616"/>
                    </a:cubicBezTo>
                    <a:cubicBezTo>
                      <a:pt x="49117" y="45712"/>
                      <a:pt x="51082" y="48201"/>
                      <a:pt x="52392" y="50820"/>
                    </a:cubicBezTo>
                    <a:cubicBezTo>
                      <a:pt x="53702" y="53440"/>
                      <a:pt x="54357" y="56583"/>
                      <a:pt x="54357" y="60120"/>
                    </a:cubicBezTo>
                    <a:lnTo>
                      <a:pt x="54357" y="61561"/>
                    </a:lnTo>
                    <a:cubicBezTo>
                      <a:pt x="54357" y="66538"/>
                      <a:pt x="53178" y="70860"/>
                      <a:pt x="50951" y="74528"/>
                    </a:cubicBezTo>
                    <a:cubicBezTo>
                      <a:pt x="48724" y="78195"/>
                      <a:pt x="45188" y="80946"/>
                      <a:pt x="40735" y="82910"/>
                    </a:cubicBezTo>
                    <a:cubicBezTo>
                      <a:pt x="36281" y="84875"/>
                      <a:pt x="30780" y="85792"/>
                      <a:pt x="24231" y="85792"/>
                    </a:cubicBezTo>
                    <a:cubicBezTo>
                      <a:pt x="19254" y="85792"/>
                      <a:pt x="14670" y="85268"/>
                      <a:pt x="10478" y="84351"/>
                    </a:cubicBez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AE79752-93E9-8EE1-5436-2DB5F755D693}"/>
                  </a:ext>
                </a:extLst>
              </p:cNvPr>
              <p:cNvSpPr/>
              <p:nvPr/>
            </p:nvSpPr>
            <p:spPr>
              <a:xfrm>
                <a:off x="576158" y="6385008"/>
                <a:ext cx="62608" cy="83434"/>
              </a:xfrm>
              <a:custGeom>
                <a:avLst/>
                <a:gdLst>
                  <a:gd name="connsiteX0" fmla="*/ 21481 w 62608"/>
                  <a:gd name="connsiteY0" fmla="*/ 50034 h 83434"/>
                  <a:gd name="connsiteX1" fmla="*/ 0 w 62608"/>
                  <a:gd name="connsiteY1" fmla="*/ 0 h 83434"/>
                  <a:gd name="connsiteX2" fmla="*/ 21219 w 62608"/>
                  <a:gd name="connsiteY2" fmla="*/ 0 h 83434"/>
                  <a:gd name="connsiteX3" fmla="*/ 31173 w 62608"/>
                  <a:gd name="connsiteY3" fmla="*/ 32876 h 83434"/>
                  <a:gd name="connsiteX4" fmla="*/ 41521 w 62608"/>
                  <a:gd name="connsiteY4" fmla="*/ 0 h 83434"/>
                  <a:gd name="connsiteX5" fmla="*/ 62608 w 62608"/>
                  <a:gd name="connsiteY5" fmla="*/ 0 h 83434"/>
                  <a:gd name="connsiteX6" fmla="*/ 40997 w 62608"/>
                  <a:gd name="connsiteY6" fmla="*/ 49903 h 83434"/>
                  <a:gd name="connsiteX7" fmla="*/ 40997 w 62608"/>
                  <a:gd name="connsiteY7" fmla="*/ 83434 h 83434"/>
                  <a:gd name="connsiteX8" fmla="*/ 21481 w 62608"/>
                  <a:gd name="connsiteY8" fmla="*/ 83434 h 83434"/>
                  <a:gd name="connsiteX9" fmla="*/ 21481 w 62608"/>
                  <a:gd name="connsiteY9" fmla="*/ 50034 h 8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608" h="83434">
                    <a:moveTo>
                      <a:pt x="21481" y="50034"/>
                    </a:moveTo>
                    <a:lnTo>
                      <a:pt x="0" y="0"/>
                    </a:lnTo>
                    <a:lnTo>
                      <a:pt x="21219" y="0"/>
                    </a:lnTo>
                    <a:lnTo>
                      <a:pt x="31173" y="32876"/>
                    </a:lnTo>
                    <a:lnTo>
                      <a:pt x="41521" y="0"/>
                    </a:lnTo>
                    <a:lnTo>
                      <a:pt x="62608" y="0"/>
                    </a:lnTo>
                    <a:lnTo>
                      <a:pt x="40997" y="49903"/>
                    </a:lnTo>
                    <a:lnTo>
                      <a:pt x="40997" y="83434"/>
                    </a:lnTo>
                    <a:lnTo>
                      <a:pt x="21481" y="83434"/>
                    </a:lnTo>
                    <a:lnTo>
                      <a:pt x="21481" y="50034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1BB5630-C6AB-5C11-55A9-BFF3C57B2A88}"/>
                </a:ext>
              </a:extLst>
            </p:cNvPr>
            <p:cNvSpPr/>
            <p:nvPr/>
          </p:nvSpPr>
          <p:spPr>
            <a:xfrm>
              <a:off x="635885" y="6449974"/>
              <a:ext cx="20170" cy="19777"/>
            </a:xfrm>
            <a:custGeom>
              <a:avLst/>
              <a:gdLst>
                <a:gd name="connsiteX0" fmla="*/ 2620 w 20170"/>
                <a:gd name="connsiteY0" fmla="*/ 17158 h 19777"/>
                <a:gd name="connsiteX1" fmla="*/ 0 w 20170"/>
                <a:gd name="connsiteY1" fmla="*/ 9954 h 19777"/>
                <a:gd name="connsiteX2" fmla="*/ 2751 w 20170"/>
                <a:gd name="connsiteY2" fmla="*/ 2751 h 19777"/>
                <a:gd name="connsiteX3" fmla="*/ 10085 w 20170"/>
                <a:gd name="connsiteY3" fmla="*/ 0 h 19777"/>
                <a:gd name="connsiteX4" fmla="*/ 17420 w 20170"/>
                <a:gd name="connsiteY4" fmla="*/ 2751 h 19777"/>
                <a:gd name="connsiteX5" fmla="*/ 20171 w 20170"/>
                <a:gd name="connsiteY5" fmla="*/ 9954 h 19777"/>
                <a:gd name="connsiteX6" fmla="*/ 17420 w 20170"/>
                <a:gd name="connsiteY6" fmla="*/ 17158 h 19777"/>
                <a:gd name="connsiteX7" fmla="*/ 9954 w 20170"/>
                <a:gd name="connsiteY7" fmla="*/ 19778 h 19777"/>
                <a:gd name="connsiteX8" fmla="*/ 2620 w 20170"/>
                <a:gd name="connsiteY8" fmla="*/ 17158 h 1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70" h="19777">
                  <a:moveTo>
                    <a:pt x="2620" y="17158"/>
                  </a:moveTo>
                  <a:cubicBezTo>
                    <a:pt x="917" y="15456"/>
                    <a:pt x="0" y="13098"/>
                    <a:pt x="0" y="9954"/>
                  </a:cubicBezTo>
                  <a:cubicBezTo>
                    <a:pt x="0" y="6811"/>
                    <a:pt x="917" y="4584"/>
                    <a:pt x="2751" y="2751"/>
                  </a:cubicBezTo>
                  <a:cubicBezTo>
                    <a:pt x="4584" y="917"/>
                    <a:pt x="6942" y="0"/>
                    <a:pt x="10085" y="0"/>
                  </a:cubicBezTo>
                  <a:cubicBezTo>
                    <a:pt x="13229" y="0"/>
                    <a:pt x="15587" y="917"/>
                    <a:pt x="17420" y="2751"/>
                  </a:cubicBezTo>
                  <a:cubicBezTo>
                    <a:pt x="19254" y="4584"/>
                    <a:pt x="20171" y="6942"/>
                    <a:pt x="20171" y="9954"/>
                  </a:cubicBezTo>
                  <a:cubicBezTo>
                    <a:pt x="20171" y="12967"/>
                    <a:pt x="19254" y="15456"/>
                    <a:pt x="17420" y="17158"/>
                  </a:cubicBezTo>
                  <a:cubicBezTo>
                    <a:pt x="15587" y="18861"/>
                    <a:pt x="13098" y="19778"/>
                    <a:pt x="9954" y="19778"/>
                  </a:cubicBezTo>
                  <a:cubicBezTo>
                    <a:pt x="6811" y="19778"/>
                    <a:pt x="4322" y="18861"/>
                    <a:pt x="2620" y="17158"/>
                  </a:cubicBezTo>
                  <a:close/>
                </a:path>
              </a:pathLst>
            </a:custGeom>
            <a:solidFill>
              <a:srgbClr val="EB6E0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0992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2" r:id="rId2"/>
    <p:sldLayoutId id="2147483762" r:id="rId3"/>
    <p:sldLayoutId id="2147483736" r:id="rId4"/>
    <p:sldLayoutId id="2147483679" r:id="rId5"/>
    <p:sldLayoutId id="2147483681" r:id="rId6"/>
    <p:sldLayoutId id="2147483665" r:id="rId7"/>
    <p:sldLayoutId id="2147483766" r:id="rId8"/>
    <p:sldLayoutId id="2147483739" r:id="rId9"/>
    <p:sldLayoutId id="2147483676" r:id="rId10"/>
    <p:sldLayoutId id="2147483674" r:id="rId11"/>
    <p:sldLayoutId id="2147483677" r:id="rId12"/>
    <p:sldLayoutId id="2147483683" r:id="rId13"/>
    <p:sldLayoutId id="2147483684" r:id="rId14"/>
    <p:sldLayoutId id="2147483675" r:id="rId15"/>
    <p:sldLayoutId id="2147483662" r:id="rId16"/>
    <p:sldLayoutId id="2147483738" r:id="rId17"/>
    <p:sldLayoutId id="2147483708" r:id="rId18"/>
    <p:sldLayoutId id="2147483716" r:id="rId19"/>
    <p:sldLayoutId id="2147483737" r:id="rId20"/>
    <p:sldLayoutId id="2147483722" r:id="rId21"/>
    <p:sldLayoutId id="2147483740" r:id="rId22"/>
    <p:sldLayoutId id="2147483688" r:id="rId23"/>
    <p:sldLayoutId id="2147483689" r:id="rId24"/>
    <p:sldLayoutId id="2147483690" r:id="rId25"/>
    <p:sldLayoutId id="2147483693" r:id="rId26"/>
    <p:sldLayoutId id="2147483765" r:id="rId27"/>
    <p:sldLayoutId id="2147483699" r:id="rId28"/>
    <p:sldLayoutId id="2147483725" r:id="rId29"/>
    <p:sldLayoutId id="2147483726" r:id="rId30"/>
    <p:sldLayoutId id="2147483700" r:id="rId31"/>
    <p:sldLayoutId id="2147483696" r:id="rId32"/>
    <p:sldLayoutId id="2147483702" r:id="rId33"/>
    <p:sldLayoutId id="2147483703" r:id="rId34"/>
    <p:sldLayoutId id="2147483705" r:id="rId35"/>
    <p:sldLayoutId id="2147483707" r:id="rId36"/>
    <p:sldLayoutId id="2147483709" r:id="rId37"/>
    <p:sldLayoutId id="2147483710" r:id="rId38"/>
    <p:sldLayoutId id="2147483711" r:id="rId39"/>
    <p:sldLayoutId id="2147483701" r:id="rId40"/>
    <p:sldLayoutId id="2147483697" r:id="rId41"/>
    <p:sldLayoutId id="2147483698" r:id="rId42"/>
    <p:sldLayoutId id="2147483713" r:id="rId43"/>
    <p:sldLayoutId id="2147483714" r:id="rId44"/>
    <p:sldLayoutId id="2147483715" r:id="rId45"/>
    <p:sldLayoutId id="2147483718" r:id="rId46"/>
    <p:sldLayoutId id="2147483734" r:id="rId47"/>
    <p:sldLayoutId id="2147483732" r:id="rId48"/>
    <p:sldLayoutId id="2147483733" r:id="rId49"/>
    <p:sldLayoutId id="2147483741" r:id="rId50"/>
    <p:sldLayoutId id="2147483742" r:id="rId51"/>
    <p:sldLayoutId id="2147483761" r:id="rId52"/>
    <p:sldLayoutId id="2147483750" r:id="rId53"/>
    <p:sldLayoutId id="2147483751" r:id="rId54"/>
    <p:sldLayoutId id="2147483752" r:id="rId55"/>
    <p:sldLayoutId id="2147483764" r:id="rId56"/>
    <p:sldLayoutId id="2147483753" r:id="rId57"/>
    <p:sldLayoutId id="2147483754" r:id="rId58"/>
    <p:sldLayoutId id="2147483757" r:id="rId59"/>
    <p:sldLayoutId id="2147483755" r:id="rId60"/>
    <p:sldLayoutId id="2147483756" r:id="rId61"/>
    <p:sldLayoutId id="2147483759" r:id="rId62"/>
    <p:sldLayoutId id="2147483760" r:id="rId63"/>
    <p:sldLayoutId id="2147483758" r:id="rId64"/>
    <p:sldLayoutId id="2147483735" r:id="rId65"/>
    <p:sldLayoutId id="2147483768" r:id="rId66"/>
    <p:sldLayoutId id="2147483769" r:id="rId67"/>
    <p:sldLayoutId id="2147483770" r:id="rId68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98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96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1368" userDrawn="1">
          <p15:clr>
            <a:srgbClr val="F26B43"/>
          </p15:clr>
        </p15:guide>
        <p15:guide id="5" pos="1456" userDrawn="1">
          <p15:clr>
            <a:srgbClr val="F26B43"/>
          </p15:clr>
        </p15:guide>
        <p15:guide id="6" pos="2584" userDrawn="1">
          <p15:clr>
            <a:srgbClr val="F26B43"/>
          </p15:clr>
        </p15:guide>
        <p15:guide id="7" pos="2672" userDrawn="1">
          <p15:clr>
            <a:srgbClr val="F26B43"/>
          </p15:clr>
        </p15:guide>
        <p15:guide id="8" pos="3800" userDrawn="1">
          <p15:clr>
            <a:srgbClr val="F26B43"/>
          </p15:clr>
        </p15:guide>
        <p15:guide id="9" pos="3880" userDrawn="1">
          <p15:clr>
            <a:srgbClr val="F26B43"/>
          </p15:clr>
        </p15:guide>
        <p15:guide id="10" pos="5008" userDrawn="1">
          <p15:clr>
            <a:srgbClr val="F26B43"/>
          </p15:clr>
        </p15:guide>
        <p15:guide id="11" pos="5096" userDrawn="1">
          <p15:clr>
            <a:srgbClr val="F26B43"/>
          </p15:clr>
        </p15:guide>
        <p15:guide id="12" pos="6224" userDrawn="1">
          <p15:clr>
            <a:srgbClr val="F26B43"/>
          </p15:clr>
        </p15:guide>
        <p15:guide id="13" pos="6312" userDrawn="1">
          <p15:clr>
            <a:srgbClr val="F26B43"/>
          </p15:clr>
        </p15:guide>
        <p15:guide id="14" pos="7440" userDrawn="1">
          <p15:clr>
            <a:srgbClr val="F26B43"/>
          </p15:clr>
        </p15:guide>
        <p15:guide id="15" orient="horz" userDrawn="1">
          <p15:clr>
            <a:srgbClr val="F26B43"/>
          </p15:clr>
        </p15:guide>
        <p15:guide id="16" orient="horz" pos="4320" userDrawn="1">
          <p15:clr>
            <a:srgbClr val="F26B43"/>
          </p15:clr>
        </p15:guide>
        <p15:guide id="17" orient="horz" pos="240" userDrawn="1">
          <p15:clr>
            <a:srgbClr val="F26B43"/>
          </p15:clr>
        </p15:guide>
        <p15:guide id="18" orient="horz" pos="4080" userDrawn="1">
          <p15:clr>
            <a:srgbClr val="F26B43"/>
          </p15:clr>
        </p15:guide>
        <p15:guide id="20" orient="horz" pos="3766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kvg-gmbh.de/product/main-oscillator/" TargetMode="Externa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14.jpeg"/><Relationship Id="rId4" Type="http://schemas.openxmlformats.org/officeDocument/2006/relationships/hyperlink" Target="mailto:julien.branlard@desy.d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eg"/><Relationship Id="rId7" Type="http://schemas.openxmlformats.org/officeDocument/2006/relationships/image" Target="../media/image3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jpe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6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8.png"/><Relationship Id="rId11" Type="http://schemas.openxmlformats.org/officeDocument/2006/relationships/image" Target="../media/image74.png"/><Relationship Id="rId5" Type="http://schemas.openxmlformats.org/officeDocument/2006/relationships/image" Target="../media/image67.jpeg"/><Relationship Id="rId10" Type="http://schemas.openxmlformats.org/officeDocument/2006/relationships/image" Target="../media/image71.png"/><Relationship Id="rId4" Type="http://schemas.openxmlformats.org/officeDocument/2006/relationships/image" Target="../media/image66.jpe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82.jp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6" Type="http://schemas.microsoft.com/office/2007/relationships/hdphoto" Target="../media/hdphoto5.wdp"/><Relationship Id="rId5" Type="http://schemas.openxmlformats.org/officeDocument/2006/relationships/image" Target="../media/image84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gif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B770A-594E-73E3-6C9C-0424464F0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B999C-CFBB-5FD7-1613-908EEDFB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52056"/>
            <a:ext cx="5636612" cy="2558563"/>
          </a:xfrm>
        </p:spPr>
        <p:txBody>
          <a:bodyPr/>
          <a:lstStyle/>
          <a:p>
            <a:r>
              <a:rPr lang="de-DE" sz="6600" dirty="0"/>
              <a:t>DESY</a:t>
            </a:r>
            <a:r>
              <a:rPr lang="de-DE" sz="6600" dirty="0">
                <a:solidFill>
                  <a:srgbClr val="EB6E0F"/>
                </a:solidFill>
              </a:rPr>
              <a:t>.</a:t>
            </a:r>
            <a:br>
              <a:rPr lang="de-DE" sz="6600" dirty="0"/>
            </a:br>
            <a:r>
              <a:rPr lang="de-DE" sz="6600" dirty="0"/>
              <a:t>Update on LLRF </a:t>
            </a:r>
            <a:r>
              <a:rPr lang="de-DE" sz="6600" dirty="0" err="1"/>
              <a:t>systems</a:t>
            </a:r>
            <a:endParaRPr lang="de-DE" sz="6600" dirty="0">
              <a:solidFill>
                <a:srgbClr val="EB6E0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BED56C5-1072-501F-E4C1-AD7199B03D1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1000" y="3218289"/>
            <a:ext cx="5636611" cy="1408174"/>
          </a:xfrm>
        </p:spPr>
        <p:txBody>
          <a:bodyPr/>
          <a:lstStyle/>
          <a:p>
            <a:r>
              <a:rPr lang="en-US" dirty="0"/>
              <a:t>Low Level Radio Frequency Workshop</a:t>
            </a:r>
          </a:p>
          <a:p>
            <a:r>
              <a:rPr lang="en-US" dirty="0"/>
              <a:t>Newport News, VA, USA</a:t>
            </a:r>
          </a:p>
          <a:p>
            <a:r>
              <a:rPr lang="en-US" dirty="0"/>
              <a:t>13-16 oct. 2025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FF99FEC-3873-6F29-F4D4-72275D5A74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000" y="4837176"/>
            <a:ext cx="3709386" cy="1141348"/>
          </a:xfrm>
        </p:spPr>
        <p:txBody>
          <a:bodyPr/>
          <a:lstStyle/>
          <a:p>
            <a:r>
              <a:rPr lang="de-DE" dirty="0"/>
              <a:t>Julien Branlard,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LLRF </a:t>
            </a:r>
            <a:r>
              <a:rPr lang="de-DE" dirty="0" err="1"/>
              <a:t>team</a:t>
            </a:r>
            <a:r>
              <a:rPr lang="de-DE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AD2F5F-F08F-4C3C-8FBC-30624DDCE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5429610"/>
            <a:ext cx="1518139" cy="6994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A962AA-560D-4B5D-ACF0-4E236989F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66" y="5531351"/>
            <a:ext cx="912553" cy="912553"/>
          </a:xfrm>
          <a:prstGeom prst="rect">
            <a:avLst/>
          </a:prstGeom>
        </p:spPr>
      </p:pic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694F99A-8AA4-4C8F-8E4B-B246299C22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D4233-1DE1-4FB5-BD9E-9382FC929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305" y="0"/>
            <a:ext cx="6057121" cy="1765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1B4FC-373E-4D51-985D-2AC050979A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6" r="15060"/>
          <a:stretch/>
        </p:blipFill>
        <p:spPr>
          <a:xfrm>
            <a:off x="6152305" y="1765005"/>
            <a:ext cx="6057121" cy="50929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B0B5877-DCAA-4794-AF02-5C72DEA8D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60" y="5533618"/>
            <a:ext cx="912553" cy="91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3476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6165-9D7E-4323-A52D-BD9BB6CE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73248"/>
            <a:ext cx="6742176" cy="5055362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Scope</a:t>
            </a:r>
            <a:r>
              <a:rPr lang="en-US" dirty="0"/>
              <a:t> include </a:t>
            </a:r>
            <a:r>
              <a:rPr lang="en-US" b="1" dirty="0">
                <a:solidFill>
                  <a:schemeClr val="tx2"/>
                </a:solidFill>
              </a:rPr>
              <a:t>CW </a:t>
            </a:r>
            <a:r>
              <a:rPr lang="en-US" dirty="0"/>
              <a:t>and</a:t>
            </a:r>
            <a:r>
              <a:rPr lang="en-US" b="1" dirty="0"/>
              <a:t> </a:t>
            </a:r>
            <a:r>
              <a:rPr lang="en-US" b="1" dirty="0">
                <a:solidFill>
                  <a:schemeClr val="tx2"/>
                </a:solidFill>
              </a:rPr>
              <a:t>Long Pulse </a:t>
            </a:r>
            <a:r>
              <a:rPr lang="en-US" dirty="0"/>
              <a:t>operation</a:t>
            </a:r>
            <a:r>
              <a:rPr lang="en-US" b="1" dirty="0"/>
              <a:t>, </a:t>
            </a:r>
            <a:br>
              <a:rPr lang="en-US" b="1" dirty="0"/>
            </a:br>
            <a:r>
              <a:rPr lang="en-US" dirty="0"/>
              <a:t>referred to as</a:t>
            </a:r>
            <a:r>
              <a:rPr lang="en-US" b="1" dirty="0"/>
              <a:t> </a:t>
            </a:r>
            <a:r>
              <a:rPr lang="en-US" b="1" dirty="0">
                <a:solidFill>
                  <a:schemeClr val="tx2"/>
                </a:solidFill>
              </a:rPr>
              <a:t>High Duty Cycle (HDC)</a:t>
            </a:r>
          </a:p>
          <a:p>
            <a:endParaRPr lang="en-US" b="1" dirty="0"/>
          </a:p>
          <a:p>
            <a:pPr marL="483750" lvl="1" indent="-285750"/>
            <a:r>
              <a:rPr lang="en-US" dirty="0"/>
              <a:t>distributed gradients ranges and Qext</a:t>
            </a:r>
          </a:p>
          <a:p>
            <a:pPr marL="483750" lvl="1" indent="-285750"/>
            <a:r>
              <a:rPr lang="en-US" dirty="0"/>
              <a:t>worse case: </a:t>
            </a:r>
            <a:r>
              <a:rPr lang="en-US" dirty="0" err="1"/>
              <a:t>Ecav</a:t>
            </a:r>
            <a:r>
              <a:rPr lang="en-US" dirty="0"/>
              <a:t> = 18-20 MV/m, Qext = 6e7</a:t>
            </a:r>
          </a:p>
          <a:p>
            <a:pPr marL="483750" lvl="1" indent="-285750"/>
            <a:r>
              <a:rPr lang="en-US" dirty="0"/>
              <a:t>expected microphonics ~ 3 Hz (rms)</a:t>
            </a:r>
          </a:p>
          <a:p>
            <a:endParaRPr lang="en-US" dirty="0"/>
          </a:p>
          <a:p>
            <a:pPr marL="285750" indent="-285750"/>
            <a:r>
              <a:rPr lang="en-US" b="1" dirty="0">
                <a:solidFill>
                  <a:schemeClr val="tx2"/>
                </a:solidFill>
              </a:rPr>
              <a:t>LLRF control </a:t>
            </a:r>
          </a:p>
          <a:p>
            <a:pPr marL="483750" lvl="1" indent="-285750"/>
            <a:r>
              <a:rPr lang="en-US" dirty="0"/>
              <a:t>preferred  approach would be </a:t>
            </a:r>
            <a:r>
              <a:rPr lang="en-US" b="1" dirty="0">
                <a:solidFill>
                  <a:schemeClr val="tx2"/>
                </a:solidFill>
              </a:rPr>
              <a:t>1 SSPA / cavity </a:t>
            </a:r>
          </a:p>
          <a:p>
            <a:r>
              <a:rPr lang="en-US" b="1" dirty="0"/>
              <a:t>			BUT</a:t>
            </a:r>
          </a:p>
          <a:p>
            <a:pPr marL="483750" lvl="1" indent="-285750"/>
            <a:r>
              <a:rPr lang="en-US" dirty="0"/>
              <a:t>we might have to settle for </a:t>
            </a:r>
            <a:r>
              <a:rPr lang="en-US" b="1" dirty="0">
                <a:solidFill>
                  <a:schemeClr val="tx2"/>
                </a:solidFill>
              </a:rPr>
              <a:t>vector sum control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(8-16 cavities)</a:t>
            </a:r>
          </a:p>
          <a:p>
            <a:r>
              <a:rPr lang="en-US" b="1" dirty="0">
                <a:sym typeface="Wingdings" panose="05000000000000000000" pitchFamily="2" charset="2"/>
              </a:rPr>
              <a:t>	 </a:t>
            </a:r>
            <a:r>
              <a:rPr lang="en-US" b="1" dirty="0"/>
              <a:t>Currently following both approaches</a:t>
            </a:r>
          </a:p>
          <a:p>
            <a:endParaRPr lang="en-US" b="1" dirty="0"/>
          </a:p>
          <a:p>
            <a:pPr marL="483750" lvl="1" indent="-285750"/>
            <a:r>
              <a:rPr lang="en-US" dirty="0"/>
              <a:t>investigating </a:t>
            </a:r>
            <a:r>
              <a:rPr lang="en-US" b="1" dirty="0">
                <a:solidFill>
                  <a:schemeClr val="tx2"/>
                </a:solidFill>
              </a:rPr>
              <a:t>common-mode RF </a:t>
            </a:r>
            <a:r>
              <a:rPr lang="en-US" dirty="0"/>
              <a:t>and</a:t>
            </a:r>
            <a:r>
              <a:rPr lang="en-US" b="1" dirty="0"/>
              <a:t> </a:t>
            </a:r>
            <a:r>
              <a:rPr lang="en-US" b="1" dirty="0">
                <a:solidFill>
                  <a:schemeClr val="tx2"/>
                </a:solidFill>
              </a:rPr>
              <a:t>individual piezo </a:t>
            </a:r>
            <a:r>
              <a:rPr lang="en-US" dirty="0"/>
              <a:t>control</a:t>
            </a:r>
            <a:r>
              <a:rPr lang="en-US" b="1" dirty="0"/>
              <a:t> (resonant filling)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59B3B-9F66-45EC-B48E-A1F395BE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8AF9B-709F-438A-A7C1-F98887363E4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7629" y="817563"/>
            <a:ext cx="10998396" cy="379412"/>
          </a:xfrm>
        </p:spPr>
        <p:txBody>
          <a:bodyPr/>
          <a:lstStyle/>
          <a:p>
            <a:r>
              <a:rPr lang="en-US" b="1" dirty="0">
                <a:solidFill>
                  <a:srgbClr val="EB6E0F"/>
                </a:solidFill>
              </a:rPr>
              <a:t>Preparation for the EuXFEL CW upgrade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E48FB1-0373-4A1E-BB48-EF376D81C46F}"/>
              </a:ext>
            </a:extLst>
          </p:cNvPr>
          <p:cNvGrpSpPr/>
          <p:nvPr/>
        </p:nvGrpSpPr>
        <p:grpSpPr>
          <a:xfrm>
            <a:off x="512450" y="5849518"/>
            <a:ext cx="6155050" cy="461665"/>
            <a:chOff x="1975104" y="5601165"/>
            <a:chExt cx="6155050" cy="461665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6764905A-4E9A-4714-A478-73318F9EFBE7}"/>
                </a:ext>
              </a:extLst>
            </p:cNvPr>
            <p:cNvSpPr/>
            <p:nvPr/>
          </p:nvSpPr>
          <p:spPr>
            <a:xfrm>
              <a:off x="1975104" y="5623558"/>
              <a:ext cx="365760" cy="41687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345604-EB3A-4BC6-B232-AC9FDAD709E3}"/>
                </a:ext>
              </a:extLst>
            </p:cNvPr>
            <p:cNvSpPr txBox="1"/>
            <p:nvPr/>
          </p:nvSpPr>
          <p:spPr>
            <a:xfrm>
              <a:off x="2377440" y="5601165"/>
              <a:ext cx="5752714" cy="46166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/>
                <a:t>See Bozo Richter’s poster  Wed. afternoon </a:t>
              </a:r>
              <a:br>
                <a:rPr lang="en-US" sz="1200" dirty="0"/>
              </a:br>
              <a:r>
                <a:rPr lang="en-US" sz="1200" dirty="0"/>
                <a:t>“Resonant filling for long pulse operation of EuXFEL using iterative-based FF”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ADE3D5-29E1-4249-BCAD-9B3723D36C46}"/>
              </a:ext>
            </a:extLst>
          </p:cNvPr>
          <p:cNvGrpSpPr/>
          <p:nvPr/>
        </p:nvGrpSpPr>
        <p:grpSpPr>
          <a:xfrm>
            <a:off x="6876288" y="894043"/>
            <a:ext cx="5072168" cy="5430404"/>
            <a:chOff x="6876288" y="894043"/>
            <a:chExt cx="5072168" cy="543040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4067615-F411-433C-8F03-4D1069720CAC}"/>
                </a:ext>
              </a:extLst>
            </p:cNvPr>
            <p:cNvSpPr/>
            <p:nvPr/>
          </p:nvSpPr>
          <p:spPr>
            <a:xfrm>
              <a:off x="10138812" y="3989308"/>
              <a:ext cx="1809644" cy="23351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FF4445-BCF4-4481-BB24-6727FB895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76288" y="894043"/>
              <a:ext cx="5072168" cy="301899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25C366-7638-413D-9DC1-701B7F33E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6288" y="3989308"/>
              <a:ext cx="3172968" cy="23351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340EBB-9C73-4851-A390-D931EB556CF4}"/>
                </a:ext>
              </a:extLst>
            </p:cNvPr>
            <p:cNvSpPr txBox="1"/>
            <p:nvPr/>
          </p:nvSpPr>
          <p:spPr>
            <a:xfrm>
              <a:off x="10138812" y="3989308"/>
              <a:ext cx="16706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GDR</a:t>
              </a:r>
            </a:p>
            <a:p>
              <a:endParaRPr lang="en-US" sz="1100" b="1" dirty="0">
                <a:solidFill>
                  <a:schemeClr val="bg1"/>
                </a:solidFill>
              </a:endParaRPr>
            </a:p>
            <a:p>
              <a:r>
                <a:rPr lang="en-US" sz="1100" b="1" dirty="0">
                  <a:solidFill>
                    <a:schemeClr val="bg1"/>
                  </a:solidFill>
                </a:rPr>
                <a:t>Qext = 1.5 – 2.1e7</a:t>
              </a:r>
            </a:p>
            <a:p>
              <a:r>
                <a:rPr lang="en-US" sz="1100" b="1" dirty="0">
                  <a:solidFill>
                    <a:schemeClr val="bg1"/>
                  </a:solidFill>
                </a:rPr>
                <a:t>Pout = 1.7 – 2.2 kW</a:t>
              </a:r>
            </a:p>
            <a:p>
              <a:r>
                <a:rPr lang="en-US" sz="1100" b="1" dirty="0" err="1">
                  <a:solidFill>
                    <a:schemeClr val="bg1"/>
                  </a:solidFill>
                </a:rPr>
                <a:t>Ecav</a:t>
              </a:r>
              <a:r>
                <a:rPr lang="en-US" sz="1100" b="1" dirty="0">
                  <a:solidFill>
                    <a:schemeClr val="bg1"/>
                  </a:solidFill>
                </a:rPr>
                <a:t> = 9 – 10.5 MV/m</a:t>
              </a:r>
            </a:p>
            <a:p>
              <a:endParaRPr lang="en-US" sz="1100" b="1" dirty="0">
                <a:solidFill>
                  <a:schemeClr val="bg1"/>
                </a:solidFill>
              </a:endParaRPr>
            </a:p>
            <a:p>
              <a:r>
                <a:rPr lang="en-US" sz="1100" b="1" dirty="0">
                  <a:solidFill>
                    <a:schemeClr val="bg1"/>
                  </a:solidFill>
                </a:rPr>
                <a:t>Observer-based detuning computation</a:t>
              </a:r>
            </a:p>
            <a:p>
              <a:endParaRPr lang="en-US" sz="1100" b="1" dirty="0">
                <a:solidFill>
                  <a:schemeClr val="bg1"/>
                </a:solidFill>
              </a:endParaRPr>
            </a:p>
            <a:p>
              <a:r>
                <a:rPr lang="en-US" sz="1100" b="1" dirty="0">
                  <a:solidFill>
                    <a:schemeClr val="bg1"/>
                  </a:solidFill>
                </a:rPr>
                <a:t>Piezo adaptive FF </a:t>
              </a:r>
            </a:p>
            <a:p>
              <a:endParaRPr lang="en-US" sz="1100" b="1" dirty="0">
                <a:solidFill>
                  <a:schemeClr val="bg1"/>
                </a:solidFill>
              </a:endParaRPr>
            </a:p>
            <a:p>
              <a:r>
                <a:rPr lang="en-US" sz="1100" b="1" dirty="0">
                  <a:solidFill>
                    <a:schemeClr val="bg1"/>
                  </a:solidFill>
                </a:rPr>
                <a:t>RF FB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0A358A-D8F1-4920-9C0C-244CCA523214}"/>
                </a:ext>
              </a:extLst>
            </p:cNvPr>
            <p:cNvSpPr txBox="1"/>
            <p:nvPr/>
          </p:nvSpPr>
          <p:spPr>
            <a:xfrm>
              <a:off x="8149046" y="4665360"/>
              <a:ext cx="9877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preliminary</a:t>
              </a:r>
              <a:br>
                <a:rPr lang="en-US" sz="1200" dirty="0"/>
              </a:br>
              <a:r>
                <a:rPr lang="en-US" sz="1200" dirty="0"/>
                <a:t> results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5AA2E26-F787-47C1-B94E-E36708611992}"/>
                </a:ext>
              </a:extLst>
            </p:cNvPr>
            <p:cNvSpPr/>
            <p:nvPr/>
          </p:nvSpPr>
          <p:spPr>
            <a:xfrm>
              <a:off x="7219949" y="4171951"/>
              <a:ext cx="2011973" cy="1840706"/>
            </a:xfrm>
            <a:prstGeom prst="rect">
              <a:avLst/>
            </a:prstGeom>
            <a:solidFill>
              <a:srgbClr val="7030A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6C609A-B20E-4876-82A5-220216E885D9}"/>
                </a:ext>
              </a:extLst>
            </p:cNvPr>
            <p:cNvSpPr txBox="1"/>
            <p:nvPr/>
          </p:nvSpPr>
          <p:spPr>
            <a:xfrm>
              <a:off x="7538868" y="4994380"/>
              <a:ext cx="728084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piezo </a:t>
              </a:r>
              <a:br>
                <a:rPr lang="en-US" sz="1050" dirty="0"/>
              </a:br>
              <a:r>
                <a:rPr lang="en-US" sz="1050" dirty="0"/>
                <a:t>adaptive</a:t>
              </a:r>
              <a:br>
                <a:rPr lang="en-US" sz="1050" dirty="0"/>
              </a:br>
              <a:r>
                <a:rPr lang="en-US" sz="1050" dirty="0"/>
                <a:t>FF</a:t>
              </a:r>
            </a:p>
          </p:txBody>
        </p:sp>
      </p:grp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9229AF89-5263-447C-A66F-3F471869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2015BA19-E348-47D9-A890-71B3F0DFC4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5C36D96-0874-4D2D-A00E-1119BFBE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4F7A0A-B4C1-4447-BC5A-A441D47B09C8}"/>
              </a:ext>
            </a:extLst>
          </p:cNvPr>
          <p:cNvSpPr/>
          <p:nvPr/>
        </p:nvSpPr>
        <p:spPr>
          <a:xfrm>
            <a:off x="6835956" y="6093735"/>
            <a:ext cx="1441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Courtesy B. Richter</a:t>
            </a:r>
          </a:p>
        </p:txBody>
      </p:sp>
    </p:spTree>
    <p:extLst>
      <p:ext uri="{BB962C8B-B14F-4D97-AF65-F5344CB8AC3E}">
        <p14:creationId xmlns:p14="http://schemas.microsoft.com/office/powerpoint/2010/main" val="19724977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FC3FBAEA-6F93-4C6A-BA68-1D800FA3FFA2}"/>
              </a:ext>
            </a:extLst>
          </p:cNvPr>
          <p:cNvGrpSpPr/>
          <p:nvPr/>
        </p:nvGrpSpPr>
        <p:grpSpPr>
          <a:xfrm>
            <a:off x="6410845" y="3937987"/>
            <a:ext cx="5529192" cy="2191509"/>
            <a:chOff x="6280219" y="3937987"/>
            <a:chExt cx="5529192" cy="219150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7C82E3B-494A-43ED-94A9-C87A7281FBAB}"/>
                </a:ext>
              </a:extLst>
            </p:cNvPr>
            <p:cNvSpPr/>
            <p:nvPr/>
          </p:nvSpPr>
          <p:spPr>
            <a:xfrm>
              <a:off x="6280219" y="3937987"/>
              <a:ext cx="5529192" cy="21915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0FDCD3-C481-404E-85AC-6666A695AC84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542" y="3966592"/>
              <a:ext cx="2723106" cy="1851909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610D12D-4E5B-45D7-AFC7-1D4C531E34EF}"/>
                </a:ext>
              </a:extLst>
            </p:cNvPr>
            <p:cNvSpPr txBox="1"/>
            <p:nvPr/>
          </p:nvSpPr>
          <p:spPr>
            <a:xfrm>
              <a:off x="7874337" y="5852496"/>
              <a:ext cx="15392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Courtesy B. </a:t>
              </a:r>
              <a:r>
                <a:rPr lang="en-US" sz="1100" dirty="0" err="1"/>
                <a:t>Boghrati</a:t>
              </a:r>
              <a:endParaRPr lang="en-US" sz="11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D894E42-E5C2-4F72-8F33-5FF5AB47BFCB}"/>
                </a:ext>
              </a:extLst>
            </p:cNvPr>
            <p:cNvSpPr/>
            <p:nvPr/>
          </p:nvSpPr>
          <p:spPr>
            <a:xfrm>
              <a:off x="9492634" y="3937987"/>
              <a:ext cx="2306730" cy="2191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C366139-6A73-419E-A926-E1FFCDA2C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698" y="3948658"/>
              <a:ext cx="538568" cy="49467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D1BE2A-ED38-4D35-B3D8-37F5E9252744}"/>
                </a:ext>
              </a:extLst>
            </p:cNvPr>
            <p:cNvSpPr txBox="1"/>
            <p:nvPr/>
          </p:nvSpPr>
          <p:spPr>
            <a:xfrm>
              <a:off x="9502682" y="6010184"/>
              <a:ext cx="638137" cy="119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/>
                <a:t>image: https://www.sckcen.be/en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681E8BB-D9E0-4E76-93BF-A3F9A68D0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2771" y="3939547"/>
              <a:ext cx="716357" cy="33803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2087766-B421-4632-8DBF-6FD7AFF5E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53703" y="4204286"/>
              <a:ext cx="390455" cy="20335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C4118D6-E48F-401C-AF99-7F5ABC55F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703" y="4448414"/>
              <a:ext cx="2245661" cy="1558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6165-9D7E-4323-A52D-BD9BB6CE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73248"/>
            <a:ext cx="11428412" cy="5055362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SIS8310</a:t>
            </a:r>
            <a:r>
              <a:rPr lang="en-US" dirty="0"/>
              <a:t> (Struck) </a:t>
            </a:r>
            <a:r>
              <a:rPr lang="en-US" dirty="0">
                <a:sym typeface="Wingdings" panose="05000000000000000000" pitchFamily="2" charset="2"/>
              </a:rPr>
              <a:t> next</a:t>
            </a:r>
            <a:r>
              <a:rPr lang="en-US" dirty="0"/>
              <a:t> generation, high-precision ADC</a:t>
            </a:r>
          </a:p>
          <a:p>
            <a:pPr marL="483750" lvl="1" indent="-285750"/>
            <a:r>
              <a:rPr lang="en-US" dirty="0"/>
              <a:t>Phase Noise: 0.52 fs [ 100 Hz – 100 kHz]</a:t>
            </a:r>
            <a:br>
              <a:rPr lang="en-US" dirty="0"/>
            </a:br>
            <a:r>
              <a:rPr lang="en-US" dirty="0" err="1"/>
              <a:t>Ampl</a:t>
            </a:r>
            <a:r>
              <a:rPr lang="en-US" dirty="0"/>
              <a:t>. Noise:  5.1e-7  [ 100 Hz – 100 kHz]</a:t>
            </a:r>
          </a:p>
          <a:p>
            <a:pPr marL="483750" lvl="1" indent="-285750"/>
            <a:r>
              <a:rPr lang="en-US" dirty="0"/>
              <a:t>Prototyping phase</a:t>
            </a:r>
          </a:p>
          <a:p>
            <a:pPr marL="483750" lvl="1" indent="-285750"/>
            <a:r>
              <a:rPr lang="en-US" dirty="0"/>
              <a:t>Production planned for 2026</a:t>
            </a:r>
          </a:p>
          <a:p>
            <a:endParaRPr lang="en-US" dirty="0"/>
          </a:p>
          <a:p>
            <a:pPr lvl="1" algn="just"/>
            <a:endParaRPr lang="en-US" dirty="0"/>
          </a:p>
          <a:p>
            <a:pPr lvl="1" algn="just"/>
            <a:endParaRPr lang="en-US" dirty="0"/>
          </a:p>
          <a:p>
            <a:pPr marL="0" lvl="1" indent="0" algn="just">
              <a:buNone/>
            </a:pPr>
            <a:r>
              <a:rPr lang="en-US" b="1" dirty="0" err="1">
                <a:solidFill>
                  <a:schemeClr val="tx2"/>
                </a:solidFill>
              </a:rPr>
              <a:t>RFSoC</a:t>
            </a:r>
            <a:endParaRPr lang="en-US" b="1" dirty="0">
              <a:solidFill>
                <a:schemeClr val="tx2"/>
              </a:solidFill>
            </a:endParaRPr>
          </a:p>
          <a:p>
            <a:pPr lvl="2" algn="just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gen. Zynq </a:t>
            </a:r>
            <a:r>
              <a:rPr lang="en-US" dirty="0" err="1"/>
              <a:t>UltraScale</a:t>
            </a:r>
            <a:r>
              <a:rPr lang="en-US" dirty="0"/>
              <a:t>+ (ZU47DR)</a:t>
            </a:r>
          </a:p>
          <a:p>
            <a:pPr lvl="2" algn="just"/>
            <a:r>
              <a:rPr lang="en-US" dirty="0"/>
              <a:t>8x 14-bit ADCs at 5 GSPS</a:t>
            </a:r>
          </a:p>
          <a:p>
            <a:pPr lvl="2" algn="just"/>
            <a:r>
              <a:rPr lang="en-US" dirty="0"/>
              <a:t>8x 14-bit DACs at 10 GBPS</a:t>
            </a:r>
          </a:p>
          <a:p>
            <a:pPr lvl="2" algn="just"/>
            <a:r>
              <a:rPr lang="en-US" dirty="0"/>
              <a:t>PCIe gen 4 (front and rear) </a:t>
            </a:r>
          </a:p>
          <a:p>
            <a:pPr lvl="2" algn="just"/>
            <a:r>
              <a:rPr lang="en-US" dirty="0"/>
              <a:t>First production batch Spring 2026</a:t>
            </a:r>
          </a:p>
          <a:p>
            <a:r>
              <a:rPr lang="en-US" dirty="0"/>
              <a:t>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diagnostics and fast orbit feedback for PETRA IV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LLRF for MYRRHA </a:t>
            </a:r>
            <a:r>
              <a:rPr lang="en-US" sz="1400" dirty="0"/>
              <a:t>(accelerator-driven nuclear reactor in Belgium)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59B3B-9F66-45EC-B48E-A1F395BE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8AF9B-709F-438A-A7C1-F98887363E4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7629" y="817563"/>
            <a:ext cx="10998396" cy="379412"/>
          </a:xfrm>
        </p:spPr>
        <p:txBody>
          <a:bodyPr/>
          <a:lstStyle/>
          <a:p>
            <a:r>
              <a:rPr lang="en-US" b="1" dirty="0">
                <a:solidFill>
                  <a:srgbClr val="EB6E0F"/>
                </a:solidFill>
              </a:rPr>
              <a:t>New MTCA developments for LLRF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CFC6F0-B590-4790-A6B5-22C81A0E2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0846" y="817563"/>
            <a:ext cx="5529192" cy="27654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2515B5-AB68-4C26-8830-56C695E66E7E}"/>
              </a:ext>
            </a:extLst>
          </p:cNvPr>
          <p:cNvSpPr txBox="1"/>
          <p:nvPr/>
        </p:nvSpPr>
        <p:spPr>
          <a:xfrm>
            <a:off x="8555292" y="3334224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Courtesy U. </a:t>
            </a:r>
            <a:r>
              <a:rPr lang="en-US" sz="1100" dirty="0" err="1"/>
              <a:t>Mavric</a:t>
            </a:r>
            <a:endParaRPr lang="en-US" sz="11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9C692A-B286-4397-8932-BDDC81AD92BB}"/>
              </a:ext>
            </a:extLst>
          </p:cNvPr>
          <p:cNvSpPr txBox="1"/>
          <p:nvPr/>
        </p:nvSpPr>
        <p:spPr>
          <a:xfrm rot="19983702">
            <a:off x="6827848" y="1737852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evaluation phase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A61509-EC7E-4BBE-B671-5AAB8354E54C}"/>
              </a:ext>
            </a:extLst>
          </p:cNvPr>
          <p:cNvSpPr txBox="1"/>
          <p:nvPr/>
        </p:nvSpPr>
        <p:spPr>
          <a:xfrm rot="19983702">
            <a:off x="9304311" y="1896213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evaluation phase</a:t>
            </a:r>
          </a:p>
        </p:txBody>
      </p:sp>
      <p:sp>
        <p:nvSpPr>
          <p:cNvPr id="55" name="Date Placeholder 54">
            <a:extLst>
              <a:ext uri="{FF2B5EF4-FFF2-40B4-BE49-F238E27FC236}">
                <a16:creationId xmlns:a16="http://schemas.microsoft.com/office/drawing/2014/main" id="{CD0D09C2-CDB5-4234-B214-1BB18ECE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56" name="Footer Placeholder 55">
            <a:extLst>
              <a:ext uri="{FF2B5EF4-FFF2-40B4-BE49-F238E27FC236}">
                <a16:creationId xmlns:a16="http://schemas.microsoft.com/office/drawing/2014/main" id="{B517704F-B5B2-49F9-9783-F5CAF0F8C2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FD9EF1D-6EBC-480B-A0A0-AE79871B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544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9792145-03DD-44E6-A7D7-00643B42E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8906" y="3588190"/>
            <a:ext cx="2632370" cy="26301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6165-9D7E-4323-A52D-BD9BB6CE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73248"/>
            <a:ext cx="11428412" cy="5055362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Carrier Suppression Interferometer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Demonstrated in the lab </a:t>
            </a:r>
            <a:br>
              <a:rPr lang="en-US" dirty="0"/>
            </a:br>
            <a:r>
              <a:rPr lang="en-US" dirty="0"/>
              <a:t>60 dB noise floor improvement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>
                <a:solidFill>
                  <a:schemeClr val="tx2"/>
                </a:solidFill>
              </a:rPr>
              <a:t>Used in the LLRF detection chain </a:t>
            </a:r>
            <a:endParaRPr lang="en-US" dirty="0">
              <a:solidFill>
                <a:schemeClr val="tx2"/>
              </a:solidFill>
            </a:endParaRPr>
          </a:p>
          <a:p>
            <a:pPr lvl="1" algn="just"/>
            <a:r>
              <a:rPr lang="en-US" dirty="0"/>
              <a:t>out-of-loop phase -160 to –180 </a:t>
            </a:r>
            <a:r>
              <a:rPr lang="en-US" dirty="0" err="1"/>
              <a:t>dBc</a:t>
            </a:r>
            <a:r>
              <a:rPr lang="en-US" dirty="0"/>
              <a:t>/Hz </a:t>
            </a:r>
          </a:p>
          <a:p>
            <a:pPr lvl="1" algn="just"/>
            <a:r>
              <a:rPr lang="en-US" dirty="0"/>
              <a:t>100 as integrated jitter [10 Hz – 1 MHz]</a:t>
            </a:r>
          </a:p>
          <a:p>
            <a:pPr lvl="1" algn="just"/>
            <a:endParaRPr lang="en-US" dirty="0"/>
          </a:p>
          <a:p>
            <a:pPr lvl="1" algn="just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59B3B-9F66-45EC-B48E-A1F395BE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8AF9B-709F-438A-A7C1-F98887363E4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7629" y="817563"/>
            <a:ext cx="10998396" cy="379412"/>
          </a:xfrm>
        </p:spPr>
        <p:txBody>
          <a:bodyPr/>
          <a:lstStyle/>
          <a:p>
            <a:r>
              <a:rPr lang="en-US" b="1" dirty="0">
                <a:solidFill>
                  <a:srgbClr val="EB6E0F"/>
                </a:solidFill>
              </a:rPr>
              <a:t>Integrate CSI (carrier suppression interferometer)  to LLRF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F65D9-8E83-44A7-9CDE-68D246D67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905" y="1204530"/>
            <a:ext cx="2632371" cy="2307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11BBA-ED08-4DCB-9EB1-4AAD3846A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38" t="71" r="6330" b="-71"/>
          <a:stretch/>
        </p:blipFill>
        <p:spPr>
          <a:xfrm>
            <a:off x="6028905" y="3860647"/>
            <a:ext cx="2632371" cy="21813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0B3F6F-DD31-4F3C-B548-0FA74EA3FF92}"/>
              </a:ext>
            </a:extLst>
          </p:cNvPr>
          <p:cNvSpPr txBox="1"/>
          <p:nvPr/>
        </p:nvSpPr>
        <p:spPr>
          <a:xfrm>
            <a:off x="913240" y="2323489"/>
            <a:ext cx="41656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L. Springer, </a:t>
            </a:r>
            <a:r>
              <a:rPr lang="en-US" sz="1050" i="1" dirty="0">
                <a:solidFill>
                  <a:schemeClr val="bg1"/>
                </a:solidFill>
              </a:rPr>
              <a:t>et al. “</a:t>
            </a:r>
            <a:r>
              <a:rPr lang="en-US" sz="1050" dirty="0">
                <a:solidFill>
                  <a:schemeClr val="bg1"/>
                </a:solidFill>
              </a:rPr>
              <a:t>Phase Noise Measurements for L-Band Applications at Attosecond Resolution” in </a:t>
            </a:r>
            <a:r>
              <a:rPr lang="en-US" sz="1050" i="1" dirty="0">
                <a:solidFill>
                  <a:schemeClr val="bg1"/>
                </a:solidFill>
              </a:rPr>
              <a:t>IEEE Transactions on Instrumentation and Measurement</a:t>
            </a:r>
            <a:r>
              <a:rPr lang="en-US" sz="1050" dirty="0">
                <a:solidFill>
                  <a:schemeClr val="bg1"/>
                </a:solidFill>
              </a:rPr>
              <a:t>, vol. 71, pp. 1-7, 2022, Art no. 8003307, </a:t>
            </a:r>
            <a:r>
              <a:rPr lang="en-US" sz="1050" dirty="0" err="1">
                <a:solidFill>
                  <a:schemeClr val="bg1"/>
                </a:solidFill>
              </a:rPr>
              <a:t>doi</a:t>
            </a:r>
            <a:r>
              <a:rPr lang="en-US" sz="1050" dirty="0">
                <a:solidFill>
                  <a:schemeClr val="bg1"/>
                </a:solidFill>
              </a:rPr>
              <a:t>: 10.1109/TIM.2022.3170975</a:t>
            </a:r>
          </a:p>
          <a:p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AC8049-8A59-4BFE-B4F8-750B166A4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8291" y="1204530"/>
            <a:ext cx="3087741" cy="23073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FFD3E0-851A-4A39-B3F9-8E7E4081D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8292" y="3588190"/>
            <a:ext cx="3087740" cy="26301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A8D5385-AB29-49C2-ACAA-5B0A6755440E}"/>
              </a:ext>
            </a:extLst>
          </p:cNvPr>
          <p:cNvSpPr txBox="1"/>
          <p:nvPr/>
        </p:nvSpPr>
        <p:spPr>
          <a:xfrm>
            <a:off x="913240" y="5202415"/>
            <a:ext cx="4165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F. Ludwig, et al. “RF controls based on carrier suppression detection with attosecond resolution”, Phys. Rev. Accel. Beams 28, 072803 – Published 31 July, 2025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A893C531-8A42-40DA-84E3-40A759419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4458BC87-3F0D-46D1-ACF4-FB2C724FE5C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C96802C-FDCB-4B4C-94DD-5F04E294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07099-7539-40B6-80C6-228D62708686}"/>
              </a:ext>
            </a:extLst>
          </p:cNvPr>
          <p:cNvSpPr txBox="1"/>
          <p:nvPr/>
        </p:nvSpPr>
        <p:spPr>
          <a:xfrm>
            <a:off x="9837992" y="3580635"/>
            <a:ext cx="16546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Courtesy M. Hoffmann</a:t>
            </a:r>
          </a:p>
        </p:txBody>
      </p:sp>
    </p:spTree>
    <p:extLst>
      <p:ext uri="{BB962C8B-B14F-4D97-AF65-F5344CB8AC3E}">
        <p14:creationId xmlns:p14="http://schemas.microsoft.com/office/powerpoint/2010/main" val="280917436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rrow: Right 56">
            <a:extLst>
              <a:ext uri="{FF2B5EF4-FFF2-40B4-BE49-F238E27FC236}">
                <a16:creationId xmlns:a16="http://schemas.microsoft.com/office/drawing/2014/main" id="{A0E7F8F6-70AC-4027-A007-FB8B3656FF0D}"/>
              </a:ext>
            </a:extLst>
          </p:cNvPr>
          <p:cNvSpPr/>
          <p:nvPr/>
        </p:nvSpPr>
        <p:spPr>
          <a:xfrm>
            <a:off x="10890417" y="1413878"/>
            <a:ext cx="955123" cy="12568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4EC1D8-0F4D-498D-9EF5-3116FE03E50C}"/>
              </a:ext>
            </a:extLst>
          </p:cNvPr>
          <p:cNvGrpSpPr/>
          <p:nvPr/>
        </p:nvGrpSpPr>
        <p:grpSpPr>
          <a:xfrm>
            <a:off x="1743355" y="1148743"/>
            <a:ext cx="9642383" cy="4515457"/>
            <a:chOff x="1743355" y="1148743"/>
            <a:chExt cx="9642383" cy="45154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43F664-062E-4D16-92B8-BD097EB2F0E1}"/>
                </a:ext>
              </a:extLst>
            </p:cNvPr>
            <p:cNvSpPr txBox="1"/>
            <p:nvPr/>
          </p:nvSpPr>
          <p:spPr>
            <a:xfrm>
              <a:off x="1743355" y="1148743"/>
              <a:ext cx="9642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2025    2026    2027    2028    2029    2030    2031    2032    2033    2034    2035    2036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3B37910-F5CB-461D-859A-4C1E3ECD1549}"/>
                </a:ext>
              </a:extLst>
            </p:cNvPr>
            <p:cNvCxnSpPr/>
            <p:nvPr/>
          </p:nvCxnSpPr>
          <p:spPr>
            <a:xfrm>
              <a:off x="2108200" y="1562100"/>
              <a:ext cx="0" cy="410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5EC658-2DEE-4951-AEAA-E5A0DF841A41}"/>
                </a:ext>
              </a:extLst>
            </p:cNvPr>
            <p:cNvCxnSpPr/>
            <p:nvPr/>
          </p:nvCxnSpPr>
          <p:spPr>
            <a:xfrm>
              <a:off x="2907145" y="1562100"/>
              <a:ext cx="0" cy="410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DCF9EE-F7D0-473A-A852-A4136CB726BD}"/>
                </a:ext>
              </a:extLst>
            </p:cNvPr>
            <p:cNvCxnSpPr/>
            <p:nvPr/>
          </p:nvCxnSpPr>
          <p:spPr>
            <a:xfrm>
              <a:off x="3706090" y="1562100"/>
              <a:ext cx="0" cy="410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817FAD9-CC3A-4FF1-A50D-F8596982DD55}"/>
                </a:ext>
              </a:extLst>
            </p:cNvPr>
            <p:cNvCxnSpPr/>
            <p:nvPr/>
          </p:nvCxnSpPr>
          <p:spPr>
            <a:xfrm>
              <a:off x="4505035" y="1562100"/>
              <a:ext cx="0" cy="410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594074-B179-4930-BF1C-6EE17978F857}"/>
                </a:ext>
              </a:extLst>
            </p:cNvPr>
            <p:cNvCxnSpPr/>
            <p:nvPr/>
          </p:nvCxnSpPr>
          <p:spPr>
            <a:xfrm>
              <a:off x="5303980" y="1562100"/>
              <a:ext cx="0" cy="410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D6E427D-8559-4992-8F58-73D67CA3C32E}"/>
                </a:ext>
              </a:extLst>
            </p:cNvPr>
            <p:cNvCxnSpPr/>
            <p:nvPr/>
          </p:nvCxnSpPr>
          <p:spPr>
            <a:xfrm>
              <a:off x="6102925" y="1562100"/>
              <a:ext cx="0" cy="410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39B3305-43E1-493D-ADEF-0172F387FC1B}"/>
                </a:ext>
              </a:extLst>
            </p:cNvPr>
            <p:cNvCxnSpPr/>
            <p:nvPr/>
          </p:nvCxnSpPr>
          <p:spPr>
            <a:xfrm>
              <a:off x="6901870" y="1562100"/>
              <a:ext cx="0" cy="410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A164137-117A-4D38-839B-60E19ED5DD70}"/>
                </a:ext>
              </a:extLst>
            </p:cNvPr>
            <p:cNvCxnSpPr/>
            <p:nvPr/>
          </p:nvCxnSpPr>
          <p:spPr>
            <a:xfrm>
              <a:off x="7700815" y="1562100"/>
              <a:ext cx="0" cy="410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F488F87-E1DB-48E9-8AF3-EE2C7E852D2E}"/>
                </a:ext>
              </a:extLst>
            </p:cNvPr>
            <p:cNvCxnSpPr/>
            <p:nvPr/>
          </p:nvCxnSpPr>
          <p:spPr>
            <a:xfrm>
              <a:off x="8499760" y="1562100"/>
              <a:ext cx="0" cy="410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F2EFEFB-2340-440A-B6CC-FCE225D20520}"/>
                </a:ext>
              </a:extLst>
            </p:cNvPr>
            <p:cNvCxnSpPr/>
            <p:nvPr/>
          </p:nvCxnSpPr>
          <p:spPr>
            <a:xfrm>
              <a:off x="9298705" y="1562100"/>
              <a:ext cx="0" cy="410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A8813D0-72AC-4B73-B0D8-F66EDA689CD7}"/>
                </a:ext>
              </a:extLst>
            </p:cNvPr>
            <p:cNvCxnSpPr/>
            <p:nvPr/>
          </p:nvCxnSpPr>
          <p:spPr>
            <a:xfrm>
              <a:off x="10097650" y="1562100"/>
              <a:ext cx="0" cy="410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12E96D-1D5E-48F0-9D08-A4E0287EEBDC}"/>
                </a:ext>
              </a:extLst>
            </p:cNvPr>
            <p:cNvCxnSpPr/>
            <p:nvPr/>
          </p:nvCxnSpPr>
          <p:spPr>
            <a:xfrm>
              <a:off x="10896600" y="1562100"/>
              <a:ext cx="0" cy="410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18B0A28-2615-4A99-84CE-EED1002CC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: Projects Roadmap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8218E-AF22-4E99-A42A-70AF7DBC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DA278AE-5F72-4EA8-9FC0-19BB056B545F}"/>
              </a:ext>
            </a:extLst>
          </p:cNvPr>
          <p:cNvSpPr/>
          <p:nvPr/>
        </p:nvSpPr>
        <p:spPr>
          <a:xfrm>
            <a:off x="9284855" y="1750478"/>
            <a:ext cx="1611742" cy="5742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A1DB5D1-2B25-44AA-946E-7C755CF2AEF0}"/>
              </a:ext>
            </a:extLst>
          </p:cNvPr>
          <p:cNvSpPr/>
          <p:nvPr/>
        </p:nvSpPr>
        <p:spPr>
          <a:xfrm>
            <a:off x="1203041" y="2538178"/>
            <a:ext cx="8894599" cy="100403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813025-B0B1-4E0D-A3C0-740A4A9D9D71}"/>
              </a:ext>
            </a:extLst>
          </p:cNvPr>
          <p:cNvSpPr txBox="1"/>
          <p:nvPr/>
        </p:nvSpPr>
        <p:spPr>
          <a:xfrm>
            <a:off x="263102" y="283830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FLASH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11790E8C-CBBC-4764-B184-5132CA93D8DD}"/>
              </a:ext>
            </a:extLst>
          </p:cNvPr>
          <p:cNvSpPr/>
          <p:nvPr/>
        </p:nvSpPr>
        <p:spPr>
          <a:xfrm>
            <a:off x="8499759" y="3484000"/>
            <a:ext cx="3309651" cy="101522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A3667A-6039-4D67-98E9-E227A00E8E64}"/>
              </a:ext>
            </a:extLst>
          </p:cNvPr>
          <p:cNvSpPr txBox="1"/>
          <p:nvPr/>
        </p:nvSpPr>
        <p:spPr>
          <a:xfrm>
            <a:off x="19062" y="381101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PETRA</a:t>
            </a:r>
            <a:r>
              <a:rPr lang="en-US" sz="1600" b="1" dirty="0">
                <a:solidFill>
                  <a:schemeClr val="bg1"/>
                </a:solidFill>
              </a:rPr>
              <a:t> IV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A9CE6A6F-0CE4-45E1-93FB-C2DFEAD3B3C8}"/>
              </a:ext>
            </a:extLst>
          </p:cNvPr>
          <p:cNvSpPr/>
          <p:nvPr/>
        </p:nvSpPr>
        <p:spPr>
          <a:xfrm>
            <a:off x="1210248" y="4478033"/>
            <a:ext cx="3308638" cy="9582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 ~HDC R&amp;D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034706-FF84-4E1A-AE5D-A84653B8DFBE}"/>
              </a:ext>
            </a:extLst>
          </p:cNvPr>
          <p:cNvSpPr txBox="1"/>
          <p:nvPr/>
        </p:nvSpPr>
        <p:spPr>
          <a:xfrm>
            <a:off x="435404" y="4772483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iSAS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2D7AD7-FFA7-4257-B9FF-0F2B56ADC575}"/>
              </a:ext>
            </a:extLst>
          </p:cNvPr>
          <p:cNvSpPr txBox="1"/>
          <p:nvPr/>
        </p:nvSpPr>
        <p:spPr>
          <a:xfrm>
            <a:off x="9469480" y="171753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shutdown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D4BE82-F878-45A7-A854-181DA4793AE8}"/>
              </a:ext>
            </a:extLst>
          </p:cNvPr>
          <p:cNvSpPr txBox="1"/>
          <p:nvPr/>
        </p:nvSpPr>
        <p:spPr>
          <a:xfrm>
            <a:off x="3861111" y="284770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operation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01E905-F585-4EC5-8916-3FD52BBC8005}"/>
              </a:ext>
            </a:extLst>
          </p:cNvPr>
          <p:cNvSpPr/>
          <p:nvPr/>
        </p:nvSpPr>
        <p:spPr>
          <a:xfrm>
            <a:off x="1743355" y="2836733"/>
            <a:ext cx="748103" cy="4309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2020+</a:t>
            </a:r>
            <a:endParaRPr lang="en-US" dirty="0"/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1744732F-5A66-4E75-AB04-EC5F2A939462}"/>
              </a:ext>
            </a:extLst>
          </p:cNvPr>
          <p:cNvSpPr/>
          <p:nvPr/>
        </p:nvSpPr>
        <p:spPr>
          <a:xfrm>
            <a:off x="1194384" y="3748882"/>
            <a:ext cx="718758" cy="490155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TDR</a:t>
            </a:r>
            <a:endParaRPr lang="en-US" dirty="0"/>
          </a:p>
        </p:txBody>
      </p: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56D139CF-455D-494C-9552-F4EAE2940B4C}"/>
              </a:ext>
            </a:extLst>
          </p:cNvPr>
          <p:cNvSpPr/>
          <p:nvPr/>
        </p:nvSpPr>
        <p:spPr>
          <a:xfrm>
            <a:off x="1763335" y="3749051"/>
            <a:ext cx="3624570" cy="49015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BC474A60-F2FF-47E1-8CAB-5525A4960C6D}"/>
              </a:ext>
            </a:extLst>
          </p:cNvPr>
          <p:cNvSpPr/>
          <p:nvPr/>
        </p:nvSpPr>
        <p:spPr>
          <a:xfrm>
            <a:off x="5208771" y="3749051"/>
            <a:ext cx="2729423" cy="490155"/>
          </a:xfrm>
          <a:prstGeom prst="chevron">
            <a:avLst/>
          </a:prstGeom>
          <a:solidFill>
            <a:srgbClr val="00506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construction</a:t>
            </a:r>
          </a:p>
        </p:txBody>
      </p:sp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A447A11E-9CB6-46FB-B9FA-50C1F80D487A}"/>
              </a:ext>
            </a:extLst>
          </p:cNvPr>
          <p:cNvSpPr/>
          <p:nvPr/>
        </p:nvSpPr>
        <p:spPr>
          <a:xfrm>
            <a:off x="7778758" y="3748882"/>
            <a:ext cx="3376955" cy="49015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operation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506B588-B756-47AE-BCEB-856F34FA8E1B}"/>
              </a:ext>
            </a:extLst>
          </p:cNvPr>
          <p:cNvSpPr/>
          <p:nvPr/>
        </p:nvSpPr>
        <p:spPr>
          <a:xfrm>
            <a:off x="3809709" y="3768263"/>
            <a:ext cx="860594" cy="2098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+LINAC II </a:t>
            </a:r>
            <a:endParaRPr lang="en-US" sz="16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144D002-0E17-4796-9FA2-0FCAC02EBC24}"/>
              </a:ext>
            </a:extLst>
          </p:cNvPr>
          <p:cNvSpPr/>
          <p:nvPr/>
        </p:nvSpPr>
        <p:spPr>
          <a:xfrm>
            <a:off x="3810273" y="4018496"/>
            <a:ext cx="860595" cy="209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+DESY IV</a:t>
            </a:r>
            <a:endParaRPr lang="en-US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F2318D-6AE0-4D37-BCE7-3F8737C43114}"/>
              </a:ext>
            </a:extLst>
          </p:cNvPr>
          <p:cNvSpPr txBox="1"/>
          <p:nvPr/>
        </p:nvSpPr>
        <p:spPr>
          <a:xfrm>
            <a:off x="2301021" y="3764527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preparation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D5061B0-83FF-49E2-B328-96DBCA918EAE}"/>
              </a:ext>
            </a:extLst>
          </p:cNvPr>
          <p:cNvSpPr txBox="1"/>
          <p:nvPr/>
        </p:nvSpPr>
        <p:spPr>
          <a:xfrm>
            <a:off x="9530261" y="2847708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2087D15-338E-4074-87CF-F4F364CCA93B}"/>
              </a:ext>
            </a:extLst>
          </p:cNvPr>
          <p:cNvSpPr txBox="1"/>
          <p:nvPr/>
        </p:nvSpPr>
        <p:spPr>
          <a:xfrm>
            <a:off x="10904146" y="1711201"/>
            <a:ext cx="716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XFEL</a:t>
            </a:r>
          </a:p>
          <a:p>
            <a:r>
              <a:rPr lang="en-US" dirty="0">
                <a:solidFill>
                  <a:schemeClr val="bg1"/>
                </a:solidFill>
              </a:rPr>
              <a:t>HDC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20B5E4-8614-4A1B-B9B8-0E31AEE0DCB9}"/>
              </a:ext>
            </a:extLst>
          </p:cNvPr>
          <p:cNvSpPr/>
          <p:nvPr/>
        </p:nvSpPr>
        <p:spPr>
          <a:xfrm>
            <a:off x="9295131" y="2074013"/>
            <a:ext cx="1601443" cy="2707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Construction</a:t>
            </a:r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CD9E57B-F601-4913-A18A-2CB0C9989C5C}"/>
              </a:ext>
            </a:extLst>
          </p:cNvPr>
          <p:cNvSpPr/>
          <p:nvPr/>
        </p:nvSpPr>
        <p:spPr>
          <a:xfrm>
            <a:off x="1180169" y="1421964"/>
            <a:ext cx="8375810" cy="12568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0D7117-1871-461F-B9A5-7A7E02B89F97}"/>
              </a:ext>
            </a:extLst>
          </p:cNvPr>
          <p:cNvSpPr txBox="1"/>
          <p:nvPr/>
        </p:nvSpPr>
        <p:spPr>
          <a:xfrm>
            <a:off x="364706" y="183683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XFEL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33CCC0-D513-4791-8465-CF88250D6F69}"/>
              </a:ext>
            </a:extLst>
          </p:cNvPr>
          <p:cNvSpPr txBox="1"/>
          <p:nvPr/>
        </p:nvSpPr>
        <p:spPr>
          <a:xfrm>
            <a:off x="1154187" y="1682870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operation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C9C652-F346-422F-B2FE-5CA5EE09A625}"/>
              </a:ext>
            </a:extLst>
          </p:cNvPr>
          <p:cNvSpPr/>
          <p:nvPr/>
        </p:nvSpPr>
        <p:spPr>
          <a:xfrm>
            <a:off x="2336802" y="1759917"/>
            <a:ext cx="668922" cy="26378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LIMP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D09845-B5C8-4CFD-875F-4039997BBEA8}"/>
              </a:ext>
            </a:extLst>
          </p:cNvPr>
          <p:cNvSpPr txBox="1"/>
          <p:nvPr/>
        </p:nvSpPr>
        <p:spPr>
          <a:xfrm>
            <a:off x="5171805" y="169241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operation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A74C27-59E7-4DD8-9A69-6386F1433104}"/>
              </a:ext>
            </a:extLst>
          </p:cNvPr>
          <p:cNvSpPr/>
          <p:nvPr/>
        </p:nvSpPr>
        <p:spPr>
          <a:xfrm>
            <a:off x="1248043" y="2063965"/>
            <a:ext cx="7679766" cy="2637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8" name="Arrow: Chevron 47">
            <a:extLst>
              <a:ext uri="{FF2B5EF4-FFF2-40B4-BE49-F238E27FC236}">
                <a16:creationId xmlns:a16="http://schemas.microsoft.com/office/drawing/2014/main" id="{8521D0E8-DD5F-4357-96A4-007FE2A80779}"/>
              </a:ext>
            </a:extLst>
          </p:cNvPr>
          <p:cNvSpPr/>
          <p:nvPr/>
        </p:nvSpPr>
        <p:spPr>
          <a:xfrm>
            <a:off x="2494602" y="2077572"/>
            <a:ext cx="858598" cy="257186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FOS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9" name="Arrow: Chevron 48">
            <a:extLst>
              <a:ext uri="{FF2B5EF4-FFF2-40B4-BE49-F238E27FC236}">
                <a16:creationId xmlns:a16="http://schemas.microsoft.com/office/drawing/2014/main" id="{2FE3C36F-3792-4A5E-A7C1-797AF14CC582}"/>
              </a:ext>
            </a:extLst>
          </p:cNvPr>
          <p:cNvSpPr/>
          <p:nvPr/>
        </p:nvSpPr>
        <p:spPr>
          <a:xfrm>
            <a:off x="3289790" y="2079356"/>
            <a:ext cx="1191145" cy="257186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CDR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Arrow: Chevron 49">
            <a:extLst>
              <a:ext uri="{FF2B5EF4-FFF2-40B4-BE49-F238E27FC236}">
                <a16:creationId xmlns:a16="http://schemas.microsoft.com/office/drawing/2014/main" id="{B2447ED7-FD8D-4064-836C-D265962BA0A7}"/>
              </a:ext>
            </a:extLst>
          </p:cNvPr>
          <p:cNvSpPr/>
          <p:nvPr/>
        </p:nvSpPr>
        <p:spPr>
          <a:xfrm>
            <a:off x="4400811" y="2081124"/>
            <a:ext cx="1668166" cy="257186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approval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87106D-1CBA-46A5-999B-94E2965A6BCD}"/>
              </a:ext>
            </a:extLst>
          </p:cNvPr>
          <p:cNvSpPr txBox="1"/>
          <p:nvPr/>
        </p:nvSpPr>
        <p:spPr>
          <a:xfrm>
            <a:off x="1230293" y="2052578"/>
            <a:ext cx="122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(HDC upgrade)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D27F864-239F-4F48-BEBD-0A9D7DCE4224}"/>
              </a:ext>
            </a:extLst>
          </p:cNvPr>
          <p:cNvSpPr txBox="1"/>
          <p:nvPr/>
        </p:nvSpPr>
        <p:spPr>
          <a:xfrm>
            <a:off x="2876751" y="4767037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deliverables</a:t>
            </a:r>
          </a:p>
        </p:txBody>
      </p:sp>
      <p:sp>
        <p:nvSpPr>
          <p:cNvPr id="59" name="Date Placeholder 3">
            <a:extLst>
              <a:ext uri="{FF2B5EF4-FFF2-40B4-BE49-F238E27FC236}">
                <a16:creationId xmlns:a16="http://schemas.microsoft.com/office/drawing/2014/main" id="{FA2E062C-E1E4-40D2-B91C-8AC3EEA51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13.Oct.2025</a:t>
            </a:r>
            <a:endParaRPr lang="de-DE" dirty="0"/>
          </a:p>
        </p:txBody>
      </p:sp>
      <p:sp>
        <p:nvSpPr>
          <p:cNvPr id="60" name="Footer Placeholder 5">
            <a:extLst>
              <a:ext uri="{FF2B5EF4-FFF2-40B4-BE49-F238E27FC236}">
                <a16:creationId xmlns:a16="http://schemas.microsoft.com/office/drawing/2014/main" id="{5580519B-B548-4A8D-ABCC-162E51B53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en-US"/>
              <a:t>LLRF Workshop 2025 | DESY lab talk | Julien Branlard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C80318-3072-4B8B-B266-C4F17D8A657B}"/>
              </a:ext>
            </a:extLst>
          </p:cNvPr>
          <p:cNvGrpSpPr/>
          <p:nvPr/>
        </p:nvGrpSpPr>
        <p:grpSpPr>
          <a:xfrm>
            <a:off x="4769558" y="4570844"/>
            <a:ext cx="7271014" cy="923330"/>
            <a:chOff x="4769558" y="4570844"/>
            <a:chExt cx="7271014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02F893-3AFF-45EF-9607-099EFEA039C9}"/>
                </a:ext>
              </a:extLst>
            </p:cNvPr>
            <p:cNvSpPr txBox="1"/>
            <p:nvPr/>
          </p:nvSpPr>
          <p:spPr>
            <a:xfrm>
              <a:off x="4769558" y="4570844"/>
              <a:ext cx="5392788" cy="923330"/>
            </a:xfrm>
            <a:prstGeom prst="rect">
              <a:avLst/>
            </a:prstGeom>
            <a:solidFill>
              <a:srgbClr val="002060">
                <a:alpha val="28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u="sng" dirty="0">
                  <a:solidFill>
                    <a:schemeClr val="bg1"/>
                  </a:solidFill>
                </a:rPr>
                <a:t>i</a:t>
              </a:r>
              <a:r>
                <a:rPr lang="en-US" dirty="0">
                  <a:solidFill>
                    <a:schemeClr val="bg1"/>
                  </a:solidFill>
                </a:rPr>
                <a:t>nnovate for </a:t>
              </a:r>
              <a:r>
                <a:rPr lang="en-US" u="sng" dirty="0">
                  <a:solidFill>
                    <a:schemeClr val="bg1"/>
                  </a:solidFill>
                </a:rPr>
                <a:t>s</a:t>
              </a:r>
              <a:r>
                <a:rPr lang="en-US" dirty="0">
                  <a:solidFill>
                    <a:schemeClr val="bg1"/>
                  </a:solidFill>
                </a:rPr>
                <a:t>ustainable </a:t>
              </a:r>
              <a:r>
                <a:rPr lang="en-US" u="sng" dirty="0">
                  <a:solidFill>
                    <a:schemeClr val="bg1"/>
                  </a:solidFill>
                </a:rPr>
                <a:t>a</a:t>
              </a:r>
              <a:r>
                <a:rPr lang="en-US" dirty="0">
                  <a:solidFill>
                    <a:schemeClr val="bg1"/>
                  </a:solidFill>
                </a:rPr>
                <a:t>ccelerator </a:t>
              </a:r>
              <a:r>
                <a:rPr lang="en-US" u="sng" dirty="0">
                  <a:solidFill>
                    <a:schemeClr val="bg1"/>
                  </a:solidFill>
                </a:rPr>
                <a:t>s</a:t>
              </a:r>
              <a:r>
                <a:rPr lang="en-US" dirty="0">
                  <a:solidFill>
                    <a:schemeClr val="bg1"/>
                  </a:solidFill>
                </a:rPr>
                <a:t>ystem European-funded project focused on efficiency and sustainability of accelerator systems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76C046-269C-4A54-BAD4-B992870AF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0010" y="4751134"/>
              <a:ext cx="2040562" cy="6413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6087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349972-DCDF-41E1-A854-9BB2F0488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1.3 GHz master oscillator, developed by DESY / ISE, licensed to KVG GmbH</a:t>
            </a:r>
          </a:p>
          <a:p>
            <a:r>
              <a:rPr lang="en-US" dirty="0">
                <a:hlinkClick r:id="rId2"/>
              </a:rPr>
              <a:t>https://kvg-gmbh.de/product/main-oscillator/</a:t>
            </a:r>
            <a:endParaRPr lang="en-US" dirty="0"/>
          </a:p>
          <a:p>
            <a:endParaRPr lang="en-US" dirty="0"/>
          </a:p>
          <a:p>
            <a:r>
              <a:rPr lang="en-US" dirty="0"/>
              <a:t>J. Branlard </a:t>
            </a:r>
            <a:r>
              <a:rPr lang="en-US" i="1" dirty="0"/>
              <a:t>et al. </a:t>
            </a:r>
            <a:r>
              <a:rPr lang="en-US" dirty="0"/>
              <a:t>“RF-based energy savings at the FLASH and European XFEL </a:t>
            </a:r>
            <a:r>
              <a:rPr lang="en-US" dirty="0" err="1"/>
              <a:t>linacs</a:t>
            </a:r>
            <a:r>
              <a:rPr lang="en-US" dirty="0"/>
              <a:t>”, </a:t>
            </a:r>
            <a:r>
              <a:rPr lang="en-US" altLang="en-US" dirty="0">
                <a:cs typeface="Times New Roman" panose="02020603050405020304" pitchFamily="18" charset="0"/>
              </a:rPr>
              <a:t>in </a:t>
            </a:r>
            <a:r>
              <a:rPr lang="en-US" altLang="en-US" i="1" dirty="0">
                <a:cs typeface="Times New Roman" panose="02020603050405020304" pitchFamily="18" charset="0"/>
              </a:rPr>
              <a:t>Proc. LINAC'24</a:t>
            </a:r>
            <a:r>
              <a:rPr lang="en-US" altLang="en-US" dirty="0">
                <a:cs typeface="Times New Roman" panose="02020603050405020304" pitchFamily="18" charset="0"/>
              </a:rPr>
              <a:t>, Chicago, IL, USA, Aug. 2024, pp. 591-595. </a:t>
            </a:r>
            <a:r>
              <a:rPr lang="en-US" altLang="en-US" sz="1400" dirty="0">
                <a:cs typeface="Liberation Mono" panose="02070409020205020404" pitchFamily="49" charset="0"/>
              </a:rPr>
              <a:t>doi:10.18429/JACoW-LINAC2024-THZA003</a:t>
            </a:r>
            <a:r>
              <a:rPr lang="en-US" altLang="en-US" sz="1400" dirty="0"/>
              <a:t> </a:t>
            </a:r>
            <a:endParaRPr lang="en-US" altLang="en-US" sz="4000" dirty="0"/>
          </a:p>
          <a:p>
            <a:endParaRPr lang="en-US" dirty="0"/>
          </a:p>
          <a:p>
            <a:r>
              <a:rPr lang="en-US" dirty="0"/>
              <a:t>L. Springer, </a:t>
            </a:r>
            <a:r>
              <a:rPr lang="en-US" i="1" dirty="0"/>
              <a:t>et al. “</a:t>
            </a:r>
            <a:r>
              <a:rPr lang="en-US" dirty="0"/>
              <a:t>Phase Noise Measurements for L-Band Applications at Attosecond Resolution” in </a:t>
            </a:r>
            <a:r>
              <a:rPr lang="en-US" i="1" dirty="0"/>
              <a:t>IEEE Transactions on Instrumentation and Measurement</a:t>
            </a:r>
            <a:r>
              <a:rPr lang="en-US" dirty="0"/>
              <a:t>, vol. 71, pp. 1-7, 2022, Art no. 8003307, </a:t>
            </a:r>
            <a:r>
              <a:rPr lang="en-US" dirty="0" err="1"/>
              <a:t>doi</a:t>
            </a:r>
            <a:r>
              <a:rPr lang="en-US" dirty="0"/>
              <a:t>: 10.1109/TIM.2022.3170975</a:t>
            </a:r>
          </a:p>
          <a:p>
            <a:endParaRPr lang="en-US" dirty="0"/>
          </a:p>
          <a:p>
            <a:r>
              <a:rPr lang="en-US" dirty="0"/>
              <a:t>F. Ludwig, </a:t>
            </a:r>
            <a:r>
              <a:rPr lang="en-US" i="1" dirty="0"/>
              <a:t>et al.</a:t>
            </a:r>
            <a:r>
              <a:rPr lang="en-US" dirty="0"/>
              <a:t> “RF controls based on carrier suppression detection with attosecond resolution”, Phys. Rev. Accel. Beams </a:t>
            </a:r>
            <a:r>
              <a:rPr lang="en-US" b="1" dirty="0"/>
              <a:t>28</a:t>
            </a:r>
            <a:r>
              <a:rPr lang="en-US" dirty="0"/>
              <a:t>, 072803 – </a:t>
            </a:r>
            <a:r>
              <a:rPr lang="en-US" b="1" dirty="0"/>
              <a:t>Published 31 July, 2025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B89E2B-94B9-4BCD-BCB9-E71C4334D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60E9F-95C1-48B5-899A-45F13EF6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3EDDA-D4DE-425B-9775-41162BDD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4BEA5-F1A5-451C-B6CA-AE1135FA26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456397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E7061D-F9F4-4A64-8254-C408E513DC58}"/>
              </a:ext>
            </a:extLst>
          </p:cNvPr>
          <p:cNvSpPr/>
          <p:nvPr/>
        </p:nvSpPr>
        <p:spPr>
          <a:xfrm>
            <a:off x="58836" y="4613824"/>
            <a:ext cx="8006171" cy="2099273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B2CB1C-A8F9-49AF-B0D7-B0295CA9B7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2D55C41-45AA-4A80-9CBF-5A9745AA3077}"/>
              </a:ext>
            </a:extLst>
          </p:cNvPr>
          <p:cNvSpPr txBox="1">
            <a:spLocks/>
          </p:cNvSpPr>
          <p:nvPr/>
        </p:nvSpPr>
        <p:spPr>
          <a:xfrm>
            <a:off x="288693" y="303614"/>
            <a:ext cx="11232980" cy="6231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THANK YOU FOR YOUR ATTENTION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2D11A6-BE5E-40BA-A9D6-EF1291B17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1" r="13340" b="5156"/>
          <a:stretch/>
        </p:blipFill>
        <p:spPr>
          <a:xfrm>
            <a:off x="2603719" y="1199831"/>
            <a:ext cx="6446604" cy="3052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0F7638-4F52-4902-AAE3-ACF8C707C492}"/>
              </a:ext>
            </a:extLst>
          </p:cNvPr>
          <p:cNvSpPr txBox="1"/>
          <p:nvPr/>
        </p:nvSpPr>
        <p:spPr>
          <a:xfrm>
            <a:off x="6757718" y="4233511"/>
            <a:ext cx="2361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MSK : group outing Sept. 2025</a:t>
            </a:r>
          </a:p>
        </p:txBody>
      </p:sp>
      <p:sp>
        <p:nvSpPr>
          <p:cNvPr id="10" name="Rechteck 4">
            <a:extLst>
              <a:ext uri="{FF2B5EF4-FFF2-40B4-BE49-F238E27FC236}">
                <a16:creationId xmlns:a16="http://schemas.microsoft.com/office/drawing/2014/main" id="{648883F1-E95E-4326-9A43-680082AD7247}"/>
              </a:ext>
            </a:extLst>
          </p:cNvPr>
          <p:cNvSpPr/>
          <p:nvPr/>
        </p:nvSpPr>
        <p:spPr>
          <a:xfrm>
            <a:off x="382587" y="4771510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11" name="Rechteck 5">
            <a:extLst>
              <a:ext uri="{FF2B5EF4-FFF2-40B4-BE49-F238E27FC236}">
                <a16:creationId xmlns:a16="http://schemas.microsoft.com/office/drawing/2014/main" id="{F4E568F5-6675-4695-866F-F56F603D70DC}"/>
              </a:ext>
            </a:extLst>
          </p:cNvPr>
          <p:cNvSpPr/>
          <p:nvPr/>
        </p:nvSpPr>
        <p:spPr>
          <a:xfrm>
            <a:off x="382587" y="5308118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>
                <a:solidFill>
                  <a:schemeClr val="bg1"/>
                </a:solidFill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chemeClr val="bg1"/>
                </a:solidFill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chemeClr val="bg1"/>
                </a:solidFill>
              </a:rPr>
              <a:t>www.desy.de</a:t>
            </a:r>
          </a:p>
        </p:txBody>
      </p:sp>
      <p:pic>
        <p:nvPicPr>
          <p:cNvPr id="12" name="Grafik 3">
            <a:extLst>
              <a:ext uri="{FF2B5EF4-FFF2-40B4-BE49-F238E27FC236}">
                <a16:creationId xmlns:a16="http://schemas.microsoft.com/office/drawing/2014/main" id="{FD7924E5-3BCE-4616-92C3-F9E372380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8" y="5378675"/>
            <a:ext cx="598825" cy="185118"/>
          </a:xfrm>
          <a:prstGeom prst="rect">
            <a:avLst/>
          </a:prstGeom>
        </p:spPr>
      </p:pic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31438854-1379-4A4B-9212-CCF059A4E3D1}"/>
              </a:ext>
            </a:extLst>
          </p:cNvPr>
          <p:cNvSpPr txBox="1">
            <a:spLocks/>
          </p:cNvSpPr>
          <p:nvPr/>
        </p:nvSpPr>
        <p:spPr>
          <a:xfrm>
            <a:off x="3997633" y="4613825"/>
            <a:ext cx="3298310" cy="189993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Julien Branlard</a:t>
            </a:r>
          </a:p>
          <a:p>
            <a:r>
              <a:rPr lang="de-DE" sz="2000" dirty="0">
                <a:solidFill>
                  <a:schemeClr val="bg1"/>
                </a:solidFill>
              </a:rPr>
              <a:t>MSK </a:t>
            </a:r>
          </a:p>
          <a:p>
            <a:r>
              <a:rPr lang="de-DE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julien.branlard@desy.de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</a:rPr>
              <a:t>+49 (0)40 8998 1599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0EF1E5-C2C8-4FAA-9590-AD43DA2DF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774" y="5840241"/>
            <a:ext cx="714145" cy="7141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C39B8B-1883-4CA0-8E8C-75C477CEF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15" y="6143956"/>
            <a:ext cx="1631504" cy="493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CDB6AD-5D78-42E7-8C44-B1A4140D3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6858" y="5856331"/>
            <a:ext cx="722783" cy="72278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7067B-2EDE-431D-B8D4-FD0C4A1D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4CC02C-A1F2-4913-9EDF-9651AAB6C6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</p:spTree>
    <p:extLst>
      <p:ext uri="{BB962C8B-B14F-4D97-AF65-F5344CB8AC3E}">
        <p14:creationId xmlns:p14="http://schemas.microsoft.com/office/powerpoint/2010/main" val="400375159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357103-D3A8-4B2C-9551-5C904F9A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00F4E2-2381-450F-9C85-B040A06B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D0284C-4260-4112-A9F4-15A3DA1C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13.Oct.2025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E4A18D-3DB1-443D-BD05-9732F693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LLRF Workshop 2025 | DESY lab talk | Julien Branlard</a:t>
            </a:r>
          </a:p>
        </p:txBody>
      </p:sp>
    </p:spTree>
    <p:extLst>
      <p:ext uri="{BB962C8B-B14F-4D97-AF65-F5344CB8AC3E}">
        <p14:creationId xmlns:p14="http://schemas.microsoft.com/office/powerpoint/2010/main" val="358471511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59614A5-F915-4B8B-9B72-8D02022613D2}"/>
              </a:ext>
            </a:extLst>
          </p:cNvPr>
          <p:cNvSpPr/>
          <p:nvPr/>
        </p:nvSpPr>
        <p:spPr>
          <a:xfrm>
            <a:off x="5632253" y="3880452"/>
            <a:ext cx="6378926" cy="2587174"/>
          </a:xfrm>
          <a:prstGeom prst="roundRect">
            <a:avLst>
              <a:gd name="adj" fmla="val 4502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359091-F487-476B-A45B-0FE3A5FDBFD7}"/>
              </a:ext>
            </a:extLst>
          </p:cNvPr>
          <p:cNvSpPr/>
          <p:nvPr/>
        </p:nvSpPr>
        <p:spPr>
          <a:xfrm>
            <a:off x="5614416" y="257681"/>
            <a:ext cx="6378926" cy="3543248"/>
          </a:xfrm>
          <a:prstGeom prst="roundRect">
            <a:avLst>
              <a:gd name="adj" fmla="val 4502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6165-9D7E-4323-A52D-BD9BB6CE5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 err="1"/>
              <a:t>uLOG</a:t>
            </a:r>
            <a:r>
              <a:rPr lang="en-US" b="1" dirty="0"/>
              <a:t> </a:t>
            </a:r>
            <a:r>
              <a:rPr lang="en-US" dirty="0"/>
              <a:t>LO + REFER distribution board (</a:t>
            </a:r>
            <a:r>
              <a:rPr lang="en-US" dirty="0" err="1"/>
              <a:t>uLOG</a:t>
            </a:r>
            <a:r>
              <a:rPr lang="en-US" dirty="0"/>
              <a:t>) </a:t>
            </a:r>
          </a:p>
          <a:p>
            <a:r>
              <a:rPr lang="en-US" dirty="0"/>
              <a:t>DESY licensed production to company KVG GmbH </a:t>
            </a:r>
          </a:p>
          <a:p>
            <a:pPr lvl="1" algn="just"/>
            <a:r>
              <a:rPr lang="en-US" dirty="0"/>
              <a:t>Series production at 1.3 GHz and 1.5 GHz</a:t>
            </a:r>
          </a:p>
          <a:p>
            <a:pPr lvl="1" algn="just"/>
            <a:r>
              <a:rPr lang="en-US" dirty="0"/>
              <a:t>Production </a:t>
            </a:r>
            <a:r>
              <a:rPr lang="en-US" b="1" dirty="0"/>
              <a:t>test stand </a:t>
            </a:r>
            <a:r>
              <a:rPr lang="en-US" dirty="0"/>
              <a:t>to test each subcomponents</a:t>
            </a:r>
          </a:p>
          <a:p>
            <a:pPr lvl="1" algn="just"/>
            <a:endParaRPr lang="en-US" dirty="0"/>
          </a:p>
          <a:p>
            <a:pPr lvl="1" algn="just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59B3B-9F66-45EC-B48E-A1F395BE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CF1BE-9A1D-4848-A37C-D9F9BE12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BF91D-F8E6-4BD7-88AB-E8DFA3E9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BDE5A-8286-4C2E-A318-53612C9361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B7A3A304-04B9-4A25-9A5C-CDBA3A4C9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616" y="2388614"/>
            <a:ext cx="3036921" cy="1283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EEEB04-8AB3-404A-9831-E0E8106C15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19890" r="5324" b="12362"/>
          <a:stretch/>
        </p:blipFill>
        <p:spPr>
          <a:xfrm rot="5400000">
            <a:off x="9213847" y="1073870"/>
            <a:ext cx="3268488" cy="19277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196A8C-DB27-41C5-9A59-FB54584387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t="15405" r="22583" b="17327"/>
          <a:stretch/>
        </p:blipFill>
        <p:spPr>
          <a:xfrm rot="16200000">
            <a:off x="6368426" y="663566"/>
            <a:ext cx="1880577" cy="133419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74AFFEC-E83B-4C47-83A6-0122CE0A3283}"/>
              </a:ext>
            </a:extLst>
          </p:cNvPr>
          <p:cNvGrpSpPr/>
          <p:nvPr/>
        </p:nvGrpSpPr>
        <p:grpSpPr>
          <a:xfrm>
            <a:off x="8048479" y="403523"/>
            <a:ext cx="1705226" cy="1867430"/>
            <a:chOff x="8259648" y="1704500"/>
            <a:chExt cx="1277302" cy="140840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081ABD-40D6-44C1-8ABA-5C6D200AE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9648" y="1704500"/>
              <a:ext cx="1087562" cy="1214585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E06C391-F687-4BC0-8573-82FCD517D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9264" y="1780655"/>
              <a:ext cx="1087562" cy="1214585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501277-1C64-46DB-9CB9-9DB78892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49388" y="1898317"/>
              <a:ext cx="1087562" cy="1214585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D145B3F-E886-4E23-A57F-6532A7C5B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908" y="2590585"/>
            <a:ext cx="513846" cy="2014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BEFC44-AE20-4EA4-BE74-23D5B58177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2028" y="4030447"/>
            <a:ext cx="3085914" cy="22550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798DF72-ED35-4FD9-9E92-A1457FDB48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5277" y="4023695"/>
            <a:ext cx="3171325" cy="2261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6A15BE-E750-486D-9CD4-4C7FDA30F7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167" y="776387"/>
            <a:ext cx="11504149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95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9B3B-9F66-45EC-B48E-A1F395BE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6165-9D7E-4323-A52D-BD9BB6CE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44" y="1276732"/>
            <a:ext cx="11428413" cy="3379788"/>
          </a:xfrm>
        </p:spPr>
        <p:txBody>
          <a:bodyPr/>
          <a:lstStyle/>
          <a:p>
            <a:r>
              <a:rPr lang="en-US" dirty="0"/>
              <a:t>TCK7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FMC2ZUP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SIS8300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SIS3rd generation ADC</a:t>
            </a:r>
          </a:p>
          <a:p>
            <a:endParaRPr lang="en-US" dirty="0"/>
          </a:p>
          <a:p>
            <a:r>
              <a:rPr lang="en-US" dirty="0" err="1"/>
              <a:t>uLOG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 err="1">
                <a:sym typeface="Wingdings" panose="05000000000000000000" pitchFamily="2" charset="2"/>
              </a:rPr>
              <a:t>uLOG</a:t>
            </a:r>
            <a:r>
              <a:rPr lang="en-US" b="1" dirty="0">
                <a:sym typeface="Wingdings" panose="05000000000000000000" pitchFamily="2" charset="2"/>
              </a:rPr>
              <a:t> next generation</a:t>
            </a:r>
          </a:p>
          <a:p>
            <a:pPr lvl="1" algn="just"/>
            <a:r>
              <a:rPr lang="en-US" dirty="0"/>
              <a:t>DESY licensed production to company KVG GmbH </a:t>
            </a:r>
          </a:p>
          <a:p>
            <a:pPr lvl="1" algn="just"/>
            <a:r>
              <a:rPr lang="en-US" dirty="0"/>
              <a:t>Production of 10x 1.3 GHz and 3x 1.5 GHz modules (HZB)</a:t>
            </a:r>
          </a:p>
          <a:p>
            <a:pPr lvl="1" algn="just"/>
            <a:r>
              <a:rPr lang="en-US" dirty="0"/>
              <a:t>Development of </a:t>
            </a:r>
            <a:r>
              <a:rPr lang="en-US" b="1" dirty="0"/>
              <a:t>test stand </a:t>
            </a:r>
            <a:r>
              <a:rPr lang="en-US" dirty="0"/>
              <a:t>to test each subcomponents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A20A0-D6D2-4D72-A827-BE2E31F5B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8AF9B-709F-438A-A7C1-F98887363E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New MTCA developments for LLRF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DD18C8E-3D2B-4F09-8959-ABCF64306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34"/>
          <a:stretch/>
        </p:blipFill>
        <p:spPr>
          <a:xfrm>
            <a:off x="8904312" y="1196146"/>
            <a:ext cx="2936492" cy="165679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61D45BA-E5E3-4669-A6C7-1E45FCD90E45}"/>
              </a:ext>
            </a:extLst>
          </p:cNvPr>
          <p:cNvSpPr/>
          <p:nvPr/>
        </p:nvSpPr>
        <p:spPr>
          <a:xfrm>
            <a:off x="6523612" y="1074380"/>
            <a:ext cx="5405045" cy="1726637"/>
          </a:xfrm>
          <a:prstGeom prst="roundRect">
            <a:avLst>
              <a:gd name="adj" fmla="val 8305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5B07D203-BDBC-48A4-9904-D5891B4B910A}"/>
              </a:ext>
            </a:extLst>
          </p:cNvPr>
          <p:cNvSpPr/>
          <p:nvPr/>
        </p:nvSpPr>
        <p:spPr>
          <a:xfrm>
            <a:off x="5807968" y="1470423"/>
            <a:ext cx="627202" cy="230385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8BFC36-8DB0-4444-9185-ACA0DBFF80F7}"/>
              </a:ext>
            </a:extLst>
          </p:cNvPr>
          <p:cNvGrpSpPr/>
          <p:nvPr/>
        </p:nvGrpSpPr>
        <p:grpSpPr>
          <a:xfrm>
            <a:off x="263342" y="2864199"/>
            <a:ext cx="11665315" cy="3829411"/>
            <a:chOff x="263342" y="2864199"/>
            <a:chExt cx="11665315" cy="3829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1FCEBE-10E4-433D-B142-C90DE9018323}"/>
                </a:ext>
              </a:extLst>
            </p:cNvPr>
            <p:cNvSpPr txBox="1"/>
            <p:nvPr/>
          </p:nvSpPr>
          <p:spPr>
            <a:xfrm>
              <a:off x="8775232" y="6508944"/>
              <a:ext cx="165618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Courtesy </a:t>
              </a:r>
              <a:r>
                <a:rPr lang="en-US" sz="600" dirty="0" err="1"/>
                <a:t>Uros</a:t>
              </a:r>
              <a:r>
                <a:rPr lang="en-US" sz="600" dirty="0"/>
                <a:t> </a:t>
              </a:r>
              <a:r>
                <a:rPr lang="en-US" sz="600" dirty="0" err="1"/>
                <a:t>Mavric</a:t>
              </a:r>
              <a:endParaRPr lang="en-US" sz="600" dirty="0"/>
            </a:p>
          </p:txBody>
        </p:sp>
        <p:pic>
          <p:nvPicPr>
            <p:cNvPr id="14" name="Content Placeholder 4">
              <a:extLst>
                <a:ext uri="{FF2B5EF4-FFF2-40B4-BE49-F238E27FC236}">
                  <a16:creationId xmlns:a16="http://schemas.microsoft.com/office/drawing/2014/main" id="{B7A3A304-04B9-4A25-9A5C-CDBA3A4C9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10" y="5096075"/>
              <a:ext cx="3036921" cy="12833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EEEB04-8AB3-404A-9831-E0E8106C1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9" t="19890" r="5324" b="12362"/>
            <a:stretch/>
          </p:blipFill>
          <p:spPr>
            <a:xfrm rot="5400000">
              <a:off x="9214641" y="3781331"/>
              <a:ext cx="3268488" cy="192779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196A8C-DB27-41C5-9A59-FB5458438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7" t="15405" r="22583" b="17327"/>
            <a:stretch/>
          </p:blipFill>
          <p:spPr>
            <a:xfrm rot="16200000">
              <a:off x="6369220" y="3371027"/>
              <a:ext cx="1880577" cy="1334194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4AFFEC-E83B-4C47-83A6-0122CE0A3283}"/>
                </a:ext>
              </a:extLst>
            </p:cNvPr>
            <p:cNvGrpSpPr/>
            <p:nvPr/>
          </p:nvGrpSpPr>
          <p:grpSpPr>
            <a:xfrm>
              <a:off x="8049273" y="3110984"/>
              <a:ext cx="1705226" cy="1867430"/>
              <a:chOff x="8259648" y="1704500"/>
              <a:chExt cx="1277302" cy="140840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2081ABD-40D6-44C1-8ABA-5C6D200AE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9648" y="1704500"/>
                <a:ext cx="1087562" cy="1214585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E06C391-F687-4BC0-8573-82FCD517D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59264" y="1780655"/>
                <a:ext cx="1087562" cy="1214585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B501277-1C64-46DB-9CB9-9DB788927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49388" y="1898317"/>
                <a:ext cx="1087562" cy="1214585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D145B3F-E886-4E23-A57F-6532A7C5B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6702" y="5298046"/>
              <a:ext cx="513846" cy="2014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BEFC44-AE20-4EA4-BE74-23D5B5817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3342" y="4084294"/>
              <a:ext cx="3085914" cy="22550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798DF72-ED35-4FD9-9E92-A1457FDB4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20788" y="4084294"/>
              <a:ext cx="3171325" cy="2261843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F359091-F487-476B-A45B-0FE3A5FDBFD7}"/>
                </a:ext>
              </a:extLst>
            </p:cNvPr>
            <p:cNvSpPr/>
            <p:nvPr/>
          </p:nvSpPr>
          <p:spPr>
            <a:xfrm>
              <a:off x="6523612" y="2965142"/>
              <a:ext cx="5405045" cy="3543248"/>
            </a:xfrm>
            <a:prstGeom prst="roundRect">
              <a:avLst>
                <a:gd name="adj" fmla="val 4502"/>
              </a:avLst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99346212-56D1-4BAC-A51E-AD7167A073E5}"/>
                </a:ext>
              </a:extLst>
            </p:cNvPr>
            <p:cNvSpPr/>
            <p:nvPr/>
          </p:nvSpPr>
          <p:spPr>
            <a:xfrm rot="643559">
              <a:off x="5772344" y="2864199"/>
              <a:ext cx="698448" cy="207549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F64EA09-7DBF-4C3E-BFC0-07C1CD2F37D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45" r="2609"/>
          <a:stretch/>
        </p:blipFill>
        <p:spPr>
          <a:xfrm>
            <a:off x="6611461" y="1945976"/>
            <a:ext cx="2197712" cy="836966"/>
          </a:xfrm>
          <a:prstGeom prst="rect">
            <a:avLst/>
          </a:prstGeom>
        </p:spPr>
      </p:pic>
      <p:pic>
        <p:nvPicPr>
          <p:cNvPr id="23" name="Content Placeholder 5">
            <a:extLst>
              <a:ext uri="{FF2B5EF4-FFF2-40B4-BE49-F238E27FC236}">
                <a16:creationId xmlns:a16="http://schemas.microsoft.com/office/drawing/2014/main" id="{4D67AFF2-F5BD-42BE-8163-7AD333A8E1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0606" y="1175358"/>
            <a:ext cx="1138448" cy="770045"/>
          </a:xfrm>
          <a:prstGeom prst="rect">
            <a:avLst/>
          </a:prstGeom>
        </p:spPr>
      </p:pic>
      <p:pic>
        <p:nvPicPr>
          <p:cNvPr id="27" name="Content Placeholder 5">
            <a:extLst>
              <a:ext uri="{FF2B5EF4-FFF2-40B4-BE49-F238E27FC236}">
                <a16:creationId xmlns:a16="http://schemas.microsoft.com/office/drawing/2014/main" id="{12EFDBD5-80A7-438B-839C-9BA7FE0261C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787"/>
          <a:stretch/>
        </p:blipFill>
        <p:spPr>
          <a:xfrm>
            <a:off x="6613736" y="1175357"/>
            <a:ext cx="1095336" cy="770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E1EDD6-871D-4B0B-B7BB-F3A9D10963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12" y="1360875"/>
            <a:ext cx="1535628" cy="721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9A9EBC-EA7F-4886-B7CF-C4EF47B8E7B2}"/>
              </a:ext>
            </a:extLst>
          </p:cNvPr>
          <p:cNvSpPr txBox="1"/>
          <p:nvPr/>
        </p:nvSpPr>
        <p:spPr>
          <a:xfrm>
            <a:off x="4384615" y="1295792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TCK7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5807A7-571E-47B4-865E-782AD8F60C9E}"/>
              </a:ext>
            </a:extLst>
          </p:cNvPr>
          <p:cNvSpPr txBox="1"/>
          <p:nvPr/>
        </p:nvSpPr>
        <p:spPr>
          <a:xfrm>
            <a:off x="9840416" y="1057804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ZUP + 2x FMC </a:t>
            </a:r>
          </a:p>
        </p:txBody>
      </p:sp>
    </p:spTree>
    <p:extLst>
      <p:ext uri="{BB962C8B-B14F-4D97-AF65-F5344CB8AC3E}">
        <p14:creationId xmlns:p14="http://schemas.microsoft.com/office/powerpoint/2010/main" val="2313987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628B0-CEA2-40D7-97F3-5A7F7B38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B8462-2753-41ED-B21B-8C4199DD9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6264076" cy="5010249"/>
          </a:xfrm>
        </p:spPr>
        <p:txBody>
          <a:bodyPr/>
          <a:lstStyle/>
          <a:p>
            <a:r>
              <a:rPr lang="en-US" b="1" dirty="0"/>
              <a:t>Two CW-capable tests stands</a:t>
            </a:r>
          </a:p>
          <a:p>
            <a:pPr lvl="1"/>
            <a:r>
              <a:rPr lang="en-US" dirty="0"/>
              <a:t>Test of </a:t>
            </a:r>
            <a:r>
              <a:rPr lang="en-US" b="1" dirty="0">
                <a:solidFill>
                  <a:schemeClr val="accent1"/>
                </a:solidFill>
              </a:rPr>
              <a:t>3.9 GHz </a:t>
            </a:r>
            <a:r>
              <a:rPr lang="en-US" dirty="0"/>
              <a:t>in CW at XATB1 (SSA)</a:t>
            </a:r>
          </a:p>
          <a:p>
            <a:pPr lvl="1"/>
            <a:r>
              <a:rPr lang="en-US" dirty="0"/>
              <a:t>Test of </a:t>
            </a:r>
            <a:r>
              <a:rPr lang="en-US" b="1" dirty="0">
                <a:solidFill>
                  <a:schemeClr val="accent1"/>
                </a:solidFill>
              </a:rPr>
              <a:t>1.3 GHz </a:t>
            </a:r>
            <a:r>
              <a:rPr lang="en-US" dirty="0"/>
              <a:t>in CW/LP at CMTB (IOT)</a:t>
            </a:r>
            <a:br>
              <a:rPr lang="en-US" dirty="0"/>
            </a:br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dirty="0"/>
              <a:t>Development of a </a:t>
            </a:r>
            <a:r>
              <a:rPr lang="en-US" b="1" dirty="0">
                <a:solidFill>
                  <a:schemeClr val="accent1"/>
                </a:solidFill>
              </a:rPr>
              <a:t>waveguide Q-tuner :  </a:t>
            </a:r>
            <a:r>
              <a:rPr lang="en-US" dirty="0"/>
              <a:t>goal is to extend </a:t>
            </a:r>
            <a:r>
              <a:rPr lang="en-US" i="1" dirty="0"/>
              <a:t>Q</a:t>
            </a:r>
            <a:r>
              <a:rPr lang="en-US" i="1" baseline="-25000" dirty="0"/>
              <a:t>L</a:t>
            </a:r>
            <a:r>
              <a:rPr lang="en-US" dirty="0"/>
              <a:t> tuning range (up to 1e8) w/o changing cryomodules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6528A-1B5D-4EC1-9A5D-0C89B783F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F1CD3-802A-4DB9-9B23-EB688E62D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Continuous wave (CW) and Long Pulse (LP) R&amp;D at XFEL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35249-A79B-4A89-B791-CE0C0CFCF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354" y="1406427"/>
            <a:ext cx="3635628" cy="2281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47C143-8708-475C-B247-C8AD3A5C0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r="10057"/>
          <a:stretch/>
        </p:blipFill>
        <p:spPr>
          <a:xfrm>
            <a:off x="8058606" y="3835172"/>
            <a:ext cx="3635628" cy="234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A59D0-510F-4112-B567-DC9B183B34E0}"/>
              </a:ext>
            </a:extLst>
          </p:cNvPr>
          <p:cNvGrpSpPr/>
          <p:nvPr/>
        </p:nvGrpSpPr>
        <p:grpSpPr>
          <a:xfrm>
            <a:off x="1137071" y="2508396"/>
            <a:ext cx="5174953" cy="2816916"/>
            <a:chOff x="1137071" y="2508396"/>
            <a:chExt cx="5174953" cy="2816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DCF53B-F121-4DCF-965E-0C419F523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7071" y="2508396"/>
              <a:ext cx="5174953" cy="281691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9CB4B3-3FB4-4E41-A856-E17EB51C7D89}"/>
                </a:ext>
              </a:extLst>
            </p:cNvPr>
            <p:cNvSpPr txBox="1"/>
            <p:nvPr/>
          </p:nvSpPr>
          <p:spPr>
            <a:xfrm>
              <a:off x="2351584" y="2531292"/>
              <a:ext cx="35573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Dynamic heat load measurement as a function of duty cycle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584BA8-7E50-46CD-A53F-8E34FE40EC49}"/>
              </a:ext>
            </a:extLst>
          </p:cNvPr>
          <p:cNvSpPr txBox="1"/>
          <p:nvPr/>
        </p:nvSpPr>
        <p:spPr>
          <a:xfrm>
            <a:off x="8832304" y="3455490"/>
            <a:ext cx="2504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CW test with 3.9 GHz module in XATB1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D27867-9E3F-49BF-9035-DC7D64B8A185}"/>
              </a:ext>
            </a:extLst>
          </p:cNvPr>
          <p:cNvSpPr txBox="1"/>
          <p:nvPr/>
        </p:nvSpPr>
        <p:spPr>
          <a:xfrm>
            <a:off x="8904312" y="5930772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CW tests with 1.3  GHz module in CMTB</a:t>
            </a:r>
          </a:p>
        </p:txBody>
      </p:sp>
    </p:spTree>
    <p:extLst>
      <p:ext uri="{BB962C8B-B14F-4D97-AF65-F5344CB8AC3E}">
        <p14:creationId xmlns:p14="http://schemas.microsoft.com/office/powerpoint/2010/main" val="100131613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7077F6-0E97-486A-B584-B33ED9EDC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942" y="855230"/>
            <a:ext cx="2729110" cy="272911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6AD62-53D7-4B16-ACDB-E82B6F86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DESY campus = construction site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CB4FF-5F68-4416-A881-D9AFC3F1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0ADC37-22AC-4AF3-BB28-2BF7BD96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8776F-7CCC-4ECD-B079-63E7899226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91070-6E95-4221-90D2-F6A94548E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07" r="17468"/>
          <a:stretch/>
        </p:blipFill>
        <p:spPr>
          <a:xfrm>
            <a:off x="3300980" y="855230"/>
            <a:ext cx="3886791" cy="2732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8BD4BA-0CD5-4D81-A0D3-AEEA3C84372A}"/>
              </a:ext>
            </a:extLst>
          </p:cNvPr>
          <p:cNvSpPr txBox="1"/>
          <p:nvPr/>
        </p:nvSpPr>
        <p:spPr>
          <a:xfrm>
            <a:off x="7347699" y="855230"/>
            <a:ext cx="410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CAST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Center for Accelerator Science and Technology (new control room)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8A57A8-AFA2-45E8-B3AF-ADCC439D5716}"/>
              </a:ext>
            </a:extLst>
          </p:cNvPr>
          <p:cNvSpPr txBox="1"/>
          <p:nvPr/>
        </p:nvSpPr>
        <p:spPr>
          <a:xfrm>
            <a:off x="6272136" y="811688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Sept.2025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34B2AD-C10B-423B-A7AD-B71948E25EA9}"/>
              </a:ext>
            </a:extLst>
          </p:cNvPr>
          <p:cNvSpPr txBox="1"/>
          <p:nvPr/>
        </p:nvSpPr>
        <p:spPr>
          <a:xfrm>
            <a:off x="411942" y="837875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Artist’s view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7E3636-98B3-4545-85DC-272627C2C3BF}"/>
              </a:ext>
            </a:extLst>
          </p:cNvPr>
          <p:cNvGrpSpPr/>
          <p:nvPr/>
        </p:nvGrpSpPr>
        <p:grpSpPr>
          <a:xfrm>
            <a:off x="432288" y="3633510"/>
            <a:ext cx="11518707" cy="2734675"/>
            <a:chOff x="432288" y="3633510"/>
            <a:chExt cx="11518707" cy="27346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378821-6B1C-43BC-91C5-C9BFEC1A9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258" t="15822" r="8213" b="9649"/>
            <a:stretch/>
          </p:blipFill>
          <p:spPr>
            <a:xfrm>
              <a:off x="432288" y="3647892"/>
              <a:ext cx="4113731" cy="27168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E5AABE-B658-4FDF-AB62-DB631972F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853" r="7386"/>
            <a:stretch/>
          </p:blipFill>
          <p:spPr>
            <a:xfrm>
              <a:off x="4671635" y="3651294"/>
              <a:ext cx="4808530" cy="27168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2A1851-727C-4E07-9C3A-08759B9E4D63}"/>
                </a:ext>
              </a:extLst>
            </p:cNvPr>
            <p:cNvSpPr txBox="1"/>
            <p:nvPr/>
          </p:nvSpPr>
          <p:spPr>
            <a:xfrm>
              <a:off x="9613980" y="3651294"/>
              <a:ext cx="23370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DESYUM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New visitor center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(opening 2025)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FA119A-B922-429F-9CE0-C99269D30DED}"/>
                </a:ext>
              </a:extLst>
            </p:cNvPr>
            <p:cNvSpPr txBox="1"/>
            <p:nvPr/>
          </p:nvSpPr>
          <p:spPr>
            <a:xfrm>
              <a:off x="6095206" y="3633510"/>
              <a:ext cx="915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Sept.2025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11489C-7327-404E-AD08-F8A19AA43EF5}"/>
                </a:ext>
              </a:extLst>
            </p:cNvPr>
            <p:cNvSpPr txBox="1"/>
            <p:nvPr/>
          </p:nvSpPr>
          <p:spPr>
            <a:xfrm>
              <a:off x="3357471" y="3694838"/>
              <a:ext cx="1079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Artist’s 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519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">
            <a:extLst>
              <a:ext uri="{FF2B5EF4-FFF2-40B4-BE49-F238E27FC236}">
                <a16:creationId xmlns:a16="http://schemas.microsoft.com/office/drawing/2014/main" id="{D7B4E691-23D9-4B66-AA0D-5048AE596A44}"/>
              </a:ext>
            </a:extLst>
          </p:cNvPr>
          <p:cNvSpPr txBox="1">
            <a:spLocks/>
          </p:cNvSpPr>
          <p:nvPr/>
        </p:nvSpPr>
        <p:spPr>
          <a:xfrm>
            <a:off x="205534" y="121922"/>
            <a:ext cx="11986465" cy="501846"/>
          </a:xfrm>
          <a:prstGeom prst="rect">
            <a:avLst/>
          </a:prstGeom>
        </p:spPr>
        <p:txBody>
          <a:bodyPr vert="horz" wrap="square" lIns="0" tIns="16933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3150" dirty="0"/>
              <a:t>R&amp;D  for the HDC upgrade</a:t>
            </a:r>
          </a:p>
        </p:txBody>
      </p:sp>
      <p:sp>
        <p:nvSpPr>
          <p:cNvPr id="5" name="object 30">
            <a:extLst>
              <a:ext uri="{FF2B5EF4-FFF2-40B4-BE49-F238E27FC236}">
                <a16:creationId xmlns:a16="http://schemas.microsoft.com/office/drawing/2014/main" id="{58BEA6FF-AF54-449A-849A-35499BA3CF23}"/>
              </a:ext>
            </a:extLst>
          </p:cNvPr>
          <p:cNvSpPr txBox="1"/>
          <p:nvPr/>
        </p:nvSpPr>
        <p:spPr>
          <a:xfrm>
            <a:off x="211803" y="609769"/>
            <a:ext cx="10813864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>
              <a:spcBef>
                <a:spcPts val="140"/>
              </a:spcBef>
            </a:pPr>
            <a:r>
              <a:rPr lang="en-US" sz="2000" b="1" dirty="0">
                <a:solidFill>
                  <a:srgbClr val="EB6E0F"/>
                </a:solidFill>
                <a:cs typeface="Arial"/>
              </a:rPr>
              <a:t>Understanding efficiency optimization and maximum beam energy vs cryo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D678F-DDC7-4DC1-A2EF-AB1C0CDAC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241327"/>
            <a:ext cx="5616575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Extending external coupler (</a:t>
            </a:r>
            <a:r>
              <a:rPr lang="en-US" b="1" dirty="0" err="1"/>
              <a:t>Qext</a:t>
            </a:r>
            <a:r>
              <a:rPr lang="en-US" b="1" dirty="0"/>
              <a:t>) range</a:t>
            </a: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3DAB3E3E-E5A7-4E88-AE91-255AE1A7406E}"/>
              </a:ext>
            </a:extLst>
          </p:cNvPr>
          <p:cNvPicPr/>
          <p:nvPr/>
        </p:nvPicPr>
        <p:blipFill rotWithShape="1">
          <a:blip r:embed="rId2"/>
          <a:srcRect l="10904" r="2833"/>
          <a:stretch/>
        </p:blipFill>
        <p:spPr>
          <a:xfrm rot="5400000">
            <a:off x="2081890" y="2629591"/>
            <a:ext cx="3996964" cy="2140594"/>
          </a:xfrm>
          <a:prstGeom prst="rect">
            <a:avLst/>
          </a:prstGeom>
          <a:ln w="0">
            <a:noFill/>
          </a:ln>
          <a:effectLst>
            <a:outerShdw blurRad="291960" dist="13898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8EF039-05BE-4EAB-8E56-01CD26424217}"/>
              </a:ext>
            </a:extLst>
          </p:cNvPr>
          <p:cNvSpPr txBox="1"/>
          <p:nvPr/>
        </p:nvSpPr>
        <p:spPr>
          <a:xfrm>
            <a:off x="265118" y="1789459"/>
            <a:ext cx="26735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Current max </a:t>
            </a:r>
            <a:r>
              <a:rPr lang="en-US" sz="1600" dirty="0" err="1"/>
              <a:t>Qext</a:t>
            </a:r>
            <a:r>
              <a:rPr lang="en-US" sz="1600" dirty="0"/>
              <a:t> = 1e7 </a:t>
            </a:r>
          </a:p>
          <a:p>
            <a:r>
              <a:rPr lang="en-US" sz="1600" dirty="0">
                <a:sym typeface="Wingdings" panose="05000000000000000000" pitchFamily="2" charset="2"/>
              </a:rPr>
              <a:t>Possible HDC </a:t>
            </a:r>
            <a:r>
              <a:rPr lang="en-US" sz="1600" dirty="0" err="1">
                <a:sym typeface="Wingdings" panose="05000000000000000000" pitchFamily="2" charset="2"/>
              </a:rPr>
              <a:t>Qext</a:t>
            </a:r>
            <a:r>
              <a:rPr lang="en-US" sz="1600" dirty="0">
                <a:sym typeface="Wingdings" panose="05000000000000000000" pitchFamily="2" charset="2"/>
              </a:rPr>
              <a:t> = 5e7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Waveguide Q-tuner offers a factor 10 increase in </a:t>
            </a:r>
            <a:r>
              <a:rPr lang="en-US" sz="1600" dirty="0" err="1"/>
              <a:t>Qext</a:t>
            </a:r>
            <a:endParaRPr lang="en-US" sz="1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9B6361-FDCE-43A2-82C1-6A8F6DAB362F}"/>
              </a:ext>
            </a:extLst>
          </p:cNvPr>
          <p:cNvGrpSpPr/>
          <p:nvPr/>
        </p:nvGrpSpPr>
        <p:grpSpPr>
          <a:xfrm>
            <a:off x="71434" y="2731873"/>
            <a:ext cx="2858606" cy="2105761"/>
            <a:chOff x="110514" y="2908697"/>
            <a:chExt cx="2858606" cy="2105761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C923EBF2-477F-4437-B0DD-3A2B97731FEA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t="11964" r="20712"/>
            <a:stretch/>
          </p:blipFill>
          <p:spPr>
            <a:xfrm>
              <a:off x="314818" y="2979643"/>
              <a:ext cx="2623819" cy="1836266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37537C-9E63-436F-A2D9-274C8FF93EA3}"/>
                </a:ext>
              </a:extLst>
            </p:cNvPr>
            <p:cNvSpPr/>
            <p:nvPr/>
          </p:nvSpPr>
          <p:spPr>
            <a:xfrm>
              <a:off x="436088" y="4659204"/>
              <a:ext cx="2511976" cy="17194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C8AD40-988D-4D24-8205-EE48E126CEA5}"/>
                </a:ext>
              </a:extLst>
            </p:cNvPr>
            <p:cNvSpPr txBox="1"/>
            <p:nvPr/>
          </p:nvSpPr>
          <p:spPr>
            <a:xfrm>
              <a:off x="423230" y="4588024"/>
              <a:ext cx="25458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0       10       40       60      80    100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BDEE5BD-1F3B-4827-B8BE-0A1455690711}"/>
                </a:ext>
              </a:extLst>
            </p:cNvPr>
            <p:cNvSpPr txBox="1"/>
            <p:nvPr/>
          </p:nvSpPr>
          <p:spPr>
            <a:xfrm>
              <a:off x="1038848" y="4737459"/>
              <a:ext cx="1430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Motor position (%)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00224E7-6AF6-45F0-BB11-E71CE45EDD3C}"/>
                </a:ext>
              </a:extLst>
            </p:cNvPr>
            <p:cNvSpPr/>
            <p:nvPr/>
          </p:nvSpPr>
          <p:spPr>
            <a:xfrm>
              <a:off x="286041" y="2930529"/>
              <a:ext cx="224775" cy="183626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626ED8-6193-4E9A-8826-36FA47E525A2}"/>
                </a:ext>
              </a:extLst>
            </p:cNvPr>
            <p:cNvSpPr txBox="1"/>
            <p:nvPr/>
          </p:nvSpPr>
          <p:spPr>
            <a:xfrm>
              <a:off x="282206" y="2908697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/>
                <a:t>14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2FF19D-5A4A-4962-9EB0-3E356D4ED54F}"/>
                </a:ext>
              </a:extLst>
            </p:cNvPr>
            <p:cNvSpPr txBox="1"/>
            <p:nvPr/>
          </p:nvSpPr>
          <p:spPr>
            <a:xfrm>
              <a:off x="282205" y="3123820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/>
                <a:t>12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2C566B4-EC0C-4744-BDB8-DE6AEDBDDB47}"/>
                </a:ext>
              </a:extLst>
            </p:cNvPr>
            <p:cNvSpPr txBox="1"/>
            <p:nvPr/>
          </p:nvSpPr>
          <p:spPr>
            <a:xfrm>
              <a:off x="282205" y="3338954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/>
                <a:t>10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57FF3EB-FC23-4B46-9870-6D8A0707AD00}"/>
                </a:ext>
              </a:extLst>
            </p:cNvPr>
            <p:cNvSpPr txBox="1"/>
            <p:nvPr/>
          </p:nvSpPr>
          <p:spPr>
            <a:xfrm>
              <a:off x="352738" y="3579937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/>
                <a:t>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6F4593E-D770-4315-A913-3143D9441CEA}"/>
                </a:ext>
              </a:extLst>
            </p:cNvPr>
            <p:cNvSpPr txBox="1"/>
            <p:nvPr/>
          </p:nvSpPr>
          <p:spPr>
            <a:xfrm>
              <a:off x="352738" y="381332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/>
                <a:t>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26A60A6-BA44-46E6-8599-982EBF9A316B}"/>
                </a:ext>
              </a:extLst>
            </p:cNvPr>
            <p:cNvSpPr txBox="1"/>
            <p:nvPr/>
          </p:nvSpPr>
          <p:spPr>
            <a:xfrm>
              <a:off x="352738" y="404525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/>
                <a:t>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6B78F9-D7CF-4E4E-8857-130319DE950F}"/>
                </a:ext>
              </a:extLst>
            </p:cNvPr>
            <p:cNvSpPr txBox="1"/>
            <p:nvPr/>
          </p:nvSpPr>
          <p:spPr>
            <a:xfrm>
              <a:off x="352738" y="4260647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/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1614AE-0DA4-4E10-B4D8-BE0E4D08F0A0}"/>
                </a:ext>
              </a:extLst>
            </p:cNvPr>
            <p:cNvSpPr txBox="1"/>
            <p:nvPr/>
          </p:nvSpPr>
          <p:spPr>
            <a:xfrm>
              <a:off x="352738" y="450876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/>
                <a:t>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A0D87A5-4002-4B5B-8152-28D0CE6FC10F}"/>
                </a:ext>
              </a:extLst>
            </p:cNvPr>
            <p:cNvSpPr txBox="1"/>
            <p:nvPr/>
          </p:nvSpPr>
          <p:spPr>
            <a:xfrm rot="16200000">
              <a:off x="-407576" y="3664557"/>
              <a:ext cx="13131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Qext</a:t>
              </a:r>
              <a:r>
                <a:rPr lang="en-US" sz="1200" dirty="0"/>
                <a:t> scale (</a:t>
              </a:r>
              <a:r>
                <a:rPr lang="en-US" sz="1200" dirty="0" err="1"/>
                <a:t>a.u</a:t>
              </a:r>
              <a:r>
                <a:rPr lang="en-US" sz="1200" dirty="0"/>
                <a:t>.)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DD8C048-826F-4EEB-A0C3-8D13DB6C86CE}"/>
              </a:ext>
            </a:extLst>
          </p:cNvPr>
          <p:cNvGrpSpPr/>
          <p:nvPr/>
        </p:nvGrpSpPr>
        <p:grpSpPr>
          <a:xfrm>
            <a:off x="5841159" y="1241328"/>
            <a:ext cx="5693663" cy="5010249"/>
            <a:chOff x="5841159" y="1406428"/>
            <a:chExt cx="5693663" cy="50102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4CC47F-BC81-4747-9581-75A7D817A5B4}"/>
                </a:ext>
              </a:extLst>
            </p:cNvPr>
            <p:cNvGrpSpPr/>
            <p:nvPr/>
          </p:nvGrpSpPr>
          <p:grpSpPr>
            <a:xfrm>
              <a:off x="5841159" y="1406428"/>
              <a:ext cx="5693663" cy="5010249"/>
              <a:chOff x="5841159" y="1406428"/>
              <a:chExt cx="5693663" cy="501024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511BE01-D682-4B24-87AA-72426D329663}"/>
                  </a:ext>
                </a:extLst>
              </p:cNvPr>
              <p:cNvGrpSpPr/>
              <p:nvPr/>
            </p:nvGrpSpPr>
            <p:grpSpPr>
              <a:xfrm>
                <a:off x="5841159" y="1406428"/>
                <a:ext cx="5693663" cy="5010249"/>
                <a:chOff x="5841159" y="1406428"/>
                <a:chExt cx="5693663" cy="5010249"/>
              </a:xfrm>
            </p:grpSpPr>
            <p:sp>
              <p:nvSpPr>
                <p:cNvPr id="26" name="Content Placeholder 2">
                  <a:extLst>
                    <a:ext uri="{FF2B5EF4-FFF2-40B4-BE49-F238E27FC236}">
                      <a16:creationId xmlns:a16="http://schemas.microsoft.com/office/drawing/2014/main" id="{9BEE4FBC-0C59-4254-8651-DA5ECD658C5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41159" y="1406428"/>
                  <a:ext cx="5616575" cy="5010249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361950" indent="-361950" algn="l" defTabSz="914400" rtl="0" eaLnBrk="1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1200"/>
                    </a:spcAft>
                    <a:buFont typeface="Arial" panose="020B0604020202020204" pitchFamily="34" charset="0"/>
                    <a:buChar char="•"/>
                    <a:tabLst>
                      <a:tab pos="361950" algn="l"/>
                    </a:tabLst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28650" indent="-2667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895350" indent="-2667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62050" indent="-2667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38275" indent="-276225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b="1" dirty="0"/>
                    <a:t>Establishing the maximum dynamic heat load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1600" dirty="0"/>
                    <a:t>Assessing limit with </a:t>
                  </a:r>
                  <a:r>
                    <a:rPr lang="en-US" sz="1600" u="sng" dirty="0"/>
                    <a:t>heaters</a:t>
                  </a:r>
                  <a:r>
                    <a:rPr lang="en-US" sz="1600" dirty="0"/>
                    <a:t>, with </a:t>
                  </a:r>
                  <a:r>
                    <a:rPr lang="en-US" sz="1600" u="sng" dirty="0"/>
                    <a:t>CW RF</a:t>
                  </a:r>
                  <a:r>
                    <a:rPr lang="en-US" sz="1600" dirty="0"/>
                    <a:t>, at the </a:t>
                  </a:r>
                  <a:r>
                    <a:rPr lang="en-US" sz="1600" u="sng" dirty="0"/>
                    <a:t>cavity</a:t>
                  </a:r>
                  <a:r>
                    <a:rPr lang="en-US" sz="1600" dirty="0"/>
                    <a:t> level, at </a:t>
                  </a:r>
                  <a:r>
                    <a:rPr lang="en-US" sz="1600" u="sng" dirty="0"/>
                    <a:t>cryomodule</a:t>
                  </a:r>
                  <a:r>
                    <a:rPr lang="en-US" sz="1600" dirty="0"/>
                    <a:t> level</a:t>
                  </a:r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EC57B388-A17A-44E3-B09B-EAD381B1BD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0586" y="2592372"/>
                  <a:ext cx="5684236" cy="328052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F141AF93-B7F3-431A-8846-D9B7D1076E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74501" y="4185502"/>
                <a:ext cx="296813" cy="29185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77E0E7-C81F-4C62-906E-6014567715EF}"/>
                  </a:ext>
                </a:extLst>
              </p:cNvPr>
              <p:cNvSpPr txBox="1"/>
              <p:nvPr/>
            </p:nvSpPr>
            <p:spPr>
              <a:xfrm>
                <a:off x="8671069" y="4477355"/>
                <a:ext cx="18710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unstable operation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6D0368-3528-49E9-884A-942EB989B56E}"/>
                  </a:ext>
                </a:extLst>
              </p:cNvPr>
              <p:cNvSpPr txBox="1"/>
              <p:nvPr/>
            </p:nvSpPr>
            <p:spPr>
              <a:xfrm>
                <a:off x="6781040" y="4637205"/>
                <a:ext cx="5004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20W</a:t>
                </a:r>
                <a:endParaRPr lang="en-US" sz="1600" b="1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9427DE-6D34-4805-B8C3-F8F1191DCFB7}"/>
                  </a:ext>
                </a:extLst>
              </p:cNvPr>
              <p:cNvSpPr txBox="1"/>
              <p:nvPr/>
            </p:nvSpPr>
            <p:spPr>
              <a:xfrm>
                <a:off x="6348981" y="4912154"/>
                <a:ext cx="5004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10W</a:t>
                </a:r>
                <a:endParaRPr lang="en-US" sz="1600" b="1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475E62-61F4-4654-867A-9F2DCB8EE4F1}"/>
                  </a:ext>
                </a:extLst>
              </p:cNvPr>
              <p:cNvSpPr txBox="1"/>
              <p:nvPr/>
            </p:nvSpPr>
            <p:spPr>
              <a:xfrm>
                <a:off x="7425205" y="4366965"/>
                <a:ext cx="7072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30</a:t>
                </a:r>
                <a:fld id="{423D10CE-7030-44D1-9FED-BB5C95C3FC8A}" type="slidenum">
                  <a:rPr lang="en-US" sz="1200" b="1" smtClean="0"/>
                  <a:t>20</a:t>
                </a:fld>
                <a:r>
                  <a:rPr lang="en-US" sz="1200" b="1" dirty="0"/>
                  <a:t>W</a:t>
                </a:r>
                <a:endParaRPr lang="en-US" sz="1600" b="1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411F56D-8024-43FD-AE43-40EBEC2552CE}"/>
                  </a:ext>
                </a:extLst>
              </p:cNvPr>
              <p:cNvSpPr txBox="1"/>
              <p:nvPr/>
            </p:nvSpPr>
            <p:spPr>
              <a:xfrm>
                <a:off x="8180921" y="4104577"/>
                <a:ext cx="5004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40W</a:t>
                </a:r>
                <a:endParaRPr lang="en-US" sz="1600" b="1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8FE4111-8077-43A8-AE5C-73F825D71350}"/>
                  </a:ext>
                </a:extLst>
              </p:cNvPr>
              <p:cNvSpPr txBox="1"/>
              <p:nvPr/>
            </p:nvSpPr>
            <p:spPr>
              <a:xfrm>
                <a:off x="8719822" y="3842198"/>
                <a:ext cx="5004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50W</a:t>
                </a:r>
                <a:endParaRPr lang="en-US" sz="1600" b="1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E024BF4-474E-4454-8860-A93067FFFC50}"/>
                  </a:ext>
                </a:extLst>
              </p:cNvPr>
              <p:cNvSpPr txBox="1"/>
              <p:nvPr/>
            </p:nvSpPr>
            <p:spPr>
              <a:xfrm>
                <a:off x="9221020" y="3523259"/>
                <a:ext cx="5004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60W</a:t>
                </a:r>
                <a:endParaRPr lang="en-US" sz="1600" b="1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3C4B2E-4D29-4581-8635-1AE7A95EAD6B}"/>
                  </a:ext>
                </a:extLst>
              </p:cNvPr>
              <p:cNvSpPr txBox="1"/>
              <p:nvPr/>
            </p:nvSpPr>
            <p:spPr>
              <a:xfrm>
                <a:off x="9693932" y="3251449"/>
                <a:ext cx="5004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70W</a:t>
                </a:r>
                <a:endParaRPr lang="en-US" sz="1600" b="1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BB42EBB-89C4-48DD-A8EA-0AF55F954F9D}"/>
                  </a:ext>
                </a:extLst>
              </p:cNvPr>
              <p:cNvSpPr txBox="1"/>
              <p:nvPr/>
            </p:nvSpPr>
            <p:spPr>
              <a:xfrm>
                <a:off x="10157418" y="2979643"/>
                <a:ext cx="5004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80W</a:t>
                </a:r>
                <a:endParaRPr lang="en-US" sz="1600" b="1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EB7ECCC-646A-4525-94A0-8E2357CDE093}"/>
                  </a:ext>
                </a:extLst>
              </p:cNvPr>
              <p:cNvSpPr txBox="1"/>
              <p:nvPr/>
            </p:nvSpPr>
            <p:spPr>
              <a:xfrm>
                <a:off x="10545487" y="2707837"/>
                <a:ext cx="5004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90W</a:t>
                </a:r>
                <a:endParaRPr lang="en-US" sz="1600" b="1"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3143F8-748C-4A2B-96C3-F543DB4274F9}"/>
                </a:ext>
              </a:extLst>
            </p:cNvPr>
            <p:cNvSpPr txBox="1"/>
            <p:nvPr/>
          </p:nvSpPr>
          <p:spPr>
            <a:xfrm>
              <a:off x="8519059" y="5643787"/>
              <a:ext cx="5203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Time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6E7B4F9-CE36-4E42-947E-AC04FB05F398}"/>
              </a:ext>
            </a:extLst>
          </p:cNvPr>
          <p:cNvGrpSpPr/>
          <p:nvPr/>
        </p:nvGrpSpPr>
        <p:grpSpPr>
          <a:xfrm>
            <a:off x="1799431" y="3938414"/>
            <a:ext cx="982893" cy="414461"/>
            <a:chOff x="1678781" y="4084464"/>
            <a:chExt cx="982893" cy="41446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C6B600-7255-4BF5-8468-AFAD1D91F22D}"/>
                </a:ext>
              </a:extLst>
            </p:cNvPr>
            <p:cNvSpPr/>
            <p:nvPr/>
          </p:nvSpPr>
          <p:spPr>
            <a:xfrm>
              <a:off x="1678781" y="4145756"/>
              <a:ext cx="907257" cy="3315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4F509E2-84E6-42F0-8B86-7B76D03844F7}"/>
                </a:ext>
              </a:extLst>
            </p:cNvPr>
            <p:cNvCxnSpPr>
              <a:cxnSpLocks/>
            </p:cNvCxnSpPr>
            <p:nvPr/>
          </p:nvCxnSpPr>
          <p:spPr>
            <a:xfrm>
              <a:off x="1735016" y="4221933"/>
              <a:ext cx="320431" cy="0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7B44A3B-F3CA-4B5F-9006-88126D85AE69}"/>
                </a:ext>
              </a:extLst>
            </p:cNvPr>
            <p:cNvSpPr txBox="1"/>
            <p:nvPr/>
          </p:nvSpPr>
          <p:spPr>
            <a:xfrm>
              <a:off x="2093890" y="4084464"/>
              <a:ext cx="5677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meas.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C467765-37AE-4DEA-B074-DDD793ECDA31}"/>
                </a:ext>
              </a:extLst>
            </p:cNvPr>
            <p:cNvSpPr txBox="1"/>
            <p:nvPr/>
          </p:nvSpPr>
          <p:spPr>
            <a:xfrm>
              <a:off x="2100826" y="4245009"/>
              <a:ext cx="5373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simul.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0FAB41-AEAC-4F03-AA14-84B4F19DF170}"/>
                </a:ext>
              </a:extLst>
            </p:cNvPr>
            <p:cNvSpPr/>
            <p:nvPr/>
          </p:nvSpPr>
          <p:spPr>
            <a:xfrm>
              <a:off x="1823972" y="4346074"/>
              <a:ext cx="45719" cy="45719"/>
            </a:xfrm>
            <a:prstGeom prst="ellipse">
              <a:avLst/>
            </a:prstGeom>
            <a:solidFill>
              <a:srgbClr val="EB6E0F"/>
            </a:solidFill>
            <a:ln w="9525">
              <a:solidFill>
                <a:srgbClr val="B454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9AE4AB-05AB-41F7-8C2E-8DF52B8E4550}"/>
              </a:ext>
            </a:extLst>
          </p:cNvPr>
          <p:cNvGrpSpPr/>
          <p:nvPr/>
        </p:nvGrpSpPr>
        <p:grpSpPr>
          <a:xfrm>
            <a:off x="304355" y="5846201"/>
            <a:ext cx="4846314" cy="355391"/>
            <a:chOff x="2222642" y="5628272"/>
            <a:chExt cx="4846314" cy="35539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9BDEB5-DFBB-4759-8A67-892BA566DFB2}"/>
                </a:ext>
              </a:extLst>
            </p:cNvPr>
            <p:cNvSpPr txBox="1"/>
            <p:nvPr/>
          </p:nvSpPr>
          <p:spPr>
            <a:xfrm>
              <a:off x="2602524" y="5636691"/>
              <a:ext cx="4466432" cy="338554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Major impact on </a:t>
              </a:r>
              <a:r>
                <a:rPr lang="en-US" sz="1600" b="1" dirty="0"/>
                <a:t>efficiency</a:t>
              </a:r>
              <a:r>
                <a:rPr lang="en-US" sz="1600" dirty="0"/>
                <a:t> of the accelerator</a:t>
              </a: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223D3C47-A468-4A2C-948C-05D1D3FAF2AE}"/>
                </a:ext>
              </a:extLst>
            </p:cNvPr>
            <p:cNvSpPr/>
            <p:nvPr/>
          </p:nvSpPr>
          <p:spPr>
            <a:xfrm>
              <a:off x="2222642" y="5628272"/>
              <a:ext cx="243075" cy="355391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269FE7B-3FFE-4D67-99A6-2DA705AE9E1F}"/>
              </a:ext>
            </a:extLst>
          </p:cNvPr>
          <p:cNvGrpSpPr/>
          <p:nvPr/>
        </p:nvGrpSpPr>
        <p:grpSpPr>
          <a:xfrm>
            <a:off x="5861868" y="5881760"/>
            <a:ext cx="5684235" cy="355391"/>
            <a:chOff x="2222642" y="5628272"/>
            <a:chExt cx="4846314" cy="35539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F53FAA-0D81-411D-91BF-6084A566C669}"/>
                </a:ext>
              </a:extLst>
            </p:cNvPr>
            <p:cNvSpPr txBox="1"/>
            <p:nvPr/>
          </p:nvSpPr>
          <p:spPr>
            <a:xfrm>
              <a:off x="2602524" y="5636691"/>
              <a:ext cx="4466432" cy="338554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Major impact on the </a:t>
              </a:r>
              <a:r>
                <a:rPr lang="en-US" sz="1600" b="1" dirty="0"/>
                <a:t>maximum beam energy</a:t>
              </a:r>
              <a:endParaRPr lang="en-US" sz="1600" dirty="0"/>
            </a:p>
          </p:txBody>
        </p:sp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1FEB31E2-3C5B-4DDB-8442-6FDD6DB024E0}"/>
                </a:ext>
              </a:extLst>
            </p:cNvPr>
            <p:cNvSpPr/>
            <p:nvPr/>
          </p:nvSpPr>
          <p:spPr>
            <a:xfrm>
              <a:off x="2222642" y="5628272"/>
              <a:ext cx="243075" cy="355391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1443315-758B-4E80-9A8B-3C018BDF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LLRF Workshop 2025 | DESY lab talk | Julien Branlard</a:t>
            </a:r>
          </a:p>
        </p:txBody>
      </p:sp>
    </p:spTree>
    <p:extLst>
      <p:ext uri="{BB962C8B-B14F-4D97-AF65-F5344CB8AC3E}">
        <p14:creationId xmlns:p14="http://schemas.microsoft.com/office/powerpoint/2010/main" val="18214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">
            <a:extLst>
              <a:ext uri="{FF2B5EF4-FFF2-40B4-BE49-F238E27FC236}">
                <a16:creationId xmlns:a16="http://schemas.microsoft.com/office/drawing/2014/main" id="{D7B4E691-23D9-4B66-AA0D-5048AE596A44}"/>
              </a:ext>
            </a:extLst>
          </p:cNvPr>
          <p:cNvSpPr txBox="1">
            <a:spLocks/>
          </p:cNvSpPr>
          <p:nvPr/>
        </p:nvSpPr>
        <p:spPr>
          <a:xfrm>
            <a:off x="205534" y="121922"/>
            <a:ext cx="11986465" cy="509541"/>
          </a:xfrm>
          <a:prstGeom prst="rect">
            <a:avLst/>
          </a:prstGeom>
        </p:spPr>
        <p:txBody>
          <a:bodyPr vert="horz" wrap="square" lIns="0" tIns="16933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3200" dirty="0"/>
              <a:t>R&amp;D  for the HDC upgrade</a:t>
            </a:r>
          </a:p>
        </p:txBody>
      </p:sp>
      <p:sp>
        <p:nvSpPr>
          <p:cNvPr id="5" name="object 30">
            <a:extLst>
              <a:ext uri="{FF2B5EF4-FFF2-40B4-BE49-F238E27FC236}">
                <a16:creationId xmlns:a16="http://schemas.microsoft.com/office/drawing/2014/main" id="{58BEA6FF-AF54-449A-849A-35499BA3CF23}"/>
              </a:ext>
            </a:extLst>
          </p:cNvPr>
          <p:cNvSpPr txBox="1"/>
          <p:nvPr/>
        </p:nvSpPr>
        <p:spPr>
          <a:xfrm>
            <a:off x="211803" y="609769"/>
            <a:ext cx="10813864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>
              <a:spcBef>
                <a:spcPts val="140"/>
              </a:spcBef>
            </a:pPr>
            <a:r>
              <a:rPr lang="en-US" sz="2000" b="1" dirty="0">
                <a:solidFill>
                  <a:srgbClr val="EB6E0F"/>
                </a:solidFill>
                <a:cs typeface="Arial"/>
              </a:rPr>
              <a:t>RF source options and thermal impact on input couplers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D678F-DDC7-4DC1-A2EF-AB1C0CDAC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18" y="1079211"/>
            <a:ext cx="5616575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Investigating RF source options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EF039-05BE-4EAB-8E56-01CD26424217}"/>
              </a:ext>
            </a:extLst>
          </p:cNvPr>
          <p:cNvSpPr txBox="1"/>
          <p:nvPr/>
        </p:nvSpPr>
        <p:spPr>
          <a:xfrm>
            <a:off x="205534" y="1473432"/>
            <a:ext cx="4696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Consider max power, efficiency, foot print, noise performance,  cooling, etc..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AB5706-4090-4AD6-BC00-34E8132D8381}"/>
              </a:ext>
            </a:extLst>
          </p:cNvPr>
          <p:cNvGrpSpPr/>
          <p:nvPr/>
        </p:nvGrpSpPr>
        <p:grpSpPr>
          <a:xfrm>
            <a:off x="359351" y="2127873"/>
            <a:ext cx="4542364" cy="4064371"/>
            <a:chOff x="8469817" y="3189186"/>
            <a:chExt cx="3443796" cy="308140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A91B0BE-C402-4D42-9AC6-A7D49FACB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817" y="3445600"/>
              <a:ext cx="1711763" cy="28083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D230EE6-8811-4301-8AD8-B4C7A60CDA69}"/>
                </a:ext>
              </a:extLst>
            </p:cNvPr>
            <p:cNvSpPr txBox="1"/>
            <p:nvPr/>
          </p:nvSpPr>
          <p:spPr>
            <a:xfrm>
              <a:off x="8625827" y="3189186"/>
              <a:ext cx="13997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chemeClr val="accent4"/>
                  </a:solidFill>
                </a:rPr>
                <a:t>4 kW SSA in AMTF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8CB8336-7473-4460-8462-B21BF94ED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706588" y="4063567"/>
              <a:ext cx="2824992" cy="15890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3E7858-FBF1-4F30-A88D-519CD4A5C3DC}"/>
                </a:ext>
              </a:extLst>
            </p:cNvPr>
            <p:cNvSpPr txBox="1"/>
            <p:nvPr/>
          </p:nvSpPr>
          <p:spPr>
            <a:xfrm>
              <a:off x="10449173" y="3190672"/>
              <a:ext cx="14446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chemeClr val="accent4"/>
                  </a:solidFill>
                </a:rPr>
                <a:t>40 kW IOT in CMTB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EEBD641-B04F-43FE-9A34-62731B4AAC40}"/>
              </a:ext>
            </a:extLst>
          </p:cNvPr>
          <p:cNvGrpSpPr/>
          <p:nvPr/>
        </p:nvGrpSpPr>
        <p:grpSpPr>
          <a:xfrm>
            <a:off x="6508526" y="1079211"/>
            <a:ext cx="5695066" cy="5251356"/>
            <a:chOff x="4277116" y="-154503"/>
            <a:chExt cx="5695066" cy="5251356"/>
          </a:xfrm>
        </p:grpSpPr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9BEE4FBC-0C59-4254-8651-DA5ECD658C54}"/>
                </a:ext>
              </a:extLst>
            </p:cNvPr>
            <p:cNvSpPr txBox="1">
              <a:spLocks/>
            </p:cNvSpPr>
            <p:nvPr/>
          </p:nvSpPr>
          <p:spPr>
            <a:xfrm>
              <a:off x="4355607" y="-154503"/>
              <a:ext cx="5616575" cy="501024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tabLst>
                  <a:tab pos="36195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2667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667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2050" indent="-2667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8275" indent="-27622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 dirty="0"/>
                <a:t>Assessing coupler heating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600" dirty="0"/>
                <a:t>Assessing limit of coupler heating when operating in CW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DA8352C-C0B0-46EE-A9EC-38B28B9A9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" t="6689" b="3898"/>
            <a:stretch/>
          </p:blipFill>
          <p:spPr>
            <a:xfrm>
              <a:off x="4277116" y="644910"/>
              <a:ext cx="5275144" cy="44519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DECDC5C-CD10-4ABC-8BC3-5FC62B3A905F}"/>
                </a:ext>
              </a:extLst>
            </p:cNvPr>
            <p:cNvSpPr txBox="1"/>
            <p:nvPr/>
          </p:nvSpPr>
          <p:spPr>
            <a:xfrm>
              <a:off x="5325194" y="1114887"/>
              <a:ext cx="10567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Pin = 3 kW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6C7C85-D4B3-4F67-94DF-EC39F19F67EE}"/>
                </a:ext>
              </a:extLst>
            </p:cNvPr>
            <p:cNvSpPr txBox="1"/>
            <p:nvPr/>
          </p:nvSpPr>
          <p:spPr>
            <a:xfrm>
              <a:off x="5325194" y="837888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XM46.1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84E02B8-2575-453F-9339-0A3EC90044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954" y="4205270"/>
            <a:ext cx="3068362" cy="166397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CA661-1256-41F1-ABE8-555E3F0DF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LLRF Workshop 2025 | DESY lab talk | Julien Branlard</a:t>
            </a:r>
          </a:p>
        </p:txBody>
      </p:sp>
    </p:spTree>
    <p:extLst>
      <p:ext uri="{BB962C8B-B14F-4D97-AF65-F5344CB8AC3E}">
        <p14:creationId xmlns:p14="http://schemas.microsoft.com/office/powerpoint/2010/main" val="1753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2E90EBB-08A0-4E4A-B1F6-5F6A99DF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53B0C-16C4-472F-B35A-E5194399E4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Continuous wave (CW) and Long Pulse (LP) R&amp;D at XFEL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121D5C-F37F-4CFB-8840-5EEF0473684D}"/>
              </a:ext>
            </a:extLst>
          </p:cNvPr>
          <p:cNvSpPr txBox="1">
            <a:spLocks/>
          </p:cNvSpPr>
          <p:nvPr/>
        </p:nvSpPr>
        <p:spPr>
          <a:xfrm>
            <a:off x="6170170" y="1401061"/>
            <a:ext cx="561657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/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FE5D8DBA-8558-4B2A-B11A-988C675CBB37}"/>
              </a:ext>
            </a:extLst>
          </p:cNvPr>
          <p:cNvSpPr txBox="1">
            <a:spLocks/>
          </p:cNvSpPr>
          <p:nvPr/>
        </p:nvSpPr>
        <p:spPr>
          <a:xfrm>
            <a:off x="611189" y="667377"/>
            <a:ext cx="10956924" cy="3792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C83741D-4F8D-4E04-89C2-1C6239CEE949}"/>
              </a:ext>
            </a:extLst>
          </p:cNvPr>
          <p:cNvSpPr txBox="1">
            <a:spLocks/>
          </p:cNvSpPr>
          <p:nvPr/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XFEL : can we increase the current 1.3 msec pulse to 2, 3 ms without changing the hardware ?</a:t>
            </a:r>
          </a:p>
          <a:p>
            <a:pPr lvl="1"/>
            <a:r>
              <a:rPr lang="en-US" dirty="0"/>
              <a:t>Pulse stretching (affects  read / write tables)</a:t>
            </a:r>
          </a:p>
          <a:p>
            <a:pPr lvl="1"/>
            <a:r>
              <a:rPr lang="en-US" dirty="0"/>
              <a:t>Affects diagnostics (detuning, performance computation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pPr lvl="1"/>
            <a:r>
              <a:rPr lang="en-US" dirty="0"/>
              <a:t>Tests at XFEL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19F32-71C2-41B3-9CE4-F24D8C66E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28" y="3323920"/>
            <a:ext cx="2592287" cy="1140504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Sept 2021 : longer beam time by </a:t>
            </a:r>
            <a:r>
              <a:rPr lang="en-US" sz="1200" b="1" dirty="0">
                <a:solidFill>
                  <a:schemeClr val="accent1"/>
                </a:solidFill>
              </a:rPr>
              <a:t>shortening fill time </a:t>
            </a:r>
            <a:r>
              <a:rPr lang="en-US" sz="1200" dirty="0"/>
              <a:t>and </a:t>
            </a:r>
            <a:r>
              <a:rPr lang="en-US" sz="1200" b="1" dirty="0">
                <a:solidFill>
                  <a:schemeClr val="accent1"/>
                </a:solidFill>
              </a:rPr>
              <a:t>lowering </a:t>
            </a:r>
            <a:r>
              <a:rPr lang="en-US" sz="1200" b="1" i="1" dirty="0">
                <a:solidFill>
                  <a:schemeClr val="accent1"/>
                </a:solidFill>
              </a:rPr>
              <a:t>Q</a:t>
            </a:r>
            <a:r>
              <a:rPr lang="en-US" sz="1200" b="1" i="1" baseline="-25000" dirty="0">
                <a:solidFill>
                  <a:schemeClr val="accent1"/>
                </a:solidFill>
              </a:rPr>
              <a:t>L</a:t>
            </a:r>
            <a:r>
              <a:rPr lang="en-US" sz="1200" b="1" dirty="0">
                <a:solidFill>
                  <a:schemeClr val="accent1"/>
                </a:solidFill>
              </a:rPr>
              <a:t>  </a:t>
            </a:r>
            <a:r>
              <a:rPr lang="en-US" sz="1200" dirty="0"/>
              <a:t>(4.6e6 </a:t>
            </a:r>
            <a:r>
              <a:rPr lang="en-US" sz="1200" dirty="0">
                <a:sym typeface="Wingdings" panose="05000000000000000000" pitchFamily="2" charset="2"/>
              </a:rPr>
              <a:t> 2.5e6</a:t>
            </a:r>
            <a:r>
              <a:rPr lang="en-US" sz="1200" dirty="0"/>
              <a:t>)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B4F1BA-6C41-4632-A037-87C872BD970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6" r="54077"/>
          <a:stretch/>
        </p:blipFill>
        <p:spPr>
          <a:xfrm>
            <a:off x="8075763" y="2911488"/>
            <a:ext cx="3918690" cy="170356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AB37EF-0479-4C2C-94B1-9BB759BD3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01"/>
          <a:stretch/>
        </p:blipFill>
        <p:spPr>
          <a:xfrm>
            <a:off x="3185228" y="2972072"/>
            <a:ext cx="2195346" cy="149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D2D778-F35C-4E1B-A012-578FB202D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531" b="2030"/>
          <a:stretch/>
        </p:blipFill>
        <p:spPr>
          <a:xfrm>
            <a:off x="5663952" y="2959422"/>
            <a:ext cx="2281362" cy="149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4F1AEA-031E-4DF8-9FC4-AE34E4CBF818}"/>
              </a:ext>
            </a:extLst>
          </p:cNvPr>
          <p:cNvSpPr txBox="1"/>
          <p:nvPr/>
        </p:nvSpPr>
        <p:spPr>
          <a:xfrm>
            <a:off x="8728874" y="4017208"/>
            <a:ext cx="27570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A13   </a:t>
            </a:r>
            <a:r>
              <a:rPr lang="en-US" sz="1200" dirty="0"/>
              <a:t>665 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n-US" sz="1200" dirty="0"/>
              <a:t>1000 </a:t>
            </a:r>
            <a:r>
              <a:rPr lang="en-US" sz="1200" dirty="0" err="1"/>
              <a:t>usec</a:t>
            </a:r>
            <a:r>
              <a:rPr lang="en-US" sz="1200" dirty="0"/>
              <a:t> flat top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FCCC97-0D4B-41F2-87D7-2092E0F35938}"/>
              </a:ext>
            </a:extLst>
          </p:cNvPr>
          <p:cNvSpPr txBox="1">
            <a:spLocks/>
          </p:cNvSpPr>
          <p:nvPr/>
        </p:nvSpPr>
        <p:spPr>
          <a:xfrm>
            <a:off x="449996" y="5380438"/>
            <a:ext cx="2656447" cy="6383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March 2022 : longer beam time by</a:t>
            </a:r>
            <a:r>
              <a:rPr lang="en-US" sz="1200" b="1" dirty="0">
                <a:solidFill>
                  <a:schemeClr val="accent1"/>
                </a:solidFill>
              </a:rPr>
              <a:t> using extended modulator pulse</a:t>
            </a:r>
            <a:endParaRPr lang="en-US" sz="1200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B42C0D1B-D43A-4904-8AF2-C595A2E8E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3" r="53966"/>
          <a:stretch/>
        </p:blipFill>
        <p:spPr>
          <a:xfrm>
            <a:off x="8075763" y="4765751"/>
            <a:ext cx="3943954" cy="1543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A17911-35DD-4560-B951-32C7C3F040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5"/>
          <a:stretch/>
        </p:blipFill>
        <p:spPr>
          <a:xfrm>
            <a:off x="3359697" y="4877061"/>
            <a:ext cx="2044940" cy="13628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207A1B-F62F-4314-84A8-12AABD3D763A}"/>
              </a:ext>
            </a:extLst>
          </p:cNvPr>
          <p:cNvSpPr txBox="1"/>
          <p:nvPr/>
        </p:nvSpPr>
        <p:spPr>
          <a:xfrm>
            <a:off x="8798039" y="5699173"/>
            <a:ext cx="2170787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A10  </a:t>
            </a:r>
            <a:r>
              <a:rPr lang="en-US" sz="1200" dirty="0"/>
              <a:t>665 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n-US" sz="1200" dirty="0"/>
              <a:t>970 </a:t>
            </a:r>
            <a:r>
              <a:rPr lang="en-US" sz="1200" dirty="0" err="1"/>
              <a:t>usec</a:t>
            </a:r>
            <a:r>
              <a:rPr lang="en-US" sz="1200" dirty="0"/>
              <a:t> flat top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A09F2E-D0D2-45EF-96C0-8C3118D4CC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5"/>
          <a:stretch/>
        </p:blipFill>
        <p:spPr>
          <a:xfrm>
            <a:off x="5735960" y="4806206"/>
            <a:ext cx="2239246" cy="14923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CF55C1-00A1-4C64-B7CB-EE0E05A8E1B9}"/>
              </a:ext>
            </a:extLst>
          </p:cNvPr>
          <p:cNvSpPr txBox="1"/>
          <p:nvPr/>
        </p:nvSpPr>
        <p:spPr>
          <a:xfrm>
            <a:off x="3863752" y="3861048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i="1" dirty="0"/>
              <a:t>Q</a:t>
            </a:r>
            <a:r>
              <a:rPr lang="en-US" sz="600" i="1" baseline="-25000" dirty="0"/>
              <a:t>L</a:t>
            </a:r>
            <a:r>
              <a:rPr lang="en-US" sz="600" dirty="0"/>
              <a:t> = 4.6e6</a:t>
            </a:r>
          </a:p>
          <a:p>
            <a:r>
              <a:rPr lang="en-US" sz="600" dirty="0" err="1"/>
              <a:t>T</a:t>
            </a:r>
            <a:r>
              <a:rPr lang="en-US" sz="600" baseline="-25000" dirty="0" err="1"/>
              <a:t>fill</a:t>
            </a:r>
            <a:r>
              <a:rPr lang="en-US" sz="600" dirty="0"/>
              <a:t> = 750 </a:t>
            </a:r>
            <a:r>
              <a:rPr lang="en-US" sz="600" dirty="0" err="1"/>
              <a:t>usec</a:t>
            </a:r>
            <a:endParaRPr lang="en-US" sz="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957013-FBA4-489A-9452-C618B60EB776}"/>
              </a:ext>
            </a:extLst>
          </p:cNvPr>
          <p:cNvSpPr txBox="1"/>
          <p:nvPr/>
        </p:nvSpPr>
        <p:spPr>
          <a:xfrm>
            <a:off x="6312024" y="3861048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i="1" dirty="0"/>
              <a:t>Q</a:t>
            </a:r>
            <a:r>
              <a:rPr lang="en-US" sz="600" i="1" baseline="-25000" dirty="0"/>
              <a:t>L</a:t>
            </a:r>
            <a:r>
              <a:rPr lang="en-US" sz="600" dirty="0"/>
              <a:t> = 2.5e6</a:t>
            </a:r>
          </a:p>
          <a:p>
            <a:r>
              <a:rPr lang="en-US" sz="600" dirty="0" err="1"/>
              <a:t>T</a:t>
            </a:r>
            <a:r>
              <a:rPr lang="en-US" sz="600" baseline="-25000" dirty="0" err="1"/>
              <a:t>fill</a:t>
            </a:r>
            <a:r>
              <a:rPr lang="en-US" sz="600" dirty="0"/>
              <a:t> = 400 </a:t>
            </a:r>
            <a:r>
              <a:rPr lang="en-US" sz="600" dirty="0" err="1"/>
              <a:t>usec</a:t>
            </a:r>
            <a:endParaRPr lang="en-US" sz="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404423-369F-47FE-AE95-D816E6A561FB}"/>
              </a:ext>
            </a:extLst>
          </p:cNvPr>
          <p:cNvSpPr txBox="1"/>
          <p:nvPr/>
        </p:nvSpPr>
        <p:spPr>
          <a:xfrm>
            <a:off x="3985793" y="3198435"/>
            <a:ext cx="76174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>
                <a:solidFill>
                  <a:srgbClr val="FF0000"/>
                </a:solidFill>
              </a:rPr>
              <a:t>T</a:t>
            </a:r>
            <a:r>
              <a:rPr lang="en-US" sz="600" baseline="-25000" dirty="0" err="1">
                <a:solidFill>
                  <a:srgbClr val="FF0000"/>
                </a:solidFill>
              </a:rPr>
              <a:t>beam</a:t>
            </a:r>
            <a:r>
              <a:rPr lang="en-US" sz="600" dirty="0">
                <a:solidFill>
                  <a:srgbClr val="FF0000"/>
                </a:solidFill>
              </a:rPr>
              <a:t> = 650 </a:t>
            </a:r>
            <a:r>
              <a:rPr lang="en-US" sz="600" dirty="0" err="1">
                <a:solidFill>
                  <a:srgbClr val="FF0000"/>
                </a:solidFill>
              </a:rPr>
              <a:t>usec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1E7FB3-C9E7-4A17-9159-16A32337D377}"/>
              </a:ext>
            </a:extLst>
          </p:cNvPr>
          <p:cNvSpPr txBox="1"/>
          <p:nvPr/>
        </p:nvSpPr>
        <p:spPr>
          <a:xfrm>
            <a:off x="6322153" y="3179063"/>
            <a:ext cx="80502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>
                <a:solidFill>
                  <a:srgbClr val="FF0000"/>
                </a:solidFill>
              </a:rPr>
              <a:t>T</a:t>
            </a:r>
            <a:r>
              <a:rPr lang="en-US" sz="600" baseline="-25000" dirty="0" err="1">
                <a:solidFill>
                  <a:srgbClr val="FF0000"/>
                </a:solidFill>
              </a:rPr>
              <a:t>beam</a:t>
            </a:r>
            <a:r>
              <a:rPr lang="en-US" sz="600" dirty="0">
                <a:solidFill>
                  <a:srgbClr val="FF0000"/>
                </a:solidFill>
              </a:rPr>
              <a:t> = 1000 </a:t>
            </a:r>
            <a:r>
              <a:rPr lang="en-US" sz="600" dirty="0" err="1">
                <a:solidFill>
                  <a:srgbClr val="FF0000"/>
                </a:solidFill>
              </a:rPr>
              <a:t>usec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09489355-9AE5-4E8E-8F0E-37D5043E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687406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49E7-E03E-446B-AD68-14057CE9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65CCE-E80A-4B07-938A-340F69F9B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388066"/>
            <a:ext cx="11428413" cy="4377734"/>
          </a:xfrm>
        </p:spPr>
        <p:txBody>
          <a:bodyPr/>
          <a:lstStyle/>
          <a:p>
            <a:r>
              <a:rPr lang="en-US" b="1" dirty="0"/>
              <a:t>MAGO revival  </a:t>
            </a:r>
            <a:r>
              <a:rPr lang="en-US" dirty="0"/>
              <a:t>(</a:t>
            </a:r>
            <a:r>
              <a:rPr lang="en-US" u="sng" dirty="0"/>
              <a:t>M</a:t>
            </a:r>
            <a:r>
              <a:rPr lang="en-US" dirty="0"/>
              <a:t>icrowave </a:t>
            </a:r>
            <a:r>
              <a:rPr lang="en-US" u="sng" dirty="0"/>
              <a:t>A</a:t>
            </a:r>
            <a:r>
              <a:rPr lang="en-US" dirty="0"/>
              <a:t>pparatus for </a:t>
            </a:r>
            <a:r>
              <a:rPr lang="en-US" u="sng" dirty="0"/>
              <a:t>G</a:t>
            </a:r>
            <a:r>
              <a:rPr lang="en-US" dirty="0"/>
              <a:t>ravitational waves </a:t>
            </a:r>
            <a:r>
              <a:rPr lang="en-US" u="sng" dirty="0"/>
              <a:t>O</a:t>
            </a:r>
            <a:r>
              <a:rPr lang="en-US" dirty="0"/>
              <a:t>bservation</a:t>
            </a:r>
            <a:r>
              <a:rPr lang="en-US" b="1" dirty="0"/>
              <a:t>)</a:t>
            </a:r>
          </a:p>
          <a:p>
            <a:pPr lvl="1"/>
            <a:r>
              <a:rPr lang="en-US" dirty="0"/>
              <a:t>Pick up MAGO project (from early 2000) driven by CERN at the time</a:t>
            </a:r>
          </a:p>
          <a:p>
            <a:pPr lvl="1"/>
            <a:r>
              <a:rPr lang="en-US" dirty="0"/>
              <a:t>Use binary cell SRF cavity as possible detector for gravitational waves</a:t>
            </a:r>
          </a:p>
          <a:p>
            <a:pPr lvl="1"/>
            <a:r>
              <a:rPr lang="en-US" dirty="0"/>
              <a:t>LLRF in SEL combined with CSI to improve SNR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LISA </a:t>
            </a:r>
            <a:r>
              <a:rPr lang="en-US" dirty="0"/>
              <a:t>(</a:t>
            </a:r>
            <a:r>
              <a:rPr lang="en-US" u="sng" dirty="0"/>
              <a:t>L</a:t>
            </a:r>
            <a:r>
              <a:rPr lang="en-US" dirty="0"/>
              <a:t>aser </a:t>
            </a:r>
            <a:r>
              <a:rPr lang="en-US" u="sng" dirty="0"/>
              <a:t>I</a:t>
            </a:r>
            <a:r>
              <a:rPr lang="en-US" dirty="0"/>
              <a:t>nterferometer </a:t>
            </a:r>
            <a:r>
              <a:rPr lang="en-US" u="sng" dirty="0"/>
              <a:t>S</a:t>
            </a:r>
            <a:r>
              <a:rPr lang="en-US" dirty="0"/>
              <a:t>pace </a:t>
            </a:r>
            <a:r>
              <a:rPr lang="en-US" u="sng" dirty="0"/>
              <a:t>A</a:t>
            </a:r>
            <a:r>
              <a:rPr lang="en-US" dirty="0"/>
              <a:t>ntenna)</a:t>
            </a:r>
          </a:p>
          <a:p>
            <a:pPr lvl="1"/>
            <a:r>
              <a:rPr lang="en-US" dirty="0"/>
              <a:t>Development of detector electronics (non-LLRF)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97CBD-0D53-4929-8F05-083595EF0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A98C7-04C3-440A-9DF7-A18FFACA0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Gravitational waves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53033-22A8-4E19-9DA3-7F39000BD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6146" r="16926"/>
          <a:stretch/>
        </p:blipFill>
        <p:spPr>
          <a:xfrm>
            <a:off x="4618107" y="2675608"/>
            <a:ext cx="3397839" cy="2225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F5729-7C7B-4AB1-875D-8891BF0E6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6111" y="2286501"/>
            <a:ext cx="2229320" cy="3007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898521-E5C4-46BA-9F9F-EB9E642DA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05" y="241085"/>
            <a:ext cx="3007532" cy="2387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B84499-9A64-49BD-BE6C-62D0D40BDFBE}"/>
              </a:ext>
            </a:extLst>
          </p:cNvPr>
          <p:cNvSpPr txBox="1"/>
          <p:nvPr/>
        </p:nvSpPr>
        <p:spPr>
          <a:xfrm>
            <a:off x="5548979" y="4574439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MAGO cavity at DESY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1EBC1-6109-4658-802A-997CA3FB9E8A}"/>
              </a:ext>
            </a:extLst>
          </p:cNvPr>
          <p:cNvSpPr txBox="1"/>
          <p:nvPr/>
        </p:nvSpPr>
        <p:spPr>
          <a:xfrm>
            <a:off x="9999746" y="4475404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CSI setup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B419B6-FFF2-4A04-8CE8-AE360DDE1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14" y="5134858"/>
            <a:ext cx="1581970" cy="13405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F83D4D-4635-493C-B033-0AF61792B71E}"/>
              </a:ext>
            </a:extLst>
          </p:cNvPr>
          <p:cNvSpPr txBox="1"/>
          <p:nvPr/>
        </p:nvSpPr>
        <p:spPr>
          <a:xfrm>
            <a:off x="5222193" y="6365824"/>
            <a:ext cx="45878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/>
              <a:t>Image ESA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9DB4C8-5F15-4B26-BC00-481A242547DB}"/>
              </a:ext>
            </a:extLst>
          </p:cNvPr>
          <p:cNvSpPr/>
          <p:nvPr/>
        </p:nvSpPr>
        <p:spPr>
          <a:xfrm>
            <a:off x="8768337" y="4846662"/>
            <a:ext cx="15504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Courtesy Louise Springer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A895DD-D6C7-4143-9856-214DE71AB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70" y="2675608"/>
            <a:ext cx="4039355" cy="22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39874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6AD62-53D7-4B16-ACDB-E82B6F86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DESY campus = construction site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CB4FF-5F68-4416-A881-D9AFC3F1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0ADC37-22AC-4AF3-BB28-2BF7BD96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8776F-7CCC-4ECD-B079-63E7899226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CB773A-1145-41B5-8DE7-D466DCF7F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4" t="2314" r="11654" b="9526"/>
          <a:stretch/>
        </p:blipFill>
        <p:spPr>
          <a:xfrm>
            <a:off x="415852" y="946484"/>
            <a:ext cx="3645784" cy="24948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FF1A75-C994-493B-A770-E3B2DF6F07C1}"/>
              </a:ext>
            </a:extLst>
          </p:cNvPr>
          <p:cNvSpPr txBox="1"/>
          <p:nvPr/>
        </p:nvSpPr>
        <p:spPr>
          <a:xfrm>
            <a:off x="8271266" y="960730"/>
            <a:ext cx="3850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Innovation Factory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(Deep tech, startup, research and technology transfer)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0F30C56-4FB0-470E-96CE-DDB5DBDB05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79" r="17918"/>
          <a:stretch/>
        </p:blipFill>
        <p:spPr>
          <a:xfrm>
            <a:off x="4280306" y="946143"/>
            <a:ext cx="3850059" cy="24843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64561C2-D0FC-42AB-9B4B-91A79A9CC5AD}"/>
              </a:ext>
            </a:extLst>
          </p:cNvPr>
          <p:cNvSpPr txBox="1"/>
          <p:nvPr/>
        </p:nvSpPr>
        <p:spPr>
          <a:xfrm>
            <a:off x="415852" y="982111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Artist’s view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2E1F00-E881-4888-9DBC-3CFEF1ADDF20}"/>
              </a:ext>
            </a:extLst>
          </p:cNvPr>
          <p:cNvSpPr txBox="1"/>
          <p:nvPr/>
        </p:nvSpPr>
        <p:spPr>
          <a:xfrm>
            <a:off x="7214730" y="950075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Sept.2025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9A5B7A-6BEF-46C5-A751-19EF3AF8CA08}"/>
              </a:ext>
            </a:extLst>
          </p:cNvPr>
          <p:cNvGrpSpPr/>
          <p:nvPr/>
        </p:nvGrpSpPr>
        <p:grpSpPr>
          <a:xfrm>
            <a:off x="348149" y="3526282"/>
            <a:ext cx="11687907" cy="2715031"/>
            <a:chOff x="348149" y="3526282"/>
            <a:chExt cx="11687907" cy="27150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FB49AF4-DA12-4749-899B-9125FAF8F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575"/>
            <a:stretch/>
          </p:blipFill>
          <p:spPr>
            <a:xfrm>
              <a:off x="380999" y="3572542"/>
              <a:ext cx="3680637" cy="266877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934425-8CB0-42C3-8329-7F72C2BD2955}"/>
                </a:ext>
              </a:extLst>
            </p:cNvPr>
            <p:cNvSpPr txBox="1"/>
            <p:nvPr/>
          </p:nvSpPr>
          <p:spPr>
            <a:xfrm>
              <a:off x="9362668" y="3526282"/>
              <a:ext cx="26733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Innovation Factory 2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(opening 2027)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63C1ED9-7F66-43E1-9399-7F1C85645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18" r="6594"/>
            <a:stretch/>
          </p:blipFill>
          <p:spPr>
            <a:xfrm>
              <a:off x="4280306" y="3572541"/>
              <a:ext cx="5082362" cy="266877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8C03B0-6429-48FE-80F3-123AFC5BE382}"/>
                </a:ext>
              </a:extLst>
            </p:cNvPr>
            <p:cNvSpPr txBox="1"/>
            <p:nvPr/>
          </p:nvSpPr>
          <p:spPr>
            <a:xfrm>
              <a:off x="348149" y="3536915"/>
              <a:ext cx="1079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Artist’s view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08DCA68-F2BE-4B4D-A4BC-798E92883594}"/>
                </a:ext>
              </a:extLst>
            </p:cNvPr>
            <p:cNvSpPr txBox="1"/>
            <p:nvPr/>
          </p:nvSpPr>
          <p:spPr>
            <a:xfrm>
              <a:off x="7564531" y="3576132"/>
              <a:ext cx="915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Sept.2025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708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6AD62-53D7-4B16-ACDB-E82B6F86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DESY campus = construction site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CB4FF-5F68-4416-A881-D9AFC3F1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0ADC37-22AC-4AF3-BB28-2BF7BD96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8776F-7CCC-4ECD-B079-63E7899226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C236C3-67E1-4C71-94CB-BFD8E26D5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800" y="1159277"/>
            <a:ext cx="7139957" cy="4539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7C1A3A-6D01-45EC-8326-90AEE69DDC07}"/>
              </a:ext>
            </a:extLst>
          </p:cNvPr>
          <p:cNvSpPr/>
          <p:nvPr/>
        </p:nvSpPr>
        <p:spPr>
          <a:xfrm>
            <a:off x="8334757" y="1159277"/>
            <a:ext cx="118093" cy="4539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BB2CCF-5B99-4CC9-92B9-A9D6841B9D00}"/>
              </a:ext>
            </a:extLst>
          </p:cNvPr>
          <p:cNvSpPr/>
          <p:nvPr/>
        </p:nvSpPr>
        <p:spPr>
          <a:xfrm>
            <a:off x="5384276" y="4735068"/>
            <a:ext cx="3019044" cy="521208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E3A45C-5319-4A7A-A592-F20C30932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61" r="4882"/>
          <a:stretch/>
        </p:blipFill>
        <p:spPr>
          <a:xfrm rot="5400000">
            <a:off x="7844695" y="2104276"/>
            <a:ext cx="4539445" cy="26494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865E03-AD54-49D3-9485-6419940BC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733" y="1228871"/>
            <a:ext cx="3931332" cy="311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94CA2CB-A0B3-4DFC-9CB1-2771DE7F4FFE}"/>
              </a:ext>
            </a:extLst>
          </p:cNvPr>
          <p:cNvSpPr/>
          <p:nvPr/>
        </p:nvSpPr>
        <p:spPr>
          <a:xfrm>
            <a:off x="4919663" y="1228725"/>
            <a:ext cx="3248025" cy="3105150"/>
          </a:xfrm>
          <a:custGeom>
            <a:avLst/>
            <a:gdLst>
              <a:gd name="connsiteX0" fmla="*/ 300037 w 3248025"/>
              <a:gd name="connsiteY0" fmla="*/ 309563 h 3105150"/>
              <a:gd name="connsiteX1" fmla="*/ 109537 w 3248025"/>
              <a:gd name="connsiteY1" fmla="*/ 171450 h 3105150"/>
              <a:gd name="connsiteX2" fmla="*/ 0 w 3248025"/>
              <a:gd name="connsiteY2" fmla="*/ 404813 h 3105150"/>
              <a:gd name="connsiteX3" fmla="*/ 147637 w 3248025"/>
              <a:gd name="connsiteY3" fmla="*/ 1766888 h 3105150"/>
              <a:gd name="connsiteX4" fmla="*/ 1404937 w 3248025"/>
              <a:gd name="connsiteY4" fmla="*/ 1619250 h 3105150"/>
              <a:gd name="connsiteX5" fmla="*/ 2776537 w 3248025"/>
              <a:gd name="connsiteY5" fmla="*/ 1614488 h 3105150"/>
              <a:gd name="connsiteX6" fmla="*/ 2781300 w 3248025"/>
              <a:gd name="connsiteY6" fmla="*/ 3090863 h 3105150"/>
              <a:gd name="connsiteX7" fmla="*/ 3000375 w 3248025"/>
              <a:gd name="connsiteY7" fmla="*/ 3105150 h 3105150"/>
              <a:gd name="connsiteX8" fmla="*/ 2990850 w 3248025"/>
              <a:gd name="connsiteY8" fmla="*/ 257175 h 3105150"/>
              <a:gd name="connsiteX9" fmla="*/ 3005137 w 3248025"/>
              <a:gd name="connsiteY9" fmla="*/ 171450 h 3105150"/>
              <a:gd name="connsiteX10" fmla="*/ 3033712 w 3248025"/>
              <a:gd name="connsiteY10" fmla="*/ 128588 h 3105150"/>
              <a:gd name="connsiteX11" fmla="*/ 3071812 w 3248025"/>
              <a:gd name="connsiteY11" fmla="*/ 100013 h 3105150"/>
              <a:gd name="connsiteX12" fmla="*/ 3071812 w 3248025"/>
              <a:gd name="connsiteY12" fmla="*/ 100013 h 3105150"/>
              <a:gd name="connsiteX13" fmla="*/ 3119437 w 3248025"/>
              <a:gd name="connsiteY13" fmla="*/ 71438 h 3105150"/>
              <a:gd name="connsiteX14" fmla="*/ 3143250 w 3248025"/>
              <a:gd name="connsiteY14" fmla="*/ 57150 h 3105150"/>
              <a:gd name="connsiteX15" fmla="*/ 3181350 w 3248025"/>
              <a:gd name="connsiteY15" fmla="*/ 52388 h 3105150"/>
              <a:gd name="connsiteX16" fmla="*/ 3181350 w 3248025"/>
              <a:gd name="connsiteY16" fmla="*/ 52388 h 3105150"/>
              <a:gd name="connsiteX17" fmla="*/ 3238500 w 3248025"/>
              <a:gd name="connsiteY17" fmla="*/ 47625 h 3105150"/>
              <a:gd name="connsiteX18" fmla="*/ 3248025 w 3248025"/>
              <a:gd name="connsiteY18" fmla="*/ 0 h 3105150"/>
              <a:gd name="connsiteX19" fmla="*/ 2967037 w 3248025"/>
              <a:gd name="connsiteY19" fmla="*/ 0 h 3105150"/>
              <a:gd name="connsiteX20" fmla="*/ 2924175 w 3248025"/>
              <a:gd name="connsiteY20" fmla="*/ 19050 h 3105150"/>
              <a:gd name="connsiteX21" fmla="*/ 2900362 w 3248025"/>
              <a:gd name="connsiteY21" fmla="*/ 71438 h 3105150"/>
              <a:gd name="connsiteX22" fmla="*/ 2862262 w 3248025"/>
              <a:gd name="connsiteY22" fmla="*/ 100013 h 3105150"/>
              <a:gd name="connsiteX23" fmla="*/ 2847975 w 3248025"/>
              <a:gd name="connsiteY23" fmla="*/ 119063 h 3105150"/>
              <a:gd name="connsiteX24" fmla="*/ 2828925 w 3248025"/>
              <a:gd name="connsiteY24" fmla="*/ 142875 h 3105150"/>
              <a:gd name="connsiteX25" fmla="*/ 2828925 w 3248025"/>
              <a:gd name="connsiteY25" fmla="*/ 142875 h 3105150"/>
              <a:gd name="connsiteX26" fmla="*/ 2814637 w 3248025"/>
              <a:gd name="connsiteY26" fmla="*/ 214313 h 3105150"/>
              <a:gd name="connsiteX27" fmla="*/ 2805112 w 3248025"/>
              <a:gd name="connsiteY27" fmla="*/ 252413 h 3105150"/>
              <a:gd name="connsiteX28" fmla="*/ 2790825 w 3248025"/>
              <a:gd name="connsiteY28" fmla="*/ 1400175 h 3105150"/>
              <a:gd name="connsiteX29" fmla="*/ 1543050 w 3248025"/>
              <a:gd name="connsiteY29" fmla="*/ 1400175 h 3105150"/>
              <a:gd name="connsiteX30" fmla="*/ 347662 w 3248025"/>
              <a:gd name="connsiteY30" fmla="*/ 1514475 h 3105150"/>
              <a:gd name="connsiteX31" fmla="*/ 276225 w 3248025"/>
              <a:gd name="connsiteY31" fmla="*/ 452438 h 3105150"/>
              <a:gd name="connsiteX32" fmla="*/ 300037 w 3248025"/>
              <a:gd name="connsiteY32" fmla="*/ 309563 h 310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248025" h="3105150">
                <a:moveTo>
                  <a:pt x="300037" y="309563"/>
                </a:moveTo>
                <a:lnTo>
                  <a:pt x="109537" y="171450"/>
                </a:lnTo>
                <a:lnTo>
                  <a:pt x="0" y="404813"/>
                </a:lnTo>
                <a:lnTo>
                  <a:pt x="147637" y="1766888"/>
                </a:lnTo>
                <a:lnTo>
                  <a:pt x="1404937" y="1619250"/>
                </a:lnTo>
                <a:lnTo>
                  <a:pt x="2776537" y="1614488"/>
                </a:lnTo>
                <a:cubicBezTo>
                  <a:pt x="2778125" y="2106613"/>
                  <a:pt x="2779712" y="2598738"/>
                  <a:pt x="2781300" y="3090863"/>
                </a:cubicBezTo>
                <a:lnTo>
                  <a:pt x="3000375" y="3105150"/>
                </a:lnTo>
                <a:lnTo>
                  <a:pt x="2990850" y="257175"/>
                </a:lnTo>
                <a:lnTo>
                  <a:pt x="3005137" y="171450"/>
                </a:lnTo>
                <a:lnTo>
                  <a:pt x="3033712" y="128588"/>
                </a:lnTo>
                <a:lnTo>
                  <a:pt x="3071812" y="100013"/>
                </a:lnTo>
                <a:lnTo>
                  <a:pt x="3071812" y="100013"/>
                </a:lnTo>
                <a:lnTo>
                  <a:pt x="3119437" y="71438"/>
                </a:lnTo>
                <a:lnTo>
                  <a:pt x="3143250" y="57150"/>
                </a:lnTo>
                <a:lnTo>
                  <a:pt x="3181350" y="52388"/>
                </a:lnTo>
                <a:lnTo>
                  <a:pt x="3181350" y="52388"/>
                </a:lnTo>
                <a:lnTo>
                  <a:pt x="3238500" y="47625"/>
                </a:lnTo>
                <a:lnTo>
                  <a:pt x="3248025" y="0"/>
                </a:lnTo>
                <a:lnTo>
                  <a:pt x="2967037" y="0"/>
                </a:lnTo>
                <a:lnTo>
                  <a:pt x="2924175" y="19050"/>
                </a:lnTo>
                <a:lnTo>
                  <a:pt x="2900362" y="71438"/>
                </a:lnTo>
                <a:lnTo>
                  <a:pt x="2862262" y="100013"/>
                </a:lnTo>
                <a:lnTo>
                  <a:pt x="2847975" y="119063"/>
                </a:lnTo>
                <a:lnTo>
                  <a:pt x="2828925" y="142875"/>
                </a:lnTo>
                <a:lnTo>
                  <a:pt x="2828925" y="142875"/>
                </a:lnTo>
                <a:lnTo>
                  <a:pt x="2814637" y="214313"/>
                </a:lnTo>
                <a:lnTo>
                  <a:pt x="2805112" y="252413"/>
                </a:lnTo>
                <a:lnTo>
                  <a:pt x="2790825" y="1400175"/>
                </a:lnTo>
                <a:lnTo>
                  <a:pt x="1543050" y="1400175"/>
                </a:lnTo>
                <a:lnTo>
                  <a:pt x="347662" y="1514475"/>
                </a:lnTo>
                <a:lnTo>
                  <a:pt x="276225" y="452438"/>
                </a:lnTo>
                <a:lnTo>
                  <a:pt x="300037" y="309563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01C0DF-BBF9-473F-83D6-54396B5BFB1C}"/>
              </a:ext>
            </a:extLst>
          </p:cNvPr>
          <p:cNvSpPr/>
          <p:nvPr/>
        </p:nvSpPr>
        <p:spPr>
          <a:xfrm>
            <a:off x="5943600" y="1223963"/>
            <a:ext cx="938213" cy="1414462"/>
          </a:xfrm>
          <a:custGeom>
            <a:avLst/>
            <a:gdLst>
              <a:gd name="connsiteX0" fmla="*/ 0 w 938213"/>
              <a:gd name="connsiteY0" fmla="*/ 447675 h 1414462"/>
              <a:gd name="connsiteX1" fmla="*/ 104775 w 938213"/>
              <a:gd name="connsiteY1" fmla="*/ 428625 h 1414462"/>
              <a:gd name="connsiteX2" fmla="*/ 123825 w 938213"/>
              <a:gd name="connsiteY2" fmla="*/ 533400 h 1414462"/>
              <a:gd name="connsiteX3" fmla="*/ 242888 w 938213"/>
              <a:gd name="connsiteY3" fmla="*/ 623887 h 1414462"/>
              <a:gd name="connsiteX4" fmla="*/ 223838 w 938213"/>
              <a:gd name="connsiteY4" fmla="*/ 314325 h 1414462"/>
              <a:gd name="connsiteX5" fmla="*/ 709613 w 938213"/>
              <a:gd name="connsiteY5" fmla="*/ 223837 h 1414462"/>
              <a:gd name="connsiteX6" fmla="*/ 857250 w 938213"/>
              <a:gd name="connsiteY6" fmla="*/ 0 h 1414462"/>
              <a:gd name="connsiteX7" fmla="*/ 938213 w 938213"/>
              <a:gd name="connsiteY7" fmla="*/ 14287 h 1414462"/>
              <a:gd name="connsiteX8" fmla="*/ 771525 w 938213"/>
              <a:gd name="connsiteY8" fmla="*/ 304800 h 1414462"/>
              <a:gd name="connsiteX9" fmla="*/ 328613 w 938213"/>
              <a:gd name="connsiteY9" fmla="*/ 381000 h 1414462"/>
              <a:gd name="connsiteX10" fmla="*/ 357188 w 938213"/>
              <a:gd name="connsiteY10" fmla="*/ 666750 h 1414462"/>
              <a:gd name="connsiteX11" fmla="*/ 495300 w 938213"/>
              <a:gd name="connsiteY11" fmla="*/ 738187 h 1414462"/>
              <a:gd name="connsiteX12" fmla="*/ 609600 w 938213"/>
              <a:gd name="connsiteY12" fmla="*/ 1414462 h 1414462"/>
              <a:gd name="connsiteX13" fmla="*/ 428625 w 938213"/>
              <a:gd name="connsiteY13" fmla="*/ 1414462 h 1414462"/>
              <a:gd name="connsiteX14" fmla="*/ 342900 w 938213"/>
              <a:gd name="connsiteY14" fmla="*/ 776287 h 1414462"/>
              <a:gd name="connsiteX15" fmla="*/ 33338 w 938213"/>
              <a:gd name="connsiteY15" fmla="*/ 581025 h 1414462"/>
              <a:gd name="connsiteX16" fmla="*/ 0 w 938213"/>
              <a:gd name="connsiteY16" fmla="*/ 447675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38213" h="1414462">
                <a:moveTo>
                  <a:pt x="0" y="447675"/>
                </a:moveTo>
                <a:lnTo>
                  <a:pt x="104775" y="428625"/>
                </a:lnTo>
                <a:lnTo>
                  <a:pt x="123825" y="533400"/>
                </a:lnTo>
                <a:lnTo>
                  <a:pt x="242888" y="623887"/>
                </a:lnTo>
                <a:lnTo>
                  <a:pt x="223838" y="314325"/>
                </a:lnTo>
                <a:lnTo>
                  <a:pt x="709613" y="223837"/>
                </a:lnTo>
                <a:lnTo>
                  <a:pt x="857250" y="0"/>
                </a:lnTo>
                <a:lnTo>
                  <a:pt x="938213" y="14287"/>
                </a:lnTo>
                <a:lnTo>
                  <a:pt x="771525" y="304800"/>
                </a:lnTo>
                <a:lnTo>
                  <a:pt x="328613" y="381000"/>
                </a:lnTo>
                <a:lnTo>
                  <a:pt x="357188" y="666750"/>
                </a:lnTo>
                <a:lnTo>
                  <a:pt x="495300" y="738187"/>
                </a:lnTo>
                <a:lnTo>
                  <a:pt x="609600" y="1414462"/>
                </a:lnTo>
                <a:lnTo>
                  <a:pt x="428625" y="1414462"/>
                </a:lnTo>
                <a:lnTo>
                  <a:pt x="342900" y="776287"/>
                </a:lnTo>
                <a:lnTo>
                  <a:pt x="33338" y="581025"/>
                </a:lnTo>
                <a:lnTo>
                  <a:pt x="0" y="447675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08D0140-B472-4F46-B045-57EDEF8150FC}"/>
              </a:ext>
            </a:extLst>
          </p:cNvPr>
          <p:cNvSpPr/>
          <p:nvPr/>
        </p:nvSpPr>
        <p:spPr>
          <a:xfrm>
            <a:off x="6166602" y="2771776"/>
            <a:ext cx="1543886" cy="928688"/>
          </a:xfrm>
          <a:custGeom>
            <a:avLst/>
            <a:gdLst>
              <a:gd name="connsiteX0" fmla="*/ 0 w 1557338"/>
              <a:gd name="connsiteY0" fmla="*/ 71437 h 866775"/>
              <a:gd name="connsiteX1" fmla="*/ 152400 w 1557338"/>
              <a:gd name="connsiteY1" fmla="*/ 866775 h 866775"/>
              <a:gd name="connsiteX2" fmla="*/ 1557338 w 1557338"/>
              <a:gd name="connsiteY2" fmla="*/ 800100 h 866775"/>
              <a:gd name="connsiteX3" fmla="*/ 1547813 w 1557338"/>
              <a:gd name="connsiteY3" fmla="*/ 509587 h 866775"/>
              <a:gd name="connsiteX4" fmla="*/ 1343025 w 1557338"/>
              <a:gd name="connsiteY4" fmla="*/ 519112 h 866775"/>
              <a:gd name="connsiteX5" fmla="*/ 1338263 w 1557338"/>
              <a:gd name="connsiteY5" fmla="*/ 661987 h 866775"/>
              <a:gd name="connsiteX6" fmla="*/ 314325 w 1557338"/>
              <a:gd name="connsiteY6" fmla="*/ 661987 h 866775"/>
              <a:gd name="connsiteX7" fmla="*/ 309563 w 1557338"/>
              <a:gd name="connsiteY7" fmla="*/ 0 h 866775"/>
              <a:gd name="connsiteX8" fmla="*/ 171450 w 1557338"/>
              <a:gd name="connsiteY8" fmla="*/ 4762 h 866775"/>
              <a:gd name="connsiteX9" fmla="*/ 223838 w 1557338"/>
              <a:gd name="connsiteY9" fmla="*/ 633412 h 866775"/>
              <a:gd name="connsiteX10" fmla="*/ 138113 w 1557338"/>
              <a:gd name="connsiteY10" fmla="*/ 85725 h 866775"/>
              <a:gd name="connsiteX11" fmla="*/ 85725 w 1557338"/>
              <a:gd name="connsiteY11" fmla="*/ 28575 h 866775"/>
              <a:gd name="connsiteX12" fmla="*/ 0 w 1557338"/>
              <a:gd name="connsiteY12" fmla="*/ 71437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7338" h="866775">
                <a:moveTo>
                  <a:pt x="0" y="71437"/>
                </a:moveTo>
                <a:lnTo>
                  <a:pt x="152400" y="866775"/>
                </a:lnTo>
                <a:lnTo>
                  <a:pt x="1557338" y="800100"/>
                </a:lnTo>
                <a:lnTo>
                  <a:pt x="1547813" y="509587"/>
                </a:lnTo>
                <a:lnTo>
                  <a:pt x="1343025" y="519112"/>
                </a:lnTo>
                <a:lnTo>
                  <a:pt x="1338263" y="661987"/>
                </a:lnTo>
                <a:lnTo>
                  <a:pt x="314325" y="661987"/>
                </a:lnTo>
                <a:cubicBezTo>
                  <a:pt x="312738" y="441325"/>
                  <a:pt x="311150" y="220662"/>
                  <a:pt x="309563" y="0"/>
                </a:cubicBezTo>
                <a:lnTo>
                  <a:pt x="171450" y="4762"/>
                </a:lnTo>
                <a:lnTo>
                  <a:pt x="223838" y="633412"/>
                </a:lnTo>
                <a:lnTo>
                  <a:pt x="138113" y="85725"/>
                </a:lnTo>
                <a:lnTo>
                  <a:pt x="85725" y="28575"/>
                </a:lnTo>
                <a:lnTo>
                  <a:pt x="0" y="71437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28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795D1C-106C-48FD-8407-E132BACE4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07686"/>
            <a:ext cx="11428412" cy="5229727"/>
          </a:xfrm>
          <a:ln>
            <a:noFill/>
          </a:ln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2021 - 2022 shutdown </a:t>
            </a:r>
            <a:r>
              <a:rPr lang="en-US" dirty="0">
                <a:solidFill>
                  <a:schemeClr val="tx2"/>
                </a:solidFill>
              </a:rPr>
              <a:t>(10 months)</a:t>
            </a:r>
          </a:p>
          <a:p>
            <a:pPr lvl="1"/>
            <a:r>
              <a:rPr lang="en-US" dirty="0"/>
              <a:t>ACC23 = 2 new cryomodules with cavities running on average at 28 – 29 MV/m </a:t>
            </a:r>
          </a:p>
          <a:p>
            <a:pPr lvl="1"/>
            <a:r>
              <a:rPr lang="en-US" dirty="0"/>
              <a:t>ACC45 optimized waveguide distribution</a:t>
            </a:r>
          </a:p>
          <a:p>
            <a:pPr lvl="1"/>
            <a:r>
              <a:rPr lang="en-US" dirty="0"/>
              <a:t>New energy 1.35 GeV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b="1" dirty="0"/>
              <a:t>New main oscillator</a:t>
            </a:r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>
                <a:solidFill>
                  <a:schemeClr val="tx2"/>
                </a:solidFill>
              </a:rPr>
              <a:t>2024 – 2025 shutdown </a:t>
            </a:r>
            <a:r>
              <a:rPr lang="en-US" dirty="0">
                <a:solidFill>
                  <a:schemeClr val="tx2"/>
                </a:solidFill>
              </a:rPr>
              <a:t>(14 months) </a:t>
            </a:r>
          </a:p>
          <a:p>
            <a:pPr lvl="1"/>
            <a:r>
              <a:rPr lang="en-US" dirty="0"/>
              <a:t>photon beam line upgrade</a:t>
            </a:r>
          </a:p>
          <a:p>
            <a:pPr lvl="2"/>
            <a:r>
              <a:rPr lang="en-US" dirty="0"/>
              <a:t>variable gap + apple-X undulators (FLASH1 beamline)</a:t>
            </a:r>
          </a:p>
          <a:p>
            <a:pPr lvl="2"/>
            <a:r>
              <a:rPr lang="en-US" dirty="0"/>
              <a:t>new injector laser + provide external seeding</a:t>
            </a:r>
          </a:p>
          <a:p>
            <a:pPr lvl="1"/>
            <a:r>
              <a:rPr lang="en-US" dirty="0"/>
              <a:t>LLRF </a:t>
            </a:r>
          </a:p>
          <a:p>
            <a:pPr lvl="2"/>
            <a:r>
              <a:rPr lang="en-US" dirty="0"/>
              <a:t>modernizing legacy </a:t>
            </a:r>
            <a:r>
              <a:rPr lang="en-US" b="1" dirty="0">
                <a:solidFill>
                  <a:schemeClr val="tx2"/>
                </a:solidFill>
              </a:rPr>
              <a:t>monitoring system</a:t>
            </a:r>
            <a:r>
              <a:rPr lang="en-US" dirty="0"/>
              <a:t> (new racks, VME </a:t>
            </a:r>
            <a:r>
              <a:rPr lang="en-US" dirty="0">
                <a:sym typeface="Wingdings" panose="05000000000000000000" pitchFamily="2" charset="2"/>
              </a:rPr>
              <a:t> MTCA)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improving </a:t>
            </a:r>
            <a:r>
              <a:rPr lang="en-US" b="1" dirty="0">
                <a:solidFill>
                  <a:schemeClr val="tx2"/>
                </a:solidFill>
                <a:sym typeface="Wingdings" panose="05000000000000000000" pitchFamily="2" charset="2"/>
              </a:rPr>
              <a:t>RF reference distribution </a:t>
            </a:r>
            <a:r>
              <a:rPr lang="en-US" dirty="0">
                <a:sym typeface="Wingdings" panose="05000000000000000000" pitchFamily="2" charset="2"/>
              </a:rPr>
              <a:t>to bring benefit of new MO to end users 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FABD0F-B703-4AE0-BB77-4EF3CB7C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F9FD0E-B0A2-408B-87C0-0D927FA20B4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000" y="817563"/>
            <a:ext cx="10995025" cy="379412"/>
          </a:xfrm>
        </p:spPr>
        <p:txBody>
          <a:bodyPr/>
          <a:lstStyle/>
          <a:p>
            <a:r>
              <a:rPr lang="en-US" sz="1800" b="1" dirty="0">
                <a:solidFill>
                  <a:srgbClr val="EB6E0F"/>
                </a:solidFill>
              </a:rPr>
              <a:t>Successive upgrades, back in operation since August 2025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8DD110-712D-4A11-8907-ACF2116E6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83195"/>
            <a:ext cx="1728969" cy="974952"/>
          </a:xfrm>
          <a:prstGeom prst="rect">
            <a:avLst/>
          </a:prstGeom>
        </p:spPr>
      </p:pic>
      <p:pic>
        <p:nvPicPr>
          <p:cNvPr id="28" name="Grafik 5">
            <a:extLst>
              <a:ext uri="{FF2B5EF4-FFF2-40B4-BE49-F238E27FC236}">
                <a16:creationId xmlns:a16="http://schemas.microsoft.com/office/drawing/2014/main" id="{2F4FFF72-6950-46D0-9445-7E76762DE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819" y="1381079"/>
            <a:ext cx="3242035" cy="249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2E19300-111E-451D-9144-4CB6A306E8A4}"/>
              </a:ext>
            </a:extLst>
          </p:cNvPr>
          <p:cNvGrpSpPr/>
          <p:nvPr/>
        </p:nvGrpSpPr>
        <p:grpSpPr>
          <a:xfrm>
            <a:off x="380999" y="2940372"/>
            <a:ext cx="6594565" cy="1065151"/>
            <a:chOff x="381000" y="2645146"/>
            <a:chExt cx="6594565" cy="106515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F57D1E0-A133-4A76-AD7F-8148448AE597}"/>
                </a:ext>
              </a:extLst>
            </p:cNvPr>
            <p:cNvSpPr/>
            <p:nvPr/>
          </p:nvSpPr>
          <p:spPr>
            <a:xfrm>
              <a:off x="381000" y="2645146"/>
              <a:ext cx="6159500" cy="106515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492DD67-3607-4844-8CCC-B650578F5160}"/>
                </a:ext>
              </a:extLst>
            </p:cNvPr>
            <p:cNvGrpSpPr/>
            <p:nvPr/>
          </p:nvGrpSpPr>
          <p:grpSpPr>
            <a:xfrm>
              <a:off x="551530" y="2699969"/>
              <a:ext cx="3169289" cy="954107"/>
              <a:chOff x="1568390" y="5494903"/>
              <a:chExt cx="3169289" cy="95410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22EAFD9-B9A2-41C6-B7A6-9DC7FA83F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7799" y="5946557"/>
                <a:ext cx="1156566" cy="453374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EB585A6-5774-4DD1-9160-E1732EA29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2534" y="5543550"/>
                <a:ext cx="625145" cy="625145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52A405-CF8B-4D20-B83D-4F5C4CBC684F}"/>
                  </a:ext>
                </a:extLst>
              </p:cNvPr>
              <p:cNvSpPr txBox="1"/>
              <p:nvPr/>
            </p:nvSpPr>
            <p:spPr>
              <a:xfrm>
                <a:off x="1568390" y="5494903"/>
                <a:ext cx="186037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MO designed in collaboration with ISE, Poland</a:t>
                </a:r>
                <a:br>
                  <a:rPr lang="en-US" sz="1400" dirty="0"/>
                </a:br>
                <a:r>
                  <a:rPr lang="en-US" sz="1400" dirty="0"/>
                  <a:t>licensed to KVG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F44F4A2-466F-4CD8-B0D5-0D8D92047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9453" y="5568523"/>
                <a:ext cx="572185" cy="319494"/>
              </a:xfrm>
              <a:prstGeom prst="rect">
                <a:avLst/>
              </a:prstGeom>
            </p:spPr>
          </p:pic>
        </p:grpSp>
        <p:sp>
          <p:nvSpPr>
            <p:cNvPr id="17" name="Rectangle 217">
              <a:extLst>
                <a:ext uri="{FF2B5EF4-FFF2-40B4-BE49-F238E27FC236}">
                  <a16:creationId xmlns:a16="http://schemas.microsoft.com/office/drawing/2014/main" id="{C7D8FCC9-ADB1-4631-AD7E-509706B908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79221" y="2712060"/>
              <a:ext cx="3096344" cy="85597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70000" tIns="0"/>
            <a:lstStyle>
              <a:lvl1pPr defTabSz="593725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593725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593725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593725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593725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593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593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593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593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lvl="0" eaLnBrk="1" hangingPunct="1">
                <a:buClr>
                  <a:srgbClr val="FD930A"/>
                </a:buClr>
                <a:buSzPct val="90000"/>
                <a:defRPr/>
              </a:pPr>
              <a:r>
                <a:rPr lang="de-DE" altLang="en-US" sz="1400" kern="0" dirty="0"/>
                <a:t>Integrated </a:t>
              </a:r>
              <a:r>
                <a:rPr lang="de-DE" altLang="en-US" sz="1400" kern="0" dirty="0" err="1"/>
                <a:t>jitter</a:t>
              </a:r>
              <a:r>
                <a:rPr lang="de-DE" altLang="en-US" sz="1400" kern="0" dirty="0"/>
                <a:t>:</a:t>
              </a:r>
            </a:p>
            <a:p>
              <a:pPr lvl="0" eaLnBrk="1" hangingPunct="1">
                <a:buClr>
                  <a:srgbClr val="FD930A"/>
                </a:buClr>
                <a:buSzPct val="90000"/>
                <a:defRPr/>
              </a:pPr>
              <a:r>
                <a:rPr lang="de-DE" altLang="en-US" sz="1400" b="1" kern="0" dirty="0"/>
                <a:t>&lt; 12  </a:t>
              </a:r>
              <a:r>
                <a:rPr lang="de-DE" altLang="en-US" sz="1400" b="1" kern="0" dirty="0" err="1"/>
                <a:t>fs</a:t>
              </a:r>
              <a:r>
                <a:rPr lang="de-DE" altLang="en-US" sz="1400" b="1" kern="0" dirty="0"/>
                <a:t> [10 Hz </a:t>
              </a:r>
              <a:r>
                <a:rPr lang="de-DE" altLang="en-US" sz="1400" b="1" kern="0" dirty="0" err="1"/>
                <a:t>to</a:t>
              </a:r>
              <a:r>
                <a:rPr lang="de-DE" altLang="en-US" sz="1400" b="1" kern="0" dirty="0"/>
                <a:t> 100 Hz]</a:t>
              </a:r>
            </a:p>
            <a:p>
              <a:pPr lvl="0" eaLnBrk="1" hangingPunct="1">
                <a:buClr>
                  <a:srgbClr val="FD930A"/>
                </a:buClr>
                <a:buSzPct val="90000"/>
                <a:defRPr/>
              </a:pPr>
              <a:r>
                <a:rPr lang="de-DE" altLang="en-US" sz="1400" b="1" kern="0" dirty="0"/>
                <a:t>&lt; 1.8 </a:t>
              </a:r>
              <a:r>
                <a:rPr lang="de-DE" altLang="en-US" sz="1400" b="1" kern="0" dirty="0" err="1"/>
                <a:t>fs</a:t>
              </a:r>
              <a:r>
                <a:rPr lang="de-DE" altLang="en-US" sz="1400" b="1" kern="0" dirty="0"/>
                <a:t> [100 Hz </a:t>
              </a:r>
              <a:r>
                <a:rPr lang="de-DE" altLang="en-US" sz="1400" b="1" kern="0" dirty="0" err="1"/>
                <a:t>to</a:t>
              </a:r>
              <a:r>
                <a:rPr lang="de-DE" altLang="en-US" sz="1400" b="1" kern="0" dirty="0"/>
                <a:t> 1 kHz]</a:t>
              </a:r>
            </a:p>
            <a:p>
              <a:pPr lvl="0" eaLnBrk="1" hangingPunct="1">
                <a:buClr>
                  <a:srgbClr val="FD930A"/>
                </a:buClr>
                <a:buSzPct val="90000"/>
                <a:defRPr/>
              </a:pPr>
              <a:r>
                <a:rPr lang="de-DE" altLang="en-US" sz="1400" b="1" kern="0" dirty="0"/>
                <a:t>&lt; 0.8 </a:t>
              </a:r>
              <a:r>
                <a:rPr lang="de-DE" altLang="en-US" sz="1400" b="1" kern="0" dirty="0" err="1"/>
                <a:t>fs</a:t>
              </a:r>
              <a:r>
                <a:rPr lang="de-DE" altLang="en-US" sz="1400" b="1" kern="0" dirty="0"/>
                <a:t> [1 kHz </a:t>
              </a:r>
              <a:r>
                <a:rPr lang="de-DE" altLang="en-US" sz="1400" b="1" kern="0" dirty="0" err="1"/>
                <a:t>to</a:t>
              </a:r>
              <a:r>
                <a:rPr lang="de-DE" altLang="en-US" sz="1400" b="1" kern="0" dirty="0"/>
                <a:t> 1 MHz]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09F0CE8-3DB4-4B58-813E-98F895F790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91" r="8870"/>
          <a:stretch/>
        </p:blipFill>
        <p:spPr>
          <a:xfrm>
            <a:off x="8602819" y="4023694"/>
            <a:ext cx="3413150" cy="2182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B482762-5C44-4BCF-86B8-E2AF0EA7BAC4}"/>
              </a:ext>
            </a:extLst>
          </p:cNvPr>
          <p:cNvSpPr txBox="1"/>
          <p:nvPr/>
        </p:nvSpPr>
        <p:spPr>
          <a:xfrm>
            <a:off x="10852500" y="4067051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Oct. 2024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9E895A-1EDF-44C1-A178-EC56FBF4D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EA482-728C-4A78-9CFD-66F590CE12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D00B4-AA60-4C97-BF94-D852C706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620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2A1AA0-628E-472F-9B48-3E3326A93754}"/>
              </a:ext>
            </a:extLst>
          </p:cNvPr>
          <p:cNvSpPr/>
          <p:nvPr/>
        </p:nvSpPr>
        <p:spPr>
          <a:xfrm>
            <a:off x="276448" y="1196975"/>
            <a:ext cx="4199860" cy="23653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FABD0F-B703-4AE0-BB77-4EF3CB7C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EuXFEL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E77420-16EA-4D39-A4B9-2B6EB9EB1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07" y="94611"/>
            <a:ext cx="965115" cy="965115"/>
          </a:xfrm>
          <a:prstGeom prst="rect">
            <a:avLst/>
          </a:prstGeom>
        </p:spPr>
      </p:pic>
      <p:pic>
        <p:nvPicPr>
          <p:cNvPr id="17" name="Content Placeholder 20">
            <a:extLst>
              <a:ext uri="{FF2B5EF4-FFF2-40B4-BE49-F238E27FC236}">
                <a16:creationId xmlns:a16="http://schemas.microsoft.com/office/drawing/2014/main" id="{72C1AF01-CA59-4C14-8E0F-45BCF124D2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7"/>
          <a:stretch/>
        </p:blipFill>
        <p:spPr>
          <a:xfrm>
            <a:off x="447675" y="1317646"/>
            <a:ext cx="3888432" cy="2006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B9445B-9820-4F6A-BBB8-E39A4C196A01}"/>
              </a:ext>
            </a:extLst>
          </p:cNvPr>
          <p:cNvSpPr txBox="1"/>
          <p:nvPr/>
        </p:nvSpPr>
        <p:spPr>
          <a:xfrm>
            <a:off x="431673" y="1208019"/>
            <a:ext cx="1502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beam regions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62D96FC8-279A-4568-8208-AD50D6718565}"/>
              </a:ext>
            </a:extLst>
          </p:cNvPr>
          <p:cNvSpPr txBox="1">
            <a:spLocks/>
          </p:cNvSpPr>
          <p:nvPr/>
        </p:nvSpPr>
        <p:spPr>
          <a:xfrm>
            <a:off x="381000" y="817563"/>
            <a:ext cx="10995025" cy="379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EB6E0F"/>
                </a:solidFill>
              </a:rPr>
              <a:t>Recent developments, currently shutdown (1</a:t>
            </a:r>
            <a:r>
              <a:rPr lang="en-US" sz="1800" b="1" baseline="30000" dirty="0">
                <a:solidFill>
                  <a:srgbClr val="EB6E0F"/>
                </a:solidFill>
              </a:rPr>
              <a:t>st</a:t>
            </a:r>
            <a:r>
              <a:rPr lang="en-US" sz="1800" b="1" dirty="0">
                <a:solidFill>
                  <a:srgbClr val="EB6E0F"/>
                </a:solidFill>
              </a:rPr>
              <a:t> warmup since 2017 !), restart January 2026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740FB9C-69CE-4AA6-964A-63EBF0B67573}"/>
              </a:ext>
            </a:extLst>
          </p:cNvPr>
          <p:cNvSpPr/>
          <p:nvPr/>
        </p:nvSpPr>
        <p:spPr>
          <a:xfrm>
            <a:off x="4563171" y="1180397"/>
            <a:ext cx="7431550" cy="23981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9A0F79-13FF-4BB9-AF5B-3F00C43FD2B3}"/>
              </a:ext>
            </a:extLst>
          </p:cNvPr>
          <p:cNvSpPr txBox="1"/>
          <p:nvPr/>
        </p:nvSpPr>
        <p:spPr>
          <a:xfrm>
            <a:off x="4800252" y="1184807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new RF gun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2C1905-B9CA-4CAC-8F64-7154117F8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165" y="1283692"/>
            <a:ext cx="3404973" cy="2265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E1DB298-B9DE-4604-874A-41D5A4ED45F1}"/>
              </a:ext>
            </a:extLst>
          </p:cNvPr>
          <p:cNvGrpSpPr/>
          <p:nvPr/>
        </p:nvGrpSpPr>
        <p:grpSpPr>
          <a:xfrm>
            <a:off x="4584315" y="3648194"/>
            <a:ext cx="7431549" cy="2827398"/>
            <a:chOff x="4584315" y="3648194"/>
            <a:chExt cx="7431549" cy="282739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C090D19-B32C-43AE-BAF9-5866D1B59666}"/>
                </a:ext>
              </a:extLst>
            </p:cNvPr>
            <p:cNvSpPr/>
            <p:nvPr/>
          </p:nvSpPr>
          <p:spPr>
            <a:xfrm>
              <a:off x="4584315" y="3648194"/>
              <a:ext cx="7431549" cy="282739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9E7A78B-A8B1-4E3B-B38C-273C126AE395}"/>
                </a:ext>
              </a:extLst>
            </p:cNvPr>
            <p:cNvGrpSpPr/>
            <p:nvPr/>
          </p:nvGrpSpPr>
          <p:grpSpPr>
            <a:xfrm>
              <a:off x="4874659" y="3716362"/>
              <a:ext cx="6913500" cy="2568346"/>
              <a:chOff x="1509757" y="303723"/>
              <a:chExt cx="6913500" cy="256834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098826-245D-46B9-8B07-991918769F8B}"/>
                  </a:ext>
                </a:extLst>
              </p:cNvPr>
              <p:cNvSpPr txBox="1"/>
              <p:nvPr/>
            </p:nvSpPr>
            <p:spPr>
              <a:xfrm>
                <a:off x="1509757" y="303723"/>
                <a:ext cx="9637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2"/>
                    </a:solidFill>
                  </a:rPr>
                  <a:t>new MO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88978D7-5E5D-4EFB-BDE8-12BA90C162F6}"/>
                  </a:ext>
                </a:extLst>
              </p:cNvPr>
              <p:cNvGrpSpPr/>
              <p:nvPr/>
            </p:nvGrpSpPr>
            <p:grpSpPr>
              <a:xfrm>
                <a:off x="4746287" y="423391"/>
                <a:ext cx="3676970" cy="2448678"/>
                <a:chOff x="6211171" y="4145"/>
                <a:chExt cx="4049103" cy="2940272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098A00E8-5148-472D-96D1-158E0CF11E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11171" y="4145"/>
                  <a:ext cx="4049103" cy="2940272"/>
                </a:xfrm>
                <a:prstGeom prst="rect">
                  <a:avLst/>
                </a:prstGeom>
              </p:spPr>
            </p:pic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6416B2E-01D7-48BA-81DE-81B18821FB6F}"/>
                    </a:ext>
                  </a:extLst>
                </p:cNvPr>
                <p:cNvSpPr/>
                <p:nvPr/>
              </p:nvSpPr>
              <p:spPr>
                <a:xfrm>
                  <a:off x="7645130" y="458207"/>
                  <a:ext cx="1672679" cy="75476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Rectangle 217">
                  <a:extLst>
                    <a:ext uri="{FF2B5EF4-FFF2-40B4-BE49-F238E27FC236}">
                      <a16:creationId xmlns:a16="http://schemas.microsoft.com/office/drawing/2014/main" id="{1CB15C17-9EA1-4EAC-8C40-12D67407E2C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495062" y="467458"/>
                  <a:ext cx="2001807" cy="855969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lIns="270000" tIns="0"/>
                <a:lstStyle>
                  <a:lvl1pPr defTabSz="593725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defTabSz="593725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defTabSz="593725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defTabSz="593725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defTabSz="593725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59372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59372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59372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59372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lvl="0" eaLnBrk="1" hangingPunct="1">
                    <a:buClr>
                      <a:srgbClr val="FD930A"/>
                    </a:buClr>
                    <a:buSzPct val="90000"/>
                    <a:defRPr/>
                  </a:pPr>
                  <a:r>
                    <a:rPr lang="de-DE" altLang="en-US" sz="900" kern="0" dirty="0"/>
                    <a:t>Integrated </a:t>
                  </a:r>
                  <a:r>
                    <a:rPr lang="de-DE" altLang="en-US" sz="900" kern="0" dirty="0" err="1"/>
                    <a:t>jitter</a:t>
                  </a:r>
                  <a:r>
                    <a:rPr lang="de-DE" altLang="en-US" sz="900" kern="0" dirty="0"/>
                    <a:t>:</a:t>
                  </a:r>
                </a:p>
                <a:p>
                  <a:pPr lvl="0" eaLnBrk="1" hangingPunct="1">
                    <a:buClr>
                      <a:srgbClr val="FD930A"/>
                    </a:buClr>
                    <a:buSzPct val="90000"/>
                    <a:defRPr/>
                  </a:pPr>
                  <a:r>
                    <a:rPr lang="de-DE" altLang="en-US" sz="900" kern="0" dirty="0"/>
                    <a:t>&lt; 12  </a:t>
                  </a:r>
                  <a:r>
                    <a:rPr lang="de-DE" altLang="en-US" sz="900" kern="0" dirty="0" err="1"/>
                    <a:t>fs</a:t>
                  </a:r>
                  <a:r>
                    <a:rPr lang="de-DE" altLang="en-US" sz="900" kern="0" dirty="0"/>
                    <a:t> [10 Hz </a:t>
                  </a:r>
                  <a:r>
                    <a:rPr lang="de-DE" altLang="en-US" sz="900" kern="0" dirty="0" err="1"/>
                    <a:t>to</a:t>
                  </a:r>
                  <a:r>
                    <a:rPr lang="de-DE" altLang="en-US" sz="900" kern="0" dirty="0"/>
                    <a:t> 100 Hz]</a:t>
                  </a:r>
                </a:p>
                <a:p>
                  <a:pPr lvl="0" eaLnBrk="1" hangingPunct="1">
                    <a:buClr>
                      <a:srgbClr val="FD930A"/>
                    </a:buClr>
                    <a:buSzPct val="90000"/>
                    <a:defRPr/>
                  </a:pPr>
                  <a:r>
                    <a:rPr lang="de-DE" altLang="en-US" sz="900" kern="0" dirty="0"/>
                    <a:t>&lt; 2.1 </a:t>
                  </a:r>
                  <a:r>
                    <a:rPr lang="de-DE" altLang="en-US" sz="900" kern="0" dirty="0" err="1"/>
                    <a:t>fs</a:t>
                  </a:r>
                  <a:r>
                    <a:rPr lang="de-DE" altLang="en-US" sz="900" kern="0" dirty="0"/>
                    <a:t> [100 Hz </a:t>
                  </a:r>
                  <a:r>
                    <a:rPr lang="de-DE" altLang="en-US" sz="900" kern="0" dirty="0" err="1"/>
                    <a:t>to</a:t>
                  </a:r>
                  <a:r>
                    <a:rPr lang="de-DE" altLang="en-US" sz="900" kern="0" dirty="0"/>
                    <a:t> 1 kHz]</a:t>
                  </a:r>
                </a:p>
                <a:p>
                  <a:pPr lvl="0" eaLnBrk="1" hangingPunct="1">
                    <a:buClr>
                      <a:srgbClr val="FD930A"/>
                    </a:buClr>
                    <a:buSzPct val="90000"/>
                    <a:defRPr/>
                  </a:pPr>
                  <a:r>
                    <a:rPr lang="de-DE" altLang="en-US" sz="900" kern="0" dirty="0"/>
                    <a:t>&lt; 1.1 </a:t>
                  </a:r>
                  <a:r>
                    <a:rPr lang="de-DE" altLang="en-US" sz="900" kern="0" dirty="0" err="1"/>
                    <a:t>fs</a:t>
                  </a:r>
                  <a:r>
                    <a:rPr lang="de-DE" altLang="en-US" sz="900" kern="0" dirty="0"/>
                    <a:t> [1 kHz </a:t>
                  </a:r>
                  <a:r>
                    <a:rPr lang="de-DE" altLang="en-US" sz="900" kern="0" dirty="0" err="1"/>
                    <a:t>to</a:t>
                  </a:r>
                  <a:r>
                    <a:rPr lang="de-DE" altLang="en-US" sz="900" kern="0" dirty="0"/>
                    <a:t> 1 MHz]</a:t>
                  </a:r>
                </a:p>
              </p:txBody>
            </p:sp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0CD61B-D689-49C6-A3B5-91FBAFBA1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4850" t="12234" r="19294" b="20790"/>
            <a:stretch/>
          </p:blipFill>
          <p:spPr>
            <a:xfrm>
              <a:off x="4731210" y="4288073"/>
              <a:ext cx="3152274" cy="14811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916E5D-2FA0-4711-9346-A9653E62459E}"/>
                </a:ext>
              </a:extLst>
            </p:cNvPr>
            <p:cNvSpPr txBox="1"/>
            <p:nvPr/>
          </p:nvSpPr>
          <p:spPr>
            <a:xfrm>
              <a:off x="5445254" y="5984211"/>
              <a:ext cx="1985843" cy="46166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benefit 1-to-1 from FLASH MO development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C41931-9B75-4BED-B406-291993D7B5E4}"/>
              </a:ext>
            </a:extLst>
          </p:cNvPr>
          <p:cNvSpPr txBox="1"/>
          <p:nvPr/>
        </p:nvSpPr>
        <p:spPr>
          <a:xfrm>
            <a:off x="1203862" y="3043196"/>
            <a:ext cx="228452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adapt LLRF to support any arbitrary setpoint waveform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F95815-88FF-406B-8746-063641CD027B}"/>
              </a:ext>
            </a:extLst>
          </p:cNvPr>
          <p:cNvGrpSpPr/>
          <p:nvPr/>
        </p:nvGrpSpPr>
        <p:grpSpPr>
          <a:xfrm>
            <a:off x="293002" y="3642241"/>
            <a:ext cx="4199860" cy="2833172"/>
            <a:chOff x="293002" y="3642241"/>
            <a:chExt cx="4199860" cy="283317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D6F7149-0B81-4666-B621-38D0FE7B5092}"/>
                </a:ext>
              </a:extLst>
            </p:cNvPr>
            <p:cNvSpPr/>
            <p:nvPr/>
          </p:nvSpPr>
          <p:spPr>
            <a:xfrm>
              <a:off x="293002" y="3648015"/>
              <a:ext cx="4199860" cy="282739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Content Placeholder 8">
              <a:extLst>
                <a:ext uri="{FF2B5EF4-FFF2-40B4-BE49-F238E27FC236}">
                  <a16:creationId xmlns:a16="http://schemas.microsoft.com/office/drawing/2014/main" id="{88FA683F-9B04-4E7A-A51F-FE378A58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96" y="3966360"/>
              <a:ext cx="3085471" cy="204550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3A5C5D-514A-4606-A41B-48951C817396}"/>
                </a:ext>
              </a:extLst>
            </p:cNvPr>
            <p:cNvSpPr txBox="1"/>
            <p:nvPr/>
          </p:nvSpPr>
          <p:spPr>
            <a:xfrm>
              <a:off x="464828" y="3642241"/>
              <a:ext cx="1665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</a:rPr>
                <a:t>energy savings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5D47564-D443-499F-A4BE-09FAA7024C74}"/>
                </a:ext>
              </a:extLst>
            </p:cNvPr>
            <p:cNvSpPr txBox="1"/>
            <p:nvPr/>
          </p:nvSpPr>
          <p:spPr>
            <a:xfrm>
              <a:off x="1326250" y="6003700"/>
              <a:ext cx="2119306" cy="46166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adapt LLRF to compensate for HPRF non-linearities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D28F027-F197-4DCA-A811-4DB2A784C1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964" b="31203"/>
          <a:stretch/>
        </p:blipFill>
        <p:spPr>
          <a:xfrm>
            <a:off x="4874659" y="1469223"/>
            <a:ext cx="3284570" cy="16163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4BCA2F-CC79-4C9A-A9B7-A856BD666760}"/>
              </a:ext>
            </a:extLst>
          </p:cNvPr>
          <p:cNvSpPr txBox="1"/>
          <p:nvPr/>
        </p:nvSpPr>
        <p:spPr>
          <a:xfrm>
            <a:off x="5551252" y="3070736"/>
            <a:ext cx="2119306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adapt LLRF for 2 input ports and probe pick-up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1772C7-9056-46EA-B61F-6CD1203D9692}"/>
              </a:ext>
            </a:extLst>
          </p:cNvPr>
          <p:cNvGrpSpPr/>
          <p:nvPr/>
        </p:nvGrpSpPr>
        <p:grpSpPr>
          <a:xfrm>
            <a:off x="1326250" y="4031981"/>
            <a:ext cx="2519562" cy="712141"/>
            <a:chOff x="1326250" y="4031981"/>
            <a:chExt cx="2519562" cy="712141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1D68A52-7163-47CF-B1C9-F8F423E04794}"/>
                </a:ext>
              </a:extLst>
            </p:cNvPr>
            <p:cNvCxnSpPr/>
            <p:nvPr/>
          </p:nvCxnSpPr>
          <p:spPr>
            <a:xfrm>
              <a:off x="1326250" y="4528461"/>
              <a:ext cx="2119306" cy="215661"/>
            </a:xfrm>
            <a:prstGeom prst="straightConnector1">
              <a:avLst/>
            </a:prstGeom>
            <a:ln w="57150">
              <a:solidFill>
                <a:srgbClr val="EB6E0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69BE9D4-689C-4B6A-AE3E-1E85950B80C5}"/>
                </a:ext>
              </a:extLst>
            </p:cNvPr>
            <p:cNvSpPr txBox="1"/>
            <p:nvPr/>
          </p:nvSpPr>
          <p:spPr>
            <a:xfrm>
              <a:off x="1695864" y="4031981"/>
              <a:ext cx="21499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&gt; 1 MW savings (Mio €)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13F2E14-0836-42B2-AE6E-C3506C90C8CA}"/>
              </a:ext>
            </a:extLst>
          </p:cNvPr>
          <p:cNvGrpSpPr/>
          <p:nvPr/>
        </p:nvGrpSpPr>
        <p:grpSpPr>
          <a:xfrm>
            <a:off x="8428967" y="1494707"/>
            <a:ext cx="3017217" cy="312451"/>
            <a:chOff x="8428967" y="1494707"/>
            <a:chExt cx="3017217" cy="3124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EFFAA9-F76F-4222-8451-F5A7849899D6}"/>
                </a:ext>
              </a:extLst>
            </p:cNvPr>
            <p:cNvSpPr/>
            <p:nvPr/>
          </p:nvSpPr>
          <p:spPr>
            <a:xfrm>
              <a:off x="8428967" y="1501431"/>
              <a:ext cx="2966977" cy="305727"/>
            </a:xfrm>
            <a:prstGeom prst="rect">
              <a:avLst/>
            </a:prstGeom>
            <a:solidFill>
              <a:schemeClr val="tx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866345-F6D3-4412-B258-E964FA08E071}"/>
                </a:ext>
              </a:extLst>
            </p:cNvPr>
            <p:cNvSpPr txBox="1"/>
            <p:nvPr/>
          </p:nvSpPr>
          <p:spPr>
            <a:xfrm>
              <a:off x="8494735" y="1494707"/>
              <a:ext cx="2951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Gun5 installation at XFEL (Sept. 2025)</a:t>
              </a:r>
            </a:p>
          </p:txBody>
        </p:sp>
      </p:grp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EE9C849D-8DD5-4EC0-A004-EF40B75E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D20A164D-4672-467E-8879-C72660D41C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06801AE0-3E11-466A-93F1-3FBEC89E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393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2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FABD0F-B703-4AE0-BB77-4EF3CB7C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PETRA IV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9F7454-B4C5-4276-8517-DE63FB6CE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" t="4816" r="1483"/>
          <a:stretch/>
        </p:blipFill>
        <p:spPr>
          <a:xfrm>
            <a:off x="269028" y="1346736"/>
            <a:ext cx="11700070" cy="5026072"/>
          </a:xfrm>
          <a:prstGeom prst="rect">
            <a:avLst/>
          </a:prstGeom>
        </p:spPr>
      </p:pic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941ED40-AAA3-429D-9BB3-41A3DC696871}"/>
              </a:ext>
            </a:extLst>
          </p:cNvPr>
          <p:cNvSpPr txBox="1">
            <a:spLocks/>
          </p:cNvSpPr>
          <p:nvPr/>
        </p:nvSpPr>
        <p:spPr>
          <a:xfrm>
            <a:off x="381000" y="817563"/>
            <a:ext cx="10995025" cy="379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EB6E0F"/>
                </a:solidFill>
              </a:rPr>
              <a:t>PETRA III upgrade  (construction phase 2029 – 2032)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1F8B-F5B3-4B00-9BBA-86355C5C6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70691" y="137772"/>
            <a:ext cx="2246077" cy="115547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1C605C-8D6A-4B01-8159-50C90DEBB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AF9408-96AB-4426-BFC0-110321A41A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79ABD-C4EF-4E51-BC1C-00D4267B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338642-800F-41B8-9BC7-6EF9DF265198}"/>
              </a:ext>
            </a:extLst>
          </p:cNvPr>
          <p:cNvSpPr txBox="1"/>
          <p:nvPr/>
        </p:nvSpPr>
        <p:spPr>
          <a:xfrm>
            <a:off x="9836821" y="6031696"/>
            <a:ext cx="1582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Courtesy H. Reichert</a:t>
            </a:r>
          </a:p>
        </p:txBody>
      </p:sp>
    </p:spTree>
    <p:extLst>
      <p:ext uri="{BB962C8B-B14F-4D97-AF65-F5344CB8AC3E}">
        <p14:creationId xmlns:p14="http://schemas.microsoft.com/office/powerpoint/2010/main" val="147505902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FABD0F-B703-4AE0-BB77-4EF3CB7C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PETRA IV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9F7454-B4C5-4276-8517-DE63FB6CE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" t="22413" r="1712" b="4488"/>
          <a:stretch/>
        </p:blipFill>
        <p:spPr>
          <a:xfrm>
            <a:off x="298189" y="1316067"/>
            <a:ext cx="11640510" cy="5047411"/>
          </a:xfrm>
          <a:prstGeom prst="rect">
            <a:avLst/>
          </a:prstGeom>
        </p:spPr>
      </p:pic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941ED40-AAA3-429D-9BB3-41A3DC696871}"/>
              </a:ext>
            </a:extLst>
          </p:cNvPr>
          <p:cNvSpPr txBox="1">
            <a:spLocks/>
          </p:cNvSpPr>
          <p:nvPr/>
        </p:nvSpPr>
        <p:spPr>
          <a:xfrm>
            <a:off x="381000" y="817563"/>
            <a:ext cx="10995025" cy="379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EB6E0F"/>
                </a:solidFill>
              </a:rPr>
              <a:t>PETRA III upgrade  (construction phase 2029 – 2032)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1F8B-F5B3-4B00-9BBA-86355C5C6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70691" y="137772"/>
            <a:ext cx="2246077" cy="115547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7DC32-B861-4F68-A448-3461F7567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9FCE-5547-42B1-9016-12CA5DCD317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8DD21-D8E3-4BE9-878D-D364F580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6E8035-273F-4F21-8B0D-8CA0AFDF474B}"/>
              </a:ext>
            </a:extLst>
          </p:cNvPr>
          <p:cNvSpPr txBox="1"/>
          <p:nvPr/>
        </p:nvSpPr>
        <p:spPr>
          <a:xfrm>
            <a:off x="9836821" y="6031696"/>
            <a:ext cx="1582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Courtesy H. Reichert</a:t>
            </a:r>
          </a:p>
        </p:txBody>
      </p:sp>
    </p:spTree>
    <p:extLst>
      <p:ext uri="{BB962C8B-B14F-4D97-AF65-F5344CB8AC3E}">
        <p14:creationId xmlns:p14="http://schemas.microsoft.com/office/powerpoint/2010/main" val="247588732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Explosion: 14 Points 20">
            <a:extLst>
              <a:ext uri="{FF2B5EF4-FFF2-40B4-BE49-F238E27FC236}">
                <a16:creationId xmlns:a16="http://schemas.microsoft.com/office/drawing/2014/main" id="{C5A47904-6787-4049-971C-9EFAB9D8F6D0}"/>
              </a:ext>
            </a:extLst>
          </p:cNvPr>
          <p:cNvSpPr/>
          <p:nvPr/>
        </p:nvSpPr>
        <p:spPr>
          <a:xfrm rot="333002">
            <a:off x="65046" y="4568151"/>
            <a:ext cx="2554381" cy="1027902"/>
          </a:xfrm>
          <a:prstGeom prst="irregularSeal2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440047"/>
            <a:ext cx="11428412" cy="4888563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PETRA IV upgrade</a:t>
            </a:r>
            <a:endParaRPr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US" dirty="0"/>
              <a:t>Upgrade LLRF (MTCA.4-based)</a:t>
            </a:r>
            <a:endParaRPr dirty="0"/>
          </a:p>
          <a:p>
            <a:pPr lvl="2">
              <a:defRPr/>
            </a:pPr>
            <a:r>
              <a:rPr lang="en-US" b="1" dirty="0"/>
              <a:t>24 cavities </a:t>
            </a:r>
            <a:r>
              <a:rPr lang="en-US" dirty="0"/>
              <a:t>at 500 MHz each </a:t>
            </a:r>
            <a:r>
              <a:rPr lang="en-US" b="1" dirty="0"/>
              <a:t>80 kW SSA</a:t>
            </a:r>
            <a:endParaRPr b="1" dirty="0"/>
          </a:p>
          <a:p>
            <a:pPr lvl="2">
              <a:defRPr/>
            </a:pPr>
            <a:r>
              <a:rPr lang="en-US" b="1" dirty="0"/>
              <a:t>24 cavities </a:t>
            </a:r>
            <a:r>
              <a:rPr lang="en-US" dirty="0"/>
              <a:t>at 1.5 GHz each </a:t>
            </a:r>
            <a:r>
              <a:rPr lang="en-US" b="1" dirty="0"/>
              <a:t>10 kW SSA</a:t>
            </a:r>
          </a:p>
          <a:p>
            <a:pPr lvl="1">
              <a:defRPr/>
            </a:pPr>
            <a:endParaRPr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PETRA IV</a:t>
            </a: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A3C1D-7CF4-4760-B659-6E645C5ED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691" y="137772"/>
            <a:ext cx="2246077" cy="1155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85C5E-F65B-40AD-AEAB-3B31DAE956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/>
          <a:stretch/>
        </p:blipFill>
        <p:spPr>
          <a:xfrm>
            <a:off x="9233605" y="1502702"/>
            <a:ext cx="2794127" cy="2225499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4ACC7D0-4413-4DE5-9D3C-E04CA7373126}"/>
              </a:ext>
            </a:extLst>
          </p:cNvPr>
          <p:cNvSpPr txBox="1">
            <a:spLocks/>
          </p:cNvSpPr>
          <p:nvPr/>
        </p:nvSpPr>
        <p:spPr>
          <a:xfrm>
            <a:off x="381000" y="817563"/>
            <a:ext cx="10995025" cy="379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EB6E0F"/>
                </a:solidFill>
              </a:rPr>
              <a:t>PETRA III upgrade  (construction phase 2029 – 2032)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E4BC5-C7D7-4171-BC5F-14EBA855E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172" y="1502702"/>
            <a:ext cx="3593580" cy="4888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C7B161-3D3D-4112-A663-E32A9E6558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7"/>
          <a:stretch/>
        </p:blipFill>
        <p:spPr bwMode="auto">
          <a:xfrm>
            <a:off x="9238109" y="3875004"/>
            <a:ext cx="2792045" cy="23329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6E3952-B21C-449F-BE88-6EE4C770E471}"/>
              </a:ext>
            </a:extLst>
          </p:cNvPr>
          <p:cNvGrpSpPr/>
          <p:nvPr/>
        </p:nvGrpSpPr>
        <p:grpSpPr>
          <a:xfrm>
            <a:off x="226863" y="2974050"/>
            <a:ext cx="5108952" cy="3385888"/>
            <a:chOff x="226863" y="2974050"/>
            <a:chExt cx="5108952" cy="33858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1" t="1139" r="1552"/>
            <a:stretch/>
          </p:blipFill>
          <p:spPr bwMode="auto">
            <a:xfrm>
              <a:off x="3089738" y="3573412"/>
              <a:ext cx="2246077" cy="278652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082DAC-5449-4AA3-8089-7FAC8A9FF372}"/>
                </a:ext>
              </a:extLst>
            </p:cNvPr>
            <p:cNvSpPr/>
            <p:nvPr/>
          </p:nvSpPr>
          <p:spPr>
            <a:xfrm>
              <a:off x="226863" y="2974050"/>
              <a:ext cx="5108952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tx2"/>
                  </a:solidFill>
                </a:rPr>
                <a:t>Preparation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Test stand  </a:t>
              </a:r>
              <a:r>
                <a:rPr lang="en-US" sz="1600" b="1" dirty="0">
                  <a:solidFill>
                    <a:schemeClr val="accent1"/>
                  </a:solidFill>
                </a:rPr>
                <a:t>500 MHz HOM-damped cavity  </a:t>
              </a:r>
              <a:r>
                <a:rPr lang="en-US" sz="1600" dirty="0">
                  <a:solidFill>
                    <a:schemeClr val="bg1"/>
                  </a:solidFill>
                </a:rPr>
                <a:t>installed and in operation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at PETRA III with</a:t>
              </a:r>
              <a:r>
                <a:rPr lang="en-US" sz="1600" dirty="0"/>
                <a:t> </a:t>
              </a:r>
              <a:r>
                <a:rPr lang="en-US" sz="1600" b="1" dirty="0">
                  <a:solidFill>
                    <a:schemeClr val="accent1"/>
                  </a:solidFill>
                </a:rPr>
                <a:t>demons-</a:t>
              </a:r>
              <a:br>
                <a:rPr lang="en-US" sz="1600" b="1" dirty="0">
                  <a:solidFill>
                    <a:schemeClr val="accent1"/>
                  </a:solidFill>
                </a:rPr>
              </a:br>
              <a:r>
                <a:rPr lang="en-US" sz="1600" b="1" dirty="0">
                  <a:solidFill>
                    <a:schemeClr val="accent1"/>
                  </a:solidFill>
                </a:rPr>
                <a:t>-</a:t>
              </a:r>
              <a:r>
                <a:rPr lang="en-US" sz="1600" b="1" dirty="0" err="1">
                  <a:solidFill>
                    <a:schemeClr val="accent1"/>
                  </a:solidFill>
                </a:rPr>
                <a:t>trator</a:t>
              </a:r>
              <a:r>
                <a:rPr lang="en-US" sz="1600" b="1" dirty="0">
                  <a:solidFill>
                    <a:schemeClr val="accent1"/>
                  </a:solidFill>
                </a:rPr>
                <a:t> LLRF system </a:t>
              </a:r>
            </a:p>
            <a:p>
              <a:pPr lvl="1">
                <a:defRPr/>
              </a:pPr>
              <a:endParaRPr lang="en-US" sz="1600" b="1" dirty="0">
                <a:solidFill>
                  <a:schemeClr val="accent1"/>
                </a:solidFill>
              </a:endParaRPr>
            </a:p>
            <a:p>
              <a:pPr lvl="1">
                <a:defRPr/>
              </a:pPr>
              <a:endParaRPr lang="en-US" sz="1600" b="1" dirty="0">
                <a:solidFill>
                  <a:schemeClr val="accent1"/>
                </a:solidFill>
              </a:endParaRPr>
            </a:p>
            <a:p>
              <a:pPr lvl="1">
                <a:defRPr/>
              </a:pPr>
              <a:endParaRPr lang="en-US" sz="1600" b="1" dirty="0">
                <a:solidFill>
                  <a:schemeClr val="bg1"/>
                </a:solidFill>
              </a:endParaRPr>
            </a:p>
            <a:p>
              <a:pPr>
                <a:buClr>
                  <a:schemeClr val="tx2"/>
                </a:buClr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      Hiring process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AC04213-9521-4554-B61A-E8AC27873D9A}"/>
              </a:ext>
            </a:extLst>
          </p:cNvPr>
          <p:cNvSpPr txBox="1"/>
          <p:nvPr/>
        </p:nvSpPr>
        <p:spPr>
          <a:xfrm>
            <a:off x="5399265" y="1186623"/>
            <a:ext cx="3775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 groups of 4+4 single cavity controls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519A9A-F093-46B7-974C-B3EBB4E16045}"/>
              </a:ext>
            </a:extLst>
          </p:cNvPr>
          <p:cNvSpPr/>
          <p:nvPr/>
        </p:nvSpPr>
        <p:spPr>
          <a:xfrm>
            <a:off x="9233605" y="6207919"/>
            <a:ext cx="2792045" cy="18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CEB029-2E63-41CA-8F99-1D41262F1A33}"/>
              </a:ext>
            </a:extLst>
          </p:cNvPr>
          <p:cNvSpPr/>
          <p:nvPr/>
        </p:nvSpPr>
        <p:spPr>
          <a:xfrm>
            <a:off x="9944732" y="6183455"/>
            <a:ext cx="14638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/>
              <a:t>MTCA.4 implementation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A3483EFE-369D-493E-9B65-FA8D48C6B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13.Oct.2025</a:t>
            </a:r>
            <a:endParaRPr lang="en-US" noProof="0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5FBA6C0-7FB5-406A-A6C3-43FDAA83411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LLRF Workshop 2025 | DESY lab talk | Julien Branlard</a:t>
            </a:r>
            <a:endParaRPr lang="en-US" noProof="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4FD09E5-7472-4732-BB79-78F50D1A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69FAC3-70A1-4D3D-BBB7-77B5EDE76941}"/>
              </a:ext>
            </a:extLst>
          </p:cNvPr>
          <p:cNvSpPr/>
          <p:nvPr/>
        </p:nvSpPr>
        <p:spPr>
          <a:xfrm>
            <a:off x="7564546" y="6187118"/>
            <a:ext cx="15840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Courtesy N.O. Froehlich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DESY Master">
  <a:themeElements>
    <a:clrScheme name="Office">
      <a:dk1>
        <a:srgbClr val="000000"/>
      </a:dk1>
      <a:lt1>
        <a:srgbClr val="FFFFFF"/>
      </a:lt1>
      <a:dk2>
        <a:srgbClr val="009FDF"/>
      </a:dk2>
      <a:lt2>
        <a:srgbClr val="EAF1F4"/>
      </a:lt2>
      <a:accent1>
        <a:srgbClr val="007BC8"/>
      </a:accent1>
      <a:accent2>
        <a:srgbClr val="003A57"/>
      </a:accent2>
      <a:accent3>
        <a:srgbClr val="008938"/>
      </a:accent3>
      <a:accent4>
        <a:srgbClr val="005A5A"/>
      </a:accent4>
      <a:accent5>
        <a:srgbClr val="D2006E"/>
      </a:accent5>
      <a:accent6>
        <a:srgbClr val="50509B"/>
      </a:accent6>
      <a:hlink>
        <a:srgbClr val="007BC8"/>
      </a:hlink>
      <a:folHlink>
        <a:srgbClr val="007BC8"/>
      </a:folHlink>
    </a:clrScheme>
    <a:fontScheme name="Desy Master 2024">
      <a:majorFont>
        <a:latin typeface="DesySans Office Cn Medium"/>
        <a:ea typeface=""/>
        <a:cs typeface=""/>
      </a:majorFont>
      <a:minorFont>
        <a:latin typeface="Desy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Orange">
      <a:srgbClr val="EB6E0F"/>
    </a:custClr>
    <a:custClr name="Dunkelblau">
      <a:srgbClr val="00233C"/>
    </a:custClr>
  </a:custClrLst>
  <a:extLst>
    <a:ext uri="{05A4C25C-085E-4340-85A3-A5531E510DB2}">
      <thm15:themeFamily xmlns:thm15="http://schemas.microsoft.com/office/thememl/2012/main" name="DESY-PPT-Master_05_2025" id="{E4DAE04C-5CDC-A345-B787-CC326890C53D}" vid="{8A6E42BB-B41F-9E4C-9326-0CF3BCF0168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2059</Words>
  <Application>Microsoft Office PowerPoint</Application>
  <PresentationFormat>Widescreen</PresentationFormat>
  <Paragraphs>431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Wingdings 3</vt:lpstr>
      <vt:lpstr>DesySans Office Cn Regular</vt:lpstr>
      <vt:lpstr>DesySans Office Cn Heavy</vt:lpstr>
      <vt:lpstr>Liberation Mono</vt:lpstr>
      <vt:lpstr>ＭＳ Ｐゴシック</vt:lpstr>
      <vt:lpstr>Calibri</vt:lpstr>
      <vt:lpstr>DesySans Office Cn Bold</vt:lpstr>
      <vt:lpstr>Times New Roman</vt:lpstr>
      <vt:lpstr>DesySans Office Cn Medium</vt:lpstr>
      <vt:lpstr>DesySans Office</vt:lpstr>
      <vt:lpstr>Symbol</vt:lpstr>
      <vt:lpstr>Arial</vt:lpstr>
      <vt:lpstr>Wingdings</vt:lpstr>
      <vt:lpstr>DESY Master</vt:lpstr>
      <vt:lpstr>DESY. Update on LLRF systems</vt:lpstr>
      <vt:lpstr>DESY campus = construction site</vt:lpstr>
      <vt:lpstr>DESY campus = construction site</vt:lpstr>
      <vt:lpstr>DESY campus = construction site</vt:lpstr>
      <vt:lpstr>FLASH</vt:lpstr>
      <vt:lpstr>EuXFEL</vt:lpstr>
      <vt:lpstr>PETRA IV</vt:lpstr>
      <vt:lpstr>PETRA IV</vt:lpstr>
      <vt:lpstr>PETRA IV</vt:lpstr>
      <vt:lpstr>R&amp;D</vt:lpstr>
      <vt:lpstr>R&amp;D</vt:lpstr>
      <vt:lpstr>R&amp;D</vt:lpstr>
      <vt:lpstr>Summary : Projects Roadmap</vt:lpstr>
      <vt:lpstr>References</vt:lpstr>
      <vt:lpstr>PowerPoint Presentation</vt:lpstr>
      <vt:lpstr>  BACKUP SLIDES</vt:lpstr>
      <vt:lpstr>R&amp;D</vt:lpstr>
      <vt:lpstr>R&amp;D</vt:lpstr>
      <vt:lpstr>R&amp;D</vt:lpstr>
      <vt:lpstr>PowerPoint Presentation</vt:lpstr>
      <vt:lpstr>PowerPoint Presentation</vt:lpstr>
      <vt:lpstr>R&amp;D</vt:lpstr>
      <vt:lpstr>R&amp;D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Headline.</dc:title>
  <dc:creator>Julien Branlard</dc:creator>
  <cp:lastModifiedBy>Branlard, Julien</cp:lastModifiedBy>
  <cp:revision>690</cp:revision>
  <cp:lastPrinted>2025-07-13T06:46:07Z</cp:lastPrinted>
  <dcterms:created xsi:type="dcterms:W3CDTF">2024-11-25T11:45:21Z</dcterms:created>
  <dcterms:modified xsi:type="dcterms:W3CDTF">2025-10-13T01:55:20Z</dcterms:modified>
</cp:coreProperties>
</file>