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  <p:sldMasterId id="2147484129" r:id="rId2"/>
  </p:sldMasterIdLst>
  <p:notesMasterIdLst>
    <p:notesMasterId r:id="rId33"/>
  </p:notesMasterIdLst>
  <p:handoutMasterIdLst>
    <p:handoutMasterId r:id="rId34"/>
  </p:handoutMasterIdLst>
  <p:sldIdLst>
    <p:sldId id="294" r:id="rId3"/>
    <p:sldId id="310" r:id="rId4"/>
    <p:sldId id="346" r:id="rId5"/>
    <p:sldId id="345" r:id="rId6"/>
    <p:sldId id="344" r:id="rId7"/>
    <p:sldId id="319" r:id="rId8"/>
    <p:sldId id="320" r:id="rId9"/>
    <p:sldId id="364" r:id="rId10"/>
    <p:sldId id="362" r:id="rId11"/>
    <p:sldId id="363" r:id="rId12"/>
    <p:sldId id="365" r:id="rId13"/>
    <p:sldId id="369" r:id="rId14"/>
    <p:sldId id="367" r:id="rId15"/>
    <p:sldId id="375" r:id="rId16"/>
    <p:sldId id="366" r:id="rId17"/>
    <p:sldId id="377" r:id="rId18"/>
    <p:sldId id="378" r:id="rId19"/>
    <p:sldId id="370" r:id="rId20"/>
    <p:sldId id="368" r:id="rId21"/>
    <p:sldId id="371" r:id="rId22"/>
    <p:sldId id="372" r:id="rId23"/>
    <p:sldId id="373" r:id="rId24"/>
    <p:sldId id="374" r:id="rId25"/>
    <p:sldId id="341" r:id="rId26"/>
    <p:sldId id="380" r:id="rId27"/>
    <p:sldId id="343" r:id="rId28"/>
    <p:sldId id="361" r:id="rId29"/>
    <p:sldId id="379" r:id="rId30"/>
    <p:sldId id="324" r:id="rId31"/>
    <p:sldId id="328" r:id="rId32"/>
  </p:sldIdLst>
  <p:sldSz cx="10058400" cy="6286500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74A81261-8E0F-44BB-A733-FECDCA84EA11}">
          <p14:sldIdLst>
            <p14:sldId id="294"/>
          </p14:sldIdLst>
        </p14:section>
        <p14:section name="Untitled Section" id="{FD1D01C7-16AB-4A7D-988F-908A532DB123}">
          <p14:sldIdLst>
            <p14:sldId id="310"/>
            <p14:sldId id="346"/>
            <p14:sldId id="345"/>
            <p14:sldId id="344"/>
            <p14:sldId id="319"/>
            <p14:sldId id="320"/>
            <p14:sldId id="364"/>
            <p14:sldId id="362"/>
            <p14:sldId id="363"/>
            <p14:sldId id="365"/>
            <p14:sldId id="369"/>
            <p14:sldId id="367"/>
            <p14:sldId id="375"/>
            <p14:sldId id="366"/>
            <p14:sldId id="377"/>
            <p14:sldId id="378"/>
            <p14:sldId id="370"/>
            <p14:sldId id="368"/>
            <p14:sldId id="371"/>
            <p14:sldId id="372"/>
            <p14:sldId id="373"/>
            <p14:sldId id="374"/>
            <p14:sldId id="341"/>
            <p14:sldId id="380"/>
            <p14:sldId id="343"/>
            <p14:sldId id="361"/>
            <p14:sldId id="379"/>
            <p14:sldId id="324"/>
            <p14:sldId id="3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797" userDrawn="1">
          <p15:clr>
            <a:srgbClr val="A4A3A4"/>
          </p15:clr>
        </p15:guide>
        <p15:guide id="2" orient="horz" pos="3691" userDrawn="1">
          <p15:clr>
            <a:srgbClr val="A4A3A4"/>
          </p15:clr>
        </p15:guide>
        <p15:guide id="3" orient="horz" pos="1557" userDrawn="1">
          <p15:clr>
            <a:srgbClr val="A4A3A4"/>
          </p15:clr>
        </p15:guide>
        <p15:guide id="4" orient="horz" pos="139" userDrawn="1">
          <p15:clr>
            <a:srgbClr val="A4A3A4"/>
          </p15:clr>
        </p15:guide>
        <p15:guide id="5" orient="horz" pos="2558" userDrawn="1">
          <p15:clr>
            <a:srgbClr val="A4A3A4"/>
          </p15:clr>
        </p15:guide>
        <p15:guide id="6" orient="horz" pos="554" userDrawn="1">
          <p15:clr>
            <a:srgbClr val="A4A3A4"/>
          </p15:clr>
        </p15:guide>
        <p15:guide id="7" pos="6178" userDrawn="1">
          <p15:clr>
            <a:srgbClr val="A4A3A4"/>
          </p15:clr>
        </p15:guide>
        <p15:guide id="8" pos="150" userDrawn="1">
          <p15:clr>
            <a:srgbClr val="A4A3A4"/>
          </p15:clr>
        </p15:guide>
        <p15:guide id="9" pos="648" userDrawn="1">
          <p15:clr>
            <a:srgbClr val="A4A3A4"/>
          </p15:clr>
        </p15:guide>
        <p15:guide id="10" pos="4898" userDrawn="1">
          <p15:clr>
            <a:srgbClr val="A4A3A4"/>
          </p15:clr>
        </p15:guide>
        <p15:guide id="11" pos="5679" userDrawn="1">
          <p15:clr>
            <a:srgbClr val="A4A3A4"/>
          </p15:clr>
        </p15:guide>
        <p15:guide id="12" pos="50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ip Varghese" initials="PV" lastIdx="1" clrIdx="0">
    <p:extLst>
      <p:ext uri="{19B8F6BF-5375-455C-9EA6-DF929625EA0E}">
        <p15:presenceInfo xmlns:p15="http://schemas.microsoft.com/office/powerpoint/2012/main" userId="S::varghese@services.fnal.gov::9e30bbd7-0a29-4cf0-b62c-121de97729d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003087"/>
    <a:srgbClr val="50504E"/>
    <a:srgbClr val="4E4E4E"/>
    <a:srgbClr val="404040"/>
    <a:srgbClr val="004C97"/>
    <a:srgbClr val="63666A"/>
    <a:srgbClr val="99D6EA"/>
    <a:srgbClr val="505050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95" autoAdjust="0"/>
    <p:restoredTop sz="94663"/>
  </p:normalViewPr>
  <p:slideViewPr>
    <p:cSldViewPr snapToGrid="0" snapToObjects="1" showGuides="1">
      <p:cViewPr varScale="1">
        <p:scale>
          <a:sx n="127" d="100"/>
          <a:sy n="127" d="100"/>
        </p:scale>
        <p:origin x="942" y="114"/>
      </p:cViewPr>
      <p:guideLst>
        <p:guide orient="horz" pos="3797"/>
        <p:guide orient="horz" pos="3691"/>
        <p:guide orient="horz" pos="1557"/>
        <p:guide orient="horz" pos="139"/>
        <p:guide orient="horz" pos="2558"/>
        <p:guide orient="horz" pos="554"/>
        <p:guide pos="6178"/>
        <p:guide pos="150"/>
        <p:guide pos="648"/>
        <p:guide pos="4898"/>
        <p:guide pos="5679"/>
        <p:guide pos="509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169919" cy="480060"/>
          </a:xfrm>
          <a:prstGeom prst="rect">
            <a:avLst/>
          </a:prstGeom>
        </p:spPr>
        <p:txBody>
          <a:bodyPr vert="horz" lIns="96642" tIns="48321" rIns="96642" bIns="4832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9" y="0"/>
            <a:ext cx="3169919" cy="480060"/>
          </a:xfrm>
          <a:prstGeom prst="rect">
            <a:avLst/>
          </a:prstGeom>
        </p:spPr>
        <p:txBody>
          <a:bodyPr vert="horz" wrap="square" lIns="96642" tIns="48321" rIns="96642" bIns="48321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119474"/>
            <a:ext cx="3169919" cy="480060"/>
          </a:xfrm>
          <a:prstGeom prst="rect">
            <a:avLst/>
          </a:prstGeom>
        </p:spPr>
        <p:txBody>
          <a:bodyPr vert="horz" lIns="96642" tIns="48321" rIns="96642" bIns="4832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9" y="9119474"/>
            <a:ext cx="3169919" cy="480060"/>
          </a:xfrm>
          <a:prstGeom prst="rect">
            <a:avLst/>
          </a:prstGeom>
        </p:spPr>
        <p:txBody>
          <a:bodyPr vert="horz" wrap="square" lIns="96642" tIns="48321" rIns="96642" bIns="48321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169919" cy="480060"/>
          </a:xfrm>
          <a:prstGeom prst="rect">
            <a:avLst/>
          </a:prstGeom>
        </p:spPr>
        <p:txBody>
          <a:bodyPr vert="horz" lIns="96642" tIns="48321" rIns="96642" bIns="4832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0"/>
            <a:ext cx="3169919" cy="480060"/>
          </a:xfrm>
          <a:prstGeom prst="rect">
            <a:avLst/>
          </a:prstGeom>
        </p:spPr>
        <p:txBody>
          <a:bodyPr vert="horz" wrap="square" lIns="96642" tIns="48321" rIns="96642" bIns="48321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19138"/>
            <a:ext cx="575945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2" tIns="48321" rIns="96642" bIns="4832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42" tIns="48321" rIns="96642" bIns="48321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4"/>
            <a:ext cx="3169919" cy="480060"/>
          </a:xfrm>
          <a:prstGeom prst="rect">
            <a:avLst/>
          </a:prstGeom>
        </p:spPr>
        <p:txBody>
          <a:bodyPr vert="horz" lIns="96642" tIns="48321" rIns="96642" bIns="4832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4"/>
            <a:ext cx="3169919" cy="480060"/>
          </a:xfrm>
          <a:prstGeom prst="rect">
            <a:avLst/>
          </a:prstGeom>
        </p:spPr>
        <p:txBody>
          <a:bodyPr vert="horz" wrap="square" lIns="96642" tIns="48321" rIns="96642" bIns="48321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76118" y="4550125"/>
            <a:ext cx="9349154" cy="140180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33">
                <a:solidFill>
                  <a:srgbClr val="004C97"/>
                </a:solidFill>
                <a:latin typeface="Helvetica"/>
              </a:defRPr>
            </a:lvl1pPr>
            <a:lvl2pPr marL="419115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2pPr>
            <a:lvl3pPr marL="838230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3pPr>
            <a:lvl4pPr marL="1257346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4pPr>
            <a:lvl5pPr marL="1676461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9538" y="-1"/>
            <a:ext cx="10108692" cy="82219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76117" y="3622521"/>
            <a:ext cx="9349155" cy="919462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42"/>
              </a:spcBef>
              <a:spcAft>
                <a:spcPts val="0"/>
              </a:spcAft>
              <a:buFontTx/>
              <a:buNone/>
              <a:defRPr sz="2933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567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567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567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567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842" b="842"/>
          <a:stretch/>
        </p:blipFill>
        <p:spPr>
          <a:xfrm>
            <a:off x="-19538" y="748929"/>
            <a:ext cx="10108692" cy="2718927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6" y="229025"/>
            <a:ext cx="9911865" cy="276733"/>
          </a:xfrm>
          <a:prstGeom prst="rect">
            <a:avLst/>
          </a:prstGeom>
        </p:spPr>
      </p:pic>
      <p:pic>
        <p:nvPicPr>
          <p:cNvPr id="2" name="Picture 1" descr="A blue and white logo&#10;&#10;Description automatically generated with low confidence">
            <a:extLst>
              <a:ext uri="{FF2B5EF4-FFF2-40B4-BE49-F238E27FC236}">
                <a16:creationId xmlns="" xmlns:a16="http://schemas.microsoft.com/office/drawing/2014/main" id="{2B479BF9-823F-3265-C4F0-B027E4E812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82" y="-8883"/>
            <a:ext cx="979647" cy="75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461" y="878945"/>
            <a:ext cx="3330683" cy="46041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 b="1" i="0">
                <a:solidFill>
                  <a:srgbClr val="004C97"/>
                </a:solidFill>
              </a:defRPr>
            </a:lvl1pPr>
            <a:lvl2pPr marL="419115" indent="0">
              <a:buNone/>
              <a:defRPr sz="1100"/>
            </a:lvl2pPr>
            <a:lvl3pPr marL="838230" indent="0">
              <a:buNone/>
              <a:defRPr sz="917"/>
            </a:lvl3pPr>
            <a:lvl4pPr marL="1257346" indent="0">
              <a:buNone/>
              <a:defRPr sz="825"/>
            </a:lvl4pPr>
            <a:lvl5pPr marL="1676461" indent="0">
              <a:buNone/>
              <a:defRPr sz="825"/>
            </a:lvl5pPr>
            <a:lvl6pPr marL="2095576" indent="0">
              <a:buNone/>
              <a:defRPr sz="825"/>
            </a:lvl6pPr>
            <a:lvl7pPr marL="2514691" indent="0">
              <a:buNone/>
              <a:defRPr sz="825"/>
            </a:lvl7pPr>
            <a:lvl8pPr marL="2933807" indent="0">
              <a:buNone/>
              <a:defRPr sz="825"/>
            </a:lvl8pPr>
            <a:lvl9pPr marL="3352922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896984" y="878947"/>
            <a:ext cx="5882366" cy="4604119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>
                <a:solidFill>
                  <a:srgbClr val="505050"/>
                </a:solidFill>
              </a:defRPr>
            </a:lvl1pPr>
            <a:lvl2pPr>
              <a:defRPr sz="2017">
                <a:solidFill>
                  <a:srgbClr val="505050"/>
                </a:solidFill>
              </a:defRPr>
            </a:lvl2pPr>
            <a:lvl3pPr>
              <a:defRPr sz="1833">
                <a:solidFill>
                  <a:srgbClr val="505050"/>
                </a:solidFill>
              </a:defRPr>
            </a:lvl3pPr>
            <a:lvl4pPr>
              <a:defRPr sz="1650">
                <a:solidFill>
                  <a:srgbClr val="505050"/>
                </a:solidFill>
              </a:defRPr>
            </a:lvl4pPr>
            <a:lvl5pPr marL="1886019" indent="-209558">
              <a:buFont typeface="Arial"/>
              <a:buChar char="•"/>
              <a:defRPr sz="1650">
                <a:solidFill>
                  <a:srgbClr val="505050"/>
                </a:solidFill>
              </a:defRPr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810510" y="5962195"/>
            <a:ext cx="742905" cy="221192"/>
          </a:xfrm>
        </p:spPr>
        <p:txBody>
          <a:bodyPr/>
          <a:lstStyle>
            <a:lvl1pPr>
              <a:defRPr sz="1100" smtClean="0"/>
            </a:lvl1pPr>
          </a:lstStyle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683663" y="5962198"/>
            <a:ext cx="6888331" cy="229195"/>
          </a:xfrm>
        </p:spPr>
        <p:txBody>
          <a:bodyPr/>
          <a:lstStyle>
            <a:lvl1pPr>
              <a:defRPr sz="1100" dirty="0" smtClean="0"/>
            </a:lvl1pPr>
          </a:lstStyle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1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1460" y="232859"/>
            <a:ext cx="9555480" cy="39222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567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143" y="5737280"/>
            <a:ext cx="1219233" cy="1825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35942" y="5796965"/>
            <a:ext cx="8284211" cy="66940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46480" y="890590"/>
            <a:ext cx="9555480" cy="341615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467">
                <a:solidFill>
                  <a:srgbClr val="505050"/>
                </a:solidFill>
              </a:defRPr>
            </a:lvl1pPr>
            <a:lvl2pPr marL="419115" indent="0">
              <a:buNone/>
              <a:defRPr sz="2567"/>
            </a:lvl2pPr>
            <a:lvl3pPr marL="838230" indent="0">
              <a:buNone/>
              <a:defRPr sz="2200"/>
            </a:lvl3pPr>
            <a:lvl4pPr marL="1257346" indent="0">
              <a:buNone/>
              <a:defRPr sz="1833"/>
            </a:lvl4pPr>
            <a:lvl5pPr marL="1676461" indent="0">
              <a:buNone/>
              <a:defRPr sz="1833"/>
            </a:lvl5pPr>
            <a:lvl6pPr marL="2095576" indent="0">
              <a:buNone/>
              <a:defRPr sz="1833"/>
            </a:lvl6pPr>
            <a:lvl7pPr marL="2514691" indent="0">
              <a:buNone/>
              <a:defRPr sz="1833"/>
            </a:lvl7pPr>
            <a:lvl8pPr marL="2933807" indent="0">
              <a:buNone/>
              <a:defRPr sz="1833"/>
            </a:lvl8pPr>
            <a:lvl9pPr marL="3352922" indent="0">
              <a:buNone/>
              <a:defRPr sz="1833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46480" y="4531090"/>
            <a:ext cx="9555480" cy="10003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 b="1" i="0">
                <a:solidFill>
                  <a:srgbClr val="004C97"/>
                </a:solidFill>
              </a:defRPr>
            </a:lvl1pPr>
            <a:lvl2pPr marL="419115" indent="0">
              <a:buNone/>
              <a:defRPr sz="1100"/>
            </a:lvl2pPr>
            <a:lvl3pPr marL="838230" indent="0">
              <a:buNone/>
              <a:defRPr sz="917"/>
            </a:lvl3pPr>
            <a:lvl4pPr marL="1257346" indent="0">
              <a:buNone/>
              <a:defRPr sz="825"/>
            </a:lvl4pPr>
            <a:lvl5pPr marL="1676461" indent="0">
              <a:buNone/>
              <a:defRPr sz="825"/>
            </a:lvl5pPr>
            <a:lvl6pPr marL="2095576" indent="0">
              <a:buNone/>
              <a:defRPr sz="825"/>
            </a:lvl6pPr>
            <a:lvl7pPr marL="2514691" indent="0">
              <a:buNone/>
              <a:defRPr sz="825"/>
            </a:lvl7pPr>
            <a:lvl8pPr marL="2933807" indent="0">
              <a:buNone/>
              <a:defRPr sz="825"/>
            </a:lvl8pPr>
            <a:lvl9pPr marL="3352922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810510" y="5962195"/>
            <a:ext cx="742905" cy="22119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3663" y="5962196"/>
            <a:ext cx="6877154" cy="22263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4475" y="5962198"/>
            <a:ext cx="455772" cy="21751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1460" y="230775"/>
            <a:ext cx="9555480" cy="39222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567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143" y="5737280"/>
            <a:ext cx="1219233" cy="18255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35942" y="5796965"/>
            <a:ext cx="8284211" cy="66940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0510" y="5962195"/>
            <a:ext cx="742905" cy="221192"/>
          </a:xfrm>
        </p:spPr>
        <p:txBody>
          <a:bodyPr/>
          <a:lstStyle/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83664" y="5962196"/>
            <a:ext cx="6886439" cy="222634"/>
          </a:xfrm>
        </p:spPr>
        <p:txBody>
          <a:bodyPr/>
          <a:lstStyle/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44476" y="232834"/>
            <a:ext cx="9543257" cy="5319346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143" y="5737280"/>
            <a:ext cx="1219233" cy="1825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35942" y="5796965"/>
            <a:ext cx="8284211" cy="66940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83663" y="5962196"/>
            <a:ext cx="6899506" cy="222634"/>
          </a:xfrm>
        </p:spPr>
        <p:txBody>
          <a:bodyPr/>
          <a:lstStyle/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1460" y="230775"/>
            <a:ext cx="9555480" cy="39222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567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26263" y="2489264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177368" y="2489264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4128526" y="2489264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6087902" y="2489264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8030842" y="2489264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26263" y="891161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177368" y="891161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4128526" y="891161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6087902" y="891161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8030842" y="891161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26263" y="4078068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177368" y="4078068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4128526" y="4078068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6087902" y="4078068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8030842" y="4078068"/>
            <a:ext cx="1760220" cy="14668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83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143" y="5737280"/>
            <a:ext cx="1219233" cy="182553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35942" y="5796965"/>
            <a:ext cx="8284211" cy="66940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3EE964-49BB-4BEB-ACDC-56F850ABC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300" y="1028835"/>
            <a:ext cx="7543800" cy="2188633"/>
          </a:xfrm>
        </p:spPr>
        <p:txBody>
          <a:bodyPr anchor="b"/>
          <a:lstStyle>
            <a:lvl1pPr algn="ctr">
              <a:defRPr sz="5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AEBDD33-A5D7-4B4F-9ABA-D586B9455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300" y="3301868"/>
            <a:ext cx="7543800" cy="1517782"/>
          </a:xfrm>
        </p:spPr>
        <p:txBody>
          <a:bodyPr/>
          <a:lstStyle>
            <a:lvl1pPr marL="0" indent="0" algn="ctr">
              <a:buNone/>
              <a:defRPr sz="2200"/>
            </a:lvl1pPr>
            <a:lvl2pPr marL="419115" indent="0" algn="ctr">
              <a:buNone/>
              <a:defRPr sz="1833"/>
            </a:lvl2pPr>
            <a:lvl3pPr marL="838230" indent="0" algn="ctr">
              <a:buNone/>
              <a:defRPr sz="1650"/>
            </a:lvl3pPr>
            <a:lvl4pPr marL="1257346" indent="0" algn="ctr">
              <a:buNone/>
              <a:defRPr sz="1467"/>
            </a:lvl4pPr>
            <a:lvl5pPr marL="1676461" indent="0" algn="ctr">
              <a:buNone/>
              <a:defRPr sz="1467"/>
            </a:lvl5pPr>
            <a:lvl6pPr marL="2095576" indent="0" algn="ctr">
              <a:buNone/>
              <a:defRPr sz="1467"/>
            </a:lvl6pPr>
            <a:lvl7pPr marL="2514691" indent="0" algn="ctr">
              <a:buNone/>
              <a:defRPr sz="1467"/>
            </a:lvl7pPr>
            <a:lvl8pPr marL="2933807" indent="0" algn="ctr">
              <a:buNone/>
              <a:defRPr sz="1467"/>
            </a:lvl8pPr>
            <a:lvl9pPr marL="3352922" indent="0" algn="ctr">
              <a:buNone/>
              <a:defRPr sz="146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B63AC55-1039-4E7E-9772-4BD836E24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1B2457A-0AB1-49F1-8071-B7E3CE433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                               LLRF System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D5C921A-C980-478B-98D2-1CDCCC452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73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5E6481-0316-4D3E-B89A-DDA427CEE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D32A67-926C-46A0-8B95-4E86C2A22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604E3F-CAFB-4844-9D08-44BA92CB1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53DF09-166B-4459-B600-B8A15781C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                               LLRF System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552C56-8455-4D06-BB32-ADB5F088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53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AB3AF2-252D-4C52-8D92-75E1C3B27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77" y="1567262"/>
            <a:ext cx="8675370" cy="2615009"/>
          </a:xfrm>
        </p:spPr>
        <p:txBody>
          <a:bodyPr anchor="b"/>
          <a:lstStyle>
            <a:lvl1pPr>
              <a:defRPr sz="5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4AAF4A-831F-4024-AF71-728277A31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277" y="4207010"/>
            <a:ext cx="8675370" cy="1375171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19115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2pPr>
            <a:lvl3pPr marL="83823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25734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67646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09557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51469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2933807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352922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A11D66-E9B2-4B8D-8FB1-AF815B264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234C848-EAF0-48B2-9534-CECBC9C82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                               LLRF System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8B1FB4-5777-49AE-B130-9ED2E03B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58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20904C-58C4-4031-90D0-012E14ABB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5D594DE-2219-431A-B5A6-6FC6CA980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516" y="1673490"/>
            <a:ext cx="4253865" cy="39887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26307B8-56AB-4A68-9B8A-3833B42D9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021" y="1673490"/>
            <a:ext cx="4253865" cy="39887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3F2FEF-D033-44DA-8EA9-F2531A1F3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D4ECB41-5249-4688-A401-692EE074E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                               LLRF System Analysis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8C1C47A-C6E6-4AD2-8FFA-1B022F162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665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79AE7A-A133-4A85-A305-BED086CF2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62" y="334701"/>
            <a:ext cx="8675370" cy="12150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B8FCA53-9C5D-4C06-A608-DCD59ABD7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262" y="1541068"/>
            <a:ext cx="4255611" cy="75525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9115" indent="0">
              <a:buNone/>
              <a:defRPr sz="1833" b="1"/>
            </a:lvl2pPr>
            <a:lvl3pPr marL="838230" indent="0">
              <a:buNone/>
              <a:defRPr sz="1650" b="1"/>
            </a:lvl3pPr>
            <a:lvl4pPr marL="1257346" indent="0">
              <a:buNone/>
              <a:defRPr sz="1467" b="1"/>
            </a:lvl4pPr>
            <a:lvl5pPr marL="1676461" indent="0">
              <a:buNone/>
              <a:defRPr sz="1467" b="1"/>
            </a:lvl5pPr>
            <a:lvl6pPr marL="2095576" indent="0">
              <a:buNone/>
              <a:defRPr sz="1467" b="1"/>
            </a:lvl6pPr>
            <a:lvl7pPr marL="2514691" indent="0">
              <a:buNone/>
              <a:defRPr sz="1467" b="1"/>
            </a:lvl7pPr>
            <a:lvl8pPr marL="2933807" indent="0">
              <a:buNone/>
              <a:defRPr sz="1467" b="1"/>
            </a:lvl8pPr>
            <a:lvl9pPr marL="3352922" indent="0">
              <a:buNone/>
              <a:defRPr sz="14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13E8B4F-59DC-44A2-BAFC-411ADF9DB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262" y="2296319"/>
            <a:ext cx="4255611" cy="33775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0BC2AFB-164A-445D-8014-4A70ACE78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92066" y="1541068"/>
            <a:ext cx="4276567" cy="75525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9115" indent="0">
              <a:buNone/>
              <a:defRPr sz="1833" b="1"/>
            </a:lvl2pPr>
            <a:lvl3pPr marL="838230" indent="0">
              <a:buNone/>
              <a:defRPr sz="1650" b="1"/>
            </a:lvl3pPr>
            <a:lvl4pPr marL="1257346" indent="0">
              <a:buNone/>
              <a:defRPr sz="1467" b="1"/>
            </a:lvl4pPr>
            <a:lvl5pPr marL="1676461" indent="0">
              <a:buNone/>
              <a:defRPr sz="1467" b="1"/>
            </a:lvl5pPr>
            <a:lvl6pPr marL="2095576" indent="0">
              <a:buNone/>
              <a:defRPr sz="1467" b="1"/>
            </a:lvl6pPr>
            <a:lvl7pPr marL="2514691" indent="0">
              <a:buNone/>
              <a:defRPr sz="1467" b="1"/>
            </a:lvl7pPr>
            <a:lvl8pPr marL="2933807" indent="0">
              <a:buNone/>
              <a:defRPr sz="1467" b="1"/>
            </a:lvl8pPr>
            <a:lvl9pPr marL="3352922" indent="0">
              <a:buNone/>
              <a:defRPr sz="14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FF31FA3-A2D9-4200-BF5C-840E6DC8BF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92066" y="2296319"/>
            <a:ext cx="4276567" cy="33775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4A143F9-932B-44EC-A708-668B6A653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10/14/2025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3A24DE3-64B7-4D49-ABF9-4BEE46D1A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                               LLRF System Analysis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8AB5415-B4FE-4231-A08E-AD0B5CD4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73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D73130-7EF3-4483-8CB8-6D8897E7A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7FD592-0803-4179-9652-8064E80E2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3B9A7D5-23DA-4190-B1B0-F8823B7C6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                               LLRF System Analysis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A6DE0A3-FAAD-424B-81F7-B9001096D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33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76118" y="4550125"/>
            <a:ext cx="9349154" cy="140180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33">
                <a:solidFill>
                  <a:srgbClr val="004C97"/>
                </a:solidFill>
                <a:latin typeface="Helvetica"/>
              </a:defRPr>
            </a:lvl1pPr>
            <a:lvl2pPr marL="419115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2pPr>
            <a:lvl3pPr marL="838230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3pPr>
            <a:lvl4pPr marL="1257346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4pPr>
            <a:lvl5pPr marL="1676461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9538" y="-1"/>
            <a:ext cx="10108692" cy="82219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76117" y="3622521"/>
            <a:ext cx="9349155" cy="919462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42"/>
              </a:spcBef>
              <a:spcAft>
                <a:spcPts val="0"/>
              </a:spcAft>
              <a:buFontTx/>
              <a:buNone/>
              <a:defRPr sz="2933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567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567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567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567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9538" y="748929"/>
            <a:ext cx="10108692" cy="2718927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6" y="229025"/>
            <a:ext cx="9911865" cy="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3EB90F2-F82C-460D-A7DE-07D479EB8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10/14/2025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29A5E56-B71F-47F1-9D0C-C84038D1F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                               LLRF System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A3FC826-A109-4E89-8217-B2932C630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66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839B6E-F4A4-4AE4-892B-8264890D9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63" y="419100"/>
            <a:ext cx="3244533" cy="1466850"/>
          </a:xfrm>
        </p:spPr>
        <p:txBody>
          <a:bodyPr anchor="b"/>
          <a:lstStyle>
            <a:lvl1pPr>
              <a:defRPr sz="29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B03255B-F072-4E66-ABB4-89759618C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568" y="905140"/>
            <a:ext cx="5092065" cy="4467490"/>
          </a:xfrm>
        </p:spPr>
        <p:txBody>
          <a:bodyPr/>
          <a:lstStyle>
            <a:lvl1pPr>
              <a:defRPr sz="2933"/>
            </a:lvl1pPr>
            <a:lvl2pPr>
              <a:defRPr sz="2567"/>
            </a:lvl2pPr>
            <a:lvl3pPr>
              <a:defRPr sz="2200"/>
            </a:lvl3pPr>
            <a:lvl4pPr>
              <a:defRPr sz="1833"/>
            </a:lvl4pPr>
            <a:lvl5pPr>
              <a:defRPr sz="1833"/>
            </a:lvl5pPr>
            <a:lvl6pPr>
              <a:defRPr sz="1833"/>
            </a:lvl6pPr>
            <a:lvl7pPr>
              <a:defRPr sz="1833"/>
            </a:lvl7pPr>
            <a:lvl8pPr>
              <a:defRPr sz="1833"/>
            </a:lvl8pPr>
            <a:lvl9pPr>
              <a:defRPr sz="18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6463D78-2BCA-4EC9-9870-D5BF0F32A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263" y="1885950"/>
            <a:ext cx="3244533" cy="3493956"/>
          </a:xfrm>
        </p:spPr>
        <p:txBody>
          <a:bodyPr/>
          <a:lstStyle>
            <a:lvl1pPr marL="0" indent="0">
              <a:buNone/>
              <a:defRPr sz="1467"/>
            </a:lvl1pPr>
            <a:lvl2pPr marL="419115" indent="0">
              <a:buNone/>
              <a:defRPr sz="1283"/>
            </a:lvl2pPr>
            <a:lvl3pPr marL="838230" indent="0">
              <a:buNone/>
              <a:defRPr sz="1100"/>
            </a:lvl3pPr>
            <a:lvl4pPr marL="1257346" indent="0">
              <a:buNone/>
              <a:defRPr sz="917"/>
            </a:lvl4pPr>
            <a:lvl5pPr marL="1676461" indent="0">
              <a:buNone/>
              <a:defRPr sz="917"/>
            </a:lvl5pPr>
            <a:lvl6pPr marL="2095576" indent="0">
              <a:buNone/>
              <a:defRPr sz="917"/>
            </a:lvl6pPr>
            <a:lvl7pPr marL="2514691" indent="0">
              <a:buNone/>
              <a:defRPr sz="917"/>
            </a:lvl7pPr>
            <a:lvl8pPr marL="2933807" indent="0">
              <a:buNone/>
              <a:defRPr sz="917"/>
            </a:lvl8pPr>
            <a:lvl9pPr marL="3352922" indent="0">
              <a:buNone/>
              <a:defRPr sz="91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3E7F1DB-2324-42DB-A9E2-27536CF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E0515-4187-4218-8702-B8C8F8979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                               LLRF System Analysis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00FF6C1-2815-4D25-AF84-3C42715DC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30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F69765-57E2-4935-97C9-99425C930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63" y="419100"/>
            <a:ext cx="3244533" cy="1466850"/>
          </a:xfrm>
        </p:spPr>
        <p:txBody>
          <a:bodyPr anchor="b"/>
          <a:lstStyle>
            <a:lvl1pPr>
              <a:defRPr sz="29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D673C27-093C-4D95-83E1-89A78B027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76568" y="905140"/>
            <a:ext cx="5092065" cy="4467490"/>
          </a:xfrm>
        </p:spPr>
        <p:txBody>
          <a:bodyPr/>
          <a:lstStyle>
            <a:lvl1pPr marL="0" indent="0">
              <a:buNone/>
              <a:defRPr sz="2933"/>
            </a:lvl1pPr>
            <a:lvl2pPr marL="419115" indent="0">
              <a:buNone/>
              <a:defRPr sz="2567"/>
            </a:lvl2pPr>
            <a:lvl3pPr marL="838230" indent="0">
              <a:buNone/>
              <a:defRPr sz="2200"/>
            </a:lvl3pPr>
            <a:lvl4pPr marL="1257346" indent="0">
              <a:buNone/>
              <a:defRPr sz="1833"/>
            </a:lvl4pPr>
            <a:lvl5pPr marL="1676461" indent="0">
              <a:buNone/>
              <a:defRPr sz="1833"/>
            </a:lvl5pPr>
            <a:lvl6pPr marL="2095576" indent="0">
              <a:buNone/>
              <a:defRPr sz="1833"/>
            </a:lvl6pPr>
            <a:lvl7pPr marL="2514691" indent="0">
              <a:buNone/>
              <a:defRPr sz="1833"/>
            </a:lvl7pPr>
            <a:lvl8pPr marL="2933807" indent="0">
              <a:buNone/>
              <a:defRPr sz="1833"/>
            </a:lvl8pPr>
            <a:lvl9pPr marL="3352922" indent="0">
              <a:buNone/>
              <a:defRPr sz="18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82DEA03-B3E0-456B-974B-732F582E7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263" y="1885950"/>
            <a:ext cx="3244533" cy="3493956"/>
          </a:xfrm>
        </p:spPr>
        <p:txBody>
          <a:bodyPr/>
          <a:lstStyle>
            <a:lvl1pPr marL="0" indent="0">
              <a:buNone/>
              <a:defRPr sz="1467"/>
            </a:lvl1pPr>
            <a:lvl2pPr marL="419115" indent="0">
              <a:buNone/>
              <a:defRPr sz="1283"/>
            </a:lvl2pPr>
            <a:lvl3pPr marL="838230" indent="0">
              <a:buNone/>
              <a:defRPr sz="1100"/>
            </a:lvl3pPr>
            <a:lvl4pPr marL="1257346" indent="0">
              <a:buNone/>
              <a:defRPr sz="917"/>
            </a:lvl4pPr>
            <a:lvl5pPr marL="1676461" indent="0">
              <a:buNone/>
              <a:defRPr sz="917"/>
            </a:lvl5pPr>
            <a:lvl6pPr marL="2095576" indent="0">
              <a:buNone/>
              <a:defRPr sz="917"/>
            </a:lvl6pPr>
            <a:lvl7pPr marL="2514691" indent="0">
              <a:buNone/>
              <a:defRPr sz="917"/>
            </a:lvl7pPr>
            <a:lvl8pPr marL="2933807" indent="0">
              <a:buNone/>
              <a:defRPr sz="917"/>
            </a:lvl8pPr>
            <a:lvl9pPr marL="3352922" indent="0">
              <a:buNone/>
              <a:defRPr sz="91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F0E2BC8-153A-4902-B5E0-37C564F82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C864305-AB02-4AFA-BF94-E0D501893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                               LLRF System Analysis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3C84F23-80A8-4B7B-A62F-F88F91BF8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38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C131FB-7E3C-4BE6-BA89-19CA3880C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AB4F643-3168-40BB-BD76-5CFB2B554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9A6E147-B961-4AE5-A5BF-F79B10BAA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EF32666-EED5-4347-8F82-70FC80B89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                               LLRF System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51E1C8-BE02-43F5-8323-951654F24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08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4BED24B-2BA5-4FBB-8F6D-3E67390E27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198044" y="334698"/>
            <a:ext cx="2168843" cy="53275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BE52B21-DDA5-47A4-A1E4-9A73739BF8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1516" y="334698"/>
            <a:ext cx="6338888" cy="53275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2EE509-8DFE-4623-93A1-FD3E4E0EA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9A4AA5-B5E8-46CC-9211-70862901A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P.Varghese                                LLRF System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D07A0A-8AF8-449D-8114-6AB72CB9D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34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46480" y="890590"/>
            <a:ext cx="9555480" cy="341615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467">
                <a:solidFill>
                  <a:srgbClr val="505050"/>
                </a:solidFill>
              </a:defRPr>
            </a:lvl1pPr>
            <a:lvl2pPr marL="419115" indent="0">
              <a:buNone/>
              <a:defRPr sz="2567"/>
            </a:lvl2pPr>
            <a:lvl3pPr marL="838230" indent="0">
              <a:buNone/>
              <a:defRPr sz="2200"/>
            </a:lvl3pPr>
            <a:lvl4pPr marL="1257346" indent="0">
              <a:buNone/>
              <a:defRPr sz="1833"/>
            </a:lvl4pPr>
            <a:lvl5pPr marL="1676461" indent="0">
              <a:buNone/>
              <a:defRPr sz="1833"/>
            </a:lvl5pPr>
            <a:lvl6pPr marL="2095576" indent="0">
              <a:buNone/>
              <a:defRPr sz="1833"/>
            </a:lvl6pPr>
            <a:lvl7pPr marL="2514691" indent="0">
              <a:buNone/>
              <a:defRPr sz="1833"/>
            </a:lvl7pPr>
            <a:lvl8pPr marL="2933807" indent="0">
              <a:buNone/>
              <a:defRPr sz="1833"/>
            </a:lvl8pPr>
            <a:lvl9pPr marL="3352922" indent="0">
              <a:buNone/>
              <a:defRPr sz="1833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46480" y="4531090"/>
            <a:ext cx="9555480" cy="10003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 b="1" i="0">
                <a:solidFill>
                  <a:srgbClr val="004C97"/>
                </a:solidFill>
              </a:defRPr>
            </a:lvl1pPr>
            <a:lvl2pPr marL="419115" indent="0">
              <a:buNone/>
              <a:defRPr sz="1100"/>
            </a:lvl2pPr>
            <a:lvl3pPr marL="838230" indent="0">
              <a:buNone/>
              <a:defRPr sz="917"/>
            </a:lvl3pPr>
            <a:lvl4pPr marL="1257346" indent="0">
              <a:buNone/>
              <a:defRPr sz="825"/>
            </a:lvl4pPr>
            <a:lvl5pPr marL="1676461" indent="0">
              <a:buNone/>
              <a:defRPr sz="825"/>
            </a:lvl5pPr>
            <a:lvl6pPr marL="2095576" indent="0">
              <a:buNone/>
              <a:defRPr sz="825"/>
            </a:lvl6pPr>
            <a:lvl7pPr marL="2514691" indent="0">
              <a:buNone/>
              <a:defRPr sz="825"/>
            </a:lvl7pPr>
            <a:lvl8pPr marL="2933807" indent="0">
              <a:buNone/>
              <a:defRPr sz="825"/>
            </a:lvl8pPr>
            <a:lvl9pPr marL="3352922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810510" y="5962195"/>
            <a:ext cx="742905" cy="22119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3663" y="5962196"/>
            <a:ext cx="6877154" cy="22263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4475" y="5962198"/>
            <a:ext cx="455772" cy="21751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1460" y="230775"/>
            <a:ext cx="9555480" cy="39222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567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143" y="5737280"/>
            <a:ext cx="1219233" cy="18255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35942" y="5796965"/>
            <a:ext cx="8284211" cy="66940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07214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76118" y="4550125"/>
            <a:ext cx="9349154" cy="140180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33">
                <a:solidFill>
                  <a:srgbClr val="004C97"/>
                </a:solidFill>
                <a:latin typeface="Helvetica"/>
              </a:defRPr>
            </a:lvl1pPr>
            <a:lvl2pPr marL="419115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2pPr>
            <a:lvl3pPr marL="838230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3pPr>
            <a:lvl4pPr marL="1257346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4pPr>
            <a:lvl5pPr marL="1676461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9538" y="-1"/>
            <a:ext cx="10108692" cy="82219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76117" y="3622521"/>
            <a:ext cx="9349155" cy="919462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42"/>
              </a:spcBef>
              <a:spcAft>
                <a:spcPts val="0"/>
              </a:spcAft>
              <a:buFontTx/>
              <a:buNone/>
              <a:defRPr sz="2933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567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567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567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567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9538" y="748929"/>
            <a:ext cx="10108692" cy="27189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6" y="229025"/>
            <a:ext cx="9911865" cy="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76118" y="4550125"/>
            <a:ext cx="9349154" cy="140180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33">
                <a:solidFill>
                  <a:srgbClr val="004C97"/>
                </a:solidFill>
                <a:latin typeface="Helvetica"/>
              </a:defRPr>
            </a:lvl1pPr>
            <a:lvl2pPr marL="419115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2pPr>
            <a:lvl3pPr marL="838230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3pPr>
            <a:lvl4pPr marL="1257346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4pPr>
            <a:lvl5pPr marL="1676461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9538" y="-1"/>
            <a:ext cx="10108692" cy="82219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76117" y="3622521"/>
            <a:ext cx="9349155" cy="919462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42"/>
              </a:spcBef>
              <a:spcAft>
                <a:spcPts val="0"/>
              </a:spcAft>
              <a:buFontTx/>
              <a:buNone/>
              <a:defRPr sz="2933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567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567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567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567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9538" y="748929"/>
            <a:ext cx="10108692" cy="2718927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6" y="229025"/>
            <a:ext cx="9911865" cy="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76118" y="4550125"/>
            <a:ext cx="9349154" cy="140180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33">
                <a:solidFill>
                  <a:srgbClr val="004C97"/>
                </a:solidFill>
                <a:latin typeface="Helvetica"/>
              </a:defRPr>
            </a:lvl1pPr>
            <a:lvl2pPr marL="419115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2pPr>
            <a:lvl3pPr marL="838230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3pPr>
            <a:lvl4pPr marL="1257346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4pPr>
            <a:lvl5pPr marL="1676461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9538" y="-1"/>
            <a:ext cx="10108692" cy="82219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76117" y="3622521"/>
            <a:ext cx="9349155" cy="919462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42"/>
              </a:spcBef>
              <a:spcAft>
                <a:spcPts val="0"/>
              </a:spcAft>
              <a:buFontTx/>
              <a:buNone/>
              <a:defRPr sz="2933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567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567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567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567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9538" y="748929"/>
            <a:ext cx="10108692" cy="2718927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6" y="229025"/>
            <a:ext cx="9911865" cy="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76118" y="4550125"/>
            <a:ext cx="9349154" cy="140180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33">
                <a:solidFill>
                  <a:srgbClr val="004C97"/>
                </a:solidFill>
                <a:latin typeface="Helvetica"/>
              </a:defRPr>
            </a:lvl1pPr>
            <a:lvl2pPr marL="419115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2pPr>
            <a:lvl3pPr marL="838230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3pPr>
            <a:lvl4pPr marL="1257346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4pPr>
            <a:lvl5pPr marL="1676461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9538" y="-1"/>
            <a:ext cx="10108692" cy="82219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76117" y="3622521"/>
            <a:ext cx="9349155" cy="919462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42"/>
              </a:spcBef>
              <a:spcAft>
                <a:spcPts val="0"/>
              </a:spcAft>
              <a:buFontTx/>
              <a:buNone/>
              <a:defRPr sz="2933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567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567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567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567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9538" y="748929"/>
            <a:ext cx="10108692" cy="2718927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6" y="229025"/>
            <a:ext cx="9911865" cy="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76118" y="4550125"/>
            <a:ext cx="9349154" cy="140180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833">
                <a:solidFill>
                  <a:srgbClr val="004C97"/>
                </a:solidFill>
                <a:latin typeface="Helvetica"/>
              </a:defRPr>
            </a:lvl1pPr>
            <a:lvl2pPr marL="419115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2pPr>
            <a:lvl3pPr marL="838230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3pPr>
            <a:lvl4pPr marL="1257346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4pPr>
            <a:lvl5pPr marL="1676461" indent="0">
              <a:buFontTx/>
              <a:buNone/>
              <a:defRPr sz="1467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9538" y="-1"/>
            <a:ext cx="10108692" cy="82219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76117" y="3622521"/>
            <a:ext cx="9349155" cy="919462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42"/>
              </a:spcBef>
              <a:spcAft>
                <a:spcPts val="0"/>
              </a:spcAft>
              <a:buFontTx/>
              <a:buNone/>
              <a:defRPr sz="2933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567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567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567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567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9538" y="748929"/>
            <a:ext cx="10108692" cy="2718927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6" y="229025"/>
            <a:ext cx="9911865" cy="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1461" y="890589"/>
            <a:ext cx="9539764" cy="4637749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>
                <a:solidFill>
                  <a:srgbClr val="505050"/>
                </a:solidFill>
              </a:defRPr>
            </a:lvl1pPr>
            <a:lvl2pPr>
              <a:defRPr sz="2017">
                <a:solidFill>
                  <a:srgbClr val="505050"/>
                </a:solidFill>
              </a:defRPr>
            </a:lvl2pPr>
            <a:lvl3pPr>
              <a:defRPr sz="1833">
                <a:solidFill>
                  <a:srgbClr val="505050"/>
                </a:solidFill>
              </a:defRPr>
            </a:lvl3pPr>
            <a:lvl4pPr>
              <a:defRPr sz="1650">
                <a:solidFill>
                  <a:srgbClr val="505050"/>
                </a:solidFill>
              </a:defRPr>
            </a:lvl4pPr>
            <a:lvl5pPr marL="1886019" indent="-209558">
              <a:buFont typeface="Arial"/>
              <a:buChar char="•"/>
              <a:defRPr sz="165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51460" y="230775"/>
            <a:ext cx="9555480" cy="39222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567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10510" y="5962195"/>
            <a:ext cx="742905" cy="22119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3663" y="5962196"/>
            <a:ext cx="6888330" cy="22263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4475" y="5962198"/>
            <a:ext cx="455772" cy="21751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143" y="5737280"/>
            <a:ext cx="1219233" cy="18255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35942" y="5796965"/>
            <a:ext cx="8284211" cy="66940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51461" y="890588"/>
            <a:ext cx="4626864" cy="3330972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>
                <a:solidFill>
                  <a:srgbClr val="505050"/>
                </a:solidFill>
              </a:defRPr>
            </a:lvl1pPr>
            <a:lvl2pPr>
              <a:defRPr sz="2017">
                <a:solidFill>
                  <a:srgbClr val="505050"/>
                </a:solidFill>
              </a:defRPr>
            </a:lvl2pPr>
            <a:lvl3pPr>
              <a:defRPr sz="1833">
                <a:solidFill>
                  <a:srgbClr val="505050"/>
                </a:solidFill>
              </a:defRPr>
            </a:lvl3pPr>
            <a:lvl4pPr>
              <a:defRPr sz="1650">
                <a:solidFill>
                  <a:srgbClr val="505050"/>
                </a:solidFill>
              </a:defRPr>
            </a:lvl4pPr>
            <a:lvl5pPr marL="1886019" indent="-209558">
              <a:buFont typeface="Arial"/>
              <a:buChar char="•"/>
              <a:defRPr sz="1650">
                <a:solidFill>
                  <a:srgbClr val="505050"/>
                </a:solidFill>
              </a:defRPr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5161699" y="890588"/>
            <a:ext cx="4636921" cy="3330972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>
                <a:solidFill>
                  <a:srgbClr val="505050"/>
                </a:solidFill>
              </a:defRPr>
            </a:lvl1pPr>
            <a:lvl2pPr>
              <a:defRPr sz="2017">
                <a:solidFill>
                  <a:srgbClr val="505050"/>
                </a:solidFill>
              </a:defRPr>
            </a:lvl2pPr>
            <a:lvl3pPr>
              <a:defRPr sz="1833">
                <a:solidFill>
                  <a:srgbClr val="505050"/>
                </a:solidFill>
              </a:defRPr>
            </a:lvl3pPr>
            <a:lvl4pPr>
              <a:defRPr sz="1650">
                <a:solidFill>
                  <a:srgbClr val="505050"/>
                </a:solidFill>
              </a:defRPr>
            </a:lvl4pPr>
            <a:lvl5pPr marL="1886019" indent="-209558">
              <a:buFont typeface="Arial"/>
              <a:buChar char="•"/>
              <a:defRPr sz="1650">
                <a:solidFill>
                  <a:srgbClr val="505050"/>
                </a:solidFill>
              </a:defRPr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52301" y="4368009"/>
            <a:ext cx="4626024" cy="11603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 b="1" i="0">
                <a:solidFill>
                  <a:srgbClr val="004C97"/>
                </a:solidFill>
              </a:defRPr>
            </a:lvl1pPr>
            <a:lvl2pPr marL="419115" indent="0">
              <a:buNone/>
              <a:defRPr sz="1100"/>
            </a:lvl2pPr>
            <a:lvl3pPr marL="838230" indent="0">
              <a:buNone/>
              <a:defRPr sz="917"/>
            </a:lvl3pPr>
            <a:lvl4pPr marL="1257346" indent="0">
              <a:buNone/>
              <a:defRPr sz="825"/>
            </a:lvl4pPr>
            <a:lvl5pPr marL="1676461" indent="0">
              <a:buNone/>
              <a:defRPr sz="825"/>
            </a:lvl5pPr>
            <a:lvl6pPr marL="2095576" indent="0">
              <a:buNone/>
              <a:defRPr sz="825"/>
            </a:lvl6pPr>
            <a:lvl7pPr marL="2514691" indent="0">
              <a:buNone/>
              <a:defRPr sz="825"/>
            </a:lvl7pPr>
            <a:lvl8pPr marL="2933807" indent="0">
              <a:buNone/>
              <a:defRPr sz="825"/>
            </a:lvl8pPr>
            <a:lvl9pPr marL="3352922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5161697" y="4368009"/>
            <a:ext cx="4626863" cy="11603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67" b="1" i="0">
                <a:solidFill>
                  <a:srgbClr val="004C97"/>
                </a:solidFill>
              </a:defRPr>
            </a:lvl1pPr>
            <a:lvl2pPr marL="419115" indent="0">
              <a:buNone/>
              <a:defRPr sz="1100"/>
            </a:lvl2pPr>
            <a:lvl3pPr marL="838230" indent="0">
              <a:buNone/>
              <a:defRPr sz="917"/>
            </a:lvl3pPr>
            <a:lvl4pPr marL="1257346" indent="0">
              <a:buNone/>
              <a:defRPr sz="825"/>
            </a:lvl4pPr>
            <a:lvl5pPr marL="1676461" indent="0">
              <a:buNone/>
              <a:defRPr sz="825"/>
            </a:lvl5pPr>
            <a:lvl6pPr marL="2095576" indent="0">
              <a:buNone/>
              <a:defRPr sz="825"/>
            </a:lvl6pPr>
            <a:lvl7pPr marL="2514691" indent="0">
              <a:buNone/>
              <a:defRPr sz="825"/>
            </a:lvl7pPr>
            <a:lvl8pPr marL="2933807" indent="0">
              <a:buNone/>
              <a:defRPr sz="825"/>
            </a:lvl8pPr>
            <a:lvl9pPr marL="3352922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10510" y="5962195"/>
            <a:ext cx="742905" cy="22119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3662" y="5962196"/>
            <a:ext cx="6888330" cy="22263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4475" y="5962198"/>
            <a:ext cx="455772" cy="21751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51460" y="230775"/>
            <a:ext cx="9555480" cy="392221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567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143" y="5737280"/>
            <a:ext cx="1219233" cy="1825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35942" y="5796965"/>
            <a:ext cx="8284211" cy="66940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810510" y="5962195"/>
            <a:ext cx="742905" cy="22119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3664" y="5962196"/>
            <a:ext cx="6886439" cy="22263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4475" y="5962198"/>
            <a:ext cx="455772" cy="21751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7095016" y="4104360"/>
            <a:ext cx="1183958" cy="2211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20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37490" y="5737293"/>
            <a:ext cx="9569450" cy="181491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19115" rtl="0" eaLnBrk="1" fontAlgn="base" hangingPunct="1">
        <a:spcBef>
          <a:spcPct val="0"/>
        </a:spcBef>
        <a:spcAft>
          <a:spcPct val="0"/>
        </a:spcAft>
        <a:defRPr sz="1558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19115" rtl="0" eaLnBrk="1" fontAlgn="base" hangingPunct="1">
        <a:spcBef>
          <a:spcPct val="0"/>
        </a:spcBef>
        <a:spcAft>
          <a:spcPct val="0"/>
        </a:spcAft>
        <a:defRPr sz="1558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19115" rtl="0" eaLnBrk="1" fontAlgn="base" hangingPunct="1">
        <a:spcBef>
          <a:spcPct val="0"/>
        </a:spcBef>
        <a:spcAft>
          <a:spcPct val="0"/>
        </a:spcAft>
        <a:defRPr sz="1558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19115" rtl="0" eaLnBrk="1" fontAlgn="base" hangingPunct="1">
        <a:spcBef>
          <a:spcPct val="0"/>
        </a:spcBef>
        <a:spcAft>
          <a:spcPct val="0"/>
        </a:spcAft>
        <a:defRPr sz="1558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19115" rtl="0" eaLnBrk="1" fontAlgn="base" hangingPunct="1">
        <a:spcBef>
          <a:spcPct val="0"/>
        </a:spcBef>
        <a:spcAft>
          <a:spcPct val="0"/>
        </a:spcAft>
        <a:defRPr sz="1558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19115" algn="l" defTabSz="419115" rtl="0" eaLnBrk="1" fontAlgn="base" hangingPunct="1">
        <a:spcBef>
          <a:spcPct val="0"/>
        </a:spcBef>
        <a:spcAft>
          <a:spcPct val="0"/>
        </a:spcAft>
        <a:defRPr sz="1558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838230" algn="l" defTabSz="419115" rtl="0" eaLnBrk="1" fontAlgn="base" hangingPunct="1">
        <a:spcBef>
          <a:spcPct val="0"/>
        </a:spcBef>
        <a:spcAft>
          <a:spcPct val="0"/>
        </a:spcAft>
        <a:defRPr sz="1558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257346" algn="l" defTabSz="419115" rtl="0" eaLnBrk="1" fontAlgn="base" hangingPunct="1">
        <a:spcBef>
          <a:spcPct val="0"/>
        </a:spcBef>
        <a:spcAft>
          <a:spcPct val="0"/>
        </a:spcAft>
        <a:defRPr sz="1558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676461" algn="l" defTabSz="419115" rtl="0" eaLnBrk="1" fontAlgn="base" hangingPunct="1">
        <a:spcBef>
          <a:spcPct val="0"/>
        </a:spcBef>
        <a:spcAft>
          <a:spcPct val="0"/>
        </a:spcAft>
        <a:defRPr sz="1558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14336" indent="-314336" algn="l" defTabSz="41911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681062" indent="-261947" algn="l" defTabSz="41911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047788" indent="-209558" algn="l" defTabSz="41911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8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466903" indent="-209558" algn="l" defTabSz="41911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1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1886019" indent="-209558" algn="l" defTabSz="41911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1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305134" indent="-209558" algn="l" defTabSz="419115" rtl="0" eaLnBrk="1" latinLnBrk="0" hangingPunct="1">
        <a:spcBef>
          <a:spcPct val="20000"/>
        </a:spcBef>
        <a:buFont typeface="Arial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2724249" indent="-209558" algn="l" defTabSz="419115" rtl="0" eaLnBrk="1" latinLnBrk="0" hangingPunct="1">
        <a:spcBef>
          <a:spcPct val="20000"/>
        </a:spcBef>
        <a:buFont typeface="Arial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143364" indent="-209558" algn="l" defTabSz="419115" rtl="0" eaLnBrk="1" latinLnBrk="0" hangingPunct="1">
        <a:spcBef>
          <a:spcPct val="20000"/>
        </a:spcBef>
        <a:buFont typeface="Arial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3562480" indent="-209558" algn="l" defTabSz="419115" rtl="0" eaLnBrk="1" latinLnBrk="0" hangingPunct="1">
        <a:spcBef>
          <a:spcPct val="20000"/>
        </a:spcBef>
        <a:buFont typeface="Arial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419115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838230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257346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676461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095576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514691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2933807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352922" algn="l" defTabSz="41911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96CD9B2-B4FD-4DB3-A010-E89B5EA01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5" y="334701"/>
            <a:ext cx="8675370" cy="1215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7A2199A-18DF-4B57-B3E2-D48315FEC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515" y="1673490"/>
            <a:ext cx="8675370" cy="3988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A588E83-2BDD-44E2-84F9-93C6EE1C2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1515" y="5826655"/>
            <a:ext cx="226314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3CEFC3-0DCA-45C9-84A2-D4ACCA9C2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1845" y="5826655"/>
            <a:ext cx="339471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P.Varghese                                LLRF System Analysis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994CD1-E4BB-48F2-9A3C-3F2563043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03745" y="5826655"/>
            <a:ext cx="226314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578C7-4190-4017-8097-0936D9CAC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  <p:sldLayoutId id="2147484141" r:id="rId12"/>
  </p:sldLayoutIdLst>
  <p:hf hdr="0"/>
  <p:txStyles>
    <p:titleStyle>
      <a:lvl1pPr algn="l" defTabSz="838230" rtl="0" eaLnBrk="1" latinLnBrk="0" hangingPunct="1">
        <a:lnSpc>
          <a:spcPct val="90000"/>
        </a:lnSpc>
        <a:spcBef>
          <a:spcPct val="0"/>
        </a:spcBef>
        <a:buNone/>
        <a:defRPr sz="40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9558" indent="-209558" algn="l" defTabSz="838230" rtl="0" eaLnBrk="1" latinLnBrk="0" hangingPunct="1">
        <a:lnSpc>
          <a:spcPct val="90000"/>
        </a:lnSpc>
        <a:spcBef>
          <a:spcPts val="917"/>
        </a:spcBef>
        <a:buFont typeface="Arial" panose="020B0604020202020204" pitchFamily="34" charset="0"/>
        <a:buChar char="•"/>
        <a:defRPr sz="2567" kern="1200">
          <a:solidFill>
            <a:schemeClr val="tx1"/>
          </a:solidFill>
          <a:latin typeface="+mn-lt"/>
          <a:ea typeface="+mn-ea"/>
          <a:cs typeface="+mn-cs"/>
        </a:defRPr>
      </a:lvl1pPr>
      <a:lvl2pPr marL="628673" indent="-209558" algn="l" defTabSz="838230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47788" indent="-209558" algn="l" defTabSz="838230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3pPr>
      <a:lvl4pPr marL="1466903" indent="-209558" algn="l" defTabSz="838230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886019" indent="-209558" algn="l" defTabSz="838230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305134" indent="-209558" algn="l" defTabSz="838230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724249" indent="-209558" algn="l" defTabSz="838230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3143364" indent="-209558" algn="l" defTabSz="838230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562480" indent="-209558" algn="l" defTabSz="838230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419115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838230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257346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676461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095576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514691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2933807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352922" algn="l" defTabSz="83823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.png"/><Relationship Id="rId7" Type="http://schemas.openxmlformats.org/officeDocument/2006/relationships/image" Target="../media/image5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2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7.jp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png"/><Relationship Id="rId5" Type="http://schemas.openxmlformats.org/officeDocument/2006/relationships/image" Target="../media/image18.png"/><Relationship Id="rId4" Type="http://schemas.openxmlformats.org/officeDocument/2006/relationships/image" Target="../media/image74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4.png"/><Relationship Id="rId3" Type="http://schemas.openxmlformats.org/officeDocument/2006/relationships/image" Target="../media/image78.emf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84748" y="4818165"/>
            <a:ext cx="4410536" cy="835022"/>
          </a:xfrm>
        </p:spPr>
        <p:txBody>
          <a:bodyPr/>
          <a:lstStyle/>
          <a:p>
            <a:r>
              <a:rPr lang="en-US" sz="1400" dirty="0"/>
              <a:t>P. Varghese, M. Guran, L. Reyes, S. Raman, FNAL</a:t>
            </a:r>
          </a:p>
          <a:p>
            <a:r>
              <a:rPr lang="en-US" sz="1400" dirty="0" smtClean="0"/>
              <a:t>14</a:t>
            </a:r>
            <a:r>
              <a:rPr lang="en-US" sz="1400" dirty="0" smtClean="0"/>
              <a:t> </a:t>
            </a:r>
            <a:r>
              <a:rPr lang="en-US" sz="1400" dirty="0"/>
              <a:t>October </a:t>
            </a:r>
            <a:r>
              <a:rPr lang="en-US" sz="1400" dirty="0" smtClean="0"/>
              <a:t>2025</a:t>
            </a:r>
            <a:endParaRPr lang="en-US" sz="1400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LLRF</a:t>
            </a:r>
            <a:r>
              <a:rPr lang="en-US" sz="3200" dirty="0"/>
              <a:t> System Analysis for the</a:t>
            </a:r>
          </a:p>
          <a:p>
            <a:r>
              <a:rPr lang="en-US" sz="3200" dirty="0"/>
              <a:t>Fermilab PIP-II  LINAC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AEBFE93-4FF6-F085-440A-9A9559261A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73497" y="5813644"/>
            <a:ext cx="1453735" cy="4262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EC761E6-94F1-AA5E-8103-766EE4805785}"/>
              </a:ext>
            </a:extLst>
          </p:cNvPr>
          <p:cNvSpPr txBox="1"/>
          <p:nvPr/>
        </p:nvSpPr>
        <p:spPr>
          <a:xfrm>
            <a:off x="7078601" y="3598679"/>
            <a:ext cx="2907065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sz="1600" dirty="0">
                <a:latin typeface="Helvetica"/>
                <a:cs typeface="Helvetica"/>
              </a:rPr>
              <a:t>PIP-II is a partnership of: </a:t>
            </a:r>
          </a:p>
          <a:p>
            <a:pPr>
              <a:defRPr/>
            </a:pPr>
            <a:endParaRPr lang="en-US" sz="1600" dirty="0">
              <a:latin typeface="Helvetica"/>
              <a:cs typeface="Helvetica"/>
            </a:endParaRPr>
          </a:p>
          <a:p>
            <a:pPr marL="109538">
              <a:defRPr/>
            </a:pPr>
            <a:r>
              <a:rPr lang="en-US" sz="1600" dirty="0">
                <a:latin typeface="Helvetica"/>
                <a:cs typeface="Helvetica"/>
              </a:rPr>
              <a:t>	US-DOE</a:t>
            </a:r>
          </a:p>
          <a:p>
            <a:pPr marL="109538">
              <a:defRPr/>
            </a:pPr>
            <a:r>
              <a:rPr lang="en-US" sz="1600" dirty="0">
                <a:latin typeface="Helvetica"/>
                <a:cs typeface="Helvetica"/>
              </a:rPr>
              <a:t>	India-DAE</a:t>
            </a:r>
          </a:p>
          <a:p>
            <a:pPr marL="109538">
              <a:defRPr/>
            </a:pPr>
            <a:r>
              <a:rPr lang="en-US" sz="1600" dirty="0">
                <a:latin typeface="Helvetica"/>
                <a:cs typeface="Helvetica"/>
              </a:rPr>
              <a:t>	Italy-INFN</a:t>
            </a:r>
          </a:p>
          <a:p>
            <a:pPr marL="109538">
              <a:defRPr/>
            </a:pPr>
            <a:r>
              <a:rPr lang="en-US" sz="1600" dirty="0">
                <a:latin typeface="Helvetica"/>
                <a:cs typeface="Helvetica"/>
              </a:rPr>
              <a:t>	UK-STFC-UKRI</a:t>
            </a:r>
          </a:p>
          <a:p>
            <a:pPr marL="109538">
              <a:defRPr/>
            </a:pPr>
            <a:r>
              <a:rPr lang="en-US" sz="1600" dirty="0">
                <a:latin typeface="Helvetica"/>
                <a:cs typeface="Helvetica"/>
              </a:rPr>
              <a:t>	France-CEA, CNRS/IN2P3</a:t>
            </a:r>
          </a:p>
          <a:p>
            <a:pPr marL="109538">
              <a:defRPr/>
            </a:pPr>
            <a:r>
              <a:rPr lang="en-US" sz="1600" dirty="0">
                <a:latin typeface="Helvetica"/>
                <a:cs typeface="Helvetica"/>
              </a:rPr>
              <a:t>	Poland-WUST, </a:t>
            </a:r>
            <a:r>
              <a:rPr lang="en-US" sz="1600" dirty="0">
                <a:solidFill>
                  <a:srgbClr val="003087"/>
                </a:solidFill>
                <a:latin typeface="Helvetica"/>
                <a:cs typeface="Helvetica"/>
              </a:rPr>
              <a:t>WUT, TUL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Helvetica"/>
                <a:cs typeface="Helvetica"/>
              </a:rPr>
              <a:t> 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="" xmlns:a16="http://schemas.microsoft.com/office/drawing/2014/main" id="{98B4FAA1-3093-A5FD-33F7-5E9FE35036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329" y="5070568"/>
            <a:ext cx="274320" cy="27432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64AB2437-24AB-6B6A-165D-ED1664F274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329" y="4818165"/>
            <a:ext cx="274320" cy="27432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="" xmlns:a16="http://schemas.microsoft.com/office/drawing/2014/main" id="{188C7264-709C-C064-E848-DCC542A81C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329" y="4313359"/>
            <a:ext cx="274320" cy="27432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="" xmlns:a16="http://schemas.microsoft.com/office/drawing/2014/main" id="{7554B9A0-638F-11CF-E948-7A85FEB165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329" y="4565762"/>
            <a:ext cx="274320" cy="27432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="" xmlns:a16="http://schemas.microsoft.com/office/drawing/2014/main" id="{9D08A70F-0CA4-4035-C28A-C467BBA13D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329" y="5322973"/>
            <a:ext cx="274320" cy="274320"/>
          </a:xfrm>
          <a:prstGeom prst="rect">
            <a:avLst/>
          </a:prstGeom>
        </p:spPr>
      </p:pic>
      <p:pic>
        <p:nvPicPr>
          <p:cNvPr id="11" name="Picture 10" descr="A red white and blue flag&#10;&#10;Description automatically generated with medium confidence">
            <a:extLst>
              <a:ext uri="{FF2B5EF4-FFF2-40B4-BE49-F238E27FC236}">
                <a16:creationId xmlns="" xmlns:a16="http://schemas.microsoft.com/office/drawing/2014/main" id="{9CB26816-DDFA-80AD-65C1-59D0A29CA0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329" y="4060956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BCF3B06-5B15-1FBA-AF5E-1534918B5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3A2D87-3BCB-3511-8481-F4B7E125C87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8275222-3BED-D381-E7DF-C0F4D374A8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DE951E-B8BF-0A25-06E0-BE5C44C08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35BAED74-3CD2-7CD5-AC50-043A92E46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Computing SEL Mode Limits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AFCDE50-1342-EA9E-F639-EF00CEA185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44179" y="5858064"/>
            <a:ext cx="1281734" cy="372313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 with low confidence">
            <a:extLst>
              <a:ext uri="{FF2B5EF4-FFF2-40B4-BE49-F238E27FC236}">
                <a16:creationId xmlns="" xmlns:a16="http://schemas.microsoft.com/office/drawing/2014/main" id="{23DB34BD-57F0-2548-E2DF-CA17E77372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723" y="5875401"/>
            <a:ext cx="545862" cy="4218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D144FEC-2D99-D130-9D73-A735BEDC2F7B}"/>
              </a:ext>
            </a:extLst>
          </p:cNvPr>
          <p:cNvSpPr txBox="1"/>
          <p:nvPr/>
        </p:nvSpPr>
        <p:spPr>
          <a:xfrm>
            <a:off x="1318347" y="673441"/>
            <a:ext cx="1116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Real Power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6909467-DEFC-A8EC-0FD5-8A2F15E27124}"/>
              </a:ext>
            </a:extLst>
          </p:cNvPr>
          <p:cNvSpPr txBox="1"/>
          <p:nvPr/>
        </p:nvSpPr>
        <p:spPr>
          <a:xfrm>
            <a:off x="6006052" y="713373"/>
            <a:ext cx="1170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Imag</a:t>
            </a:r>
            <a:r>
              <a:rPr lang="en-US" sz="1600" dirty="0"/>
              <a:t> Power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10ECBDD-5CAC-AE0F-8EEB-DC0DA9BBC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378" y="1021057"/>
            <a:ext cx="1857375" cy="4286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7C87EC8-C67E-DE03-AEB8-AEB0BF206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10" y="1680074"/>
            <a:ext cx="2295525" cy="7524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419E913-3DD6-BB0C-F038-ED8575EF33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510" y="3520673"/>
            <a:ext cx="2238375" cy="647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30FA184B-7610-BC50-0D42-7038CEDA8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378" y="4131905"/>
            <a:ext cx="2390775" cy="4762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3DF6A55-F108-BF52-87BE-C6B5A285BB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5851" y="1103993"/>
            <a:ext cx="2228850" cy="11239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83DE393E-2A50-4AD3-978A-65D29B294F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797" y="2662941"/>
            <a:ext cx="2266950" cy="6953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A34EA3BE-4324-8AE9-D670-F74E12161E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9772" y="3010603"/>
            <a:ext cx="3857625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6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92FBFD1-B261-AEB4-1AC6-F169AF715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29F8B60-CA34-D443-D7A5-0B9D2C04BBD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A186944-4EEF-4E62-BC93-AF9720B59F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524343-2C23-EB2A-F671-72204DC53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89E95611-F81A-2331-56DD-FB0B27687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Computing SEL Mode Limits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5348F0C-10B7-A7D2-A970-53EAE4363B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36226" y="5858064"/>
            <a:ext cx="1281734" cy="372313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 with low confidence">
            <a:extLst>
              <a:ext uri="{FF2B5EF4-FFF2-40B4-BE49-F238E27FC236}">
                <a16:creationId xmlns="" xmlns:a16="http://schemas.microsoft.com/office/drawing/2014/main" id="{7688CCDA-0E5D-C8C1-B39E-2547357468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723" y="5875401"/>
            <a:ext cx="545862" cy="4218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665D4AF-C1F3-828B-98A4-195A7A206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612" y="725666"/>
            <a:ext cx="8639175" cy="4686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0873717-4924-B4D4-2916-5051A0750F61}"/>
              </a:ext>
            </a:extLst>
          </p:cNvPr>
          <p:cNvSpPr txBox="1"/>
          <p:nvPr/>
        </p:nvSpPr>
        <p:spPr>
          <a:xfrm>
            <a:off x="2231777" y="5314581"/>
            <a:ext cx="1760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SSA</a:t>
            </a:r>
            <a:r>
              <a:rPr lang="en-US" sz="2000" dirty="0"/>
              <a:t> Calibration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E62AC01-F55A-0293-C9B5-3CB4A989ABB4}"/>
              </a:ext>
            </a:extLst>
          </p:cNvPr>
          <p:cNvSpPr txBox="1"/>
          <p:nvPr/>
        </p:nvSpPr>
        <p:spPr>
          <a:xfrm>
            <a:off x="6267219" y="5314581"/>
            <a:ext cx="1767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Forward Power</a:t>
            </a:r>
          </a:p>
        </p:txBody>
      </p:sp>
    </p:spTree>
    <p:extLst>
      <p:ext uri="{BB962C8B-B14F-4D97-AF65-F5344CB8AC3E}">
        <p14:creationId xmlns:p14="http://schemas.microsoft.com/office/powerpoint/2010/main" val="2530152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F1645F4-F209-336D-462C-4687B4E7D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3447B9F-86D6-1A06-67B1-97A3AB00F4F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A705687-6DD4-6F88-6015-65B812FC7E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C906AE1-8C7B-0D59-4F15-1B11CC67C4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298C13DD-9D7A-BBAE-440D-3903C6AFC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Gain Tuning Procedure  </a:t>
            </a:r>
            <a:r>
              <a:rPr lang="en-US" dirty="0" err="1"/>
              <a:t>LCLS</a:t>
            </a:r>
            <a:r>
              <a:rPr lang="en-US" dirty="0"/>
              <a:t>-II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79DA289-7EF3-E73D-DD85-55B630E722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44177" y="5858064"/>
            <a:ext cx="1281734" cy="372313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 with low confidence">
            <a:extLst>
              <a:ext uri="{FF2B5EF4-FFF2-40B4-BE49-F238E27FC236}">
                <a16:creationId xmlns="" xmlns:a16="http://schemas.microsoft.com/office/drawing/2014/main" id="{14095F4B-3619-B155-87E9-4928F9B54E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723" y="5875401"/>
            <a:ext cx="545862" cy="421802"/>
          </a:xfrm>
          <a:prstGeom prst="rect">
            <a:avLst/>
          </a:prstGeom>
        </p:spPr>
      </p:pic>
      <p:pic>
        <p:nvPicPr>
          <p:cNvPr id="18" name="Picture 17" descr="A graph of different colored lines&#10;&#10;AI-generated content may be incorrect.">
            <a:extLst>
              <a:ext uri="{FF2B5EF4-FFF2-40B4-BE49-F238E27FC236}">
                <a16:creationId xmlns="" xmlns:a16="http://schemas.microsoft.com/office/drawing/2014/main" id="{50B51BB7-EDB8-80F8-C17D-9311595E7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82" y="724206"/>
            <a:ext cx="7945150" cy="29887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D11688B-5C55-B77C-BBCC-87BA55F31F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68449" y="3694111"/>
            <a:ext cx="3124200" cy="206214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2645D6D-565A-257A-4698-5A88CDC0DF41}"/>
              </a:ext>
            </a:extLst>
          </p:cNvPr>
          <p:cNvSpPr txBox="1"/>
          <p:nvPr/>
        </p:nvSpPr>
        <p:spPr>
          <a:xfrm>
            <a:off x="4295303" y="3979340"/>
            <a:ext cx="551163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Increase system gain and check if SEL limits are exceeded</a:t>
            </a:r>
          </a:p>
          <a:p>
            <a:r>
              <a:rPr lang="en-US" sz="1400" dirty="0">
                <a:solidFill>
                  <a:srgbClr val="000000"/>
                </a:solidFill>
              </a:rPr>
              <a:t> in the amplitude or phase feedback loops.</a:t>
            </a:r>
          </a:p>
          <a:p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If one of the limits is crossed  reduce closed loop bandwidth (system gain)</a:t>
            </a:r>
          </a:p>
          <a:p>
            <a:r>
              <a:rPr lang="en-US" sz="1400" dirty="0">
                <a:solidFill>
                  <a:srgbClr val="000000"/>
                </a:solidFill>
              </a:rPr>
              <a:t>Till the outputs are within the SEL limits</a:t>
            </a:r>
          </a:p>
        </p:txBody>
      </p:sp>
    </p:spTree>
    <p:extLst>
      <p:ext uri="{BB962C8B-B14F-4D97-AF65-F5344CB8AC3E}">
        <p14:creationId xmlns:p14="http://schemas.microsoft.com/office/powerpoint/2010/main" val="2321337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0CB5A04-8568-1277-016A-34739FF83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1E84B1-AEE5-9E96-A211-A7095764367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227B5B-AB18-AA90-3372-A6F5E200B8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1DB903-6275-0047-B307-5B3210A46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DD3033B1-FEA1-78ED-FB10-B6C9FC634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Stability Analysis with Bode Plot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CD518F9-A4D9-4E4A-BE0F-7A6C00967A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44175" y="5858064"/>
            <a:ext cx="1281734" cy="372313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 with low confidence">
            <a:extLst>
              <a:ext uri="{FF2B5EF4-FFF2-40B4-BE49-F238E27FC236}">
                <a16:creationId xmlns="" xmlns:a16="http://schemas.microsoft.com/office/drawing/2014/main" id="{A67026AE-B46A-9D55-BF63-B4A8E1DE3B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723" y="5875401"/>
            <a:ext cx="545862" cy="421802"/>
          </a:xfrm>
          <a:prstGeom prst="rect">
            <a:avLst/>
          </a:prstGeom>
        </p:spPr>
      </p:pic>
      <p:pic>
        <p:nvPicPr>
          <p:cNvPr id="10" name="Picture 9" descr="A diagram of a program&#10;&#10;AI-generated content may be incorrect.">
            <a:extLst>
              <a:ext uri="{FF2B5EF4-FFF2-40B4-BE49-F238E27FC236}">
                <a16:creationId xmlns="" xmlns:a16="http://schemas.microsoft.com/office/drawing/2014/main" id="{5926BC4D-6564-0B24-0D50-B1A7A23BE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1604" y="782935"/>
            <a:ext cx="4778487" cy="2042417"/>
          </a:xfrm>
          <a:prstGeom prst="rect">
            <a:avLst/>
          </a:prstGeom>
        </p:spPr>
      </p:pic>
      <p:pic>
        <p:nvPicPr>
          <p:cNvPr id="13" name="Picture 12" descr="A graph of a graph with a blue line&#10;&#10;AI-generated content may be incorrect.">
            <a:extLst>
              <a:ext uri="{FF2B5EF4-FFF2-40B4-BE49-F238E27FC236}">
                <a16:creationId xmlns="" xmlns:a16="http://schemas.microsoft.com/office/drawing/2014/main" id="{16226CF6-D5CD-9659-8197-B8DF3097E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8490" y="3139963"/>
            <a:ext cx="6533234" cy="2457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F932CC6-333C-77DC-2051-960B6A1366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100" y="3025719"/>
            <a:ext cx="2400635" cy="5906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F363B2D-EB44-E860-8B69-99A8AE2B5F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363" y="3816718"/>
            <a:ext cx="2486372" cy="65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05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6ABCE3C-2A0B-6872-2D27-956A1B763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C33D37-DF88-5135-40B3-EB17DBE27F9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827872-4DBA-3795-F076-230FFBE4C2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E4F509-C6D7-5124-54B8-465CC98F79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83F17D0B-51C9-8B81-F053-BFCD8BAE7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PIP-II Loop Delay Components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C16E648-A7E7-5088-4CEB-DAA702C310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44177" y="5858064"/>
            <a:ext cx="1281734" cy="372313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 with low confidence">
            <a:extLst>
              <a:ext uri="{FF2B5EF4-FFF2-40B4-BE49-F238E27FC236}">
                <a16:creationId xmlns="" xmlns:a16="http://schemas.microsoft.com/office/drawing/2014/main" id="{99CC9658-8688-FC9E-F0EC-B6FD346C06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723" y="5875401"/>
            <a:ext cx="545862" cy="4218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9643694-7AF7-59BF-642E-D8434BFBFF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914033" y="3000584"/>
            <a:ext cx="4416413" cy="21906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5F8FBFA-5D9B-3DFB-A2DA-2B648EA3962D}"/>
              </a:ext>
            </a:extLst>
          </p:cNvPr>
          <p:cNvSpPr txBox="1"/>
          <p:nvPr/>
        </p:nvSpPr>
        <p:spPr>
          <a:xfrm>
            <a:off x="4426691" y="5433264"/>
            <a:ext cx="1840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Assumed loop delay = 1 us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="" xmlns:a16="http://schemas.microsoft.com/office/drawing/2014/main" id="{CCB2ED21-D7BB-860D-7C5C-9ED1E954E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075080"/>
              </p:ext>
            </p:extLst>
          </p:nvPr>
        </p:nvGraphicFramePr>
        <p:xfrm>
          <a:off x="1553415" y="931115"/>
          <a:ext cx="6616700" cy="1714500"/>
        </p:xfrm>
        <a:graphic>
          <a:graphicData uri="http://schemas.openxmlformats.org/drawingml/2006/table">
            <a:tbl>
              <a:tblPr/>
              <a:tblGrid>
                <a:gridCol w="2349500">
                  <a:extLst>
                    <a:ext uri="{9D8B030D-6E8A-4147-A177-3AD203B41FA5}">
                      <a16:colId xmlns="" xmlns:a16="http://schemas.microsoft.com/office/drawing/2014/main" val="2651372933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061631010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671396492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651669046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030806875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23431285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465230509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74314505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Delay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RFQ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Buncher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HWR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SSR1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SSR2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LB650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HB650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698585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2720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2720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2770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2720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786054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LLRF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Controller Delay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700840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LLRF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-Amplifier Drive (cable)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015815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Amplifier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5006379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HPRF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Distribution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173865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RF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Fanback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to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LLRF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(cable)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307947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Cavity half bandwidth (Hz)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5542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8125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53.8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31.4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32.76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291167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Gain (Max with 45 deg phase margin)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3846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7624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0572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131F261-DCB1-4FBE-EA54-E324F1B4C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4B7E21-2727-D8F6-E682-68DDEE45D40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F09BD5-E7C8-B623-2E15-B1626D7C96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9DEE9AC-A251-7859-20E8-D47F538B26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A8B7BE09-9AE2-0C10-2DAA-CAF7503C3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Disturbance Rejection and Regulation Requirements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076CEAC-6DF6-EEF4-BCD7-DB6117282A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44177" y="5858064"/>
            <a:ext cx="1281734" cy="372313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 with low confidence">
            <a:extLst>
              <a:ext uri="{FF2B5EF4-FFF2-40B4-BE49-F238E27FC236}">
                <a16:creationId xmlns="" xmlns:a16="http://schemas.microsoft.com/office/drawing/2014/main" id="{D3209573-0FD0-6799-3E17-4526466A20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723" y="5875401"/>
            <a:ext cx="545862" cy="4218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0801A40-0C4B-CEA5-BC13-7C10FB0191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0510" y="884298"/>
            <a:ext cx="8639175" cy="26465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FB08BF3-797D-0ECD-8994-AF305F507663}"/>
              </a:ext>
            </a:extLst>
          </p:cNvPr>
          <p:cNvSpPr txBox="1"/>
          <p:nvPr/>
        </p:nvSpPr>
        <p:spPr>
          <a:xfrm>
            <a:off x="4554498" y="3875175"/>
            <a:ext cx="4613538" cy="1200329"/>
          </a:xfrm>
          <a:prstGeom prst="rect">
            <a:avLst/>
          </a:prstGeom>
          <a:noFill/>
          <a:ln w="158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PIP-II Specifications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Energy Stability(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Linac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)			&lt; 0.01%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Amplitude Regulation(individual cavity)	&lt; 0.06 rms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Phase Regulation				&lt; 0.06 rms deg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Maximum detuning				&lt; 20 Hz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5007A17-91AB-20F5-333A-50A5C1178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686" y="3931709"/>
            <a:ext cx="2362530" cy="97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22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30DC8E4-3E27-CE62-110C-13781CD95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DC7BEB5-E8BD-B3E1-6EB5-3E406C04513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C9D686-D0C2-B9BB-C135-E6EA0E5B0A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82EF49-9BF0-157F-B283-697CE53B2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C6244C80-8D74-F710-870D-1F00E245F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Disturbance Rejection and Regulation – Amplitude Loop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C017AEA-0ACB-B950-033E-672BB45A4A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52130" y="5858064"/>
            <a:ext cx="1281734" cy="372313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 with low confidence">
            <a:extLst>
              <a:ext uri="{FF2B5EF4-FFF2-40B4-BE49-F238E27FC236}">
                <a16:creationId xmlns="" xmlns:a16="http://schemas.microsoft.com/office/drawing/2014/main" id="{54059BF0-840A-0001-10C3-33D0E47B32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723" y="5875401"/>
            <a:ext cx="545862" cy="4218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4B213D1-CE2A-4BF5-A2D7-C6153E335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464" y="948452"/>
            <a:ext cx="4438650" cy="619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60EF096-C076-EAA4-DFCC-11F91E4DB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2014" y="1693935"/>
            <a:ext cx="2533650" cy="495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FA3C3A2-F5CE-AB81-F3E0-6387F627E1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2649" y="2189235"/>
            <a:ext cx="3514725" cy="7715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F3B7BDB-AA8E-6595-3C21-8A0E229B7C72}"/>
              </a:ext>
            </a:extLst>
          </p:cNvPr>
          <p:cNvSpPr txBox="1"/>
          <p:nvPr/>
        </p:nvSpPr>
        <p:spPr>
          <a:xfrm>
            <a:off x="2432758" y="3064892"/>
            <a:ext cx="2497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When above limits are used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04D12DA-45BE-26FE-B9A0-66179E6327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9453" y="3410879"/>
            <a:ext cx="4267796" cy="7240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677DD06-6CEF-3F16-C5F8-350DA44EB27A}"/>
              </a:ext>
            </a:extLst>
          </p:cNvPr>
          <p:cNvSpPr txBox="1"/>
          <p:nvPr/>
        </p:nvSpPr>
        <p:spPr>
          <a:xfrm>
            <a:off x="2432758" y="4169978"/>
            <a:ext cx="4916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Stability analysis gives a max gain for </a:t>
            </a:r>
            <a:r>
              <a:rPr lang="en-US" sz="1600" dirty="0" err="1">
                <a:solidFill>
                  <a:srgbClr val="000000"/>
                </a:solidFill>
              </a:rPr>
              <a:t>SSR1</a:t>
            </a:r>
            <a:r>
              <a:rPr lang="en-US" sz="1600" dirty="0">
                <a:solidFill>
                  <a:srgbClr val="000000"/>
                </a:solidFill>
              </a:rPr>
              <a:t> cavities of 880</a:t>
            </a:r>
          </a:p>
          <a:p>
            <a:r>
              <a:rPr lang="en-US" sz="1600" dirty="0">
                <a:solidFill>
                  <a:srgbClr val="000000"/>
                </a:solidFill>
              </a:rPr>
              <a:t>Provided the box limits are increased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2536675-C301-D723-BC1C-873B4070B5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0686" y="4919716"/>
            <a:ext cx="5296639" cy="7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21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AA08986-537E-6416-67A8-D3A57A620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D5B025-411B-096B-0245-E7CF72468B2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A25924-F95F-47FD-8BA7-661B2FEE5E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05E2EC5-BB9A-360A-7D07-A2C54E96E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44C2216E-651F-7961-5A3A-3E6526AAE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Disturbance Rejection and Regulation – Phase Loop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622BBB9-D7B2-4774-3F78-2FE91711FE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44174" y="5858064"/>
            <a:ext cx="1281734" cy="372313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 with low confidence">
            <a:extLst>
              <a:ext uri="{FF2B5EF4-FFF2-40B4-BE49-F238E27FC236}">
                <a16:creationId xmlns="" xmlns:a16="http://schemas.microsoft.com/office/drawing/2014/main" id="{E32CD361-0921-136F-EE8E-BF4357F6CC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723" y="5875401"/>
            <a:ext cx="545862" cy="4218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8078B84-0CA8-89CD-D355-34649B919B2B}"/>
              </a:ext>
            </a:extLst>
          </p:cNvPr>
          <p:cNvSpPr txBox="1"/>
          <p:nvPr/>
        </p:nvSpPr>
        <p:spPr>
          <a:xfrm>
            <a:off x="2393741" y="2274076"/>
            <a:ext cx="1459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For example, if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3B9A21A-4648-7F85-0388-157891AF0B03}"/>
              </a:ext>
            </a:extLst>
          </p:cNvPr>
          <p:cNvSpPr txBox="1"/>
          <p:nvPr/>
        </p:nvSpPr>
        <p:spPr>
          <a:xfrm>
            <a:off x="2393145" y="3609356"/>
            <a:ext cx="4916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Stability analysis gives a max gain for </a:t>
            </a:r>
            <a:r>
              <a:rPr lang="en-US" sz="1600" dirty="0" err="1">
                <a:solidFill>
                  <a:srgbClr val="000000"/>
                </a:solidFill>
              </a:rPr>
              <a:t>SSR1</a:t>
            </a:r>
            <a:r>
              <a:rPr lang="en-US" sz="1600" dirty="0">
                <a:solidFill>
                  <a:srgbClr val="000000"/>
                </a:solidFill>
              </a:rPr>
              <a:t> cavities of 880</a:t>
            </a:r>
          </a:p>
          <a:p>
            <a:r>
              <a:rPr lang="en-US" sz="1600" dirty="0">
                <a:solidFill>
                  <a:srgbClr val="000000"/>
                </a:solidFill>
              </a:rPr>
              <a:t>Provided the box limits are increased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F143CE2-151F-2BF5-AB56-976C2369E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193" y="4332229"/>
            <a:ext cx="5563376" cy="7049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7EBDC249-F34C-12B9-F0BF-2A7AE4C37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1135" y="2761513"/>
            <a:ext cx="5029902" cy="8478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E0B0AD7-79BC-5F8E-AB5F-1C83ED78E3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0066" y="2058292"/>
            <a:ext cx="4448796" cy="7621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7F2AFE76-F1A2-9C90-89A2-7C9CF3EBBE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1890" y="673963"/>
            <a:ext cx="2524477" cy="140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78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9E8E6AF-07EA-363F-8D9A-E1F9E1747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26BDEF-9781-6EA5-B39C-7492AC92F70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41903C-FF25-20A9-C694-9D0D00310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E2C9DB-B55E-3F4C-AC28-43C5CA34C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A28AF12C-0B8E-4344-D886-FA3FEECC4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PIP-II Cavity/Amplifier Parameters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720A214-01DA-214D-05C1-86CE80DD43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44177" y="5858064"/>
            <a:ext cx="1281734" cy="372313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 with low confidence">
            <a:extLst>
              <a:ext uri="{FF2B5EF4-FFF2-40B4-BE49-F238E27FC236}">
                <a16:creationId xmlns="" xmlns:a16="http://schemas.microsoft.com/office/drawing/2014/main" id="{7663EF5C-D263-C996-2DF4-91A23D9EB0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723" y="5875401"/>
            <a:ext cx="545862" cy="4218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9A70E16-843B-DD23-27CA-F5A234ECD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4621" y="979337"/>
            <a:ext cx="4467225" cy="1552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D09B8D0-A595-9868-D477-88400A7E7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0722" y="3191872"/>
            <a:ext cx="553402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39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A2FF216-4733-BF8E-AA52-F84CEE50F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332B6ED-B2F6-528B-7896-B66C7DD1490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D08CA8C-8A3C-E191-3D62-742FB441CE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FA2E55-3F6E-15AE-A715-916DDA56E7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21A0F064-77B5-410F-67DC-781C572D6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Beam Loading in PIP-II Cavities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13C3323-A86A-40F1-E9BB-C3977EFD32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52127" y="5858064"/>
            <a:ext cx="1281734" cy="372313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 with low confidence">
            <a:extLst>
              <a:ext uri="{FF2B5EF4-FFF2-40B4-BE49-F238E27FC236}">
                <a16:creationId xmlns="" xmlns:a16="http://schemas.microsoft.com/office/drawing/2014/main" id="{3BD018D4-A4B5-2B16-C485-65E51CAB2C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723" y="5875401"/>
            <a:ext cx="545862" cy="4218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C42A6FA-CEFD-5429-0CAF-8A6B1DBC1A78}"/>
              </a:ext>
            </a:extLst>
          </p:cNvPr>
          <p:cNvSpPr txBox="1"/>
          <p:nvPr/>
        </p:nvSpPr>
        <p:spPr>
          <a:xfrm>
            <a:off x="1001895" y="847746"/>
            <a:ext cx="4307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PIP-II Beam Current = 2000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3B5FF13-2279-5EB5-3108-C476F279336C}"/>
              </a:ext>
            </a:extLst>
          </p:cNvPr>
          <p:cNvSpPr txBox="1"/>
          <p:nvPr/>
        </p:nvSpPr>
        <p:spPr>
          <a:xfrm>
            <a:off x="1001894" y="1390944"/>
            <a:ext cx="5388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LCLS</a:t>
            </a:r>
            <a:r>
              <a:rPr lang="en-US" dirty="0"/>
              <a:t>-II Beam Current = 100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/300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μ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CEAE861-906E-B61B-0184-1A92D367AD9D}"/>
              </a:ext>
            </a:extLst>
          </p:cNvPr>
          <p:cNvSpPr txBox="1"/>
          <p:nvPr/>
        </p:nvSpPr>
        <p:spPr>
          <a:xfrm>
            <a:off x="1001894" y="1979466"/>
            <a:ext cx="4081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JLAB</a:t>
            </a:r>
            <a:r>
              <a:rPr lang="en-US" dirty="0"/>
              <a:t> Beam Current = 400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="" xmlns:a16="http://schemas.microsoft.com/office/drawing/2014/main" id="{691B35BE-701E-D899-992C-40511E1CDC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33916318"/>
                  </p:ext>
                </p:extLst>
              </p:nvPr>
            </p:nvGraphicFramePr>
            <p:xfrm>
              <a:off x="1344612" y="2899442"/>
              <a:ext cx="7586554" cy="159943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325245">
                      <a:extLst>
                        <a:ext uri="{9D8B030D-6E8A-4147-A177-3AD203B41FA5}">
                          <a16:colId xmlns="" xmlns:a16="http://schemas.microsoft.com/office/drawing/2014/main" val="3451912942"/>
                        </a:ext>
                      </a:extLst>
                    </a:gridCol>
                    <a:gridCol w="1151255">
                      <a:extLst>
                        <a:ext uri="{9D8B030D-6E8A-4147-A177-3AD203B41FA5}">
                          <a16:colId xmlns="" xmlns:a16="http://schemas.microsoft.com/office/drawing/2014/main" val="3709306995"/>
                        </a:ext>
                      </a:extLst>
                    </a:gridCol>
                    <a:gridCol w="1292225">
                      <a:extLst>
                        <a:ext uri="{9D8B030D-6E8A-4147-A177-3AD203B41FA5}">
                          <a16:colId xmlns="" xmlns:a16="http://schemas.microsoft.com/office/drawing/2014/main" val="4271197022"/>
                        </a:ext>
                      </a:extLst>
                    </a:gridCol>
                    <a:gridCol w="1314450">
                      <a:extLst>
                        <a:ext uri="{9D8B030D-6E8A-4147-A177-3AD203B41FA5}">
                          <a16:colId xmlns="" xmlns:a16="http://schemas.microsoft.com/office/drawing/2014/main" val="3489714763"/>
                        </a:ext>
                      </a:extLst>
                    </a:gridCol>
                    <a:gridCol w="1123896">
                      <a:extLst>
                        <a:ext uri="{9D8B030D-6E8A-4147-A177-3AD203B41FA5}">
                          <a16:colId xmlns="" xmlns:a16="http://schemas.microsoft.com/office/drawing/2014/main" val="3985911311"/>
                        </a:ext>
                      </a:extLst>
                    </a:gridCol>
                    <a:gridCol w="1379483">
                      <a:extLst>
                        <a:ext uri="{9D8B030D-6E8A-4147-A177-3AD203B41FA5}">
                          <a16:colId xmlns="" xmlns:a16="http://schemas.microsoft.com/office/drawing/2014/main" val="2527031172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b="1" kern="100" dirty="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Cavity Description</a:t>
                          </a:r>
                          <a:endParaRPr lang="en-US" sz="1200" kern="100" dirty="0">
                            <a:solidFill>
                              <a:srgbClr val="000000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b="1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Cavity Voltage (MV)</a:t>
                          </a:r>
                          <a:endParaRPr lang="en-US" sz="1200" kern="100">
                            <a:solidFill>
                              <a:srgbClr val="000000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b="1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Forward Power – No beam (kW)</a:t>
                          </a:r>
                          <a:endParaRPr lang="en-US" sz="1200" kern="100">
                            <a:solidFill>
                              <a:srgbClr val="000000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b="1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Forward Power – With Beam (kW)</a:t>
                          </a:r>
                          <a:endParaRPr lang="en-US" sz="1200" kern="100">
                            <a:solidFill>
                              <a:srgbClr val="000000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200" b="1" i="1" kern="10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200" b="1" i="1" kern="1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Times New Roman" panose="02020603050405020304" pitchFamily="18" charset="0"/>
                                      </a:rPr>
                                      <m:t>𝑷𝒐𝒘𝒆𝒓</m:t>
                                    </m:r>
                                    <m:r>
                                      <a:rPr lang="en-US" sz="1200" b="1" i="1" kern="1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1200" b="1" i="1" kern="1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Times New Roman" panose="02020603050405020304" pitchFamily="18" charset="0"/>
                                      </a:rPr>
                                      <m:t>𝑹𝒂𝒕𝒊𝒐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200" kern="100">
                            <a:solidFill>
                              <a:srgbClr val="000000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b="1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200" kern="100">
                            <a:solidFill>
                              <a:srgbClr val="000000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b="1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Amplifier Max Power(kW)</a:t>
                          </a:r>
                          <a:endParaRPr lang="en-US" sz="1200" kern="100">
                            <a:solidFill>
                              <a:srgbClr val="000000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78401450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 dirty="0" err="1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HWR_6</a:t>
                          </a:r>
                          <a:endParaRPr lang="en-US" sz="1200" kern="100" dirty="0">
                            <a:solidFill>
                              <a:srgbClr val="000000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2.008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2.64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4.45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b="1" kern="100" dirty="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1.3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7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86679457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 dirty="0" err="1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SSR1_8</a:t>
                          </a:r>
                          <a:endParaRPr lang="en-US" sz="1200" kern="100" dirty="0">
                            <a:solidFill>
                              <a:srgbClr val="000000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2.050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1.98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4.13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b="1" kern="100" dirty="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1.44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7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30220640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 dirty="0" err="1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SSR2_5_4</a:t>
                          </a:r>
                          <a:endParaRPr lang="en-US" sz="1200" kern="100" dirty="0">
                            <a:solidFill>
                              <a:srgbClr val="000000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4.993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6.40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11.92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b="1" kern="100" dirty="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1.36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20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06104375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 dirty="0" err="1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LB650_5_3</a:t>
                          </a:r>
                          <a:endParaRPr lang="en-US" sz="1200" kern="100" dirty="0">
                            <a:solidFill>
                              <a:srgbClr val="000000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11.88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15.93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28.97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b="1" kern="100" dirty="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1.35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40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419159624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 dirty="0" err="1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HB650_4_2</a:t>
                          </a:r>
                          <a:endParaRPr lang="en-US" sz="1200" kern="100" dirty="0">
                            <a:solidFill>
                              <a:srgbClr val="000000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 dirty="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19.953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 dirty="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24.28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 dirty="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40.71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b="1" kern="100" dirty="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1.29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 dirty="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70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95637682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691B35BE-701E-D899-992C-40511E1CDC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33916318"/>
                  </p:ext>
                </p:extLst>
              </p:nvPr>
            </p:nvGraphicFramePr>
            <p:xfrm>
              <a:off x="1344612" y="2899442"/>
              <a:ext cx="7586554" cy="1536954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325245">
                      <a:extLst>
                        <a:ext uri="{9D8B030D-6E8A-4147-A177-3AD203B41FA5}">
                          <a16:colId xmlns:a16="http://schemas.microsoft.com/office/drawing/2014/main" val="3451912942"/>
                        </a:ext>
                      </a:extLst>
                    </a:gridCol>
                    <a:gridCol w="1151255">
                      <a:extLst>
                        <a:ext uri="{9D8B030D-6E8A-4147-A177-3AD203B41FA5}">
                          <a16:colId xmlns:a16="http://schemas.microsoft.com/office/drawing/2014/main" val="3709306995"/>
                        </a:ext>
                      </a:extLst>
                    </a:gridCol>
                    <a:gridCol w="1292225">
                      <a:extLst>
                        <a:ext uri="{9D8B030D-6E8A-4147-A177-3AD203B41FA5}">
                          <a16:colId xmlns:a16="http://schemas.microsoft.com/office/drawing/2014/main" val="4271197022"/>
                        </a:ext>
                      </a:extLst>
                    </a:gridCol>
                    <a:gridCol w="1314450">
                      <a:extLst>
                        <a:ext uri="{9D8B030D-6E8A-4147-A177-3AD203B41FA5}">
                          <a16:colId xmlns:a16="http://schemas.microsoft.com/office/drawing/2014/main" val="3489714763"/>
                        </a:ext>
                      </a:extLst>
                    </a:gridCol>
                    <a:gridCol w="1123896">
                      <a:extLst>
                        <a:ext uri="{9D8B030D-6E8A-4147-A177-3AD203B41FA5}">
                          <a16:colId xmlns:a16="http://schemas.microsoft.com/office/drawing/2014/main" val="3985911311"/>
                        </a:ext>
                      </a:extLst>
                    </a:gridCol>
                    <a:gridCol w="1379483">
                      <a:extLst>
                        <a:ext uri="{9D8B030D-6E8A-4147-A177-3AD203B41FA5}">
                          <a16:colId xmlns:a16="http://schemas.microsoft.com/office/drawing/2014/main" val="2527031172"/>
                        </a:ext>
                      </a:extLst>
                    </a:gridCol>
                  </a:tblGrid>
                  <a:tr h="537464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b="1" kern="100" dirty="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Cavity Description</a:t>
                          </a:r>
                          <a:endParaRPr lang="en-US" sz="1200" kern="100" dirty="0">
                            <a:solidFill>
                              <a:srgbClr val="000000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b="1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Cavity Voltage (MV)</a:t>
                          </a:r>
                          <a:endParaRPr lang="en-US" sz="1200" kern="100">
                            <a:solidFill>
                              <a:srgbClr val="000000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b="1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Forward Power – No beam (kW)</a:t>
                          </a:r>
                          <a:endParaRPr lang="en-US" sz="1200" kern="100">
                            <a:solidFill>
                              <a:srgbClr val="000000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b="1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Forward Power – With Beam (kW)</a:t>
                          </a:r>
                          <a:endParaRPr lang="en-US" sz="1200" kern="100">
                            <a:solidFill>
                              <a:srgbClr val="000000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54348" t="-4545" r="-124457" b="-2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b="1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Amplifier Max Power(kW)</a:t>
                          </a:r>
                          <a:endParaRPr lang="en-US" sz="1200" kern="100">
                            <a:solidFill>
                              <a:srgbClr val="000000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84014500"/>
                      </a:ext>
                    </a:extLst>
                  </a:tr>
                  <a:tr h="19989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 dirty="0" err="1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HWR_6</a:t>
                          </a:r>
                          <a:endParaRPr lang="en-US" sz="1200" kern="100" dirty="0">
                            <a:solidFill>
                              <a:srgbClr val="000000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2.008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2.64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4.45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b="1" kern="100" dirty="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1.3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7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66794571"/>
                      </a:ext>
                    </a:extLst>
                  </a:tr>
                  <a:tr h="19989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 dirty="0" err="1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SSR1_8</a:t>
                          </a:r>
                          <a:endParaRPr lang="en-US" sz="1200" kern="100" dirty="0">
                            <a:solidFill>
                              <a:srgbClr val="000000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2.050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1.98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4.13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b="1" kern="100" dirty="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1.44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7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02206400"/>
                      </a:ext>
                    </a:extLst>
                  </a:tr>
                  <a:tr h="19989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 dirty="0" err="1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SSR2_5_4</a:t>
                          </a:r>
                          <a:endParaRPr lang="en-US" sz="1200" kern="100" dirty="0">
                            <a:solidFill>
                              <a:srgbClr val="000000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4.993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6.40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11.92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b="1" kern="100" dirty="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1.36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20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61043752"/>
                      </a:ext>
                    </a:extLst>
                  </a:tr>
                  <a:tr h="19989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 dirty="0" err="1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LB650_5_3</a:t>
                          </a:r>
                          <a:endParaRPr lang="en-US" sz="1200" kern="100" dirty="0">
                            <a:solidFill>
                              <a:srgbClr val="000000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11.88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15.93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28.97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b="1" kern="100" dirty="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1.35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40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91596240"/>
                      </a:ext>
                    </a:extLst>
                  </a:tr>
                  <a:tr h="19989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 dirty="0" err="1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HB650_4_2</a:t>
                          </a:r>
                          <a:endParaRPr lang="en-US" sz="1200" kern="100" dirty="0">
                            <a:solidFill>
                              <a:srgbClr val="000000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 dirty="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19.953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 dirty="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24.28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 dirty="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40.71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b="1" kern="100" dirty="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1.29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1200" kern="100" dirty="0">
                              <a:solidFill>
                                <a:srgbClr val="000000"/>
                              </a:solidFill>
                              <a:effectLst/>
                              <a:latin typeface="Aptos" panose="020B0004020202020204" pitchFamily="34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70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5637682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272C95E-EE95-5294-6B48-336D18E190AF}"/>
              </a:ext>
            </a:extLst>
          </p:cNvPr>
          <p:cNvSpPr txBox="1"/>
          <p:nvPr/>
        </p:nvSpPr>
        <p:spPr>
          <a:xfrm>
            <a:off x="1041186" y="4830475"/>
            <a:ext cx="84861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Feedback limits currently allow for 1.15 increase in power ratio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Feedforward beam loading compensation is needed </a:t>
            </a:r>
          </a:p>
        </p:txBody>
      </p:sp>
    </p:spTree>
    <p:extLst>
      <p:ext uri="{BB962C8B-B14F-4D97-AF65-F5344CB8AC3E}">
        <p14:creationId xmlns:p14="http://schemas.microsoft.com/office/powerpoint/2010/main" val="2437554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Outline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4CF2C2E-DAD8-4DD2-A279-241EA8B64418}"/>
              </a:ext>
            </a:extLst>
          </p:cNvPr>
          <p:cNvSpPr txBox="1"/>
          <p:nvPr/>
        </p:nvSpPr>
        <p:spPr>
          <a:xfrm>
            <a:off x="1714852" y="1291905"/>
            <a:ext cx="554978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19115" indent="-419115">
              <a:buFont typeface="+mj-lt"/>
              <a:buAutoNum type="arabicPeriod"/>
            </a:pPr>
            <a:r>
              <a:rPr lang="en-US" sz="2200" dirty="0"/>
              <a:t>PIP2-LINAC Accelerator Components</a:t>
            </a:r>
          </a:p>
          <a:p>
            <a:pPr marL="419115" indent="-419115">
              <a:buFont typeface="+mj-lt"/>
              <a:buAutoNum type="arabicPeriod"/>
            </a:pPr>
            <a:r>
              <a:rPr lang="en-US" sz="2200" dirty="0" err="1"/>
              <a:t>LLRF</a:t>
            </a:r>
            <a:r>
              <a:rPr lang="en-US" sz="2200" dirty="0"/>
              <a:t> System – SEL Architecture</a:t>
            </a:r>
          </a:p>
          <a:p>
            <a:r>
              <a:rPr lang="en-US" sz="2200" dirty="0"/>
              <a:t>3.	Calibrations and SEL Operational Modes</a:t>
            </a:r>
          </a:p>
          <a:p>
            <a:pPr marL="457200" indent="-457200">
              <a:buFontTx/>
              <a:buAutoNum type="arabicPeriod" startAt="4"/>
            </a:pPr>
            <a:r>
              <a:rPr lang="en-US" sz="2200" dirty="0"/>
              <a:t>Physics Requirements – </a:t>
            </a:r>
            <a:r>
              <a:rPr lang="en-US" sz="2200" dirty="0" err="1"/>
              <a:t>LLRF</a:t>
            </a:r>
            <a:r>
              <a:rPr lang="en-US" sz="2200" dirty="0"/>
              <a:t> Specifications</a:t>
            </a:r>
          </a:p>
          <a:p>
            <a:pPr marL="457200" indent="-457200">
              <a:buAutoNum type="arabicPeriod" startAt="5"/>
            </a:pPr>
            <a:r>
              <a:rPr lang="en-US" sz="2200" dirty="0"/>
              <a:t>Analysis of Feedback Loops and Stability</a:t>
            </a:r>
          </a:p>
          <a:p>
            <a:pPr marL="457200" indent="-457200">
              <a:buAutoNum type="arabicPeriod" startAt="5"/>
            </a:pPr>
            <a:r>
              <a:rPr lang="en-US" sz="2200" dirty="0"/>
              <a:t>Beam Loading in PIP-II cavities</a:t>
            </a:r>
          </a:p>
          <a:p>
            <a:r>
              <a:rPr lang="en-US" sz="2200" dirty="0"/>
              <a:t>7.	Steps towards improving performance </a:t>
            </a:r>
          </a:p>
          <a:p>
            <a:pPr lvl="1"/>
            <a:endParaRPr lang="en-US" sz="2200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BA50D73-40C2-D9DD-B048-083A6282D4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13802" y="5856169"/>
            <a:ext cx="1294771" cy="376100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 with low confidence">
            <a:extLst>
              <a:ext uri="{FF2B5EF4-FFF2-40B4-BE49-F238E27FC236}">
                <a16:creationId xmlns="" xmlns:a16="http://schemas.microsoft.com/office/drawing/2014/main" id="{2A4E82EB-D7EE-4076-98F9-86DEA9308B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723" y="5875401"/>
            <a:ext cx="545862" cy="42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85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00D5061-FA39-50B4-6235-2FA68454A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6">
            <a:extLst>
              <a:ext uri="{FF2B5EF4-FFF2-40B4-BE49-F238E27FC236}">
                <a16:creationId xmlns="" xmlns:a16="http://schemas.microsoft.com/office/drawing/2014/main" id="{E5FAFAF0-C296-5651-1F9E-5BDC9FAAECD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/>
          <a:stretch/>
        </p:blipFill>
        <p:spPr>
          <a:xfrm>
            <a:off x="3841509" y="1246735"/>
            <a:ext cx="5300914" cy="332952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7056B6-B5EC-36FE-DDC5-49FF87F2BEA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038F10-DF70-56B9-D604-98CB11C6EE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60FD5B-236D-838B-978C-8F8D79DEE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31248F65-973C-0092-F3A3-59E1CC4D1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Adding Gated Feedforward for Beam Loading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5BF0D37-C378-F9A1-ACE9-F9180F4FFF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44177" y="5858064"/>
            <a:ext cx="1281734" cy="372313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 with low confidence">
            <a:extLst>
              <a:ext uri="{FF2B5EF4-FFF2-40B4-BE49-F238E27FC236}">
                <a16:creationId xmlns="" xmlns:a16="http://schemas.microsoft.com/office/drawing/2014/main" id="{29E2BBCF-E530-D08C-A9B2-360E91F8C3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723" y="5875401"/>
            <a:ext cx="545862" cy="421802"/>
          </a:xfrm>
          <a:prstGeom prst="rect">
            <a:avLst/>
          </a:prstGeom>
        </p:spPr>
      </p:pic>
      <p:pic>
        <p:nvPicPr>
          <p:cNvPr id="9" name="Picture 8" descr="A diagram of a power line&#10;&#10;AI-generated content may be incorrect.">
            <a:extLst>
              <a:ext uri="{FF2B5EF4-FFF2-40B4-BE49-F238E27FC236}">
                <a16:creationId xmlns="" xmlns:a16="http://schemas.microsoft.com/office/drawing/2014/main" id="{31E7878F-D061-C86B-3583-C38E621FF8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620" y="912012"/>
            <a:ext cx="3773134" cy="3957970"/>
          </a:xfrm>
          <a:prstGeom prst="rect">
            <a:avLst/>
          </a:prstGeom>
        </p:spPr>
      </p:pic>
      <p:sp>
        <p:nvSpPr>
          <p:cNvPr id="21" name="Flowchart: Connector 20">
            <a:extLst>
              <a:ext uri="{FF2B5EF4-FFF2-40B4-BE49-F238E27FC236}">
                <a16:creationId xmlns="" xmlns:a16="http://schemas.microsoft.com/office/drawing/2014/main" id="{AC6D056E-C54A-86FA-2A54-AD701BCC4F5F}"/>
              </a:ext>
            </a:extLst>
          </p:cNvPr>
          <p:cNvSpPr>
            <a:spLocks/>
          </p:cNvSpPr>
          <p:nvPr/>
        </p:nvSpPr>
        <p:spPr>
          <a:xfrm>
            <a:off x="7294255" y="2066719"/>
            <a:ext cx="178554" cy="174524"/>
          </a:xfrm>
          <a:prstGeom prst="flowChartConnector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DC749FBD-284D-F991-8290-07BFDF194584}"/>
              </a:ext>
            </a:extLst>
          </p:cNvPr>
          <p:cNvCxnSpPr>
            <a:cxnSpLocks/>
          </p:cNvCxnSpPr>
          <p:nvPr/>
        </p:nvCxnSpPr>
        <p:spPr>
          <a:xfrm flipV="1">
            <a:off x="7382454" y="1584616"/>
            <a:ext cx="3948" cy="192060"/>
          </a:xfrm>
          <a:prstGeom prst="line">
            <a:avLst/>
          </a:prstGeom>
          <a:ln w="6350">
            <a:head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0D3B085E-A0F2-E58B-FB0A-668794C7895F}"/>
              </a:ext>
            </a:extLst>
          </p:cNvPr>
          <p:cNvCxnSpPr>
            <a:cxnSpLocks/>
            <a:stCxn id="21" idx="4"/>
          </p:cNvCxnSpPr>
          <p:nvPr/>
        </p:nvCxnSpPr>
        <p:spPr>
          <a:xfrm>
            <a:off x="7383532" y="2241243"/>
            <a:ext cx="0" cy="145305"/>
          </a:xfrm>
          <a:prstGeom prst="line">
            <a:avLst/>
          </a:prstGeom>
          <a:ln w="9525">
            <a:solidFill>
              <a:srgbClr val="00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CB409BB1-6FE1-C521-37A8-418892078B5B}"/>
              </a:ext>
            </a:extLst>
          </p:cNvPr>
          <p:cNvSpPr txBox="1">
            <a:spLocks/>
          </p:cNvSpPr>
          <p:nvPr/>
        </p:nvSpPr>
        <p:spPr>
          <a:xfrm>
            <a:off x="7309839" y="1490809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FF_I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EFA80B0A-D839-93FC-3C02-15B252DD8DDE}"/>
              </a:ext>
            </a:extLst>
          </p:cNvPr>
          <p:cNvSpPr txBox="1">
            <a:spLocks/>
          </p:cNvSpPr>
          <p:nvPr/>
        </p:nvSpPr>
        <p:spPr>
          <a:xfrm>
            <a:off x="6965705" y="2109566"/>
            <a:ext cx="453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FF_Q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22F3D9B1-916D-FC8E-7025-7137068BB84C}"/>
              </a:ext>
            </a:extLst>
          </p:cNvPr>
          <p:cNvSpPr txBox="1">
            <a:spLocks/>
          </p:cNvSpPr>
          <p:nvPr/>
        </p:nvSpPr>
        <p:spPr>
          <a:xfrm>
            <a:off x="7255334" y="1694363"/>
            <a:ext cx="2542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2" name="Flowchart: Connector 41">
            <a:extLst>
              <a:ext uri="{FF2B5EF4-FFF2-40B4-BE49-F238E27FC236}">
                <a16:creationId xmlns="" xmlns:a16="http://schemas.microsoft.com/office/drawing/2014/main" id="{68DBDC7D-F361-046D-3A29-7855E9948AEC}"/>
              </a:ext>
            </a:extLst>
          </p:cNvPr>
          <p:cNvSpPr>
            <a:spLocks/>
          </p:cNvSpPr>
          <p:nvPr/>
        </p:nvSpPr>
        <p:spPr>
          <a:xfrm>
            <a:off x="7294255" y="1786202"/>
            <a:ext cx="178554" cy="174524"/>
          </a:xfrm>
          <a:prstGeom prst="flowChartConnector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A0441DEA-ED27-5593-21CC-B34E93EA03C4}"/>
              </a:ext>
            </a:extLst>
          </p:cNvPr>
          <p:cNvSpPr txBox="1">
            <a:spLocks/>
          </p:cNvSpPr>
          <p:nvPr/>
        </p:nvSpPr>
        <p:spPr>
          <a:xfrm>
            <a:off x="7255333" y="1969089"/>
            <a:ext cx="2542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989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9F11794-5E52-7D1E-B2EA-EAE560D86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788B4CC-09D7-7718-836D-DAF2D4B371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29CA200-507B-87E4-60AE-019B3B1DD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5938F4-43F5-6786-1B95-6814958FC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4FDC02DA-B1C9-0EB8-D1D5-55E2A729A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Adding Gated Feedforward for Beam Loading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4866ACE-6BC8-E473-C438-0479A758B2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52129" y="5858064"/>
            <a:ext cx="1281734" cy="372313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 with low confidence">
            <a:extLst>
              <a:ext uri="{FF2B5EF4-FFF2-40B4-BE49-F238E27FC236}">
                <a16:creationId xmlns="" xmlns:a16="http://schemas.microsoft.com/office/drawing/2014/main" id="{D5716C3C-683C-529C-B317-5DB3908EFB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723" y="5875401"/>
            <a:ext cx="545862" cy="421802"/>
          </a:xfrm>
          <a:prstGeom prst="rect">
            <a:avLst/>
          </a:prstGeom>
        </p:spPr>
      </p:pic>
      <p:pic>
        <p:nvPicPr>
          <p:cNvPr id="18" name="Picture Placeholder 16">
            <a:extLst>
              <a:ext uri="{FF2B5EF4-FFF2-40B4-BE49-F238E27FC236}">
                <a16:creationId xmlns="" xmlns:a16="http://schemas.microsoft.com/office/drawing/2014/main" id="{97FF841D-BC80-3CBF-DDD0-CBB3ECE16D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0247" y="947845"/>
            <a:ext cx="8157500" cy="416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2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8E00A1E-ECB0-D53E-0803-43C4958D5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8E5F46-9636-C53F-4993-579B6A26B2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7FE91C-F13E-9F58-4A17-1B1A2E4AD2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DB351A0-DDBE-F026-3072-175FF5997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F151A0A1-6983-4F21-AFA8-7F885A472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Beam Loading in </a:t>
            </a:r>
            <a:r>
              <a:rPr lang="en-US" dirty="0" err="1"/>
              <a:t>SSR1</a:t>
            </a:r>
            <a:r>
              <a:rPr lang="en-US" dirty="0"/>
              <a:t> Cavity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64BD363-6404-2E27-3E20-532D70202E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44176" y="5858064"/>
            <a:ext cx="1281734" cy="372313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 with low confidence">
            <a:extLst>
              <a:ext uri="{FF2B5EF4-FFF2-40B4-BE49-F238E27FC236}">
                <a16:creationId xmlns="" xmlns:a16="http://schemas.microsoft.com/office/drawing/2014/main" id="{09BE1367-EA61-B7E8-6140-3F78286765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723" y="5875401"/>
            <a:ext cx="545862" cy="421802"/>
          </a:xfrm>
          <a:prstGeom prst="rect">
            <a:avLst/>
          </a:prstGeom>
        </p:spPr>
      </p:pic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="" xmlns:a16="http://schemas.microsoft.com/office/drawing/2014/main" id="{32316615-ABC3-91BE-3691-71EC6E467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76" y="1066085"/>
            <a:ext cx="4422721" cy="3553214"/>
          </a:xfrm>
          <a:prstGeom prst="rect">
            <a:avLst/>
          </a:prstGeom>
        </p:spPr>
      </p:pic>
      <p:pic>
        <p:nvPicPr>
          <p:cNvPr id="17" name="Picture 16" descr="A screenshot of a computer&#10;&#10;AI-generated content may be incorrect.">
            <a:extLst>
              <a:ext uri="{FF2B5EF4-FFF2-40B4-BE49-F238E27FC236}">
                <a16:creationId xmlns="" xmlns:a16="http://schemas.microsoft.com/office/drawing/2014/main" id="{7F99ADA8-22FE-701A-B9E9-DE3F3C4E0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0534" y="1066084"/>
            <a:ext cx="4422721" cy="355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15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E24ABA6-CBA3-3041-FD71-79E347A6C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462F243-25D0-6A26-3097-1AFD7516EE4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16651F-CEDB-CA31-D2EF-4749EE4F09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BDDFC8-38DA-EE33-1FC5-61A4A6D60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9E5D4499-2631-2245-A330-3D3E0122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Beam Loading in </a:t>
            </a:r>
            <a:r>
              <a:rPr lang="en-US" dirty="0" err="1"/>
              <a:t>SSR1</a:t>
            </a:r>
            <a:r>
              <a:rPr lang="en-US" dirty="0"/>
              <a:t> Cavity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16FE4E2-B15A-E023-959C-F23C3DBBF1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44175" y="5858064"/>
            <a:ext cx="1281734" cy="372313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 with low confidence">
            <a:extLst>
              <a:ext uri="{FF2B5EF4-FFF2-40B4-BE49-F238E27FC236}">
                <a16:creationId xmlns="" xmlns:a16="http://schemas.microsoft.com/office/drawing/2014/main" id="{D48ABDD6-3720-21A9-5D4E-7F39EDB1E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723" y="5875401"/>
            <a:ext cx="545862" cy="4218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361FC6D-050C-CDE0-C60D-25514D3CE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47" y="1305301"/>
            <a:ext cx="4100878" cy="3267240"/>
          </a:xfrm>
          <a:prstGeom prst="rect">
            <a:avLst/>
          </a:prstGeom>
        </p:spPr>
      </p:pic>
      <p:pic>
        <p:nvPicPr>
          <p:cNvPr id="11" name="Picture 10" descr="A graph with a red line&#10;&#10;AI-generated content may be incorrect.">
            <a:extLst>
              <a:ext uri="{FF2B5EF4-FFF2-40B4-BE49-F238E27FC236}">
                <a16:creationId xmlns="" xmlns:a16="http://schemas.microsoft.com/office/drawing/2014/main" id="{4F296C3F-3EF6-615B-C956-A972DBF40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1125" y="3201788"/>
            <a:ext cx="4662381" cy="197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59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ctr"/>
                <a:r>
                  <a:rPr lang="en-US" b="1" dirty="0"/>
                  <a:t>Steps Towards </a:t>
                </a:r>
                <a:r>
                  <a:rPr lang="en-US" dirty="0"/>
                  <a:t>P</a:t>
                </a:r>
                <a:r>
                  <a:rPr lang="en-US" b="1" dirty="0"/>
                  <a:t>erformance I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𝐦𝐩𝐫𝐨𝐯𝐞𝐦𝐞𝐧𝐭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itle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25000" b="-5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60CA30A-421C-4C0F-B931-0E33731ED9E1}"/>
              </a:ext>
            </a:extLst>
          </p:cNvPr>
          <p:cNvSpPr txBox="1"/>
          <p:nvPr/>
        </p:nvSpPr>
        <p:spPr>
          <a:xfrm>
            <a:off x="1004096" y="1035567"/>
            <a:ext cx="7805737" cy="4506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1062" lvl="1" indent="-2619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Add feedforward(FF) beam loading compensation(</a:t>
            </a:r>
            <a:r>
              <a:rPr lang="en-US" sz="18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BLC</a:t>
            </a:r>
            <a:r>
              <a:rPr lang="en-US" sz="18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 marL="681062" lvl="1" indent="-2619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Gating of FF </a:t>
            </a:r>
            <a:r>
              <a:rPr lang="en-US" sz="18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BLC</a:t>
            </a:r>
            <a:r>
              <a:rPr lang="en-US" sz="18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with beam arrival trigger is required – PIP-II beam Duty cycle is only 1%</a:t>
            </a:r>
          </a:p>
          <a:p>
            <a:pPr marL="681062" lvl="1" indent="-2619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DAC drive limits need to be adjusted for each cavity type due to differing beam/no beam power ratios</a:t>
            </a:r>
          </a:p>
          <a:p>
            <a:pPr marL="681062" lvl="1" indent="-2619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Loop delays of </a:t>
            </a:r>
            <a:r>
              <a:rPr lang="en-US" sz="1800" dirty="0">
                <a:solidFill>
                  <a:srgbClr val="50504E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~ 3 </a:t>
            </a:r>
            <a:r>
              <a:rPr lang="el-GR" sz="1800" dirty="0">
                <a:solidFill>
                  <a:srgbClr val="50504E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μ</a:t>
            </a:r>
            <a:r>
              <a:rPr lang="en-US" sz="1800" dirty="0">
                <a:solidFill>
                  <a:srgbClr val="50504E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s can be improved with firmware changes</a:t>
            </a:r>
          </a:p>
          <a:p>
            <a:pPr marL="681062" lvl="1" indent="-2619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4E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Amplifier non-linearity should be handled correctly as a variety of amplifier sizes and vendors are being used </a:t>
            </a:r>
          </a:p>
          <a:p>
            <a:pPr marL="681062" lvl="1" indent="-2619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50504E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LCLS</a:t>
            </a:r>
            <a:r>
              <a:rPr lang="en-US" sz="1800" dirty="0">
                <a:solidFill>
                  <a:srgbClr val="50504E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-II and PIP-II linacs are using the same codebase – both projects will benefit from the improvements</a:t>
            </a:r>
            <a:endParaRPr lang="en-US" sz="1800" dirty="0">
              <a:solidFill>
                <a:srgbClr val="5050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sz="1283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BF737D0-C2B4-2CEB-51C2-2F3B6742A1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36224" y="5858064"/>
            <a:ext cx="1281734" cy="372313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 with low confidence">
            <a:extLst>
              <a:ext uri="{FF2B5EF4-FFF2-40B4-BE49-F238E27FC236}">
                <a16:creationId xmlns="" xmlns:a16="http://schemas.microsoft.com/office/drawing/2014/main" id="{D614FDD5-B912-6754-7F29-4B89738F45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723" y="5875401"/>
            <a:ext cx="545862" cy="42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68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8514D73-C481-E4FB-280E-788B0B25A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720B6D-58C8-B887-19BC-19D80FED009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2580112-BC63-1441-7446-B298CF480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D42E757-0EB1-CD23-8BC5-7055DA210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>
                <a:extLst>
                  <a:ext uri="{FF2B5EF4-FFF2-40B4-BE49-F238E27FC236}">
                    <a16:creationId xmlns="" xmlns:a16="http://schemas.microsoft.com/office/drawing/2014/main" id="{03C7345A-83B5-3C7E-0EC4-1BD6236A324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𝐒𝐮𝐦𝐦𝐚𝐫𝐲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03C7345A-83B5-3C7E-0EC4-1BD6236A32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8D6C90D-A975-B387-1254-4C3A951B0837}"/>
              </a:ext>
            </a:extLst>
          </p:cNvPr>
          <p:cNvSpPr txBox="1"/>
          <p:nvPr/>
        </p:nvSpPr>
        <p:spPr>
          <a:xfrm>
            <a:off x="1004096" y="1035567"/>
            <a:ext cx="7805737" cy="3675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1062" lvl="1" indent="-2619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SEL Implementation for PIP-II was described</a:t>
            </a:r>
          </a:p>
          <a:p>
            <a:pPr marL="681062" lvl="1" indent="-2619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Stabilty</a:t>
            </a:r>
            <a:r>
              <a:rPr lang="en-US" sz="18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Analysis was used to determine theoretical feedback gain limits</a:t>
            </a:r>
          </a:p>
          <a:p>
            <a:pPr marL="681062" lvl="1" indent="-2619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beam loading for PIP-II cavities was compared with the output saturation limits currently being used</a:t>
            </a:r>
          </a:p>
          <a:p>
            <a:pPr marL="681062" lvl="1" indent="-2619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need for gated feed forward beam loading compensation was demonstrated </a:t>
            </a:r>
          </a:p>
          <a:p>
            <a:pPr marL="681062" lvl="1" indent="-26194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Steps for improving performance were discussed</a:t>
            </a:r>
          </a:p>
          <a:p>
            <a:pPr lvl="1">
              <a:lnSpc>
                <a:spcPct val="150000"/>
              </a:lnSpc>
            </a:pPr>
            <a:r>
              <a:rPr lang="en-US" sz="1283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FF912A9-2AB3-60E1-A4F6-9EF2DE15F6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36224" y="5858064"/>
            <a:ext cx="1281734" cy="372313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 with low confidence">
            <a:extLst>
              <a:ext uri="{FF2B5EF4-FFF2-40B4-BE49-F238E27FC236}">
                <a16:creationId xmlns="" xmlns:a16="http://schemas.microsoft.com/office/drawing/2014/main" id="{78F1E191-414C-CC31-1298-C63C83F855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723" y="5875401"/>
            <a:ext cx="545862" cy="42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7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BF737D0-C2B4-2CEB-51C2-2F3B6742A1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44176" y="5858064"/>
            <a:ext cx="1281734" cy="3723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213FF71-BA32-C68F-323D-4D0A4F0F94F9}"/>
              </a:ext>
            </a:extLst>
          </p:cNvPr>
          <p:cNvSpPr txBox="1"/>
          <p:nvPr/>
        </p:nvSpPr>
        <p:spPr>
          <a:xfrm>
            <a:off x="2627965" y="2335636"/>
            <a:ext cx="48024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latin typeface="Helvetica" panose="020B0604020202020204" pitchFamily="34" charset="0"/>
                <a:cs typeface="Helvetica" panose="020B0604020202020204" pitchFamily="34" charset="0"/>
              </a:rPr>
              <a:t>Thank You!</a:t>
            </a:r>
          </a:p>
        </p:txBody>
      </p:sp>
      <p:pic>
        <p:nvPicPr>
          <p:cNvPr id="3" name="Picture 2" descr="A blue and white logo&#10;&#10;Description automatically generated with low confidence">
            <a:extLst>
              <a:ext uri="{FF2B5EF4-FFF2-40B4-BE49-F238E27FC236}">
                <a16:creationId xmlns="" xmlns:a16="http://schemas.microsoft.com/office/drawing/2014/main" id="{B95040A9-C0A6-FF94-C12E-E1955CB203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723" y="5875401"/>
            <a:ext cx="545862" cy="42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20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BF737D0-C2B4-2CEB-51C2-2F3B6742A1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44176" y="5858064"/>
            <a:ext cx="1281734" cy="3723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213FF71-BA32-C68F-323D-4D0A4F0F94F9}"/>
              </a:ext>
            </a:extLst>
          </p:cNvPr>
          <p:cNvSpPr txBox="1"/>
          <p:nvPr/>
        </p:nvSpPr>
        <p:spPr>
          <a:xfrm>
            <a:off x="2012991" y="2335636"/>
            <a:ext cx="60324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latin typeface="Helvetica" panose="020B0604020202020204" pitchFamily="34" charset="0"/>
                <a:cs typeface="Helvetica" panose="020B0604020202020204" pitchFamily="34" charset="0"/>
              </a:rPr>
              <a:t>Backup Slides</a:t>
            </a:r>
          </a:p>
        </p:txBody>
      </p:sp>
      <p:pic>
        <p:nvPicPr>
          <p:cNvPr id="3" name="Picture 2" descr="A blue and white logo&#10;&#10;Description automatically generated with low confidence">
            <a:extLst>
              <a:ext uri="{FF2B5EF4-FFF2-40B4-BE49-F238E27FC236}">
                <a16:creationId xmlns="" xmlns:a16="http://schemas.microsoft.com/office/drawing/2014/main" id="{B95040A9-C0A6-FF94-C12E-E1955CB203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723" y="5875401"/>
            <a:ext cx="545862" cy="42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16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B150AF2-28D4-265B-3CDD-FBA64BA1E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D9CD6C-7EC8-1532-C723-F3E65CB2CC1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D7B5CA6-6C54-A715-F3CD-7EE1D0BD12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82D058-4996-FCDA-688B-A9A57373D0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51304BA-DC93-A3AD-EB5E-7678414874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44176" y="5858064"/>
            <a:ext cx="1281734" cy="372313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 with low confidence">
            <a:extLst>
              <a:ext uri="{FF2B5EF4-FFF2-40B4-BE49-F238E27FC236}">
                <a16:creationId xmlns="" xmlns:a16="http://schemas.microsoft.com/office/drawing/2014/main" id="{873F93AA-185A-9632-F316-19443E6566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723" y="5875401"/>
            <a:ext cx="545862" cy="42180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="" xmlns:a16="http://schemas.microsoft.com/office/drawing/2014/main" id="{90200BD4-5289-5BA2-2F35-5480BE43F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" y="230775"/>
            <a:ext cx="9555480" cy="392221"/>
          </a:xfrm>
        </p:spPr>
        <p:txBody>
          <a:bodyPr/>
          <a:lstStyle/>
          <a:p>
            <a:pPr algn="ctr"/>
            <a:r>
              <a:rPr lang="en-US" dirty="0"/>
              <a:t>Beam Loading Power Calculation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4595C55-9581-42F7-3223-F8122B8A0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700" y="1124877"/>
            <a:ext cx="6982799" cy="15718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D3EAF95-29FA-0533-EAB5-BF8FEF951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663" y="2893711"/>
            <a:ext cx="3610479" cy="21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933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HWR Control Performance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F42D6E6-7E42-49AD-B761-DC7861CDED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60031" y="3086870"/>
            <a:ext cx="1487118" cy="11221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32DCA28-BD18-4D3B-84A1-15BF605B28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41179" y="3067669"/>
            <a:ext cx="1487118" cy="11376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0D28018-F7EF-4582-9873-4EEEFA2009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028998" y="3061276"/>
            <a:ext cx="1487118" cy="11477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04A707-4FA2-4D29-9B3F-E66BE55C6C58}"/>
              </a:ext>
            </a:extLst>
          </p:cNvPr>
          <p:cNvSpPr txBox="1"/>
          <p:nvPr/>
        </p:nvSpPr>
        <p:spPr>
          <a:xfrm>
            <a:off x="5446380" y="4125131"/>
            <a:ext cx="1069737" cy="28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83" dirty="0"/>
              <a:t>Cavity 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583B84E-26AA-4A60-BB4E-F4B0BD228116}"/>
              </a:ext>
            </a:extLst>
          </p:cNvPr>
          <p:cNvSpPr txBox="1"/>
          <p:nvPr/>
        </p:nvSpPr>
        <p:spPr>
          <a:xfrm>
            <a:off x="6933498" y="4125131"/>
            <a:ext cx="1069737" cy="28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83" dirty="0"/>
              <a:t>Cavity 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991BBBC-E638-4270-A4A1-B5168180931A}"/>
              </a:ext>
            </a:extLst>
          </p:cNvPr>
          <p:cNvSpPr txBox="1"/>
          <p:nvPr/>
        </p:nvSpPr>
        <p:spPr>
          <a:xfrm>
            <a:off x="8418376" y="4125131"/>
            <a:ext cx="1069737" cy="28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83" dirty="0"/>
              <a:t>Cavity 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C6DA70C-9612-4268-8D01-99726F9B7C43}"/>
              </a:ext>
            </a:extLst>
          </p:cNvPr>
          <p:cNvSpPr txBox="1"/>
          <p:nvPr/>
        </p:nvSpPr>
        <p:spPr>
          <a:xfrm>
            <a:off x="6962612" y="852986"/>
            <a:ext cx="1136850" cy="543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>
                <a:latin typeface="Helvetica" panose="020B0604020202020204" pitchFamily="34" charset="0"/>
                <a:cs typeface="Helvetica" panose="020B0604020202020204" pitchFamily="34" charset="0"/>
              </a:rPr>
              <a:t>Detuning</a:t>
            </a:r>
          </a:p>
          <a:p>
            <a:r>
              <a:rPr lang="en-US" sz="1467" dirty="0">
                <a:latin typeface="Helvetica" panose="020B0604020202020204" pitchFamily="34" charset="0"/>
                <a:cs typeface="Helvetica" panose="020B0604020202020204" pitchFamily="34" charset="0"/>
              </a:rPr>
              <a:t>Histograms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2CDF562-B4A2-7818-DE94-E89A654700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244177" y="5858064"/>
            <a:ext cx="1281734" cy="372313"/>
          </a:xfrm>
          <a:prstGeom prst="rect">
            <a:avLst/>
          </a:prstGeom>
        </p:spPr>
      </p:pic>
      <p:pic>
        <p:nvPicPr>
          <p:cNvPr id="3" name="Picture Placeholder 16">
            <a:extLst>
              <a:ext uri="{FF2B5EF4-FFF2-40B4-BE49-F238E27FC236}">
                <a16:creationId xmlns="" xmlns:a16="http://schemas.microsoft.com/office/drawing/2014/main" id="{0A122053-DBEE-6491-510C-5041E4F234C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96860" y="980775"/>
            <a:ext cx="4152352" cy="12035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1F55695-E07B-F46E-FA4E-24C8B98B516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835610" y="1419216"/>
            <a:ext cx="1493601" cy="1164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5BDA8ED-11E6-6AC2-E43D-6265A68A9F4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255700" y="1432074"/>
            <a:ext cx="1485272" cy="114771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980C652-7E38-0275-D504-2C63C921C713}"/>
              </a:ext>
            </a:extLst>
          </p:cNvPr>
          <p:cNvSpPr txBox="1"/>
          <p:nvPr/>
        </p:nvSpPr>
        <p:spPr>
          <a:xfrm>
            <a:off x="6233855" y="2511644"/>
            <a:ext cx="1069737" cy="28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83" dirty="0"/>
              <a:t>Cavity 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5B8CCF9-B690-FB28-2C74-A77A14A3B9CA}"/>
              </a:ext>
            </a:extLst>
          </p:cNvPr>
          <p:cNvSpPr txBox="1"/>
          <p:nvPr/>
        </p:nvSpPr>
        <p:spPr>
          <a:xfrm>
            <a:off x="7683795" y="2506646"/>
            <a:ext cx="1069737" cy="28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83" dirty="0"/>
              <a:t>Cavity 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5579BA5-4A9D-F03D-9F9C-8FEB15CC3984}"/>
              </a:ext>
            </a:extLst>
          </p:cNvPr>
          <p:cNvSpPr txBox="1"/>
          <p:nvPr/>
        </p:nvSpPr>
        <p:spPr>
          <a:xfrm>
            <a:off x="226863" y="3731079"/>
            <a:ext cx="4613538" cy="1200329"/>
          </a:xfrm>
          <a:prstGeom prst="rect">
            <a:avLst/>
          </a:prstGeom>
          <a:noFill/>
          <a:ln w="158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PIP-II Specifications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Energy Stability(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Linac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)			&lt; 0.01%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Amplitude Regulation(individual cavity)	&lt; 0.06 rms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Phase Regulation				&lt; 0.06 rms deg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Maximum detuning				&lt; 20 Hz</a:t>
            </a:r>
          </a:p>
        </p:txBody>
      </p:sp>
      <p:pic>
        <p:nvPicPr>
          <p:cNvPr id="8" name="Picture 7" descr="A blue and white logo&#10;&#10;Description automatically generated with low confidence">
            <a:extLst>
              <a:ext uri="{FF2B5EF4-FFF2-40B4-BE49-F238E27FC236}">
                <a16:creationId xmlns="" xmlns:a16="http://schemas.microsoft.com/office/drawing/2014/main" id="{8C4697E8-07B6-31FE-C36B-A0DD2B620A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723" y="5875401"/>
            <a:ext cx="545862" cy="42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47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Fermilab Accelerator Complex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BA50D73-40C2-D9DD-B048-083A6282D4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29707" y="5856169"/>
            <a:ext cx="1294771" cy="37610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="" xmlns:a16="http://schemas.microsoft.com/office/drawing/2014/main" id="{D100738A-BC1F-A286-345A-7B2866465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86" y="1037346"/>
            <a:ext cx="4619008" cy="3788229"/>
          </a:xfrm>
          <a:prstGeom prst="rect">
            <a:avLst/>
          </a:prstGeom>
        </p:spPr>
      </p:pic>
      <p:pic>
        <p:nvPicPr>
          <p:cNvPr id="10" name="Content Placeholder 7">
            <a:extLst>
              <a:ext uri="{FF2B5EF4-FFF2-40B4-BE49-F238E27FC236}">
                <a16:creationId xmlns="" xmlns:a16="http://schemas.microsoft.com/office/drawing/2014/main" id="{88478997-BC8A-62E5-432B-8078E2BDDB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13333" y="1495718"/>
            <a:ext cx="5140463" cy="2573929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 with low confidence">
            <a:extLst>
              <a:ext uri="{FF2B5EF4-FFF2-40B4-BE49-F238E27FC236}">
                <a16:creationId xmlns="" xmlns:a16="http://schemas.microsoft.com/office/drawing/2014/main" id="{CCCC465E-17E6-72C7-41E5-7807F7D1D3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723" y="5875401"/>
            <a:ext cx="545862" cy="42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14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SSR1  Cryomodule Testing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6490D55-4BFD-3507-B0E6-9DC30F3E5B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52128" y="5858064"/>
            <a:ext cx="1281734" cy="3723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DD0D616-1DA1-D1DE-639E-A6DA79B47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169" y="852350"/>
            <a:ext cx="7552531" cy="15367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B345EA5-EBC6-EF68-E23C-159881590A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2913" y="2981224"/>
            <a:ext cx="1471023" cy="1103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ABEFF8-E0BA-2395-1E72-4D2C84D56E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554956" y="3003996"/>
            <a:ext cx="1467945" cy="11032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5465D71-E4D4-CD2A-E80F-5AE448EEB31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902073" y="3003995"/>
            <a:ext cx="1469515" cy="1103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F07B683-E5DA-7A67-9300-ADDE27DEB45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280394" y="3026835"/>
            <a:ext cx="1471023" cy="11009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02B8B3D-6FAA-C6FC-2D58-FDA0F293502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56272" y="4355907"/>
            <a:ext cx="1469515" cy="1103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9BFF428-646F-18BD-C408-07C00B5B225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06776" y="4378679"/>
            <a:ext cx="1469515" cy="1103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9DCE02C-1588-08DC-D699-2A665ED7903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954678" y="4378678"/>
            <a:ext cx="1469515" cy="11032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74853CA-037F-6BFD-C7C1-D471DE3A578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333753" y="4400364"/>
            <a:ext cx="1469515" cy="11032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D1A1C77-88DA-0343-C1C3-9542C1E35E1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948391" y="2781975"/>
            <a:ext cx="3910701" cy="29330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FAD8DB6-8DF8-B8C8-46E3-A8434EF4F75D}"/>
              </a:ext>
            </a:extLst>
          </p:cNvPr>
          <p:cNvSpPr txBox="1"/>
          <p:nvPr/>
        </p:nvSpPr>
        <p:spPr>
          <a:xfrm>
            <a:off x="518538" y="4005527"/>
            <a:ext cx="1098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Cavity1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47524D1-0C95-3E8B-6BED-CAEC36B633D2}"/>
              </a:ext>
            </a:extLst>
          </p:cNvPr>
          <p:cNvSpPr txBox="1"/>
          <p:nvPr/>
        </p:nvSpPr>
        <p:spPr>
          <a:xfrm>
            <a:off x="1886804" y="4028111"/>
            <a:ext cx="1098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Cavity2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112C10D-5925-95ED-D35F-56ED5A95B3A2}"/>
              </a:ext>
            </a:extLst>
          </p:cNvPr>
          <p:cNvSpPr txBox="1"/>
          <p:nvPr/>
        </p:nvSpPr>
        <p:spPr>
          <a:xfrm>
            <a:off x="574445" y="5353390"/>
            <a:ext cx="1098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Cavity5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FDB80ED-7F8F-F8C5-4668-45B65FAB6918}"/>
              </a:ext>
            </a:extLst>
          </p:cNvPr>
          <p:cNvSpPr txBox="1"/>
          <p:nvPr/>
        </p:nvSpPr>
        <p:spPr>
          <a:xfrm>
            <a:off x="3225715" y="4019223"/>
            <a:ext cx="1098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Cavity3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2A269DC-7498-9B9C-4D4F-3FE3346B472C}"/>
              </a:ext>
            </a:extLst>
          </p:cNvPr>
          <p:cNvSpPr txBox="1"/>
          <p:nvPr/>
        </p:nvSpPr>
        <p:spPr>
          <a:xfrm>
            <a:off x="4610958" y="4023842"/>
            <a:ext cx="1098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Cavity4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3A1D7D6-5495-01E4-4FD1-47D7679DEBCF}"/>
              </a:ext>
            </a:extLst>
          </p:cNvPr>
          <p:cNvSpPr txBox="1"/>
          <p:nvPr/>
        </p:nvSpPr>
        <p:spPr>
          <a:xfrm>
            <a:off x="1924841" y="5384349"/>
            <a:ext cx="1098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Cavity6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F3A1995-7903-C461-799D-7982FAAEF382}"/>
              </a:ext>
            </a:extLst>
          </p:cNvPr>
          <p:cNvSpPr txBox="1"/>
          <p:nvPr/>
        </p:nvSpPr>
        <p:spPr>
          <a:xfrm>
            <a:off x="3270168" y="5384135"/>
            <a:ext cx="1098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Cavity7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6C21080-C99A-4189-9289-DFFF70D9B72F}"/>
              </a:ext>
            </a:extLst>
          </p:cNvPr>
          <p:cNvSpPr txBox="1"/>
          <p:nvPr/>
        </p:nvSpPr>
        <p:spPr>
          <a:xfrm>
            <a:off x="4641454" y="5404368"/>
            <a:ext cx="1098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Cavity8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3D619E44-9047-3B92-6844-B8AC2CCD752C}"/>
              </a:ext>
            </a:extLst>
          </p:cNvPr>
          <p:cNvSpPr txBox="1"/>
          <p:nvPr/>
        </p:nvSpPr>
        <p:spPr>
          <a:xfrm>
            <a:off x="304279" y="2649682"/>
            <a:ext cx="3093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Microphonics Detuning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8FCE380-F125-BFFA-F41F-264975C84810}"/>
              </a:ext>
            </a:extLst>
          </p:cNvPr>
          <p:cNvSpPr txBox="1"/>
          <p:nvPr/>
        </p:nvSpPr>
        <p:spPr>
          <a:xfrm>
            <a:off x="6151420" y="2688202"/>
            <a:ext cx="3807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Piezo Transfer Function – C1</a:t>
            </a:r>
          </a:p>
        </p:txBody>
      </p:sp>
      <p:pic>
        <p:nvPicPr>
          <p:cNvPr id="12" name="Picture 11" descr="A blue and white logo&#10;&#10;Description automatically generated with low confidence">
            <a:extLst>
              <a:ext uri="{FF2B5EF4-FFF2-40B4-BE49-F238E27FC236}">
                <a16:creationId xmlns="" xmlns:a16="http://schemas.microsoft.com/office/drawing/2014/main" id="{96C98487-0D51-B825-997D-89D0A2CEE77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723" y="5875401"/>
            <a:ext cx="545862" cy="42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4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BA50D73-40C2-D9DD-B048-083A6282D4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29706" y="5856169"/>
            <a:ext cx="1294771" cy="376100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 with low confidence">
            <a:extLst>
              <a:ext uri="{FF2B5EF4-FFF2-40B4-BE49-F238E27FC236}">
                <a16:creationId xmlns="" xmlns:a16="http://schemas.microsoft.com/office/drawing/2014/main" id="{1259CC62-FDC6-7696-6413-BD77CA1B44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723" y="5875401"/>
            <a:ext cx="545862" cy="42180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="" xmlns:a16="http://schemas.microsoft.com/office/drawing/2014/main" id="{57B42B5D-95D7-763D-24CD-57B1314A9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Fermilab Accelerator Complex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6DE6781-9FDE-C747-AAB2-510D9EBD0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440" y="729023"/>
            <a:ext cx="8621520" cy="422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14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PIP2 4-Cavity RF Station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="" xmlns:a16="http://schemas.microsoft.com/office/drawing/2014/main" id="{B61BFBDD-2CC6-4CAA-907F-A45905589537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/>
          <a:stretch/>
        </p:blipFill>
        <p:spPr>
          <a:xfrm>
            <a:off x="1489655" y="754638"/>
            <a:ext cx="6910327" cy="45898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F39B39B-FA9F-300D-845D-7922E02E07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37660" y="5856169"/>
            <a:ext cx="1294771" cy="376100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 with low confidence">
            <a:extLst>
              <a:ext uri="{FF2B5EF4-FFF2-40B4-BE49-F238E27FC236}">
                <a16:creationId xmlns="" xmlns:a16="http://schemas.microsoft.com/office/drawing/2014/main" id="{E8BEEA83-AC65-5C9F-BED2-C901BA0F3E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723" y="5875401"/>
            <a:ext cx="545862" cy="42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13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PIP2 LLRF Systems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BE05105-40AF-787E-771F-EBE7AE49E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52128" y="5858064"/>
            <a:ext cx="1281734" cy="372313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="" xmlns:a16="http://schemas.microsoft.com/office/drawing/2014/main" id="{FC614BD3-2478-73FC-E780-5789B74DAB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062746"/>
              </p:ext>
            </p:extLst>
          </p:nvPr>
        </p:nvGraphicFramePr>
        <p:xfrm>
          <a:off x="1081088" y="2347898"/>
          <a:ext cx="7896227" cy="1435100"/>
        </p:xfrm>
        <a:graphic>
          <a:graphicData uri="http://schemas.openxmlformats.org/drawingml/2006/table">
            <a:tbl>
              <a:tblPr firstRow="1" firstCol="1" bandRow="1"/>
              <a:tblGrid>
                <a:gridCol w="768659">
                  <a:extLst>
                    <a:ext uri="{9D8B030D-6E8A-4147-A177-3AD203B41FA5}">
                      <a16:colId xmlns="" xmlns:a16="http://schemas.microsoft.com/office/drawing/2014/main" val="1613558088"/>
                    </a:ext>
                  </a:extLst>
                </a:gridCol>
                <a:gridCol w="593964">
                  <a:extLst>
                    <a:ext uri="{9D8B030D-6E8A-4147-A177-3AD203B41FA5}">
                      <a16:colId xmlns="" xmlns:a16="http://schemas.microsoft.com/office/drawing/2014/main" val="1329834564"/>
                    </a:ext>
                  </a:extLst>
                </a:gridCol>
                <a:gridCol w="593964">
                  <a:extLst>
                    <a:ext uri="{9D8B030D-6E8A-4147-A177-3AD203B41FA5}">
                      <a16:colId xmlns="" xmlns:a16="http://schemas.microsoft.com/office/drawing/2014/main" val="1119893360"/>
                    </a:ext>
                  </a:extLst>
                </a:gridCol>
                <a:gridCol w="593964">
                  <a:extLst>
                    <a:ext uri="{9D8B030D-6E8A-4147-A177-3AD203B41FA5}">
                      <a16:colId xmlns="" xmlns:a16="http://schemas.microsoft.com/office/drawing/2014/main" val="820182235"/>
                    </a:ext>
                  </a:extLst>
                </a:gridCol>
                <a:gridCol w="593964">
                  <a:extLst>
                    <a:ext uri="{9D8B030D-6E8A-4147-A177-3AD203B41FA5}">
                      <a16:colId xmlns="" xmlns:a16="http://schemas.microsoft.com/office/drawing/2014/main" val="3510708334"/>
                    </a:ext>
                  </a:extLst>
                </a:gridCol>
                <a:gridCol w="593964">
                  <a:extLst>
                    <a:ext uri="{9D8B030D-6E8A-4147-A177-3AD203B41FA5}">
                      <a16:colId xmlns="" xmlns:a16="http://schemas.microsoft.com/office/drawing/2014/main" val="611433178"/>
                    </a:ext>
                  </a:extLst>
                </a:gridCol>
                <a:gridCol w="593964">
                  <a:extLst>
                    <a:ext uri="{9D8B030D-6E8A-4147-A177-3AD203B41FA5}">
                      <a16:colId xmlns="" xmlns:a16="http://schemas.microsoft.com/office/drawing/2014/main" val="1774338626"/>
                    </a:ext>
                  </a:extLst>
                </a:gridCol>
                <a:gridCol w="593964">
                  <a:extLst>
                    <a:ext uri="{9D8B030D-6E8A-4147-A177-3AD203B41FA5}">
                      <a16:colId xmlns="" xmlns:a16="http://schemas.microsoft.com/office/drawing/2014/main" val="2551171741"/>
                    </a:ext>
                  </a:extLst>
                </a:gridCol>
                <a:gridCol w="593964">
                  <a:extLst>
                    <a:ext uri="{9D8B030D-6E8A-4147-A177-3AD203B41FA5}">
                      <a16:colId xmlns="" xmlns:a16="http://schemas.microsoft.com/office/drawing/2014/main" val="1571076576"/>
                    </a:ext>
                  </a:extLst>
                </a:gridCol>
                <a:gridCol w="593964">
                  <a:extLst>
                    <a:ext uri="{9D8B030D-6E8A-4147-A177-3AD203B41FA5}">
                      <a16:colId xmlns="" xmlns:a16="http://schemas.microsoft.com/office/drawing/2014/main" val="2356221212"/>
                    </a:ext>
                  </a:extLst>
                </a:gridCol>
                <a:gridCol w="593964">
                  <a:extLst>
                    <a:ext uri="{9D8B030D-6E8A-4147-A177-3AD203B41FA5}">
                      <a16:colId xmlns="" xmlns:a16="http://schemas.microsoft.com/office/drawing/2014/main" val="2085505061"/>
                    </a:ext>
                  </a:extLst>
                </a:gridCol>
                <a:gridCol w="593964">
                  <a:extLst>
                    <a:ext uri="{9D8B030D-6E8A-4147-A177-3AD203B41FA5}">
                      <a16:colId xmlns="" xmlns:a16="http://schemas.microsoft.com/office/drawing/2014/main" val="1707297434"/>
                    </a:ext>
                  </a:extLst>
                </a:gridCol>
                <a:gridCol w="593964">
                  <a:extLst>
                    <a:ext uri="{9D8B030D-6E8A-4147-A177-3AD203B41FA5}">
                      <a16:colId xmlns="" xmlns:a16="http://schemas.microsoft.com/office/drawing/2014/main" val="38364594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  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Station11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55333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RFQ,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B1-4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HWR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SSR1-1,2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SSR2-1,2,3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SSR2-4,5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SSR2-6,7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LB650-1,2,3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LB650-4,5,6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LB650-7,8,9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HB650-1,2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HB650-3,4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02297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cavities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34389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RF Freq (MHz)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162.5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162.5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85058414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A22D01E-8FC4-80F0-EA8A-F2FF84F0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769" y="902322"/>
            <a:ext cx="5364945" cy="1341236"/>
          </a:xfrm>
          <a:prstGeom prst="rect">
            <a:avLst/>
          </a:prstGeom>
        </p:spPr>
      </p:pic>
      <p:pic>
        <p:nvPicPr>
          <p:cNvPr id="14" name="Content Placeholder 9">
            <a:extLst>
              <a:ext uri="{FF2B5EF4-FFF2-40B4-BE49-F238E27FC236}">
                <a16:creationId xmlns="" xmlns:a16="http://schemas.microsoft.com/office/drawing/2014/main" id="{E8A6A6A9-317F-20F7-FAFD-9B809B0E24AA}"/>
              </a:ext>
            </a:extLst>
          </p:cNvPr>
          <p:cNvPicPr>
            <a:picLocks/>
          </p:cNvPicPr>
          <p:nvPr/>
        </p:nvPicPr>
        <p:blipFill>
          <a:blip r:embed="rId4"/>
          <a:srcRect/>
          <a:stretch/>
        </p:blipFill>
        <p:spPr>
          <a:xfrm>
            <a:off x="1909327" y="3833446"/>
            <a:ext cx="2777934" cy="1550733"/>
          </a:xfrm>
          <a:prstGeom prst="rect">
            <a:avLst/>
          </a:prstGeom>
        </p:spPr>
      </p:pic>
      <p:pic>
        <p:nvPicPr>
          <p:cNvPr id="18" name="Content Placeholder 9">
            <a:extLst>
              <a:ext uri="{FF2B5EF4-FFF2-40B4-BE49-F238E27FC236}">
                <a16:creationId xmlns="" xmlns:a16="http://schemas.microsoft.com/office/drawing/2014/main" id="{D5BC9C04-DE56-090A-F8A2-030B2466DC1F}"/>
              </a:ext>
            </a:extLst>
          </p:cNvPr>
          <p:cNvPicPr>
            <a:picLocks/>
          </p:cNvPicPr>
          <p:nvPr/>
        </p:nvPicPr>
        <p:blipFill>
          <a:blip r:embed="rId5"/>
          <a:srcRect/>
          <a:stretch/>
        </p:blipFill>
        <p:spPr>
          <a:xfrm>
            <a:off x="6906801" y="3833444"/>
            <a:ext cx="2723652" cy="155073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3761B0B-75BD-1B92-26BA-969352BC7080}"/>
              </a:ext>
            </a:extLst>
          </p:cNvPr>
          <p:cNvSpPr txBox="1"/>
          <p:nvPr/>
        </p:nvSpPr>
        <p:spPr>
          <a:xfrm>
            <a:off x="382182" y="4579725"/>
            <a:ext cx="1661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S3 – SSR1-1,SSR1-2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2A87E1A-DE6B-D9FC-AEE6-03B53AC0DCB2}"/>
              </a:ext>
            </a:extLst>
          </p:cNvPr>
          <p:cNvSpPr txBox="1"/>
          <p:nvPr/>
        </p:nvSpPr>
        <p:spPr>
          <a:xfrm>
            <a:off x="5331949" y="4521759"/>
            <a:ext cx="1686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S4-S11 – SSR2 (7),</a:t>
            </a:r>
          </a:p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 LB650 (9), HB650 (4)</a:t>
            </a:r>
          </a:p>
        </p:txBody>
      </p:sp>
      <p:pic>
        <p:nvPicPr>
          <p:cNvPr id="2" name="Picture 1" descr="A blue and white logo&#10;&#10;Description automatically generated with low confidence">
            <a:extLst>
              <a:ext uri="{FF2B5EF4-FFF2-40B4-BE49-F238E27FC236}">
                <a16:creationId xmlns="" xmlns:a16="http://schemas.microsoft.com/office/drawing/2014/main" id="{EC552EAE-0667-8E23-2E6F-FE689ECFB9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723" y="5875401"/>
            <a:ext cx="545862" cy="42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9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SEL Principle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D75C549-0EEE-2165-B2B4-0334DFC9DE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44174" y="5858064"/>
            <a:ext cx="1281734" cy="372313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 with low confidence">
            <a:extLst>
              <a:ext uri="{FF2B5EF4-FFF2-40B4-BE49-F238E27FC236}">
                <a16:creationId xmlns="" xmlns:a16="http://schemas.microsoft.com/office/drawing/2014/main" id="{8F090339-DBA1-3C0E-6AB1-320EA4CDEB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723" y="5875401"/>
            <a:ext cx="545862" cy="4218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B6B5A08-8AC1-C33C-C04F-CFEF43628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48" y="864809"/>
            <a:ext cx="2894460" cy="20378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C6FFC34-9698-23D3-4151-4A3037118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646" y="727128"/>
            <a:ext cx="2759149" cy="26496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4576E88-8A00-7036-6C5B-32E97EC7EF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0377" y="649742"/>
            <a:ext cx="2951717" cy="27510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415F031-8100-FA42-1360-978566B1B9B8}"/>
              </a:ext>
            </a:extLst>
          </p:cNvPr>
          <p:cNvSpPr txBox="1"/>
          <p:nvPr/>
        </p:nvSpPr>
        <p:spPr>
          <a:xfrm>
            <a:off x="283708" y="3760966"/>
            <a:ext cx="93292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Positive feedback configuration requires limiters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Loop phase offset is </a:t>
            </a:r>
            <a:r>
              <a:rPr lang="en-US" sz="1600" dirty="0" err="1"/>
              <a:t>2n</a:t>
            </a:r>
            <a:r>
              <a:rPr lang="el-G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oscillation frequency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Cavity stored energy and field magnitude depends on the real or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inphase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(I) component of forward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Detuning due to microphonics and other disturbances are compensated by the quadrature(Q) component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GDR mode (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SELAP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both positive(low gain) and negative(high gain) feedback loops are active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136A398-DD13-84C1-FE61-B35D641C02BF}"/>
              </a:ext>
            </a:extLst>
          </p:cNvPr>
          <p:cNvSpPr txBox="1"/>
          <p:nvPr/>
        </p:nvSpPr>
        <p:spPr>
          <a:xfrm>
            <a:off x="472361" y="3244132"/>
            <a:ext cx="1776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 Features</a:t>
            </a:r>
          </a:p>
        </p:txBody>
      </p:sp>
    </p:spTree>
    <p:extLst>
      <p:ext uri="{BB962C8B-B14F-4D97-AF65-F5344CB8AC3E}">
        <p14:creationId xmlns:p14="http://schemas.microsoft.com/office/powerpoint/2010/main" val="1451425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9F5E720-2B64-B5B3-C9DD-82741E6AF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1E49A1-45CF-B2D1-8831-B5B249D361A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7A80BBA-C402-EEE2-30B1-3968906E46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25FE80-4E48-9AD7-7A96-463313AE94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154758C2-1478-38E3-B1D5-BC0271BBE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SEL System Architecture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="" xmlns:a16="http://schemas.microsoft.com/office/drawing/2014/main" id="{233EC90D-2EC1-3AE0-22D0-1F24EF5A7E4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/>
          <a:stretch/>
        </p:blipFill>
        <p:spPr>
          <a:xfrm>
            <a:off x="1291081" y="754638"/>
            <a:ext cx="7307475" cy="45898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D789825-E7FF-F1A1-379C-4EFE1AE868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44177" y="5858064"/>
            <a:ext cx="1281734" cy="372313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 with low confidence">
            <a:extLst>
              <a:ext uri="{FF2B5EF4-FFF2-40B4-BE49-F238E27FC236}">
                <a16:creationId xmlns="" xmlns:a16="http://schemas.microsoft.com/office/drawing/2014/main" id="{842F4225-BE2D-3274-391D-6962BEBF5A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723" y="5875401"/>
            <a:ext cx="545862" cy="42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97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45A41CE-CA93-30DE-EEE3-C240AFF8C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8C349E-C730-F7BC-2E24-BC9FD9109EA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10/14/2025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2BAB4F-68D3-BC6A-BBA6-DB5647C799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P.Varghese                                LLRF System Analysis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FD2745-1674-72B6-380D-831060AFE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47E86BBA-5AE0-8DE5-6D37-DF818C23E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SEL System Calibrations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02A7AAA-483B-E4C8-6F5B-6EC1ED89F4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52128" y="5858064"/>
            <a:ext cx="1281734" cy="372313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 with low confidence">
            <a:extLst>
              <a:ext uri="{FF2B5EF4-FFF2-40B4-BE49-F238E27FC236}">
                <a16:creationId xmlns="" xmlns:a16="http://schemas.microsoft.com/office/drawing/2014/main" id="{A60E8A0B-724F-54E2-38CD-B1536EC317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723" y="5875401"/>
            <a:ext cx="545862" cy="421802"/>
          </a:xfrm>
          <a:prstGeom prst="rect">
            <a:avLst/>
          </a:prstGeom>
        </p:spPr>
      </p:pic>
      <p:pic>
        <p:nvPicPr>
          <p:cNvPr id="20" name="Picture 19" descr="A diagram of a block diagram&#10;&#10;AI-generated content may be incorrect.">
            <a:extLst>
              <a:ext uri="{FF2B5EF4-FFF2-40B4-BE49-F238E27FC236}">
                <a16:creationId xmlns="" xmlns:a16="http://schemas.microsoft.com/office/drawing/2014/main" id="{78A4D9E0-7154-1110-A08E-4C9369E2C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22" y="944723"/>
            <a:ext cx="8995503" cy="1853657"/>
          </a:xfrm>
          <a:prstGeom prst="rect">
            <a:avLst/>
          </a:prstGeom>
        </p:spPr>
      </p:pic>
      <p:pic>
        <p:nvPicPr>
          <p:cNvPr id="22" name="Picture 21" descr="A graph of a graph of a graph&#10;&#10;AI-generated content may be incorrect.">
            <a:extLst>
              <a:ext uri="{FF2B5EF4-FFF2-40B4-BE49-F238E27FC236}">
                <a16:creationId xmlns="" xmlns:a16="http://schemas.microsoft.com/office/drawing/2014/main" id="{C2C733DA-464E-46D4-9ECD-42734305C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569" y="3030625"/>
            <a:ext cx="2470945" cy="23111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E1841F0-46DD-A95A-3BEA-0786496519FE}"/>
              </a:ext>
            </a:extLst>
          </p:cNvPr>
          <p:cNvSpPr txBox="1"/>
          <p:nvPr/>
        </p:nvSpPr>
        <p:spPr>
          <a:xfrm>
            <a:off x="1524111" y="5287098"/>
            <a:ext cx="1440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SSA</a:t>
            </a:r>
            <a:r>
              <a:rPr lang="en-US" sz="1600" dirty="0"/>
              <a:t> Calibration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DDD4E04-1643-E558-E57D-280FDAA94905}"/>
              </a:ext>
            </a:extLst>
          </p:cNvPr>
          <p:cNvSpPr txBox="1"/>
          <p:nvPr/>
        </p:nvSpPr>
        <p:spPr>
          <a:xfrm>
            <a:off x="4766553" y="5226638"/>
            <a:ext cx="1860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Gradient Calibration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753AABB-D555-3AF1-2F9E-224460EA4F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1811" y="4429584"/>
            <a:ext cx="2209800" cy="800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32FA8FB-CA1C-5D48-6435-94CFAD8CBD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1811" y="3292305"/>
            <a:ext cx="1914525" cy="7048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839E6B5-9266-B0D8-79A7-960FAB1201A3}"/>
              </a:ext>
            </a:extLst>
          </p:cNvPr>
          <p:cNvSpPr txBox="1"/>
          <p:nvPr/>
        </p:nvSpPr>
        <p:spPr>
          <a:xfrm>
            <a:off x="6921173" y="3489627"/>
            <a:ext cx="1754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Transmitted Power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B62EECF-70A3-4634-A373-938F648CA30A}"/>
              </a:ext>
            </a:extLst>
          </p:cNvPr>
          <p:cNvSpPr txBox="1"/>
          <p:nvPr/>
        </p:nvSpPr>
        <p:spPr>
          <a:xfrm>
            <a:off x="6921172" y="4550735"/>
            <a:ext cx="2502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Stored Energy from Reverse</a:t>
            </a:r>
          </a:p>
          <a:p>
            <a:r>
              <a:rPr lang="en-US" sz="1600" dirty="0"/>
              <a:t>Power during cavity decay</a:t>
            </a:r>
          </a:p>
        </p:txBody>
      </p:sp>
    </p:spTree>
    <p:extLst>
      <p:ext uri="{BB962C8B-B14F-4D97-AF65-F5344CB8AC3E}">
        <p14:creationId xmlns:p14="http://schemas.microsoft.com/office/powerpoint/2010/main" val="3827876330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8" id="{8CC8AC50-A9CA-7F4B-BFA5-9BE337716F4E}" vid="{D9B41E3C-529C-7B49-9BBD-8F1C9DF381E7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FNAL_PowerPoint_4x3-seasons_010521</Template>
  <TotalTime>68305</TotalTime>
  <Words>962</Words>
  <Application>Microsoft Office PowerPoint</Application>
  <PresentationFormat>Custom</PresentationFormat>
  <Paragraphs>376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ＭＳ Ｐゴシック</vt:lpstr>
      <vt:lpstr>Aptos</vt:lpstr>
      <vt:lpstr>Aptos Narrow</vt:lpstr>
      <vt:lpstr>Arial</vt:lpstr>
      <vt:lpstr>Calibri</vt:lpstr>
      <vt:lpstr>Calibri Light</vt:lpstr>
      <vt:lpstr>Cambria Math</vt:lpstr>
      <vt:lpstr>Geneva</vt:lpstr>
      <vt:lpstr>Helvetica</vt:lpstr>
      <vt:lpstr>Times New Roman</vt:lpstr>
      <vt:lpstr>Fermilab_PPT_090815</vt:lpstr>
      <vt:lpstr>Custom Design</vt:lpstr>
      <vt:lpstr>PowerPoint Presentation</vt:lpstr>
      <vt:lpstr>Outline</vt:lpstr>
      <vt:lpstr>Fermilab Accelerator Complex</vt:lpstr>
      <vt:lpstr>Fermilab Accelerator Complex</vt:lpstr>
      <vt:lpstr>PIP2 4-Cavity RF Station</vt:lpstr>
      <vt:lpstr>PIP2 LLRF Systems</vt:lpstr>
      <vt:lpstr>SEL Principle</vt:lpstr>
      <vt:lpstr>SEL System Architecture</vt:lpstr>
      <vt:lpstr>SEL System Calibrations</vt:lpstr>
      <vt:lpstr>Computing SEL Mode Limits</vt:lpstr>
      <vt:lpstr>Computing SEL Mode Limits</vt:lpstr>
      <vt:lpstr>Gain Tuning Procedure  LCLS-II</vt:lpstr>
      <vt:lpstr>Stability Analysis with Bode Plot</vt:lpstr>
      <vt:lpstr>PIP-II Loop Delay Components</vt:lpstr>
      <vt:lpstr>Disturbance Rejection and Regulation Requirements</vt:lpstr>
      <vt:lpstr>Disturbance Rejection and Regulation – Amplitude Loop</vt:lpstr>
      <vt:lpstr>Disturbance Rejection and Regulation – Phase Loop</vt:lpstr>
      <vt:lpstr>PIP-II Cavity/Amplifier Parameters</vt:lpstr>
      <vt:lpstr>Beam Loading in PIP-II Cavities</vt:lpstr>
      <vt:lpstr>Adding Gated Feedforward for Beam Loading</vt:lpstr>
      <vt:lpstr>Adding Gated Feedforward for Beam Loading</vt:lpstr>
      <vt:lpstr>Beam Loading in SSR1 Cavity</vt:lpstr>
      <vt:lpstr>Beam Loading in SSR1 Cavity</vt:lpstr>
      <vt:lpstr>Steps Towards Performance Improvement</vt:lpstr>
      <vt:lpstr>Summary</vt:lpstr>
      <vt:lpstr>PowerPoint Presentation</vt:lpstr>
      <vt:lpstr>PowerPoint Presentation</vt:lpstr>
      <vt:lpstr>Beam Loading Power Calculation</vt:lpstr>
      <vt:lpstr>HWR Control Performance</vt:lpstr>
      <vt:lpstr>SSR1  Cryomodule Testing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Varghese</dc:creator>
  <cp:lastModifiedBy>Philip Varghese</cp:lastModifiedBy>
  <cp:revision>160</cp:revision>
  <cp:lastPrinted>2025-10-09T04:31:31Z</cp:lastPrinted>
  <dcterms:created xsi:type="dcterms:W3CDTF">2021-02-24T22:38:47Z</dcterms:created>
  <dcterms:modified xsi:type="dcterms:W3CDTF">2025-10-14T04:15:54Z</dcterms:modified>
</cp:coreProperties>
</file>