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17"/>
  </p:notesMasterIdLst>
  <p:sldIdLst>
    <p:sldId id="256" r:id="rId5"/>
    <p:sldId id="258" r:id="rId6"/>
    <p:sldId id="261" r:id="rId7"/>
    <p:sldId id="283" r:id="rId8"/>
    <p:sldId id="293" r:id="rId9"/>
    <p:sldId id="287" r:id="rId10"/>
    <p:sldId id="291" r:id="rId11"/>
    <p:sldId id="294" r:id="rId12"/>
    <p:sldId id="290" r:id="rId13"/>
    <p:sldId id="295" r:id="rId14"/>
    <p:sldId id="296" r:id="rId15"/>
    <p:sldId id="28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FF"/>
    <a:srgbClr val="005FDE"/>
    <a:srgbClr val="112137"/>
    <a:srgbClr val="30519D"/>
    <a:srgbClr val="2440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634" autoAdjust="0"/>
    <p:restoredTop sz="94646"/>
  </p:normalViewPr>
  <p:slideViewPr>
    <p:cSldViewPr snapToGrid="0" snapToObjects="1">
      <p:cViewPr>
        <p:scale>
          <a:sx n="100" d="100"/>
          <a:sy n="100" d="100"/>
        </p:scale>
        <p:origin x="2112" y="13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6516BF-D3CB-483E-A412-96C76539BC14}" type="datetimeFigureOut">
              <a:rPr lang="en-US" smtClean="0"/>
              <a:t>10/7/2025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E2674F-647D-4B17-A291-93F81348E053}" type="slidenum">
              <a:rPr lang="en-US" smtClean="0"/>
              <a:t>‹#›</a:t>
            </a:fld>
            <a:endParaRPr lang="en-US"/>
          </a:p>
        </p:txBody>
      </p:sp>
    </p:spTree>
    <p:extLst>
      <p:ext uri="{BB962C8B-B14F-4D97-AF65-F5344CB8AC3E}">
        <p14:creationId xmlns:p14="http://schemas.microsoft.com/office/powerpoint/2010/main" val="1678841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vmlDrawing" Target="../drawings/vmlDrawing2.vml"/><Relationship Id="rId4" Type="http://schemas.openxmlformats.org/officeDocument/2006/relationships/image" Target="../media/image6.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08247" y="2180492"/>
            <a:ext cx="6322645" cy="1774948"/>
          </a:xfrm>
        </p:spPr>
        <p:txBody>
          <a:bodyPr anchor="b">
            <a:normAutofit/>
          </a:bodyPr>
          <a:lstStyle>
            <a:lvl1pPr algn="r">
              <a:defRPr sz="4400" b="0" i="0">
                <a:solidFill>
                  <a:schemeClr val="bg1"/>
                </a:solidFill>
                <a:latin typeface="Arial" charset="0"/>
                <a:ea typeface="Arial" charset="0"/>
                <a:cs typeface="Arial" charset="0"/>
              </a:defRPr>
            </a:lvl1pPr>
          </a:lstStyle>
          <a:p>
            <a:r>
              <a:rPr lang="en-US" dirty="0"/>
              <a:t>Click to edit Master title style</a:t>
            </a:r>
          </a:p>
        </p:txBody>
      </p:sp>
      <p:sp>
        <p:nvSpPr>
          <p:cNvPr id="3" name="Subtitle 2"/>
          <p:cNvSpPr>
            <a:spLocks noGrp="1"/>
          </p:cNvSpPr>
          <p:nvPr>
            <p:ph type="subTitle" idx="1"/>
          </p:nvPr>
        </p:nvSpPr>
        <p:spPr>
          <a:xfrm>
            <a:off x="5408247" y="4642339"/>
            <a:ext cx="6322645" cy="580292"/>
          </a:xfrm>
        </p:spPr>
        <p:txBody>
          <a:bodyPr/>
          <a:lstStyle>
            <a:lvl1pPr marL="0" indent="0" algn="r">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aphicFrame>
        <p:nvGraphicFramePr>
          <p:cNvPr id="4" name="Object 3"/>
          <p:cNvGraphicFramePr>
            <a:graphicFrameLocks noChangeAspect="1"/>
          </p:cNvGraphicFramePr>
          <p:nvPr userDrawn="1">
            <p:extLst>
              <p:ext uri="{D42A27DB-BD31-4B8C-83A1-F6EECF244321}">
                <p14:modId xmlns:p14="http://schemas.microsoft.com/office/powerpoint/2010/main" val="2433693366"/>
              </p:ext>
            </p:extLst>
          </p:nvPr>
        </p:nvGraphicFramePr>
        <p:xfrm>
          <a:off x="28711" y="1726"/>
          <a:ext cx="12163289" cy="6820330"/>
        </p:xfrm>
        <a:graphic>
          <a:graphicData uri="http://schemas.openxmlformats.org/presentationml/2006/ole">
            <mc:AlternateContent xmlns:mc="http://schemas.openxmlformats.org/markup-compatibility/2006">
              <mc:Choice xmlns:v="urn:schemas-microsoft-com:vml" Requires="v">
                <p:oleObj spid="_x0000_s2268" name="Acrobat Document" r:id="rId3" imgW="5829212" imgH="7543800" progId="Acrobat.Document.DC">
                  <p:embed/>
                </p:oleObj>
              </mc:Choice>
              <mc:Fallback>
                <p:oleObj name="Acrobat Document" r:id="rId3" imgW="5829212" imgH="7543800" progId="Acrobat.Document.DC">
                  <p:embed/>
                  <p:pic>
                    <p:nvPicPr>
                      <p:cNvPr id="0" name=""/>
                      <p:cNvPicPr/>
                      <p:nvPr/>
                    </p:nvPicPr>
                    <p:blipFill>
                      <a:blip r:embed="rId4"/>
                      <a:stretch>
                        <a:fillRect/>
                      </a:stretch>
                    </p:blipFill>
                    <p:spPr>
                      <a:xfrm>
                        <a:off x="28711" y="1726"/>
                        <a:ext cx="12163289" cy="6820330"/>
                      </a:xfrm>
                      <a:prstGeom prst="rect">
                        <a:avLst/>
                      </a:prstGeom>
                    </p:spPr>
                  </p:pic>
                </p:oleObj>
              </mc:Fallback>
            </mc:AlternateContent>
          </a:graphicData>
        </a:graphic>
      </p:graphicFrame>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4724400" y="6371281"/>
            <a:ext cx="2743200" cy="365125"/>
          </a:xfrm>
        </p:spPr>
        <p:txBody>
          <a:bodyPr/>
          <a:lstStyle>
            <a:lvl1pPr algn="ctr">
              <a:defRPr/>
            </a:lvl1pPr>
          </a:lstStyle>
          <a:p>
            <a:fld id="{893C5830-40F3-F04E-B2E3-10E6672BA8F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4724400" y="6356352"/>
            <a:ext cx="2743200" cy="365125"/>
          </a:xfrm>
        </p:spPr>
        <p:txBody>
          <a:bodyPr/>
          <a:lstStyle>
            <a:lvl1pPr algn="ctr">
              <a:defRPr/>
            </a:lvl1pPr>
          </a:lstStyle>
          <a:p>
            <a:fld id="{893C5830-40F3-F04E-B2E3-10E6672BA8F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0519D"/>
                </a:solidFill>
                <a:latin typeface="Arial" charset="0"/>
                <a:ea typeface="Arial" charset="0"/>
                <a:cs typeface="Arial"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5018873" y="6311898"/>
            <a:ext cx="2743200" cy="365125"/>
          </a:xfrm>
        </p:spPr>
        <p:txBody>
          <a:bodyPr/>
          <a:lstStyle>
            <a:lvl1pPr algn="ctr">
              <a:defRPr/>
            </a:lvl1pPr>
          </a:lstStyle>
          <a:p>
            <a:fld id="{893C5830-40F3-F04E-B2E3-10E6672BA8FF}"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4632480" y="6300029"/>
            <a:ext cx="2743200" cy="365125"/>
          </a:xfrm>
        </p:spPr>
        <p:txBody>
          <a:bodyPr/>
          <a:lstStyle>
            <a:lvl1pPr algn="ctr">
              <a:defRPr/>
            </a:lvl1pPr>
          </a:lstStyle>
          <a:p>
            <a:fld id="{893C5830-40F3-F04E-B2E3-10E6672BA8FF}" type="slidenum">
              <a:rPr lang="en-US" smtClean="0"/>
              <a:pPr/>
              <a:t>‹#›</a:t>
            </a:fld>
            <a:endParaRPr lang="en-US"/>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4724400" y="6300029"/>
            <a:ext cx="2743200" cy="365125"/>
          </a:xfrm>
        </p:spPr>
        <p:txBody>
          <a:bodyPr/>
          <a:lstStyle>
            <a:lvl1pPr algn="ctr">
              <a:defRPr/>
            </a:lvl1pPr>
          </a:lstStyle>
          <a:p>
            <a:fld id="{893C5830-40F3-F04E-B2E3-10E6672BA8F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a:xfrm>
            <a:off x="4724400" y="6310310"/>
            <a:ext cx="2743200" cy="365125"/>
          </a:xfrm>
        </p:spPr>
        <p:txBody>
          <a:bodyPr/>
          <a:lstStyle>
            <a:lvl1pPr algn="ctr">
              <a:defRPr/>
            </a:lvl1pPr>
          </a:lstStyle>
          <a:p>
            <a:fld id="{893C5830-40F3-F04E-B2E3-10E6672BA8F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4724400" y="6310310"/>
            <a:ext cx="2743200" cy="365125"/>
          </a:xfrm>
        </p:spPr>
        <p:txBody>
          <a:bodyPr/>
          <a:lstStyle>
            <a:lvl1pPr algn="ctr">
              <a:defRPr/>
            </a:lvl1pPr>
          </a:lstStyle>
          <a:p>
            <a:fld id="{893C5830-40F3-F04E-B2E3-10E6672BA8F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4724400" y="6273225"/>
            <a:ext cx="2743200" cy="365125"/>
          </a:xfrm>
        </p:spPr>
        <p:txBody>
          <a:bodyPr/>
          <a:lstStyle>
            <a:lvl1pPr algn="ctr">
              <a:defRPr/>
            </a:lvl1pPr>
          </a:lstStyle>
          <a:p>
            <a:fld id="{893C5830-40F3-F04E-B2E3-10E6672BA8F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4724400" y="6218237"/>
            <a:ext cx="2743200" cy="365125"/>
          </a:xfrm>
        </p:spPr>
        <p:txBody>
          <a:bodyPr/>
          <a:lstStyle>
            <a:lvl1pPr algn="ctr">
              <a:defRPr/>
            </a:lvl1pPr>
          </a:lstStyle>
          <a:p>
            <a:fld id="{893C5830-40F3-F04E-B2E3-10E6672BA8F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4724400" y="6335655"/>
            <a:ext cx="2743200" cy="365125"/>
          </a:xfrm>
        </p:spPr>
        <p:txBody>
          <a:bodyPr/>
          <a:lstStyle>
            <a:lvl1pPr algn="ctr">
              <a:defRPr/>
            </a:lvl1pPr>
          </a:lstStyle>
          <a:p>
            <a:fld id="{893C5830-40F3-F04E-B2E3-10E6672BA8F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oleObject" Target="../embeddings/oleObject2.bin"/><Relationship Id="rId20"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wmf"/><Relationship Id="rId10" Type="http://schemas.openxmlformats.org/officeDocument/2006/relationships/slideLayout" Target="../slideLayouts/slideLayout10.xml"/><Relationship Id="rId19" Type="http://schemas.openxmlformats.org/officeDocument/2006/relationships/image" Target="../media/image4.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bg1"/>
                </a:solidFill>
                <a:latin typeface="Arial" charset="0"/>
                <a:ea typeface="Arial" charset="0"/>
                <a:cs typeface="Arial" charset="0"/>
              </a:defRPr>
            </a:lvl1pPr>
          </a:lstStyle>
          <a:p>
            <a:fld id="{2F207053-29E0-4610-9E88-D2ECBF32261D}" type="datetime1">
              <a:rPr lang="en-US" smtClean="0"/>
              <a:t>10/7/2025</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bg1"/>
                </a:solidFill>
                <a:latin typeface="Arial" charset="0"/>
                <a:ea typeface="Arial" charset="0"/>
                <a:cs typeface="Arial" charset="0"/>
              </a:defRPr>
            </a:lvl1pPr>
          </a:lstStyle>
          <a:p>
            <a:r>
              <a:rPr lang="en-US"/>
              <a:t>‹#›</a:t>
            </a:r>
            <a:endParaRPr lang="en-US" dirty="0"/>
          </a:p>
        </p:txBody>
      </p:sp>
      <p:sp>
        <p:nvSpPr>
          <p:cNvPr id="6" name="Slide Number Placeholder 5"/>
          <p:cNvSpPr>
            <a:spLocks noGrp="1"/>
          </p:cNvSpPr>
          <p:nvPr>
            <p:ph type="sldNum" sz="quarter" idx="4"/>
          </p:nvPr>
        </p:nvSpPr>
        <p:spPr>
          <a:xfrm>
            <a:off x="9329616" y="6356352"/>
            <a:ext cx="2743200" cy="365125"/>
          </a:xfrm>
          <a:prstGeom prst="rect">
            <a:avLst/>
          </a:prstGeom>
        </p:spPr>
        <p:txBody>
          <a:bodyPr vert="horz" lIns="91440" tIns="45720" rIns="91440" bIns="45720" rtlCol="0" anchor="ctr"/>
          <a:lstStyle>
            <a:lvl1pPr algn="r">
              <a:defRPr sz="1200">
                <a:solidFill>
                  <a:schemeClr val="bg1"/>
                </a:solidFill>
                <a:latin typeface="Arial" charset="0"/>
                <a:ea typeface="Arial" charset="0"/>
                <a:cs typeface="Arial" charset="0"/>
              </a:defRPr>
            </a:lvl1pPr>
          </a:lstStyle>
          <a:p>
            <a:fld id="{893C5830-40F3-F04E-B2E3-10E6672BA8FF}" type="slidenum">
              <a:rPr lang="en-US" smtClean="0"/>
              <a:pPr/>
              <a:t>‹#›</a:t>
            </a:fld>
            <a:endParaRPr lang="en-US"/>
          </a:p>
        </p:txBody>
      </p:sp>
      <p:graphicFrame>
        <p:nvGraphicFramePr>
          <p:cNvPr id="12" name="Object 11"/>
          <p:cNvGraphicFramePr>
            <a:graphicFrameLocks noChangeAspect="1"/>
          </p:cNvGraphicFramePr>
          <p:nvPr userDrawn="1">
            <p:extLst>
              <p:ext uri="{D42A27DB-BD31-4B8C-83A1-F6EECF244321}">
                <p14:modId xmlns:p14="http://schemas.microsoft.com/office/powerpoint/2010/main" val="1233262667"/>
              </p:ext>
            </p:extLst>
          </p:nvPr>
        </p:nvGraphicFramePr>
        <p:xfrm>
          <a:off x="0" y="0"/>
          <a:ext cx="12192000" cy="6858000"/>
        </p:xfrm>
        <a:graphic>
          <a:graphicData uri="http://schemas.openxmlformats.org/presentationml/2006/ole">
            <mc:AlternateContent xmlns:mc="http://schemas.openxmlformats.org/markup-compatibility/2006">
              <mc:Choice xmlns:v="urn:schemas-microsoft-com:vml" Requires="v">
                <p:oleObj spid="_x0000_s1464" name="CorelDRAW PE" r:id="rId14" imgW="7887960" imgH="10247040" progId="CorelDRAWPE.Graphic.24">
                  <p:embed/>
                </p:oleObj>
              </mc:Choice>
              <mc:Fallback>
                <p:oleObj name="CorelDRAW PE" r:id="rId14" imgW="7887960" imgH="10247040" progId="CorelDRAWPE.Graphic.24">
                  <p:embed/>
                  <p:pic>
                    <p:nvPicPr>
                      <p:cNvPr id="0" name=""/>
                      <p:cNvPicPr/>
                      <p:nvPr/>
                    </p:nvPicPr>
                    <p:blipFill>
                      <a:blip r:embed="rId15"/>
                      <a:stretch>
                        <a:fillRect/>
                      </a:stretch>
                    </p:blipFill>
                    <p:spPr>
                      <a:xfrm>
                        <a:off x="0" y="0"/>
                        <a:ext cx="12192000" cy="6858000"/>
                      </a:xfrm>
                      <a:prstGeom prst="rect">
                        <a:avLst/>
                      </a:prstGeom>
                    </p:spPr>
                  </p:pic>
                </p:oleObj>
              </mc:Fallback>
            </mc:AlternateContent>
          </a:graphicData>
        </a:graphic>
      </p:graphicFrame>
      <p:graphicFrame>
        <p:nvGraphicFramePr>
          <p:cNvPr id="13" name="Object 12"/>
          <p:cNvGraphicFramePr>
            <a:graphicFrameLocks noChangeAspect="1"/>
          </p:cNvGraphicFramePr>
          <p:nvPr userDrawn="1">
            <p:extLst>
              <p:ext uri="{D42A27DB-BD31-4B8C-83A1-F6EECF244321}">
                <p14:modId xmlns:p14="http://schemas.microsoft.com/office/powerpoint/2010/main" val="3543606845"/>
              </p:ext>
            </p:extLst>
          </p:nvPr>
        </p:nvGraphicFramePr>
        <p:xfrm>
          <a:off x="0" y="-6116"/>
          <a:ext cx="12192000" cy="6870705"/>
        </p:xfrm>
        <a:graphic>
          <a:graphicData uri="http://schemas.openxmlformats.org/presentationml/2006/ole">
            <mc:AlternateContent xmlns:mc="http://schemas.openxmlformats.org/markup-compatibility/2006">
              <mc:Choice xmlns:v="urn:schemas-microsoft-com:vml" Requires="v">
                <p:oleObj spid="_x0000_s1465" name="CorelDRAW PE" r:id="rId16" imgW="7735683" imgH="10041467" progId="CorelDRAWPE.Graphic.24">
                  <p:embed/>
                </p:oleObj>
              </mc:Choice>
              <mc:Fallback>
                <p:oleObj name="CorelDRAW PE" r:id="rId16" imgW="7735683" imgH="10041467" progId="CorelDRAWPE.Graphic.24">
                  <p:embed/>
                  <p:pic>
                    <p:nvPicPr>
                      <p:cNvPr id="0" name=""/>
                      <p:cNvPicPr/>
                      <p:nvPr/>
                    </p:nvPicPr>
                    <p:blipFill>
                      <a:blip r:embed="rId17"/>
                      <a:stretch>
                        <a:fillRect/>
                      </a:stretch>
                    </p:blipFill>
                    <p:spPr>
                      <a:xfrm>
                        <a:off x="0" y="-6116"/>
                        <a:ext cx="12192000" cy="6870705"/>
                      </a:xfrm>
                      <a:prstGeom prst="rect">
                        <a:avLst/>
                      </a:prstGeom>
                    </p:spPr>
                  </p:pic>
                </p:oleObj>
              </mc:Fallback>
            </mc:AlternateContent>
          </a:graphicData>
        </a:graphic>
      </p:graphicFrame>
      <p:pic>
        <p:nvPicPr>
          <p:cNvPr id="14" name="Picture 13"/>
          <p:cNvPicPr>
            <a:picLocks noChangeAspect="1"/>
          </p:cNvPicPr>
          <p:nvPr userDrawn="1"/>
        </p:nvPicPr>
        <p:blipFill>
          <a:blip r:embed="rId18"/>
          <a:stretch>
            <a:fillRect/>
          </a:stretch>
        </p:blipFill>
        <p:spPr>
          <a:xfrm>
            <a:off x="243074" y="6353312"/>
            <a:ext cx="1833558" cy="471783"/>
          </a:xfrm>
          <a:prstGeom prst="rect">
            <a:avLst/>
          </a:prstGeom>
        </p:spPr>
      </p:pic>
      <p:pic>
        <p:nvPicPr>
          <p:cNvPr id="7" name="Picture 6"/>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2154177" y="6364151"/>
            <a:ext cx="1486815" cy="368165"/>
          </a:xfrm>
          <a:prstGeom prst="rect">
            <a:avLst/>
          </a:prstGeom>
        </p:spPr>
      </p:pic>
      <p:pic>
        <p:nvPicPr>
          <p:cNvPr id="8" name="Picture 7">
            <a:extLst>
              <a:ext uri="{FF2B5EF4-FFF2-40B4-BE49-F238E27FC236}">
                <a16:creationId xmlns:a16="http://schemas.microsoft.com/office/drawing/2014/main" id="{C034E3E5-16A9-4D9B-AA4B-F6F3E5EA8170}"/>
              </a:ext>
            </a:extLst>
          </p:cNvPr>
          <p:cNvPicPr>
            <a:picLocks noChangeAspect="1"/>
          </p:cNvPicPr>
          <p:nvPr userDrawn="1"/>
        </p:nvPicPr>
        <p:blipFill>
          <a:blip r:embed="rId20"/>
          <a:stretch>
            <a:fillRect/>
          </a:stretch>
        </p:blipFill>
        <p:spPr>
          <a:xfrm>
            <a:off x="9470556" y="6311898"/>
            <a:ext cx="2478370" cy="513197"/>
          </a:xfrm>
          <a:prstGeom prst="rect">
            <a:avLst/>
          </a:prstGeom>
        </p:spPr>
      </p:pic>
    </p:spTree>
    <p:extLst>
      <p:ext uri="{BB962C8B-B14F-4D97-AF65-F5344CB8AC3E}">
        <p14:creationId xmlns:p14="http://schemas.microsoft.com/office/powerpoint/2010/main" val="1092360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2.png"/><Relationship Id="rId4" Type="http://schemas.openxmlformats.org/officeDocument/2006/relationships/image" Target="../media/image11.emf"/></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F253957-D7DD-4B58-82AD-EFA5E0864E08}"/>
              </a:ext>
            </a:extLst>
          </p:cNvPr>
          <p:cNvPicPr>
            <a:picLocks noChangeAspect="1"/>
          </p:cNvPicPr>
          <p:nvPr/>
        </p:nvPicPr>
        <p:blipFill>
          <a:blip r:embed="rId2">
            <a:duotone>
              <a:prstClr val="black"/>
              <a:schemeClr val="accent1">
                <a:tint val="45000"/>
                <a:satMod val="400000"/>
              </a:schemeClr>
            </a:duotone>
          </a:blip>
          <a:stretch>
            <a:fillRect/>
          </a:stretch>
        </p:blipFill>
        <p:spPr>
          <a:xfrm>
            <a:off x="-1396298" y="286051"/>
            <a:ext cx="5492041" cy="3332420"/>
          </a:xfrm>
          <a:prstGeom prst="rect">
            <a:avLst/>
          </a:prstGeom>
          <a:ln>
            <a:noFill/>
          </a:ln>
          <a:effectLst>
            <a:softEdge rad="112500"/>
          </a:effectLst>
        </p:spPr>
      </p:pic>
      <p:sp>
        <p:nvSpPr>
          <p:cNvPr id="2" name="Title 1"/>
          <p:cNvSpPr>
            <a:spLocks noGrp="1"/>
          </p:cNvSpPr>
          <p:nvPr>
            <p:ph type="ctrTitle"/>
          </p:nvPr>
        </p:nvSpPr>
        <p:spPr>
          <a:xfrm>
            <a:off x="2781038" y="286051"/>
            <a:ext cx="5894665" cy="1350551"/>
          </a:xfrm>
        </p:spPr>
        <p:txBody>
          <a:bodyPr>
            <a:normAutofit/>
          </a:bodyPr>
          <a:lstStyle/>
          <a:p>
            <a:pPr algn="ctr"/>
            <a:r>
              <a:rPr lang="en-US" dirty="0">
                <a:latin typeface="+mn-lt"/>
                <a:cs typeface="Arial"/>
              </a:rPr>
              <a:t>LLRF Activities at Jefferson Lab</a:t>
            </a:r>
            <a:endParaRPr lang="en-US" dirty="0">
              <a:latin typeface="+mn-lt"/>
            </a:endParaRPr>
          </a:p>
        </p:txBody>
      </p:sp>
      <p:sp>
        <p:nvSpPr>
          <p:cNvPr id="3" name="Subtitle 2"/>
          <p:cNvSpPr>
            <a:spLocks noGrp="1"/>
          </p:cNvSpPr>
          <p:nvPr>
            <p:ph type="subTitle" idx="1"/>
          </p:nvPr>
        </p:nvSpPr>
        <p:spPr>
          <a:xfrm>
            <a:off x="3148183" y="1734876"/>
            <a:ext cx="5160374" cy="1576401"/>
          </a:xfrm>
        </p:spPr>
        <p:txBody>
          <a:bodyPr>
            <a:normAutofit/>
          </a:bodyPr>
          <a:lstStyle/>
          <a:p>
            <a:pPr algn="ctr"/>
            <a:r>
              <a:rPr lang="en-US" dirty="0">
                <a:latin typeface="+mn-lt"/>
              </a:rPr>
              <a:t>Tomasz Plawski</a:t>
            </a:r>
          </a:p>
          <a:p>
            <a:pPr algn="ctr"/>
            <a:r>
              <a:rPr lang="en-US" dirty="0">
                <a:latin typeface="+mn-lt"/>
              </a:rPr>
              <a:t>for the JLAB LLRF Team</a:t>
            </a:r>
          </a:p>
        </p:txBody>
      </p:sp>
      <p:pic>
        <p:nvPicPr>
          <p:cNvPr id="6" name="Picture 2"/>
          <p:cNvPicPr>
            <a:picLocks noChangeAspect="1" noChangeArrowheads="1"/>
          </p:cNvPicPr>
          <p:nvPr/>
        </p:nvPicPr>
        <p:blipFill>
          <a:blip r:embed="rId3" cstate="print">
            <a:duotone>
              <a:prstClr val="black"/>
              <a:schemeClr val="accent1">
                <a:tint val="45000"/>
                <a:satMod val="400000"/>
              </a:schemeClr>
            </a:duotone>
          </a:blip>
          <a:srcRect/>
          <a:stretch>
            <a:fillRect/>
          </a:stretch>
        </p:blipFill>
        <p:spPr bwMode="auto">
          <a:xfrm rot="1697678">
            <a:off x="8267522" y="520043"/>
            <a:ext cx="3483943" cy="2418565"/>
          </a:xfrm>
          <a:prstGeom prst="rect">
            <a:avLst/>
          </a:prstGeom>
          <a:noFill/>
          <a:ln w="34925">
            <a:solidFill>
              <a:srgbClr val="FFFFFF"/>
            </a:solidFill>
            <a:miter lim="800000"/>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pic>
        <p:nvPicPr>
          <p:cNvPr id="5" name="Picture 4">
            <a:extLst>
              <a:ext uri="{FF2B5EF4-FFF2-40B4-BE49-F238E27FC236}">
                <a16:creationId xmlns:a16="http://schemas.microsoft.com/office/drawing/2014/main" id="{148134F4-1AB2-44AC-98FD-75CC5ACBC688}"/>
              </a:ext>
            </a:extLst>
          </p:cNvPr>
          <p:cNvPicPr>
            <a:picLocks noChangeAspect="1"/>
          </p:cNvPicPr>
          <p:nvPr/>
        </p:nvPicPr>
        <p:blipFill>
          <a:blip r:embed="rId4"/>
          <a:stretch>
            <a:fillRect/>
          </a:stretch>
        </p:blipFill>
        <p:spPr>
          <a:xfrm>
            <a:off x="583791" y="4038380"/>
            <a:ext cx="4712495" cy="1576401"/>
          </a:xfrm>
          <a:prstGeom prst="rect">
            <a:avLst/>
          </a:prstGeom>
        </p:spPr>
      </p:pic>
      <p:pic>
        <p:nvPicPr>
          <p:cNvPr id="7" name="Picture 6">
            <a:extLst>
              <a:ext uri="{FF2B5EF4-FFF2-40B4-BE49-F238E27FC236}">
                <a16:creationId xmlns:a16="http://schemas.microsoft.com/office/drawing/2014/main" id="{47F3A648-A87C-43CF-A2E4-508EE1730FC1}"/>
              </a:ext>
            </a:extLst>
          </p:cNvPr>
          <p:cNvPicPr>
            <a:picLocks noChangeAspect="1"/>
          </p:cNvPicPr>
          <p:nvPr/>
        </p:nvPicPr>
        <p:blipFill>
          <a:blip r:embed="rId5"/>
          <a:stretch>
            <a:fillRect/>
          </a:stretch>
        </p:blipFill>
        <p:spPr>
          <a:xfrm>
            <a:off x="8451363" y="4038380"/>
            <a:ext cx="2888319" cy="1568864"/>
          </a:xfrm>
          <a:prstGeom prst="rect">
            <a:avLst/>
          </a:prstGeom>
        </p:spPr>
      </p:pic>
    </p:spTree>
    <p:extLst>
      <p:ext uri="{BB962C8B-B14F-4D97-AF65-F5344CB8AC3E}">
        <p14:creationId xmlns:p14="http://schemas.microsoft.com/office/powerpoint/2010/main" val="1092042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93C5830-40F3-F04E-B2E3-10E6672BA8FF}" type="slidenum">
              <a:rPr lang="en-US" smtClean="0"/>
              <a:pPr/>
              <a:t>10</a:t>
            </a:fld>
            <a:endParaRPr lang="en-US" dirty="0"/>
          </a:p>
        </p:txBody>
      </p:sp>
      <p:sp>
        <p:nvSpPr>
          <p:cNvPr id="5" name="Rectangle 4"/>
          <p:cNvSpPr/>
          <p:nvPr/>
        </p:nvSpPr>
        <p:spPr>
          <a:xfrm>
            <a:off x="3713246" y="309842"/>
            <a:ext cx="4048672" cy="1631216"/>
          </a:xfrm>
          <a:prstGeom prst="rect">
            <a:avLst/>
          </a:prstGeom>
        </p:spPr>
        <p:txBody>
          <a:bodyPr wrap="none">
            <a:spAutoFit/>
          </a:bodyPr>
          <a:lstStyle/>
          <a:p>
            <a:pPr algn="ctr"/>
            <a:r>
              <a:rPr lang="en-US" sz="2000" dirty="0">
                <a:solidFill>
                  <a:schemeClr val="accent1">
                    <a:lumMod val="50000"/>
                  </a:schemeClr>
                </a:solidFill>
              </a:rPr>
              <a:t>EIC Resonance and Interlocks Control</a:t>
            </a:r>
          </a:p>
          <a:p>
            <a:pPr algn="ctr"/>
            <a:r>
              <a:rPr lang="en-US" sz="2000" dirty="0">
                <a:solidFill>
                  <a:schemeClr val="accent1">
                    <a:lumMod val="50000"/>
                  </a:schemeClr>
                </a:solidFill>
              </a:rPr>
              <a:t> James </a:t>
            </a:r>
            <a:r>
              <a:rPr lang="en-US" sz="2000" dirty="0" err="1">
                <a:solidFill>
                  <a:schemeClr val="accent1">
                    <a:lumMod val="50000"/>
                  </a:schemeClr>
                </a:solidFill>
              </a:rPr>
              <a:t>Latshaw</a:t>
            </a:r>
            <a:r>
              <a:rPr lang="en-US" sz="2000" dirty="0">
                <a:solidFill>
                  <a:schemeClr val="accent1">
                    <a:lumMod val="50000"/>
                  </a:schemeClr>
                </a:solidFill>
              </a:rPr>
              <a:t>, et al.</a:t>
            </a:r>
          </a:p>
          <a:p>
            <a:pPr algn="ctr"/>
            <a:r>
              <a:rPr lang="en-US" sz="2000" dirty="0">
                <a:solidFill>
                  <a:schemeClr val="accent1">
                    <a:lumMod val="50000"/>
                  </a:schemeClr>
                </a:solidFill>
              </a:rPr>
              <a:t>Poster #74</a:t>
            </a:r>
          </a:p>
          <a:p>
            <a:pPr algn="ctr"/>
            <a:endParaRPr lang="en-US" sz="2000" dirty="0">
              <a:solidFill>
                <a:schemeClr val="accent1">
                  <a:lumMod val="50000"/>
                </a:schemeClr>
              </a:solidFill>
            </a:endParaRPr>
          </a:p>
          <a:p>
            <a:pPr algn="ctr"/>
            <a:r>
              <a:rPr lang="en-US" sz="2000" dirty="0">
                <a:solidFill>
                  <a:schemeClr val="accent1">
                    <a:lumMod val="50000"/>
                  </a:schemeClr>
                </a:solidFill>
              </a:rPr>
              <a:t> </a:t>
            </a:r>
          </a:p>
        </p:txBody>
      </p:sp>
      <p:sp>
        <p:nvSpPr>
          <p:cNvPr id="8" name="Rectangle 7"/>
          <p:cNvSpPr/>
          <p:nvPr/>
        </p:nvSpPr>
        <p:spPr>
          <a:xfrm>
            <a:off x="504826" y="1170877"/>
            <a:ext cx="11344274" cy="1815882"/>
          </a:xfrm>
          <a:prstGeom prst="rect">
            <a:avLst/>
          </a:prstGeom>
        </p:spPr>
        <p:txBody>
          <a:bodyPr wrap="square">
            <a:spAutoFit/>
          </a:bodyPr>
          <a:lstStyle/>
          <a:p>
            <a:endParaRPr lang="en-US" sz="1600" dirty="0">
              <a:solidFill>
                <a:schemeClr val="accent1">
                  <a:lumMod val="50000"/>
                </a:schemeClr>
              </a:solidFill>
            </a:endParaRPr>
          </a:p>
          <a:p>
            <a:r>
              <a:rPr lang="en-US" sz="1600" dirty="0">
                <a:solidFill>
                  <a:schemeClr val="accent1">
                    <a:lumMod val="50000"/>
                  </a:schemeClr>
                </a:solidFill>
              </a:rPr>
              <a:t>The Resonance and Interlocks Chassis is an important part of any RF control design. When leveraged correctly, it will afford the user the ability to tune a given cavity to machine reference frequency, correct for microphonics or slow drifts, and provide all the necessary safety interlocks which will reduce the risk of equipment being damaged during operations. Furthermore, it will provide signals that can be used to diagnose operational problems and overall system health. With regards to controllability and system protection, it is one of the most important investments that can be made. The EIC project poses a very interesting problem as there are a dozen different types of cavity designs planned, each with its own interlock and resonance control needs.</a:t>
            </a:r>
          </a:p>
        </p:txBody>
      </p:sp>
      <p:pic>
        <p:nvPicPr>
          <p:cNvPr id="2" name="Picture 1">
            <a:extLst>
              <a:ext uri="{FF2B5EF4-FFF2-40B4-BE49-F238E27FC236}">
                <a16:creationId xmlns:a16="http://schemas.microsoft.com/office/drawing/2014/main" id="{5A8814DE-1DB3-47E7-AFC0-A47855DB0510}"/>
              </a:ext>
            </a:extLst>
          </p:cNvPr>
          <p:cNvPicPr>
            <a:picLocks noChangeAspect="1"/>
          </p:cNvPicPr>
          <p:nvPr/>
        </p:nvPicPr>
        <p:blipFill>
          <a:blip r:embed="rId2"/>
          <a:stretch>
            <a:fillRect/>
          </a:stretch>
        </p:blipFill>
        <p:spPr>
          <a:xfrm>
            <a:off x="575792" y="2959485"/>
            <a:ext cx="6063133" cy="3053006"/>
          </a:xfrm>
          <a:prstGeom prst="rect">
            <a:avLst/>
          </a:prstGeom>
        </p:spPr>
      </p:pic>
      <p:pic>
        <p:nvPicPr>
          <p:cNvPr id="3" name="Picture 2">
            <a:extLst>
              <a:ext uri="{FF2B5EF4-FFF2-40B4-BE49-F238E27FC236}">
                <a16:creationId xmlns:a16="http://schemas.microsoft.com/office/drawing/2014/main" id="{B0E52468-EAD2-4AA8-AB8C-4A8A5D763503}"/>
              </a:ext>
            </a:extLst>
          </p:cNvPr>
          <p:cNvPicPr>
            <a:picLocks noChangeAspect="1"/>
          </p:cNvPicPr>
          <p:nvPr/>
        </p:nvPicPr>
        <p:blipFill>
          <a:blip r:embed="rId3"/>
          <a:stretch>
            <a:fillRect/>
          </a:stretch>
        </p:blipFill>
        <p:spPr>
          <a:xfrm>
            <a:off x="6940950" y="2911962"/>
            <a:ext cx="4588228" cy="3100530"/>
          </a:xfrm>
          <a:prstGeom prst="rect">
            <a:avLst/>
          </a:prstGeom>
        </p:spPr>
      </p:pic>
    </p:spTree>
    <p:extLst>
      <p:ext uri="{BB962C8B-B14F-4D97-AF65-F5344CB8AC3E}">
        <p14:creationId xmlns:p14="http://schemas.microsoft.com/office/powerpoint/2010/main" val="9770083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93C5830-40F3-F04E-B2E3-10E6672BA8FF}" type="slidenum">
              <a:rPr lang="en-US" smtClean="0"/>
              <a:pPr/>
              <a:t>11</a:t>
            </a:fld>
            <a:endParaRPr lang="en-US" dirty="0"/>
          </a:p>
        </p:txBody>
      </p:sp>
      <p:sp>
        <p:nvSpPr>
          <p:cNvPr id="5" name="Rectangle 4"/>
          <p:cNvSpPr/>
          <p:nvPr/>
        </p:nvSpPr>
        <p:spPr>
          <a:xfrm>
            <a:off x="3103257" y="220256"/>
            <a:ext cx="5985485" cy="1631216"/>
          </a:xfrm>
          <a:prstGeom prst="rect">
            <a:avLst/>
          </a:prstGeom>
        </p:spPr>
        <p:txBody>
          <a:bodyPr wrap="none">
            <a:spAutoFit/>
          </a:bodyPr>
          <a:lstStyle/>
          <a:p>
            <a:pPr algn="ctr"/>
            <a:r>
              <a:rPr lang="en-US" sz="2000" dirty="0">
                <a:solidFill>
                  <a:schemeClr val="accent1">
                    <a:lumMod val="50000"/>
                  </a:schemeClr>
                </a:solidFill>
              </a:rPr>
              <a:t>Local Oscillator Conditioner for the Electron Ion Collider</a:t>
            </a:r>
          </a:p>
          <a:p>
            <a:pPr algn="ctr"/>
            <a:r>
              <a:rPr lang="en-US" sz="2000" dirty="0">
                <a:solidFill>
                  <a:schemeClr val="accent1">
                    <a:lumMod val="50000"/>
                  </a:schemeClr>
                </a:solidFill>
                <a:cs typeface="Arial" panose="020B0604020202020204" pitchFamily="34" charset="0"/>
              </a:rPr>
              <a:t>Joshua Settle &amp; Kevin </a:t>
            </a:r>
            <a:r>
              <a:rPr lang="en-US" sz="2000" dirty="0" err="1">
                <a:solidFill>
                  <a:schemeClr val="accent1">
                    <a:lumMod val="50000"/>
                  </a:schemeClr>
                </a:solidFill>
                <a:cs typeface="Arial" panose="020B0604020202020204" pitchFamily="34" charset="0"/>
              </a:rPr>
              <a:t>Mernick</a:t>
            </a:r>
            <a:endParaRPr lang="en-US" sz="2000" dirty="0">
              <a:solidFill>
                <a:schemeClr val="accent1">
                  <a:lumMod val="50000"/>
                </a:schemeClr>
              </a:solidFill>
            </a:endParaRPr>
          </a:p>
          <a:p>
            <a:pPr algn="ctr"/>
            <a:r>
              <a:rPr lang="en-US" sz="2000" dirty="0">
                <a:solidFill>
                  <a:schemeClr val="accent1">
                    <a:lumMod val="50000"/>
                  </a:schemeClr>
                </a:solidFill>
              </a:rPr>
              <a:t>Poster #78</a:t>
            </a:r>
          </a:p>
          <a:p>
            <a:pPr algn="ctr"/>
            <a:endParaRPr lang="en-US" sz="2000" dirty="0">
              <a:solidFill>
                <a:schemeClr val="accent1">
                  <a:lumMod val="50000"/>
                </a:schemeClr>
              </a:solidFill>
            </a:endParaRPr>
          </a:p>
          <a:p>
            <a:pPr algn="ctr"/>
            <a:r>
              <a:rPr lang="en-US" sz="2000" dirty="0">
                <a:solidFill>
                  <a:schemeClr val="accent1">
                    <a:lumMod val="50000"/>
                  </a:schemeClr>
                </a:solidFill>
              </a:rPr>
              <a:t> </a:t>
            </a:r>
          </a:p>
        </p:txBody>
      </p:sp>
      <p:sp>
        <p:nvSpPr>
          <p:cNvPr id="8" name="Rectangle 7"/>
          <p:cNvSpPr/>
          <p:nvPr/>
        </p:nvSpPr>
        <p:spPr>
          <a:xfrm>
            <a:off x="504826" y="1170877"/>
            <a:ext cx="11344274" cy="1323439"/>
          </a:xfrm>
          <a:prstGeom prst="rect">
            <a:avLst/>
          </a:prstGeom>
        </p:spPr>
        <p:txBody>
          <a:bodyPr wrap="square">
            <a:spAutoFit/>
          </a:bodyPr>
          <a:lstStyle/>
          <a:p>
            <a:endParaRPr lang="en-US" sz="1600" dirty="0">
              <a:solidFill>
                <a:schemeClr val="accent1">
                  <a:lumMod val="50000"/>
                </a:schemeClr>
              </a:solidFill>
            </a:endParaRPr>
          </a:p>
          <a:p>
            <a:r>
              <a:rPr lang="en-US" sz="1600" dirty="0">
                <a:solidFill>
                  <a:schemeClr val="accent1">
                    <a:lumMod val="50000"/>
                  </a:schemeClr>
                </a:solidFill>
              </a:rPr>
              <a:t>…There are multiple frequencies in the VHF and UHF bands which require up and/or down conversion, and designing one circuit board that can accommodate local oscillator (LO) signals for multiple mixing schemes was a valuable and interesting task. A combinatorics problem emerged out of this component’s constraints that required organizing a large number of cases and integrating commercial data to reveal the best design choices….. </a:t>
            </a:r>
          </a:p>
        </p:txBody>
      </p:sp>
      <p:pic>
        <p:nvPicPr>
          <p:cNvPr id="6" name="Picture 5">
            <a:extLst>
              <a:ext uri="{FF2B5EF4-FFF2-40B4-BE49-F238E27FC236}">
                <a16:creationId xmlns:a16="http://schemas.microsoft.com/office/drawing/2014/main" id="{2DB88F7F-5E1E-4CEE-B9CF-1894626972C0}"/>
              </a:ext>
            </a:extLst>
          </p:cNvPr>
          <p:cNvPicPr>
            <a:picLocks noChangeAspect="1"/>
          </p:cNvPicPr>
          <p:nvPr/>
        </p:nvPicPr>
        <p:blipFill>
          <a:blip r:embed="rId2"/>
          <a:stretch>
            <a:fillRect/>
          </a:stretch>
        </p:blipFill>
        <p:spPr>
          <a:xfrm>
            <a:off x="591046" y="2559049"/>
            <a:ext cx="6533654" cy="3435689"/>
          </a:xfrm>
          <a:prstGeom prst="rect">
            <a:avLst/>
          </a:prstGeom>
        </p:spPr>
      </p:pic>
      <p:pic>
        <p:nvPicPr>
          <p:cNvPr id="12" name="Picture 11">
            <a:extLst>
              <a:ext uri="{FF2B5EF4-FFF2-40B4-BE49-F238E27FC236}">
                <a16:creationId xmlns:a16="http://schemas.microsoft.com/office/drawing/2014/main" id="{0F4C6C4D-B890-4FF8-B6AF-70D19862F1AD}"/>
              </a:ext>
            </a:extLst>
          </p:cNvPr>
          <p:cNvPicPr>
            <a:picLocks noChangeAspect="1"/>
          </p:cNvPicPr>
          <p:nvPr/>
        </p:nvPicPr>
        <p:blipFill>
          <a:blip r:embed="rId3"/>
          <a:stretch>
            <a:fillRect/>
          </a:stretch>
        </p:blipFill>
        <p:spPr>
          <a:xfrm rot="19374832">
            <a:off x="8342124" y="2722598"/>
            <a:ext cx="2228060" cy="2984448"/>
          </a:xfrm>
          <a:prstGeom prst="rect">
            <a:avLst/>
          </a:prstGeom>
        </p:spPr>
      </p:pic>
    </p:spTree>
    <p:extLst>
      <p:ext uri="{BB962C8B-B14F-4D97-AF65-F5344CB8AC3E}">
        <p14:creationId xmlns:p14="http://schemas.microsoft.com/office/powerpoint/2010/main" val="8470585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613" y="544996"/>
            <a:ext cx="10515600" cy="1030418"/>
          </a:xfrm>
        </p:spPr>
        <p:txBody>
          <a:bodyPr>
            <a:normAutofit/>
          </a:bodyPr>
          <a:lstStyle/>
          <a:p>
            <a:pPr algn="ctr"/>
            <a:r>
              <a:rPr lang="en-US" sz="2800" b="1" dirty="0">
                <a:solidFill>
                  <a:schemeClr val="accent1">
                    <a:lumMod val="50000"/>
                  </a:schemeClr>
                </a:solidFill>
                <a:latin typeface="+mn-lt"/>
              </a:rPr>
              <a:t>Thank you for your attention.</a:t>
            </a:r>
            <a:br>
              <a:rPr lang="en-US" sz="2800" b="1" dirty="0">
                <a:solidFill>
                  <a:schemeClr val="accent1">
                    <a:lumMod val="50000"/>
                  </a:schemeClr>
                </a:solidFill>
                <a:latin typeface="+mn-lt"/>
              </a:rPr>
            </a:br>
            <a:r>
              <a:rPr lang="en-US" sz="2800" b="1" dirty="0" err="1">
                <a:solidFill>
                  <a:schemeClr val="accent1">
                    <a:lumMod val="50000"/>
                  </a:schemeClr>
                </a:solidFill>
                <a:latin typeface="+mn-lt"/>
              </a:rPr>
              <a:t>JLab</a:t>
            </a:r>
            <a:r>
              <a:rPr lang="en-US" sz="2800" b="1" dirty="0">
                <a:solidFill>
                  <a:schemeClr val="accent1">
                    <a:lumMod val="50000"/>
                  </a:schemeClr>
                </a:solidFill>
                <a:latin typeface="+mn-lt"/>
              </a:rPr>
              <a:t> LLRF Team</a:t>
            </a:r>
          </a:p>
        </p:txBody>
      </p:sp>
      <p:sp>
        <p:nvSpPr>
          <p:cNvPr id="3" name="Content Placeholder 2"/>
          <p:cNvSpPr>
            <a:spLocks noGrp="1"/>
          </p:cNvSpPr>
          <p:nvPr>
            <p:ph idx="1"/>
          </p:nvPr>
        </p:nvSpPr>
        <p:spPr>
          <a:xfrm>
            <a:off x="698863" y="1724707"/>
            <a:ext cx="10515600" cy="2874939"/>
          </a:xfrm>
        </p:spPr>
        <p:txBody>
          <a:bodyPr>
            <a:noAutofit/>
          </a:bodyPr>
          <a:lstStyle/>
          <a:p>
            <a:pPr marL="0" indent="0" algn="ctr">
              <a:buNone/>
            </a:pPr>
            <a:r>
              <a:rPr lang="en-US" sz="2400" dirty="0">
                <a:solidFill>
                  <a:schemeClr val="accent1">
                    <a:lumMod val="50000"/>
                  </a:schemeClr>
                </a:solidFill>
                <a:latin typeface="+mn-lt"/>
              </a:rPr>
              <a:t>Ramakrishna </a:t>
            </a:r>
            <a:r>
              <a:rPr lang="en-US" sz="2400" dirty="0" err="1">
                <a:solidFill>
                  <a:schemeClr val="accent1">
                    <a:lumMod val="50000"/>
                  </a:schemeClr>
                </a:solidFill>
                <a:latin typeface="+mn-lt"/>
              </a:rPr>
              <a:t>Bachimanchi</a:t>
            </a:r>
            <a:endParaRPr lang="en-US" sz="2400" dirty="0">
              <a:solidFill>
                <a:schemeClr val="accent1">
                  <a:lumMod val="50000"/>
                </a:schemeClr>
              </a:solidFill>
              <a:latin typeface="+mn-lt"/>
            </a:endParaRPr>
          </a:p>
          <a:p>
            <a:pPr marL="0" indent="0" algn="ctr">
              <a:buNone/>
            </a:pPr>
            <a:r>
              <a:rPr lang="en-US" sz="2400" dirty="0">
                <a:solidFill>
                  <a:schemeClr val="accent1">
                    <a:lumMod val="50000"/>
                  </a:schemeClr>
                </a:solidFill>
                <a:latin typeface="+mn-lt"/>
              </a:rPr>
              <a:t>Michael </a:t>
            </a:r>
            <a:r>
              <a:rPr lang="en-US" sz="2400" dirty="0" err="1">
                <a:solidFill>
                  <a:schemeClr val="accent1">
                    <a:lumMod val="50000"/>
                  </a:schemeClr>
                </a:solidFill>
                <a:latin typeface="+mn-lt"/>
              </a:rPr>
              <a:t>Geesaman</a:t>
            </a:r>
            <a:r>
              <a:rPr lang="en-US" sz="2400" dirty="0">
                <a:solidFill>
                  <a:schemeClr val="accent1">
                    <a:lumMod val="50000"/>
                  </a:schemeClr>
                </a:solidFill>
                <a:latin typeface="+mn-lt"/>
              </a:rPr>
              <a:t>   </a:t>
            </a:r>
          </a:p>
          <a:p>
            <a:pPr marL="0" indent="0" algn="ctr">
              <a:buNone/>
            </a:pPr>
            <a:r>
              <a:rPr lang="en-US" sz="2400" dirty="0">
                <a:solidFill>
                  <a:schemeClr val="accent1">
                    <a:lumMod val="50000"/>
                  </a:schemeClr>
                </a:solidFill>
                <a:latin typeface="+mn-lt"/>
              </a:rPr>
              <a:t>James </a:t>
            </a:r>
            <a:r>
              <a:rPr lang="en-US" sz="2400" dirty="0" err="1">
                <a:solidFill>
                  <a:schemeClr val="accent1">
                    <a:lumMod val="50000"/>
                  </a:schemeClr>
                </a:solidFill>
                <a:latin typeface="+mn-lt"/>
              </a:rPr>
              <a:t>Latshaw</a:t>
            </a:r>
            <a:r>
              <a:rPr lang="en-US" sz="2400" dirty="0">
                <a:solidFill>
                  <a:schemeClr val="accent1">
                    <a:lumMod val="50000"/>
                  </a:schemeClr>
                </a:solidFill>
                <a:latin typeface="+mn-lt"/>
              </a:rPr>
              <a:t> </a:t>
            </a:r>
          </a:p>
          <a:p>
            <a:pPr marL="0" indent="0" algn="ctr">
              <a:buNone/>
            </a:pPr>
            <a:r>
              <a:rPr lang="en-US" sz="2400" dirty="0">
                <a:solidFill>
                  <a:schemeClr val="accent1">
                    <a:lumMod val="50000"/>
                  </a:schemeClr>
                </a:solidFill>
                <a:latin typeface="+mn-lt"/>
              </a:rPr>
              <a:t>Tomasz Plawski</a:t>
            </a:r>
          </a:p>
          <a:p>
            <a:pPr marL="0" indent="0" algn="ctr">
              <a:buNone/>
            </a:pPr>
            <a:r>
              <a:rPr lang="en-US" sz="2400" dirty="0">
                <a:solidFill>
                  <a:schemeClr val="accent1">
                    <a:lumMod val="50000"/>
                  </a:schemeClr>
                </a:solidFill>
                <a:latin typeface="+mn-lt"/>
              </a:rPr>
              <a:t>Joshua Settle    </a:t>
            </a:r>
          </a:p>
          <a:p>
            <a:pPr marL="0" indent="0" algn="ctr">
              <a:buNone/>
            </a:pPr>
            <a:r>
              <a:rPr lang="en-US" sz="2400" dirty="0">
                <a:solidFill>
                  <a:schemeClr val="accent1">
                    <a:lumMod val="50000"/>
                  </a:schemeClr>
                </a:solidFill>
                <a:latin typeface="+mn-lt"/>
              </a:rPr>
              <a:t>Jayendrika Tiskumara</a:t>
            </a:r>
          </a:p>
          <a:p>
            <a:pPr marL="0" indent="0" algn="ctr">
              <a:buNone/>
            </a:pPr>
            <a:endParaRPr lang="en-US" sz="2000" b="1" dirty="0">
              <a:solidFill>
                <a:schemeClr val="accent1">
                  <a:lumMod val="50000"/>
                </a:schemeClr>
              </a:solidFill>
              <a:latin typeface="+mn-lt"/>
            </a:endParaRPr>
          </a:p>
          <a:p>
            <a:pPr marL="0" indent="0" algn="ctr">
              <a:buNone/>
            </a:pPr>
            <a:endParaRPr lang="en-US" sz="2000" b="1" dirty="0">
              <a:solidFill>
                <a:schemeClr val="accent1">
                  <a:lumMod val="50000"/>
                </a:schemeClr>
              </a:solidFill>
              <a:latin typeface="+mn-lt"/>
            </a:endParaRPr>
          </a:p>
        </p:txBody>
      </p:sp>
      <p:sp>
        <p:nvSpPr>
          <p:cNvPr id="4" name="Slide Number Placeholder 3">
            <a:extLst>
              <a:ext uri="{FF2B5EF4-FFF2-40B4-BE49-F238E27FC236}">
                <a16:creationId xmlns:a16="http://schemas.microsoft.com/office/drawing/2014/main" id="{DC201444-B9D8-4E0A-9CCF-760438255E8E}"/>
              </a:ext>
            </a:extLst>
          </p:cNvPr>
          <p:cNvSpPr>
            <a:spLocks noGrp="1"/>
          </p:cNvSpPr>
          <p:nvPr>
            <p:ph type="sldNum" sz="quarter" idx="12"/>
          </p:nvPr>
        </p:nvSpPr>
        <p:spPr>
          <a:xfrm>
            <a:off x="4724400" y="6311898"/>
            <a:ext cx="2743200" cy="365125"/>
          </a:xfrm>
        </p:spPr>
        <p:txBody>
          <a:bodyPr/>
          <a:lstStyle/>
          <a:p>
            <a:fld id="{893C5830-40F3-F04E-B2E3-10E6672BA8FF}" type="slidenum">
              <a:rPr lang="en-US" smtClean="0"/>
              <a:pPr/>
              <a:t>12</a:t>
            </a:fld>
            <a:endParaRPr lang="en-US" dirty="0"/>
          </a:p>
        </p:txBody>
      </p:sp>
      <p:sp>
        <p:nvSpPr>
          <p:cNvPr id="7" name="Rectangle 6"/>
          <p:cNvSpPr/>
          <p:nvPr/>
        </p:nvSpPr>
        <p:spPr>
          <a:xfrm>
            <a:off x="425631" y="5324722"/>
            <a:ext cx="6096000" cy="584775"/>
          </a:xfrm>
          <a:prstGeom prst="rect">
            <a:avLst/>
          </a:prstGeom>
        </p:spPr>
        <p:txBody>
          <a:bodyPr>
            <a:spAutoFit/>
          </a:bodyPr>
          <a:lstStyle/>
          <a:p>
            <a:pPr defTabSz="3513249"/>
            <a:r>
              <a:rPr lang="en-GB" sz="800" dirty="0">
                <a:effectLst>
                  <a:outerShdw blurRad="38100" dist="19050" dir="2700000" algn="tl">
                    <a:schemeClr val="dk1">
                      <a:alpha val="40000"/>
                    </a:schemeClr>
                  </a:outerShdw>
                </a:effectLst>
              </a:rPr>
              <a:t>*Authored by JSA, LLC under U.S. DOE Contract DE-AC05- 06OR23177 and DE-SC0005264. The U.S. Govt. retains a non-exclusive, paid-up, irrevocable, world-wide license to publish or reproduce this for U.S. Govt. purposes.</a:t>
            </a:r>
            <a:endParaRPr lang="en-US" sz="800" dirty="0">
              <a:ln w="0"/>
              <a:effectLst>
                <a:outerShdw blurRad="38100" dist="19050" dir="2700000" algn="tl" rotWithShape="0">
                  <a:schemeClr val="dk1">
                    <a:alpha val="40000"/>
                  </a:schemeClr>
                </a:outerShdw>
              </a:effectLst>
            </a:endParaRPr>
          </a:p>
          <a:p>
            <a:pPr defTabSz="3513249"/>
            <a:endParaRPr lang="en-US" sz="800" dirty="0">
              <a:ln w="0"/>
              <a:effectLst>
                <a:outerShdw blurRad="38100" dist="19050" dir="2700000" algn="tl" rotWithShape="0">
                  <a:schemeClr val="dk1">
                    <a:alpha val="40000"/>
                  </a:schemeClr>
                </a:outerShdw>
              </a:effectLst>
            </a:endParaRPr>
          </a:p>
          <a:p>
            <a:pPr defTabSz="3513249"/>
            <a:r>
              <a:rPr lang="en-US" sz="800" b="1" dirty="0"/>
              <a:t>†</a:t>
            </a:r>
            <a:r>
              <a:rPr lang="en-US" sz="800" dirty="0">
                <a:ln w="0"/>
                <a:effectLst>
                  <a:outerShdw blurRad="38100" dist="19050" dir="2700000" algn="tl" rotWithShape="0">
                    <a:schemeClr val="dk1">
                      <a:alpha val="40000"/>
                    </a:schemeClr>
                  </a:outerShdw>
                </a:effectLst>
              </a:rPr>
              <a:t> Tomasz Plawski, Jefferson Lab, 600 Kelvin DR STE2, Newport News, VA 23606, USA     email: plawski@jlab.org</a:t>
            </a:r>
          </a:p>
        </p:txBody>
      </p:sp>
    </p:spTree>
    <p:extLst>
      <p:ext uri="{BB962C8B-B14F-4D97-AF65-F5344CB8AC3E}">
        <p14:creationId xmlns:p14="http://schemas.microsoft.com/office/powerpoint/2010/main" val="568490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C201444-B9D8-4E0A-9CCF-760438255E8E}"/>
              </a:ext>
            </a:extLst>
          </p:cNvPr>
          <p:cNvSpPr>
            <a:spLocks noGrp="1"/>
          </p:cNvSpPr>
          <p:nvPr>
            <p:ph type="sldNum" sz="quarter" idx="12"/>
          </p:nvPr>
        </p:nvSpPr>
        <p:spPr>
          <a:xfrm>
            <a:off x="4724400" y="6311898"/>
            <a:ext cx="2743200" cy="365125"/>
          </a:xfrm>
        </p:spPr>
        <p:txBody>
          <a:bodyPr/>
          <a:lstStyle/>
          <a:p>
            <a:fld id="{893C5830-40F3-F04E-B2E3-10E6672BA8FF}" type="slidenum">
              <a:rPr lang="en-US" smtClean="0"/>
              <a:pPr/>
              <a:t>2</a:t>
            </a:fld>
            <a:endParaRPr lang="en-US" dirty="0"/>
          </a:p>
        </p:txBody>
      </p:sp>
      <p:sp>
        <p:nvSpPr>
          <p:cNvPr id="20" name="Rectangle 19"/>
          <p:cNvSpPr/>
          <p:nvPr/>
        </p:nvSpPr>
        <p:spPr>
          <a:xfrm>
            <a:off x="4955455" y="320701"/>
            <a:ext cx="6990735" cy="1815882"/>
          </a:xfrm>
          <a:prstGeom prst="rect">
            <a:avLst/>
          </a:prstGeom>
        </p:spPr>
        <p:txBody>
          <a:bodyPr wrap="square">
            <a:spAutoFit/>
          </a:bodyPr>
          <a:lstStyle/>
          <a:p>
            <a:pPr algn="just"/>
            <a:r>
              <a:rPr lang="en-US" sz="1600" dirty="0">
                <a:solidFill>
                  <a:schemeClr val="accent1">
                    <a:lumMod val="50000"/>
                  </a:schemeClr>
                </a:solidFill>
                <a:cs typeface="Arial" panose="020B0604020202020204" pitchFamily="34" charset="0"/>
              </a:rPr>
              <a:t>The Continuous Electron Beam Accelerator Facility (CEBAF), located at the Thomas Jefferson National Accelerator Facility (TJNAF), provides high-quality beams of polarized electrons. These beams allow scientists to extract information on the quark and gluon structure of protons and neutrons. Accelerator operates as a pair of superconducting radio frequency (SRF) </a:t>
            </a:r>
            <a:r>
              <a:rPr lang="en-US" sz="1600" dirty="0" err="1">
                <a:solidFill>
                  <a:schemeClr val="accent1">
                    <a:lumMod val="50000"/>
                  </a:schemeClr>
                </a:solidFill>
                <a:cs typeface="Arial" panose="020B0604020202020204" pitchFamily="34" charset="0"/>
              </a:rPr>
              <a:t>linacs</a:t>
            </a:r>
            <a:r>
              <a:rPr lang="en-US" sz="1600" dirty="0">
                <a:solidFill>
                  <a:schemeClr val="accent1">
                    <a:lumMod val="50000"/>
                  </a:schemeClr>
                </a:solidFill>
                <a:cs typeface="Arial" panose="020B0604020202020204" pitchFamily="34" charset="0"/>
              </a:rPr>
              <a:t> arranged in a "racetrack" configuration, capable of simultaneously delivering electron beams to four experimental halls</a:t>
            </a:r>
            <a:endParaRPr lang="en-US" sz="1600" b="0" dirty="0">
              <a:solidFill>
                <a:schemeClr val="accent1">
                  <a:lumMod val="50000"/>
                </a:schemeClr>
              </a:solidFill>
              <a:cs typeface="Arial" panose="020B0604020202020204" pitchFamily="34" charset="0"/>
            </a:endParaRPr>
          </a:p>
        </p:txBody>
      </p:sp>
      <p:graphicFrame>
        <p:nvGraphicFramePr>
          <p:cNvPr id="3" name="Object 2">
            <a:extLst>
              <a:ext uri="{FF2B5EF4-FFF2-40B4-BE49-F238E27FC236}">
                <a16:creationId xmlns:a16="http://schemas.microsoft.com/office/drawing/2014/main" id="{A300FC93-06D1-4D01-89A7-D1325E5D1D45}"/>
              </a:ext>
            </a:extLst>
          </p:cNvPr>
          <p:cNvGraphicFramePr>
            <a:graphicFrameLocks noChangeAspect="1"/>
          </p:cNvGraphicFramePr>
          <p:nvPr>
            <p:extLst>
              <p:ext uri="{D42A27DB-BD31-4B8C-83A1-F6EECF244321}">
                <p14:modId xmlns:p14="http://schemas.microsoft.com/office/powerpoint/2010/main" val="1765619157"/>
              </p:ext>
            </p:extLst>
          </p:nvPr>
        </p:nvGraphicFramePr>
        <p:xfrm>
          <a:off x="319965" y="320700"/>
          <a:ext cx="4489047" cy="5810056"/>
        </p:xfrm>
        <a:graphic>
          <a:graphicData uri="http://schemas.openxmlformats.org/presentationml/2006/ole">
            <mc:AlternateContent xmlns:mc="http://schemas.openxmlformats.org/markup-compatibility/2006">
              <mc:Choice xmlns:v="urn:schemas-microsoft-com:vml" Requires="v">
                <p:oleObj spid="_x0000_s5196" name="Acrobat Document" r:id="rId3" imgW="5829287" imgH="7543800" progId="AcroExch.Document.DC">
                  <p:embed/>
                </p:oleObj>
              </mc:Choice>
              <mc:Fallback>
                <p:oleObj name="Acrobat Document" r:id="rId3" imgW="5829287" imgH="7543800" progId="AcroExch.Document.DC">
                  <p:embed/>
                  <p:pic>
                    <p:nvPicPr>
                      <p:cNvPr id="0" name=""/>
                      <p:cNvPicPr/>
                      <p:nvPr/>
                    </p:nvPicPr>
                    <p:blipFill>
                      <a:blip r:embed="rId4"/>
                      <a:stretch>
                        <a:fillRect/>
                      </a:stretch>
                    </p:blipFill>
                    <p:spPr>
                      <a:xfrm>
                        <a:off x="319965" y="320700"/>
                        <a:ext cx="4489047" cy="5810056"/>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DE24ACBF-16E5-4FA3-A2FF-759BDA463A2A}"/>
              </a:ext>
            </a:extLst>
          </p:cNvPr>
          <p:cNvPicPr>
            <a:picLocks noChangeAspect="1"/>
          </p:cNvPicPr>
          <p:nvPr/>
        </p:nvPicPr>
        <p:blipFill>
          <a:blip r:embed="rId5"/>
          <a:stretch>
            <a:fillRect/>
          </a:stretch>
        </p:blipFill>
        <p:spPr>
          <a:xfrm>
            <a:off x="4955455" y="2231301"/>
            <a:ext cx="6990735" cy="3365544"/>
          </a:xfrm>
          <a:prstGeom prst="rect">
            <a:avLst/>
          </a:prstGeom>
        </p:spPr>
      </p:pic>
    </p:spTree>
    <p:extLst>
      <p:ext uri="{BB962C8B-B14F-4D97-AF65-F5344CB8AC3E}">
        <p14:creationId xmlns:p14="http://schemas.microsoft.com/office/powerpoint/2010/main" val="2470007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C201444-B9D8-4E0A-9CCF-760438255E8E}"/>
              </a:ext>
            </a:extLst>
          </p:cNvPr>
          <p:cNvSpPr>
            <a:spLocks noGrp="1"/>
          </p:cNvSpPr>
          <p:nvPr>
            <p:ph type="sldNum" sz="quarter" idx="12"/>
          </p:nvPr>
        </p:nvSpPr>
        <p:spPr>
          <a:xfrm>
            <a:off x="4724400" y="6311898"/>
            <a:ext cx="2743200" cy="365125"/>
          </a:xfrm>
        </p:spPr>
        <p:txBody>
          <a:bodyPr/>
          <a:lstStyle/>
          <a:p>
            <a:fld id="{893C5830-40F3-F04E-B2E3-10E6672BA8FF}" type="slidenum">
              <a:rPr lang="en-US" smtClean="0"/>
              <a:pPr/>
              <a:t>3</a:t>
            </a:fld>
            <a:endParaRPr lang="en-US" dirty="0"/>
          </a:p>
        </p:txBody>
      </p:sp>
      <p:sp>
        <p:nvSpPr>
          <p:cNvPr id="8" name="Rectangle 7"/>
          <p:cNvSpPr/>
          <p:nvPr/>
        </p:nvSpPr>
        <p:spPr>
          <a:xfrm>
            <a:off x="1434545" y="43989"/>
            <a:ext cx="9144000" cy="6471259"/>
          </a:xfrm>
          <a:prstGeom prst="rect">
            <a:avLst/>
          </a:prstGeom>
        </p:spPr>
        <p:txBody>
          <a:bodyPr wrap="square">
            <a:spAutoFit/>
          </a:bodyPr>
          <a:lstStyle/>
          <a:p>
            <a:pPr lvl="2" algn="ctr">
              <a:lnSpc>
                <a:spcPct val="150000"/>
              </a:lnSpc>
            </a:pPr>
            <a:r>
              <a:rPr lang="en-US" sz="1600" dirty="0">
                <a:solidFill>
                  <a:schemeClr val="accent1">
                    <a:lumMod val="50000"/>
                  </a:schemeClr>
                </a:solidFill>
                <a:cs typeface="Arial" panose="020B0604020202020204" pitchFamily="34" charset="0"/>
              </a:rPr>
              <a:t>	</a:t>
            </a:r>
            <a:r>
              <a:rPr lang="en-US" sz="2400" b="1" dirty="0">
                <a:solidFill>
                  <a:schemeClr val="accent1">
                    <a:lumMod val="50000"/>
                  </a:schemeClr>
                </a:solidFill>
                <a:cs typeface="Arial" panose="020B0604020202020204" pitchFamily="34" charset="0"/>
              </a:rPr>
              <a:t>Tasks and Responsibilities for the JLAB LLRF Team</a:t>
            </a:r>
            <a:endParaRPr lang="en-US" sz="1600" dirty="0">
              <a:solidFill>
                <a:schemeClr val="accent1">
                  <a:lumMod val="50000"/>
                </a:schemeClr>
              </a:solidFill>
              <a:cs typeface="Arial" panose="020B0604020202020204" pitchFamily="34" charset="0"/>
            </a:endParaRPr>
          </a:p>
          <a:p>
            <a:pPr marL="1200150" lvl="2" indent="-285750">
              <a:lnSpc>
                <a:spcPct val="150000"/>
              </a:lnSpc>
              <a:buFontTx/>
              <a:buChar char="-"/>
            </a:pPr>
            <a:r>
              <a:rPr lang="en-US" sz="1700" dirty="0">
                <a:solidFill>
                  <a:schemeClr val="accent1">
                    <a:lumMod val="50000"/>
                  </a:schemeClr>
                </a:solidFill>
                <a:cs typeface="Arial" panose="020B0604020202020204" pitchFamily="34" charset="0"/>
              </a:rPr>
              <a:t>Support the operation of the CEBAF accelerator, which includes: </a:t>
            </a:r>
          </a:p>
          <a:p>
            <a:pPr lvl="3">
              <a:lnSpc>
                <a:spcPct val="150000"/>
              </a:lnSpc>
            </a:pPr>
            <a:r>
              <a:rPr lang="en-US" sz="1700" dirty="0">
                <a:solidFill>
                  <a:schemeClr val="accent1">
                    <a:lumMod val="50000"/>
                  </a:schemeClr>
                </a:solidFill>
                <a:cs typeface="Arial" panose="020B0604020202020204" pitchFamily="34" charset="0"/>
              </a:rPr>
              <a:t>	418 superconducting (SC) cavities in two </a:t>
            </a:r>
            <a:r>
              <a:rPr lang="en-US" sz="1700" dirty="0" err="1">
                <a:solidFill>
                  <a:schemeClr val="accent1">
                    <a:lumMod val="50000"/>
                  </a:schemeClr>
                </a:solidFill>
                <a:cs typeface="Arial" panose="020B0604020202020204" pitchFamily="34" charset="0"/>
              </a:rPr>
              <a:t>linacs</a:t>
            </a:r>
            <a:r>
              <a:rPr lang="en-US" sz="1700" dirty="0">
                <a:solidFill>
                  <a:schemeClr val="accent1">
                    <a:lumMod val="50000"/>
                  </a:schemeClr>
                </a:solidFill>
                <a:cs typeface="Arial" panose="020B0604020202020204" pitchFamily="34" charset="0"/>
              </a:rPr>
              <a:t>  </a:t>
            </a:r>
          </a:p>
          <a:p>
            <a:pPr lvl="3">
              <a:lnSpc>
                <a:spcPct val="150000"/>
              </a:lnSpc>
            </a:pPr>
            <a:r>
              <a:rPr lang="en-US" sz="1700" dirty="0">
                <a:solidFill>
                  <a:schemeClr val="accent1">
                    <a:lumMod val="50000"/>
                  </a:schemeClr>
                </a:solidFill>
                <a:cs typeface="Arial" panose="020B0604020202020204" pitchFamily="34" charset="0"/>
              </a:rPr>
              <a:t>	20 normal conducting (NC) cavities in the Injector and Separator </a:t>
            </a:r>
          </a:p>
          <a:p>
            <a:pPr marL="1200150" lvl="2" indent="-285750">
              <a:lnSpc>
                <a:spcPct val="150000"/>
              </a:lnSpc>
              <a:buFontTx/>
              <a:buChar char="-"/>
            </a:pPr>
            <a:r>
              <a:rPr lang="en-US" sz="1700" dirty="0">
                <a:solidFill>
                  <a:schemeClr val="accent1">
                    <a:lumMod val="50000"/>
                  </a:schemeClr>
                </a:solidFill>
                <a:cs typeface="Arial" panose="020B0604020202020204" pitchFamily="34" charset="0"/>
              </a:rPr>
              <a:t>LLRF Upgrade – Production, installation, and commissioning   of a new generation of LLRF systems in the machine</a:t>
            </a:r>
          </a:p>
          <a:p>
            <a:pPr marL="1200150" lvl="2" indent="-285750">
              <a:lnSpc>
                <a:spcPct val="150000"/>
              </a:lnSpc>
              <a:buFontTx/>
              <a:buChar char="-"/>
            </a:pPr>
            <a:r>
              <a:rPr lang="en-US" sz="1700" dirty="0">
                <a:solidFill>
                  <a:schemeClr val="accent1">
                    <a:lumMod val="50000"/>
                  </a:schemeClr>
                </a:solidFill>
                <a:cs typeface="Arial" panose="020B0604020202020204" pitchFamily="34" charset="0"/>
              </a:rPr>
              <a:t>Field control algorithm – continues improvements</a:t>
            </a:r>
          </a:p>
          <a:p>
            <a:pPr marL="1200150" lvl="2" indent="-285750">
              <a:lnSpc>
                <a:spcPct val="150000"/>
              </a:lnSpc>
              <a:buFontTx/>
              <a:buChar char="-"/>
            </a:pPr>
            <a:r>
              <a:rPr lang="en-US" sz="1700" dirty="0">
                <a:solidFill>
                  <a:schemeClr val="accent1">
                    <a:lumMod val="50000"/>
                  </a:schemeClr>
                </a:solidFill>
                <a:cs typeface="Arial" panose="020B0604020202020204" pitchFamily="34" charset="0"/>
              </a:rPr>
              <a:t>Maintenance of the Master Oscillator/Local Oscillator (MO/LO) Reference Systems and implementation of RF over Fiber (</a:t>
            </a:r>
            <a:r>
              <a:rPr lang="en-US" sz="1700" dirty="0" err="1">
                <a:solidFill>
                  <a:schemeClr val="accent1">
                    <a:lumMod val="50000"/>
                  </a:schemeClr>
                </a:solidFill>
                <a:cs typeface="Arial" panose="020B0604020202020204" pitchFamily="34" charset="0"/>
              </a:rPr>
              <a:t>RFoF</a:t>
            </a:r>
            <a:r>
              <a:rPr lang="en-US" sz="1700" dirty="0">
                <a:solidFill>
                  <a:schemeClr val="accent1">
                    <a:lumMod val="50000"/>
                  </a:schemeClr>
                </a:solidFill>
                <a:cs typeface="Arial" panose="020B0604020202020204" pitchFamily="34" charset="0"/>
              </a:rPr>
              <a:t>) technology</a:t>
            </a:r>
          </a:p>
          <a:p>
            <a:pPr marL="1200150" lvl="2" indent="-285750">
              <a:lnSpc>
                <a:spcPct val="150000"/>
              </a:lnSpc>
              <a:buFontTx/>
              <a:buChar char="-"/>
            </a:pPr>
            <a:r>
              <a:rPr lang="en-US" sz="1700" dirty="0">
                <a:solidFill>
                  <a:schemeClr val="accent1">
                    <a:lumMod val="50000"/>
                  </a:schemeClr>
                </a:solidFill>
                <a:cs typeface="Arial" panose="020B0604020202020204" pitchFamily="34" charset="0"/>
              </a:rPr>
              <a:t>Work on data acquisition (DAQ) systems to enhance RF operation and diagnostics</a:t>
            </a:r>
          </a:p>
          <a:p>
            <a:pPr marL="1200150" lvl="2" indent="-285750">
              <a:lnSpc>
                <a:spcPct val="150000"/>
              </a:lnSpc>
              <a:buFontTx/>
              <a:buChar char="-"/>
            </a:pPr>
            <a:r>
              <a:rPr lang="en-US" sz="1700" dirty="0">
                <a:solidFill>
                  <a:schemeClr val="accent1">
                    <a:lumMod val="50000"/>
                  </a:schemeClr>
                </a:solidFill>
                <a:cs typeface="Arial" panose="020B0604020202020204" pitchFamily="34" charset="0"/>
              </a:rPr>
              <a:t>Collaborate on Electron-Ion Collider RF systems (BNL) as part of a partnership between BNL and JLAB</a:t>
            </a:r>
          </a:p>
          <a:p>
            <a:pPr marL="1200150" lvl="2" indent="-285750">
              <a:lnSpc>
                <a:spcPct val="150000"/>
              </a:lnSpc>
              <a:buFontTx/>
              <a:buChar char="-"/>
            </a:pPr>
            <a:r>
              <a:rPr lang="en-US" sz="1700" dirty="0">
                <a:solidFill>
                  <a:schemeClr val="accent1">
                    <a:lumMod val="50000"/>
                  </a:schemeClr>
                </a:solidFill>
                <a:cs typeface="Arial" panose="020B0604020202020204" pitchFamily="34" charset="0"/>
              </a:rPr>
              <a:t>Participate in the PIP II (Fermilab) collaboration, focusing on Resonance Control Systems</a:t>
            </a:r>
          </a:p>
          <a:p>
            <a:pPr marL="1200150" lvl="2" indent="-285750">
              <a:lnSpc>
                <a:spcPct val="150000"/>
              </a:lnSpc>
              <a:buFontTx/>
              <a:buChar char="-"/>
            </a:pPr>
            <a:r>
              <a:rPr lang="en-US" sz="1700" dirty="0">
                <a:solidFill>
                  <a:schemeClr val="accent1">
                    <a:lumMod val="50000"/>
                  </a:schemeClr>
                </a:solidFill>
                <a:cs typeface="Arial" panose="020B0604020202020204" pitchFamily="34" charset="0"/>
              </a:rPr>
              <a:t>Provide support for control systems in specific projects, including the K-Long experiment and the UITF-Nb3Sn experiment</a:t>
            </a:r>
          </a:p>
          <a:p>
            <a:pPr marL="1200150" lvl="2" indent="-285750">
              <a:lnSpc>
                <a:spcPct val="150000"/>
              </a:lnSpc>
              <a:buFontTx/>
              <a:buChar char="-"/>
            </a:pPr>
            <a:endParaRPr lang="en-US" sz="1600" b="0" dirty="0">
              <a:solidFill>
                <a:schemeClr val="accent1">
                  <a:lumMod val="50000"/>
                </a:schemeClr>
              </a:solidFill>
              <a:cs typeface="Arial" panose="020B0604020202020204" pitchFamily="34" charset="0"/>
            </a:endParaRPr>
          </a:p>
        </p:txBody>
      </p:sp>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2429" y="3279619"/>
            <a:ext cx="2095582" cy="1525846"/>
          </a:xfrm>
          <a:prstGeom prst="rect">
            <a:avLst/>
          </a:prstGeom>
        </p:spPr>
      </p:pic>
      <p:pic>
        <p:nvPicPr>
          <p:cNvPr id="5" name="Picture 4">
            <a:extLst>
              <a:ext uri="{FF2B5EF4-FFF2-40B4-BE49-F238E27FC236}">
                <a16:creationId xmlns:a16="http://schemas.microsoft.com/office/drawing/2014/main" id="{2808C17E-EB9E-4C34-B382-4A5727A2232F}"/>
              </a:ext>
            </a:extLst>
          </p:cNvPr>
          <p:cNvPicPr>
            <a:picLocks noChangeAspect="1"/>
          </p:cNvPicPr>
          <p:nvPr/>
        </p:nvPicPr>
        <p:blipFill>
          <a:blip r:embed="rId3"/>
          <a:stretch>
            <a:fillRect/>
          </a:stretch>
        </p:blipFill>
        <p:spPr>
          <a:xfrm>
            <a:off x="338703" y="707935"/>
            <a:ext cx="1991475" cy="1136464"/>
          </a:xfrm>
          <a:prstGeom prst="rect">
            <a:avLst/>
          </a:prstGeom>
        </p:spPr>
      </p:pic>
      <p:pic>
        <p:nvPicPr>
          <p:cNvPr id="6" name="Picture 5">
            <a:extLst>
              <a:ext uri="{FF2B5EF4-FFF2-40B4-BE49-F238E27FC236}">
                <a16:creationId xmlns:a16="http://schemas.microsoft.com/office/drawing/2014/main" id="{5CA65DAB-AF91-47AD-86DA-7C18B852B497}"/>
              </a:ext>
            </a:extLst>
          </p:cNvPr>
          <p:cNvPicPr>
            <a:picLocks noChangeAspect="1"/>
          </p:cNvPicPr>
          <p:nvPr/>
        </p:nvPicPr>
        <p:blipFill>
          <a:blip r:embed="rId4"/>
          <a:stretch>
            <a:fillRect/>
          </a:stretch>
        </p:blipFill>
        <p:spPr>
          <a:xfrm>
            <a:off x="9682912" y="791634"/>
            <a:ext cx="2248495" cy="1464386"/>
          </a:xfrm>
          <a:prstGeom prst="rect">
            <a:avLst/>
          </a:prstGeom>
        </p:spPr>
      </p:pic>
      <p:pic>
        <p:nvPicPr>
          <p:cNvPr id="12" name="Picture 11">
            <a:extLst>
              <a:ext uri="{FF2B5EF4-FFF2-40B4-BE49-F238E27FC236}">
                <a16:creationId xmlns:a16="http://schemas.microsoft.com/office/drawing/2014/main" id="{AD0D7DB5-FB5D-43C0-8390-252501E27720}"/>
              </a:ext>
            </a:extLst>
          </p:cNvPr>
          <p:cNvPicPr>
            <a:picLocks noChangeAspect="1"/>
          </p:cNvPicPr>
          <p:nvPr/>
        </p:nvPicPr>
        <p:blipFill>
          <a:blip r:embed="rId5"/>
          <a:stretch>
            <a:fillRect/>
          </a:stretch>
        </p:blipFill>
        <p:spPr>
          <a:xfrm>
            <a:off x="338702" y="2730588"/>
            <a:ext cx="2014853" cy="2357324"/>
          </a:xfrm>
          <a:prstGeom prst="rect">
            <a:avLst/>
          </a:prstGeom>
        </p:spPr>
      </p:pic>
    </p:spTree>
    <p:extLst>
      <p:ext uri="{BB962C8B-B14F-4D97-AF65-F5344CB8AC3E}">
        <p14:creationId xmlns:p14="http://schemas.microsoft.com/office/powerpoint/2010/main" val="1117878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93C5830-40F3-F04E-B2E3-10E6672BA8FF}" type="slidenum">
              <a:rPr lang="en-US" smtClean="0"/>
              <a:pPr/>
              <a:t>4</a:t>
            </a:fld>
            <a:endParaRPr lang="en-US" dirty="0"/>
          </a:p>
        </p:txBody>
      </p:sp>
      <p:sp>
        <p:nvSpPr>
          <p:cNvPr id="13" name="Title 1"/>
          <p:cNvSpPr>
            <a:spLocks noGrp="1"/>
          </p:cNvSpPr>
          <p:nvPr>
            <p:ph type="title"/>
          </p:nvPr>
        </p:nvSpPr>
        <p:spPr>
          <a:xfrm>
            <a:off x="779789" y="363540"/>
            <a:ext cx="10632421" cy="1209625"/>
          </a:xfrm>
        </p:spPr>
        <p:txBody>
          <a:bodyPr>
            <a:normAutofit/>
          </a:bodyPr>
          <a:lstStyle/>
          <a:p>
            <a:pPr algn="ctr"/>
            <a:r>
              <a:rPr lang="en-US" sz="2000" dirty="0">
                <a:solidFill>
                  <a:schemeClr val="accent1">
                    <a:lumMod val="50000"/>
                  </a:schemeClr>
                </a:solidFill>
                <a:latin typeface="+mn-lt"/>
              </a:rPr>
              <a:t>LLRF COMMISSIONING OF THE CEBAF C75 UPGRADES SAM 2024/2025 </a:t>
            </a:r>
            <a:br>
              <a:rPr lang="en-US" sz="2000" dirty="0">
                <a:solidFill>
                  <a:schemeClr val="accent1">
                    <a:lumMod val="50000"/>
                  </a:schemeClr>
                </a:solidFill>
                <a:latin typeface="+mn-lt"/>
              </a:rPr>
            </a:br>
            <a:r>
              <a:rPr lang="en-US" sz="2000" dirty="0">
                <a:solidFill>
                  <a:schemeClr val="accent1">
                    <a:lumMod val="50000"/>
                  </a:schemeClr>
                </a:solidFill>
                <a:latin typeface="+mn-lt"/>
              </a:rPr>
              <a:t>Poster #79 </a:t>
            </a:r>
            <a:br>
              <a:rPr lang="en-US" sz="2000" dirty="0">
                <a:solidFill>
                  <a:schemeClr val="accent1">
                    <a:lumMod val="50000"/>
                  </a:schemeClr>
                </a:solidFill>
                <a:latin typeface="+mn-lt"/>
              </a:rPr>
            </a:br>
            <a:r>
              <a:rPr lang="en-US" sz="2000" dirty="0">
                <a:solidFill>
                  <a:schemeClr val="accent1">
                    <a:lumMod val="50000"/>
                  </a:schemeClr>
                </a:solidFill>
                <a:latin typeface="+mn-lt"/>
              </a:rPr>
              <a:t>M. </a:t>
            </a:r>
            <a:r>
              <a:rPr lang="en-US" sz="2000" dirty="0" err="1">
                <a:solidFill>
                  <a:schemeClr val="accent1">
                    <a:lumMod val="50000"/>
                  </a:schemeClr>
                </a:solidFill>
                <a:latin typeface="+mn-lt"/>
              </a:rPr>
              <a:t>Geesaman</a:t>
            </a:r>
            <a:r>
              <a:rPr lang="en-US" sz="2000" dirty="0">
                <a:solidFill>
                  <a:schemeClr val="accent1">
                    <a:lumMod val="50000"/>
                  </a:schemeClr>
                </a:solidFill>
                <a:latin typeface="+mn-lt"/>
              </a:rPr>
              <a:t>, et al.</a:t>
            </a:r>
          </a:p>
        </p:txBody>
      </p:sp>
      <p:sp>
        <p:nvSpPr>
          <p:cNvPr id="15" name="Rounded Rectangle 29">
            <a:extLst>
              <a:ext uri="{FF2B5EF4-FFF2-40B4-BE49-F238E27FC236}">
                <a16:creationId xmlns:a16="http://schemas.microsoft.com/office/drawing/2014/main" id="{7AE71498-764E-441E-B2AE-CD367A1484B8}"/>
              </a:ext>
            </a:extLst>
          </p:cNvPr>
          <p:cNvSpPr/>
          <p:nvPr/>
        </p:nvSpPr>
        <p:spPr bwMode="auto">
          <a:xfrm>
            <a:off x="1047750" y="1479840"/>
            <a:ext cx="10364460" cy="1482435"/>
          </a:xfrm>
          <a:prstGeom prst="roundRect">
            <a:avLst/>
          </a:prstGeom>
          <a:solidFill>
            <a:schemeClr val="bg1">
              <a:lumMod val="95000"/>
            </a:schemeClr>
          </a:solidFill>
          <a:ln w="9525" cap="flat" cmpd="sng" algn="ctr">
            <a:solidFill>
              <a:srgbClr val="024B5C"/>
            </a:solidFill>
            <a:prstDash val="solid"/>
            <a:round/>
            <a:headEnd type="none" w="med" len="med"/>
            <a:tailEnd type="none" w="med" len="med"/>
          </a:ln>
          <a:effectLst/>
        </p:spPr>
        <p:txBody>
          <a:bodyPr vert="horz" wrap="square" lIns="208089" tIns="0" rIns="208089" bIns="104045" numCol="1" rtlCol="0" anchor="t" anchorCtr="0" compatLnSpc="1">
            <a:prstTxWarp prst="textNoShape">
              <a:avLst/>
            </a:prstTxWarp>
            <a:noAutofit/>
          </a:bodyPr>
          <a:lstStyle/>
          <a:p>
            <a:pPr algn="ctr">
              <a:spcAft>
                <a:spcPts val="304"/>
              </a:spcAft>
            </a:pPr>
            <a:r>
              <a:rPr lang="en-US" sz="1600" b="1" dirty="0">
                <a:solidFill>
                  <a:schemeClr val="accent1">
                    <a:lumMod val="50000"/>
                  </a:schemeClr>
                </a:solidFill>
                <a:ea typeface="Times New Roman" panose="02020603050405020304" pitchFamily="18" charset="0"/>
                <a:cs typeface="Arial" panose="020B0604020202020204" pitchFamily="34" charset="0"/>
              </a:rPr>
              <a:t>ABSTRACT</a:t>
            </a:r>
          </a:p>
          <a:p>
            <a:r>
              <a:rPr lang="en-US" sz="1600" dirty="0">
                <a:solidFill>
                  <a:schemeClr val="accent1">
                    <a:lumMod val="50000"/>
                  </a:schemeClr>
                </a:solidFill>
                <a:cs typeface="Arial" panose="020B0604020202020204" pitchFamily="34" charset="0"/>
              </a:rPr>
              <a:t>During Jefferson Lab’s Scheduled Accelerator Maintenance (SAM) in 2024, two C75 cryomodules were installed in CEBAF with </a:t>
            </a:r>
            <a:r>
              <a:rPr lang="en-US" sz="1600" dirty="0" err="1">
                <a:solidFill>
                  <a:schemeClr val="accent1">
                    <a:lumMod val="50000"/>
                  </a:schemeClr>
                </a:solidFill>
                <a:cs typeface="Arial" panose="020B0604020202020204" pitchFamily="34" charset="0"/>
              </a:rPr>
              <a:t>JLab’s</a:t>
            </a:r>
            <a:r>
              <a:rPr lang="en-US" sz="1600" dirty="0">
                <a:solidFill>
                  <a:schemeClr val="accent1">
                    <a:lumMod val="50000"/>
                  </a:schemeClr>
                </a:solidFill>
                <a:cs typeface="Arial" panose="020B0604020202020204" pitchFamily="34" charset="0"/>
              </a:rPr>
              <a:t> Low Level RF (LLRF) 3.0 digital control system. Three key processes of </a:t>
            </a:r>
            <a:r>
              <a:rPr lang="en-US" sz="1600" dirty="0" err="1">
                <a:solidFill>
                  <a:schemeClr val="accent1">
                    <a:lumMod val="50000"/>
                  </a:schemeClr>
                </a:solidFill>
                <a:cs typeface="Arial" panose="020B0604020202020204" pitchFamily="34" charset="0"/>
              </a:rPr>
              <a:t>JLab’s</a:t>
            </a:r>
            <a:r>
              <a:rPr lang="en-US" sz="1600" dirty="0">
                <a:solidFill>
                  <a:schemeClr val="accent1">
                    <a:lumMod val="50000"/>
                  </a:schemeClr>
                </a:solidFill>
                <a:cs typeface="Arial" panose="020B0604020202020204" pitchFamily="34" charset="0"/>
              </a:rPr>
              <a:t> LLRF commissioning include completing Interlock verification, klystron characterization, and cavity characterization. This paper summarizes the preparation, automation and commissioning efforts for the new cryomodule installation and controls checkout. </a:t>
            </a:r>
          </a:p>
        </p:txBody>
      </p:sp>
      <p:pic>
        <p:nvPicPr>
          <p:cNvPr id="8" name="Picture 7">
            <a:extLst>
              <a:ext uri="{FF2B5EF4-FFF2-40B4-BE49-F238E27FC236}">
                <a16:creationId xmlns:a16="http://schemas.microsoft.com/office/drawing/2014/main" id="{8542A294-2A4A-4F0F-91C0-E599AEFF77BF}"/>
              </a:ext>
            </a:extLst>
          </p:cNvPr>
          <p:cNvPicPr>
            <a:picLocks noChangeAspect="1"/>
          </p:cNvPicPr>
          <p:nvPr/>
        </p:nvPicPr>
        <p:blipFill>
          <a:blip r:embed="rId2"/>
          <a:stretch>
            <a:fillRect/>
          </a:stretch>
        </p:blipFill>
        <p:spPr>
          <a:xfrm>
            <a:off x="4115859" y="3142184"/>
            <a:ext cx="3960279" cy="2981858"/>
          </a:xfrm>
          <a:prstGeom prst="rect">
            <a:avLst/>
          </a:prstGeom>
        </p:spPr>
      </p:pic>
      <p:pic>
        <p:nvPicPr>
          <p:cNvPr id="16" name="Picture 15">
            <a:extLst>
              <a:ext uri="{FF2B5EF4-FFF2-40B4-BE49-F238E27FC236}">
                <a16:creationId xmlns:a16="http://schemas.microsoft.com/office/drawing/2014/main" id="{22D07105-3A79-4B6E-9A07-94E46CB0373F}"/>
              </a:ext>
            </a:extLst>
          </p:cNvPr>
          <p:cNvPicPr>
            <a:picLocks noChangeAspect="1"/>
          </p:cNvPicPr>
          <p:nvPr/>
        </p:nvPicPr>
        <p:blipFill>
          <a:blip r:embed="rId3"/>
          <a:stretch>
            <a:fillRect/>
          </a:stretch>
        </p:blipFill>
        <p:spPr>
          <a:xfrm>
            <a:off x="8666948" y="3142184"/>
            <a:ext cx="2648752" cy="2998269"/>
          </a:xfrm>
          <a:prstGeom prst="rect">
            <a:avLst/>
          </a:prstGeom>
        </p:spPr>
      </p:pic>
      <p:pic>
        <p:nvPicPr>
          <p:cNvPr id="18" name="Picture 17">
            <a:extLst>
              <a:ext uri="{FF2B5EF4-FFF2-40B4-BE49-F238E27FC236}">
                <a16:creationId xmlns:a16="http://schemas.microsoft.com/office/drawing/2014/main" id="{5D0F870E-DC30-44D0-8B70-6409C3454ECB}"/>
              </a:ext>
            </a:extLst>
          </p:cNvPr>
          <p:cNvPicPr>
            <a:picLocks noChangeAspect="1"/>
          </p:cNvPicPr>
          <p:nvPr/>
        </p:nvPicPr>
        <p:blipFill>
          <a:blip r:embed="rId4"/>
          <a:stretch>
            <a:fillRect/>
          </a:stretch>
        </p:blipFill>
        <p:spPr>
          <a:xfrm>
            <a:off x="1124749" y="3139542"/>
            <a:ext cx="2238375" cy="2984500"/>
          </a:xfrm>
          <a:prstGeom prst="rect">
            <a:avLst/>
          </a:prstGeom>
        </p:spPr>
      </p:pic>
    </p:spTree>
    <p:extLst>
      <p:ext uri="{BB962C8B-B14F-4D97-AF65-F5344CB8AC3E}">
        <p14:creationId xmlns:p14="http://schemas.microsoft.com/office/powerpoint/2010/main" val="4441927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93C5830-40F3-F04E-B2E3-10E6672BA8FF}" type="slidenum">
              <a:rPr lang="en-US" smtClean="0"/>
              <a:pPr/>
              <a:t>5</a:t>
            </a:fld>
            <a:endParaRPr lang="en-US" dirty="0"/>
          </a:p>
        </p:txBody>
      </p:sp>
      <p:pic>
        <p:nvPicPr>
          <p:cNvPr id="10" name="Picture 9">
            <a:extLst>
              <a:ext uri="{FF2B5EF4-FFF2-40B4-BE49-F238E27FC236}">
                <a16:creationId xmlns:a16="http://schemas.microsoft.com/office/drawing/2014/main" id="{CAE2EC03-EA39-4D18-ACA1-9C6C96EE91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18873" y="2098121"/>
            <a:ext cx="6529744" cy="3236929"/>
          </a:xfrm>
          <a:prstGeom prst="rect">
            <a:avLst/>
          </a:prstGeom>
        </p:spPr>
      </p:pic>
      <p:sp>
        <p:nvSpPr>
          <p:cNvPr id="12" name="Rounded Rectangle 11"/>
          <p:cNvSpPr/>
          <p:nvPr/>
        </p:nvSpPr>
        <p:spPr bwMode="auto">
          <a:xfrm>
            <a:off x="449200" y="2239219"/>
            <a:ext cx="4122799" cy="3610944"/>
          </a:xfrm>
          <a:prstGeom prst="roundRect">
            <a:avLst/>
          </a:prstGeom>
          <a:solidFill>
            <a:sysClr val="window" lastClr="FFFFFF"/>
          </a:solidFill>
          <a:ln w="9525" cap="flat" cmpd="sng" algn="ctr">
            <a:solidFill>
              <a:srgbClr val="024B5C"/>
            </a:solidFill>
            <a:prstDash val="solid"/>
            <a:round/>
            <a:headEnd type="none" w="med" len="med"/>
            <a:tailEnd type="none" w="med" len="med"/>
          </a:ln>
          <a:effectLst/>
        </p:spPr>
        <p:txBody>
          <a:bodyPr vert="horz" wrap="square" lIns="219650" tIns="109825" rIns="219650" bIns="109825" numCol="1" rtlCol="0" anchor="t" anchorCtr="0" compatLnSpc="1">
            <a:prstTxWarp prst="textNoShape">
              <a:avLst/>
            </a:prstTxWarp>
            <a:noAutofit/>
          </a:bodyPr>
          <a:lstStyle/>
          <a:p>
            <a:pPr lvl="0" algn="just" defTabSz="457200">
              <a:spcAft>
                <a:spcPts val="321"/>
              </a:spcAft>
              <a:defRPr/>
            </a:pPr>
            <a:r>
              <a:rPr lang="en-US" sz="1400" dirty="0">
                <a:solidFill>
                  <a:schemeClr val="accent1">
                    <a:lumMod val="50000"/>
                  </a:schemeClr>
                </a:solidFill>
              </a:rPr>
              <a:t>SELAP (Self-Excited Loop Amplitude and Phase) algorithm has been operational at Jefferson Lab for controlling high-Q cavities since 2021. The core algorithm of controlling the amplitude and the phase works reliably, independent of the environment. When combined with the operational aspects such as high microphonics, mechanical coupling between the cavities, heavy beam loading, etc., a lot of exception handling had to be added in the </a:t>
            </a:r>
            <a:r>
              <a:rPr lang="en-US" sz="1400" dirty="0" err="1">
                <a:solidFill>
                  <a:schemeClr val="accent1">
                    <a:lumMod val="50000"/>
                  </a:schemeClr>
                </a:solidFill>
              </a:rPr>
              <a:t>gateware</a:t>
            </a:r>
            <a:r>
              <a:rPr lang="en-US" sz="1400" dirty="0">
                <a:solidFill>
                  <a:schemeClr val="accent1">
                    <a:lumMod val="50000"/>
                  </a:schemeClr>
                </a:solidFill>
              </a:rPr>
              <a:t> and software to make the operation easier and reliable. This poster describes some of the operational aspects observed and the methodology used for detection and mitigation.</a:t>
            </a:r>
            <a:endParaRPr kumimoji="0" lang="en-US" sz="1400" i="0" u="none" strike="noStrike" kern="800" cap="none" spc="0" normalizeH="0" baseline="0" noProof="0" dirty="0">
              <a:ln>
                <a:noFill/>
              </a:ln>
              <a:solidFill>
                <a:schemeClr val="accent1">
                  <a:lumMod val="50000"/>
                </a:schemeClr>
              </a:solidFill>
              <a:effectLst/>
              <a:uLnTx/>
              <a:uFillTx/>
              <a:ea typeface="Times New Roman" panose="02020603050405020304" pitchFamily="18" charset="0"/>
              <a:cs typeface="Arial" panose="020B0604020202020204" pitchFamily="34" charset="0"/>
            </a:endParaRPr>
          </a:p>
        </p:txBody>
      </p:sp>
      <p:sp>
        <p:nvSpPr>
          <p:cNvPr id="13" name="Title 1"/>
          <p:cNvSpPr>
            <a:spLocks noGrp="1"/>
          </p:cNvSpPr>
          <p:nvPr>
            <p:ph type="title"/>
          </p:nvPr>
        </p:nvSpPr>
        <p:spPr>
          <a:xfrm>
            <a:off x="695978" y="171434"/>
            <a:ext cx="10632421" cy="620684"/>
          </a:xfrm>
        </p:spPr>
        <p:txBody>
          <a:bodyPr>
            <a:normAutofit/>
          </a:bodyPr>
          <a:lstStyle/>
          <a:p>
            <a:pPr algn="ctr"/>
            <a:r>
              <a:rPr lang="en-US" sz="2000" dirty="0">
                <a:solidFill>
                  <a:schemeClr val="accent1">
                    <a:lumMod val="50000"/>
                  </a:schemeClr>
                </a:solidFill>
                <a:latin typeface="+mn-lt"/>
              </a:rPr>
              <a:t>Advancement in LLRF 3.0 SELAP firmware/software development</a:t>
            </a:r>
          </a:p>
        </p:txBody>
      </p:sp>
      <p:sp>
        <p:nvSpPr>
          <p:cNvPr id="3" name="Rectangle 2">
            <a:extLst>
              <a:ext uri="{FF2B5EF4-FFF2-40B4-BE49-F238E27FC236}">
                <a16:creationId xmlns:a16="http://schemas.microsoft.com/office/drawing/2014/main" id="{000CB799-E518-4569-960D-947B14F4FAEC}"/>
              </a:ext>
            </a:extLst>
          </p:cNvPr>
          <p:cNvSpPr/>
          <p:nvPr/>
        </p:nvSpPr>
        <p:spPr>
          <a:xfrm>
            <a:off x="1697175" y="1007837"/>
            <a:ext cx="8308258" cy="1015663"/>
          </a:xfrm>
          <a:prstGeom prst="rect">
            <a:avLst/>
          </a:prstGeom>
        </p:spPr>
        <p:txBody>
          <a:bodyPr wrap="square">
            <a:spAutoFit/>
          </a:bodyPr>
          <a:lstStyle/>
          <a:p>
            <a:pPr algn="ctr"/>
            <a:r>
              <a:rPr lang="en-US" sz="2000" dirty="0">
                <a:solidFill>
                  <a:schemeClr val="accent1">
                    <a:lumMod val="50000"/>
                  </a:schemeClr>
                </a:solidFill>
              </a:rPr>
              <a:t>Exception handling in SELAP (Self-Excited Loop Amplitude and Phase) at JLAB </a:t>
            </a:r>
          </a:p>
          <a:p>
            <a:pPr algn="ctr"/>
            <a:r>
              <a:rPr lang="en-US" sz="2000" dirty="0">
                <a:solidFill>
                  <a:schemeClr val="accent1">
                    <a:lumMod val="50000"/>
                  </a:schemeClr>
                </a:solidFill>
              </a:rPr>
              <a:t>Rama </a:t>
            </a:r>
            <a:r>
              <a:rPr lang="en-US" sz="2000" dirty="0" err="1">
                <a:solidFill>
                  <a:schemeClr val="accent1">
                    <a:lumMod val="50000"/>
                  </a:schemeClr>
                </a:solidFill>
              </a:rPr>
              <a:t>Bachimanchi</a:t>
            </a:r>
            <a:r>
              <a:rPr lang="en-US" sz="2000" dirty="0">
                <a:solidFill>
                  <a:schemeClr val="accent1">
                    <a:lumMod val="50000"/>
                  </a:schemeClr>
                </a:solidFill>
              </a:rPr>
              <a:t> </a:t>
            </a:r>
          </a:p>
          <a:p>
            <a:pPr algn="ctr"/>
            <a:r>
              <a:rPr lang="en-US" sz="2000" dirty="0">
                <a:solidFill>
                  <a:schemeClr val="accent1">
                    <a:lumMod val="50000"/>
                  </a:schemeClr>
                </a:solidFill>
              </a:rPr>
              <a:t>Oct. 16, 2025 at 10:30 am</a:t>
            </a:r>
          </a:p>
        </p:txBody>
      </p:sp>
    </p:spTree>
    <p:extLst>
      <p:ext uri="{BB962C8B-B14F-4D97-AF65-F5344CB8AC3E}">
        <p14:creationId xmlns:p14="http://schemas.microsoft.com/office/powerpoint/2010/main" val="3333518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93C5830-40F3-F04E-B2E3-10E6672BA8FF}" type="slidenum">
              <a:rPr lang="en-US" smtClean="0"/>
              <a:pPr/>
              <a:t>6</a:t>
            </a:fld>
            <a:endParaRPr lang="en-US" dirty="0"/>
          </a:p>
        </p:txBody>
      </p:sp>
      <p:sp>
        <p:nvSpPr>
          <p:cNvPr id="11" name="Title 1"/>
          <p:cNvSpPr>
            <a:spLocks noGrp="1"/>
          </p:cNvSpPr>
          <p:nvPr>
            <p:ph type="title"/>
          </p:nvPr>
        </p:nvSpPr>
        <p:spPr>
          <a:xfrm>
            <a:off x="2019096" y="105842"/>
            <a:ext cx="8082768" cy="811161"/>
          </a:xfrm>
        </p:spPr>
        <p:txBody>
          <a:bodyPr>
            <a:normAutofit/>
          </a:bodyPr>
          <a:lstStyle/>
          <a:p>
            <a:pPr algn="ctr"/>
            <a:r>
              <a:rPr lang="en-US" sz="2400" dirty="0">
                <a:solidFill>
                  <a:schemeClr val="accent1">
                    <a:lumMod val="50000"/>
                  </a:schemeClr>
                </a:solidFill>
                <a:latin typeface="+mn-lt"/>
              </a:rPr>
              <a:t>RF Reference System – RF over Fiber (</a:t>
            </a:r>
            <a:r>
              <a:rPr lang="en-US" sz="2400" dirty="0" err="1">
                <a:solidFill>
                  <a:schemeClr val="accent1">
                    <a:lumMod val="50000"/>
                  </a:schemeClr>
                </a:solidFill>
                <a:latin typeface="+mn-lt"/>
              </a:rPr>
              <a:t>RFoF</a:t>
            </a:r>
            <a:r>
              <a:rPr lang="en-US" sz="2400" dirty="0">
                <a:solidFill>
                  <a:schemeClr val="accent1">
                    <a:lumMod val="50000"/>
                  </a:schemeClr>
                </a:solidFill>
                <a:latin typeface="+mn-lt"/>
              </a:rPr>
              <a:t>) Upgrade continues </a:t>
            </a:r>
          </a:p>
        </p:txBody>
      </p:sp>
      <p:sp>
        <p:nvSpPr>
          <p:cNvPr id="2" name="Rectangle 1">
            <a:extLst>
              <a:ext uri="{FF2B5EF4-FFF2-40B4-BE49-F238E27FC236}">
                <a16:creationId xmlns:a16="http://schemas.microsoft.com/office/drawing/2014/main" id="{CD26B211-83B1-43F9-9AC6-8C48DEE6974C}"/>
              </a:ext>
            </a:extLst>
          </p:cNvPr>
          <p:cNvSpPr/>
          <p:nvPr/>
        </p:nvSpPr>
        <p:spPr>
          <a:xfrm>
            <a:off x="2090136" y="940061"/>
            <a:ext cx="8495072" cy="2031325"/>
          </a:xfrm>
          <a:prstGeom prst="rect">
            <a:avLst/>
          </a:prstGeom>
        </p:spPr>
        <p:txBody>
          <a:bodyPr wrap="square">
            <a:spAutoFit/>
          </a:bodyPr>
          <a:lstStyle/>
          <a:p>
            <a:r>
              <a:rPr lang="en-US" dirty="0">
                <a:solidFill>
                  <a:schemeClr val="accent1">
                    <a:lumMod val="50000"/>
                  </a:schemeClr>
                </a:solidFill>
              </a:rPr>
              <a:t>• Replace aging underground coaxial cables for improved performance. </a:t>
            </a:r>
          </a:p>
          <a:p>
            <a:endParaRPr lang="en-US" dirty="0">
              <a:solidFill>
                <a:schemeClr val="accent1">
                  <a:lumMod val="50000"/>
                </a:schemeClr>
              </a:solidFill>
            </a:endParaRPr>
          </a:p>
          <a:p>
            <a:r>
              <a:rPr lang="en-US" dirty="0">
                <a:solidFill>
                  <a:schemeClr val="accent1">
                    <a:lumMod val="50000"/>
                  </a:schemeClr>
                </a:solidFill>
              </a:rPr>
              <a:t> • Provide better isolation from lightning-induced electromagnetic interference (EMI). </a:t>
            </a:r>
          </a:p>
          <a:p>
            <a:endParaRPr lang="en-US" dirty="0">
              <a:solidFill>
                <a:schemeClr val="accent1">
                  <a:lumMod val="50000"/>
                </a:schemeClr>
              </a:solidFill>
            </a:endParaRPr>
          </a:p>
          <a:p>
            <a:r>
              <a:rPr lang="en-US" dirty="0">
                <a:solidFill>
                  <a:schemeClr val="accent1">
                    <a:lumMod val="50000"/>
                  </a:schemeClr>
                </a:solidFill>
              </a:rPr>
              <a:t> • Ensure easy installation with minimal complications. </a:t>
            </a:r>
          </a:p>
          <a:p>
            <a:endParaRPr lang="en-US" dirty="0">
              <a:solidFill>
                <a:schemeClr val="accent1">
                  <a:lumMod val="50000"/>
                </a:schemeClr>
              </a:solidFill>
            </a:endParaRPr>
          </a:p>
          <a:p>
            <a:r>
              <a:rPr lang="en-US" dirty="0">
                <a:solidFill>
                  <a:schemeClr val="accent1">
                    <a:lumMod val="50000"/>
                  </a:schemeClr>
                </a:solidFill>
              </a:rPr>
              <a:t> • Minimize RF losses over long distances.</a:t>
            </a:r>
          </a:p>
        </p:txBody>
      </p:sp>
      <p:pic>
        <p:nvPicPr>
          <p:cNvPr id="5" name="Picture 4">
            <a:extLst>
              <a:ext uri="{FF2B5EF4-FFF2-40B4-BE49-F238E27FC236}">
                <a16:creationId xmlns:a16="http://schemas.microsoft.com/office/drawing/2014/main" id="{3E9578E9-920F-4B98-81BB-B2DA9F4ED88E}"/>
              </a:ext>
            </a:extLst>
          </p:cNvPr>
          <p:cNvPicPr>
            <a:picLocks noChangeAspect="1"/>
          </p:cNvPicPr>
          <p:nvPr/>
        </p:nvPicPr>
        <p:blipFill>
          <a:blip r:embed="rId2"/>
          <a:stretch>
            <a:fillRect/>
          </a:stretch>
        </p:blipFill>
        <p:spPr>
          <a:xfrm>
            <a:off x="521521" y="3055773"/>
            <a:ext cx="3889705" cy="1562531"/>
          </a:xfrm>
          <a:prstGeom prst="rect">
            <a:avLst/>
          </a:prstGeom>
        </p:spPr>
      </p:pic>
      <p:pic>
        <p:nvPicPr>
          <p:cNvPr id="8" name="Picture 7">
            <a:extLst>
              <a:ext uri="{FF2B5EF4-FFF2-40B4-BE49-F238E27FC236}">
                <a16:creationId xmlns:a16="http://schemas.microsoft.com/office/drawing/2014/main" id="{04AF4E12-9207-4FC1-8BC3-8825EC201A91}"/>
              </a:ext>
            </a:extLst>
          </p:cNvPr>
          <p:cNvPicPr>
            <a:picLocks noChangeAspect="1"/>
          </p:cNvPicPr>
          <p:nvPr/>
        </p:nvPicPr>
        <p:blipFill>
          <a:blip r:embed="rId3"/>
          <a:stretch>
            <a:fillRect/>
          </a:stretch>
        </p:blipFill>
        <p:spPr>
          <a:xfrm>
            <a:off x="4863403" y="2994445"/>
            <a:ext cx="6433432" cy="3186442"/>
          </a:xfrm>
          <a:prstGeom prst="rect">
            <a:avLst/>
          </a:prstGeom>
        </p:spPr>
      </p:pic>
      <p:pic>
        <p:nvPicPr>
          <p:cNvPr id="10" name="Picture 9">
            <a:extLst>
              <a:ext uri="{FF2B5EF4-FFF2-40B4-BE49-F238E27FC236}">
                <a16:creationId xmlns:a16="http://schemas.microsoft.com/office/drawing/2014/main" id="{DF858454-BF2B-425A-94BF-61CADBC477CA}"/>
              </a:ext>
            </a:extLst>
          </p:cNvPr>
          <p:cNvPicPr>
            <a:picLocks noChangeAspect="1"/>
          </p:cNvPicPr>
          <p:nvPr/>
        </p:nvPicPr>
        <p:blipFill>
          <a:blip r:embed="rId4"/>
          <a:stretch>
            <a:fillRect/>
          </a:stretch>
        </p:blipFill>
        <p:spPr>
          <a:xfrm>
            <a:off x="1637880" y="4702691"/>
            <a:ext cx="1903796" cy="1568223"/>
          </a:xfrm>
          <a:prstGeom prst="rect">
            <a:avLst/>
          </a:prstGeom>
        </p:spPr>
      </p:pic>
    </p:spTree>
    <p:extLst>
      <p:ext uri="{BB962C8B-B14F-4D97-AF65-F5344CB8AC3E}">
        <p14:creationId xmlns:p14="http://schemas.microsoft.com/office/powerpoint/2010/main" val="40499118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93C5830-40F3-F04E-B2E3-10E6672BA8FF}" type="slidenum">
              <a:rPr lang="en-US" smtClean="0"/>
              <a:pPr/>
              <a:t>7</a:t>
            </a:fld>
            <a:endParaRPr lang="en-US" dirty="0"/>
          </a:p>
        </p:txBody>
      </p:sp>
      <p:sp>
        <p:nvSpPr>
          <p:cNvPr id="5" name="Rectangle 4"/>
          <p:cNvSpPr/>
          <p:nvPr/>
        </p:nvSpPr>
        <p:spPr>
          <a:xfrm>
            <a:off x="3713087" y="180977"/>
            <a:ext cx="4048994" cy="1569660"/>
          </a:xfrm>
          <a:prstGeom prst="rect">
            <a:avLst/>
          </a:prstGeom>
        </p:spPr>
        <p:txBody>
          <a:bodyPr wrap="none">
            <a:spAutoFit/>
          </a:bodyPr>
          <a:lstStyle/>
          <a:p>
            <a:pPr algn="ctr"/>
            <a:r>
              <a:rPr lang="en-US" sz="2400" dirty="0">
                <a:solidFill>
                  <a:schemeClr val="accent1">
                    <a:lumMod val="50000"/>
                  </a:schemeClr>
                </a:solidFill>
              </a:rPr>
              <a:t>Fast DAQ for Machine Learning</a:t>
            </a:r>
          </a:p>
          <a:p>
            <a:pPr algn="ctr"/>
            <a:r>
              <a:rPr lang="en-US" sz="2400" dirty="0">
                <a:solidFill>
                  <a:schemeClr val="accent1">
                    <a:lumMod val="50000"/>
                  </a:schemeClr>
                </a:solidFill>
              </a:rPr>
              <a:t>James </a:t>
            </a:r>
            <a:r>
              <a:rPr lang="en-US" sz="2400" dirty="0" err="1">
                <a:solidFill>
                  <a:schemeClr val="accent1">
                    <a:lumMod val="50000"/>
                  </a:schemeClr>
                </a:solidFill>
              </a:rPr>
              <a:t>Latshaw</a:t>
            </a:r>
            <a:r>
              <a:rPr lang="en-US" sz="2400" dirty="0">
                <a:solidFill>
                  <a:schemeClr val="accent1">
                    <a:lumMod val="50000"/>
                  </a:schemeClr>
                </a:solidFill>
              </a:rPr>
              <a:t>, et al.</a:t>
            </a:r>
          </a:p>
          <a:p>
            <a:pPr algn="ctr"/>
            <a:r>
              <a:rPr lang="en-US" sz="2400" dirty="0">
                <a:solidFill>
                  <a:schemeClr val="accent1">
                    <a:lumMod val="50000"/>
                  </a:schemeClr>
                </a:solidFill>
              </a:rPr>
              <a:t>Poster #75</a:t>
            </a:r>
          </a:p>
          <a:p>
            <a:pPr algn="ctr"/>
            <a:r>
              <a:rPr lang="en-US" sz="2400" dirty="0">
                <a:solidFill>
                  <a:schemeClr val="accent1">
                    <a:lumMod val="50000"/>
                  </a:schemeClr>
                </a:solidFill>
              </a:rPr>
              <a:t> </a:t>
            </a:r>
            <a:endParaRPr lang="en-US" sz="2400" dirty="0">
              <a:solidFill>
                <a:schemeClr val="accent4">
                  <a:lumMod val="50000"/>
                </a:schemeClr>
              </a:solidFill>
            </a:endParaRPr>
          </a:p>
        </p:txBody>
      </p:sp>
      <p:pic>
        <p:nvPicPr>
          <p:cNvPr id="6" name="Picture 5"/>
          <p:cNvPicPr>
            <a:picLocks noChangeAspect="1"/>
          </p:cNvPicPr>
          <p:nvPr/>
        </p:nvPicPr>
        <p:blipFill>
          <a:blip r:embed="rId2"/>
          <a:stretch>
            <a:fillRect/>
          </a:stretch>
        </p:blipFill>
        <p:spPr>
          <a:xfrm>
            <a:off x="595022" y="3849341"/>
            <a:ext cx="5347022" cy="2382767"/>
          </a:xfrm>
          <a:prstGeom prst="rect">
            <a:avLst/>
          </a:prstGeom>
        </p:spPr>
      </p:pic>
      <p:sp>
        <p:nvSpPr>
          <p:cNvPr id="8" name="Rectangle 7"/>
          <p:cNvSpPr/>
          <p:nvPr/>
        </p:nvSpPr>
        <p:spPr>
          <a:xfrm>
            <a:off x="2939531" y="797613"/>
            <a:ext cx="7099819" cy="3046988"/>
          </a:xfrm>
          <a:prstGeom prst="rect">
            <a:avLst/>
          </a:prstGeom>
        </p:spPr>
        <p:txBody>
          <a:bodyPr wrap="square">
            <a:spAutoFit/>
          </a:bodyPr>
          <a:lstStyle/>
          <a:p>
            <a:endParaRPr lang="en-US" sz="1600" dirty="0">
              <a:solidFill>
                <a:schemeClr val="accent1">
                  <a:lumMod val="50000"/>
                </a:schemeClr>
              </a:solidFill>
            </a:endParaRPr>
          </a:p>
          <a:p>
            <a:endParaRPr lang="en-US" sz="1600" dirty="0">
              <a:solidFill>
                <a:schemeClr val="accent1">
                  <a:lumMod val="50000"/>
                </a:schemeClr>
              </a:solidFill>
            </a:endParaRPr>
          </a:p>
          <a:p>
            <a:r>
              <a:rPr lang="en-US" sz="1600" dirty="0">
                <a:solidFill>
                  <a:schemeClr val="accent1">
                    <a:lumMod val="50000"/>
                  </a:schemeClr>
                </a:solidFill>
              </a:rPr>
              <a:t>The Fast DAQ system was presented at LLRF conference in 2023 as a tool</a:t>
            </a:r>
          </a:p>
          <a:p>
            <a:r>
              <a:rPr lang="en-US" sz="1600" dirty="0">
                <a:solidFill>
                  <a:schemeClr val="accent1">
                    <a:lumMod val="50000"/>
                  </a:schemeClr>
                </a:solidFill>
              </a:rPr>
              <a:t>giving new life to CEBAF’s legacy CAMAC RF Control system [1]. The legacy</a:t>
            </a:r>
          </a:p>
          <a:p>
            <a:r>
              <a:rPr lang="en-US" sz="1600" dirty="0">
                <a:solidFill>
                  <a:schemeClr val="accent1">
                    <a:lumMod val="50000"/>
                  </a:schemeClr>
                </a:solidFill>
              </a:rPr>
              <a:t>CAMAC system, though robust in its initial design, does not provide</a:t>
            </a:r>
          </a:p>
          <a:p>
            <a:r>
              <a:rPr lang="en-US" sz="1600" dirty="0">
                <a:solidFill>
                  <a:schemeClr val="accent1">
                    <a:lumMod val="50000"/>
                  </a:schemeClr>
                </a:solidFill>
              </a:rPr>
              <a:t>control signal information at a fast enough rate to be useful for debugging</a:t>
            </a:r>
          </a:p>
          <a:p>
            <a:r>
              <a:rPr lang="en-US" sz="1600" dirty="0">
                <a:solidFill>
                  <a:schemeClr val="accent1">
                    <a:lumMod val="50000"/>
                  </a:schemeClr>
                </a:solidFill>
              </a:rPr>
              <a:t>transients. The Fast DAQ system that CEBAF’s LLRF team developed</a:t>
            </a:r>
          </a:p>
          <a:p>
            <a:r>
              <a:rPr lang="en-US" sz="1600" dirty="0">
                <a:solidFill>
                  <a:schemeClr val="accent1">
                    <a:lumMod val="50000"/>
                  </a:schemeClr>
                </a:solidFill>
              </a:rPr>
              <a:t>interfaces with control signals form the legacy CAMAC and makes them</a:t>
            </a:r>
          </a:p>
          <a:p>
            <a:r>
              <a:rPr lang="en-US" sz="1600" dirty="0">
                <a:solidFill>
                  <a:schemeClr val="accent1">
                    <a:lumMod val="50000"/>
                  </a:schemeClr>
                </a:solidFill>
              </a:rPr>
              <a:t>available to operators, engineers and technicians over the network. This</a:t>
            </a:r>
          </a:p>
          <a:p>
            <a:r>
              <a:rPr lang="en-US" sz="1600" dirty="0">
                <a:solidFill>
                  <a:schemeClr val="accent1">
                    <a:lumMod val="50000"/>
                  </a:schemeClr>
                </a:solidFill>
              </a:rPr>
              <a:t>poster will lightly review the functionality of the tool (see LLRF 2023</a:t>
            </a:r>
          </a:p>
          <a:p>
            <a:r>
              <a:rPr lang="en-US" sz="1600" dirty="0">
                <a:solidFill>
                  <a:schemeClr val="accent1">
                    <a:lumMod val="50000"/>
                  </a:schemeClr>
                </a:solidFill>
              </a:rPr>
              <a:t>submission for full details) but will have its focus on how this new data</a:t>
            </a:r>
          </a:p>
          <a:p>
            <a:r>
              <a:rPr lang="en-US" sz="1600" dirty="0">
                <a:solidFill>
                  <a:schemeClr val="accent1">
                    <a:lumMod val="50000"/>
                  </a:schemeClr>
                </a:solidFill>
              </a:rPr>
              <a:t>has benefited CEBAF and generated several interesting spinoff projects.</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b="48850"/>
          <a:stretch/>
        </p:blipFill>
        <p:spPr>
          <a:xfrm>
            <a:off x="7991278" y="3794297"/>
            <a:ext cx="3428644" cy="2338362"/>
          </a:xfrm>
          <a:prstGeom prst="rect">
            <a:avLst/>
          </a:prstGeom>
        </p:spPr>
      </p:pic>
      <p:pic>
        <p:nvPicPr>
          <p:cNvPr id="3" name="Picture 2">
            <a:extLst>
              <a:ext uri="{FF2B5EF4-FFF2-40B4-BE49-F238E27FC236}">
                <a16:creationId xmlns:a16="http://schemas.microsoft.com/office/drawing/2014/main" id="{EF0D0BE3-7399-4480-A5E7-AD66B3CB673A}"/>
              </a:ext>
            </a:extLst>
          </p:cNvPr>
          <p:cNvPicPr>
            <a:picLocks noChangeAspect="1"/>
          </p:cNvPicPr>
          <p:nvPr/>
        </p:nvPicPr>
        <p:blipFill>
          <a:blip r:embed="rId4"/>
          <a:stretch>
            <a:fillRect/>
          </a:stretch>
        </p:blipFill>
        <p:spPr>
          <a:xfrm>
            <a:off x="329990" y="1428321"/>
            <a:ext cx="2098886" cy="1580338"/>
          </a:xfrm>
          <a:prstGeom prst="rect">
            <a:avLst/>
          </a:prstGeom>
        </p:spPr>
      </p:pic>
    </p:spTree>
    <p:extLst>
      <p:ext uri="{BB962C8B-B14F-4D97-AF65-F5344CB8AC3E}">
        <p14:creationId xmlns:p14="http://schemas.microsoft.com/office/powerpoint/2010/main" val="3859138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93C5830-40F3-F04E-B2E3-10E6672BA8FF}" type="slidenum">
              <a:rPr lang="en-US" smtClean="0"/>
              <a:pPr/>
              <a:t>8</a:t>
            </a:fld>
            <a:endParaRPr lang="en-US" dirty="0"/>
          </a:p>
        </p:txBody>
      </p:sp>
      <p:sp>
        <p:nvSpPr>
          <p:cNvPr id="5" name="Rectangle 4"/>
          <p:cNvSpPr/>
          <p:nvPr/>
        </p:nvSpPr>
        <p:spPr>
          <a:xfrm>
            <a:off x="1722862" y="309842"/>
            <a:ext cx="8029442" cy="1631216"/>
          </a:xfrm>
          <a:prstGeom prst="rect">
            <a:avLst/>
          </a:prstGeom>
        </p:spPr>
        <p:txBody>
          <a:bodyPr wrap="none">
            <a:spAutoFit/>
          </a:bodyPr>
          <a:lstStyle/>
          <a:p>
            <a:pPr algn="ctr"/>
            <a:r>
              <a:rPr lang="en-US" sz="2000" dirty="0">
                <a:solidFill>
                  <a:schemeClr val="accent1">
                    <a:lumMod val="50000"/>
                  </a:schemeClr>
                </a:solidFill>
              </a:rPr>
              <a:t>Identifying the source of beam loss events with Fast Data Acquisition (DAQ)</a:t>
            </a:r>
          </a:p>
          <a:p>
            <a:pPr algn="ctr"/>
            <a:r>
              <a:rPr lang="en-US" sz="2000" dirty="0">
                <a:solidFill>
                  <a:schemeClr val="accent1">
                    <a:lumMod val="50000"/>
                  </a:schemeClr>
                </a:solidFill>
              </a:rPr>
              <a:t>Jayendrika Tiskumara, et al.</a:t>
            </a:r>
          </a:p>
          <a:p>
            <a:pPr algn="ctr"/>
            <a:r>
              <a:rPr lang="en-US" sz="2000" dirty="0">
                <a:solidFill>
                  <a:schemeClr val="accent1">
                    <a:lumMod val="50000"/>
                  </a:schemeClr>
                </a:solidFill>
              </a:rPr>
              <a:t>Poster #67</a:t>
            </a:r>
          </a:p>
          <a:p>
            <a:pPr algn="ctr"/>
            <a:endParaRPr lang="en-US" sz="2000" dirty="0">
              <a:solidFill>
                <a:schemeClr val="accent1">
                  <a:lumMod val="50000"/>
                </a:schemeClr>
              </a:solidFill>
            </a:endParaRPr>
          </a:p>
          <a:p>
            <a:pPr algn="ctr"/>
            <a:r>
              <a:rPr lang="en-US" sz="2000" dirty="0">
                <a:solidFill>
                  <a:schemeClr val="accent1">
                    <a:lumMod val="50000"/>
                  </a:schemeClr>
                </a:solidFill>
              </a:rPr>
              <a:t> </a:t>
            </a:r>
            <a:endParaRPr lang="en-US" sz="2000" dirty="0">
              <a:solidFill>
                <a:schemeClr val="accent4">
                  <a:lumMod val="50000"/>
                </a:schemeClr>
              </a:solidFill>
            </a:endParaRPr>
          </a:p>
        </p:txBody>
      </p:sp>
      <p:sp>
        <p:nvSpPr>
          <p:cNvPr id="8" name="Rectangle 7"/>
          <p:cNvSpPr/>
          <p:nvPr/>
        </p:nvSpPr>
        <p:spPr>
          <a:xfrm>
            <a:off x="1545187" y="1153515"/>
            <a:ext cx="9101625" cy="1754326"/>
          </a:xfrm>
          <a:prstGeom prst="rect">
            <a:avLst/>
          </a:prstGeom>
        </p:spPr>
        <p:txBody>
          <a:bodyPr wrap="square">
            <a:spAutoFit/>
          </a:bodyPr>
          <a:lstStyle/>
          <a:p>
            <a:endParaRPr lang="en-US" dirty="0">
              <a:solidFill>
                <a:schemeClr val="accent1">
                  <a:lumMod val="50000"/>
                </a:schemeClr>
              </a:solidFill>
            </a:endParaRPr>
          </a:p>
          <a:p>
            <a:r>
              <a:rPr lang="en-US" dirty="0">
                <a:solidFill>
                  <a:schemeClr val="accent1">
                    <a:lumMod val="50000"/>
                  </a:schemeClr>
                </a:solidFill>
              </a:rPr>
              <a:t>Determining whether an RF cavity with an undetected gradient or phase transient is the culprit behind a beam loss event has been found to be a valuable tool for CEBAF operations. Analysis of beam position with the existing switched electrode electronics BPM hardware at the dispersive area and energy variation before a beam loss event was suggested as a method to determine if the beam loss event was correlated with an energy transient.</a:t>
            </a:r>
            <a:endParaRPr lang="en-US" sz="1600" dirty="0">
              <a:solidFill>
                <a:schemeClr val="accent1">
                  <a:lumMod val="50000"/>
                </a:schemeClr>
              </a:solidFill>
            </a:endParaRPr>
          </a:p>
        </p:txBody>
      </p:sp>
      <p:pic>
        <p:nvPicPr>
          <p:cNvPr id="10" name="Picture 9">
            <a:extLst>
              <a:ext uri="{FF2B5EF4-FFF2-40B4-BE49-F238E27FC236}">
                <a16:creationId xmlns:a16="http://schemas.microsoft.com/office/drawing/2014/main" id="{97E58859-A14F-435D-88A8-3412B7208A51}"/>
              </a:ext>
            </a:extLst>
          </p:cNvPr>
          <p:cNvPicPr>
            <a:picLocks noChangeAspect="1"/>
          </p:cNvPicPr>
          <p:nvPr/>
        </p:nvPicPr>
        <p:blipFill>
          <a:blip r:embed="rId2"/>
          <a:stretch>
            <a:fillRect/>
          </a:stretch>
        </p:blipFill>
        <p:spPr>
          <a:xfrm>
            <a:off x="6276518" y="2860931"/>
            <a:ext cx="5279506" cy="2832167"/>
          </a:xfrm>
          <a:prstGeom prst="rect">
            <a:avLst/>
          </a:prstGeom>
        </p:spPr>
      </p:pic>
      <p:pic>
        <p:nvPicPr>
          <p:cNvPr id="11" name="Picture 10">
            <a:extLst>
              <a:ext uri="{FF2B5EF4-FFF2-40B4-BE49-F238E27FC236}">
                <a16:creationId xmlns:a16="http://schemas.microsoft.com/office/drawing/2014/main" id="{7B3A1EF4-8B28-4E83-9ED1-22CC1BE60706}"/>
              </a:ext>
            </a:extLst>
          </p:cNvPr>
          <p:cNvPicPr>
            <a:picLocks noChangeAspect="1"/>
          </p:cNvPicPr>
          <p:nvPr/>
        </p:nvPicPr>
        <p:blipFill>
          <a:blip r:embed="rId3"/>
          <a:stretch>
            <a:fillRect/>
          </a:stretch>
        </p:blipFill>
        <p:spPr>
          <a:xfrm>
            <a:off x="635975" y="2865388"/>
            <a:ext cx="5460024" cy="2874620"/>
          </a:xfrm>
          <a:prstGeom prst="rect">
            <a:avLst/>
          </a:prstGeom>
        </p:spPr>
      </p:pic>
    </p:spTree>
    <p:extLst>
      <p:ext uri="{BB962C8B-B14F-4D97-AF65-F5344CB8AC3E}">
        <p14:creationId xmlns:p14="http://schemas.microsoft.com/office/powerpoint/2010/main" val="3669334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93C5830-40F3-F04E-B2E3-10E6672BA8FF}" type="slidenum">
              <a:rPr lang="en-US" smtClean="0"/>
              <a:pPr/>
              <a:t>9</a:t>
            </a:fld>
            <a:endParaRPr lang="en-US" dirty="0"/>
          </a:p>
        </p:txBody>
      </p:sp>
      <p:sp>
        <p:nvSpPr>
          <p:cNvPr id="12" name="Rectangle 11"/>
          <p:cNvSpPr/>
          <p:nvPr/>
        </p:nvSpPr>
        <p:spPr>
          <a:xfrm>
            <a:off x="589473" y="268675"/>
            <a:ext cx="11209264" cy="506292"/>
          </a:xfrm>
          <a:prstGeom prst="rect">
            <a:avLst/>
          </a:prstGeom>
        </p:spPr>
        <p:txBody>
          <a:bodyPr wrap="square">
            <a:spAutoFit/>
          </a:bodyPr>
          <a:lstStyle/>
          <a:p>
            <a:pPr lvl="2">
              <a:lnSpc>
                <a:spcPct val="150000"/>
              </a:lnSpc>
            </a:pPr>
            <a:r>
              <a:rPr lang="en-US" sz="2000" dirty="0">
                <a:solidFill>
                  <a:schemeClr val="accent1">
                    <a:lumMod val="50000"/>
                  </a:schemeClr>
                </a:solidFill>
                <a:cs typeface="Arial" panose="020B0604020202020204" pitchFamily="34" charset="0"/>
              </a:rPr>
              <a:t>Electron-Ion Collider RF Systems (BNL) -a collaborative effort between BNL and JLAB</a:t>
            </a:r>
          </a:p>
        </p:txBody>
      </p:sp>
      <p:sp>
        <p:nvSpPr>
          <p:cNvPr id="14" name="Rectangle 13"/>
          <p:cNvSpPr/>
          <p:nvPr/>
        </p:nvSpPr>
        <p:spPr>
          <a:xfrm>
            <a:off x="371475" y="1173306"/>
            <a:ext cx="8156991" cy="3788858"/>
          </a:xfrm>
          <a:prstGeom prst="rect">
            <a:avLst/>
          </a:prstGeom>
        </p:spPr>
        <p:txBody>
          <a:bodyPr wrap="square">
            <a:spAutoFit/>
          </a:bodyPr>
          <a:lstStyle/>
          <a:p>
            <a:pPr marL="1200150" lvl="2" indent="-285750">
              <a:lnSpc>
                <a:spcPct val="150000"/>
              </a:lnSpc>
              <a:buFont typeface="Arial" panose="020B0604020202020204" pitchFamily="34" charset="0"/>
              <a:buChar char="•"/>
            </a:pPr>
            <a:r>
              <a:rPr lang="en-US" dirty="0">
                <a:solidFill>
                  <a:schemeClr val="accent1">
                    <a:lumMod val="50000"/>
                  </a:schemeClr>
                </a:solidFill>
                <a:cs typeface="Arial" panose="020B0604020202020204" pitchFamily="34" charset="0"/>
              </a:rPr>
              <a:t>RF Down-converter/ Up-converter  - Joshua Settle available for conversation during workshop</a:t>
            </a:r>
          </a:p>
          <a:p>
            <a:pPr marL="1200150" lvl="2" indent="-285750">
              <a:lnSpc>
                <a:spcPct val="150000"/>
              </a:lnSpc>
              <a:buFont typeface="Arial" panose="020B0604020202020204" pitchFamily="34" charset="0"/>
              <a:buChar char="•"/>
            </a:pPr>
            <a:r>
              <a:rPr lang="en-US" dirty="0">
                <a:solidFill>
                  <a:schemeClr val="accent1">
                    <a:lumMod val="50000"/>
                  </a:schemeClr>
                </a:solidFill>
                <a:cs typeface="Arial" panose="020B0604020202020204" pitchFamily="34" charset="0"/>
              </a:rPr>
              <a:t>LO frequencies generation   Local Oscillator Conditioner for the Electron Ion Collider, Joshua Settle and Kevin </a:t>
            </a:r>
            <a:r>
              <a:rPr lang="en-US" dirty="0" err="1">
                <a:solidFill>
                  <a:schemeClr val="accent1">
                    <a:lumMod val="50000"/>
                  </a:schemeClr>
                </a:solidFill>
                <a:cs typeface="Arial" panose="020B0604020202020204" pitchFamily="34" charset="0"/>
              </a:rPr>
              <a:t>Mernick</a:t>
            </a:r>
            <a:r>
              <a:rPr lang="en-US" dirty="0">
                <a:solidFill>
                  <a:schemeClr val="accent1">
                    <a:lumMod val="50000"/>
                  </a:schemeClr>
                </a:solidFill>
                <a:cs typeface="Arial" panose="020B0604020202020204" pitchFamily="34" charset="0"/>
              </a:rPr>
              <a:t> , Poster #78 </a:t>
            </a:r>
          </a:p>
          <a:p>
            <a:pPr marL="1200150" lvl="2" indent="-285750">
              <a:lnSpc>
                <a:spcPct val="150000"/>
              </a:lnSpc>
              <a:buFont typeface="Arial" panose="020B0604020202020204" pitchFamily="34" charset="0"/>
              <a:buChar char="•"/>
            </a:pPr>
            <a:r>
              <a:rPr lang="en-US" dirty="0">
                <a:solidFill>
                  <a:schemeClr val="accent1">
                    <a:lumMod val="50000"/>
                  </a:schemeClr>
                </a:solidFill>
                <a:cs typeface="Arial" panose="020B0604020202020204" pitchFamily="34" charset="0"/>
              </a:rPr>
              <a:t>Fast Digitizer  - Rama  </a:t>
            </a:r>
            <a:r>
              <a:rPr lang="en-US" dirty="0" err="1">
                <a:solidFill>
                  <a:schemeClr val="accent1">
                    <a:lumMod val="50000"/>
                  </a:schemeClr>
                </a:solidFill>
                <a:cs typeface="Arial" panose="020B0604020202020204" pitchFamily="34" charset="0"/>
              </a:rPr>
              <a:t>Bachimanchi</a:t>
            </a:r>
            <a:r>
              <a:rPr lang="en-US" dirty="0">
                <a:solidFill>
                  <a:schemeClr val="accent1">
                    <a:lumMod val="50000"/>
                  </a:schemeClr>
                </a:solidFill>
                <a:cs typeface="Arial" panose="020B0604020202020204" pitchFamily="34" charset="0"/>
              </a:rPr>
              <a:t> available for conversation during workshop</a:t>
            </a:r>
          </a:p>
          <a:p>
            <a:pPr marL="1200150" lvl="2" indent="-285750">
              <a:lnSpc>
                <a:spcPct val="150000"/>
              </a:lnSpc>
              <a:buFont typeface="Arial" panose="020B0604020202020204" pitchFamily="34" charset="0"/>
              <a:buChar char="•"/>
            </a:pPr>
            <a:r>
              <a:rPr lang="en-US" dirty="0">
                <a:solidFill>
                  <a:schemeClr val="accent1">
                    <a:lumMod val="50000"/>
                  </a:schemeClr>
                </a:solidFill>
                <a:cs typeface="Arial" panose="020B0604020202020204" pitchFamily="34" charset="0"/>
              </a:rPr>
              <a:t>Resonance Control &amp; Interlock System  James </a:t>
            </a:r>
            <a:r>
              <a:rPr lang="en-US" dirty="0" err="1">
                <a:solidFill>
                  <a:schemeClr val="accent1">
                    <a:lumMod val="50000"/>
                  </a:schemeClr>
                </a:solidFill>
                <a:cs typeface="Arial" panose="020B0604020202020204" pitchFamily="34" charset="0"/>
              </a:rPr>
              <a:t>Latshaw</a:t>
            </a:r>
            <a:r>
              <a:rPr lang="en-US" dirty="0">
                <a:solidFill>
                  <a:schemeClr val="accent1">
                    <a:lumMod val="50000"/>
                  </a:schemeClr>
                </a:solidFill>
                <a:cs typeface="Arial" panose="020B0604020202020204" pitchFamily="34" charset="0"/>
              </a:rPr>
              <a:t>, Poster #74</a:t>
            </a:r>
          </a:p>
          <a:p>
            <a:pPr lvl="2">
              <a:lnSpc>
                <a:spcPct val="150000"/>
              </a:lnSpc>
            </a:pPr>
            <a:endParaRPr lang="en-US" dirty="0">
              <a:solidFill>
                <a:schemeClr val="accent1">
                  <a:lumMod val="50000"/>
                </a:schemeClr>
              </a:solidFill>
              <a:cs typeface="Arial" panose="020B0604020202020204" pitchFamily="34" charset="0"/>
            </a:endParaRPr>
          </a:p>
          <a:p>
            <a:pPr marL="1200150" lvl="2" indent="-285750">
              <a:lnSpc>
                <a:spcPct val="150000"/>
              </a:lnSpc>
              <a:buFont typeface="Arial" panose="020B0604020202020204" pitchFamily="34" charset="0"/>
              <a:buChar char="•"/>
            </a:pPr>
            <a:endParaRPr lang="en-US" dirty="0">
              <a:solidFill>
                <a:schemeClr val="accent1">
                  <a:lumMod val="50000"/>
                </a:schemeClr>
              </a:solidFill>
              <a:cs typeface="Arial" panose="020B0604020202020204" pitchFamily="34" charset="0"/>
            </a:endParaRPr>
          </a:p>
        </p:txBody>
      </p:sp>
      <p:sp>
        <p:nvSpPr>
          <p:cNvPr id="2" name="TextBox 1">
            <a:extLst>
              <a:ext uri="{FF2B5EF4-FFF2-40B4-BE49-F238E27FC236}">
                <a16:creationId xmlns:a16="http://schemas.microsoft.com/office/drawing/2014/main" id="{275A7E7F-39A5-456D-A72E-2959ADD9184F}"/>
              </a:ext>
            </a:extLst>
          </p:cNvPr>
          <p:cNvSpPr txBox="1"/>
          <p:nvPr/>
        </p:nvSpPr>
        <p:spPr>
          <a:xfrm>
            <a:off x="371475" y="-1556213"/>
            <a:ext cx="7468135" cy="1200329"/>
          </a:xfrm>
          <a:prstGeom prst="rect">
            <a:avLst/>
          </a:prstGeom>
          <a:noFill/>
        </p:spPr>
        <p:txBody>
          <a:bodyPr wrap="none" rtlCol="0">
            <a:spAutoFit/>
          </a:bodyPr>
          <a:lstStyle/>
          <a:p>
            <a:r>
              <a:rPr lang="en-US" dirty="0">
                <a:solidFill>
                  <a:schemeClr val="accent1">
                    <a:lumMod val="50000"/>
                  </a:schemeClr>
                </a:solidFill>
              </a:rPr>
              <a:t>EIC oral presentation:</a:t>
            </a:r>
          </a:p>
          <a:p>
            <a:r>
              <a:rPr lang="en-US" dirty="0"/>
              <a:t>Overview of Electron Ion Collider RF Systems, </a:t>
            </a:r>
            <a:r>
              <a:rPr lang="en-US" dirty="0">
                <a:solidFill>
                  <a:schemeClr val="accent1">
                    <a:lumMod val="50000"/>
                  </a:schemeClr>
                </a:solidFill>
              </a:rPr>
              <a:t>Geetha Narayan</a:t>
            </a:r>
          </a:p>
          <a:p>
            <a:r>
              <a:rPr lang="en-US" dirty="0">
                <a:solidFill>
                  <a:schemeClr val="accent1">
                    <a:lumMod val="50000"/>
                  </a:schemeClr>
                </a:solidFill>
              </a:rPr>
              <a:t> Kevin </a:t>
            </a:r>
            <a:r>
              <a:rPr lang="en-US" dirty="0" err="1">
                <a:solidFill>
                  <a:schemeClr val="accent1">
                    <a:lumMod val="50000"/>
                  </a:schemeClr>
                </a:solidFill>
              </a:rPr>
              <a:t>Mernick</a:t>
            </a:r>
            <a:r>
              <a:rPr lang="en-US" dirty="0">
                <a:solidFill>
                  <a:schemeClr val="accent1">
                    <a:lumMod val="50000"/>
                  </a:schemeClr>
                </a:solidFill>
              </a:rPr>
              <a:t>, Geetha Narayan, </a:t>
            </a:r>
          </a:p>
          <a:p>
            <a:r>
              <a:rPr lang="en-US" dirty="0"/>
              <a:t>Low-Level RF System Development for EIC Crab Cavities </a:t>
            </a:r>
            <a:r>
              <a:rPr lang="en-US" dirty="0">
                <a:solidFill>
                  <a:schemeClr val="accent1">
                    <a:lumMod val="50000"/>
                  </a:schemeClr>
                </a:solidFill>
              </a:rPr>
              <a:t>Freddy Severino, BNL </a:t>
            </a:r>
          </a:p>
        </p:txBody>
      </p:sp>
      <p:pic>
        <p:nvPicPr>
          <p:cNvPr id="3" name="Picture 2">
            <a:extLst>
              <a:ext uri="{FF2B5EF4-FFF2-40B4-BE49-F238E27FC236}">
                <a16:creationId xmlns:a16="http://schemas.microsoft.com/office/drawing/2014/main" id="{D0BE27D3-820F-45CC-950C-1A4552788F51}"/>
              </a:ext>
            </a:extLst>
          </p:cNvPr>
          <p:cNvPicPr>
            <a:picLocks noChangeAspect="1"/>
          </p:cNvPicPr>
          <p:nvPr/>
        </p:nvPicPr>
        <p:blipFill>
          <a:blip r:embed="rId2"/>
          <a:stretch>
            <a:fillRect/>
          </a:stretch>
        </p:blipFill>
        <p:spPr>
          <a:xfrm>
            <a:off x="8582710" y="1261934"/>
            <a:ext cx="3237815" cy="4891216"/>
          </a:xfrm>
          <a:prstGeom prst="rect">
            <a:avLst/>
          </a:prstGeom>
        </p:spPr>
      </p:pic>
    </p:spTree>
    <p:extLst>
      <p:ext uri="{BB962C8B-B14F-4D97-AF65-F5344CB8AC3E}">
        <p14:creationId xmlns:p14="http://schemas.microsoft.com/office/powerpoint/2010/main" val="146022827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IC_PPT_Template_Widescreen - Copy.pptx" id="{875F319C-20DB-4BBB-90CC-EA7DAF0856D2}" vid="{F37DB961-444D-4C05-B9F9-0AFB8509103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6499330D76B4642A0E7B53F4A469F55" ma:contentTypeVersion="9" ma:contentTypeDescription="Create a new document." ma:contentTypeScope="" ma:versionID="e9dc761782266947dee2ba379a6136c0">
  <xsd:schema xmlns:xsd="http://www.w3.org/2001/XMLSchema" xmlns:xs="http://www.w3.org/2001/XMLSchema" xmlns:p="http://schemas.microsoft.com/office/2006/metadata/properties" xmlns:ns2="9e4a43c1-b2a9-408a-8cac-448eda25f0f3" xmlns:ns3="dd7425a4-fa23-406d-b478-3c2992d2d4ba" targetNamespace="http://schemas.microsoft.com/office/2006/metadata/properties" ma:root="true" ma:fieldsID="4367215a65fce3b318ea6c34b1e10c78" ns2:_="" ns3:_="">
    <xsd:import namespace="9e4a43c1-b2a9-408a-8cac-448eda25f0f3"/>
    <xsd:import namespace="dd7425a4-fa23-406d-b478-3c2992d2d4b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4a43c1-b2a9-408a-8cac-448eda25f0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d7425a4-fa23-406d-b478-3c2992d2d4b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687D868-2FE5-4E6E-B6DE-0B31813BAEC1}">
  <ds:schemaRefs>
    <ds:schemaRef ds:uri="http://schemas.microsoft.com/sharepoint/v3/contenttype/forms"/>
  </ds:schemaRefs>
</ds:datastoreItem>
</file>

<file path=customXml/itemProps2.xml><?xml version="1.0" encoding="utf-8"?>
<ds:datastoreItem xmlns:ds="http://schemas.openxmlformats.org/officeDocument/2006/customXml" ds:itemID="{C1E880AF-D9A2-4A3B-8C96-EC73067EE5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e4a43c1-b2a9-408a-8cac-448eda25f0f3"/>
    <ds:schemaRef ds:uri="dd7425a4-fa23-406d-b478-3c2992d2d4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BBD16CF-CCAD-40C9-AEA4-6ECC95C36F8C}">
  <ds:schemaRefs>
    <ds:schemaRef ds:uri="http://purl.org/dc/dcmitype/"/>
    <ds:schemaRef ds:uri="http://purl.org/dc/terms/"/>
    <ds:schemaRef ds:uri="http://schemas.microsoft.com/office/infopath/2007/PartnerControls"/>
    <ds:schemaRef ds:uri="http://www.w3.org/XML/1998/namespace"/>
    <ds:schemaRef ds:uri="9e4a43c1-b2a9-408a-8cac-448eda25f0f3"/>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dd7425a4-fa23-406d-b478-3c2992d2d4ba"/>
  </ds:schemaRefs>
</ds:datastoreItem>
</file>

<file path=docProps/app.xml><?xml version="1.0" encoding="utf-8"?>
<Properties xmlns="http://schemas.openxmlformats.org/officeDocument/2006/extended-properties" xmlns:vt="http://schemas.openxmlformats.org/officeDocument/2006/docPropsVTypes">
  <Template>EIC_PPT_Template_Widescreen</Template>
  <TotalTime>28970</TotalTime>
  <Words>1213</Words>
  <Application>Microsoft Office PowerPoint</Application>
  <PresentationFormat>Widescreen</PresentationFormat>
  <Paragraphs>98</Paragraphs>
  <Slides>12</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2</vt:i4>
      </vt:variant>
      <vt:variant>
        <vt:lpstr>Slide Titles</vt:lpstr>
      </vt:variant>
      <vt:variant>
        <vt:i4>12</vt:i4>
      </vt:variant>
    </vt:vector>
  </HeadingPairs>
  <TitlesOfParts>
    <vt:vector size="18" baseType="lpstr">
      <vt:lpstr>Arial</vt:lpstr>
      <vt:lpstr>Calibri</vt:lpstr>
      <vt:lpstr>Times New Roman</vt:lpstr>
      <vt:lpstr>Office Theme</vt:lpstr>
      <vt:lpstr>CorelDRAW PE</vt:lpstr>
      <vt:lpstr>Acrobat Document</vt:lpstr>
      <vt:lpstr>LLRF Activities at Jefferson Lab</vt:lpstr>
      <vt:lpstr>PowerPoint Presentation</vt:lpstr>
      <vt:lpstr>PowerPoint Presentation</vt:lpstr>
      <vt:lpstr>LLRF COMMISSIONING OF THE CEBAF C75 UPGRADES SAM 2024/2025  Poster #79  M. Geesaman, et al.</vt:lpstr>
      <vt:lpstr>Advancement in LLRF 3.0 SELAP firmware/software development</vt:lpstr>
      <vt:lpstr>RF Reference System – RF over Fiber (RFoF) Upgrade continues </vt:lpstr>
      <vt:lpstr>PowerPoint Presentation</vt:lpstr>
      <vt:lpstr>PowerPoint Presentation</vt:lpstr>
      <vt:lpstr>PowerPoint Presentation</vt:lpstr>
      <vt:lpstr>PowerPoint Presentation</vt:lpstr>
      <vt:lpstr>PowerPoint Presentation</vt:lpstr>
      <vt:lpstr>Thank you for your attention. JLab LLRF Team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Mernick, Kevin</dc:creator>
  <cp:lastModifiedBy>Tomasz Plawski</cp:lastModifiedBy>
  <cp:revision>203</cp:revision>
  <dcterms:created xsi:type="dcterms:W3CDTF">2022-09-30T19:20:43Z</dcterms:created>
  <dcterms:modified xsi:type="dcterms:W3CDTF">2025-10-10T18:25:14Z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0x010100E6499330D76B4642A0E7B53F4A469F55</vt:lpwstr>
  </property>
</Properties>
</file>