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54"/>
  </p:notesMasterIdLst>
  <p:sldIdLst>
    <p:sldId id="542" r:id="rId3"/>
    <p:sldId id="351" r:id="rId4"/>
    <p:sldId id="435" r:id="rId5"/>
    <p:sldId id="371" r:id="rId6"/>
    <p:sldId id="376" r:id="rId7"/>
    <p:sldId id="377" r:id="rId8"/>
    <p:sldId id="374" r:id="rId9"/>
    <p:sldId id="378" r:id="rId10"/>
    <p:sldId id="307" r:id="rId11"/>
    <p:sldId id="280" r:id="rId12"/>
    <p:sldId id="541" r:id="rId13"/>
    <p:sldId id="277" r:id="rId14"/>
    <p:sldId id="258" r:id="rId15"/>
    <p:sldId id="357" r:id="rId16"/>
    <p:sldId id="365" r:id="rId17"/>
    <p:sldId id="309" r:id="rId18"/>
    <p:sldId id="363" r:id="rId19"/>
    <p:sldId id="368" r:id="rId20"/>
    <p:sldId id="548" r:id="rId21"/>
    <p:sldId id="475" r:id="rId22"/>
    <p:sldId id="385" r:id="rId23"/>
    <p:sldId id="407" r:id="rId24"/>
    <p:sldId id="452" r:id="rId25"/>
    <p:sldId id="453" r:id="rId26"/>
    <p:sldId id="259" r:id="rId27"/>
    <p:sldId id="260" r:id="rId28"/>
    <p:sldId id="543" r:id="rId29"/>
    <p:sldId id="395" r:id="rId30"/>
    <p:sldId id="546" r:id="rId31"/>
    <p:sldId id="547" r:id="rId32"/>
    <p:sldId id="262" r:id="rId33"/>
    <p:sldId id="261" r:id="rId34"/>
    <p:sldId id="404" r:id="rId35"/>
    <p:sldId id="257" r:id="rId36"/>
    <p:sldId id="535" r:id="rId37"/>
    <p:sldId id="533" r:id="rId38"/>
    <p:sldId id="532" r:id="rId39"/>
    <p:sldId id="534" r:id="rId40"/>
    <p:sldId id="459" r:id="rId41"/>
    <p:sldId id="369" r:id="rId42"/>
    <p:sldId id="537" r:id="rId43"/>
    <p:sldId id="443" r:id="rId44"/>
    <p:sldId id="545" r:id="rId45"/>
    <p:sldId id="356" r:id="rId46"/>
    <p:sldId id="441" r:id="rId47"/>
    <p:sldId id="367" r:id="rId48"/>
    <p:sldId id="456" r:id="rId49"/>
    <p:sldId id="341" r:id="rId50"/>
    <p:sldId id="265" r:id="rId51"/>
    <p:sldId id="388" r:id="rId52"/>
    <p:sldId id="53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386"/>
    <p:restoredTop sz="94643"/>
  </p:normalViewPr>
  <p:slideViewPr>
    <p:cSldViewPr snapToGrid="0" snapToObjects="1">
      <p:cViewPr varScale="1">
        <p:scale>
          <a:sx n="134" d="100"/>
          <a:sy n="134" d="100"/>
        </p:scale>
        <p:origin x="208" y="504"/>
      </p:cViewPr>
      <p:guideLst/>
    </p:cSldViewPr>
  </p:slideViewPr>
  <p:notesTextViewPr>
    <p:cViewPr>
      <p:scale>
        <a:sx n="1" d="1"/>
        <a:sy n="1" d="1"/>
      </p:scale>
      <p:origin x="0" y="0"/>
    </p:cViewPr>
  </p:notesTextViewPr>
  <p:sorterViewPr>
    <p:cViewPr varScale="1">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7D85F-E4A9-CC41-8F4E-337F5EE811D2}" type="datetimeFigureOut">
              <a:rPr lang="en-US" smtClean="0"/>
              <a:t>7/12/25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D3824-AD3F-6449-BA9B-F9C8BA2B3A05}" type="slidenum">
              <a:rPr lang="en-US" smtClean="0"/>
              <a:t>‹#›</a:t>
            </a:fld>
            <a:endParaRPr lang="en-US"/>
          </a:p>
        </p:txBody>
      </p:sp>
    </p:spTree>
    <p:extLst>
      <p:ext uri="{BB962C8B-B14F-4D97-AF65-F5344CB8AC3E}">
        <p14:creationId xmlns:p14="http://schemas.microsoft.com/office/powerpoint/2010/main" val="2563439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42BD76-B103-2745-B32A-F587EE0485B0}" type="slidenum">
              <a:rPr lang="en-US" smtClean="0"/>
              <a:pPr>
                <a:defRPr/>
              </a:pPr>
              <a:t>14</a:t>
            </a:fld>
            <a:endParaRPr lang="en-US"/>
          </a:p>
        </p:txBody>
      </p:sp>
    </p:spTree>
    <p:extLst>
      <p:ext uri="{BB962C8B-B14F-4D97-AF65-F5344CB8AC3E}">
        <p14:creationId xmlns:p14="http://schemas.microsoft.com/office/powerpoint/2010/main" val="1256584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endParaRPr/>
          </a:p>
          <a:p>
            <a:endParaRPr/>
          </a:p>
        </p:txBody>
      </p:sp>
    </p:spTree>
    <p:extLst>
      <p:ext uri="{BB962C8B-B14F-4D97-AF65-F5344CB8AC3E}">
        <p14:creationId xmlns:p14="http://schemas.microsoft.com/office/powerpoint/2010/main" val="337127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AFFFF5-0460-DB49-8111-83A626D95A50}" type="slidenum">
              <a:rPr lang="en-US" smtClean="0"/>
              <a:t>44</a:t>
            </a:fld>
            <a:endParaRPr lang="en-US"/>
          </a:p>
        </p:txBody>
      </p:sp>
    </p:spTree>
    <p:extLst>
      <p:ext uri="{BB962C8B-B14F-4D97-AF65-F5344CB8AC3E}">
        <p14:creationId xmlns:p14="http://schemas.microsoft.com/office/powerpoint/2010/main" val="2803318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04BA-082E-EE48-A40B-353BDF0573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9FED43-7823-C546-81CD-5D6C8B86EA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49DB0B-E590-0A4C-A2B9-F4FBB77B079E}"/>
              </a:ext>
            </a:extLst>
          </p:cNvPr>
          <p:cNvSpPr>
            <a:spLocks noGrp="1"/>
          </p:cNvSpPr>
          <p:nvPr>
            <p:ph type="dt" sz="half" idx="10"/>
          </p:nvPr>
        </p:nvSpPr>
        <p:spPr/>
        <p:txBody>
          <a:bodyPr/>
          <a:lstStyle/>
          <a:p>
            <a:fld id="{13A735D7-CD86-B149-B38C-7DD50A8DF947}" type="datetime1">
              <a:rPr lang="en-US" smtClean="0"/>
              <a:t>7/12/25</a:t>
            </a:fld>
            <a:endParaRPr lang="en-US"/>
          </a:p>
        </p:txBody>
      </p:sp>
      <p:sp>
        <p:nvSpPr>
          <p:cNvPr id="5" name="Footer Placeholder 4">
            <a:extLst>
              <a:ext uri="{FF2B5EF4-FFF2-40B4-BE49-F238E27FC236}">
                <a16:creationId xmlns:a16="http://schemas.microsoft.com/office/drawing/2014/main" id="{9CA68006-307E-5B4D-8D0C-F33E026A6C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C76EE-BE03-324B-A584-464BA1205395}"/>
              </a:ext>
            </a:extLst>
          </p:cNvPr>
          <p:cNvSpPr>
            <a:spLocks noGrp="1"/>
          </p:cNvSpPr>
          <p:nvPr>
            <p:ph type="sldNum" sz="quarter" idx="12"/>
          </p:nvPr>
        </p:nvSpPr>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3662625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3DBD-D276-9341-A439-EEAA15BBE7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DA30BB-17B3-224D-A76D-C6E8E0ADA9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70980-DB49-8547-B671-0F4AAD5413AC}"/>
              </a:ext>
            </a:extLst>
          </p:cNvPr>
          <p:cNvSpPr>
            <a:spLocks noGrp="1"/>
          </p:cNvSpPr>
          <p:nvPr>
            <p:ph type="dt" sz="half" idx="10"/>
          </p:nvPr>
        </p:nvSpPr>
        <p:spPr/>
        <p:txBody>
          <a:bodyPr/>
          <a:lstStyle/>
          <a:p>
            <a:fld id="{E55BA9A3-F344-5347-BE8F-086EB2F03D81}" type="datetime1">
              <a:rPr lang="en-US" smtClean="0"/>
              <a:t>7/12/25</a:t>
            </a:fld>
            <a:endParaRPr lang="en-US"/>
          </a:p>
        </p:txBody>
      </p:sp>
      <p:sp>
        <p:nvSpPr>
          <p:cNvPr id="5" name="Footer Placeholder 4">
            <a:extLst>
              <a:ext uri="{FF2B5EF4-FFF2-40B4-BE49-F238E27FC236}">
                <a16:creationId xmlns:a16="http://schemas.microsoft.com/office/drawing/2014/main" id="{2CD97B15-059B-7D43-BF18-C042E904C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F9BD4-77EE-8940-A93B-0BC0A294228B}"/>
              </a:ext>
            </a:extLst>
          </p:cNvPr>
          <p:cNvSpPr>
            <a:spLocks noGrp="1"/>
          </p:cNvSpPr>
          <p:nvPr>
            <p:ph type="sldNum" sz="quarter" idx="12"/>
          </p:nvPr>
        </p:nvSpPr>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3606693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2D2269-BCBE-D84E-8F0F-0ED4C2776F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E3C6C6-E050-C642-AE65-2E4BE9CF66E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6688B-BAB2-024B-83FC-23113777B873}"/>
              </a:ext>
            </a:extLst>
          </p:cNvPr>
          <p:cNvSpPr>
            <a:spLocks noGrp="1"/>
          </p:cNvSpPr>
          <p:nvPr>
            <p:ph type="dt" sz="half" idx="10"/>
          </p:nvPr>
        </p:nvSpPr>
        <p:spPr/>
        <p:txBody>
          <a:bodyPr/>
          <a:lstStyle/>
          <a:p>
            <a:fld id="{7099C3D4-8503-994B-8FF5-D6EEEC1B88A3}" type="datetime1">
              <a:rPr lang="en-US" smtClean="0"/>
              <a:t>7/12/25</a:t>
            </a:fld>
            <a:endParaRPr lang="en-US"/>
          </a:p>
        </p:txBody>
      </p:sp>
      <p:sp>
        <p:nvSpPr>
          <p:cNvPr id="5" name="Footer Placeholder 4">
            <a:extLst>
              <a:ext uri="{FF2B5EF4-FFF2-40B4-BE49-F238E27FC236}">
                <a16:creationId xmlns:a16="http://schemas.microsoft.com/office/drawing/2014/main" id="{0BE88E5A-0BBE-AC47-843B-7AD11DFA4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623E4-64E1-9143-B636-52B990872076}"/>
              </a:ext>
            </a:extLst>
          </p:cNvPr>
          <p:cNvSpPr>
            <a:spLocks noGrp="1"/>
          </p:cNvSpPr>
          <p:nvPr>
            <p:ph type="sldNum" sz="quarter" idx="12"/>
          </p:nvPr>
        </p:nvSpPr>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371652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120E-355A-4143-89F4-05F0B13EF7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8FF0E1-5761-914A-862D-4FC263B7E022}"/>
              </a:ext>
            </a:extLst>
          </p:cNvPr>
          <p:cNvSpPr>
            <a:spLocks noGrp="1"/>
          </p:cNvSpPr>
          <p:nvPr>
            <p:ph type="dt" sz="half" idx="10"/>
          </p:nvPr>
        </p:nvSpPr>
        <p:spPr/>
        <p:txBody>
          <a:bodyPr/>
          <a:lstStyle/>
          <a:p>
            <a:fld id="{89F0DD0A-FA93-214B-B0DC-E39FF8FB5009}" type="datetime1">
              <a:rPr lang="en-US" smtClean="0"/>
              <a:t>7/12/25</a:t>
            </a:fld>
            <a:endParaRPr lang="en-US"/>
          </a:p>
        </p:txBody>
      </p:sp>
      <p:sp>
        <p:nvSpPr>
          <p:cNvPr id="4" name="Footer Placeholder 3">
            <a:extLst>
              <a:ext uri="{FF2B5EF4-FFF2-40B4-BE49-F238E27FC236}">
                <a16:creationId xmlns:a16="http://schemas.microsoft.com/office/drawing/2014/main" id="{B58EF025-6D46-FE46-9A8F-5A4705F5CF73}"/>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D1444605-F999-E844-A422-45FCA8694A39}"/>
              </a:ext>
            </a:extLst>
          </p:cNvPr>
          <p:cNvSpPr>
            <a:spLocks noGrp="1"/>
          </p:cNvSpPr>
          <p:nvPr>
            <p:ph type="sldNum" sz="quarter" idx="12"/>
          </p:nvPr>
        </p:nvSpPr>
        <p:spPr>
          <a:xfrm>
            <a:off x="9176657" y="6356350"/>
            <a:ext cx="2743200" cy="365125"/>
          </a:xfrm>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835229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0" name="Shape 80"/>
          <p:cNvSpPr>
            <a:spLocks noGrp="1"/>
          </p:cNvSpPr>
          <p:nvPr>
            <p:ph type="title"/>
          </p:nvPr>
        </p:nvSpPr>
        <p:spPr>
          <a:xfrm>
            <a:off x="976314" y="187523"/>
            <a:ext cx="10239375" cy="1714500"/>
          </a:xfrm>
          <a:prstGeom prst="rect">
            <a:avLst/>
          </a:prstGeom>
        </p:spPr>
        <p:txBody>
          <a:bodyPr/>
          <a:lstStyle>
            <a:lvl1pPr>
              <a:defRPr>
                <a:solidFill>
                  <a:srgbClr val="558AAB"/>
                </a:solidFill>
              </a:defRPr>
            </a:lvl1pPr>
          </a:lstStyle>
          <a:p>
            <a:r>
              <a:t>Title Text</a:t>
            </a:r>
          </a:p>
        </p:txBody>
      </p:sp>
      <p:sp>
        <p:nvSpPr>
          <p:cNvPr id="81" name="Shape 81"/>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844729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84032-F29F-F04F-8BDC-922710E383EF}" type="slidenum">
              <a:rPr lang="en-US" smtClean="0"/>
              <a:t>‹#›</a:t>
            </a:fld>
            <a:endParaRPr lang="en-US"/>
          </a:p>
        </p:txBody>
      </p:sp>
    </p:spTree>
    <p:extLst>
      <p:ext uri="{BB962C8B-B14F-4D97-AF65-F5344CB8AC3E}">
        <p14:creationId xmlns:p14="http://schemas.microsoft.com/office/powerpoint/2010/main" val="4013776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29CC9DAB-F448-29D8-DA84-631596C9DA4B}"/>
              </a:ext>
            </a:extLst>
          </p:cNvPr>
          <p:cNvSpPr txBox="1"/>
          <p:nvPr userDrawn="1"/>
        </p:nvSpPr>
        <p:spPr>
          <a:xfrm>
            <a:off x="9853129" y="6531429"/>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1041459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84032-F29F-F04F-8BDC-922710E383EF}" type="slidenum">
              <a:rPr lang="en-US" smtClean="0"/>
              <a:t>‹#›</a:t>
            </a:fld>
            <a:endParaRPr lang="en-US"/>
          </a:p>
        </p:txBody>
      </p:sp>
    </p:spTree>
    <p:extLst>
      <p:ext uri="{BB962C8B-B14F-4D97-AF65-F5344CB8AC3E}">
        <p14:creationId xmlns:p14="http://schemas.microsoft.com/office/powerpoint/2010/main" val="3679231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84032-F29F-F04F-8BDC-922710E383EF}" type="slidenum">
              <a:rPr lang="en-US" smtClean="0"/>
              <a:t>‹#›</a:t>
            </a:fld>
            <a:endParaRPr lang="en-US"/>
          </a:p>
        </p:txBody>
      </p:sp>
    </p:spTree>
    <p:extLst>
      <p:ext uri="{BB962C8B-B14F-4D97-AF65-F5344CB8AC3E}">
        <p14:creationId xmlns:p14="http://schemas.microsoft.com/office/powerpoint/2010/main" val="283486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84032-F29F-F04F-8BDC-922710E383EF}" type="slidenum">
              <a:rPr lang="en-US" smtClean="0"/>
              <a:t>‹#›</a:t>
            </a:fld>
            <a:endParaRPr lang="en-US"/>
          </a:p>
        </p:txBody>
      </p:sp>
    </p:spTree>
    <p:extLst>
      <p:ext uri="{BB962C8B-B14F-4D97-AF65-F5344CB8AC3E}">
        <p14:creationId xmlns:p14="http://schemas.microsoft.com/office/powerpoint/2010/main" val="1240568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884032-F29F-F04F-8BDC-922710E383EF}" type="slidenum">
              <a:rPr lang="en-US" smtClean="0"/>
              <a:t>‹#›</a:t>
            </a:fld>
            <a:endParaRPr lang="en-US"/>
          </a:p>
        </p:txBody>
      </p:sp>
    </p:spTree>
    <p:extLst>
      <p:ext uri="{BB962C8B-B14F-4D97-AF65-F5344CB8AC3E}">
        <p14:creationId xmlns:p14="http://schemas.microsoft.com/office/powerpoint/2010/main" val="88768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69E6-E0FA-0643-9078-64593FF26D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022F1D-5DFC-0740-BC3E-4FD27324DD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B4E88-761A-0840-A570-47F961F27114}"/>
              </a:ext>
            </a:extLst>
          </p:cNvPr>
          <p:cNvSpPr>
            <a:spLocks noGrp="1"/>
          </p:cNvSpPr>
          <p:nvPr>
            <p:ph type="dt" sz="half" idx="10"/>
          </p:nvPr>
        </p:nvSpPr>
        <p:spPr/>
        <p:txBody>
          <a:bodyPr/>
          <a:lstStyle/>
          <a:p>
            <a:fld id="{E951A29E-5865-4547-96C2-22AD1EAE96A1}" type="datetime1">
              <a:rPr lang="en-US" smtClean="0"/>
              <a:t>7/12/25</a:t>
            </a:fld>
            <a:endParaRPr lang="en-US"/>
          </a:p>
        </p:txBody>
      </p:sp>
      <p:sp>
        <p:nvSpPr>
          <p:cNvPr id="5" name="Footer Placeholder 4">
            <a:extLst>
              <a:ext uri="{FF2B5EF4-FFF2-40B4-BE49-F238E27FC236}">
                <a16:creationId xmlns:a16="http://schemas.microsoft.com/office/drawing/2014/main" id="{12FF0298-6E0D-8146-86A9-8279DE177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941B9-4B35-A342-8C08-33A1D29D9B72}"/>
              </a:ext>
            </a:extLst>
          </p:cNvPr>
          <p:cNvSpPr>
            <a:spLocks noGrp="1"/>
          </p:cNvSpPr>
          <p:nvPr>
            <p:ph type="sldNum" sz="quarter" idx="12"/>
          </p:nvPr>
        </p:nvSpPr>
        <p:spPr>
          <a:xfrm>
            <a:off x="9330047" y="6481124"/>
            <a:ext cx="2743200" cy="365125"/>
          </a:xfrm>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2764758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884032-F29F-F04F-8BDC-922710E383EF}" type="slidenum">
              <a:rPr lang="en-US" smtClean="0"/>
              <a:t>‹#›</a:t>
            </a:fld>
            <a:endParaRPr lang="en-US"/>
          </a:p>
        </p:txBody>
      </p:sp>
    </p:spTree>
    <p:extLst>
      <p:ext uri="{BB962C8B-B14F-4D97-AF65-F5344CB8AC3E}">
        <p14:creationId xmlns:p14="http://schemas.microsoft.com/office/powerpoint/2010/main" val="3631033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84032-F29F-F04F-8BDC-922710E383EF}" type="slidenum">
              <a:rPr lang="en-US" smtClean="0"/>
              <a:t>‹#›</a:t>
            </a:fld>
            <a:endParaRPr lang="en-US"/>
          </a:p>
        </p:txBody>
      </p:sp>
    </p:spTree>
    <p:extLst>
      <p:ext uri="{BB962C8B-B14F-4D97-AF65-F5344CB8AC3E}">
        <p14:creationId xmlns:p14="http://schemas.microsoft.com/office/powerpoint/2010/main" val="148472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84032-F29F-F04F-8BDC-922710E383EF}" type="slidenum">
              <a:rPr lang="en-US" smtClean="0"/>
              <a:t>‹#›</a:t>
            </a:fld>
            <a:endParaRPr lang="en-US"/>
          </a:p>
        </p:txBody>
      </p:sp>
    </p:spTree>
    <p:extLst>
      <p:ext uri="{BB962C8B-B14F-4D97-AF65-F5344CB8AC3E}">
        <p14:creationId xmlns:p14="http://schemas.microsoft.com/office/powerpoint/2010/main" val="3651049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84032-F29F-F04F-8BDC-922710E383EF}" type="slidenum">
              <a:rPr lang="en-US" smtClean="0"/>
              <a:t>‹#›</a:t>
            </a:fld>
            <a:endParaRPr lang="en-US"/>
          </a:p>
        </p:txBody>
      </p:sp>
    </p:spTree>
    <p:extLst>
      <p:ext uri="{BB962C8B-B14F-4D97-AF65-F5344CB8AC3E}">
        <p14:creationId xmlns:p14="http://schemas.microsoft.com/office/powerpoint/2010/main" val="2114680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84032-F29F-F04F-8BDC-922710E383EF}" type="slidenum">
              <a:rPr lang="en-US" smtClean="0"/>
              <a:t>‹#›</a:t>
            </a:fld>
            <a:endParaRPr lang="en-US"/>
          </a:p>
        </p:txBody>
      </p:sp>
    </p:spTree>
    <p:extLst>
      <p:ext uri="{BB962C8B-B14F-4D97-AF65-F5344CB8AC3E}">
        <p14:creationId xmlns:p14="http://schemas.microsoft.com/office/powerpoint/2010/main" val="124571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8" y="2941866"/>
            <a:ext cx="5678108" cy="4258581"/>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4" y="1720795"/>
            <a:ext cx="5402445"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9" name="Picture Placeholder 8"/>
          <p:cNvSpPr>
            <a:spLocks noGrp="1"/>
          </p:cNvSpPr>
          <p:nvPr>
            <p:ph type="pic" sz="quarter" idx="13"/>
          </p:nvPr>
        </p:nvSpPr>
        <p:spPr>
          <a:xfrm>
            <a:off x="6008917" y="1725953"/>
            <a:ext cx="6174619"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443184" y="5126730"/>
            <a:ext cx="5402445"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444325" y="5611329"/>
            <a:ext cx="2743200" cy="365125"/>
          </a:xfrm>
        </p:spPr>
        <p:txBody>
          <a:bodyPr/>
          <a:lstStyle>
            <a:lvl1pPr>
              <a:defRPr>
                <a:solidFill>
                  <a:schemeClr val="tx1"/>
                </a:solidFill>
              </a:defRPr>
            </a:lvl1pPr>
          </a:lstStyle>
          <a:p>
            <a:endParaRPr lang="en-US" dirty="0"/>
          </a:p>
        </p:txBody>
      </p:sp>
      <p:sp>
        <p:nvSpPr>
          <p:cNvPr id="10" name="Slide Number Placeholder 5">
            <a:extLst>
              <a:ext uri="{FF2B5EF4-FFF2-40B4-BE49-F238E27FC236}">
                <a16:creationId xmlns:a16="http://schemas.microsoft.com/office/drawing/2014/main" id="{FA9B9773-558D-A10F-EFEF-014C0D0BFD42}"/>
              </a:ext>
            </a:extLst>
          </p:cNvPr>
          <p:cNvSpPr>
            <a:spLocks noGrp="1"/>
          </p:cNvSpPr>
          <p:nvPr>
            <p:ph type="sldNum" sz="quarter" idx="4"/>
          </p:nvPr>
        </p:nvSpPr>
        <p:spPr>
          <a:xfrm>
            <a:off x="5640921" y="6492876"/>
            <a:ext cx="73599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84032-F29F-F04F-8BDC-922710E383EF}" type="slidenum">
              <a:rPr lang="en-US" smtClean="0"/>
              <a:pPr/>
              <a:t>‹#›</a:t>
            </a:fld>
            <a:endParaRPr lang="en-US" dirty="0"/>
          </a:p>
        </p:txBody>
      </p:sp>
    </p:spTree>
    <p:extLst>
      <p:ext uri="{BB962C8B-B14F-4D97-AF65-F5344CB8AC3E}">
        <p14:creationId xmlns:p14="http://schemas.microsoft.com/office/powerpoint/2010/main" val="178039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94568086-1AF1-7842-AA40-5F9E21223FE5}"/>
              </a:ext>
            </a:extLst>
          </p:cNvPr>
          <p:cNvSpPr txBox="1"/>
          <p:nvPr userDrawn="1"/>
        </p:nvSpPr>
        <p:spPr>
          <a:xfrm>
            <a:off x="9853129" y="6531429"/>
            <a:ext cx="184731" cy="369332"/>
          </a:xfrm>
          <a:prstGeom prst="rect">
            <a:avLst/>
          </a:prstGeom>
          <a:noFill/>
        </p:spPr>
        <p:txBody>
          <a:bodyPr wrap="none" rtlCol="0">
            <a:spAutoFit/>
          </a:bodyPr>
          <a:lstStyle/>
          <a:p>
            <a:endParaRPr lang="en-US" sz="1800" dirty="0"/>
          </a:p>
        </p:txBody>
      </p:sp>
      <p:sp>
        <p:nvSpPr>
          <p:cNvPr id="10" name="Title 9">
            <a:extLst>
              <a:ext uri="{FF2B5EF4-FFF2-40B4-BE49-F238E27FC236}">
                <a16:creationId xmlns:a16="http://schemas.microsoft.com/office/drawing/2014/main" id="{B80A1384-88A7-FF40-8E71-6975FA728F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647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FD22-13C3-4343-99AF-1DC9E5A0FE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DB5A2-A20C-4A43-AABB-4DE7A0DA4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032EA7-2BD7-B74A-9952-BA16B87B85B2}"/>
              </a:ext>
            </a:extLst>
          </p:cNvPr>
          <p:cNvSpPr>
            <a:spLocks noGrp="1"/>
          </p:cNvSpPr>
          <p:nvPr>
            <p:ph type="dt" sz="half" idx="10"/>
          </p:nvPr>
        </p:nvSpPr>
        <p:spPr/>
        <p:txBody>
          <a:bodyPr/>
          <a:lstStyle/>
          <a:p>
            <a:fld id="{17EFD207-E780-9E46-A7CC-26D7A3BFC612}" type="datetime1">
              <a:rPr lang="en-US" smtClean="0"/>
              <a:t>7/12/25</a:t>
            </a:fld>
            <a:endParaRPr lang="en-US"/>
          </a:p>
        </p:txBody>
      </p:sp>
      <p:sp>
        <p:nvSpPr>
          <p:cNvPr id="5" name="Footer Placeholder 4">
            <a:extLst>
              <a:ext uri="{FF2B5EF4-FFF2-40B4-BE49-F238E27FC236}">
                <a16:creationId xmlns:a16="http://schemas.microsoft.com/office/drawing/2014/main" id="{4C9D5F20-F588-1046-9EE2-B515E0571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B33A3-DDAA-934C-8F71-DA7754BA6734}"/>
              </a:ext>
            </a:extLst>
          </p:cNvPr>
          <p:cNvSpPr>
            <a:spLocks noGrp="1"/>
          </p:cNvSpPr>
          <p:nvPr>
            <p:ph type="sldNum" sz="quarter" idx="12"/>
          </p:nvPr>
        </p:nvSpPr>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2693776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9AA9-98A0-2843-97D9-9B7DE84D8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46A1A-BEA2-8648-A2B4-8C27335435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3138BC-91D9-3243-8597-18EA069130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EBC781-0600-264D-94D1-148436B9EE82}"/>
              </a:ext>
            </a:extLst>
          </p:cNvPr>
          <p:cNvSpPr>
            <a:spLocks noGrp="1"/>
          </p:cNvSpPr>
          <p:nvPr>
            <p:ph type="dt" sz="half" idx="10"/>
          </p:nvPr>
        </p:nvSpPr>
        <p:spPr/>
        <p:txBody>
          <a:bodyPr/>
          <a:lstStyle/>
          <a:p>
            <a:fld id="{E6CB605A-90DF-714D-90CA-BD178F0C76E4}" type="datetime1">
              <a:rPr lang="en-US" smtClean="0"/>
              <a:t>7/12/25</a:t>
            </a:fld>
            <a:endParaRPr lang="en-US"/>
          </a:p>
        </p:txBody>
      </p:sp>
      <p:sp>
        <p:nvSpPr>
          <p:cNvPr id="6" name="Footer Placeholder 5">
            <a:extLst>
              <a:ext uri="{FF2B5EF4-FFF2-40B4-BE49-F238E27FC236}">
                <a16:creationId xmlns:a16="http://schemas.microsoft.com/office/drawing/2014/main" id="{8CCBF253-554A-4348-8F63-024CD3AFD3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70D0E8-6E07-8B48-AE28-A6218E81ADBD}"/>
              </a:ext>
            </a:extLst>
          </p:cNvPr>
          <p:cNvSpPr>
            <a:spLocks noGrp="1"/>
          </p:cNvSpPr>
          <p:nvPr>
            <p:ph type="sldNum" sz="quarter" idx="12"/>
          </p:nvPr>
        </p:nvSpPr>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3896160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3BAB-F2FE-F440-94A6-2AD4001D77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CA65EF-6B6F-A844-8619-2739627D1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754343-73B3-9644-B90A-20C7F781E35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6EA673-EC23-1343-870D-5F9FA67CD6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C0A5DE-9C5B-DC41-A031-48F8464F05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F83CA5-CD5C-444A-A406-DDBC80BBFC51}"/>
              </a:ext>
            </a:extLst>
          </p:cNvPr>
          <p:cNvSpPr>
            <a:spLocks noGrp="1"/>
          </p:cNvSpPr>
          <p:nvPr>
            <p:ph type="dt" sz="half" idx="10"/>
          </p:nvPr>
        </p:nvSpPr>
        <p:spPr/>
        <p:txBody>
          <a:bodyPr/>
          <a:lstStyle/>
          <a:p>
            <a:fld id="{54C90FA9-BB97-D244-BFDD-AEE443BC8B53}" type="datetime1">
              <a:rPr lang="en-US" smtClean="0"/>
              <a:t>7/12/25</a:t>
            </a:fld>
            <a:endParaRPr lang="en-US"/>
          </a:p>
        </p:txBody>
      </p:sp>
      <p:sp>
        <p:nvSpPr>
          <p:cNvPr id="8" name="Footer Placeholder 7">
            <a:extLst>
              <a:ext uri="{FF2B5EF4-FFF2-40B4-BE49-F238E27FC236}">
                <a16:creationId xmlns:a16="http://schemas.microsoft.com/office/drawing/2014/main" id="{0A275D28-BF9B-9C46-8C6F-1A1C2EAD40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82F9CB-713F-5844-87D9-3609A2679552}"/>
              </a:ext>
            </a:extLst>
          </p:cNvPr>
          <p:cNvSpPr>
            <a:spLocks noGrp="1"/>
          </p:cNvSpPr>
          <p:nvPr>
            <p:ph type="sldNum" sz="quarter" idx="12"/>
          </p:nvPr>
        </p:nvSpPr>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281207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2BC6-A0CB-6744-9DCD-FFD86B628F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6A1C05-6BD5-3D43-9A15-C3CFD32AB791}"/>
              </a:ext>
            </a:extLst>
          </p:cNvPr>
          <p:cNvSpPr>
            <a:spLocks noGrp="1"/>
          </p:cNvSpPr>
          <p:nvPr>
            <p:ph type="dt" sz="half" idx="10"/>
          </p:nvPr>
        </p:nvSpPr>
        <p:spPr/>
        <p:txBody>
          <a:bodyPr/>
          <a:lstStyle/>
          <a:p>
            <a:fld id="{BD1963DC-1996-3E4E-AA32-6922BAE77BBA}" type="datetime1">
              <a:rPr lang="en-US" smtClean="0"/>
              <a:t>7/12/25</a:t>
            </a:fld>
            <a:endParaRPr lang="en-US"/>
          </a:p>
        </p:txBody>
      </p:sp>
      <p:sp>
        <p:nvSpPr>
          <p:cNvPr id="4" name="Footer Placeholder 3">
            <a:extLst>
              <a:ext uri="{FF2B5EF4-FFF2-40B4-BE49-F238E27FC236}">
                <a16:creationId xmlns:a16="http://schemas.microsoft.com/office/drawing/2014/main" id="{E04CDAAB-B8EF-7245-8172-10B82ED5F9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8A2209-7DBC-804B-BCBF-3B4AF4693739}"/>
              </a:ext>
            </a:extLst>
          </p:cNvPr>
          <p:cNvSpPr>
            <a:spLocks noGrp="1"/>
          </p:cNvSpPr>
          <p:nvPr>
            <p:ph type="sldNum" sz="quarter" idx="12"/>
          </p:nvPr>
        </p:nvSpPr>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2133943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F2F3B5-4A70-604E-8997-68046B7CC2CF}"/>
              </a:ext>
            </a:extLst>
          </p:cNvPr>
          <p:cNvSpPr>
            <a:spLocks noGrp="1"/>
          </p:cNvSpPr>
          <p:nvPr>
            <p:ph type="dt" sz="half" idx="10"/>
          </p:nvPr>
        </p:nvSpPr>
        <p:spPr/>
        <p:txBody>
          <a:bodyPr/>
          <a:lstStyle/>
          <a:p>
            <a:fld id="{E42087F0-9C2E-6740-A905-E44E0433AE7A}" type="datetime1">
              <a:rPr lang="en-US" smtClean="0"/>
              <a:t>7/12/25</a:t>
            </a:fld>
            <a:endParaRPr lang="en-US"/>
          </a:p>
        </p:txBody>
      </p:sp>
      <p:sp>
        <p:nvSpPr>
          <p:cNvPr id="3" name="Footer Placeholder 2">
            <a:extLst>
              <a:ext uri="{FF2B5EF4-FFF2-40B4-BE49-F238E27FC236}">
                <a16:creationId xmlns:a16="http://schemas.microsoft.com/office/drawing/2014/main" id="{0E3D3652-73F6-A344-BF9D-8F1646BC5D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B0806B-EEDE-CF4F-88F9-ACA77FB44B73}"/>
              </a:ext>
            </a:extLst>
          </p:cNvPr>
          <p:cNvSpPr>
            <a:spLocks noGrp="1"/>
          </p:cNvSpPr>
          <p:nvPr>
            <p:ph type="sldNum" sz="quarter" idx="12"/>
          </p:nvPr>
        </p:nvSpPr>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238786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25B9E-AAAA-8D4E-BA33-B057D5499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84DB00-A156-DE49-8EA8-B5E18189FD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84C9C1-F5A4-2F49-A44E-DAD2AC6943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6FBEF4-E08B-6144-85FC-60F72B7DFC4E}"/>
              </a:ext>
            </a:extLst>
          </p:cNvPr>
          <p:cNvSpPr>
            <a:spLocks noGrp="1"/>
          </p:cNvSpPr>
          <p:nvPr>
            <p:ph type="dt" sz="half" idx="10"/>
          </p:nvPr>
        </p:nvSpPr>
        <p:spPr/>
        <p:txBody>
          <a:bodyPr/>
          <a:lstStyle/>
          <a:p>
            <a:fld id="{E702C935-E8DB-1145-ABC1-F8F7F063FFA9}" type="datetime1">
              <a:rPr lang="en-US" smtClean="0"/>
              <a:t>7/12/25</a:t>
            </a:fld>
            <a:endParaRPr lang="en-US"/>
          </a:p>
        </p:txBody>
      </p:sp>
      <p:sp>
        <p:nvSpPr>
          <p:cNvPr id="6" name="Footer Placeholder 5">
            <a:extLst>
              <a:ext uri="{FF2B5EF4-FFF2-40B4-BE49-F238E27FC236}">
                <a16:creationId xmlns:a16="http://schemas.microsoft.com/office/drawing/2014/main" id="{66BA1B2E-13C1-1041-B957-2355A9ECC8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73274-DF82-7842-84FA-8EBAA9E968AB}"/>
              </a:ext>
            </a:extLst>
          </p:cNvPr>
          <p:cNvSpPr>
            <a:spLocks noGrp="1"/>
          </p:cNvSpPr>
          <p:nvPr>
            <p:ph type="sldNum" sz="quarter" idx="12"/>
          </p:nvPr>
        </p:nvSpPr>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3299838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01235-DC99-7A4C-8888-A95AA5D711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5D05EC-D8F4-584F-9D0A-2CA996B0AA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D8D65-4D0C-EA4A-8133-7EA3A8914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5479B8-0E17-4941-AE62-CE545B7CD3CA}"/>
              </a:ext>
            </a:extLst>
          </p:cNvPr>
          <p:cNvSpPr>
            <a:spLocks noGrp="1"/>
          </p:cNvSpPr>
          <p:nvPr>
            <p:ph type="dt" sz="half" idx="10"/>
          </p:nvPr>
        </p:nvSpPr>
        <p:spPr/>
        <p:txBody>
          <a:bodyPr/>
          <a:lstStyle/>
          <a:p>
            <a:fld id="{F6B23A6D-BA59-ED47-9DCE-7E853FA8174F}" type="datetime1">
              <a:rPr lang="en-US" smtClean="0"/>
              <a:t>7/12/25</a:t>
            </a:fld>
            <a:endParaRPr lang="en-US"/>
          </a:p>
        </p:txBody>
      </p:sp>
      <p:sp>
        <p:nvSpPr>
          <p:cNvPr id="6" name="Footer Placeholder 5">
            <a:extLst>
              <a:ext uri="{FF2B5EF4-FFF2-40B4-BE49-F238E27FC236}">
                <a16:creationId xmlns:a16="http://schemas.microsoft.com/office/drawing/2014/main" id="{16E77AA5-6B87-BC4E-A06B-9B75F0AF00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182222-A3BE-4644-94A8-50C7B83ACCEE}"/>
              </a:ext>
            </a:extLst>
          </p:cNvPr>
          <p:cNvSpPr>
            <a:spLocks noGrp="1"/>
          </p:cNvSpPr>
          <p:nvPr>
            <p:ph type="sldNum" sz="quarter" idx="12"/>
          </p:nvPr>
        </p:nvSpPr>
        <p:spPr/>
        <p:txBody>
          <a:bodyPr/>
          <a:lstStyle/>
          <a:p>
            <a:fld id="{C276C80F-E337-1E44-B5E3-0EACE8A36058}" type="slidenum">
              <a:rPr lang="en-US" smtClean="0"/>
              <a:t>‹#›</a:t>
            </a:fld>
            <a:endParaRPr lang="en-US"/>
          </a:p>
        </p:txBody>
      </p:sp>
    </p:spTree>
    <p:extLst>
      <p:ext uri="{BB962C8B-B14F-4D97-AF65-F5344CB8AC3E}">
        <p14:creationId xmlns:p14="http://schemas.microsoft.com/office/powerpoint/2010/main" val="756648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FA3324-EAA8-784B-8770-AF42D71CB0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340BC-A6A8-F348-9608-27C512AB7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F0E6-8B5D-5142-B0CD-8C59227160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75F59-D8FE-864A-BE5F-E334BB117F10}" type="datetime1">
              <a:rPr lang="en-US" smtClean="0"/>
              <a:t>7/12/25</a:t>
            </a:fld>
            <a:endParaRPr lang="en-US"/>
          </a:p>
        </p:txBody>
      </p:sp>
      <p:sp>
        <p:nvSpPr>
          <p:cNvPr id="5" name="Footer Placeholder 4">
            <a:extLst>
              <a:ext uri="{FF2B5EF4-FFF2-40B4-BE49-F238E27FC236}">
                <a16:creationId xmlns:a16="http://schemas.microsoft.com/office/drawing/2014/main" id="{3AE44AF6-CCE0-1C41-A1F7-0244C01A09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6298F5-BA76-6649-BC3C-02C34BBE5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6C80F-E337-1E44-B5E3-0EACE8A36058}" type="slidenum">
              <a:rPr lang="en-US" smtClean="0"/>
              <a:t>‹#›</a:t>
            </a:fld>
            <a:endParaRPr lang="en-US"/>
          </a:p>
        </p:txBody>
      </p:sp>
    </p:spTree>
    <p:extLst>
      <p:ext uri="{BB962C8B-B14F-4D97-AF65-F5344CB8AC3E}">
        <p14:creationId xmlns:p14="http://schemas.microsoft.com/office/powerpoint/2010/main" val="3212057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84032-F29F-F04F-8BDC-922710E383EF}" type="slidenum">
              <a:rPr lang="en-US" smtClean="0"/>
              <a:pPr/>
              <a:t>‹#›</a:t>
            </a:fld>
            <a:endParaRPr lang="en-US" dirty="0"/>
          </a:p>
        </p:txBody>
      </p:sp>
    </p:spTree>
    <p:extLst>
      <p:ext uri="{BB962C8B-B14F-4D97-AF65-F5344CB8AC3E}">
        <p14:creationId xmlns:p14="http://schemas.microsoft.com/office/powerpoint/2010/main" val="35465749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doi.org/10.1016/S0370-1573(00)00077-6"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doi.org/10.1103/PhysRevC.99.03520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doi.org/10.1103/PhysRevC.93.055207"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3" Type="http://schemas.openxmlformats.org/officeDocument/2006/relationships/hyperlink" Target="https://doi.org/10.1103/PhysRevC.95.035203" TargetMode="External"/><Relationship Id="rId18" Type="http://schemas.openxmlformats.org/officeDocument/2006/relationships/hyperlink" Target="https://doi.org/10.1103/PhysRevD.91.014023" TargetMode="External"/><Relationship Id="rId26" Type="http://schemas.openxmlformats.org/officeDocument/2006/relationships/hyperlink" Target="https://doi.org/10.1103/PhysRevD.82.113005" TargetMode="External"/><Relationship Id="rId39" Type="http://schemas.openxmlformats.org/officeDocument/2006/relationships/hyperlink" Target="https://doi.org/10.1007/BF01409496" TargetMode="External"/><Relationship Id="rId21" Type="http://schemas.openxmlformats.org/officeDocument/2006/relationships/hyperlink" Target="https://doi.org/10.1016/j.ppnp.2012.01.014" TargetMode="External"/><Relationship Id="rId34" Type="http://schemas.openxmlformats.org/officeDocument/2006/relationships/hyperlink" Target="https://doi.org/10.1016/0375-9474(95)00339-8" TargetMode="External"/><Relationship Id="rId42" Type="http://schemas.openxmlformats.org/officeDocument/2006/relationships/hyperlink" Target="http://www.jetp.ac.ru/cgi-bin/dn/e_035_04_0651.pdf" TargetMode="External"/><Relationship Id="rId7" Type="http://schemas.openxmlformats.org/officeDocument/2006/relationships/hyperlink" Target="https://doi.org/10.1140/epja/s10050-021-00414-x" TargetMode="External"/><Relationship Id="rId2" Type="http://schemas.openxmlformats.org/officeDocument/2006/relationships/hyperlink" Target="https://doi.org/10.1103/PhysRevD.105.054004" TargetMode="External"/><Relationship Id="rId16" Type="http://schemas.openxmlformats.org/officeDocument/2006/relationships/hyperlink" Target="https://doi.org/10.1103/PhysRevD.92.013013" TargetMode="External"/><Relationship Id="rId29" Type="http://schemas.openxmlformats.org/officeDocument/2006/relationships/hyperlink" Target="https://doi.org/10.1103/PhysRevC.72.057601" TargetMode="External"/><Relationship Id="rId1" Type="http://schemas.openxmlformats.org/officeDocument/2006/relationships/slideLayout" Target="../slideLayouts/slideLayout13.xml"/><Relationship Id="rId6" Type="http://schemas.openxmlformats.org/officeDocument/2006/relationships/hyperlink" Target="https://doi.org/10.1140/epja/s10050-021-00389-9" TargetMode="External"/><Relationship Id="rId11" Type="http://schemas.openxmlformats.org/officeDocument/2006/relationships/hyperlink" Target="https://doi.org/10.1103/PhysRevC.99.055202" TargetMode="External"/><Relationship Id="rId24" Type="http://schemas.openxmlformats.org/officeDocument/2006/relationships/hyperlink" Target="https://doi.org/10.1103/PhysRevC.84.055204" TargetMode="External"/><Relationship Id="rId32" Type="http://schemas.openxmlformats.org/officeDocument/2006/relationships/hyperlink" Target="https://doi.org/10.1016/S0370-2693(01)01285-0" TargetMode="External"/><Relationship Id="rId37" Type="http://schemas.openxmlformats.org/officeDocument/2006/relationships/hyperlink" Target="https://doi.org/10.1016/0375-9474(80)90104-9" TargetMode="External"/><Relationship Id="rId40" Type="http://schemas.openxmlformats.org/officeDocument/2006/relationships/hyperlink" Target="https://doi.org/10.1016/0550-3213(75)90514-3" TargetMode="External"/><Relationship Id="rId45" Type="http://schemas.openxmlformats.org/officeDocument/2006/relationships/image" Target="../media/image23.png"/><Relationship Id="rId5" Type="http://schemas.openxmlformats.org/officeDocument/2006/relationships/hyperlink" Target="https://doi.org/10.1016/j.physletb.2021.136254" TargetMode="External"/><Relationship Id="rId15" Type="http://schemas.openxmlformats.org/officeDocument/2006/relationships/hyperlink" Target="https://doi.org/10.1103/PhysRevC.93.065207" TargetMode="External"/><Relationship Id="rId23" Type="http://schemas.openxmlformats.org/officeDocument/2006/relationships/hyperlink" Target="https://doi.org/10.1016/j.physletb.2011.10.002" TargetMode="External"/><Relationship Id="rId28" Type="http://schemas.openxmlformats.org/officeDocument/2006/relationships/hyperlink" Target="https://doi.org/10.1103/PhysRevC.75.035202" TargetMode="External"/><Relationship Id="rId36" Type="http://schemas.openxmlformats.org/officeDocument/2006/relationships/hyperlink" Target="https://doi.org/10.1016/0168-583X(91)96079-Z" TargetMode="External"/><Relationship Id="rId10" Type="http://schemas.openxmlformats.org/officeDocument/2006/relationships/hyperlink" Target="https://doi.org/10.1038/s41586-019-1721-2" TargetMode="External"/><Relationship Id="rId19" Type="http://schemas.openxmlformats.org/officeDocument/2006/relationships/hyperlink" Target="https://doi.org/10.1103/PhysRevC.90.054334" TargetMode="External"/><Relationship Id="rId31" Type="http://schemas.openxmlformats.org/officeDocument/2006/relationships/hyperlink" Target="https://doi.org/10.1016/j.physletb.2003.09.092" TargetMode="External"/><Relationship Id="rId44" Type="http://schemas.openxmlformats.org/officeDocument/2006/relationships/hyperlink" Target="https://doi.org/10.1103/RevModPhys.35.335" TargetMode="External"/><Relationship Id="rId4" Type="http://schemas.openxmlformats.org/officeDocument/2006/relationships/hyperlink" Target="https://doi.org/10.1103/PhysRevLett.127.092001" TargetMode="External"/><Relationship Id="rId9" Type="http://schemas.openxmlformats.org/officeDocument/2006/relationships/hyperlink" Target="https://doi.org/10.1103/PhysRevC.102.035203" TargetMode="External"/><Relationship Id="rId14" Type="http://schemas.openxmlformats.org/officeDocument/2006/relationships/hyperlink" Target="https://doi.org/10.1103/PhysRevC.93.055207" TargetMode="External"/><Relationship Id="rId22" Type="http://schemas.openxmlformats.org/officeDocument/2006/relationships/hyperlink" Target="https://doi.org/10.1016/j.ppnp.2012.01.013" TargetMode="External"/><Relationship Id="rId27" Type="http://schemas.openxmlformats.org/officeDocument/2006/relationships/hyperlink" Target="https://doi.org/10.1103/PhysRevLett.105.242001" TargetMode="External"/><Relationship Id="rId30" Type="http://schemas.openxmlformats.org/officeDocument/2006/relationships/hyperlink" Target="https://doi.org/10.1103/PhysRevC.70.068202" TargetMode="External"/><Relationship Id="rId35" Type="http://schemas.openxmlformats.org/officeDocument/2006/relationships/hyperlink" Target="https://doi.org/10.1142/S0218301394000255" TargetMode="External"/><Relationship Id="rId43" Type="http://schemas.openxmlformats.org/officeDocument/2006/relationships/hyperlink" Target="https://doi.org/10.1103/PhysRev.141.1308" TargetMode="External"/><Relationship Id="rId8" Type="http://schemas.openxmlformats.org/officeDocument/2006/relationships/hyperlink" Target="https://doi.org/10.1016/j.nuclphysa.2020.121767" TargetMode="External"/><Relationship Id="rId3" Type="http://schemas.openxmlformats.org/officeDocument/2006/relationships/hyperlink" Target="https://doi.org/10.1103/PhysRevLett.128.052002" TargetMode="External"/><Relationship Id="rId12" Type="http://schemas.openxmlformats.org/officeDocument/2006/relationships/hyperlink" Target="https://doi.org/10.1103/PhysRevC.99.044303" TargetMode="External"/><Relationship Id="rId17" Type="http://schemas.openxmlformats.org/officeDocument/2006/relationships/hyperlink" Target="https://doi.org/10.1063/1.4921430" TargetMode="External"/><Relationship Id="rId25" Type="http://schemas.openxmlformats.org/officeDocument/2006/relationships/hyperlink" Target="https://doi.org/10.1016/j.nuclphysa.2010.05.054" TargetMode="External"/><Relationship Id="rId33" Type="http://schemas.openxmlformats.org/officeDocument/2006/relationships/hyperlink" Target="https://doi.org/10.1016/S0370-2693(00)00316-6" TargetMode="External"/><Relationship Id="rId38" Type="http://schemas.openxmlformats.org/officeDocument/2006/relationships/hyperlink" Target="https://doi.org/10.1016/0550-3213(76)90449-1" TargetMode="External"/><Relationship Id="rId20" Type="http://schemas.openxmlformats.org/officeDocument/2006/relationships/hyperlink" Target="https://doi.org/10.1140/epja/i2012-12151-1" TargetMode="External"/><Relationship Id="rId41" Type="http://schemas.openxmlformats.org/officeDocument/2006/relationships/hyperlink" Target="https://doi.org/10.1103/PhysRevC.9.212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s://xkcd.com/2456/"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3E0a_60PMR8" TargetMode="External"/><Relationship Id="rId1" Type="http://schemas.openxmlformats.org/officeDocument/2006/relationships/slideLayout" Target="../slideLayouts/slideLayout2.xml"/><Relationship Id="rId4" Type="http://schemas.openxmlformats.org/officeDocument/2006/relationships/hyperlink" Target="https://twitter.com/realDonaldTrump/status/109007425401040486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rxiv.org/abs/1012.375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103/PhysRevC.102.015205"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arxiv.org/abs/1812.0570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hyperlink" Target="https://xkcd.com/60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hyperlink" Target="https://xkcd.com/60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oi.org/10.1103/PhysRevC.102.015205"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hyperlink" Target="https://xkcd.com/605/"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ature.com/articles/427297a" TargetMode="External"/><Relationship Id="rId2" Type="http://schemas.openxmlformats.org/officeDocument/2006/relationships/hyperlink" Target="https://www.webofstories.com/people/freeman.dyson/94?o=SH"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doi.org/10.1103/PhysRevD.44.299"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oi.org/10.1103/PhysRevLett.96.082501"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103/PhysRevLett.114.169201"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oi.org/10.1103/PhysRevLett.91.252001"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oi.org/10.1016/S0140-6736(97)11096-0"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al.cern.ch/documents/minuit/mnerror.pdf" TargetMode="External"/><Relationship Id="rId2" Type="http://schemas.openxmlformats.org/officeDocument/2006/relationships/hyperlink" Target="https://projecteuclid.org/euclid.ss/1294167961" TargetMode="External"/><Relationship Id="rId1" Type="http://schemas.openxmlformats.org/officeDocument/2006/relationships/slideLayout" Target="../slideLayouts/slideLayout2.xml"/><Relationship Id="rId6" Type="http://schemas.openxmlformats.org/officeDocument/2006/relationships/hyperlink" Target="https://en.wikipedia.org/wiki/How_to_Lie_with_Statistics" TargetMode="External"/><Relationship Id="rId5" Type="http://schemas.openxmlformats.org/officeDocument/2006/relationships/hyperlink" Target="https://www.anaconda.com/download" TargetMode="External"/><Relationship Id="rId4" Type="http://schemas.openxmlformats.org/officeDocument/2006/relationships/hyperlink" Target="https://www.springer.com/us/book/9783319316093"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twitter.com/dwhiginbotham/status/1043837703991832577" TargetMode="External"/><Relationship Id="rId2" Type="http://schemas.openxmlformats.org/officeDocument/2006/relationships/image" Target="../media/image46.tiff"/><Relationship Id="rId1" Type="http://schemas.openxmlformats.org/officeDocument/2006/relationships/slideLayout" Target="../slideLayouts/slideLayout4.xml"/><Relationship Id="rId4" Type="http://schemas.openxmlformats.org/officeDocument/2006/relationships/hyperlink" Target="http://doi.org/10.5281/zenodo.1436555"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arxiv.org/abs/1012.3754"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hyperlink" Target="https://doi.org/10.1103/PhysRevC.99.044303"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seal.cern.ch/documents/minuit/mnerror.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pdg.lbl.gov/2014/reviews/rpp2014-rev-statistics.pdf" TargetMode="Externa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n.wikipedia.org/wiki/Monty_Hall_proble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F8C71E-13AE-EE4B-AD52-04229CCAC97E}"/>
              </a:ext>
            </a:extLst>
          </p:cNvPr>
          <p:cNvSpPr>
            <a:spLocks noGrp="1"/>
          </p:cNvSpPr>
          <p:nvPr>
            <p:ph type="subTitle" idx="1"/>
          </p:nvPr>
        </p:nvSpPr>
        <p:spPr>
          <a:xfrm>
            <a:off x="1524000" y="5540991"/>
            <a:ext cx="9144000" cy="904164"/>
          </a:xfrm>
        </p:spPr>
        <p:txBody>
          <a:bodyPr/>
          <a:lstStyle/>
          <a:p>
            <a:r>
              <a:rPr lang="en-US" dirty="0"/>
              <a:t>Image from https://</a:t>
            </a:r>
            <a:r>
              <a:rPr lang="en-US" dirty="0" err="1"/>
              <a:t>xkcd.com</a:t>
            </a:r>
            <a:r>
              <a:rPr lang="en-US" dirty="0"/>
              <a:t>/2118/</a:t>
            </a:r>
          </a:p>
          <a:p>
            <a:r>
              <a:rPr lang="en-US" dirty="0"/>
              <a:t>Douglas W. Higinbotham</a:t>
            </a:r>
          </a:p>
        </p:txBody>
      </p:sp>
      <p:pic>
        <p:nvPicPr>
          <p:cNvPr id="5" name="Picture 4">
            <a:extLst>
              <a:ext uri="{FF2B5EF4-FFF2-40B4-BE49-F238E27FC236}">
                <a16:creationId xmlns:a16="http://schemas.microsoft.com/office/drawing/2014/main" id="{3698A4CD-ED61-3040-B8C7-F7361B4BDBB0}"/>
              </a:ext>
            </a:extLst>
          </p:cNvPr>
          <p:cNvPicPr>
            <a:picLocks noChangeAspect="1"/>
          </p:cNvPicPr>
          <p:nvPr/>
        </p:nvPicPr>
        <p:blipFill>
          <a:blip r:embed="rId2"/>
          <a:stretch>
            <a:fillRect/>
          </a:stretch>
        </p:blipFill>
        <p:spPr>
          <a:xfrm>
            <a:off x="1524000" y="1509916"/>
            <a:ext cx="8938550" cy="3838167"/>
          </a:xfrm>
          <a:prstGeom prst="rect">
            <a:avLst/>
          </a:prstGeom>
        </p:spPr>
      </p:pic>
      <p:sp>
        <p:nvSpPr>
          <p:cNvPr id="2" name="TextBox 1">
            <a:extLst>
              <a:ext uri="{FF2B5EF4-FFF2-40B4-BE49-F238E27FC236}">
                <a16:creationId xmlns:a16="http://schemas.microsoft.com/office/drawing/2014/main" id="{EF84357F-94AA-AFA7-5E1C-867964282F4E}"/>
              </a:ext>
            </a:extLst>
          </p:cNvPr>
          <p:cNvSpPr txBox="1"/>
          <p:nvPr/>
        </p:nvSpPr>
        <p:spPr>
          <a:xfrm>
            <a:off x="0" y="412845"/>
            <a:ext cx="12192000" cy="769441"/>
          </a:xfrm>
          <a:prstGeom prst="rect">
            <a:avLst/>
          </a:prstGeom>
          <a:noFill/>
        </p:spPr>
        <p:txBody>
          <a:bodyPr wrap="square" rtlCol="0">
            <a:spAutoFit/>
          </a:bodyPr>
          <a:lstStyle/>
          <a:p>
            <a:pPr algn="ctr"/>
            <a:r>
              <a:rPr lang="en-US" sz="4400" dirty="0"/>
              <a:t>High Crimes and Misdemeanors in Data Analysis</a:t>
            </a:r>
          </a:p>
        </p:txBody>
      </p:sp>
    </p:spTree>
    <p:extLst>
      <p:ext uri="{BB962C8B-B14F-4D97-AF65-F5344CB8AC3E}">
        <p14:creationId xmlns:p14="http://schemas.microsoft.com/office/powerpoint/2010/main" val="460054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28755"/>
            <a:ext cx="9144000" cy="396875"/>
          </a:xfrm>
        </p:spPr>
        <p:txBody>
          <a:bodyPr>
            <a:normAutofit fontScale="90000"/>
          </a:bodyPr>
          <a:lstStyle/>
          <a:p>
            <a:r>
              <a:rPr lang="en-US" dirty="0"/>
              <a:t>Earth vs. Sun Centered Models</a:t>
            </a:r>
          </a:p>
        </p:txBody>
      </p:sp>
      <p:pic>
        <p:nvPicPr>
          <p:cNvPr id="4" name="Picture 3"/>
          <p:cNvPicPr>
            <a:picLocks noChangeAspect="1"/>
          </p:cNvPicPr>
          <p:nvPr/>
        </p:nvPicPr>
        <p:blipFill>
          <a:blip r:embed="rId2"/>
          <a:stretch>
            <a:fillRect/>
          </a:stretch>
        </p:blipFill>
        <p:spPr>
          <a:xfrm>
            <a:off x="1524000" y="1055126"/>
            <a:ext cx="9144000" cy="5238750"/>
          </a:xfrm>
          <a:prstGeom prst="rect">
            <a:avLst/>
          </a:prstGeom>
        </p:spPr>
      </p:pic>
    </p:spTree>
    <p:extLst>
      <p:ext uri="{BB962C8B-B14F-4D97-AF65-F5344CB8AC3E}">
        <p14:creationId xmlns:p14="http://schemas.microsoft.com/office/powerpoint/2010/main" val="1141515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Phases &amp; Elliptical Orbits </a:t>
            </a:r>
          </a:p>
        </p:txBody>
      </p:sp>
      <p:sp>
        <p:nvSpPr>
          <p:cNvPr id="3" name="Content Placeholder 2"/>
          <p:cNvSpPr>
            <a:spLocks noGrp="1"/>
          </p:cNvSpPr>
          <p:nvPr>
            <p:ph idx="1"/>
          </p:nvPr>
        </p:nvSpPr>
        <p:spPr>
          <a:xfrm>
            <a:off x="1524000" y="1329579"/>
            <a:ext cx="9144000" cy="3477964"/>
          </a:xfrm>
        </p:spPr>
        <p:txBody>
          <a:bodyPr/>
          <a:lstStyle/>
          <a:p>
            <a:r>
              <a:rPr lang="en-US" sz="2400" dirty="0"/>
              <a:t>At first, with orbits as perfect circles, Ptolemaic models were better at predicting the orbits of the planets then Copernican models.</a:t>
            </a:r>
          </a:p>
          <a:p>
            <a:r>
              <a:rPr lang="en-US" sz="2400" dirty="0"/>
              <a:t>It was the phases of the Venus (Galileo 1610) along with the elliptical orbits of </a:t>
            </a:r>
            <a:r>
              <a:rPr lang="en-US" sz="2400" dirty="0" err="1"/>
              <a:t>Kepler</a:t>
            </a:r>
            <a:r>
              <a:rPr lang="en-US" sz="2400" dirty="0"/>
              <a:t> (1609) [ fitting the “naked eye” data of Brahe (1574) ]  that proved to be the downfall of the Ptolemaic model.</a:t>
            </a:r>
          </a:p>
          <a:p>
            <a:endParaRPr lang="en-US" dirty="0"/>
          </a:p>
        </p:txBody>
      </p:sp>
      <p:pic>
        <p:nvPicPr>
          <p:cNvPr id="6" name="Picture 5" descr="PhasesVen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214" y="3285704"/>
            <a:ext cx="4643091" cy="2706824"/>
          </a:xfrm>
          <a:prstGeom prst="rect">
            <a:avLst/>
          </a:prstGeom>
        </p:spPr>
      </p:pic>
      <p:sp>
        <p:nvSpPr>
          <p:cNvPr id="7" name="TextBox 6"/>
          <p:cNvSpPr txBox="1"/>
          <p:nvPr/>
        </p:nvSpPr>
        <p:spPr>
          <a:xfrm>
            <a:off x="0" y="6087410"/>
            <a:ext cx="12192000" cy="369332"/>
          </a:xfrm>
          <a:prstGeom prst="rect">
            <a:avLst/>
          </a:prstGeom>
          <a:noFill/>
        </p:spPr>
        <p:txBody>
          <a:bodyPr wrap="square" rtlCol="0">
            <a:spAutoFit/>
          </a:bodyPr>
          <a:lstStyle/>
          <a:p>
            <a:pPr algn="ctr"/>
            <a:r>
              <a:rPr lang="en-US" dirty="0"/>
              <a:t>Illustration based on work of Galileo Galilei in </a:t>
            </a:r>
            <a:r>
              <a:rPr lang="en-US" i="1" dirty="0" err="1"/>
              <a:t>Sidereus</a:t>
            </a:r>
            <a:r>
              <a:rPr lang="en-US" i="1" dirty="0"/>
              <a:t> </a:t>
            </a:r>
            <a:r>
              <a:rPr lang="en-US" i="1" dirty="0" err="1"/>
              <a:t>Nuncius</a:t>
            </a:r>
            <a:r>
              <a:rPr lang="en-US" i="1" dirty="0"/>
              <a:t> (Starry Messenger) 1610.</a:t>
            </a:r>
            <a:r>
              <a:rPr lang="en-US" dirty="0"/>
              <a:t>  </a:t>
            </a:r>
          </a:p>
        </p:txBody>
      </p:sp>
    </p:spTree>
    <p:extLst>
      <p:ext uri="{BB962C8B-B14F-4D97-AF65-F5344CB8AC3E}">
        <p14:creationId xmlns:p14="http://schemas.microsoft.com/office/powerpoint/2010/main" val="1586997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ple Chancery"/>
                <a:cs typeface="Apple Chancery"/>
              </a:rPr>
              <a:t>O</a:t>
            </a:r>
            <a:r>
              <a:rPr lang="en-US" b="1" dirty="0">
                <a:latin typeface="Apple Chancery"/>
                <a:cs typeface="Apple Chancery"/>
              </a:rPr>
              <a:t>ccam's Razor </a:t>
            </a:r>
            <a:endParaRPr lang="en-US" dirty="0"/>
          </a:p>
        </p:txBody>
      </p:sp>
      <p:sp>
        <p:nvSpPr>
          <p:cNvPr id="3" name="Content Placeholder 2"/>
          <p:cNvSpPr>
            <a:spLocks noGrp="1"/>
          </p:cNvSpPr>
          <p:nvPr>
            <p:ph idx="1"/>
          </p:nvPr>
        </p:nvSpPr>
        <p:spPr>
          <a:xfrm>
            <a:off x="1648428" y="1368472"/>
            <a:ext cx="8895144" cy="4447879"/>
          </a:xfrm>
        </p:spPr>
        <p:txBody>
          <a:bodyPr/>
          <a:lstStyle/>
          <a:p>
            <a:r>
              <a:rPr lang="en-US" sz="2400" dirty="0"/>
              <a:t>William Occam (1287 – 1347)</a:t>
            </a:r>
          </a:p>
          <a:p>
            <a:r>
              <a:rPr lang="en-US" sz="2400" dirty="0"/>
              <a:t>One can always explain failing explanations with an ad hoc hypothesis, thus in Science, simpler theories are preferable to more complex ones. </a:t>
            </a:r>
            <a:r>
              <a:rPr lang="en-US" sz="2000" dirty="0"/>
              <a:t>(e.g. the Sun centered vs. Earth centered) </a:t>
            </a:r>
            <a:endParaRPr lang="en-US" sz="2000" u="sng" dirty="0"/>
          </a:p>
          <a:p>
            <a:r>
              <a:rPr lang="en-US" sz="2400" dirty="0"/>
              <a:t>Layman’s version of Occam’s Razor is “the simplest explanation is usually the correct one”</a:t>
            </a:r>
          </a:p>
          <a:p>
            <a:r>
              <a:rPr lang="en-US" sz="2400" dirty="0"/>
              <a:t>In statistical versions of Occam's Razor, one uses a rigorous formulation instead of a philosophical argument. In particular, one must provide a specific definition of simple:</a:t>
            </a:r>
          </a:p>
          <a:p>
            <a:pPr lvl="1"/>
            <a:r>
              <a:rPr lang="en-US" sz="2000" dirty="0"/>
              <a:t>F test, </a:t>
            </a:r>
            <a:r>
              <a:rPr lang="en-US" sz="2000" dirty="0" err="1"/>
              <a:t>Akaike</a:t>
            </a:r>
            <a:r>
              <a:rPr lang="en-US" sz="2000" dirty="0"/>
              <a:t> information criterion, Bayesian information criterion, etc.</a:t>
            </a:r>
          </a:p>
          <a:p>
            <a:pPr lvl="1"/>
            <a:r>
              <a:rPr lang="en-US" sz="2000" b="1" dirty="0"/>
              <a:t>In statistical modeling of data too simple is under-fitting and too complicated is over-fitting.</a:t>
            </a:r>
          </a:p>
        </p:txBody>
      </p:sp>
    </p:spTree>
    <p:extLst>
      <p:ext uri="{BB962C8B-B14F-4D97-AF65-F5344CB8AC3E}">
        <p14:creationId xmlns:p14="http://schemas.microsoft.com/office/powerpoint/2010/main" val="3544007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F8CC-0CB8-7D4A-9CE0-B5CFEF49FD78}"/>
              </a:ext>
            </a:extLst>
          </p:cNvPr>
          <p:cNvSpPr>
            <a:spLocks noGrp="1"/>
          </p:cNvSpPr>
          <p:nvPr>
            <p:ph type="title"/>
          </p:nvPr>
        </p:nvSpPr>
        <p:spPr>
          <a:xfrm>
            <a:off x="0" y="1"/>
            <a:ext cx="12192000" cy="1178316"/>
          </a:xfrm>
        </p:spPr>
        <p:txBody>
          <a:bodyPr>
            <a:normAutofit/>
          </a:bodyPr>
          <a:lstStyle/>
          <a:p>
            <a:pPr algn="ctr"/>
            <a:r>
              <a:rPr lang="en-US" dirty="0"/>
              <a:t>A Puzzle Caused By Tenacious Graduate Students</a:t>
            </a:r>
          </a:p>
        </p:txBody>
      </p:sp>
      <p:pic>
        <p:nvPicPr>
          <p:cNvPr id="5" name="Content Placeholder 4">
            <a:extLst>
              <a:ext uri="{FF2B5EF4-FFF2-40B4-BE49-F238E27FC236}">
                <a16:creationId xmlns:a16="http://schemas.microsoft.com/office/drawing/2014/main" id="{F4FB6462-E0D6-7040-A1EE-CAB2F5131D72}"/>
              </a:ext>
            </a:extLst>
          </p:cNvPr>
          <p:cNvPicPr>
            <a:picLocks noGrp="1" noChangeAspect="1"/>
          </p:cNvPicPr>
          <p:nvPr>
            <p:ph idx="1"/>
          </p:nvPr>
        </p:nvPicPr>
        <p:blipFill>
          <a:blip r:embed="rId2"/>
          <a:stretch>
            <a:fillRect/>
          </a:stretch>
        </p:blipFill>
        <p:spPr>
          <a:xfrm>
            <a:off x="1700588" y="1901647"/>
            <a:ext cx="8795111" cy="4397556"/>
          </a:xfrm>
        </p:spPr>
      </p:pic>
      <p:sp>
        <p:nvSpPr>
          <p:cNvPr id="8" name="TextBox 7">
            <a:extLst>
              <a:ext uri="{FF2B5EF4-FFF2-40B4-BE49-F238E27FC236}">
                <a16:creationId xmlns:a16="http://schemas.microsoft.com/office/drawing/2014/main" id="{75AE2DEA-8E27-E54F-A2FF-AE414EB1BD36}"/>
              </a:ext>
            </a:extLst>
          </p:cNvPr>
          <p:cNvSpPr txBox="1"/>
          <p:nvPr/>
        </p:nvSpPr>
        <p:spPr>
          <a:xfrm>
            <a:off x="0" y="1047691"/>
            <a:ext cx="12192000" cy="523220"/>
          </a:xfrm>
          <a:prstGeom prst="rect">
            <a:avLst/>
          </a:prstGeom>
          <a:noFill/>
        </p:spPr>
        <p:txBody>
          <a:bodyPr wrap="square" rtlCol="0">
            <a:spAutoFit/>
          </a:bodyPr>
          <a:lstStyle/>
          <a:p>
            <a:pPr algn="ctr"/>
            <a:r>
              <a:rPr lang="en-US" sz="2800" dirty="0" err="1"/>
              <a:t>Randolf</a:t>
            </a:r>
            <a:r>
              <a:rPr lang="en-US" sz="2800"/>
              <a:t> Pohl, Aldo </a:t>
            </a:r>
            <a:r>
              <a:rPr lang="en-US" sz="2800" err="1"/>
              <a:t>Antognini</a:t>
            </a:r>
            <a:r>
              <a:rPr lang="en-US" sz="2800"/>
              <a:t>,</a:t>
            </a:r>
            <a:r>
              <a:rPr lang="en-US" sz="2800" i="1"/>
              <a:t> et al.,</a:t>
            </a:r>
            <a:r>
              <a:rPr lang="en-US" sz="2800"/>
              <a:t> Nature </a:t>
            </a:r>
            <a:r>
              <a:rPr lang="en-US" sz="2800" b="1"/>
              <a:t>466 </a:t>
            </a:r>
            <a:r>
              <a:rPr lang="en-US" sz="2800"/>
              <a:t>(2010) 213–216. </a:t>
            </a:r>
          </a:p>
        </p:txBody>
      </p:sp>
      <p:sp>
        <p:nvSpPr>
          <p:cNvPr id="9" name="TextBox 8">
            <a:extLst>
              <a:ext uri="{FF2B5EF4-FFF2-40B4-BE49-F238E27FC236}">
                <a16:creationId xmlns:a16="http://schemas.microsoft.com/office/drawing/2014/main" id="{73B5AE3C-1674-B34A-98F8-1CD7A06D4939}"/>
              </a:ext>
            </a:extLst>
          </p:cNvPr>
          <p:cNvSpPr txBox="1"/>
          <p:nvPr/>
        </p:nvSpPr>
        <p:spPr>
          <a:xfrm>
            <a:off x="1686081" y="6279573"/>
            <a:ext cx="3200556" cy="369332"/>
          </a:xfrm>
          <a:prstGeom prst="rect">
            <a:avLst/>
          </a:prstGeom>
          <a:noFill/>
        </p:spPr>
        <p:txBody>
          <a:bodyPr wrap="none" rtlCol="0">
            <a:spAutoFit/>
          </a:bodyPr>
          <a:lstStyle/>
          <a:p>
            <a:r>
              <a:rPr lang="en-US"/>
              <a:t>Figure by APS/Alan </a:t>
            </a:r>
            <a:r>
              <a:rPr lang="en-US" err="1"/>
              <a:t>Stonebraker</a:t>
            </a:r>
            <a:endParaRPr lang="en-US"/>
          </a:p>
        </p:txBody>
      </p:sp>
      <p:sp>
        <p:nvSpPr>
          <p:cNvPr id="4" name="TextBox 3">
            <a:extLst>
              <a:ext uri="{FF2B5EF4-FFF2-40B4-BE49-F238E27FC236}">
                <a16:creationId xmlns:a16="http://schemas.microsoft.com/office/drawing/2014/main" id="{A6EEF91C-36D7-E94E-981D-00C922DB153E}"/>
              </a:ext>
            </a:extLst>
          </p:cNvPr>
          <p:cNvSpPr txBox="1"/>
          <p:nvPr/>
        </p:nvSpPr>
        <p:spPr>
          <a:xfrm>
            <a:off x="0" y="1541883"/>
            <a:ext cx="12191999" cy="369332"/>
          </a:xfrm>
          <a:prstGeom prst="rect">
            <a:avLst/>
          </a:prstGeom>
          <a:noFill/>
        </p:spPr>
        <p:txBody>
          <a:bodyPr wrap="square" rtlCol="0">
            <a:spAutoFit/>
          </a:bodyPr>
          <a:lstStyle/>
          <a:p>
            <a:pPr algn="ctr"/>
            <a:r>
              <a:rPr lang="en-US"/>
              <a:t>The signal was nearly not found as they had been scanning frequencies assuming a large radius.</a:t>
            </a:r>
          </a:p>
        </p:txBody>
      </p:sp>
      <p:sp>
        <p:nvSpPr>
          <p:cNvPr id="11" name="Slide Number Placeholder 5">
            <a:extLst>
              <a:ext uri="{FF2B5EF4-FFF2-40B4-BE49-F238E27FC236}">
                <a16:creationId xmlns:a16="http://schemas.microsoft.com/office/drawing/2014/main" id="{E2DB798F-EB8A-6A46-98D8-02F905001E64}"/>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13</a:t>
            </a:fld>
            <a:endParaRPr lang="en-US"/>
          </a:p>
        </p:txBody>
      </p:sp>
    </p:spTree>
    <p:extLst>
      <p:ext uri="{BB962C8B-B14F-4D97-AF65-F5344CB8AC3E}">
        <p14:creationId xmlns:p14="http://schemas.microsoft.com/office/powerpoint/2010/main" val="1006851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err="1"/>
              <a:t>Muonic</a:t>
            </a:r>
            <a:r>
              <a:rPr lang="en-US"/>
              <a:t> Hydrogen Data</a:t>
            </a:r>
          </a:p>
        </p:txBody>
      </p:sp>
      <p:sp>
        <p:nvSpPr>
          <p:cNvPr id="3" name="Content Placeholder 2"/>
          <p:cNvSpPr>
            <a:spLocks noGrp="1"/>
          </p:cNvSpPr>
          <p:nvPr>
            <p:ph idx="1"/>
          </p:nvPr>
        </p:nvSpPr>
        <p:spPr>
          <a:xfrm>
            <a:off x="1158908" y="1012413"/>
            <a:ext cx="5147280" cy="1889429"/>
          </a:xfrm>
        </p:spPr>
        <p:txBody>
          <a:bodyPr>
            <a:normAutofit lnSpcReduction="10000"/>
          </a:bodyPr>
          <a:lstStyle/>
          <a:p>
            <a:r>
              <a:rPr lang="en-US" sz="1800"/>
              <a:t>High precision results from </a:t>
            </a:r>
            <a:r>
              <a:rPr lang="en-US" sz="1800" err="1"/>
              <a:t>Muonic</a:t>
            </a:r>
            <a:r>
              <a:rPr lang="en-US" sz="1800"/>
              <a:t> Lamb shift data give a proton radius of 0.84 fm.</a:t>
            </a:r>
          </a:p>
          <a:p>
            <a:r>
              <a:rPr lang="en-US" sz="1800"/>
              <a:t>This result contradicts many other extractions which have determined the proton radius to be ~0.88 fm.  </a:t>
            </a:r>
          </a:p>
          <a:p>
            <a:pPr marL="0" indent="0">
              <a:buNone/>
            </a:pPr>
            <a:r>
              <a:rPr lang="en-US" sz="2400"/>
              <a:t> </a:t>
            </a:r>
          </a:p>
        </p:txBody>
      </p:sp>
      <p:sp>
        <p:nvSpPr>
          <p:cNvPr id="4" name="TextBox 3"/>
          <p:cNvSpPr txBox="1"/>
          <p:nvPr/>
        </p:nvSpPr>
        <p:spPr>
          <a:xfrm>
            <a:off x="1865946" y="1135623"/>
            <a:ext cx="184666" cy="369332"/>
          </a:xfrm>
          <a:prstGeom prst="rect">
            <a:avLst/>
          </a:prstGeom>
          <a:noFill/>
        </p:spPr>
        <p:txBody>
          <a:bodyPr wrap="none" rtlCol="0">
            <a:spAutoFit/>
          </a:bodyPr>
          <a:lstStyle/>
          <a:p>
            <a:endParaRPr lang="en-US"/>
          </a:p>
        </p:txBody>
      </p:sp>
      <p:pic>
        <p:nvPicPr>
          <p:cNvPr id="8" name="Picture 7" descr="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096" y="1012413"/>
            <a:ext cx="3845859" cy="5080228"/>
          </a:xfrm>
          <a:prstGeom prst="rect">
            <a:avLst/>
          </a:prstGeom>
        </p:spPr>
      </p:pic>
      <p:sp>
        <p:nvSpPr>
          <p:cNvPr id="9" name="TextBox 8"/>
          <p:cNvSpPr txBox="1"/>
          <p:nvPr/>
        </p:nvSpPr>
        <p:spPr>
          <a:xfrm>
            <a:off x="0" y="6355586"/>
            <a:ext cx="12192000" cy="313932"/>
          </a:xfrm>
          <a:prstGeom prst="rect">
            <a:avLst/>
          </a:prstGeom>
          <a:noFill/>
        </p:spPr>
        <p:txBody>
          <a:bodyPr wrap="square" rtlCol="0">
            <a:spAutoFit/>
          </a:bodyPr>
          <a:lstStyle/>
          <a:p>
            <a:pPr algn="ctr">
              <a:lnSpc>
                <a:spcPct val="80000"/>
              </a:lnSpc>
            </a:pPr>
            <a:r>
              <a:rPr lang="en-US">
                <a:latin typeface="Verdana"/>
                <a:cs typeface="Verdana"/>
              </a:rPr>
              <a:t>E</a:t>
            </a:r>
            <a:r>
              <a:rPr lang="en-US" baseline="-25000">
                <a:latin typeface="Verdana"/>
                <a:cs typeface="Verdana"/>
              </a:rPr>
              <a:t>2p</a:t>
            </a:r>
            <a:r>
              <a:rPr lang="en-US">
                <a:latin typeface="Verdana"/>
                <a:cs typeface="Verdana"/>
              </a:rPr>
              <a:t> – E</a:t>
            </a:r>
            <a:r>
              <a:rPr lang="en-US" baseline="-25000">
                <a:latin typeface="Verdana"/>
                <a:cs typeface="Verdana"/>
              </a:rPr>
              <a:t>2s</a:t>
            </a:r>
            <a:r>
              <a:rPr lang="en-US">
                <a:latin typeface="Verdana"/>
                <a:cs typeface="Verdana"/>
              </a:rPr>
              <a:t> = 209.98 – 5.2262 r</a:t>
            </a:r>
            <a:r>
              <a:rPr lang="en-US" baseline="-25000">
                <a:latin typeface="Verdana"/>
                <a:cs typeface="Verdana"/>
              </a:rPr>
              <a:t>p</a:t>
            </a:r>
            <a:r>
              <a:rPr lang="en-US" baseline="30000">
                <a:latin typeface="Verdana"/>
                <a:cs typeface="Verdana"/>
              </a:rPr>
              <a:t>2</a:t>
            </a:r>
            <a:r>
              <a:rPr lang="en-US">
                <a:latin typeface="Verdana"/>
                <a:cs typeface="Verdana"/>
              </a:rPr>
              <a:t> + 0.0347 r</a:t>
            </a:r>
            <a:r>
              <a:rPr lang="en-US" baseline="-25000">
                <a:latin typeface="Verdana"/>
                <a:cs typeface="Verdana"/>
              </a:rPr>
              <a:t>p</a:t>
            </a:r>
            <a:r>
              <a:rPr lang="en-US" baseline="30000">
                <a:latin typeface="Verdana"/>
                <a:cs typeface="Verdana"/>
              </a:rPr>
              <a:t>3</a:t>
            </a:r>
            <a:r>
              <a:rPr lang="en-US">
                <a:latin typeface="Verdana"/>
                <a:cs typeface="Verdana"/>
              </a:rPr>
              <a:t> </a:t>
            </a:r>
            <a:r>
              <a:rPr lang="en-US" err="1">
                <a:latin typeface="Verdana"/>
                <a:cs typeface="Verdana"/>
              </a:rPr>
              <a:t>meV</a:t>
            </a:r>
            <a:endParaRPr lang="en-US">
              <a:latin typeface="Verdana"/>
              <a:cs typeface="Verdana"/>
            </a:endParaRPr>
          </a:p>
        </p:txBody>
      </p:sp>
      <p:grpSp>
        <p:nvGrpSpPr>
          <p:cNvPr id="10" name="Group 9"/>
          <p:cNvGrpSpPr/>
          <p:nvPr/>
        </p:nvGrpSpPr>
        <p:grpSpPr>
          <a:xfrm>
            <a:off x="1000975" y="2271060"/>
            <a:ext cx="6076485" cy="3992521"/>
            <a:chOff x="7427261" y="10434292"/>
            <a:chExt cx="6779956" cy="5311542"/>
          </a:xfrm>
        </p:grpSpPr>
        <p:pic>
          <p:nvPicPr>
            <p:cNvPr id="11" name="Picture 10"/>
            <p:cNvPicPr>
              <a:picLocks noChangeAspect="1"/>
            </p:cNvPicPr>
            <p:nvPr/>
          </p:nvPicPr>
          <p:blipFill>
            <a:blip r:embed="rId4"/>
            <a:stretch>
              <a:fillRect/>
            </a:stretch>
          </p:blipFill>
          <p:spPr>
            <a:xfrm>
              <a:off x="7427261" y="10434292"/>
              <a:ext cx="6779956" cy="5311542"/>
            </a:xfrm>
            <a:prstGeom prst="rect">
              <a:avLst/>
            </a:prstGeom>
          </p:spPr>
        </p:pic>
        <p:pic>
          <p:nvPicPr>
            <p:cNvPr id="12" name="Picture 11"/>
            <p:cNvPicPr>
              <a:picLocks noChangeAspect="1"/>
            </p:cNvPicPr>
            <p:nvPr/>
          </p:nvPicPr>
          <p:blipFill>
            <a:blip r:embed="rId5"/>
            <a:stretch>
              <a:fillRect/>
            </a:stretch>
          </p:blipFill>
          <p:spPr>
            <a:xfrm>
              <a:off x="8385953" y="10872964"/>
              <a:ext cx="1582845" cy="2711949"/>
            </a:xfrm>
            <a:prstGeom prst="rect">
              <a:avLst/>
            </a:prstGeom>
          </p:spPr>
        </p:pic>
      </p:grpSp>
      <p:sp>
        <p:nvSpPr>
          <p:cNvPr id="13" name="Slide Number Placeholder 5">
            <a:extLst>
              <a:ext uri="{FF2B5EF4-FFF2-40B4-BE49-F238E27FC236}">
                <a16:creationId xmlns:a16="http://schemas.microsoft.com/office/drawing/2014/main" id="{3685EFDB-0B69-294C-91F2-6ED9B394B996}"/>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14</a:t>
            </a:fld>
            <a:endParaRPr lang="en-US"/>
          </a:p>
        </p:txBody>
      </p:sp>
    </p:spTree>
    <p:extLst>
      <p:ext uri="{BB962C8B-B14F-4D97-AF65-F5344CB8AC3E}">
        <p14:creationId xmlns:p14="http://schemas.microsoft.com/office/powerpoint/2010/main" val="3517792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sldNum" sz="quarter" idx="2"/>
          </p:nvPr>
        </p:nvSpPr>
        <p:spPr>
          <a:xfrm>
            <a:off x="6025527" y="6661547"/>
            <a:ext cx="149877" cy="21081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15</a:t>
            </a:fld>
            <a:endParaRPr/>
          </a:p>
        </p:txBody>
      </p:sp>
      <p:sp>
        <p:nvSpPr>
          <p:cNvPr id="259" name="Shape 259"/>
          <p:cNvSpPr>
            <a:spLocks noGrp="1"/>
          </p:cNvSpPr>
          <p:nvPr>
            <p:ph type="title"/>
          </p:nvPr>
        </p:nvSpPr>
        <p:spPr>
          <a:xfrm>
            <a:off x="0" y="0"/>
            <a:ext cx="12192000" cy="747058"/>
          </a:xfrm>
          <a:prstGeom prst="rect">
            <a:avLst/>
          </a:prstGeom>
        </p:spPr>
        <p:txBody>
          <a:bodyPr>
            <a:normAutofit/>
          </a:bodyPr>
          <a:lstStyle>
            <a:lvl1pPr>
              <a:defRPr sz="4900"/>
            </a:lvl1pPr>
          </a:lstStyle>
          <a:p>
            <a:pPr algn="ctr"/>
            <a:r>
              <a:rPr lang="en-US" sz="4400" dirty="0">
                <a:solidFill>
                  <a:schemeClr val="tx1"/>
                </a:solidFill>
              </a:rPr>
              <a:t>Back in 2011 MANY </a:t>
            </a:r>
            <a:r>
              <a:rPr sz="4400" dirty="0">
                <a:solidFill>
                  <a:schemeClr val="tx1"/>
                </a:solidFill>
              </a:rPr>
              <a:t>Possible Explanations</a:t>
            </a:r>
          </a:p>
        </p:txBody>
      </p:sp>
      <p:sp>
        <p:nvSpPr>
          <p:cNvPr id="260" name="Shape 260"/>
          <p:cNvSpPr/>
          <p:nvPr/>
        </p:nvSpPr>
        <p:spPr>
          <a:xfrm>
            <a:off x="3323968" y="6517760"/>
            <a:ext cx="72196" cy="287575"/>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spAutoFit/>
          </a:bodyPr>
          <a:lstStyle>
            <a:lvl1pPr>
              <a:defRPr sz="1400">
                <a:solidFill>
                  <a:srgbClr val="5C88A5"/>
                </a:solidFill>
              </a:defRPr>
            </a:lvl1pPr>
          </a:lstStyle>
          <a:p>
            <a:endParaRPr/>
          </a:p>
        </p:txBody>
      </p:sp>
      <p:sp>
        <p:nvSpPr>
          <p:cNvPr id="261" name="Shape 261"/>
          <p:cNvSpPr/>
          <p:nvPr/>
        </p:nvSpPr>
        <p:spPr>
          <a:xfrm>
            <a:off x="1714222" y="6661548"/>
            <a:ext cx="72132" cy="287575"/>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spAutoFit/>
          </a:bodyPr>
          <a:lstStyle>
            <a:lvl1pPr>
              <a:defRPr sz="1400">
                <a:solidFill>
                  <a:srgbClr val="5C88A5"/>
                </a:solidFill>
              </a:defRPr>
            </a:lvl1pPr>
          </a:lstStyle>
          <a:p>
            <a:endParaRPr/>
          </a:p>
        </p:txBody>
      </p:sp>
      <p:sp>
        <p:nvSpPr>
          <p:cNvPr id="262" name="Shape 262"/>
          <p:cNvSpPr/>
          <p:nvPr/>
        </p:nvSpPr>
        <p:spPr>
          <a:xfrm>
            <a:off x="4413619" y="2133372"/>
            <a:ext cx="3297646" cy="1830049"/>
          </a:xfrm>
          <a:prstGeom prst="ellipse">
            <a:avLst/>
          </a:prstGeom>
          <a:blipFill>
            <a:blip r:embed="rId3"/>
          </a:blipFill>
          <a:ln w="25400">
            <a:solidFill>
              <a:srgbClr val="000000"/>
            </a:solidFill>
            <a:miter lim="400000"/>
          </a:ln>
          <a:extLst>
            <a:ext uri="{C572A759-6A51-4108-AA02-DFA0A04FC94B}">
              <ma14:wrappingTextBoxFlag xmlns="" xmlns:ma14="http://schemas.microsoft.com/office/mac/drawingml/2011/main" val="1"/>
            </a:ext>
          </a:extLst>
        </p:spPr>
        <p:txBody>
          <a:bodyPr lIns="35717" tIns="35717" rIns="35717" bIns="35717" anchor="ctr"/>
          <a:lstStyle/>
          <a:p>
            <a:pPr>
              <a:defRPr sz="3700" b="1">
                <a:solidFill>
                  <a:srgbClr val="DEDEDE"/>
                </a:solidFill>
              </a:defRPr>
            </a:pPr>
            <a:r>
              <a:rPr sz="2800"/>
              <a:t>Lamb shift difference of </a:t>
            </a:r>
          </a:p>
          <a:p>
            <a:pPr>
              <a:defRPr sz="3700" b="1">
                <a:solidFill>
                  <a:srgbClr val="DEDEDE"/>
                </a:solidFill>
              </a:defRPr>
            </a:pPr>
            <a:r>
              <a:rPr sz="2800"/>
              <a:t>310 ± 2 μeV</a:t>
            </a:r>
          </a:p>
        </p:txBody>
      </p:sp>
      <p:sp>
        <p:nvSpPr>
          <p:cNvPr id="263" name="Shape 263"/>
          <p:cNvSpPr/>
          <p:nvPr/>
        </p:nvSpPr>
        <p:spPr>
          <a:xfrm>
            <a:off x="8257702" y="896620"/>
            <a:ext cx="2310096" cy="903128"/>
          </a:xfrm>
          <a:prstGeom prst="rect">
            <a:avLst/>
          </a:prstGeom>
          <a:solidFill>
            <a:schemeClr val="accent4">
              <a:satOff val="-13763"/>
              <a:lumOff val="11536"/>
              <a:alpha val="70473"/>
            </a:schemeClr>
          </a:solidFill>
          <a:ln w="25400">
            <a:solidFill>
              <a:srgbClr val="000000"/>
            </a:solidFill>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marL="274320" indent="-274320" algn="l" defTabSz="457200">
              <a:defRPr sz="2700"/>
            </a:lvl1pPr>
          </a:lstStyle>
          <a:p>
            <a:r>
              <a:t>eH </a:t>
            </a:r>
            <a:r>
              <a:rPr lang="en-US"/>
              <a:t>theory</a:t>
            </a:r>
            <a:r>
              <a:t> wrong ?</a:t>
            </a:r>
          </a:p>
        </p:txBody>
      </p:sp>
      <p:sp>
        <p:nvSpPr>
          <p:cNvPr id="264" name="Shape 264"/>
          <p:cNvSpPr/>
          <p:nvPr/>
        </p:nvSpPr>
        <p:spPr>
          <a:xfrm>
            <a:off x="1111680" y="1084885"/>
            <a:ext cx="2765082" cy="903128"/>
          </a:xfrm>
          <a:prstGeom prst="rect">
            <a:avLst/>
          </a:prstGeom>
          <a:solidFill>
            <a:schemeClr val="accent3">
              <a:satOff val="-11582"/>
              <a:lumOff val="10757"/>
              <a:alpha val="70146"/>
            </a:schemeClr>
          </a:solidFill>
          <a:ln w="25400">
            <a:solidFill>
              <a:srgbClr val="000000"/>
            </a:solidFill>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marL="274320" indent="-274320" algn="l" defTabSz="457200">
              <a:defRPr sz="2700"/>
            </a:lvl1pPr>
          </a:lstStyle>
          <a:p>
            <a:r>
              <a:rPr dirty="0" err="1"/>
              <a:t>μH</a:t>
            </a:r>
            <a:r>
              <a:rPr dirty="0"/>
              <a:t> experiment wrong ?</a:t>
            </a:r>
          </a:p>
        </p:txBody>
      </p:sp>
      <p:sp>
        <p:nvSpPr>
          <p:cNvPr id="265" name="Shape 265"/>
          <p:cNvSpPr/>
          <p:nvPr/>
        </p:nvSpPr>
        <p:spPr>
          <a:xfrm>
            <a:off x="1047379" y="4274923"/>
            <a:ext cx="3895372" cy="2149623"/>
          </a:xfrm>
          <a:prstGeom prst="rect">
            <a:avLst/>
          </a:prstGeom>
          <a:solidFill>
            <a:srgbClr val="BFD2B4"/>
          </a:solidFill>
          <a:ln w="25400">
            <a:solidFill>
              <a:srgbClr val="000000"/>
            </a:solidFill>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192874" indent="-192874" defTabSz="321457">
              <a:defRPr sz="2700"/>
            </a:pPr>
            <a:r>
              <a:rPr sz="2700"/>
              <a:t>μH theory wrong ?</a:t>
            </a:r>
          </a:p>
          <a:p>
            <a:pPr marL="192874" indent="-192874" defTabSz="321457">
              <a:defRPr sz="2700"/>
            </a:pPr>
            <a:r>
              <a:rPr sz="2700"/>
              <a:t>- 2γ corrections</a:t>
            </a:r>
          </a:p>
          <a:p>
            <a:pPr marL="192874" indent="-192874" defTabSz="321457">
              <a:defRPr sz="2700"/>
            </a:pPr>
            <a:r>
              <a:rPr sz="2700"/>
              <a:t>- missing QED or EW corrections</a:t>
            </a:r>
          </a:p>
          <a:p>
            <a:pPr marL="192874" indent="-192874" defTabSz="321457">
              <a:defRPr sz="2700"/>
            </a:pPr>
            <a:r>
              <a:rPr sz="2700"/>
              <a:t>- soft hadronic corrections</a:t>
            </a:r>
          </a:p>
        </p:txBody>
      </p:sp>
      <p:sp>
        <p:nvSpPr>
          <p:cNvPr id="266" name="Shape 266"/>
          <p:cNvSpPr/>
          <p:nvPr/>
        </p:nvSpPr>
        <p:spPr>
          <a:xfrm>
            <a:off x="7848317" y="3611821"/>
            <a:ext cx="2765083" cy="2980620"/>
          </a:xfrm>
          <a:prstGeom prst="rect">
            <a:avLst/>
          </a:prstGeom>
          <a:solidFill>
            <a:schemeClr val="accent5">
              <a:satOff val="-24684"/>
              <a:lumOff val="17421"/>
              <a:alpha val="69805"/>
            </a:schemeClr>
          </a:solidFill>
          <a:ln w="25400">
            <a:solidFill>
              <a:srgbClr val="000000"/>
            </a:solidFill>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192874" indent="-192874" defTabSz="321457">
              <a:defRPr sz="2700"/>
            </a:pPr>
            <a:r>
              <a:rPr sz="2700" dirty="0" err="1"/>
              <a:t>eH</a:t>
            </a:r>
            <a:r>
              <a:rPr sz="2700" dirty="0"/>
              <a:t> experiment </a:t>
            </a:r>
          </a:p>
          <a:p>
            <a:pPr marL="192874" indent="-192874" defTabSz="321457">
              <a:defRPr sz="2700"/>
            </a:pPr>
            <a:r>
              <a:rPr sz="2700" dirty="0"/>
              <a:t>+ ep scattering wrong ? </a:t>
            </a:r>
          </a:p>
          <a:p>
            <a:pPr marL="192874" indent="-192874" defTabSz="321457">
              <a:defRPr sz="2700"/>
            </a:pPr>
            <a:r>
              <a:rPr sz="2700" dirty="0"/>
              <a:t>- R</a:t>
            </a:r>
            <a:r>
              <a:rPr sz="2700" baseline="-5999" dirty="0"/>
              <a:t>∞</a:t>
            </a:r>
          </a:p>
          <a:p>
            <a:pPr marL="192874" indent="-192874" defTabSz="321457">
              <a:defRPr sz="2700"/>
            </a:pPr>
            <a:r>
              <a:rPr sz="2700" dirty="0"/>
              <a:t>- 2γ corrections</a:t>
            </a:r>
          </a:p>
          <a:p>
            <a:pPr marL="192874" indent="-192874" defTabSz="321457">
              <a:defRPr sz="2700"/>
            </a:pPr>
            <a:r>
              <a:rPr sz="2700" dirty="0"/>
              <a:t>- low-Q</a:t>
            </a:r>
            <a:r>
              <a:rPr sz="2700" baseline="31999" dirty="0"/>
              <a:t>2</a:t>
            </a:r>
            <a:r>
              <a:rPr sz="2700" dirty="0"/>
              <a:t> extrapolation</a:t>
            </a:r>
          </a:p>
        </p:txBody>
      </p:sp>
      <p:sp>
        <p:nvSpPr>
          <p:cNvPr id="267" name="Shape 267"/>
          <p:cNvSpPr/>
          <p:nvPr/>
        </p:nvSpPr>
        <p:spPr>
          <a:xfrm flipV="1">
            <a:off x="7369077" y="1945471"/>
            <a:ext cx="684377" cy="375800"/>
          </a:xfrm>
          <a:prstGeom prst="line">
            <a:avLst/>
          </a:prstGeom>
          <a:ln w="63500">
            <a:solidFill>
              <a:schemeClr val="accent1"/>
            </a:solidFill>
            <a:miter lim="400000"/>
            <a:tailEnd type="triangle"/>
          </a:ln>
        </p:spPr>
        <p:txBody>
          <a:bodyPr lIns="35717" tIns="35717" rIns="35717" bIns="35717" anchor="ctr"/>
          <a:lstStyle/>
          <a:p>
            <a:pPr>
              <a:defRPr sz="3000">
                <a:solidFill>
                  <a:srgbClr val="737373"/>
                </a:solidFill>
              </a:defRPr>
            </a:pPr>
            <a:endParaRPr sz="3000"/>
          </a:p>
        </p:txBody>
      </p:sp>
      <p:sp>
        <p:nvSpPr>
          <p:cNvPr id="268" name="Shape 268"/>
          <p:cNvSpPr/>
          <p:nvPr/>
        </p:nvSpPr>
        <p:spPr>
          <a:xfrm flipH="1" flipV="1">
            <a:off x="3925530" y="2157755"/>
            <a:ext cx="372018" cy="372018"/>
          </a:xfrm>
          <a:prstGeom prst="line">
            <a:avLst/>
          </a:prstGeom>
          <a:ln w="63500">
            <a:solidFill>
              <a:schemeClr val="accent1"/>
            </a:solidFill>
            <a:miter lim="400000"/>
            <a:tailEnd type="triangle"/>
          </a:ln>
        </p:spPr>
        <p:txBody>
          <a:bodyPr lIns="35717" tIns="35717" rIns="35717" bIns="35717" anchor="ctr"/>
          <a:lstStyle/>
          <a:p>
            <a:pPr>
              <a:defRPr sz="3000">
                <a:solidFill>
                  <a:srgbClr val="737373"/>
                </a:solidFill>
              </a:defRPr>
            </a:pPr>
            <a:endParaRPr sz="3000"/>
          </a:p>
        </p:txBody>
      </p:sp>
      <p:sp>
        <p:nvSpPr>
          <p:cNvPr id="269" name="Shape 269"/>
          <p:cNvSpPr/>
          <p:nvPr/>
        </p:nvSpPr>
        <p:spPr>
          <a:xfrm flipH="1">
            <a:off x="3676301" y="3363854"/>
            <a:ext cx="729375" cy="729375"/>
          </a:xfrm>
          <a:prstGeom prst="line">
            <a:avLst/>
          </a:prstGeom>
          <a:ln w="63500">
            <a:solidFill>
              <a:schemeClr val="accent1"/>
            </a:solidFill>
            <a:miter lim="400000"/>
            <a:tailEnd type="triangle"/>
          </a:ln>
        </p:spPr>
        <p:txBody>
          <a:bodyPr lIns="35717" tIns="35717" rIns="35717" bIns="35717" anchor="ctr"/>
          <a:lstStyle/>
          <a:p>
            <a:pPr>
              <a:defRPr sz="3000">
                <a:solidFill>
                  <a:srgbClr val="737373"/>
                </a:solidFill>
              </a:defRPr>
            </a:pPr>
            <a:endParaRPr sz="3000"/>
          </a:p>
        </p:txBody>
      </p:sp>
      <p:sp>
        <p:nvSpPr>
          <p:cNvPr id="270" name="Shape 270"/>
          <p:cNvSpPr/>
          <p:nvPr/>
        </p:nvSpPr>
        <p:spPr>
          <a:xfrm>
            <a:off x="7136810" y="4099233"/>
            <a:ext cx="430026" cy="681779"/>
          </a:xfrm>
          <a:prstGeom prst="line">
            <a:avLst/>
          </a:prstGeom>
          <a:ln w="63500">
            <a:solidFill>
              <a:schemeClr val="accent1"/>
            </a:solidFill>
            <a:miter lim="400000"/>
            <a:tailEnd type="triangle"/>
          </a:ln>
        </p:spPr>
        <p:txBody>
          <a:bodyPr lIns="35717" tIns="35717" rIns="35717" bIns="35717" anchor="ctr"/>
          <a:lstStyle/>
          <a:p>
            <a:pPr>
              <a:defRPr sz="3000">
                <a:solidFill>
                  <a:srgbClr val="737373"/>
                </a:solidFill>
              </a:defRPr>
            </a:pPr>
            <a:endParaRPr sz="3000"/>
          </a:p>
        </p:txBody>
      </p:sp>
      <p:sp>
        <p:nvSpPr>
          <p:cNvPr id="272" name="Shape 272"/>
          <p:cNvSpPr/>
          <p:nvPr/>
        </p:nvSpPr>
        <p:spPr>
          <a:xfrm>
            <a:off x="9040679" y="2114254"/>
            <a:ext cx="1790883" cy="1318627"/>
          </a:xfrm>
          <a:prstGeom prst="rect">
            <a:avLst/>
          </a:prstGeom>
          <a:solidFill>
            <a:schemeClr val="accent6">
              <a:hueOff val="52954"/>
              <a:satOff val="-9673"/>
              <a:lumOff val="17364"/>
              <a:alpha val="70330"/>
            </a:schemeClr>
          </a:solidFill>
          <a:ln w="25400">
            <a:solidFill>
              <a:srgbClr val="000000"/>
            </a:solidFill>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marL="274320" indent="-274320" algn="l" defTabSz="457200">
              <a:defRPr sz="2700"/>
            </a:lvl1pPr>
          </a:lstStyle>
          <a:p>
            <a:r>
              <a:rPr lang="en-US" dirty="0"/>
              <a:t>    </a:t>
            </a:r>
            <a:r>
              <a:rPr dirty="0"/>
              <a:t>B</a:t>
            </a:r>
            <a:r>
              <a:rPr lang="en-US" dirty="0"/>
              <a:t>eyond Standard Model </a:t>
            </a:r>
            <a:endParaRPr dirty="0"/>
          </a:p>
        </p:txBody>
      </p:sp>
      <p:sp>
        <p:nvSpPr>
          <p:cNvPr id="273" name="Shape 273"/>
          <p:cNvSpPr/>
          <p:nvPr/>
        </p:nvSpPr>
        <p:spPr>
          <a:xfrm>
            <a:off x="7909277" y="2962861"/>
            <a:ext cx="863258" cy="1"/>
          </a:xfrm>
          <a:prstGeom prst="line">
            <a:avLst/>
          </a:prstGeom>
          <a:ln w="63500">
            <a:solidFill>
              <a:schemeClr val="accent1"/>
            </a:solidFill>
            <a:miter lim="400000"/>
            <a:tailEnd type="triangle"/>
          </a:ln>
        </p:spPr>
        <p:txBody>
          <a:bodyPr lIns="35717" tIns="35717" rIns="35717" bIns="35717" anchor="ctr"/>
          <a:lstStyle/>
          <a:p>
            <a:pPr>
              <a:defRPr sz="3000">
                <a:solidFill>
                  <a:srgbClr val="737373"/>
                </a:solidFill>
              </a:defRPr>
            </a:pPr>
            <a:endParaRPr sz="3000"/>
          </a:p>
        </p:txBody>
      </p:sp>
      <p:sp>
        <p:nvSpPr>
          <p:cNvPr id="17" name="Slide Number Placeholder 5">
            <a:extLst>
              <a:ext uri="{FF2B5EF4-FFF2-40B4-BE49-F238E27FC236}">
                <a16:creationId xmlns:a16="http://schemas.microsoft.com/office/drawing/2014/main" id="{0C436402-5566-184E-B62A-1A7064C3E509}"/>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15</a:t>
            </a:fld>
            <a:endParaRPr lang="en-US"/>
          </a:p>
        </p:txBody>
      </p:sp>
    </p:spTree>
    <p:extLst>
      <p:ext uri="{BB962C8B-B14F-4D97-AF65-F5344CB8AC3E}">
        <p14:creationId xmlns:p14="http://schemas.microsoft.com/office/powerpoint/2010/main" val="177446190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1"/>
            <a:ext cx="12192000" cy="967409"/>
          </a:xfrm>
        </p:spPr>
        <p:txBody>
          <a:bodyPr>
            <a:noAutofit/>
          </a:bodyPr>
          <a:lstStyle/>
          <a:p>
            <a:pPr algn="ctr"/>
            <a:r>
              <a:rPr lang="en-US"/>
              <a:t>Charge Radius of the Proton</a:t>
            </a:r>
          </a:p>
        </p:txBody>
      </p:sp>
      <p:sp>
        <p:nvSpPr>
          <p:cNvPr id="15362" name="Content Placeholder 2"/>
          <p:cNvSpPr>
            <a:spLocks noGrp="1"/>
          </p:cNvSpPr>
          <p:nvPr>
            <p:ph idx="1"/>
          </p:nvPr>
        </p:nvSpPr>
        <p:spPr>
          <a:xfrm>
            <a:off x="1156138" y="967408"/>
            <a:ext cx="9816662" cy="1716034"/>
          </a:xfrm>
        </p:spPr>
        <p:txBody>
          <a:bodyPr>
            <a:normAutofit/>
          </a:bodyPr>
          <a:lstStyle/>
          <a:p>
            <a:r>
              <a:rPr lang="en-US" sz="2400" dirty="0">
                <a:latin typeface="Minion Pro" charset="0"/>
              </a:rPr>
              <a:t>Proton G</a:t>
            </a:r>
            <a:r>
              <a:rPr lang="en-US" sz="2400" baseline="-25000" dirty="0">
                <a:latin typeface="Minion Pro" charset="0"/>
              </a:rPr>
              <a:t>E</a:t>
            </a:r>
            <a:r>
              <a:rPr lang="en-US" sz="2400" dirty="0">
                <a:latin typeface="Minion Pro" charset="0"/>
              </a:rPr>
              <a:t> (charge form factor) has no measured minima and it is too light for the Fourier transformation to work in a model independent way.</a:t>
            </a:r>
          </a:p>
          <a:p>
            <a:r>
              <a:rPr lang="en-US" sz="2400" dirty="0">
                <a:latin typeface="Minion Pro" charset="0"/>
              </a:rPr>
              <a:t>Thus for the proton we make use of the fact that as Q</a:t>
            </a:r>
            <a:r>
              <a:rPr lang="en-US" sz="2400" baseline="30000" dirty="0">
                <a:latin typeface="Minion Pro" charset="0"/>
              </a:rPr>
              <a:t>2</a:t>
            </a:r>
            <a:r>
              <a:rPr lang="en-US" sz="2400" dirty="0">
                <a:latin typeface="Minion Pro" charset="0"/>
              </a:rPr>
              <a:t> goes to zero the charge radius is proportional to the slope of G</a:t>
            </a:r>
            <a:r>
              <a:rPr lang="en-US" sz="2400" baseline="-25000" dirty="0">
                <a:latin typeface="Minion Pro" charset="0"/>
              </a:rPr>
              <a:t>E</a:t>
            </a:r>
            <a:endParaRPr lang="en-US" sz="2400" dirty="0">
              <a:latin typeface="Minion Pro" charset="0"/>
            </a:endParaRPr>
          </a:p>
        </p:txBody>
      </p:sp>
      <p:sp>
        <p:nvSpPr>
          <p:cNvPr id="3" name="TextBox 2"/>
          <p:cNvSpPr txBox="1"/>
          <p:nvPr/>
        </p:nvSpPr>
        <p:spPr>
          <a:xfrm>
            <a:off x="10180" y="5131328"/>
            <a:ext cx="12192000" cy="369332"/>
          </a:xfrm>
          <a:prstGeom prst="rect">
            <a:avLst/>
          </a:prstGeom>
          <a:noFill/>
        </p:spPr>
        <p:txBody>
          <a:bodyPr wrap="square" rtlCol="0">
            <a:spAutoFit/>
          </a:bodyPr>
          <a:lstStyle/>
          <a:p>
            <a:pPr algn="ctr"/>
            <a:r>
              <a:rPr lang="en-US" b="1" dirty="0"/>
              <a:t>This definition of </a:t>
            </a:r>
            <a:r>
              <a:rPr lang="en-US" b="1" dirty="0" err="1"/>
              <a:t>r</a:t>
            </a:r>
            <a:r>
              <a:rPr lang="en-US" b="1" baseline="-25000" dirty="0" err="1"/>
              <a:t>P</a:t>
            </a:r>
            <a:r>
              <a:rPr lang="en-US" b="1" dirty="0"/>
              <a:t> has been shown to be consistent with the radius extracted from the muonic hydrogen data.</a:t>
            </a:r>
          </a:p>
        </p:txBody>
      </p:sp>
      <p:pic>
        <p:nvPicPr>
          <p:cNvPr id="7" name="Content Placeholder 7">
            <a:extLst>
              <a:ext uri="{FF2B5EF4-FFF2-40B4-BE49-F238E27FC236}">
                <a16:creationId xmlns:a16="http://schemas.microsoft.com/office/drawing/2014/main" id="{0278561E-4399-9F47-A254-D0AE8C79B3E8}"/>
              </a:ext>
            </a:extLst>
          </p:cNvPr>
          <p:cNvPicPr>
            <a:picLocks noChangeAspect="1"/>
          </p:cNvPicPr>
          <p:nvPr/>
        </p:nvPicPr>
        <p:blipFill>
          <a:blip r:embed="rId2"/>
          <a:stretch>
            <a:fillRect/>
          </a:stretch>
        </p:blipFill>
        <p:spPr>
          <a:xfrm>
            <a:off x="1607067" y="2613270"/>
            <a:ext cx="8998226" cy="2606160"/>
          </a:xfrm>
          <a:prstGeom prst="rect">
            <a:avLst/>
          </a:prstGeom>
        </p:spPr>
      </p:pic>
      <p:sp>
        <p:nvSpPr>
          <p:cNvPr id="4" name="Rectangle 3">
            <a:extLst>
              <a:ext uri="{FF2B5EF4-FFF2-40B4-BE49-F238E27FC236}">
                <a16:creationId xmlns:a16="http://schemas.microsoft.com/office/drawing/2014/main" id="{9EBABB70-E384-7143-9269-28DCC889FBE5}"/>
              </a:ext>
            </a:extLst>
          </p:cNvPr>
          <p:cNvSpPr/>
          <p:nvPr/>
        </p:nvSpPr>
        <p:spPr>
          <a:xfrm>
            <a:off x="10180" y="5514840"/>
            <a:ext cx="12192000" cy="646331"/>
          </a:xfrm>
          <a:prstGeom prst="rect">
            <a:avLst/>
          </a:prstGeom>
        </p:spPr>
        <p:txBody>
          <a:bodyPr wrap="square">
            <a:spAutoFit/>
          </a:bodyPr>
          <a:lstStyle/>
          <a:p>
            <a:pPr algn="ctr"/>
            <a:r>
              <a:rPr lang="en-US" dirty="0"/>
              <a:t>M. I. </a:t>
            </a:r>
            <a:r>
              <a:rPr lang="en-US" dirty="0" err="1"/>
              <a:t>Eides</a:t>
            </a:r>
            <a:r>
              <a:rPr lang="en-US" dirty="0"/>
              <a:t>, H. </a:t>
            </a:r>
            <a:r>
              <a:rPr lang="en-US" dirty="0" err="1"/>
              <a:t>Grotch</a:t>
            </a:r>
            <a:r>
              <a:rPr lang="en-US" dirty="0"/>
              <a:t> and V. A. </a:t>
            </a:r>
            <a:r>
              <a:rPr lang="en-US" dirty="0" err="1"/>
              <a:t>Shelyuto</a:t>
            </a:r>
            <a:r>
              <a:rPr lang="en-US" dirty="0"/>
              <a:t>, Phys. Rept.342 (2001) 63.  </a:t>
            </a:r>
            <a:r>
              <a:rPr lang="en-US" dirty="0">
                <a:hlinkClick r:id="rId3"/>
              </a:rPr>
              <a:t>http://doi.org/10.1016/S0370-1573(00)00077-6</a:t>
            </a:r>
            <a:r>
              <a:rPr lang="en-US" dirty="0"/>
              <a:t> </a:t>
            </a:r>
          </a:p>
          <a:p>
            <a:pPr algn="ctr"/>
            <a:r>
              <a:rPr lang="en-US" dirty="0"/>
              <a:t>Gerald A. Miller, Phys. Rev. C </a:t>
            </a:r>
            <a:r>
              <a:rPr lang="en-US" b="1" dirty="0"/>
              <a:t>99 </a:t>
            </a:r>
            <a:r>
              <a:rPr lang="en-US" dirty="0"/>
              <a:t>(2019) 035202. </a:t>
            </a:r>
            <a:r>
              <a:rPr lang="en-US" dirty="0">
                <a:hlinkClick r:id="rId4"/>
              </a:rPr>
              <a:t>https://doi.org/10.1103/PhysRevC.99.035202</a:t>
            </a:r>
            <a:r>
              <a:rPr lang="en-US" dirty="0"/>
              <a:t>  </a:t>
            </a:r>
          </a:p>
        </p:txBody>
      </p:sp>
      <p:sp>
        <p:nvSpPr>
          <p:cNvPr id="2" name="TextBox 1">
            <a:extLst>
              <a:ext uri="{FF2B5EF4-FFF2-40B4-BE49-F238E27FC236}">
                <a16:creationId xmlns:a16="http://schemas.microsoft.com/office/drawing/2014/main" id="{A7DEDBAE-1D8E-0240-8A87-3167B1B212D4}"/>
              </a:ext>
            </a:extLst>
          </p:cNvPr>
          <p:cNvSpPr txBox="1"/>
          <p:nvPr/>
        </p:nvSpPr>
        <p:spPr>
          <a:xfrm>
            <a:off x="-1" y="6119236"/>
            <a:ext cx="12181819" cy="461665"/>
          </a:xfrm>
          <a:prstGeom prst="rect">
            <a:avLst/>
          </a:prstGeom>
          <a:noFill/>
        </p:spPr>
        <p:txBody>
          <a:bodyPr wrap="square" rtlCol="0">
            <a:spAutoFit/>
          </a:bodyPr>
          <a:lstStyle/>
          <a:p>
            <a:pPr algn="ctr"/>
            <a:r>
              <a:rPr lang="en-US" sz="2400" b="1" dirty="0"/>
              <a:t>For electron scattering this will be an extrapolation problem.</a:t>
            </a:r>
          </a:p>
        </p:txBody>
      </p:sp>
      <p:sp>
        <p:nvSpPr>
          <p:cNvPr id="9" name="Slide Number Placeholder 5">
            <a:extLst>
              <a:ext uri="{FF2B5EF4-FFF2-40B4-BE49-F238E27FC236}">
                <a16:creationId xmlns:a16="http://schemas.microsoft.com/office/drawing/2014/main" id="{A022BCCA-6C1A-5740-AE95-0642B1F8F06C}"/>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16</a:t>
            </a:fld>
            <a:endParaRPr lang="en-US"/>
          </a:p>
        </p:txBody>
      </p:sp>
    </p:spTree>
    <p:extLst>
      <p:ext uri="{BB962C8B-B14F-4D97-AF65-F5344CB8AC3E}">
        <p14:creationId xmlns:p14="http://schemas.microsoft.com/office/powerpoint/2010/main" val="2923077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33"/>
            <a:ext cx="12192000" cy="628846"/>
          </a:xfrm>
        </p:spPr>
        <p:txBody>
          <a:bodyPr>
            <a:noAutofit/>
          </a:bodyPr>
          <a:lstStyle/>
          <a:p>
            <a:pPr algn="ctr"/>
            <a:r>
              <a:rPr lang="en-US" sz="2400"/>
              <a:t>The Mainz 2014 0.88 fm Proton Radius Comes From A 51 Parameter Regression</a:t>
            </a:r>
          </a:p>
        </p:txBody>
      </p:sp>
      <p:pic>
        <p:nvPicPr>
          <p:cNvPr id="4" name="Picture 3" descr="twotenbyt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916" y="604243"/>
            <a:ext cx="9480883" cy="6146156"/>
          </a:xfrm>
          <a:prstGeom prst="rect">
            <a:avLst/>
          </a:prstGeom>
        </p:spPr>
      </p:pic>
      <p:pic>
        <p:nvPicPr>
          <p:cNvPr id="5" name="Picture 4" desc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601" y="604243"/>
            <a:ext cx="1351770" cy="363779"/>
          </a:xfrm>
          <a:prstGeom prst="rect">
            <a:avLst/>
          </a:prstGeom>
        </p:spPr>
      </p:pic>
      <p:pic>
        <p:nvPicPr>
          <p:cNvPr id="6" name="Picture 5" descr="G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3472" y="594088"/>
            <a:ext cx="1706304" cy="386762"/>
          </a:xfrm>
          <a:prstGeom prst="rect">
            <a:avLst/>
          </a:prstGeom>
        </p:spPr>
      </p:pic>
      <p:sp>
        <p:nvSpPr>
          <p:cNvPr id="8" name="Rectangle 7"/>
          <p:cNvSpPr/>
          <p:nvPr/>
        </p:nvSpPr>
        <p:spPr>
          <a:xfrm>
            <a:off x="7616602" y="604243"/>
            <a:ext cx="3356197" cy="60172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891940" y="876063"/>
            <a:ext cx="2782300" cy="338554"/>
          </a:xfrm>
          <a:prstGeom prst="rect">
            <a:avLst/>
          </a:prstGeom>
          <a:noFill/>
        </p:spPr>
        <p:txBody>
          <a:bodyPr wrap="none" rtlCol="0">
            <a:spAutoFit/>
          </a:bodyPr>
          <a:lstStyle/>
          <a:p>
            <a:r>
              <a:rPr lang="en-US" sz="1600">
                <a:solidFill>
                  <a:schemeClr val="bg1">
                    <a:lumMod val="50000"/>
                  </a:schemeClr>
                </a:solidFill>
              </a:rPr>
              <a:t>plus 31 floating normalizations </a:t>
            </a:r>
          </a:p>
        </p:txBody>
      </p:sp>
      <p:sp>
        <p:nvSpPr>
          <p:cNvPr id="9" name="Slide Number Placeholder 1">
            <a:extLst>
              <a:ext uri="{FF2B5EF4-FFF2-40B4-BE49-F238E27FC236}">
                <a16:creationId xmlns:a16="http://schemas.microsoft.com/office/drawing/2014/main" id="{8DEFFC92-BEE1-194A-B1C2-F86A0197ED2A}"/>
              </a:ext>
            </a:extLst>
          </p:cNvPr>
          <p:cNvSpPr>
            <a:spLocks noGrp="1"/>
          </p:cNvSpPr>
          <p:nvPr>
            <p:ph type="sldNum" sz="quarter" idx="12"/>
          </p:nvPr>
        </p:nvSpPr>
        <p:spPr>
          <a:xfrm>
            <a:off x="9205686" y="6356349"/>
            <a:ext cx="2743200" cy="365125"/>
          </a:xfrm>
        </p:spPr>
        <p:txBody>
          <a:bodyPr/>
          <a:lstStyle/>
          <a:p>
            <a:pPr>
              <a:defRPr/>
            </a:pPr>
            <a:fld id="{9D07D49E-6DC6-8C40-AD68-D69A60D180C2}" type="slidenum">
              <a:rPr lang="en-US" smtClean="0"/>
              <a:pPr>
                <a:defRPr/>
              </a:pPr>
              <a:t>17</a:t>
            </a:fld>
            <a:endParaRPr lang="en-US"/>
          </a:p>
        </p:txBody>
      </p:sp>
    </p:spTree>
    <p:extLst>
      <p:ext uri="{BB962C8B-B14F-4D97-AF65-F5344CB8AC3E}">
        <p14:creationId xmlns:p14="http://schemas.microsoft.com/office/powerpoint/2010/main" val="469120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0" y="349668"/>
            <a:ext cx="12192000" cy="396875"/>
          </a:xfrm>
        </p:spPr>
        <p:txBody>
          <a:bodyPr>
            <a:normAutofit fontScale="90000"/>
          </a:bodyPr>
          <a:lstStyle/>
          <a:p>
            <a:pPr algn="ctr"/>
            <a:r>
              <a:rPr lang="en-US" dirty="0">
                <a:latin typeface="Minion Pro" charset="0"/>
              </a:rPr>
              <a:t>Simple Real World Example </a:t>
            </a:r>
            <a:br>
              <a:rPr lang="en-US" dirty="0">
                <a:latin typeface="Minion Pro" charset="0"/>
              </a:rPr>
            </a:br>
            <a:r>
              <a:rPr lang="en-US" sz="3600" i="1" dirty="0">
                <a:solidFill>
                  <a:srgbClr val="0070C0"/>
                </a:solidFill>
                <a:latin typeface="Minion Pro" charset="0"/>
              </a:rPr>
              <a:t>(where the JLab high school intern didn’t get the expected result)</a:t>
            </a:r>
          </a:p>
        </p:txBody>
      </p:sp>
      <p:pic>
        <p:nvPicPr>
          <p:cNvPr id="19458" name="Picture 3" descr="fig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2471" y="2394953"/>
            <a:ext cx="3994617" cy="3371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59" name="Picture 5" descr="fig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2495133"/>
            <a:ext cx="3900596" cy="320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0" name="TextBox 6"/>
          <p:cNvSpPr txBox="1">
            <a:spLocks noChangeArrowheads="1"/>
          </p:cNvSpPr>
          <p:nvPr/>
        </p:nvSpPr>
        <p:spPr bwMode="auto">
          <a:xfrm>
            <a:off x="0" y="5636097"/>
            <a:ext cx="12192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t>Textbook test, an F-test, rejects </a:t>
            </a:r>
            <a:r>
              <a:rPr lang="en-US" b="1" dirty="0"/>
              <a:t>fitting</a:t>
            </a:r>
            <a:r>
              <a:rPr lang="en-US" dirty="0"/>
              <a:t> with the more complex j=3 (j=m+1) function, that does NOT mean a</a:t>
            </a:r>
            <a:r>
              <a:rPr lang="en-US" baseline="-25000" dirty="0"/>
              <a:t>2</a:t>
            </a:r>
            <a:r>
              <a:rPr lang="en-US" dirty="0"/>
              <a:t> = 0.</a:t>
            </a:r>
          </a:p>
        </p:txBody>
      </p:sp>
      <p:pic>
        <p:nvPicPr>
          <p:cNvPr id="19462" name="Picture 9" descr="eq.png"/>
          <p:cNvPicPr>
            <a:picLocks noChangeAspect="1"/>
          </p:cNvPicPr>
          <p:nvPr/>
        </p:nvPicPr>
        <p:blipFill>
          <a:blip r:embed="rId4">
            <a:extLst>
              <a:ext uri="{28A0092B-C50C-407E-A947-70E740481C1C}">
                <a14:useLocalDpi xmlns:a14="http://schemas.microsoft.com/office/drawing/2010/main" val="0"/>
              </a:ext>
            </a:extLst>
          </a:blip>
          <a:srcRect t="9639" b="8479"/>
          <a:stretch>
            <a:fillRect/>
          </a:stretch>
        </p:blipFill>
        <p:spPr bwMode="auto">
          <a:xfrm>
            <a:off x="1517651" y="1636963"/>
            <a:ext cx="3900805" cy="703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3" name="Rectangle 10"/>
          <p:cNvSpPr>
            <a:spLocks noChangeArrowheads="1"/>
          </p:cNvSpPr>
          <p:nvPr/>
        </p:nvSpPr>
        <p:spPr bwMode="auto">
          <a:xfrm>
            <a:off x="0" y="1002467"/>
            <a:ext cx="1219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1600" dirty="0"/>
              <a:t>Using the data from G. G. Simon, C. Schmitt, F. Borkowski, and V. H. Walther, </a:t>
            </a:r>
            <a:r>
              <a:rPr lang="en-US" sz="1600" dirty="0" err="1"/>
              <a:t>Nucl</a:t>
            </a:r>
            <a:r>
              <a:rPr lang="en-US" sz="1600" dirty="0"/>
              <a:t>. Phys. </a:t>
            </a:r>
            <a:r>
              <a:rPr lang="en-US" sz="1600" b="1" dirty="0"/>
              <a:t>A333</a:t>
            </a:r>
            <a:r>
              <a:rPr lang="en-US" sz="1600" dirty="0"/>
              <a:t> (1980) 381 and</a:t>
            </a:r>
          </a:p>
          <a:p>
            <a:pPr algn="ctr"/>
            <a:r>
              <a:rPr lang="en-US" sz="1600" dirty="0"/>
              <a:t>J. J. Murphy, Y. M. Shin, and D. M. </a:t>
            </a:r>
            <a:r>
              <a:rPr lang="en-US" sz="1600" dirty="0" err="1"/>
              <a:t>Skopik</a:t>
            </a:r>
            <a:r>
              <a:rPr lang="en-US" sz="1600" dirty="0"/>
              <a:t>, Phys. Rev.  </a:t>
            </a:r>
            <a:r>
              <a:rPr lang="en-US" sz="1600" b="1" dirty="0"/>
              <a:t>C</a:t>
            </a:r>
            <a:r>
              <a:rPr lang="tr-TR" sz="1600" b="1" dirty="0"/>
              <a:t>9</a:t>
            </a:r>
            <a:r>
              <a:rPr lang="tr-TR" sz="1600" dirty="0"/>
              <a:t> (1974) 2125.</a:t>
            </a:r>
            <a:endParaRPr lang="en-US" sz="1600" dirty="0"/>
          </a:p>
        </p:txBody>
      </p:sp>
      <p:pic>
        <p:nvPicPr>
          <p:cNvPr id="3" name="Picture 2" descr="fit-resul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3080" y="1535362"/>
            <a:ext cx="5074920" cy="939800"/>
          </a:xfrm>
          <a:prstGeom prst="rect">
            <a:avLst/>
          </a:prstGeom>
        </p:spPr>
      </p:pic>
      <p:sp>
        <p:nvSpPr>
          <p:cNvPr id="2" name="Rectangle 1"/>
          <p:cNvSpPr/>
          <p:nvPr/>
        </p:nvSpPr>
        <p:spPr>
          <a:xfrm>
            <a:off x="0" y="6010805"/>
            <a:ext cx="12192000" cy="646331"/>
          </a:xfrm>
          <a:prstGeom prst="rect">
            <a:avLst/>
          </a:prstGeom>
        </p:spPr>
        <p:txBody>
          <a:bodyPr wrap="square">
            <a:spAutoFit/>
          </a:bodyPr>
          <a:lstStyle/>
          <a:p>
            <a:pPr algn="ctr"/>
            <a:r>
              <a:rPr lang="en-US" b="1" dirty="0">
                <a:solidFill>
                  <a:srgbClr val="DC002A"/>
                </a:solidFill>
              </a:rPr>
              <a:t>Pohl </a:t>
            </a:r>
            <a:r>
              <a:rPr lang="en-US" b="1" i="1" dirty="0" err="1">
                <a:solidFill>
                  <a:srgbClr val="DC002A"/>
                </a:solidFill>
              </a:rPr>
              <a:t>et.al’s</a:t>
            </a:r>
            <a:r>
              <a:rPr lang="en-US" b="1" dirty="0">
                <a:solidFill>
                  <a:srgbClr val="DC002A"/>
                </a:solidFill>
              </a:rPr>
              <a:t> 0.84 </a:t>
            </a:r>
            <a:r>
              <a:rPr lang="en-US" b="1" dirty="0" err="1">
                <a:solidFill>
                  <a:srgbClr val="DC002A"/>
                </a:solidFill>
              </a:rPr>
              <a:t>fm</a:t>
            </a:r>
            <a:r>
              <a:rPr lang="en-US" b="1" dirty="0">
                <a:solidFill>
                  <a:srgbClr val="DC002A"/>
                </a:solidFill>
              </a:rPr>
              <a:t> radius would predict an a</a:t>
            </a:r>
            <a:r>
              <a:rPr lang="en-US" b="1" baseline="-25000" dirty="0">
                <a:solidFill>
                  <a:srgbClr val="DC002A"/>
                </a:solidFill>
              </a:rPr>
              <a:t>1</a:t>
            </a:r>
            <a:r>
              <a:rPr lang="en-US" b="1" dirty="0">
                <a:solidFill>
                  <a:srgbClr val="DC002A"/>
                </a:solidFill>
              </a:rPr>
              <a:t> value of  - 0.1176 since radius = sqrt(-6a</a:t>
            </a:r>
            <a:r>
              <a:rPr lang="en-US" b="1" baseline="-25000" dirty="0">
                <a:solidFill>
                  <a:srgbClr val="DC002A"/>
                </a:solidFill>
              </a:rPr>
              <a:t>1</a:t>
            </a:r>
            <a:r>
              <a:rPr lang="en-US" b="1" dirty="0">
                <a:solidFill>
                  <a:srgbClr val="DC002A"/>
                </a:solidFill>
              </a:rPr>
              <a:t>)</a:t>
            </a:r>
          </a:p>
          <a:p>
            <a:pPr algn="ctr"/>
            <a:r>
              <a:rPr lang="en-US" dirty="0"/>
              <a:t>Analysis done with very talented high school intern</a:t>
            </a:r>
            <a:r>
              <a:rPr lang="en-US" b="1" dirty="0">
                <a:solidFill>
                  <a:srgbClr val="DC002A"/>
                </a:solidFill>
              </a:rPr>
              <a:t>: </a:t>
            </a:r>
            <a:r>
              <a:rPr lang="en-US" dirty="0">
                <a:hlinkClick r:id="rId6"/>
              </a:rPr>
              <a:t>https://doi.org/10.1103/PhysRevC.93.055207</a:t>
            </a:r>
            <a:r>
              <a:rPr lang="en-US" dirty="0"/>
              <a:t> </a:t>
            </a:r>
            <a:endParaRPr lang="en-US" b="1" dirty="0">
              <a:solidFill>
                <a:srgbClr val="DC002A"/>
              </a:solidFill>
            </a:endParaRPr>
          </a:p>
        </p:txBody>
      </p:sp>
      <p:sp>
        <p:nvSpPr>
          <p:cNvPr id="10" name="Slide Number Placeholder 1">
            <a:extLst>
              <a:ext uri="{FF2B5EF4-FFF2-40B4-BE49-F238E27FC236}">
                <a16:creationId xmlns:a16="http://schemas.microsoft.com/office/drawing/2014/main" id="{B74FC12E-9EC9-604E-81C2-A3E1D48D599C}"/>
              </a:ext>
            </a:extLst>
          </p:cNvPr>
          <p:cNvSpPr>
            <a:spLocks noGrp="1"/>
          </p:cNvSpPr>
          <p:nvPr>
            <p:ph type="sldNum" sz="quarter" idx="12"/>
          </p:nvPr>
        </p:nvSpPr>
        <p:spPr>
          <a:xfrm>
            <a:off x="9205686" y="6356349"/>
            <a:ext cx="2743200" cy="365125"/>
          </a:xfrm>
        </p:spPr>
        <p:txBody>
          <a:bodyPr/>
          <a:lstStyle/>
          <a:p>
            <a:pPr>
              <a:defRPr/>
            </a:pPr>
            <a:fld id="{9D07D49E-6DC6-8C40-AD68-D69A60D180C2}" type="slidenum">
              <a:rPr lang="en-US" smtClean="0"/>
              <a:pPr>
                <a:defRPr/>
              </a:pPr>
              <a:t>18</a:t>
            </a:fld>
            <a:endParaRPr lang="en-US"/>
          </a:p>
        </p:txBody>
      </p:sp>
    </p:spTree>
    <p:extLst>
      <p:ext uri="{BB962C8B-B14F-4D97-AF65-F5344CB8AC3E}">
        <p14:creationId xmlns:p14="http://schemas.microsoft.com/office/powerpoint/2010/main" val="3429594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AFADCB-B23D-2F4C-B16B-11576D069F5E}"/>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7" name="Title 1">
            <a:extLst>
              <a:ext uri="{FF2B5EF4-FFF2-40B4-BE49-F238E27FC236}">
                <a16:creationId xmlns:a16="http://schemas.microsoft.com/office/drawing/2014/main" id="{993E171A-0EDF-514D-AE8A-D1D65F308DE5}"/>
              </a:ext>
            </a:extLst>
          </p:cNvPr>
          <p:cNvSpPr>
            <a:spLocks noGrp="1"/>
          </p:cNvSpPr>
          <p:nvPr>
            <p:ph type="title"/>
          </p:nvPr>
        </p:nvSpPr>
        <p:spPr>
          <a:xfrm>
            <a:off x="0" y="1"/>
            <a:ext cx="12176918" cy="1119942"/>
          </a:xfrm>
        </p:spPr>
        <p:txBody>
          <a:bodyPr>
            <a:normAutofit/>
          </a:bodyPr>
          <a:lstStyle/>
          <a:p>
            <a:pPr algn="ctr"/>
            <a:r>
              <a:rPr lang="en-US" dirty="0">
                <a:solidFill>
                  <a:schemeClr val="tx1"/>
                </a:solidFill>
              </a:rPr>
              <a:t>Radii from Electron Scattering</a:t>
            </a:r>
          </a:p>
        </p:txBody>
      </p:sp>
      <p:sp>
        <p:nvSpPr>
          <p:cNvPr id="9" name="Rectangle 8">
            <a:extLst>
              <a:ext uri="{FF2B5EF4-FFF2-40B4-BE49-F238E27FC236}">
                <a16:creationId xmlns:a16="http://schemas.microsoft.com/office/drawing/2014/main" id="{FAF13B72-AEBF-9D40-9B90-FCBB7820B5AE}"/>
              </a:ext>
            </a:extLst>
          </p:cNvPr>
          <p:cNvSpPr/>
          <p:nvPr/>
        </p:nvSpPr>
        <p:spPr>
          <a:xfrm>
            <a:off x="6726411" y="1128450"/>
            <a:ext cx="3383280" cy="5732338"/>
          </a:xfrm>
          <a:prstGeom prst="rect">
            <a:avLst/>
          </a:prstGeom>
        </p:spPr>
        <p:txBody>
          <a:bodyPr wrap="square">
            <a:spAutoFit/>
          </a:bodyPr>
          <a:lstStyle/>
          <a:p>
            <a:r>
              <a:rPr lang="en-US" sz="850" dirty="0" err="1">
                <a:solidFill>
                  <a:srgbClr val="000000"/>
                </a:solidFill>
              </a:rPr>
              <a:t>Gramolin</a:t>
            </a:r>
            <a:r>
              <a:rPr lang="en-US" sz="850" dirty="0">
                <a:solidFill>
                  <a:srgbClr val="000000"/>
                </a:solidFill>
              </a:rPr>
              <a:t> 2022: </a:t>
            </a:r>
            <a:r>
              <a:rPr lang="en-US" sz="850" dirty="0">
                <a:solidFill>
                  <a:srgbClr val="000000"/>
                </a:solidFill>
                <a:hlinkClick r:id="rId2"/>
              </a:rPr>
              <a:t>https://doi.org/10.1103/PhysRevD.105.054004</a:t>
            </a:r>
            <a:r>
              <a:rPr lang="en-US" sz="850" dirty="0">
                <a:solidFill>
                  <a:srgbClr val="000000"/>
                </a:solidFill>
              </a:rPr>
              <a:t> </a:t>
            </a:r>
          </a:p>
          <a:p>
            <a:r>
              <a:rPr lang="en-US" sz="850" dirty="0">
                <a:solidFill>
                  <a:srgbClr val="000000"/>
                </a:solidFill>
              </a:rPr>
              <a:t>Lin 2022: </a:t>
            </a:r>
            <a:r>
              <a:rPr lang="en-US" sz="900" dirty="0">
                <a:hlinkClick r:id="rId3"/>
              </a:rPr>
              <a:t>https://doi.org/10.1103/PhysRevLett.128.052002</a:t>
            </a:r>
            <a:r>
              <a:rPr lang="en-US" sz="900" dirty="0"/>
              <a:t> </a:t>
            </a:r>
            <a:endParaRPr lang="en-US" sz="850" dirty="0">
              <a:solidFill>
                <a:srgbClr val="000000"/>
              </a:solidFill>
            </a:endParaRPr>
          </a:p>
          <a:p>
            <a:r>
              <a:rPr lang="en-US" sz="850" dirty="0">
                <a:solidFill>
                  <a:srgbClr val="000000"/>
                </a:solidFill>
              </a:rPr>
              <a:t>Cui 2021: </a:t>
            </a:r>
            <a:r>
              <a:rPr lang="en-US" sz="900" dirty="0">
                <a:hlinkClick r:id="rId4"/>
              </a:rPr>
              <a:t>https://doi.org/10.1103/PhysRevLett.127.092001</a:t>
            </a:r>
            <a:r>
              <a:rPr lang="en-US" sz="900" dirty="0"/>
              <a:t> </a:t>
            </a:r>
            <a:endParaRPr lang="en-US" sz="850" dirty="0">
              <a:solidFill>
                <a:srgbClr val="000000"/>
              </a:solidFill>
            </a:endParaRPr>
          </a:p>
          <a:p>
            <a:r>
              <a:rPr lang="en-US" sz="850" dirty="0">
                <a:solidFill>
                  <a:srgbClr val="000000"/>
                </a:solidFill>
              </a:rPr>
              <a:t>Lin 2021: </a:t>
            </a:r>
            <a:r>
              <a:rPr lang="en-US" sz="850" dirty="0">
                <a:solidFill>
                  <a:srgbClr val="000000"/>
                </a:solidFill>
                <a:hlinkClick r:id="rId5"/>
              </a:rPr>
              <a:t>https://doi.org/10.1016/j.physletb.2021.136254</a:t>
            </a:r>
            <a:r>
              <a:rPr lang="en-US" sz="850" dirty="0">
                <a:solidFill>
                  <a:srgbClr val="000000"/>
                </a:solidFill>
              </a:rPr>
              <a:t> </a:t>
            </a:r>
          </a:p>
          <a:p>
            <a:r>
              <a:rPr lang="en-US" sz="850" dirty="0" err="1">
                <a:solidFill>
                  <a:srgbClr val="000000"/>
                </a:solidFill>
              </a:rPr>
              <a:t>Atac</a:t>
            </a:r>
            <a:r>
              <a:rPr lang="en-US" sz="850" dirty="0">
                <a:solidFill>
                  <a:srgbClr val="000000"/>
                </a:solidFill>
              </a:rPr>
              <a:t> 2021: </a:t>
            </a:r>
            <a:r>
              <a:rPr lang="en-US" sz="850" dirty="0">
                <a:solidFill>
                  <a:srgbClr val="000000"/>
                </a:solidFill>
                <a:hlinkClick r:id="rId6"/>
              </a:rPr>
              <a:t>https://doi.org/10.1140/epja/s10050-021-00389-9</a:t>
            </a:r>
            <a:r>
              <a:rPr lang="en-US" sz="850" dirty="0">
                <a:solidFill>
                  <a:srgbClr val="000000"/>
                </a:solidFill>
              </a:rPr>
              <a:t> </a:t>
            </a:r>
          </a:p>
          <a:p>
            <a:r>
              <a:rPr lang="en-US" sz="850" dirty="0" err="1">
                <a:solidFill>
                  <a:srgbClr val="000000"/>
                </a:solidFill>
              </a:rPr>
              <a:t>Mihovilovic</a:t>
            </a:r>
            <a:r>
              <a:rPr lang="en-US" sz="850" dirty="0">
                <a:solidFill>
                  <a:srgbClr val="000000"/>
                </a:solidFill>
              </a:rPr>
              <a:t> 2021: </a:t>
            </a:r>
            <a:r>
              <a:rPr lang="en-US" sz="850" dirty="0">
                <a:solidFill>
                  <a:srgbClr val="000000"/>
                </a:solidFill>
                <a:hlinkClick r:id="rId7"/>
              </a:rPr>
              <a:t>https://doi.org/10.1140/epja/s10050-021-00414-x</a:t>
            </a:r>
            <a:r>
              <a:rPr lang="en-US" sz="850" dirty="0">
                <a:solidFill>
                  <a:srgbClr val="000000"/>
                </a:solidFill>
              </a:rPr>
              <a:t> </a:t>
            </a:r>
          </a:p>
          <a:p>
            <a:r>
              <a:rPr lang="en-US" sz="850" dirty="0">
                <a:solidFill>
                  <a:srgbClr val="000000"/>
                </a:solidFill>
              </a:rPr>
              <a:t>Hayward 2020: </a:t>
            </a:r>
            <a:r>
              <a:rPr lang="en-US" sz="850" dirty="0">
                <a:solidFill>
                  <a:srgbClr val="000000"/>
                </a:solidFill>
                <a:hlinkClick r:id="rId8"/>
              </a:rPr>
              <a:t>https://doi.org/10.1016/j.nuclphysa.2020.121767</a:t>
            </a:r>
            <a:r>
              <a:rPr lang="en-US" sz="850" dirty="0">
                <a:solidFill>
                  <a:srgbClr val="000000"/>
                </a:solidFill>
              </a:rPr>
              <a:t> </a:t>
            </a:r>
          </a:p>
          <a:p>
            <a:r>
              <a:rPr lang="en-US" sz="850" dirty="0">
                <a:solidFill>
                  <a:srgbClr val="000000"/>
                </a:solidFill>
              </a:rPr>
              <a:t>Alarcon 2020: </a:t>
            </a:r>
            <a:r>
              <a:rPr lang="en-US" sz="850" dirty="0">
                <a:solidFill>
                  <a:srgbClr val="000000"/>
                </a:solidFill>
                <a:hlinkClick r:id="rId9"/>
              </a:rPr>
              <a:t>https://doi.org/10.1103/PhysRevC.102.035203</a:t>
            </a:r>
            <a:r>
              <a:rPr lang="en-US" sz="850" dirty="0">
                <a:solidFill>
                  <a:srgbClr val="000000"/>
                </a:solidFill>
              </a:rPr>
              <a:t> </a:t>
            </a:r>
          </a:p>
          <a:p>
            <a:r>
              <a:rPr lang="en-US" sz="850" dirty="0" err="1">
                <a:solidFill>
                  <a:srgbClr val="000000"/>
                </a:solidFill>
              </a:rPr>
              <a:t>Xiong</a:t>
            </a:r>
            <a:r>
              <a:rPr lang="en-US" sz="850" dirty="0">
                <a:solidFill>
                  <a:srgbClr val="000000"/>
                </a:solidFill>
              </a:rPr>
              <a:t> 2019: </a:t>
            </a:r>
            <a:r>
              <a:rPr lang="en-US" sz="850" dirty="0">
                <a:solidFill>
                  <a:srgbClr val="000000"/>
                </a:solidFill>
                <a:hlinkClick r:id="rId10"/>
              </a:rPr>
              <a:t>https://doi.org/10.1038/s41586-019-1721-2</a:t>
            </a:r>
            <a:r>
              <a:rPr lang="en-US" sz="850" dirty="0">
                <a:solidFill>
                  <a:srgbClr val="000000"/>
                </a:solidFill>
              </a:rPr>
              <a:t> </a:t>
            </a:r>
          </a:p>
          <a:p>
            <a:r>
              <a:rPr lang="en-US" sz="850" dirty="0">
                <a:solidFill>
                  <a:srgbClr val="000000"/>
                </a:solidFill>
              </a:rPr>
              <a:t>Zhou 2019: </a:t>
            </a:r>
            <a:r>
              <a:rPr lang="en-US" sz="850" dirty="0">
                <a:solidFill>
                  <a:srgbClr val="000000"/>
                </a:solidFill>
                <a:hlinkClick r:id="rId11"/>
              </a:rPr>
              <a:t>https://doi.org/10.1103/PhysRevC.99.055202</a:t>
            </a:r>
            <a:r>
              <a:rPr lang="en-US" sz="850" dirty="0">
                <a:solidFill>
                  <a:srgbClr val="000000"/>
                </a:solidFill>
              </a:rPr>
              <a:t> </a:t>
            </a:r>
          </a:p>
          <a:p>
            <a:r>
              <a:rPr lang="en-US" sz="850" dirty="0">
                <a:solidFill>
                  <a:srgbClr val="000000"/>
                </a:solidFill>
              </a:rPr>
              <a:t>Alarcon 2019: </a:t>
            </a:r>
            <a:r>
              <a:rPr lang="en-US" sz="850" dirty="0">
                <a:solidFill>
                  <a:srgbClr val="000000"/>
                </a:solidFill>
                <a:hlinkClick r:id="rId12"/>
              </a:rPr>
              <a:t>https://doi.org/10.1103/PhysRevC.99.044303</a:t>
            </a:r>
            <a:r>
              <a:rPr lang="en-US" sz="850" dirty="0">
                <a:solidFill>
                  <a:srgbClr val="000000"/>
                </a:solidFill>
              </a:rPr>
              <a:t> </a:t>
            </a:r>
          </a:p>
          <a:p>
            <a:r>
              <a:rPr lang="en-US" sz="850" dirty="0" err="1">
                <a:solidFill>
                  <a:srgbClr val="000000"/>
                </a:solidFill>
              </a:rPr>
              <a:t>Horbatsch</a:t>
            </a:r>
            <a:r>
              <a:rPr lang="en-US" sz="850" dirty="0">
                <a:solidFill>
                  <a:srgbClr val="000000"/>
                </a:solidFill>
              </a:rPr>
              <a:t> 2017: </a:t>
            </a:r>
            <a:r>
              <a:rPr lang="en-US" sz="850" dirty="0">
                <a:solidFill>
                  <a:srgbClr val="000000"/>
                </a:solidFill>
                <a:hlinkClick r:id="rId13"/>
              </a:rPr>
              <a:t>https://doi.org/10.1103/PhysRevC.95.035203</a:t>
            </a:r>
            <a:r>
              <a:rPr lang="en-US" sz="850" dirty="0">
                <a:solidFill>
                  <a:srgbClr val="000000"/>
                </a:solidFill>
              </a:rPr>
              <a:t> </a:t>
            </a:r>
          </a:p>
          <a:p>
            <a:r>
              <a:rPr lang="en-US" sz="850" dirty="0">
                <a:solidFill>
                  <a:srgbClr val="000000"/>
                </a:solidFill>
              </a:rPr>
              <a:t>Higinbotham 2016: </a:t>
            </a:r>
            <a:r>
              <a:rPr lang="en-US" sz="850" dirty="0">
                <a:solidFill>
                  <a:srgbClr val="000000"/>
                </a:solidFill>
                <a:hlinkClick r:id="rId14"/>
              </a:rPr>
              <a:t>https://doi.org/10.1103/PhysRevC.93.055207</a:t>
            </a:r>
            <a:r>
              <a:rPr lang="en-US" sz="850" dirty="0">
                <a:solidFill>
                  <a:srgbClr val="000000"/>
                </a:solidFill>
              </a:rPr>
              <a:t> </a:t>
            </a:r>
          </a:p>
          <a:p>
            <a:r>
              <a:rPr lang="en-US" sz="850" dirty="0" err="1">
                <a:solidFill>
                  <a:srgbClr val="000000"/>
                </a:solidFill>
              </a:rPr>
              <a:t>Griffioen</a:t>
            </a:r>
            <a:r>
              <a:rPr lang="en-US" sz="850" dirty="0">
                <a:solidFill>
                  <a:srgbClr val="000000"/>
                </a:solidFill>
              </a:rPr>
              <a:t> 2016: </a:t>
            </a:r>
            <a:r>
              <a:rPr lang="en-US" sz="850" dirty="0">
                <a:solidFill>
                  <a:srgbClr val="000000"/>
                </a:solidFill>
                <a:hlinkClick r:id="rId15"/>
              </a:rPr>
              <a:t>https://doi.org/10.1103/PhysRevC.93.065207</a:t>
            </a:r>
            <a:r>
              <a:rPr lang="en-US" sz="850" dirty="0">
                <a:solidFill>
                  <a:srgbClr val="000000"/>
                </a:solidFill>
              </a:rPr>
              <a:t> </a:t>
            </a:r>
          </a:p>
          <a:p>
            <a:r>
              <a:rPr lang="en-US" sz="850" dirty="0">
                <a:solidFill>
                  <a:srgbClr val="000000"/>
                </a:solidFill>
              </a:rPr>
              <a:t>Lee 2015: </a:t>
            </a:r>
            <a:r>
              <a:rPr lang="en-US" sz="850" dirty="0">
                <a:solidFill>
                  <a:srgbClr val="000000"/>
                </a:solidFill>
                <a:hlinkClick r:id="rId16"/>
              </a:rPr>
              <a:t>https://doi.org/10.1103/PhysRevD.92.013013</a:t>
            </a:r>
            <a:r>
              <a:rPr lang="en-US" sz="850" dirty="0">
                <a:solidFill>
                  <a:srgbClr val="000000"/>
                </a:solidFill>
              </a:rPr>
              <a:t> </a:t>
            </a:r>
          </a:p>
          <a:p>
            <a:r>
              <a:rPr lang="en-US" sz="850" dirty="0">
                <a:solidFill>
                  <a:srgbClr val="000000"/>
                </a:solidFill>
              </a:rPr>
              <a:t>Arrington 2015: </a:t>
            </a:r>
            <a:r>
              <a:rPr lang="en-US" sz="850" dirty="0">
                <a:solidFill>
                  <a:srgbClr val="000000"/>
                </a:solidFill>
                <a:hlinkClick r:id="rId17"/>
              </a:rPr>
              <a:t>https://doi.org/10.1063/1.4921430</a:t>
            </a:r>
            <a:r>
              <a:rPr lang="en-US" sz="850" dirty="0">
                <a:solidFill>
                  <a:srgbClr val="000000"/>
                </a:solidFill>
              </a:rPr>
              <a:t> </a:t>
            </a:r>
          </a:p>
          <a:p>
            <a:r>
              <a:rPr lang="en-US" sz="850" dirty="0">
                <a:solidFill>
                  <a:srgbClr val="000000"/>
                </a:solidFill>
              </a:rPr>
              <a:t>Lorenz 2015: </a:t>
            </a:r>
            <a:r>
              <a:rPr lang="en-US" sz="850" dirty="0">
                <a:solidFill>
                  <a:srgbClr val="000000"/>
                </a:solidFill>
                <a:hlinkClick r:id="rId18"/>
              </a:rPr>
              <a:t>https://doi.org/10.1103/PhysRevD.91.014023</a:t>
            </a:r>
            <a:r>
              <a:rPr lang="en-US" sz="850" dirty="0">
                <a:solidFill>
                  <a:srgbClr val="000000"/>
                </a:solidFill>
              </a:rPr>
              <a:t> </a:t>
            </a:r>
          </a:p>
          <a:p>
            <a:r>
              <a:rPr lang="en-US" sz="850" dirty="0" err="1">
                <a:solidFill>
                  <a:srgbClr val="000000"/>
                </a:solidFill>
              </a:rPr>
              <a:t>Graczky</a:t>
            </a:r>
            <a:r>
              <a:rPr lang="en-US" sz="850" dirty="0">
                <a:solidFill>
                  <a:srgbClr val="000000"/>
                </a:solidFill>
              </a:rPr>
              <a:t> 2014: </a:t>
            </a:r>
            <a:r>
              <a:rPr lang="en-US" sz="850" dirty="0">
                <a:solidFill>
                  <a:srgbClr val="000000"/>
                </a:solidFill>
                <a:hlinkClick r:id="rId19"/>
              </a:rPr>
              <a:t>https://doi.org/10.1103/PhysRevC.90.054334</a:t>
            </a:r>
            <a:r>
              <a:rPr lang="en-US" sz="850" dirty="0">
                <a:solidFill>
                  <a:srgbClr val="000000"/>
                </a:solidFill>
              </a:rPr>
              <a:t> </a:t>
            </a:r>
          </a:p>
          <a:p>
            <a:r>
              <a:rPr lang="en-US" sz="850" dirty="0">
                <a:solidFill>
                  <a:srgbClr val="000000"/>
                </a:solidFill>
              </a:rPr>
              <a:t>Lorenz 2012: </a:t>
            </a:r>
            <a:r>
              <a:rPr lang="en-US" sz="850" dirty="0">
                <a:solidFill>
                  <a:srgbClr val="000000"/>
                </a:solidFill>
                <a:hlinkClick r:id="rId20"/>
              </a:rPr>
              <a:t>https://doi.org/10.1140/epja/i2012-12151-1</a:t>
            </a:r>
            <a:r>
              <a:rPr lang="en-US" sz="850" dirty="0">
                <a:solidFill>
                  <a:srgbClr val="000000"/>
                </a:solidFill>
              </a:rPr>
              <a:t> </a:t>
            </a:r>
          </a:p>
          <a:p>
            <a:r>
              <a:rPr lang="en-US" sz="850" dirty="0" err="1">
                <a:solidFill>
                  <a:srgbClr val="000000"/>
                </a:solidFill>
              </a:rPr>
              <a:t>Adamuscin</a:t>
            </a:r>
            <a:r>
              <a:rPr lang="en-US" sz="850" dirty="0">
                <a:solidFill>
                  <a:srgbClr val="000000"/>
                </a:solidFill>
              </a:rPr>
              <a:t> 2012: </a:t>
            </a:r>
            <a:r>
              <a:rPr lang="en-US" sz="850" dirty="0">
                <a:solidFill>
                  <a:srgbClr val="000000"/>
                </a:solidFill>
                <a:hlinkClick r:id="rId21"/>
              </a:rPr>
              <a:t>https://doi.org/10.1016/j.ppnp.2012.01.014</a:t>
            </a:r>
            <a:r>
              <a:rPr lang="en-US" sz="850" dirty="0">
                <a:solidFill>
                  <a:srgbClr val="000000"/>
                </a:solidFill>
              </a:rPr>
              <a:t> </a:t>
            </a:r>
          </a:p>
          <a:p>
            <a:r>
              <a:rPr lang="en-US" sz="850" dirty="0">
                <a:solidFill>
                  <a:srgbClr val="000000"/>
                </a:solidFill>
              </a:rPr>
              <a:t>Sick 2012: </a:t>
            </a:r>
            <a:r>
              <a:rPr lang="en-US" sz="850" dirty="0">
                <a:solidFill>
                  <a:srgbClr val="000000"/>
                </a:solidFill>
                <a:hlinkClick r:id="rId22"/>
              </a:rPr>
              <a:t>https://doi.org/10.1016/j.ppnp.2012.01.013</a:t>
            </a:r>
            <a:r>
              <a:rPr lang="en-US" sz="850" dirty="0">
                <a:solidFill>
                  <a:srgbClr val="000000"/>
                </a:solidFill>
              </a:rPr>
              <a:t> </a:t>
            </a:r>
          </a:p>
          <a:p>
            <a:r>
              <a:rPr lang="en-US" sz="850" dirty="0">
                <a:solidFill>
                  <a:srgbClr val="000000"/>
                </a:solidFill>
              </a:rPr>
              <a:t>Zhan 2011: </a:t>
            </a:r>
            <a:r>
              <a:rPr lang="en-US" sz="850" dirty="0">
                <a:solidFill>
                  <a:srgbClr val="000000"/>
                </a:solidFill>
                <a:hlinkClick r:id="rId23"/>
              </a:rPr>
              <a:t>https://doi.org/10.1016/j.physletb.2011.10.002</a:t>
            </a:r>
            <a:r>
              <a:rPr lang="en-US" sz="850" dirty="0">
                <a:solidFill>
                  <a:srgbClr val="000000"/>
                </a:solidFill>
              </a:rPr>
              <a:t> </a:t>
            </a:r>
          </a:p>
          <a:p>
            <a:r>
              <a:rPr lang="en-US" sz="850" dirty="0">
                <a:solidFill>
                  <a:srgbClr val="000000"/>
                </a:solidFill>
              </a:rPr>
              <a:t>Ron 2011: </a:t>
            </a:r>
            <a:r>
              <a:rPr lang="en-US" sz="850" dirty="0">
                <a:solidFill>
                  <a:srgbClr val="000000"/>
                </a:solidFill>
                <a:hlinkClick r:id="rId24"/>
              </a:rPr>
              <a:t>https://doi.org/10.1103/PhysRevC.84.055204</a:t>
            </a:r>
            <a:r>
              <a:rPr lang="en-US" sz="850" dirty="0">
                <a:solidFill>
                  <a:srgbClr val="000000"/>
                </a:solidFill>
              </a:rPr>
              <a:t> </a:t>
            </a:r>
          </a:p>
          <a:p>
            <a:r>
              <a:rPr lang="en-US" sz="850" dirty="0" err="1">
                <a:solidFill>
                  <a:srgbClr val="000000"/>
                </a:solidFill>
              </a:rPr>
              <a:t>Borisyuk</a:t>
            </a:r>
            <a:r>
              <a:rPr lang="en-US" sz="850" dirty="0">
                <a:solidFill>
                  <a:srgbClr val="000000"/>
                </a:solidFill>
              </a:rPr>
              <a:t> 2010: </a:t>
            </a:r>
            <a:r>
              <a:rPr lang="en-US" sz="850" dirty="0">
                <a:solidFill>
                  <a:srgbClr val="000000"/>
                </a:solidFill>
                <a:hlinkClick r:id="rId25"/>
              </a:rPr>
              <a:t>https://doi.org/10.1016/j.nuclphysa.2010.05.054</a:t>
            </a:r>
            <a:r>
              <a:rPr lang="en-US" sz="850" dirty="0">
                <a:solidFill>
                  <a:srgbClr val="000000"/>
                </a:solidFill>
              </a:rPr>
              <a:t> </a:t>
            </a:r>
          </a:p>
          <a:p>
            <a:r>
              <a:rPr lang="en-US" sz="850" dirty="0">
                <a:solidFill>
                  <a:srgbClr val="000000"/>
                </a:solidFill>
              </a:rPr>
              <a:t>Hill 2010: </a:t>
            </a:r>
            <a:r>
              <a:rPr lang="en-US" sz="850" dirty="0">
                <a:solidFill>
                  <a:srgbClr val="000000"/>
                </a:solidFill>
                <a:hlinkClick r:id="rId26"/>
              </a:rPr>
              <a:t>https://doi.org/10.1103/PhysRevD.82.113005</a:t>
            </a:r>
            <a:r>
              <a:rPr lang="en-US" sz="850" dirty="0">
                <a:solidFill>
                  <a:srgbClr val="000000"/>
                </a:solidFill>
              </a:rPr>
              <a:t> </a:t>
            </a:r>
          </a:p>
          <a:p>
            <a:r>
              <a:rPr lang="en-US" sz="850" dirty="0" err="1">
                <a:solidFill>
                  <a:srgbClr val="000000"/>
                </a:solidFill>
              </a:rPr>
              <a:t>Bernauer</a:t>
            </a:r>
            <a:r>
              <a:rPr lang="en-US" sz="850" dirty="0">
                <a:solidFill>
                  <a:srgbClr val="000000"/>
                </a:solidFill>
              </a:rPr>
              <a:t> 2010: </a:t>
            </a:r>
            <a:r>
              <a:rPr lang="en-US" sz="850" dirty="0">
                <a:solidFill>
                  <a:srgbClr val="000000"/>
                </a:solidFill>
                <a:hlinkClick r:id="rId27"/>
              </a:rPr>
              <a:t>https://doi.org/10.1103/PhysRevLett.105.242001</a:t>
            </a:r>
            <a:r>
              <a:rPr lang="en-US" sz="850" dirty="0">
                <a:solidFill>
                  <a:srgbClr val="000000"/>
                </a:solidFill>
              </a:rPr>
              <a:t> </a:t>
            </a:r>
          </a:p>
          <a:p>
            <a:r>
              <a:rPr lang="en-US" sz="850" dirty="0" err="1">
                <a:solidFill>
                  <a:srgbClr val="000000"/>
                </a:solidFill>
              </a:rPr>
              <a:t>Belushkin</a:t>
            </a:r>
            <a:r>
              <a:rPr lang="en-US" sz="850" dirty="0">
                <a:solidFill>
                  <a:srgbClr val="000000"/>
                </a:solidFill>
              </a:rPr>
              <a:t> 2007: </a:t>
            </a:r>
            <a:r>
              <a:rPr lang="en-US" sz="850" dirty="0">
                <a:solidFill>
                  <a:srgbClr val="000000"/>
                </a:solidFill>
                <a:hlinkClick r:id="rId28"/>
              </a:rPr>
              <a:t>https://doi.org/10.1103/PhysRevC.75.035202</a:t>
            </a:r>
            <a:r>
              <a:rPr lang="en-US" sz="850" dirty="0">
                <a:solidFill>
                  <a:srgbClr val="000000"/>
                </a:solidFill>
              </a:rPr>
              <a:t> </a:t>
            </a:r>
          </a:p>
          <a:p>
            <a:r>
              <a:rPr lang="en-US" sz="850" dirty="0">
                <a:solidFill>
                  <a:srgbClr val="000000"/>
                </a:solidFill>
              </a:rPr>
              <a:t>Blunden 2005: </a:t>
            </a:r>
            <a:r>
              <a:rPr lang="en-US" sz="850" dirty="0">
                <a:solidFill>
                  <a:srgbClr val="000000"/>
                </a:solidFill>
                <a:hlinkClick r:id="rId29"/>
              </a:rPr>
              <a:t>https://doi.org/10.1103/PhysRevC.72.057601</a:t>
            </a:r>
            <a:r>
              <a:rPr lang="en-US" sz="850" dirty="0">
                <a:solidFill>
                  <a:srgbClr val="000000"/>
                </a:solidFill>
              </a:rPr>
              <a:t> </a:t>
            </a:r>
          </a:p>
          <a:p>
            <a:r>
              <a:rPr lang="en-US" sz="850" dirty="0">
                <a:solidFill>
                  <a:srgbClr val="000000"/>
                </a:solidFill>
              </a:rPr>
              <a:t>Kelly 2004: </a:t>
            </a:r>
            <a:r>
              <a:rPr lang="en-US" sz="850" dirty="0">
                <a:solidFill>
                  <a:srgbClr val="000000"/>
                </a:solidFill>
                <a:hlinkClick r:id="rId30"/>
              </a:rPr>
              <a:t>https://doi.org/10.1103/PhysRevC.70.068202</a:t>
            </a:r>
            <a:r>
              <a:rPr lang="en-US" sz="850" dirty="0">
                <a:solidFill>
                  <a:srgbClr val="000000"/>
                </a:solidFill>
              </a:rPr>
              <a:t> </a:t>
            </a:r>
          </a:p>
          <a:p>
            <a:r>
              <a:rPr lang="en-US" sz="850" dirty="0">
                <a:solidFill>
                  <a:srgbClr val="000000"/>
                </a:solidFill>
              </a:rPr>
              <a:t>Sick 2003: </a:t>
            </a:r>
            <a:r>
              <a:rPr lang="en-US" sz="850" dirty="0">
                <a:solidFill>
                  <a:srgbClr val="000000"/>
                </a:solidFill>
                <a:hlinkClick r:id="rId31"/>
              </a:rPr>
              <a:t>https://doi.org/10.1016/j.physletb.2003.09.092</a:t>
            </a:r>
            <a:r>
              <a:rPr lang="en-US" sz="850" dirty="0">
                <a:solidFill>
                  <a:srgbClr val="000000"/>
                </a:solidFill>
              </a:rPr>
              <a:t> </a:t>
            </a:r>
          </a:p>
          <a:p>
            <a:r>
              <a:rPr lang="en-US" sz="850" dirty="0" err="1">
                <a:solidFill>
                  <a:srgbClr val="000000"/>
                </a:solidFill>
              </a:rPr>
              <a:t>Eschrich</a:t>
            </a:r>
            <a:r>
              <a:rPr lang="en-US" sz="850" dirty="0">
                <a:solidFill>
                  <a:srgbClr val="000000"/>
                </a:solidFill>
              </a:rPr>
              <a:t> 2001: </a:t>
            </a:r>
            <a:r>
              <a:rPr lang="en-US" sz="850" dirty="0">
                <a:solidFill>
                  <a:srgbClr val="000000"/>
                </a:solidFill>
                <a:hlinkClick r:id="rId32"/>
              </a:rPr>
              <a:t>https://doi.org/10.1016/S0370-2693(01)01285-0</a:t>
            </a:r>
            <a:r>
              <a:rPr lang="en-US" sz="850" dirty="0">
                <a:solidFill>
                  <a:srgbClr val="000000"/>
                </a:solidFill>
              </a:rPr>
              <a:t> </a:t>
            </a:r>
          </a:p>
          <a:p>
            <a:r>
              <a:rPr lang="en-US" sz="850" dirty="0" err="1">
                <a:solidFill>
                  <a:srgbClr val="000000"/>
                </a:solidFill>
              </a:rPr>
              <a:t>Rosenfelder</a:t>
            </a:r>
            <a:r>
              <a:rPr lang="en-US" sz="850" dirty="0">
                <a:solidFill>
                  <a:srgbClr val="000000"/>
                </a:solidFill>
              </a:rPr>
              <a:t> 2000: </a:t>
            </a:r>
            <a:r>
              <a:rPr lang="en-US" sz="850" dirty="0">
                <a:solidFill>
                  <a:srgbClr val="000000"/>
                </a:solidFill>
                <a:hlinkClick r:id="rId33"/>
              </a:rPr>
              <a:t>https://doi.org/10.1016/S0370-2693(00)00316-6</a:t>
            </a:r>
            <a:r>
              <a:rPr lang="en-US" sz="850" dirty="0">
                <a:solidFill>
                  <a:srgbClr val="000000"/>
                </a:solidFill>
              </a:rPr>
              <a:t> </a:t>
            </a:r>
          </a:p>
          <a:p>
            <a:r>
              <a:rPr lang="en-US" sz="850" dirty="0" err="1">
                <a:solidFill>
                  <a:srgbClr val="000000"/>
                </a:solidFill>
              </a:rPr>
              <a:t>Mergell</a:t>
            </a:r>
            <a:r>
              <a:rPr lang="en-US" sz="850" dirty="0">
                <a:solidFill>
                  <a:srgbClr val="000000"/>
                </a:solidFill>
              </a:rPr>
              <a:t> 1996: </a:t>
            </a:r>
            <a:r>
              <a:rPr lang="en-US" sz="850" dirty="0">
                <a:solidFill>
                  <a:srgbClr val="000000"/>
                </a:solidFill>
                <a:hlinkClick r:id="rId34"/>
              </a:rPr>
              <a:t>https://doi.org/10.1016/0375-9474(95)00339-8</a:t>
            </a:r>
            <a:r>
              <a:rPr lang="en-US" sz="850" dirty="0">
                <a:solidFill>
                  <a:srgbClr val="000000"/>
                </a:solidFill>
              </a:rPr>
              <a:t> </a:t>
            </a:r>
          </a:p>
          <a:p>
            <a:r>
              <a:rPr lang="en-US" sz="850" dirty="0">
                <a:solidFill>
                  <a:srgbClr val="000000"/>
                </a:solidFill>
              </a:rPr>
              <a:t>Wong 1994: </a:t>
            </a:r>
            <a:r>
              <a:rPr lang="en-US" sz="850" dirty="0">
                <a:solidFill>
                  <a:srgbClr val="000000"/>
                </a:solidFill>
                <a:hlinkClick r:id="rId35"/>
              </a:rPr>
              <a:t>https://doi.org/10.1142/S0218301394000255</a:t>
            </a:r>
            <a:r>
              <a:rPr lang="en-US" sz="850" dirty="0">
                <a:solidFill>
                  <a:srgbClr val="000000"/>
                </a:solidFill>
              </a:rPr>
              <a:t> </a:t>
            </a:r>
          </a:p>
          <a:p>
            <a:r>
              <a:rPr lang="en-US" sz="850" dirty="0">
                <a:solidFill>
                  <a:srgbClr val="000000"/>
                </a:solidFill>
              </a:rPr>
              <a:t>McCord 1991: </a:t>
            </a:r>
            <a:r>
              <a:rPr lang="en-US" sz="850" dirty="0">
                <a:solidFill>
                  <a:srgbClr val="000000"/>
                </a:solidFill>
                <a:hlinkClick r:id="rId36"/>
              </a:rPr>
              <a:t>https://doi.org/10.1016/0168-583X(91)96079-Z</a:t>
            </a:r>
            <a:r>
              <a:rPr lang="en-US" sz="850" dirty="0">
                <a:solidFill>
                  <a:srgbClr val="000000"/>
                </a:solidFill>
              </a:rPr>
              <a:t> </a:t>
            </a:r>
          </a:p>
          <a:p>
            <a:r>
              <a:rPr lang="en-US" sz="850" dirty="0">
                <a:solidFill>
                  <a:srgbClr val="000000"/>
                </a:solidFill>
              </a:rPr>
              <a:t>Simon 1980: </a:t>
            </a:r>
            <a:r>
              <a:rPr lang="en-US" sz="850" dirty="0">
                <a:solidFill>
                  <a:srgbClr val="000000"/>
                </a:solidFill>
                <a:hlinkClick r:id="rId37"/>
              </a:rPr>
              <a:t>https://doi.org/10.1016/0375-9474(80)90104-9</a:t>
            </a:r>
            <a:r>
              <a:rPr lang="en-US" sz="850" dirty="0">
                <a:solidFill>
                  <a:srgbClr val="000000"/>
                </a:solidFill>
              </a:rPr>
              <a:t> </a:t>
            </a:r>
          </a:p>
          <a:p>
            <a:r>
              <a:rPr lang="en-US" sz="850" dirty="0" err="1">
                <a:solidFill>
                  <a:srgbClr val="000000"/>
                </a:solidFill>
              </a:rPr>
              <a:t>Hohler</a:t>
            </a:r>
            <a:r>
              <a:rPr lang="en-US" sz="850" dirty="0">
                <a:solidFill>
                  <a:srgbClr val="000000"/>
                </a:solidFill>
              </a:rPr>
              <a:t> 1976: </a:t>
            </a:r>
            <a:r>
              <a:rPr lang="en-US" sz="850" dirty="0">
                <a:solidFill>
                  <a:srgbClr val="000000"/>
                </a:solidFill>
                <a:hlinkClick r:id="rId38"/>
              </a:rPr>
              <a:t>https://doi.org/10.1016/0550-3213(76)90449-1</a:t>
            </a:r>
            <a:r>
              <a:rPr lang="en-US" sz="850" dirty="0">
                <a:solidFill>
                  <a:srgbClr val="000000"/>
                </a:solidFill>
              </a:rPr>
              <a:t> </a:t>
            </a:r>
          </a:p>
          <a:p>
            <a:r>
              <a:rPr lang="en-US" sz="850" dirty="0">
                <a:solidFill>
                  <a:srgbClr val="000000"/>
                </a:solidFill>
              </a:rPr>
              <a:t>Borkowski 1975: </a:t>
            </a:r>
            <a:r>
              <a:rPr lang="en-US" sz="850" dirty="0">
                <a:solidFill>
                  <a:srgbClr val="000000"/>
                </a:solidFill>
                <a:hlinkClick r:id="rId39"/>
              </a:rPr>
              <a:t>https://doi.org/10.1007/BF01409496</a:t>
            </a:r>
            <a:r>
              <a:rPr lang="en-US" sz="850" dirty="0">
                <a:solidFill>
                  <a:srgbClr val="000000"/>
                </a:solidFill>
              </a:rPr>
              <a:t> </a:t>
            </a:r>
          </a:p>
          <a:p>
            <a:r>
              <a:rPr lang="en-US" sz="850" dirty="0">
                <a:solidFill>
                  <a:srgbClr val="000000"/>
                </a:solidFill>
              </a:rPr>
              <a:t>Borkowski 1974: </a:t>
            </a:r>
            <a:r>
              <a:rPr lang="en-US" sz="850" dirty="0">
                <a:solidFill>
                  <a:srgbClr val="000000"/>
                </a:solidFill>
                <a:hlinkClick r:id="rId40"/>
              </a:rPr>
              <a:t>https://doi.org/10.1016/0550-3213(75)90514-3</a:t>
            </a:r>
            <a:r>
              <a:rPr lang="en-US" sz="850" dirty="0">
                <a:solidFill>
                  <a:srgbClr val="000000"/>
                </a:solidFill>
              </a:rPr>
              <a:t> </a:t>
            </a:r>
          </a:p>
          <a:p>
            <a:r>
              <a:rPr lang="en-US" sz="850" dirty="0">
                <a:solidFill>
                  <a:srgbClr val="000000"/>
                </a:solidFill>
              </a:rPr>
              <a:t>Murphy 1974: </a:t>
            </a:r>
            <a:r>
              <a:rPr lang="en-US" sz="850" dirty="0">
                <a:solidFill>
                  <a:srgbClr val="000000"/>
                </a:solidFill>
                <a:hlinkClick r:id="rId41"/>
              </a:rPr>
              <a:t>https://doi.org/10.1103/PhysRevC.9.2125</a:t>
            </a:r>
            <a:r>
              <a:rPr lang="en-US" sz="850" dirty="0">
                <a:solidFill>
                  <a:srgbClr val="000000"/>
                </a:solidFill>
              </a:rPr>
              <a:t> </a:t>
            </a:r>
          </a:p>
          <a:p>
            <a:r>
              <a:rPr lang="en-US" sz="850" dirty="0" err="1">
                <a:solidFill>
                  <a:srgbClr val="000000"/>
                </a:solidFill>
              </a:rPr>
              <a:t>Akimov</a:t>
            </a:r>
            <a:r>
              <a:rPr lang="en-US" sz="850" dirty="0">
                <a:solidFill>
                  <a:srgbClr val="000000"/>
                </a:solidFill>
              </a:rPr>
              <a:t> 1972: </a:t>
            </a:r>
            <a:r>
              <a:rPr lang="en-US" sz="850" dirty="0">
                <a:solidFill>
                  <a:srgbClr val="000000"/>
                </a:solidFill>
                <a:hlinkClick r:id="rId42"/>
              </a:rPr>
              <a:t>http://www.jetp.ac.ru/cgi-bin/dn/e_035_04_0651.pdf</a:t>
            </a:r>
            <a:r>
              <a:rPr lang="en-US" sz="850" dirty="0">
                <a:solidFill>
                  <a:srgbClr val="000000"/>
                </a:solidFill>
              </a:rPr>
              <a:t> </a:t>
            </a:r>
          </a:p>
          <a:p>
            <a:r>
              <a:rPr lang="en-US" sz="850" dirty="0" err="1">
                <a:solidFill>
                  <a:srgbClr val="000000"/>
                </a:solidFill>
              </a:rPr>
              <a:t>Frerejacque</a:t>
            </a:r>
            <a:r>
              <a:rPr lang="en-US" sz="850" dirty="0">
                <a:solidFill>
                  <a:srgbClr val="000000"/>
                </a:solidFill>
              </a:rPr>
              <a:t> 1966: </a:t>
            </a:r>
            <a:r>
              <a:rPr lang="en-US" sz="850" dirty="0">
                <a:solidFill>
                  <a:srgbClr val="000000"/>
                </a:solidFill>
                <a:hlinkClick r:id="rId43"/>
              </a:rPr>
              <a:t>https://doi.org/10.1103/PhysRev.141.1308</a:t>
            </a:r>
            <a:r>
              <a:rPr lang="en-US" sz="850" dirty="0">
                <a:solidFill>
                  <a:srgbClr val="000000"/>
                </a:solidFill>
              </a:rPr>
              <a:t> </a:t>
            </a:r>
          </a:p>
          <a:p>
            <a:r>
              <a:rPr lang="en-US" sz="850" dirty="0">
                <a:solidFill>
                  <a:srgbClr val="000000"/>
                </a:solidFill>
              </a:rPr>
              <a:t>Hand 1963: </a:t>
            </a:r>
            <a:r>
              <a:rPr lang="en-US" sz="850" dirty="0">
                <a:solidFill>
                  <a:srgbClr val="000000"/>
                </a:solidFill>
                <a:hlinkClick r:id="rId44"/>
              </a:rPr>
              <a:t>https://doi.org/10.1103/RevModPhys.35.335</a:t>
            </a:r>
            <a:r>
              <a:rPr lang="en-US" sz="850" dirty="0">
                <a:solidFill>
                  <a:srgbClr val="000000"/>
                </a:solidFill>
              </a:rPr>
              <a:t> </a:t>
            </a:r>
            <a:endParaRPr lang="en-US" sz="850" dirty="0">
              <a:solidFill>
                <a:srgbClr val="000000"/>
              </a:solidFill>
              <a:effectLst/>
            </a:endParaRPr>
          </a:p>
        </p:txBody>
      </p:sp>
      <p:pic>
        <p:nvPicPr>
          <p:cNvPr id="5" name="Picture 4">
            <a:extLst>
              <a:ext uri="{FF2B5EF4-FFF2-40B4-BE49-F238E27FC236}">
                <a16:creationId xmlns:a16="http://schemas.microsoft.com/office/drawing/2014/main" id="{F2A9C016-6215-DFFA-91AB-490531A0A72C}"/>
              </a:ext>
            </a:extLst>
          </p:cNvPr>
          <p:cNvPicPr>
            <a:picLocks noChangeAspect="1"/>
          </p:cNvPicPr>
          <p:nvPr/>
        </p:nvPicPr>
        <p:blipFill rotWithShape="1">
          <a:blip r:embed="rId45"/>
          <a:srcRect t="1478" b="2612"/>
          <a:stretch/>
        </p:blipFill>
        <p:spPr>
          <a:xfrm>
            <a:off x="926401" y="1106087"/>
            <a:ext cx="5758778" cy="5738058"/>
          </a:xfrm>
          <a:prstGeom prst="rect">
            <a:avLst/>
          </a:prstGeom>
        </p:spPr>
      </p:pic>
    </p:spTree>
    <p:extLst>
      <p:ext uri="{BB962C8B-B14F-4D97-AF65-F5344CB8AC3E}">
        <p14:creationId xmlns:p14="http://schemas.microsoft.com/office/powerpoint/2010/main" val="15046805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779207" y="557664"/>
            <a:ext cx="10515600" cy="1325563"/>
          </a:xfrm>
        </p:spPr>
        <p:txBody>
          <a:bodyPr/>
          <a:lstStyle/>
          <a:p>
            <a:r>
              <a:rPr lang="en-US" dirty="0">
                <a:latin typeface="Minion Pro" charset="0"/>
              </a:rPr>
              <a:t>All Models Are Wrong</a:t>
            </a:r>
          </a:p>
        </p:txBody>
      </p:sp>
      <p:sp>
        <p:nvSpPr>
          <p:cNvPr id="24578" name="TextBox 4"/>
          <p:cNvSpPr txBox="1">
            <a:spLocks noChangeArrowheads="1"/>
          </p:cNvSpPr>
          <p:nvPr/>
        </p:nvSpPr>
        <p:spPr bwMode="auto">
          <a:xfrm>
            <a:off x="1705826" y="4087728"/>
            <a:ext cx="935546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just"/>
            <a:r>
              <a:rPr lang="en-US" sz="2400" dirty="0"/>
              <a:t>“An ever increasing amount of computational work is being relegated to computers, and often we almost blindly assume that the obtained results are correct.”  - Simon </a:t>
            </a:r>
            <a:r>
              <a:rPr lang="en-US" sz="2400" dirty="0" err="1"/>
              <a:t>Širca</a:t>
            </a:r>
            <a:r>
              <a:rPr lang="en-US" sz="2400" dirty="0"/>
              <a:t> &amp; Martin Horvat</a:t>
            </a:r>
          </a:p>
        </p:txBody>
      </p:sp>
      <p:sp>
        <p:nvSpPr>
          <p:cNvPr id="24580" name="Rectangle 8"/>
          <p:cNvSpPr>
            <a:spLocks noChangeArrowheads="1"/>
          </p:cNvSpPr>
          <p:nvPr/>
        </p:nvSpPr>
        <p:spPr bwMode="auto">
          <a:xfrm>
            <a:off x="1705826" y="1883227"/>
            <a:ext cx="8883516"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400" dirty="0"/>
              <a:t>“</a:t>
            </a:r>
            <a:r>
              <a:rPr lang="en-US" altLang="ja-JP" sz="2400" dirty="0"/>
              <a:t>The most that can be expected from any model is that it can supply a useful approximation to reality: All models are wrong; some models are useful.</a:t>
            </a:r>
            <a:r>
              <a:rPr lang="en-US" sz="2400" dirty="0"/>
              <a:t>”</a:t>
            </a:r>
            <a:r>
              <a:rPr lang="en-US" altLang="ja-JP" sz="2400" dirty="0"/>
              <a:t>   </a:t>
            </a:r>
            <a:r>
              <a:rPr lang="en-US" sz="2400" dirty="0"/>
              <a:t>- George Box (1919 – 2013)</a:t>
            </a:r>
          </a:p>
        </p:txBody>
      </p:sp>
      <p:sp>
        <p:nvSpPr>
          <p:cNvPr id="2" name="TextBox 1">
            <a:extLst>
              <a:ext uri="{FF2B5EF4-FFF2-40B4-BE49-F238E27FC236}">
                <a16:creationId xmlns:a16="http://schemas.microsoft.com/office/drawing/2014/main" id="{1A8C4794-5D50-E24E-9AE1-4E3032F28F10}"/>
              </a:ext>
            </a:extLst>
          </p:cNvPr>
          <p:cNvSpPr txBox="1"/>
          <p:nvPr/>
        </p:nvSpPr>
        <p:spPr>
          <a:xfrm>
            <a:off x="0" y="6061396"/>
            <a:ext cx="12192000" cy="461665"/>
          </a:xfrm>
          <a:prstGeom prst="rect">
            <a:avLst/>
          </a:prstGeom>
          <a:noFill/>
        </p:spPr>
        <p:txBody>
          <a:bodyPr wrap="square" rtlCol="0">
            <a:spAutoFit/>
          </a:bodyPr>
          <a:lstStyle/>
          <a:p>
            <a:pPr algn="ctr"/>
            <a:r>
              <a:rPr lang="en-US" sz="2400" b="1" dirty="0"/>
              <a:t>TODAY’S TALK IS TO GET YOU TO THINK OUTSIDE THE BOX!   ASK QUESTIONS!   INTERRUPT!   </a:t>
            </a:r>
          </a:p>
        </p:txBody>
      </p:sp>
    </p:spTree>
    <p:extLst>
      <p:ext uri="{BB962C8B-B14F-4D97-AF65-F5344CB8AC3E}">
        <p14:creationId xmlns:p14="http://schemas.microsoft.com/office/powerpoint/2010/main" val="494628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2CB6E-00D2-474C-8374-688FF726D272}"/>
              </a:ext>
            </a:extLst>
          </p:cNvPr>
          <p:cNvSpPr>
            <a:spLocks noGrp="1"/>
          </p:cNvSpPr>
          <p:nvPr>
            <p:ph type="title"/>
          </p:nvPr>
        </p:nvSpPr>
        <p:spPr>
          <a:xfrm>
            <a:off x="0" y="0"/>
            <a:ext cx="12192000" cy="1202401"/>
          </a:xfrm>
        </p:spPr>
        <p:txBody>
          <a:bodyPr>
            <a:normAutofit/>
          </a:bodyPr>
          <a:lstStyle/>
          <a:p>
            <a:pPr algn="ctr"/>
            <a:r>
              <a:rPr lang="en-US" dirty="0"/>
              <a:t>Types of Scientific Papers</a:t>
            </a:r>
            <a:br>
              <a:rPr lang="en-US" dirty="0"/>
            </a:br>
            <a:r>
              <a:rPr lang="en-US" sz="2700" dirty="0">
                <a:hlinkClick r:id="rId2"/>
              </a:rPr>
              <a:t>https://xkcd.com/2456/</a:t>
            </a:r>
            <a:r>
              <a:rPr lang="en-US" sz="2700" dirty="0"/>
              <a:t> </a:t>
            </a:r>
          </a:p>
        </p:txBody>
      </p:sp>
      <p:sp>
        <p:nvSpPr>
          <p:cNvPr id="4" name="Slide Number Placeholder 3">
            <a:extLst>
              <a:ext uri="{FF2B5EF4-FFF2-40B4-BE49-F238E27FC236}">
                <a16:creationId xmlns:a16="http://schemas.microsoft.com/office/drawing/2014/main" id="{D68FF7A8-0D22-EF4A-AB66-2296B9CE1D11}"/>
              </a:ext>
            </a:extLst>
          </p:cNvPr>
          <p:cNvSpPr>
            <a:spLocks noGrp="1"/>
          </p:cNvSpPr>
          <p:nvPr>
            <p:ph type="sldNum" sz="quarter" idx="12"/>
          </p:nvPr>
        </p:nvSpPr>
        <p:spPr/>
        <p:txBody>
          <a:bodyPr/>
          <a:lstStyle/>
          <a:p>
            <a:fld id="{52E4FCA3-F05C-B34F-91BB-97D35EDA7026}" type="slidenum">
              <a:rPr lang="en-US" smtClean="0"/>
              <a:t>20</a:t>
            </a:fld>
            <a:endParaRPr lang="en-US"/>
          </a:p>
        </p:txBody>
      </p:sp>
      <p:pic>
        <p:nvPicPr>
          <p:cNvPr id="5" name="Picture 4">
            <a:extLst>
              <a:ext uri="{FF2B5EF4-FFF2-40B4-BE49-F238E27FC236}">
                <a16:creationId xmlns:a16="http://schemas.microsoft.com/office/drawing/2014/main" id="{52C97CEE-21C9-C643-8E09-7B746E6DBEEA}"/>
              </a:ext>
            </a:extLst>
          </p:cNvPr>
          <p:cNvPicPr>
            <a:picLocks noChangeAspect="1"/>
          </p:cNvPicPr>
          <p:nvPr/>
        </p:nvPicPr>
        <p:blipFill rotWithShape="1">
          <a:blip r:embed="rId3"/>
          <a:srcRect l="1267" t="51706" r="2603" b="1464"/>
          <a:stretch/>
        </p:blipFill>
        <p:spPr>
          <a:xfrm>
            <a:off x="5777910" y="1286037"/>
            <a:ext cx="5863483" cy="4880587"/>
          </a:xfrm>
          <a:prstGeom prst="rect">
            <a:avLst/>
          </a:prstGeom>
        </p:spPr>
      </p:pic>
      <p:pic>
        <p:nvPicPr>
          <p:cNvPr id="6" name="Picture 5">
            <a:extLst>
              <a:ext uri="{FF2B5EF4-FFF2-40B4-BE49-F238E27FC236}">
                <a16:creationId xmlns:a16="http://schemas.microsoft.com/office/drawing/2014/main" id="{8E677506-5BBD-5243-8EF0-94533CB27337}"/>
              </a:ext>
            </a:extLst>
          </p:cNvPr>
          <p:cNvPicPr>
            <a:picLocks noChangeAspect="1"/>
          </p:cNvPicPr>
          <p:nvPr/>
        </p:nvPicPr>
        <p:blipFill rotWithShape="1">
          <a:blip r:embed="rId3"/>
          <a:srcRect l="1625" t="5161" r="2246" b="48131"/>
          <a:stretch/>
        </p:blipFill>
        <p:spPr>
          <a:xfrm>
            <a:off x="55755" y="1286038"/>
            <a:ext cx="5777910" cy="4796950"/>
          </a:xfrm>
          <a:prstGeom prst="rect">
            <a:avLst/>
          </a:prstGeom>
        </p:spPr>
      </p:pic>
      <p:sp>
        <p:nvSpPr>
          <p:cNvPr id="9" name="Rectangle 8">
            <a:extLst>
              <a:ext uri="{FF2B5EF4-FFF2-40B4-BE49-F238E27FC236}">
                <a16:creationId xmlns:a16="http://schemas.microsoft.com/office/drawing/2014/main" id="{AC60A98D-385A-FF4A-830B-470B53615417}"/>
              </a:ext>
            </a:extLst>
          </p:cNvPr>
          <p:cNvSpPr/>
          <p:nvPr/>
        </p:nvSpPr>
        <p:spPr>
          <a:xfrm>
            <a:off x="3870960" y="1301277"/>
            <a:ext cx="1871265" cy="2402043"/>
          </a:xfrm>
          <a:prstGeom prst="rect">
            <a:avLst/>
          </a:prstGeom>
          <a:noFill/>
          <a:ln w="793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717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6475"/>
            <a:ext cx="12192000" cy="396875"/>
          </a:xfrm>
        </p:spPr>
        <p:txBody>
          <a:bodyPr>
            <a:noAutofit/>
          </a:bodyPr>
          <a:lstStyle/>
          <a:p>
            <a:pPr algn="ctr"/>
            <a:r>
              <a:rPr lang="en-US" sz="4000" dirty="0">
                <a:solidFill>
                  <a:srgbClr val="FF0000"/>
                </a:solidFill>
              </a:rPr>
              <a:t>Warning:</a:t>
            </a:r>
            <a:r>
              <a:rPr lang="en-US" sz="4000" dirty="0"/>
              <a:t> Danger of Confirmation Bias</a:t>
            </a:r>
          </a:p>
        </p:txBody>
      </p:sp>
      <p:sp>
        <p:nvSpPr>
          <p:cNvPr id="3" name="Content Placeholder 2"/>
          <p:cNvSpPr>
            <a:spLocks noGrp="1"/>
          </p:cNvSpPr>
          <p:nvPr>
            <p:ph idx="1"/>
          </p:nvPr>
        </p:nvSpPr>
        <p:spPr>
          <a:xfrm>
            <a:off x="631721" y="1459634"/>
            <a:ext cx="10928555" cy="1448288"/>
          </a:xfrm>
        </p:spPr>
        <p:txBody>
          <a:bodyPr/>
          <a:lstStyle/>
          <a:p>
            <a:pPr marL="0" indent="0" algn="ctr">
              <a:buNone/>
            </a:pPr>
            <a:r>
              <a:rPr lang="en-US" sz="2000" dirty="0"/>
              <a:t>In psychology and cognitive science, confirmation bias is a  tendency to search for or interpret information in a way that confirms one's preconceptions, leading t  statistical errors.</a:t>
            </a:r>
          </a:p>
          <a:p>
            <a:pPr marL="0" indent="0" algn="ctr">
              <a:buNone/>
            </a:pPr>
            <a:r>
              <a:rPr lang="en-US" dirty="0">
                <a:hlinkClick r:id="rId2"/>
              </a:rPr>
              <a:t>https://www.youtube.com/watch?v=3E0a_60PMR8</a:t>
            </a:r>
            <a:r>
              <a:rPr lang="en-US" dirty="0"/>
              <a:t> </a:t>
            </a:r>
          </a:p>
          <a:p>
            <a:pPr marL="0" indent="0" algn="ctr">
              <a:buNone/>
            </a:pPr>
            <a:endParaRPr lang="en-US" dirty="0"/>
          </a:p>
        </p:txBody>
      </p:sp>
      <p:pic>
        <p:nvPicPr>
          <p:cNvPr id="6" name="Picture 5"/>
          <p:cNvPicPr>
            <a:picLocks noChangeAspect="1"/>
          </p:cNvPicPr>
          <p:nvPr/>
        </p:nvPicPr>
        <p:blipFill>
          <a:blip r:embed="rId3"/>
          <a:stretch>
            <a:fillRect/>
          </a:stretch>
        </p:blipFill>
        <p:spPr>
          <a:xfrm>
            <a:off x="3923070" y="2693797"/>
            <a:ext cx="4772423" cy="3181615"/>
          </a:xfrm>
          <a:prstGeom prst="rect">
            <a:avLst/>
          </a:prstGeom>
        </p:spPr>
      </p:pic>
      <p:sp>
        <p:nvSpPr>
          <p:cNvPr id="5" name="Slide Number Placeholder 4">
            <a:extLst>
              <a:ext uri="{FF2B5EF4-FFF2-40B4-BE49-F238E27FC236}">
                <a16:creationId xmlns:a16="http://schemas.microsoft.com/office/drawing/2014/main" id="{41102DC5-6F24-2045-8831-7E9801583DCF}"/>
              </a:ext>
            </a:extLst>
          </p:cNvPr>
          <p:cNvSpPr>
            <a:spLocks noGrp="1"/>
          </p:cNvSpPr>
          <p:nvPr>
            <p:ph type="sldNum" sz="quarter" idx="12"/>
          </p:nvPr>
        </p:nvSpPr>
        <p:spPr/>
        <p:txBody>
          <a:bodyPr/>
          <a:lstStyle/>
          <a:p>
            <a:fld id="{C276C80F-E337-1E44-B5E3-0EACE8A36058}" type="slidenum">
              <a:rPr lang="en-US" smtClean="0"/>
              <a:t>21</a:t>
            </a:fld>
            <a:endParaRPr lang="en-US"/>
          </a:p>
        </p:txBody>
      </p:sp>
      <p:sp>
        <p:nvSpPr>
          <p:cNvPr id="8" name="TextBox 7">
            <a:extLst>
              <a:ext uri="{FF2B5EF4-FFF2-40B4-BE49-F238E27FC236}">
                <a16:creationId xmlns:a16="http://schemas.microsoft.com/office/drawing/2014/main" id="{BD7AEBB4-C58E-864B-8901-3DBE5DB0A6A2}"/>
              </a:ext>
            </a:extLst>
          </p:cNvPr>
          <p:cNvSpPr txBox="1"/>
          <p:nvPr/>
        </p:nvSpPr>
        <p:spPr>
          <a:xfrm>
            <a:off x="0" y="6385431"/>
            <a:ext cx="12191999" cy="369332"/>
          </a:xfrm>
          <a:prstGeom prst="rect">
            <a:avLst/>
          </a:prstGeom>
          <a:noFill/>
        </p:spPr>
        <p:txBody>
          <a:bodyPr wrap="square" rtlCol="0">
            <a:spAutoFit/>
          </a:bodyPr>
          <a:lstStyle/>
          <a:p>
            <a:pPr algn="ctr"/>
            <a:r>
              <a:rPr lang="en-US" dirty="0"/>
              <a:t>And of course we also have tweets: </a:t>
            </a:r>
            <a:r>
              <a:rPr lang="en-US" dirty="0">
                <a:hlinkClick r:id="rId4"/>
              </a:rPr>
              <a:t>https://twitter.com/realDonaldTrump/status/1090074254010404864</a:t>
            </a:r>
            <a:r>
              <a:rPr lang="en-US" dirty="0"/>
              <a:t>  </a:t>
            </a:r>
          </a:p>
        </p:txBody>
      </p:sp>
    </p:spTree>
    <p:extLst>
      <p:ext uri="{BB962C8B-B14F-4D97-AF65-F5344CB8AC3E}">
        <p14:creationId xmlns:p14="http://schemas.microsoft.com/office/powerpoint/2010/main" val="3563333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238"/>
            <a:ext cx="12192000" cy="1216038"/>
          </a:xfrm>
        </p:spPr>
        <p:txBody>
          <a:bodyPr>
            <a:normAutofit fontScale="90000"/>
          </a:bodyPr>
          <a:lstStyle/>
          <a:p>
            <a:pPr algn="ctr"/>
            <a:br>
              <a:rPr lang="en-US" b="1" i="1" dirty="0">
                <a:latin typeface="Cambria Math" panose="02040503050406030204" pitchFamily="18" charset="0"/>
              </a:rPr>
            </a:br>
            <a:r>
              <a:rPr lang="en-US" b="1" dirty="0"/>
              <a:t>What’s a nuclear physicist need to know about fitting?!  </a:t>
            </a:r>
            <a:br>
              <a:rPr lang="en-US" b="1" dirty="0"/>
            </a:br>
            <a:r>
              <a:rPr lang="en-US" b="1" dirty="0"/>
              <a:t> </a:t>
            </a:r>
          </a:p>
        </p:txBody>
      </p:sp>
      <p:sp>
        <p:nvSpPr>
          <p:cNvPr id="6" name="TextBox 5"/>
          <p:cNvSpPr txBox="1"/>
          <p:nvPr/>
        </p:nvSpPr>
        <p:spPr>
          <a:xfrm>
            <a:off x="-1" y="3315330"/>
            <a:ext cx="12191999" cy="707882"/>
          </a:xfrm>
          <a:prstGeom prst="rect">
            <a:avLst/>
          </a:prstGeom>
          <a:noFill/>
        </p:spPr>
        <p:txBody>
          <a:bodyPr wrap="square" lIns="91437" tIns="45718" rIns="91437" bIns="45718" rtlCol="0">
            <a:spAutoFit/>
          </a:bodyPr>
          <a:lstStyle/>
          <a:p>
            <a:pPr algn="ctr"/>
            <a:r>
              <a:rPr lang="en-US" sz="2000" dirty="0"/>
              <a:t>Just fit until you get total χ</a:t>
            </a:r>
            <a:r>
              <a:rPr lang="en-US" sz="2000" baseline="30000" dirty="0"/>
              <a:t>2</a:t>
            </a:r>
            <a:r>
              <a:rPr lang="en-US" sz="2000" dirty="0"/>
              <a:t> divided by number of degrees of freedom &lt; 1 and your good, right?!</a:t>
            </a:r>
          </a:p>
          <a:p>
            <a:pPr algn="ctr"/>
            <a:r>
              <a:rPr lang="en-US" sz="2000" dirty="0"/>
              <a:t>   </a:t>
            </a:r>
          </a:p>
        </p:txBody>
      </p:sp>
      <p:sp>
        <p:nvSpPr>
          <p:cNvPr id="7" name="TextBox 6"/>
          <p:cNvSpPr txBox="1"/>
          <p:nvPr/>
        </p:nvSpPr>
        <p:spPr>
          <a:xfrm>
            <a:off x="10668" y="4532861"/>
            <a:ext cx="12191999" cy="2031321"/>
          </a:xfrm>
          <a:prstGeom prst="rect">
            <a:avLst/>
          </a:prstGeom>
          <a:noFill/>
        </p:spPr>
        <p:txBody>
          <a:bodyPr wrap="square" lIns="91437" tIns="45718" rIns="91437" bIns="45718" rtlCol="0">
            <a:spAutoFit/>
          </a:bodyPr>
          <a:lstStyle/>
          <a:p>
            <a:pPr algn="ctr"/>
            <a:r>
              <a:rPr lang="en-US" dirty="0">
                <a:solidFill>
                  <a:srgbClr val="0000FF"/>
                </a:solidFill>
              </a:rPr>
              <a:t>What if the weights (sigma’s) are underestimated or overestimated?</a:t>
            </a:r>
          </a:p>
          <a:p>
            <a:pPr algn="ctr"/>
            <a:r>
              <a:rPr lang="en-US" dirty="0">
                <a:solidFill>
                  <a:srgbClr val="0000FF"/>
                </a:solidFill>
              </a:rPr>
              <a:t>What if I have the wrong model?</a:t>
            </a:r>
          </a:p>
          <a:p>
            <a:pPr algn="ctr"/>
            <a:r>
              <a:rPr lang="en-US" dirty="0">
                <a:solidFill>
                  <a:srgbClr val="0000FF"/>
                </a:solidFill>
              </a:rPr>
              <a:t>What if the data aren’t normally distributed?</a:t>
            </a:r>
          </a:p>
          <a:p>
            <a:pPr algn="ctr"/>
            <a:r>
              <a:rPr lang="en-US" dirty="0">
                <a:solidFill>
                  <a:srgbClr val="0000FF"/>
                </a:solidFill>
              </a:rPr>
              <a:t>How do you get the number of degrees of freedom if you do a non-linear regression?</a:t>
            </a:r>
          </a:p>
          <a:p>
            <a:pPr algn="ctr"/>
            <a:r>
              <a:rPr lang="en-US" dirty="0">
                <a:solidFill>
                  <a:srgbClr val="0000FF"/>
                </a:solidFill>
              </a:rPr>
              <a:t>What if average reduced χ</a:t>
            </a:r>
            <a:r>
              <a:rPr lang="en-US" baseline="30000" dirty="0">
                <a:solidFill>
                  <a:srgbClr val="0000FF"/>
                </a:solidFill>
              </a:rPr>
              <a:t>2</a:t>
            </a:r>
            <a:r>
              <a:rPr lang="en-US" dirty="0">
                <a:solidFill>
                  <a:srgbClr val="0000FF"/>
                </a:solidFill>
              </a:rPr>
              <a:t> is good, but one over-fits one area and under-fits another?</a:t>
            </a:r>
          </a:p>
          <a:p>
            <a:pPr algn="ctr"/>
            <a:r>
              <a:rPr lang="en-US" dirty="0">
                <a:solidFill>
                  <a:srgbClr val="0000FF"/>
                </a:solidFill>
              </a:rPr>
              <a:t>What are the number of degrees of freedom in a non-linear model? (see </a:t>
            </a:r>
            <a:r>
              <a:rPr lang="en-US" dirty="0">
                <a:solidFill>
                  <a:srgbClr val="0000FF"/>
                </a:solidFill>
                <a:hlinkClick r:id="rId2"/>
              </a:rPr>
              <a:t>https://arxiv.org/abs/1012.3754</a:t>
            </a:r>
            <a:r>
              <a:rPr lang="en-US" dirty="0">
                <a:solidFill>
                  <a:srgbClr val="0000FF"/>
                </a:solidFill>
              </a:rPr>
              <a:t> )</a:t>
            </a:r>
          </a:p>
          <a:p>
            <a:pPr algn="ctr"/>
            <a:r>
              <a:rPr lang="en-US" dirty="0">
                <a:solidFill>
                  <a:srgbClr val="0000FF"/>
                </a:solidFill>
              </a:rPr>
              <a:t> It is not trivial and just getting a reduced χ</a:t>
            </a:r>
            <a:r>
              <a:rPr lang="en-US" baseline="30000" dirty="0">
                <a:solidFill>
                  <a:srgbClr val="0000FF"/>
                </a:solidFill>
              </a:rPr>
              <a:t>2</a:t>
            </a:r>
            <a:r>
              <a:rPr lang="en-US" dirty="0">
                <a:solidFill>
                  <a:srgbClr val="0000FF"/>
                </a:solidFill>
              </a:rPr>
              <a:t> ~ 1 does not mean you have a good result! </a:t>
            </a:r>
          </a:p>
        </p:txBody>
      </p:sp>
      <p:sp>
        <p:nvSpPr>
          <p:cNvPr id="9" name="TextBox 8"/>
          <p:cNvSpPr txBox="1"/>
          <p:nvPr/>
        </p:nvSpPr>
        <p:spPr>
          <a:xfrm>
            <a:off x="-2" y="4018779"/>
            <a:ext cx="12192000" cy="1028163"/>
          </a:xfrm>
          <a:prstGeom prst="rect">
            <a:avLst/>
          </a:prstGeom>
          <a:noFill/>
        </p:spPr>
        <p:txBody>
          <a:bodyPr wrap="square" lIns="91437" tIns="45718" rIns="91437" bIns="45718" rtlCol="0">
            <a:spAutoFit/>
          </a:bodyPr>
          <a:lstStyle/>
          <a:p>
            <a:pPr algn="ctr"/>
            <a:r>
              <a:rPr lang="en-US" sz="2027" b="1" dirty="0"/>
              <a:t>What could possibly go wrong!?</a:t>
            </a:r>
          </a:p>
          <a:p>
            <a:pPr algn="ctr"/>
            <a:endParaRPr lang="en-US" sz="2027" b="1" dirty="0"/>
          </a:p>
          <a:p>
            <a:pPr algn="ctr"/>
            <a:endParaRPr lang="en-US" sz="2027" b="1" dirty="0"/>
          </a:p>
        </p:txBody>
      </p:sp>
      <p:pic>
        <p:nvPicPr>
          <p:cNvPr id="4" name="Picture 3">
            <a:extLst>
              <a:ext uri="{FF2B5EF4-FFF2-40B4-BE49-F238E27FC236}">
                <a16:creationId xmlns:a16="http://schemas.microsoft.com/office/drawing/2014/main" id="{5210E86F-3205-EA4F-AC22-70D2669C92E8}"/>
              </a:ext>
            </a:extLst>
          </p:cNvPr>
          <p:cNvPicPr>
            <a:picLocks noChangeAspect="1"/>
          </p:cNvPicPr>
          <p:nvPr/>
        </p:nvPicPr>
        <p:blipFill>
          <a:blip r:embed="rId3"/>
          <a:stretch>
            <a:fillRect/>
          </a:stretch>
        </p:blipFill>
        <p:spPr>
          <a:xfrm>
            <a:off x="2889167" y="945593"/>
            <a:ext cx="6413665" cy="2278078"/>
          </a:xfrm>
          <a:prstGeom prst="rect">
            <a:avLst/>
          </a:prstGeom>
        </p:spPr>
      </p:pic>
      <p:sp>
        <p:nvSpPr>
          <p:cNvPr id="11" name="TextBox 10">
            <a:extLst>
              <a:ext uri="{FF2B5EF4-FFF2-40B4-BE49-F238E27FC236}">
                <a16:creationId xmlns:a16="http://schemas.microsoft.com/office/drawing/2014/main" id="{EA66F3E1-01B5-1049-979C-C3687EA0DC00}"/>
              </a:ext>
            </a:extLst>
          </p:cNvPr>
          <p:cNvSpPr txBox="1"/>
          <p:nvPr/>
        </p:nvSpPr>
        <p:spPr>
          <a:xfrm>
            <a:off x="0" y="2937733"/>
            <a:ext cx="12191999" cy="400110"/>
          </a:xfrm>
          <a:prstGeom prst="rect">
            <a:avLst/>
          </a:prstGeom>
          <a:noFill/>
        </p:spPr>
        <p:txBody>
          <a:bodyPr wrap="square" rtlCol="0">
            <a:spAutoFit/>
          </a:bodyPr>
          <a:lstStyle/>
          <a:p>
            <a:pPr algn="ctr"/>
            <a:r>
              <a:rPr lang="en-US" sz="2000" dirty="0"/>
              <a:t>Where you have data y</a:t>
            </a:r>
            <a:r>
              <a:rPr lang="en-US" sz="2000" baseline="-25000" dirty="0"/>
              <a:t> </a:t>
            </a:r>
            <a:r>
              <a:rPr lang="en-US" sz="2000" dirty="0"/>
              <a:t>with uncertainness 𝛔</a:t>
            </a:r>
            <a:r>
              <a:rPr lang="en-US" sz="2000" baseline="-25000" dirty="0"/>
              <a:t>n </a:t>
            </a:r>
            <a:r>
              <a:rPr lang="en-US" sz="2000" dirty="0"/>
              <a:t> at different values of </a:t>
            </a:r>
            <a:r>
              <a:rPr lang="en-US" sz="2000" b="1" dirty="0" err="1"/>
              <a:t>x</a:t>
            </a:r>
            <a:r>
              <a:rPr lang="en-US" sz="2000" baseline="-25000" dirty="0" err="1"/>
              <a:t>n</a:t>
            </a:r>
            <a:r>
              <a:rPr lang="en-US" sz="2000" baseline="-25000" dirty="0"/>
              <a:t> </a:t>
            </a:r>
            <a:r>
              <a:rPr lang="en-US" sz="2000" dirty="0"/>
              <a:t>fit to a function f with parameters 𝛳. </a:t>
            </a:r>
            <a:endParaRPr lang="en-US" sz="2000" baseline="-25000" dirty="0"/>
          </a:p>
        </p:txBody>
      </p:sp>
      <p:sp>
        <p:nvSpPr>
          <p:cNvPr id="5" name="Slide Number Placeholder 4">
            <a:extLst>
              <a:ext uri="{FF2B5EF4-FFF2-40B4-BE49-F238E27FC236}">
                <a16:creationId xmlns:a16="http://schemas.microsoft.com/office/drawing/2014/main" id="{BA4C4C24-508E-0F42-AD52-B37C3D090233}"/>
              </a:ext>
            </a:extLst>
          </p:cNvPr>
          <p:cNvSpPr>
            <a:spLocks noGrp="1"/>
          </p:cNvSpPr>
          <p:nvPr>
            <p:ph type="sldNum" sz="quarter" idx="12"/>
          </p:nvPr>
        </p:nvSpPr>
        <p:spPr/>
        <p:txBody>
          <a:bodyPr/>
          <a:lstStyle/>
          <a:p>
            <a:fld id="{C276C80F-E337-1E44-B5E3-0EACE8A36058}" type="slidenum">
              <a:rPr lang="en-US" smtClean="0"/>
              <a:t>22</a:t>
            </a:fld>
            <a:endParaRPr lang="en-US"/>
          </a:p>
        </p:txBody>
      </p:sp>
    </p:spTree>
    <p:extLst>
      <p:ext uri="{BB962C8B-B14F-4D97-AF65-F5344CB8AC3E}">
        <p14:creationId xmlns:p14="http://schemas.microsoft.com/office/powerpoint/2010/main" val="3489503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212"/>
            <a:ext cx="12192000" cy="1024317"/>
          </a:xfrm>
        </p:spPr>
        <p:txBody>
          <a:bodyPr/>
          <a:lstStyle/>
          <a:p>
            <a:pPr algn="ctr"/>
            <a:r>
              <a:rPr lang="en-US" dirty="0" err="1"/>
              <a:t>Anscombe's</a:t>
            </a:r>
            <a:r>
              <a:rPr lang="en-US" dirty="0"/>
              <a:t> Quartet </a:t>
            </a:r>
          </a:p>
        </p:txBody>
      </p:sp>
      <p:sp>
        <p:nvSpPr>
          <p:cNvPr id="5" name="TextBox 4"/>
          <p:cNvSpPr txBox="1"/>
          <p:nvPr/>
        </p:nvSpPr>
        <p:spPr>
          <a:xfrm>
            <a:off x="1597740" y="1075847"/>
            <a:ext cx="9144000" cy="369304"/>
          </a:xfrm>
          <a:prstGeom prst="rect">
            <a:avLst/>
          </a:prstGeom>
          <a:noFill/>
        </p:spPr>
        <p:txBody>
          <a:bodyPr wrap="square" lIns="91414" tIns="45706" rIns="91414" bIns="45706" rtlCol="0">
            <a:spAutoFit/>
          </a:bodyPr>
          <a:lstStyle/>
          <a:p>
            <a:pPr algn="ctr"/>
            <a:r>
              <a:rPr lang="en-US" dirty="0"/>
              <a:t>F. J. </a:t>
            </a:r>
            <a:r>
              <a:rPr lang="en-US" dirty="0" err="1"/>
              <a:t>Anscombe</a:t>
            </a:r>
            <a:r>
              <a:rPr lang="en-US" dirty="0"/>
              <a:t>, The American Statistician 27 </a:t>
            </a:r>
            <a:r>
              <a:rPr lang="is-IS" dirty="0"/>
              <a:t>(1973) 17 with added dy terms.</a:t>
            </a:r>
            <a:endParaRPr lang="en-US" dirty="0"/>
          </a:p>
        </p:txBody>
      </p:sp>
      <p:pic>
        <p:nvPicPr>
          <p:cNvPr id="6" name="Picture 5"/>
          <p:cNvPicPr>
            <a:picLocks noChangeAspect="1"/>
          </p:cNvPicPr>
          <p:nvPr/>
        </p:nvPicPr>
        <p:blipFill>
          <a:blip r:embed="rId2"/>
          <a:stretch>
            <a:fillRect/>
          </a:stretch>
        </p:blipFill>
        <p:spPr>
          <a:xfrm>
            <a:off x="2657007" y="1478264"/>
            <a:ext cx="7087029" cy="5060648"/>
          </a:xfrm>
          <a:prstGeom prst="rect">
            <a:avLst/>
          </a:prstGeom>
        </p:spPr>
      </p:pic>
      <p:sp>
        <p:nvSpPr>
          <p:cNvPr id="3" name="Slide Number Placeholder 2">
            <a:extLst>
              <a:ext uri="{FF2B5EF4-FFF2-40B4-BE49-F238E27FC236}">
                <a16:creationId xmlns:a16="http://schemas.microsoft.com/office/drawing/2014/main" id="{6A536B78-7951-0642-9E51-90C1CE9AFBDA}"/>
              </a:ext>
            </a:extLst>
          </p:cNvPr>
          <p:cNvSpPr>
            <a:spLocks noGrp="1"/>
          </p:cNvSpPr>
          <p:nvPr>
            <p:ph type="sldNum" sz="quarter" idx="12"/>
          </p:nvPr>
        </p:nvSpPr>
        <p:spPr/>
        <p:txBody>
          <a:bodyPr/>
          <a:lstStyle/>
          <a:p>
            <a:fld id="{C276C80F-E337-1E44-B5E3-0EACE8A36058}" type="slidenum">
              <a:rPr lang="en-US" smtClean="0"/>
              <a:t>23</a:t>
            </a:fld>
            <a:endParaRPr lang="en-US"/>
          </a:p>
        </p:txBody>
      </p:sp>
    </p:spTree>
    <p:extLst>
      <p:ext uri="{BB962C8B-B14F-4D97-AF65-F5344CB8AC3E}">
        <p14:creationId xmlns:p14="http://schemas.microsoft.com/office/powerpoint/2010/main" val="3262501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 y="401738"/>
            <a:ext cx="12108873" cy="396875"/>
          </a:xfrm>
        </p:spPr>
        <p:txBody>
          <a:bodyPr>
            <a:noAutofit/>
          </a:bodyPr>
          <a:lstStyle/>
          <a:p>
            <a:pPr algn="ctr"/>
            <a:r>
              <a:rPr lang="en-US" sz="2800" dirty="0"/>
              <a:t>When fit with a linear function, Slope, Intercept, 𝝌</a:t>
            </a:r>
            <a:r>
              <a:rPr lang="en-US" sz="2800" baseline="30000" dirty="0"/>
              <a:t>2</a:t>
            </a:r>
            <a:r>
              <a:rPr lang="en-US" sz="2800" dirty="0"/>
              <a:t>, etc. are all the same.</a:t>
            </a:r>
          </a:p>
        </p:txBody>
      </p:sp>
      <p:pic>
        <p:nvPicPr>
          <p:cNvPr id="5" name="Picture 4" descr="quart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098" y="1148601"/>
            <a:ext cx="8140095" cy="5338729"/>
          </a:xfrm>
          <a:prstGeom prst="rect">
            <a:avLst/>
          </a:prstGeom>
        </p:spPr>
      </p:pic>
      <p:sp>
        <p:nvSpPr>
          <p:cNvPr id="6" name="TextBox 5"/>
          <p:cNvSpPr txBox="1"/>
          <p:nvPr/>
        </p:nvSpPr>
        <p:spPr>
          <a:xfrm>
            <a:off x="0" y="833199"/>
            <a:ext cx="12192000" cy="369304"/>
          </a:xfrm>
          <a:prstGeom prst="rect">
            <a:avLst/>
          </a:prstGeom>
          <a:noFill/>
        </p:spPr>
        <p:txBody>
          <a:bodyPr wrap="square" lIns="91414" tIns="45706" rIns="91414" bIns="45706" rtlCol="0">
            <a:spAutoFit/>
          </a:bodyPr>
          <a:lstStyle/>
          <a:p>
            <a:pPr algn="ctr"/>
            <a:r>
              <a:rPr lang="en-US" dirty="0"/>
              <a:t>NOTE: Standard error assumes that the data are normally disturbed about the fit function.</a:t>
            </a:r>
          </a:p>
        </p:txBody>
      </p:sp>
      <p:sp>
        <p:nvSpPr>
          <p:cNvPr id="7" name="TextBox 6">
            <a:extLst>
              <a:ext uri="{FF2B5EF4-FFF2-40B4-BE49-F238E27FC236}">
                <a16:creationId xmlns:a16="http://schemas.microsoft.com/office/drawing/2014/main" id="{D44A5740-22CA-FE4B-A27F-4BDE9899B518}"/>
              </a:ext>
            </a:extLst>
          </p:cNvPr>
          <p:cNvSpPr txBox="1"/>
          <p:nvPr/>
        </p:nvSpPr>
        <p:spPr>
          <a:xfrm>
            <a:off x="0" y="6428338"/>
            <a:ext cx="12089081" cy="369332"/>
          </a:xfrm>
          <a:prstGeom prst="rect">
            <a:avLst/>
          </a:prstGeom>
          <a:noFill/>
        </p:spPr>
        <p:txBody>
          <a:bodyPr wrap="square" rtlCol="0">
            <a:spAutoFit/>
          </a:bodyPr>
          <a:lstStyle/>
          <a:p>
            <a:pPr algn="ctr"/>
            <a:r>
              <a:rPr lang="en-US" dirty="0"/>
              <a:t>Details in appendix of </a:t>
            </a:r>
            <a:r>
              <a:rPr lang="en-US" dirty="0">
                <a:hlinkClick r:id="rId3"/>
              </a:rPr>
              <a:t>https://doi.org/10.1103/PhysRevC.102.015205</a:t>
            </a:r>
            <a:r>
              <a:rPr lang="en-US" dirty="0"/>
              <a:t> and </a:t>
            </a:r>
            <a:r>
              <a:rPr lang="en-US" dirty="0">
                <a:hlinkClick r:id="rId4"/>
              </a:rPr>
              <a:t>https://arxiv.org/abs/1812.05706</a:t>
            </a:r>
            <a:r>
              <a:rPr lang="en-US" dirty="0"/>
              <a:t> </a:t>
            </a:r>
          </a:p>
        </p:txBody>
      </p:sp>
      <p:sp>
        <p:nvSpPr>
          <p:cNvPr id="9" name="Slide Number Placeholder 8">
            <a:extLst>
              <a:ext uri="{FF2B5EF4-FFF2-40B4-BE49-F238E27FC236}">
                <a16:creationId xmlns:a16="http://schemas.microsoft.com/office/drawing/2014/main" id="{A31EB3DB-1DBF-DF49-9A4A-05BB431C7B4C}"/>
              </a:ext>
            </a:extLst>
          </p:cNvPr>
          <p:cNvSpPr>
            <a:spLocks noGrp="1"/>
          </p:cNvSpPr>
          <p:nvPr>
            <p:ph type="sldNum" sz="quarter" idx="12"/>
          </p:nvPr>
        </p:nvSpPr>
        <p:spPr/>
        <p:txBody>
          <a:bodyPr/>
          <a:lstStyle/>
          <a:p>
            <a:fld id="{C276C80F-E337-1E44-B5E3-0EACE8A36058}" type="slidenum">
              <a:rPr lang="en-US" smtClean="0"/>
              <a:t>24</a:t>
            </a:fld>
            <a:endParaRPr lang="en-US"/>
          </a:p>
        </p:txBody>
      </p:sp>
    </p:spTree>
    <p:extLst>
      <p:ext uri="{BB962C8B-B14F-4D97-AF65-F5344CB8AC3E}">
        <p14:creationId xmlns:p14="http://schemas.microsoft.com/office/powerpoint/2010/main" val="1525330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t1.png"/>
          <p:cNvPicPr>
            <a:picLocks noChangeAspect="1"/>
          </p:cNvPicPr>
          <p:nvPr/>
        </p:nvPicPr>
        <p:blipFill rotWithShape="1">
          <a:blip r:embed="rId2">
            <a:extLst>
              <a:ext uri="{28A0092B-C50C-407E-A947-70E740481C1C}">
                <a14:useLocalDpi xmlns:a14="http://schemas.microsoft.com/office/drawing/2010/main" val="0"/>
              </a:ext>
            </a:extLst>
          </a:blip>
          <a:srcRect t="10869" b="225"/>
          <a:stretch/>
        </p:blipFill>
        <p:spPr>
          <a:xfrm>
            <a:off x="1151826" y="1503910"/>
            <a:ext cx="5614255" cy="4979823"/>
          </a:xfrm>
          <a:prstGeom prst="rect">
            <a:avLst/>
          </a:prstGeom>
        </p:spPr>
      </p:pic>
      <p:pic>
        <p:nvPicPr>
          <p:cNvPr id="4" name="Picture 3" descr="part1.png"/>
          <p:cNvPicPr>
            <a:picLocks noChangeAspect="1"/>
          </p:cNvPicPr>
          <p:nvPr/>
        </p:nvPicPr>
        <p:blipFill rotWithShape="1">
          <a:blip r:embed="rId3">
            <a:extLst>
              <a:ext uri="{28A0092B-C50C-407E-A947-70E740481C1C}">
                <a14:useLocalDpi xmlns:a14="http://schemas.microsoft.com/office/drawing/2010/main" val="0"/>
              </a:ext>
            </a:extLst>
          </a:blip>
          <a:srcRect t="5159" b="2594"/>
          <a:stretch/>
        </p:blipFill>
        <p:spPr>
          <a:xfrm>
            <a:off x="6766081" y="1858382"/>
            <a:ext cx="4907364" cy="4270878"/>
          </a:xfrm>
          <a:prstGeom prst="rect">
            <a:avLst/>
          </a:prstGeom>
        </p:spPr>
      </p:pic>
      <p:sp>
        <p:nvSpPr>
          <p:cNvPr id="9" name="TextBox 8"/>
          <p:cNvSpPr txBox="1"/>
          <p:nvPr/>
        </p:nvSpPr>
        <p:spPr>
          <a:xfrm>
            <a:off x="0" y="264845"/>
            <a:ext cx="12192000" cy="707886"/>
          </a:xfrm>
          <a:prstGeom prst="rect">
            <a:avLst/>
          </a:prstGeom>
          <a:noFill/>
        </p:spPr>
        <p:txBody>
          <a:bodyPr wrap="square" rtlCol="0">
            <a:spAutoFit/>
          </a:bodyPr>
          <a:lstStyle/>
          <a:p>
            <a:pPr algn="ctr"/>
            <a:r>
              <a:rPr lang="en-US" sz="4000" b="1" dirty="0">
                <a:latin typeface="+mj-lt"/>
              </a:rPr>
              <a:t>“My Hobby: Extrapolating” from XKCD</a:t>
            </a:r>
          </a:p>
        </p:txBody>
      </p:sp>
      <p:sp>
        <p:nvSpPr>
          <p:cNvPr id="3" name="Slide Number Placeholder 2">
            <a:extLst>
              <a:ext uri="{FF2B5EF4-FFF2-40B4-BE49-F238E27FC236}">
                <a16:creationId xmlns:a16="http://schemas.microsoft.com/office/drawing/2014/main" id="{9D5F6D01-EC7D-834B-B52C-ABA968EEB534}"/>
              </a:ext>
            </a:extLst>
          </p:cNvPr>
          <p:cNvSpPr>
            <a:spLocks noGrp="1"/>
          </p:cNvSpPr>
          <p:nvPr>
            <p:ph type="sldNum" sz="quarter" idx="12"/>
          </p:nvPr>
        </p:nvSpPr>
        <p:spPr>
          <a:xfrm>
            <a:off x="9319713" y="6492875"/>
            <a:ext cx="2743200" cy="365125"/>
          </a:xfrm>
        </p:spPr>
        <p:txBody>
          <a:bodyPr/>
          <a:lstStyle/>
          <a:p>
            <a:fld id="{C276C80F-E337-1E44-B5E3-0EACE8A36058}" type="slidenum">
              <a:rPr lang="en-US" smtClean="0"/>
              <a:t>25</a:t>
            </a:fld>
            <a:endParaRPr lang="en-US" dirty="0"/>
          </a:p>
        </p:txBody>
      </p:sp>
      <p:sp>
        <p:nvSpPr>
          <p:cNvPr id="6" name="TextBox 5">
            <a:extLst>
              <a:ext uri="{FF2B5EF4-FFF2-40B4-BE49-F238E27FC236}">
                <a16:creationId xmlns:a16="http://schemas.microsoft.com/office/drawing/2014/main" id="{645C546E-99BB-B449-9F48-E205C3E2F960}"/>
              </a:ext>
            </a:extLst>
          </p:cNvPr>
          <p:cNvSpPr txBox="1"/>
          <p:nvPr/>
        </p:nvSpPr>
        <p:spPr>
          <a:xfrm>
            <a:off x="4455679" y="6468873"/>
            <a:ext cx="3280642" cy="369332"/>
          </a:xfrm>
          <a:prstGeom prst="rect">
            <a:avLst/>
          </a:prstGeom>
          <a:noFill/>
        </p:spPr>
        <p:txBody>
          <a:bodyPr wrap="none" rtlCol="0">
            <a:spAutoFit/>
          </a:bodyPr>
          <a:lstStyle/>
          <a:p>
            <a:r>
              <a:rPr lang="en-US" dirty="0"/>
              <a:t>Based on </a:t>
            </a:r>
            <a:r>
              <a:rPr lang="en-US" dirty="0">
                <a:hlinkClick r:id="rId4"/>
              </a:rPr>
              <a:t>https://xkcd.com/605/</a:t>
            </a:r>
            <a:r>
              <a:rPr lang="en-US" dirty="0"/>
              <a:t> </a:t>
            </a:r>
          </a:p>
        </p:txBody>
      </p:sp>
    </p:spTree>
    <p:extLst>
      <p:ext uri="{BB962C8B-B14F-4D97-AF65-F5344CB8AC3E}">
        <p14:creationId xmlns:p14="http://schemas.microsoft.com/office/powerpoint/2010/main" val="1900319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t2.png"/>
          <p:cNvPicPr>
            <a:picLocks noChangeAspect="1"/>
          </p:cNvPicPr>
          <p:nvPr/>
        </p:nvPicPr>
        <p:blipFill rotWithShape="1">
          <a:blip r:embed="rId2">
            <a:extLst>
              <a:ext uri="{28A0092B-C50C-407E-A947-70E740481C1C}">
                <a14:useLocalDpi xmlns:a14="http://schemas.microsoft.com/office/drawing/2010/main" val="0"/>
              </a:ext>
            </a:extLst>
          </a:blip>
          <a:srcRect l="2725" t="8481" r="15870" b="-220"/>
          <a:stretch/>
        </p:blipFill>
        <p:spPr>
          <a:xfrm>
            <a:off x="670722" y="1971303"/>
            <a:ext cx="3821278" cy="4107563"/>
          </a:xfrm>
          <a:prstGeom prst="rect">
            <a:avLst/>
          </a:prstGeom>
        </p:spPr>
      </p:pic>
      <p:sp>
        <p:nvSpPr>
          <p:cNvPr id="8" name="TextBox 7"/>
          <p:cNvSpPr txBox="1"/>
          <p:nvPr/>
        </p:nvSpPr>
        <p:spPr>
          <a:xfrm>
            <a:off x="8918369" y="781304"/>
            <a:ext cx="2806535" cy="5509200"/>
          </a:xfrm>
          <a:prstGeom prst="rect">
            <a:avLst/>
          </a:prstGeom>
          <a:noFill/>
        </p:spPr>
        <p:txBody>
          <a:bodyPr wrap="square" rtlCol="0">
            <a:spAutoFit/>
          </a:bodyPr>
          <a:lstStyle/>
          <a:p>
            <a:endParaRPr lang="en-US" sz="800" dirty="0"/>
          </a:p>
          <a:p>
            <a:r>
              <a:rPr lang="uk-UA" sz="800" dirty="0"/>
              <a:t>#</a:t>
            </a:r>
          </a:p>
          <a:p>
            <a:r>
              <a:rPr lang="en-US" sz="800" dirty="0"/>
              <a:t># gnuplot overfitting of xkcd Husband Data</a:t>
            </a:r>
          </a:p>
          <a:p>
            <a:r>
              <a:rPr lang="en-US" sz="800" dirty="0"/>
              <a:t># modified from https://xkcd.com/605/ </a:t>
            </a:r>
          </a:p>
          <a:p>
            <a:r>
              <a:rPr lang="uk-UA" sz="800" dirty="0"/>
              <a:t># by</a:t>
            </a:r>
          </a:p>
          <a:p>
            <a:r>
              <a:rPr lang="en-US" sz="800" dirty="0"/>
              <a:t># Douglas W. Higinbotham</a:t>
            </a:r>
          </a:p>
          <a:p>
            <a:r>
              <a:rPr lang="uk-UA" sz="800" dirty="0"/>
              <a:t>#</a:t>
            </a:r>
          </a:p>
          <a:p>
            <a:endParaRPr lang="uk-UA" sz="800" dirty="0"/>
          </a:p>
          <a:p>
            <a:r>
              <a:rPr lang="en-US" sz="800" dirty="0"/>
              <a:t>set terminal wxt  enhanced font "verdana,12" size 900,450</a:t>
            </a:r>
          </a:p>
          <a:p>
            <a:r>
              <a:rPr lang="en-US" sz="800" dirty="0"/>
              <a:t>set nokey</a:t>
            </a:r>
          </a:p>
          <a:p>
            <a:r>
              <a:rPr lang="en-US" sz="800" dirty="0"/>
              <a:t>set xtic rotate 90</a:t>
            </a:r>
          </a:p>
          <a:p>
            <a:r>
              <a:rPr lang="fi-FI" sz="800" dirty="0"/>
              <a:t>set ytic 0,1,1</a:t>
            </a:r>
          </a:p>
          <a:p>
            <a:r>
              <a:rPr lang="fi-FI" sz="800" dirty="0"/>
              <a:t>set border 3</a:t>
            </a:r>
          </a:p>
          <a:p>
            <a:endParaRPr lang="fi-FI" sz="800" dirty="0"/>
          </a:p>
          <a:p>
            <a:r>
              <a:rPr lang="fi-FI" sz="800" dirty="0"/>
              <a:t>set xtics nomirror</a:t>
            </a:r>
          </a:p>
          <a:p>
            <a:r>
              <a:rPr lang="fi-FI" sz="800" dirty="0"/>
              <a:t>set ytics nomirror</a:t>
            </a:r>
          </a:p>
          <a:p>
            <a:endParaRPr lang="fi-FI" sz="800" dirty="0"/>
          </a:p>
          <a:p>
            <a:r>
              <a:rPr lang="fi-FI" sz="800" dirty="0"/>
              <a:t>set multiplot layout 1,2</a:t>
            </a:r>
          </a:p>
          <a:p>
            <a:endParaRPr lang="fi-FI" sz="800" dirty="0"/>
          </a:p>
          <a:p>
            <a:r>
              <a:rPr lang="fi-FI" sz="800" dirty="0"/>
              <a:t>set ylabel "Number of Husbands"</a:t>
            </a:r>
          </a:p>
          <a:p>
            <a:endParaRPr lang="fi-FI" sz="800" dirty="0"/>
          </a:p>
          <a:p>
            <a:r>
              <a:rPr lang="en-US" sz="800" dirty="0"/>
              <a:t>f(x)=f0+f1*x</a:t>
            </a:r>
          </a:p>
          <a:p>
            <a:r>
              <a:rPr lang="fr-FR" sz="800" dirty="0"/>
              <a:t>g(x)=g0*exp(g1*x)</a:t>
            </a:r>
          </a:p>
          <a:p>
            <a:endParaRPr lang="fr-FR" sz="800" dirty="0"/>
          </a:p>
          <a:p>
            <a:r>
              <a:rPr lang="en-US" sz="800" dirty="0"/>
              <a:t>fit f(x) '1.dat' using 1:3 via f0,f1</a:t>
            </a:r>
          </a:p>
          <a:p>
            <a:r>
              <a:rPr lang="en-US" sz="800" dirty="0"/>
              <a:t>fit g(x) '2.dat' using 1:3 via g0,g1</a:t>
            </a:r>
          </a:p>
          <a:p>
            <a:endParaRPr lang="en-US" sz="800" dirty="0"/>
          </a:p>
          <a:p>
            <a:endParaRPr lang="en-US" sz="800" dirty="0"/>
          </a:p>
          <a:p>
            <a:r>
              <a:rPr lang="en-US" sz="800" dirty="0"/>
              <a:t>set arrow from 0,1 to 2,1 nohead dashtype 7 lc 'black'</a:t>
            </a:r>
          </a:p>
          <a:p>
            <a:r>
              <a:rPr lang="en-US" sz="800" dirty="0"/>
              <a:t>set arrow from 2,-0.5 to 2,1 nohead dashtype 7 lc 'black'</a:t>
            </a:r>
          </a:p>
          <a:p>
            <a:r>
              <a:rPr lang="en-US" sz="800" dirty="0"/>
              <a:t>set xrange [0:3]</a:t>
            </a:r>
          </a:p>
          <a:p>
            <a:r>
              <a:rPr lang="pt-BR" sz="800" dirty="0"/>
              <a:t>set yrange [-0.5:2]</a:t>
            </a:r>
          </a:p>
          <a:p>
            <a:r>
              <a:rPr lang="pt-BR" sz="800" dirty="0"/>
              <a:t>plot '1.dat' using 1:3:xtic(2) lt 7 lc 'black' ,f(x) lw 2 lc 'black'</a:t>
            </a:r>
          </a:p>
          <a:p>
            <a:r>
              <a:rPr lang="pt-BR" sz="800" dirty="0"/>
              <a:t>unset arrow</a:t>
            </a:r>
          </a:p>
          <a:p>
            <a:endParaRPr lang="pt-BR" sz="800" dirty="0"/>
          </a:p>
          <a:p>
            <a:r>
              <a:rPr lang="en-US" sz="800" dirty="0"/>
              <a:t>set xrange [-2:6]</a:t>
            </a:r>
          </a:p>
          <a:p>
            <a:r>
              <a:rPr lang="en-US" sz="800" dirty="0"/>
              <a:t>set arrow from -2,1 to 2,1 nohead dashtype 7 lc 'black'</a:t>
            </a:r>
          </a:p>
          <a:p>
            <a:r>
              <a:rPr lang="en-US" sz="800" dirty="0"/>
              <a:t>set arrow from 2,-0.5 to 2,1 nohead dashtype 7 lc 'black'</a:t>
            </a:r>
          </a:p>
          <a:p>
            <a:r>
              <a:rPr lang="en-US" sz="800" dirty="0"/>
              <a:t>plot '2.dat' using 1:3:xtic(2) lt 7 lc 'black' ,g(x) lw 2 lc 'black'</a:t>
            </a:r>
          </a:p>
          <a:p>
            <a:endParaRPr lang="en-US" sz="800" dirty="0"/>
          </a:p>
          <a:p>
            <a:r>
              <a:rPr lang="en-US" sz="800" dirty="0"/>
              <a:t>unset multiplot</a:t>
            </a:r>
          </a:p>
          <a:p>
            <a:endParaRPr lang="en-US" sz="800" dirty="0"/>
          </a:p>
          <a:p>
            <a:r>
              <a:rPr lang="en-US" sz="800" dirty="0"/>
              <a:t>pause -1</a:t>
            </a:r>
          </a:p>
          <a:p>
            <a:endParaRPr lang="en-US" sz="800" dirty="0"/>
          </a:p>
        </p:txBody>
      </p:sp>
      <p:pic>
        <p:nvPicPr>
          <p:cNvPr id="6" name="Picture 5" descr="part2.png"/>
          <p:cNvPicPr>
            <a:picLocks noChangeAspect="1"/>
          </p:cNvPicPr>
          <p:nvPr/>
        </p:nvPicPr>
        <p:blipFill rotWithShape="1">
          <a:blip r:embed="rId3">
            <a:extLst>
              <a:ext uri="{28A0092B-C50C-407E-A947-70E740481C1C}">
                <a14:useLocalDpi xmlns:a14="http://schemas.microsoft.com/office/drawing/2010/main" val="0"/>
              </a:ext>
            </a:extLst>
          </a:blip>
          <a:srcRect t="-3046" b="3046"/>
          <a:stretch/>
        </p:blipFill>
        <p:spPr>
          <a:xfrm>
            <a:off x="4772649" y="1543791"/>
            <a:ext cx="3670706" cy="4636681"/>
          </a:xfrm>
          <a:prstGeom prst="rect">
            <a:avLst/>
          </a:prstGeom>
        </p:spPr>
      </p:pic>
      <p:sp>
        <p:nvSpPr>
          <p:cNvPr id="10" name="TextBox 9">
            <a:extLst>
              <a:ext uri="{FF2B5EF4-FFF2-40B4-BE49-F238E27FC236}">
                <a16:creationId xmlns:a16="http://schemas.microsoft.com/office/drawing/2014/main" id="{27314D59-5F8C-724A-8132-26AB2E7ED536}"/>
              </a:ext>
            </a:extLst>
          </p:cNvPr>
          <p:cNvSpPr txBox="1"/>
          <p:nvPr/>
        </p:nvSpPr>
        <p:spPr>
          <a:xfrm>
            <a:off x="0" y="263422"/>
            <a:ext cx="12192000" cy="707886"/>
          </a:xfrm>
          <a:prstGeom prst="rect">
            <a:avLst/>
          </a:prstGeom>
          <a:noFill/>
        </p:spPr>
        <p:txBody>
          <a:bodyPr wrap="square" rtlCol="0">
            <a:spAutoFit/>
          </a:bodyPr>
          <a:lstStyle/>
          <a:p>
            <a:pPr algn="ctr"/>
            <a:r>
              <a:rPr lang="en-US" sz="4000" b="1" dirty="0">
                <a:latin typeface="+mj-lt"/>
              </a:rPr>
              <a:t>“My Hobby: Extrapolating” from XKCD</a:t>
            </a:r>
          </a:p>
        </p:txBody>
      </p:sp>
      <p:sp>
        <p:nvSpPr>
          <p:cNvPr id="3" name="Slide Number Placeholder 2">
            <a:extLst>
              <a:ext uri="{FF2B5EF4-FFF2-40B4-BE49-F238E27FC236}">
                <a16:creationId xmlns:a16="http://schemas.microsoft.com/office/drawing/2014/main" id="{E63C0BCF-4EA4-F34A-A932-CFB3E94FE876}"/>
              </a:ext>
            </a:extLst>
          </p:cNvPr>
          <p:cNvSpPr>
            <a:spLocks noGrp="1"/>
          </p:cNvSpPr>
          <p:nvPr>
            <p:ph type="sldNum" sz="quarter" idx="12"/>
          </p:nvPr>
        </p:nvSpPr>
        <p:spPr>
          <a:xfrm>
            <a:off x="9316301" y="6492875"/>
            <a:ext cx="2743200" cy="365125"/>
          </a:xfrm>
        </p:spPr>
        <p:txBody>
          <a:bodyPr/>
          <a:lstStyle/>
          <a:p>
            <a:fld id="{C276C80F-E337-1E44-B5E3-0EACE8A36058}" type="slidenum">
              <a:rPr lang="en-US" smtClean="0"/>
              <a:t>26</a:t>
            </a:fld>
            <a:endParaRPr lang="en-US" dirty="0"/>
          </a:p>
        </p:txBody>
      </p:sp>
      <p:sp>
        <p:nvSpPr>
          <p:cNvPr id="9" name="TextBox 8">
            <a:extLst>
              <a:ext uri="{FF2B5EF4-FFF2-40B4-BE49-F238E27FC236}">
                <a16:creationId xmlns:a16="http://schemas.microsoft.com/office/drawing/2014/main" id="{A9BD4DC6-E70E-BE4C-A059-CF0ACB2263A0}"/>
              </a:ext>
            </a:extLst>
          </p:cNvPr>
          <p:cNvSpPr txBox="1"/>
          <p:nvPr/>
        </p:nvSpPr>
        <p:spPr>
          <a:xfrm>
            <a:off x="4455679" y="6468873"/>
            <a:ext cx="3280642" cy="369332"/>
          </a:xfrm>
          <a:prstGeom prst="rect">
            <a:avLst/>
          </a:prstGeom>
          <a:noFill/>
        </p:spPr>
        <p:txBody>
          <a:bodyPr wrap="none" rtlCol="0">
            <a:spAutoFit/>
          </a:bodyPr>
          <a:lstStyle/>
          <a:p>
            <a:r>
              <a:rPr lang="en-US" dirty="0"/>
              <a:t>Based on </a:t>
            </a:r>
            <a:r>
              <a:rPr lang="en-US" dirty="0">
                <a:hlinkClick r:id="rId4"/>
              </a:rPr>
              <a:t>https://xkcd.com/605/</a:t>
            </a:r>
            <a:r>
              <a:rPr lang="en-US" dirty="0"/>
              <a:t> </a:t>
            </a:r>
          </a:p>
        </p:txBody>
      </p:sp>
    </p:spTree>
    <p:extLst>
      <p:ext uri="{BB962C8B-B14F-4D97-AF65-F5344CB8AC3E}">
        <p14:creationId xmlns:p14="http://schemas.microsoft.com/office/powerpoint/2010/main" val="2526606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0EF1-B9FA-6C40-9B0A-2F9D207C2E4F}"/>
              </a:ext>
            </a:extLst>
          </p:cNvPr>
          <p:cNvSpPr>
            <a:spLocks noGrp="1"/>
          </p:cNvSpPr>
          <p:nvPr>
            <p:ph type="title"/>
          </p:nvPr>
        </p:nvSpPr>
        <p:spPr>
          <a:xfrm>
            <a:off x="523407" y="195901"/>
            <a:ext cx="10515600" cy="1325563"/>
          </a:xfrm>
        </p:spPr>
        <p:txBody>
          <a:bodyPr>
            <a:normAutofit/>
          </a:bodyPr>
          <a:lstStyle/>
          <a:p>
            <a:r>
              <a:rPr lang="en-US" dirty="0"/>
              <a:t>Robust Regressions</a:t>
            </a:r>
            <a:br>
              <a:rPr lang="en-US" dirty="0"/>
            </a:br>
            <a:r>
              <a:rPr lang="en-US" dirty="0"/>
              <a:t> </a:t>
            </a:r>
            <a:r>
              <a:rPr lang="en-US" sz="2200" dirty="0">
                <a:hlinkClick r:id="rId2"/>
              </a:rPr>
              <a:t>https://doi.org/10.1103/PhysRevC.102.015205</a:t>
            </a:r>
            <a:r>
              <a:rPr lang="en-US" sz="2200" dirty="0"/>
              <a:t> </a:t>
            </a:r>
          </a:p>
        </p:txBody>
      </p:sp>
      <p:sp>
        <p:nvSpPr>
          <p:cNvPr id="3" name="Content Placeholder 2">
            <a:extLst>
              <a:ext uri="{FF2B5EF4-FFF2-40B4-BE49-F238E27FC236}">
                <a16:creationId xmlns:a16="http://schemas.microsoft.com/office/drawing/2014/main" id="{B32987CE-5197-C84C-B5AA-D9E72903BE00}"/>
              </a:ext>
            </a:extLst>
          </p:cNvPr>
          <p:cNvSpPr>
            <a:spLocks noGrp="1"/>
          </p:cNvSpPr>
          <p:nvPr>
            <p:ph idx="1"/>
          </p:nvPr>
        </p:nvSpPr>
        <p:spPr>
          <a:xfrm>
            <a:off x="733268" y="1548269"/>
            <a:ext cx="4998335" cy="2319193"/>
          </a:xfrm>
        </p:spPr>
        <p:txBody>
          <a:bodyPr/>
          <a:lstStyle/>
          <a:p>
            <a:r>
              <a:rPr lang="en-US" dirty="0"/>
              <a:t>Ordinary Least Squares Regressions are easily “pulled” by a single point.</a:t>
            </a:r>
          </a:p>
          <a:p>
            <a:r>
              <a:rPr lang="en-US" dirty="0"/>
              <a:t>Robust regressions tend to  follow the global trends.</a:t>
            </a:r>
          </a:p>
        </p:txBody>
      </p:sp>
      <p:sp>
        <p:nvSpPr>
          <p:cNvPr id="4" name="Slide Number Placeholder 3">
            <a:extLst>
              <a:ext uri="{FF2B5EF4-FFF2-40B4-BE49-F238E27FC236}">
                <a16:creationId xmlns:a16="http://schemas.microsoft.com/office/drawing/2014/main" id="{8617C7C9-B498-0E4F-8EC5-83D92FCF3705}"/>
              </a:ext>
            </a:extLst>
          </p:cNvPr>
          <p:cNvSpPr>
            <a:spLocks noGrp="1"/>
          </p:cNvSpPr>
          <p:nvPr>
            <p:ph type="sldNum" sz="quarter" idx="12"/>
          </p:nvPr>
        </p:nvSpPr>
        <p:spPr/>
        <p:txBody>
          <a:bodyPr/>
          <a:lstStyle/>
          <a:p>
            <a:fld id="{C276C80F-E337-1E44-B5E3-0EACE8A36058}" type="slidenum">
              <a:rPr lang="en-US" smtClean="0"/>
              <a:t>27</a:t>
            </a:fld>
            <a:endParaRPr lang="en-US"/>
          </a:p>
        </p:txBody>
      </p:sp>
      <p:pic>
        <p:nvPicPr>
          <p:cNvPr id="6" name="Picture 5">
            <a:extLst>
              <a:ext uri="{FF2B5EF4-FFF2-40B4-BE49-F238E27FC236}">
                <a16:creationId xmlns:a16="http://schemas.microsoft.com/office/drawing/2014/main" id="{54AC7BBE-644D-F94D-B950-F131FCC59F3F}"/>
              </a:ext>
            </a:extLst>
          </p:cNvPr>
          <p:cNvPicPr>
            <a:picLocks noChangeAspect="1"/>
          </p:cNvPicPr>
          <p:nvPr/>
        </p:nvPicPr>
        <p:blipFill>
          <a:blip r:embed="rId3"/>
          <a:stretch>
            <a:fillRect/>
          </a:stretch>
        </p:blipFill>
        <p:spPr>
          <a:xfrm>
            <a:off x="6251437" y="569625"/>
            <a:ext cx="5686898" cy="5636303"/>
          </a:xfrm>
          <a:prstGeom prst="rect">
            <a:avLst/>
          </a:prstGeom>
        </p:spPr>
      </p:pic>
      <p:pic>
        <p:nvPicPr>
          <p:cNvPr id="8" name="Picture 7">
            <a:extLst>
              <a:ext uri="{FF2B5EF4-FFF2-40B4-BE49-F238E27FC236}">
                <a16:creationId xmlns:a16="http://schemas.microsoft.com/office/drawing/2014/main" id="{84CB89E6-AF7F-D24C-98FE-8E8D4FE6728A}"/>
              </a:ext>
            </a:extLst>
          </p:cNvPr>
          <p:cNvPicPr>
            <a:picLocks noChangeAspect="1"/>
          </p:cNvPicPr>
          <p:nvPr/>
        </p:nvPicPr>
        <p:blipFill>
          <a:blip r:embed="rId4"/>
          <a:stretch>
            <a:fillRect/>
          </a:stretch>
        </p:blipFill>
        <p:spPr>
          <a:xfrm>
            <a:off x="733268" y="3707347"/>
            <a:ext cx="5065114" cy="2933891"/>
          </a:xfrm>
          <a:prstGeom prst="rect">
            <a:avLst/>
          </a:prstGeom>
        </p:spPr>
      </p:pic>
    </p:spTree>
    <p:extLst>
      <p:ext uri="{BB962C8B-B14F-4D97-AF65-F5344CB8AC3E}">
        <p14:creationId xmlns:p14="http://schemas.microsoft.com/office/powerpoint/2010/main" val="3815044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36" y="23677"/>
            <a:ext cx="10515600" cy="1325563"/>
          </a:xfrm>
        </p:spPr>
        <p:txBody>
          <a:bodyPr/>
          <a:lstStyle/>
          <a:p>
            <a:r>
              <a:rPr lang="en-US" dirty="0"/>
              <a:t>Robust Linear Regression</a:t>
            </a:r>
          </a:p>
        </p:txBody>
      </p:sp>
      <p:pic>
        <p:nvPicPr>
          <p:cNvPr id="3" name="Picture 2" descr="part2.png"/>
          <p:cNvPicPr>
            <a:picLocks noChangeAspect="1"/>
          </p:cNvPicPr>
          <p:nvPr/>
        </p:nvPicPr>
        <p:blipFill rotWithShape="1">
          <a:blip r:embed="rId2">
            <a:extLst>
              <a:ext uri="{28A0092B-C50C-407E-A947-70E740481C1C}">
                <a14:useLocalDpi xmlns:a14="http://schemas.microsoft.com/office/drawing/2010/main" val="0"/>
              </a:ext>
            </a:extLst>
          </a:blip>
          <a:srcRect t="26520" b="-10308"/>
          <a:stretch/>
        </p:blipFill>
        <p:spPr>
          <a:xfrm>
            <a:off x="6344422" y="1935422"/>
            <a:ext cx="4478476" cy="4739899"/>
          </a:xfrm>
          <a:prstGeom prst="rect">
            <a:avLst/>
          </a:prstGeom>
        </p:spPr>
      </p:pic>
      <p:sp>
        <p:nvSpPr>
          <p:cNvPr id="4" name="TextBox 3"/>
          <p:cNvSpPr txBox="1"/>
          <p:nvPr/>
        </p:nvSpPr>
        <p:spPr>
          <a:xfrm>
            <a:off x="6174709" y="1349240"/>
            <a:ext cx="5360757" cy="523216"/>
          </a:xfrm>
          <a:prstGeom prst="rect">
            <a:avLst/>
          </a:prstGeom>
          <a:noFill/>
        </p:spPr>
        <p:txBody>
          <a:bodyPr wrap="none" lIns="91437" tIns="45718" rIns="91437" bIns="45718" rtlCol="0">
            <a:spAutoFit/>
          </a:bodyPr>
          <a:lstStyle/>
          <a:p>
            <a:r>
              <a:rPr lang="en-US" sz="2800" dirty="0">
                <a:latin typeface="Comic Sans MS"/>
                <a:cs typeface="Comic Sans MS"/>
              </a:rPr>
              <a:t>OOPS, It Was Just An Outlier</a:t>
            </a:r>
          </a:p>
        </p:txBody>
      </p:sp>
      <p:pic>
        <p:nvPicPr>
          <p:cNvPr id="5" name="Picture 4" descr="rl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20" y="1364619"/>
            <a:ext cx="4955306" cy="4898868"/>
          </a:xfrm>
          <a:prstGeom prst="rect">
            <a:avLst/>
          </a:prstGeom>
        </p:spPr>
      </p:pic>
      <p:sp>
        <p:nvSpPr>
          <p:cNvPr id="6" name="TextBox 5">
            <a:extLst>
              <a:ext uri="{FF2B5EF4-FFF2-40B4-BE49-F238E27FC236}">
                <a16:creationId xmlns:a16="http://schemas.microsoft.com/office/drawing/2014/main" id="{4135154A-110C-C143-8472-A6BF3329A00A}"/>
              </a:ext>
            </a:extLst>
          </p:cNvPr>
          <p:cNvSpPr txBox="1"/>
          <p:nvPr/>
        </p:nvSpPr>
        <p:spPr>
          <a:xfrm>
            <a:off x="4455679" y="6468873"/>
            <a:ext cx="3280642" cy="369332"/>
          </a:xfrm>
          <a:prstGeom prst="rect">
            <a:avLst/>
          </a:prstGeom>
          <a:noFill/>
        </p:spPr>
        <p:txBody>
          <a:bodyPr wrap="none" rtlCol="0">
            <a:spAutoFit/>
          </a:bodyPr>
          <a:lstStyle/>
          <a:p>
            <a:r>
              <a:rPr lang="en-US" dirty="0"/>
              <a:t>Based on </a:t>
            </a:r>
            <a:r>
              <a:rPr lang="en-US" dirty="0">
                <a:hlinkClick r:id="rId4"/>
              </a:rPr>
              <a:t>https://xkcd.com/605/</a:t>
            </a:r>
            <a:r>
              <a:rPr lang="en-US" dirty="0"/>
              <a:t> </a:t>
            </a:r>
          </a:p>
        </p:txBody>
      </p:sp>
      <p:cxnSp>
        <p:nvCxnSpPr>
          <p:cNvPr id="8" name="Straight Connector 7">
            <a:extLst>
              <a:ext uri="{FF2B5EF4-FFF2-40B4-BE49-F238E27FC236}">
                <a16:creationId xmlns:a16="http://schemas.microsoft.com/office/drawing/2014/main" id="{B0C8FFB3-78FA-5B27-37F7-A02135D93ED9}"/>
              </a:ext>
            </a:extLst>
          </p:cNvPr>
          <p:cNvCxnSpPr>
            <a:cxnSpLocks/>
          </p:cNvCxnSpPr>
          <p:nvPr/>
        </p:nvCxnSpPr>
        <p:spPr>
          <a:xfrm flipH="1">
            <a:off x="3610098" y="1565787"/>
            <a:ext cx="527239" cy="142679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B3CC581-8917-9C5F-7BA5-A57B48B044BD}"/>
              </a:ext>
            </a:extLst>
          </p:cNvPr>
          <p:cNvCxnSpPr>
            <a:cxnSpLocks/>
          </p:cNvCxnSpPr>
          <p:nvPr/>
        </p:nvCxnSpPr>
        <p:spPr>
          <a:xfrm flipH="1">
            <a:off x="3099460" y="3133037"/>
            <a:ext cx="465499" cy="1284584"/>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59DADF-47ED-5826-9029-2BEE063AF13B}"/>
              </a:ext>
            </a:extLst>
          </p:cNvPr>
          <p:cNvCxnSpPr>
            <a:cxnSpLocks/>
          </p:cNvCxnSpPr>
          <p:nvPr/>
        </p:nvCxnSpPr>
        <p:spPr>
          <a:xfrm flipH="1">
            <a:off x="2838204" y="1565787"/>
            <a:ext cx="1287258" cy="3599978"/>
          </a:xfrm>
          <a:prstGeom prst="line">
            <a:avLst/>
          </a:prstGeom>
          <a:ln w="79375">
            <a:solidFill>
              <a:schemeClr val="bg1"/>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BCF45A8-A595-487D-03AF-F04BFD967943}"/>
              </a:ext>
            </a:extLst>
          </p:cNvPr>
          <p:cNvSpPr/>
          <p:nvPr/>
        </p:nvSpPr>
        <p:spPr>
          <a:xfrm>
            <a:off x="3564959" y="2809612"/>
            <a:ext cx="102154" cy="1068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912BF3-DD88-41E0-FD15-7ACE3C463389}"/>
              </a:ext>
            </a:extLst>
          </p:cNvPr>
          <p:cNvSpPr/>
          <p:nvPr/>
        </p:nvSpPr>
        <p:spPr>
          <a:xfrm>
            <a:off x="3036508" y="4402565"/>
            <a:ext cx="102154" cy="1068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6ABB5BE-36FC-1F23-960D-D403CCAEFC98}"/>
              </a:ext>
            </a:extLst>
          </p:cNvPr>
          <p:cNvSpPr/>
          <p:nvPr/>
        </p:nvSpPr>
        <p:spPr>
          <a:xfrm>
            <a:off x="2562260" y="4402565"/>
            <a:ext cx="102154" cy="1068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0B20855-A4FF-FD85-45B0-BFFE04A57E3A}"/>
              </a:ext>
            </a:extLst>
          </p:cNvPr>
          <p:cNvSpPr/>
          <p:nvPr/>
        </p:nvSpPr>
        <p:spPr>
          <a:xfrm>
            <a:off x="2049708" y="4417621"/>
            <a:ext cx="102154" cy="1068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2880545-4A63-94C1-F146-C856BD5823D3}"/>
              </a:ext>
            </a:extLst>
          </p:cNvPr>
          <p:cNvSpPr/>
          <p:nvPr/>
        </p:nvSpPr>
        <p:spPr>
          <a:xfrm>
            <a:off x="1563374" y="4402565"/>
            <a:ext cx="102154" cy="1068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608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CAA2-972A-1D40-B55E-CB36BF31ADE9}"/>
              </a:ext>
            </a:extLst>
          </p:cNvPr>
          <p:cNvSpPr>
            <a:spLocks noGrp="1"/>
          </p:cNvSpPr>
          <p:nvPr>
            <p:ph type="title"/>
          </p:nvPr>
        </p:nvSpPr>
        <p:spPr>
          <a:xfrm>
            <a:off x="0" y="0"/>
            <a:ext cx="12192000" cy="1325563"/>
          </a:xfrm>
        </p:spPr>
        <p:txBody>
          <a:bodyPr/>
          <a:lstStyle/>
          <a:p>
            <a:pPr algn="ctr"/>
            <a:r>
              <a:rPr lang="en-US"/>
              <a:t>Is There Some Way To Avoid The Extrapolations?!</a:t>
            </a:r>
          </a:p>
        </p:txBody>
      </p:sp>
      <p:sp>
        <p:nvSpPr>
          <p:cNvPr id="3" name="Content Placeholder 2">
            <a:extLst>
              <a:ext uri="{FF2B5EF4-FFF2-40B4-BE49-F238E27FC236}">
                <a16:creationId xmlns:a16="http://schemas.microsoft.com/office/drawing/2014/main" id="{52486036-D82D-B048-ACE7-786F123B4128}"/>
              </a:ext>
            </a:extLst>
          </p:cNvPr>
          <p:cNvSpPr>
            <a:spLocks noGrp="1"/>
          </p:cNvSpPr>
          <p:nvPr>
            <p:ph idx="1"/>
          </p:nvPr>
        </p:nvSpPr>
        <p:spPr>
          <a:xfrm>
            <a:off x="838200" y="1665287"/>
            <a:ext cx="10515600" cy="4351338"/>
          </a:xfrm>
        </p:spPr>
        <p:txBody>
          <a:bodyPr/>
          <a:lstStyle/>
          <a:p>
            <a:r>
              <a:rPr lang="en-US" dirty="0"/>
              <a:t>Recent Global Fit</a:t>
            </a:r>
          </a:p>
          <a:p>
            <a:pPr lvl="1"/>
            <a:r>
              <a:rPr lang="en-US" dirty="0"/>
              <a:t>Z. Ye </a:t>
            </a:r>
            <a:r>
              <a:rPr lang="en-US" i="1" dirty="0"/>
              <a:t>et al., </a:t>
            </a:r>
            <a:r>
              <a:rPr lang="en-US" dirty="0"/>
              <a:t>Phys. Lett. B </a:t>
            </a:r>
            <a:r>
              <a:rPr lang="en-US" b="1" dirty="0"/>
              <a:t>777</a:t>
            </a:r>
            <a:r>
              <a:rPr lang="en-US" dirty="0"/>
              <a:t> (2018) 8.</a:t>
            </a:r>
          </a:p>
          <a:p>
            <a:pPr lvl="1"/>
            <a:r>
              <a:rPr lang="en-US" dirty="0"/>
              <a:t>Used world data</a:t>
            </a:r>
          </a:p>
          <a:p>
            <a:pPr lvl="1"/>
            <a:r>
              <a:rPr lang="en-US" b="1" dirty="0">
                <a:solidFill>
                  <a:srgbClr val="C00000"/>
                </a:solidFill>
              </a:rPr>
              <a:t>Fixed the Radius </a:t>
            </a:r>
            <a:r>
              <a:rPr lang="en-US" b="1" dirty="0"/>
              <a:t>t</a:t>
            </a:r>
            <a:r>
              <a:rPr lang="en-US" dirty="0"/>
              <a:t>o the current CODATA value</a:t>
            </a:r>
          </a:p>
          <a:p>
            <a:pPr lvl="1"/>
            <a:endParaRPr lang="en-US" dirty="0"/>
          </a:p>
          <a:p>
            <a:r>
              <a:rPr lang="en-US" dirty="0"/>
              <a:t>Recent Theory Work</a:t>
            </a:r>
          </a:p>
          <a:p>
            <a:pPr lvl="1"/>
            <a:r>
              <a:rPr lang="en-US" dirty="0"/>
              <a:t>Jose Alarcon and Christian Weiss, Phys. Lett. B </a:t>
            </a:r>
            <a:r>
              <a:rPr lang="en-US" b="1" dirty="0"/>
              <a:t>784</a:t>
            </a:r>
            <a:r>
              <a:rPr lang="en-US" dirty="0"/>
              <a:t> (2018) 373-377</a:t>
            </a:r>
          </a:p>
          <a:p>
            <a:pPr lvl="1"/>
            <a:r>
              <a:rPr lang="en-US" dirty="0" err="1"/>
              <a:t>Dispersively</a:t>
            </a:r>
            <a:r>
              <a:rPr lang="en-US" dirty="0"/>
              <a:t> Improved Chiral Effective Theory</a:t>
            </a:r>
          </a:p>
          <a:p>
            <a:pPr lvl="1"/>
            <a:r>
              <a:rPr lang="en-US" dirty="0"/>
              <a:t>Proper analytic behavior of the Form Factors</a:t>
            </a:r>
          </a:p>
          <a:p>
            <a:pPr lvl="1"/>
            <a:r>
              <a:rPr lang="en-US" dirty="0"/>
              <a:t>Work was </a:t>
            </a:r>
            <a:r>
              <a:rPr lang="en-US" b="1" dirty="0">
                <a:solidFill>
                  <a:srgbClr val="C00000"/>
                </a:solidFill>
              </a:rPr>
              <a:t>Expanded In Radius </a:t>
            </a:r>
            <a:r>
              <a:rPr lang="en-US" dirty="0"/>
              <a:t>(i.e. the radius is there unknown parameter.</a:t>
            </a:r>
          </a:p>
          <a:p>
            <a:pPr marL="0" indent="0">
              <a:buNone/>
            </a:pPr>
            <a:endParaRPr lang="en-US" dirty="0"/>
          </a:p>
          <a:p>
            <a:pPr marL="457200" lvl="1" indent="0">
              <a:buNone/>
            </a:pPr>
            <a:endParaRPr lang="en-US" dirty="0"/>
          </a:p>
          <a:p>
            <a:endParaRPr lang="en-US" dirty="0"/>
          </a:p>
        </p:txBody>
      </p:sp>
      <p:sp>
        <p:nvSpPr>
          <p:cNvPr id="4" name="Footer Placeholder 3">
            <a:extLst>
              <a:ext uri="{FF2B5EF4-FFF2-40B4-BE49-F238E27FC236}">
                <a16:creationId xmlns:a16="http://schemas.microsoft.com/office/drawing/2014/main" id="{8AAF6DB2-E35E-8E44-A5F5-4019BA48B12B}"/>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F8AA6CDD-11BA-BF4E-87DD-B1B7472D62C2}"/>
              </a:ext>
            </a:extLst>
          </p:cNvPr>
          <p:cNvSpPr>
            <a:spLocks noGrp="1"/>
          </p:cNvSpPr>
          <p:nvPr>
            <p:ph type="sldNum" sz="quarter" idx="12"/>
          </p:nvPr>
        </p:nvSpPr>
        <p:spPr/>
        <p:txBody>
          <a:bodyPr/>
          <a:lstStyle/>
          <a:p>
            <a:fld id="{52E4FCA3-F05C-B34F-91BB-97D35EDA7026}" type="slidenum">
              <a:rPr lang="en-US" smtClean="0"/>
              <a:t>29</a:t>
            </a:fld>
            <a:endParaRPr lang="en-US"/>
          </a:p>
        </p:txBody>
      </p:sp>
    </p:spTree>
    <p:extLst>
      <p:ext uri="{BB962C8B-B14F-4D97-AF65-F5344CB8AC3E}">
        <p14:creationId xmlns:p14="http://schemas.microsoft.com/office/powerpoint/2010/main" val="4164334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Make A Deal	</a:t>
            </a:r>
          </a:p>
        </p:txBody>
      </p:sp>
      <p:sp>
        <p:nvSpPr>
          <p:cNvPr id="3" name="Content Placeholder 2"/>
          <p:cNvSpPr>
            <a:spLocks noGrp="1"/>
          </p:cNvSpPr>
          <p:nvPr>
            <p:ph idx="1"/>
          </p:nvPr>
        </p:nvSpPr>
        <p:spPr>
          <a:xfrm>
            <a:off x="1981200" y="1233488"/>
            <a:ext cx="8229600" cy="914400"/>
          </a:xfrm>
        </p:spPr>
        <p:txBody>
          <a:bodyPr>
            <a:normAutofit fontScale="92500" lnSpcReduction="10000"/>
          </a:bodyPr>
          <a:lstStyle/>
          <a:p>
            <a:r>
              <a:rPr lang="en-US" dirty="0"/>
              <a:t>Behind Two of the Doors Are Goats </a:t>
            </a:r>
            <a:r>
              <a:rPr lang="is-IS" dirty="0"/>
              <a:t>…</a:t>
            </a:r>
            <a:endParaRPr lang="en-US" dirty="0"/>
          </a:p>
          <a:p>
            <a:r>
              <a:rPr lang="en-US" dirty="0"/>
              <a:t>Behind One of the Doors Is A Fabulous Prize!</a:t>
            </a:r>
          </a:p>
        </p:txBody>
      </p:sp>
      <p:pic>
        <p:nvPicPr>
          <p:cNvPr id="4" name="Picture 3" descr="6a0120a85dcdae970b012877709b46970c-pi.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412" y="2147888"/>
            <a:ext cx="6605231" cy="3766881"/>
          </a:xfrm>
          <a:prstGeom prst="rect">
            <a:avLst/>
          </a:prstGeom>
        </p:spPr>
      </p:pic>
    </p:spTree>
    <p:extLst>
      <p:ext uri="{BB962C8B-B14F-4D97-AF65-F5344CB8AC3E}">
        <p14:creationId xmlns:p14="http://schemas.microsoft.com/office/powerpoint/2010/main" val="3464677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8E8C2-5969-9342-B2C2-0A8DE82CF89F}"/>
              </a:ext>
            </a:extLst>
          </p:cNvPr>
          <p:cNvSpPr>
            <a:spLocks noGrp="1"/>
          </p:cNvSpPr>
          <p:nvPr>
            <p:ph type="title"/>
          </p:nvPr>
        </p:nvSpPr>
        <p:spPr>
          <a:xfrm>
            <a:off x="0" y="0"/>
            <a:ext cx="12192000" cy="1325563"/>
          </a:xfrm>
        </p:spPr>
        <p:txBody>
          <a:bodyPr/>
          <a:lstStyle/>
          <a:p>
            <a:pPr algn="ctr"/>
            <a:r>
              <a:rPr lang="en-US" b="1">
                <a:solidFill>
                  <a:srgbClr val="C00000"/>
                </a:solidFill>
              </a:rPr>
              <a:t>The Goldilocks Method</a:t>
            </a:r>
          </a:p>
        </p:txBody>
      </p:sp>
      <p:sp>
        <p:nvSpPr>
          <p:cNvPr id="3" name="Content Placeholder 2">
            <a:extLst>
              <a:ext uri="{FF2B5EF4-FFF2-40B4-BE49-F238E27FC236}">
                <a16:creationId xmlns:a16="http://schemas.microsoft.com/office/drawing/2014/main" id="{F8220682-C5FE-284A-8B01-1E2FBDB7F4C3}"/>
              </a:ext>
            </a:extLst>
          </p:cNvPr>
          <p:cNvSpPr>
            <a:spLocks noGrp="1"/>
          </p:cNvSpPr>
          <p:nvPr>
            <p:ph idx="1"/>
          </p:nvPr>
        </p:nvSpPr>
        <p:spPr>
          <a:xfrm>
            <a:off x="838200" y="1325563"/>
            <a:ext cx="10515600" cy="4351338"/>
          </a:xfrm>
        </p:spPr>
        <p:txBody>
          <a:bodyPr>
            <a:normAutofit fontScale="92500"/>
          </a:bodyPr>
          <a:lstStyle/>
          <a:p>
            <a:r>
              <a:rPr lang="en-US"/>
              <a:t>Take the global fit of </a:t>
            </a:r>
            <a:r>
              <a:rPr lang="en-US" err="1"/>
              <a:t>Zhihong</a:t>
            </a:r>
            <a:r>
              <a:rPr lang="en-US"/>
              <a:t> Ye and fix the radius to different values</a:t>
            </a:r>
          </a:p>
          <a:p>
            <a:pPr lvl="1"/>
            <a:r>
              <a:rPr lang="en-US"/>
              <a:t>Values 0.80 to 0.90 fm (completely did the regression for each radius)</a:t>
            </a:r>
          </a:p>
          <a:p>
            <a:pPr lvl="1"/>
            <a:r>
              <a:rPr lang="en-US"/>
              <a:t>Different radii slight change the normalization </a:t>
            </a:r>
            <a:r>
              <a:rPr lang="en-US" i="1"/>
              <a:t>(i.e. floating normalizations) </a:t>
            </a:r>
          </a:p>
          <a:p>
            <a:pPr lvl="1"/>
            <a:r>
              <a:rPr lang="en-US"/>
              <a:t>z-expansion</a:t>
            </a:r>
          </a:p>
          <a:p>
            <a:pPr lvl="1"/>
            <a:r>
              <a:rPr lang="en-US"/>
              <a:t>world data</a:t>
            </a:r>
          </a:p>
          <a:p>
            <a:r>
              <a:rPr lang="en-US"/>
              <a:t>Ask Alarcon &amp; Weiss to fix the radius to different values in their model.</a:t>
            </a:r>
          </a:p>
          <a:p>
            <a:pPr lvl="1"/>
            <a:r>
              <a:rPr lang="en-US"/>
              <a:t>Generate many different curves for different radii</a:t>
            </a:r>
          </a:p>
          <a:p>
            <a:pPr lvl="1"/>
            <a:r>
              <a:rPr lang="en-US"/>
              <a:t>Each curves has all the proper physical properties.</a:t>
            </a:r>
          </a:p>
          <a:p>
            <a:r>
              <a:rPr lang="en-US"/>
              <a:t>Compare </a:t>
            </a:r>
          </a:p>
          <a:p>
            <a:pPr lvl="1"/>
            <a:r>
              <a:rPr lang="en-US"/>
              <a:t>Is there a curve where the global fit and the theory agree?  (i.e. are just right)</a:t>
            </a:r>
          </a:p>
          <a:p>
            <a:pPr lvl="1"/>
            <a:r>
              <a:rPr lang="en-US"/>
              <a:t>If so, what is the radius of that curve?</a:t>
            </a:r>
          </a:p>
          <a:p>
            <a:endParaRPr lang="en-US"/>
          </a:p>
        </p:txBody>
      </p:sp>
      <p:sp>
        <p:nvSpPr>
          <p:cNvPr id="4" name="Footer Placeholder 3">
            <a:extLst>
              <a:ext uri="{FF2B5EF4-FFF2-40B4-BE49-F238E27FC236}">
                <a16:creationId xmlns:a16="http://schemas.microsoft.com/office/drawing/2014/main" id="{E3F53CBD-725B-1847-B033-752A44C8DE7E}"/>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C716556C-3F5E-2F4C-9DE9-C266A10D3BF1}"/>
              </a:ext>
            </a:extLst>
          </p:cNvPr>
          <p:cNvSpPr>
            <a:spLocks noGrp="1"/>
          </p:cNvSpPr>
          <p:nvPr>
            <p:ph type="sldNum" sz="quarter" idx="12"/>
          </p:nvPr>
        </p:nvSpPr>
        <p:spPr/>
        <p:txBody>
          <a:bodyPr/>
          <a:lstStyle/>
          <a:p>
            <a:fld id="{52E4FCA3-F05C-B34F-91BB-97D35EDA7026}" type="slidenum">
              <a:rPr lang="en-US" smtClean="0"/>
              <a:t>30</a:t>
            </a:fld>
            <a:endParaRPr lang="en-US"/>
          </a:p>
        </p:txBody>
      </p:sp>
    </p:spTree>
    <p:extLst>
      <p:ext uri="{BB962C8B-B14F-4D97-AF65-F5344CB8AC3E}">
        <p14:creationId xmlns:p14="http://schemas.microsoft.com/office/powerpoint/2010/main" val="3985359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F7DD249-1BD1-5240-9603-82D67909333B}"/>
              </a:ext>
            </a:extLst>
          </p:cNvPr>
          <p:cNvPicPr>
            <a:picLocks noGrp="1" noChangeAspect="1"/>
          </p:cNvPicPr>
          <p:nvPr>
            <p:ph idx="1"/>
          </p:nvPr>
        </p:nvPicPr>
        <p:blipFill>
          <a:blip r:embed="rId2"/>
          <a:stretch>
            <a:fillRect/>
          </a:stretch>
        </p:blipFill>
        <p:spPr>
          <a:xfrm>
            <a:off x="1518242" y="300344"/>
            <a:ext cx="9369892" cy="6246594"/>
          </a:xfrm>
        </p:spPr>
      </p:pic>
      <p:sp>
        <p:nvSpPr>
          <p:cNvPr id="6" name="Footer Placeholder 5">
            <a:extLst>
              <a:ext uri="{FF2B5EF4-FFF2-40B4-BE49-F238E27FC236}">
                <a16:creationId xmlns:a16="http://schemas.microsoft.com/office/drawing/2014/main" id="{61A2E7ED-EAAA-D442-A74C-BF3C679A6D00}"/>
              </a:ext>
            </a:extLst>
          </p:cNvPr>
          <p:cNvSpPr>
            <a:spLocks noGrp="1"/>
          </p:cNvSpPr>
          <p:nvPr>
            <p:ph type="ftr" sz="quarter" idx="11"/>
          </p:nvPr>
        </p:nvSpPr>
        <p:spPr/>
        <p:txBody>
          <a:bodyPr/>
          <a:lstStyle/>
          <a:p>
            <a:r>
              <a:rPr lang="en-US"/>
              <a:t>Douglas W. Higinbotham (Jefferson Lab)</a:t>
            </a:r>
          </a:p>
        </p:txBody>
      </p:sp>
      <p:sp>
        <p:nvSpPr>
          <p:cNvPr id="7" name="Slide Number Placeholder 6">
            <a:extLst>
              <a:ext uri="{FF2B5EF4-FFF2-40B4-BE49-F238E27FC236}">
                <a16:creationId xmlns:a16="http://schemas.microsoft.com/office/drawing/2014/main" id="{3305A3F0-9D2F-8341-8450-188F60D0FED3}"/>
              </a:ext>
            </a:extLst>
          </p:cNvPr>
          <p:cNvSpPr>
            <a:spLocks noGrp="1"/>
          </p:cNvSpPr>
          <p:nvPr>
            <p:ph type="sldNum" sz="quarter" idx="12"/>
          </p:nvPr>
        </p:nvSpPr>
        <p:spPr/>
        <p:txBody>
          <a:bodyPr/>
          <a:lstStyle/>
          <a:p>
            <a:fld id="{52E4FCA3-F05C-B34F-91BB-97D35EDA7026}" type="slidenum">
              <a:rPr lang="en-US" smtClean="0"/>
              <a:t>31</a:t>
            </a:fld>
            <a:endParaRPr lang="en-US"/>
          </a:p>
        </p:txBody>
      </p:sp>
    </p:spTree>
    <p:extLst>
      <p:ext uri="{BB962C8B-B14F-4D97-AF65-F5344CB8AC3E}">
        <p14:creationId xmlns:p14="http://schemas.microsoft.com/office/powerpoint/2010/main" val="32676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248"/>
            <a:ext cx="12192000" cy="953035"/>
          </a:xfrm>
        </p:spPr>
        <p:txBody>
          <a:bodyPr>
            <a:normAutofit/>
          </a:bodyPr>
          <a:lstStyle/>
          <a:p>
            <a:pPr algn="ctr"/>
            <a:r>
              <a:rPr lang="en-US" b="1" dirty="0"/>
              <a:t>Fermi’s Rejection of </a:t>
            </a:r>
            <a:r>
              <a:rPr lang="en-US" sz="4000" b="1" dirty="0"/>
              <a:t>Dyson’s</a:t>
            </a:r>
            <a:r>
              <a:rPr lang="en-US" b="1" dirty="0"/>
              <a:t> Work</a:t>
            </a:r>
          </a:p>
        </p:txBody>
      </p:sp>
      <p:sp>
        <p:nvSpPr>
          <p:cNvPr id="3" name="Content Placeholder 2"/>
          <p:cNvSpPr>
            <a:spLocks noGrp="1"/>
          </p:cNvSpPr>
          <p:nvPr>
            <p:ph idx="1"/>
          </p:nvPr>
        </p:nvSpPr>
        <p:spPr>
          <a:xfrm>
            <a:off x="999460" y="595665"/>
            <a:ext cx="10222723" cy="4967514"/>
          </a:xfrm>
        </p:spPr>
        <p:txBody>
          <a:bodyPr/>
          <a:lstStyle/>
          <a:p>
            <a:pPr marL="0" indent="0">
              <a:buNone/>
            </a:pPr>
            <a:endParaRPr lang="en-US" dirty="0">
              <a:hlinkClick r:id="rId2"/>
            </a:endParaRPr>
          </a:p>
          <a:p>
            <a:r>
              <a:rPr lang="en-US" dirty="0">
                <a:hlinkClick r:id="rId2"/>
              </a:rPr>
              <a:t> https://www.webofstories.com/people/freeman.dyson/94?o=SH</a:t>
            </a:r>
            <a:r>
              <a:rPr lang="en-US" dirty="0"/>
              <a:t> </a:t>
            </a:r>
          </a:p>
          <a:p>
            <a:r>
              <a:rPr lang="en-US" dirty="0"/>
              <a:t>Also written as a Nature article: </a:t>
            </a:r>
            <a:r>
              <a:rPr lang="en-US" dirty="0">
                <a:hlinkClick r:id="rId3"/>
              </a:rPr>
              <a:t>https://www.nature.com/articles/427297a</a:t>
            </a:r>
            <a:r>
              <a:rPr lang="en-US" dirty="0"/>
              <a:t>  </a:t>
            </a:r>
          </a:p>
        </p:txBody>
      </p:sp>
      <p:sp>
        <p:nvSpPr>
          <p:cNvPr id="5" name="Slide Number Placeholder 4">
            <a:extLst>
              <a:ext uri="{FF2B5EF4-FFF2-40B4-BE49-F238E27FC236}">
                <a16:creationId xmlns:a16="http://schemas.microsoft.com/office/drawing/2014/main" id="{1DA132E4-6684-DF43-87B1-F14CD28E9FBC}"/>
              </a:ext>
            </a:extLst>
          </p:cNvPr>
          <p:cNvSpPr>
            <a:spLocks noGrp="1"/>
          </p:cNvSpPr>
          <p:nvPr>
            <p:ph type="sldNum" sz="quarter" idx="12"/>
          </p:nvPr>
        </p:nvSpPr>
        <p:spPr>
          <a:xfrm>
            <a:off x="9330047" y="6492875"/>
            <a:ext cx="2743200" cy="365125"/>
          </a:xfrm>
        </p:spPr>
        <p:txBody>
          <a:bodyPr/>
          <a:lstStyle/>
          <a:p>
            <a:fld id="{C276C80F-E337-1E44-B5E3-0EACE8A36058}" type="slidenum">
              <a:rPr lang="en-US" smtClean="0"/>
              <a:t>32</a:t>
            </a:fld>
            <a:endParaRPr lang="en-US" dirty="0"/>
          </a:p>
        </p:txBody>
      </p:sp>
      <p:pic>
        <p:nvPicPr>
          <p:cNvPr id="6" name="Picture 5" descr="Dyson.png">
            <a:extLst>
              <a:ext uri="{FF2B5EF4-FFF2-40B4-BE49-F238E27FC236}">
                <a16:creationId xmlns:a16="http://schemas.microsoft.com/office/drawing/2014/main" id="{257C5BEF-D909-5344-973F-8A8C52C67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760" y="2907885"/>
            <a:ext cx="5372122" cy="3452762"/>
          </a:xfrm>
          <a:prstGeom prst="rect">
            <a:avLst/>
          </a:prstGeom>
        </p:spPr>
      </p:pic>
    </p:spTree>
    <p:extLst>
      <p:ext uri="{BB962C8B-B14F-4D97-AF65-F5344CB8AC3E}">
        <p14:creationId xmlns:p14="http://schemas.microsoft.com/office/powerpoint/2010/main" val="1432768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6617"/>
            <a:ext cx="12192000" cy="1151906"/>
          </a:xfrm>
        </p:spPr>
        <p:txBody>
          <a:bodyPr>
            <a:normAutofit/>
          </a:bodyPr>
          <a:lstStyle/>
          <a:p>
            <a:pPr algn="ctr"/>
            <a:r>
              <a:rPr lang="en-US" b="1" dirty="0"/>
              <a:t>The Five Parameter Elephant</a:t>
            </a:r>
          </a:p>
        </p:txBody>
      </p:sp>
      <p:pic>
        <p:nvPicPr>
          <p:cNvPr id="7" name="Picture 6" descr="elephan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554" y="1151907"/>
            <a:ext cx="5095472" cy="5082404"/>
          </a:xfrm>
          <a:prstGeom prst="rect">
            <a:avLst/>
          </a:prstGeom>
        </p:spPr>
      </p:pic>
      <p:sp>
        <p:nvSpPr>
          <p:cNvPr id="8" name="TextBox 7"/>
          <p:cNvSpPr txBox="1"/>
          <p:nvPr/>
        </p:nvSpPr>
        <p:spPr>
          <a:xfrm>
            <a:off x="0" y="5621651"/>
            <a:ext cx="12192000" cy="369328"/>
          </a:xfrm>
          <a:prstGeom prst="rect">
            <a:avLst/>
          </a:prstGeom>
          <a:noFill/>
        </p:spPr>
        <p:txBody>
          <a:bodyPr wrap="square" lIns="91437" tIns="45718" rIns="91437" bIns="45718" rtlCol="0">
            <a:spAutoFit/>
          </a:bodyPr>
          <a:lstStyle/>
          <a:p>
            <a:pPr algn="ctr"/>
            <a:r>
              <a:rPr lang="en-US" dirty="0"/>
              <a:t>https://</a:t>
            </a:r>
            <a:r>
              <a:rPr lang="en-US" dirty="0" err="1"/>
              <a:t>www.johndcook.com</a:t>
            </a:r>
            <a:r>
              <a:rPr lang="en-US" dirty="0"/>
              <a:t>/blog/2011/06/21/how-to-fit-an-elephant/</a:t>
            </a:r>
          </a:p>
        </p:txBody>
      </p:sp>
      <p:sp>
        <p:nvSpPr>
          <p:cNvPr id="9" name="TextBox 8"/>
          <p:cNvSpPr txBox="1"/>
          <p:nvPr/>
        </p:nvSpPr>
        <p:spPr>
          <a:xfrm>
            <a:off x="0" y="1098145"/>
            <a:ext cx="12192000" cy="707882"/>
          </a:xfrm>
          <a:prstGeom prst="rect">
            <a:avLst/>
          </a:prstGeom>
          <a:noFill/>
        </p:spPr>
        <p:txBody>
          <a:bodyPr wrap="square" lIns="91437" tIns="45718" rIns="91437" bIns="45718" rtlCol="0">
            <a:spAutoFit/>
          </a:bodyPr>
          <a:lstStyle/>
          <a:p>
            <a:pPr algn="ctr"/>
            <a:r>
              <a:rPr lang="en-US" sz="2000" dirty="0">
                <a:latin typeface="+mj-lt"/>
              </a:rPr>
              <a:t>“Drawing an elephant with four complex parameters” </a:t>
            </a:r>
          </a:p>
          <a:p>
            <a:pPr algn="ctr"/>
            <a:r>
              <a:rPr lang="en-US" sz="2000" dirty="0">
                <a:latin typeface="+mj-lt"/>
              </a:rPr>
              <a:t>by </a:t>
            </a:r>
            <a:r>
              <a:rPr lang="en-US" sz="2000" dirty="0" err="1">
                <a:latin typeface="+mj-lt"/>
              </a:rPr>
              <a:t>Jurgen</a:t>
            </a:r>
            <a:r>
              <a:rPr lang="en-US" sz="2000" dirty="0">
                <a:latin typeface="+mj-lt"/>
              </a:rPr>
              <a:t> Mayer, </a:t>
            </a:r>
            <a:r>
              <a:rPr lang="en-US" sz="2000" dirty="0" err="1">
                <a:latin typeface="+mj-lt"/>
              </a:rPr>
              <a:t>Khaled</a:t>
            </a:r>
            <a:r>
              <a:rPr lang="en-US" sz="2000" dirty="0">
                <a:latin typeface="+mj-lt"/>
              </a:rPr>
              <a:t> </a:t>
            </a:r>
            <a:r>
              <a:rPr lang="en-US" sz="2000" dirty="0" err="1">
                <a:latin typeface="+mj-lt"/>
              </a:rPr>
              <a:t>Khairy</a:t>
            </a:r>
            <a:r>
              <a:rPr lang="en-US" sz="2000" dirty="0">
                <a:latin typeface="+mj-lt"/>
              </a:rPr>
              <a:t>, and Jonathon Howard,  Am. J. Phys. 78 (2010) 648.</a:t>
            </a:r>
          </a:p>
        </p:txBody>
      </p:sp>
      <p:sp>
        <p:nvSpPr>
          <p:cNvPr id="4" name="Slide Number Placeholder 3">
            <a:extLst>
              <a:ext uri="{FF2B5EF4-FFF2-40B4-BE49-F238E27FC236}">
                <a16:creationId xmlns:a16="http://schemas.microsoft.com/office/drawing/2014/main" id="{8D87478F-6445-D446-8E19-FCA77C25F820}"/>
              </a:ext>
            </a:extLst>
          </p:cNvPr>
          <p:cNvSpPr>
            <a:spLocks noGrp="1"/>
          </p:cNvSpPr>
          <p:nvPr>
            <p:ph type="sldNum" sz="quarter" idx="12"/>
          </p:nvPr>
        </p:nvSpPr>
        <p:spPr/>
        <p:txBody>
          <a:bodyPr/>
          <a:lstStyle/>
          <a:p>
            <a:fld id="{C276C80F-E337-1E44-B5E3-0EACE8A36058}" type="slidenum">
              <a:rPr lang="en-US" smtClean="0"/>
              <a:t>33</a:t>
            </a:fld>
            <a:endParaRPr lang="en-US"/>
          </a:p>
        </p:txBody>
      </p:sp>
    </p:spTree>
    <p:extLst>
      <p:ext uri="{BB962C8B-B14F-4D97-AF65-F5344CB8AC3E}">
        <p14:creationId xmlns:p14="http://schemas.microsoft.com/office/powerpoint/2010/main" val="2934318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ECEF-4C41-EB4A-A16C-A28242643E8F}"/>
              </a:ext>
            </a:extLst>
          </p:cNvPr>
          <p:cNvSpPr>
            <a:spLocks noGrp="1"/>
          </p:cNvSpPr>
          <p:nvPr>
            <p:ph type="title"/>
          </p:nvPr>
        </p:nvSpPr>
        <p:spPr>
          <a:xfrm>
            <a:off x="838200" y="435223"/>
            <a:ext cx="10515600" cy="1325563"/>
          </a:xfrm>
        </p:spPr>
        <p:txBody>
          <a:bodyPr>
            <a:normAutofit fontScale="90000"/>
          </a:bodyPr>
          <a:lstStyle/>
          <a:p>
            <a:r>
              <a:rPr lang="en-US" b="1" dirty="0"/>
              <a:t>Statistical notes on the problem of experimental observations near an unphysical region</a:t>
            </a:r>
          </a:p>
        </p:txBody>
      </p:sp>
      <p:sp>
        <p:nvSpPr>
          <p:cNvPr id="3" name="Content Placeholder 2">
            <a:extLst>
              <a:ext uri="{FF2B5EF4-FFF2-40B4-BE49-F238E27FC236}">
                <a16:creationId xmlns:a16="http://schemas.microsoft.com/office/drawing/2014/main" id="{AFE53880-A36B-8640-A256-E612CE6A08F7}"/>
              </a:ext>
            </a:extLst>
          </p:cNvPr>
          <p:cNvSpPr>
            <a:spLocks noGrp="1"/>
          </p:cNvSpPr>
          <p:nvPr>
            <p:ph idx="1"/>
          </p:nvPr>
        </p:nvSpPr>
        <p:spPr/>
        <p:txBody>
          <a:bodyPr>
            <a:normAutofit/>
          </a:bodyPr>
          <a:lstStyle/>
          <a:p>
            <a:r>
              <a:rPr lang="en-US" dirty="0"/>
              <a:t>What happens when everyone knows that the neutrino mass must be positive?!  </a:t>
            </a:r>
          </a:p>
          <a:p>
            <a:r>
              <a:rPr lang="en-US" dirty="0">
                <a:hlinkClick r:id="rId2"/>
              </a:rPr>
              <a:t>https://doi.org/10.1103/PhysRevD.44.299</a:t>
            </a:r>
            <a:r>
              <a:rPr lang="en-US" dirty="0"/>
              <a:t> </a:t>
            </a:r>
          </a:p>
          <a:p>
            <a:r>
              <a:rPr lang="en-US" b="1" dirty="0"/>
              <a:t>Image being the student who walks into the professor’s office with the negative results.</a:t>
            </a:r>
          </a:p>
          <a:p>
            <a:r>
              <a:rPr lang="en-US" dirty="0"/>
              <a:t>Now image the sum of the effect of everyone being pushed to report the “physical” result instead of quoting unbiased results.</a:t>
            </a:r>
          </a:p>
          <a:p>
            <a:r>
              <a:rPr lang="en-US" dirty="0"/>
              <a:t>The solution is of course to report both, but if you can only do one publish what you actually measured!!</a:t>
            </a:r>
          </a:p>
          <a:p>
            <a:endParaRPr lang="en-US" dirty="0"/>
          </a:p>
        </p:txBody>
      </p:sp>
      <p:sp>
        <p:nvSpPr>
          <p:cNvPr id="5" name="Slide Number Placeholder 4">
            <a:extLst>
              <a:ext uri="{FF2B5EF4-FFF2-40B4-BE49-F238E27FC236}">
                <a16:creationId xmlns:a16="http://schemas.microsoft.com/office/drawing/2014/main" id="{7D6F05A3-DE4E-544F-9B7D-23FFE23635CF}"/>
              </a:ext>
            </a:extLst>
          </p:cNvPr>
          <p:cNvSpPr>
            <a:spLocks noGrp="1"/>
          </p:cNvSpPr>
          <p:nvPr>
            <p:ph type="sldNum" sz="quarter" idx="12"/>
          </p:nvPr>
        </p:nvSpPr>
        <p:spPr>
          <a:xfrm>
            <a:off x="9245381" y="6492875"/>
            <a:ext cx="2743200" cy="365125"/>
          </a:xfrm>
        </p:spPr>
        <p:txBody>
          <a:bodyPr/>
          <a:lstStyle/>
          <a:p>
            <a:fld id="{C276C80F-E337-1E44-B5E3-0EACE8A36058}" type="slidenum">
              <a:rPr lang="en-US" smtClean="0"/>
              <a:t>34</a:t>
            </a:fld>
            <a:endParaRPr lang="en-US" dirty="0"/>
          </a:p>
        </p:txBody>
      </p:sp>
    </p:spTree>
    <p:extLst>
      <p:ext uri="{BB962C8B-B14F-4D97-AF65-F5344CB8AC3E}">
        <p14:creationId xmlns:p14="http://schemas.microsoft.com/office/powerpoint/2010/main" val="914604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96040"/>
            <a:ext cx="9143999" cy="627616"/>
          </a:xfrm>
        </p:spPr>
        <p:txBody>
          <a:bodyPr>
            <a:noAutofit/>
          </a:bodyPr>
          <a:lstStyle/>
          <a:p>
            <a:pPr algn="ctr"/>
            <a:r>
              <a:rPr lang="en-US" sz="4000" b="1" dirty="0"/>
              <a:t>Bayesian Priors (The Star Wars Example) </a:t>
            </a:r>
          </a:p>
        </p:txBody>
      </p:sp>
      <p:sp>
        <p:nvSpPr>
          <p:cNvPr id="3" name="Content Placeholder 2"/>
          <p:cNvSpPr>
            <a:spLocks noGrp="1"/>
          </p:cNvSpPr>
          <p:nvPr>
            <p:ph idx="1"/>
          </p:nvPr>
        </p:nvSpPr>
        <p:spPr>
          <a:xfrm>
            <a:off x="257489" y="1349611"/>
            <a:ext cx="7948961" cy="5371866"/>
          </a:xfrm>
        </p:spPr>
        <p:txBody>
          <a:bodyPr>
            <a:noAutofit/>
          </a:bodyPr>
          <a:lstStyle/>
          <a:p>
            <a:r>
              <a:rPr lang="en-US" sz="2000" dirty="0"/>
              <a:t>C3PO can calculate the odds of a pilot navigating an asteroid field (20,000:1)</a:t>
            </a:r>
          </a:p>
          <a:p>
            <a:endParaRPr lang="en-US" sz="2000" dirty="0"/>
          </a:p>
          <a:p>
            <a:endParaRPr lang="en-US" sz="2000" dirty="0"/>
          </a:p>
          <a:p>
            <a:r>
              <a:rPr lang="en-US" sz="2000" dirty="0"/>
              <a:t>But Han Solo is one of the best pilots in the galaxy.  (i.e. C3P0 ignored a Bayesian Prior)</a:t>
            </a:r>
          </a:p>
          <a:p>
            <a:pPr marL="0" indent="0">
              <a:buNone/>
            </a:pPr>
            <a:endParaRPr lang="en-US" sz="2000" dirty="0"/>
          </a:p>
          <a:p>
            <a:pPr marL="0" indent="0">
              <a:buNone/>
            </a:pPr>
            <a:endParaRPr lang="en-US" sz="2000" dirty="0"/>
          </a:p>
          <a:p>
            <a:r>
              <a:rPr lang="en-US" sz="2000" dirty="0"/>
              <a:t>So C3PO actually correctly predicts that average pilots will not successfully navigate the field while incorrectly predicting Han’s chances. (estimated as 75% in the article)</a:t>
            </a:r>
          </a:p>
          <a:p>
            <a:r>
              <a:rPr lang="en-US" sz="2000" dirty="0">
                <a:solidFill>
                  <a:srgbClr val="0000FF"/>
                </a:solidFill>
              </a:rPr>
              <a:t>Ignoring A Bayesian Prior Can Lead To Wrong Conclusions</a:t>
            </a:r>
          </a:p>
        </p:txBody>
      </p:sp>
      <p:sp>
        <p:nvSpPr>
          <p:cNvPr id="4" name="TextBox 3"/>
          <p:cNvSpPr txBox="1"/>
          <p:nvPr/>
        </p:nvSpPr>
        <p:spPr>
          <a:xfrm>
            <a:off x="1666504" y="793843"/>
            <a:ext cx="8858992" cy="400110"/>
          </a:xfrm>
          <a:prstGeom prst="rect">
            <a:avLst/>
          </a:prstGeom>
          <a:noFill/>
        </p:spPr>
        <p:txBody>
          <a:bodyPr wrap="square" rtlCol="0">
            <a:spAutoFit/>
          </a:bodyPr>
          <a:lstStyle/>
          <a:p>
            <a:pPr algn="ctr" defTabSz="457200"/>
            <a:r>
              <a:rPr lang="en-US" sz="2000" dirty="0">
                <a:solidFill>
                  <a:srgbClr val="0000FF"/>
                </a:solidFill>
                <a:latin typeface="Calibri" panose="020F0502020204030204"/>
              </a:rPr>
              <a:t>https://</a:t>
            </a:r>
            <a:r>
              <a:rPr lang="en-US" sz="2000" dirty="0" err="1">
                <a:solidFill>
                  <a:srgbClr val="0000FF"/>
                </a:solidFill>
                <a:latin typeface="Calibri" panose="020F0502020204030204"/>
              </a:rPr>
              <a:t>www.countbayesie.com</a:t>
            </a:r>
            <a:r>
              <a:rPr lang="en-US" sz="2000" dirty="0">
                <a:solidFill>
                  <a:srgbClr val="0000FF"/>
                </a:solidFill>
                <a:latin typeface="Calibri" panose="020F0502020204030204"/>
              </a:rPr>
              <a:t>/blog/2015/2/18/</a:t>
            </a:r>
            <a:r>
              <a:rPr lang="en-US" sz="2000" dirty="0" err="1">
                <a:solidFill>
                  <a:srgbClr val="0000FF"/>
                </a:solidFill>
                <a:latin typeface="Calibri" panose="020F0502020204030204"/>
              </a:rPr>
              <a:t>hans</a:t>
            </a:r>
            <a:r>
              <a:rPr lang="en-US" sz="2000" dirty="0">
                <a:solidFill>
                  <a:srgbClr val="0000FF"/>
                </a:solidFill>
                <a:latin typeface="Calibri" panose="020F0502020204030204"/>
              </a:rPr>
              <a:t>-solo-and-</a:t>
            </a:r>
            <a:r>
              <a:rPr lang="en-US" sz="2000" dirty="0" err="1">
                <a:solidFill>
                  <a:srgbClr val="0000FF"/>
                </a:solidFill>
                <a:latin typeface="Calibri" panose="020F0502020204030204"/>
              </a:rPr>
              <a:t>bayesian</a:t>
            </a:r>
            <a:r>
              <a:rPr lang="en-US" sz="2000" dirty="0">
                <a:solidFill>
                  <a:srgbClr val="0000FF"/>
                </a:solidFill>
                <a:latin typeface="Calibri" panose="020F0502020204030204"/>
              </a:rPr>
              <a:t>-priors</a:t>
            </a:r>
          </a:p>
        </p:txBody>
      </p:sp>
      <p:pic>
        <p:nvPicPr>
          <p:cNvPr id="5" name="Picture 4" descr="calc.png"/>
          <p:cNvPicPr>
            <a:picLocks noChangeAspect="1"/>
          </p:cNvPicPr>
          <p:nvPr/>
        </p:nvPicPr>
        <p:blipFill rotWithShape="1">
          <a:blip r:embed="rId2">
            <a:extLst>
              <a:ext uri="{28A0092B-C50C-407E-A947-70E740481C1C}">
                <a14:useLocalDpi xmlns:a14="http://schemas.microsoft.com/office/drawing/2010/main" val="0"/>
              </a:ext>
            </a:extLst>
          </a:blip>
          <a:srcRect t="20056" b="30254"/>
          <a:stretch/>
        </p:blipFill>
        <p:spPr>
          <a:xfrm>
            <a:off x="1446560" y="2191994"/>
            <a:ext cx="4000500" cy="336042"/>
          </a:xfrm>
          <a:prstGeom prst="rect">
            <a:avLst/>
          </a:prstGeom>
        </p:spPr>
      </p:pic>
      <p:pic>
        <p:nvPicPr>
          <p:cNvPr id="7" name="Picture 6" descr="pri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679" y="3729949"/>
            <a:ext cx="5562600" cy="428625"/>
          </a:xfrm>
          <a:prstGeom prst="rect">
            <a:avLst/>
          </a:prstGeom>
        </p:spPr>
      </p:pic>
      <p:sp>
        <p:nvSpPr>
          <p:cNvPr id="6" name="Slide Number Placeholder 5">
            <a:extLst>
              <a:ext uri="{FF2B5EF4-FFF2-40B4-BE49-F238E27FC236}">
                <a16:creationId xmlns:a16="http://schemas.microsoft.com/office/drawing/2014/main" id="{98837C72-FA71-05C9-ED81-7A9A90B05037}"/>
              </a:ext>
            </a:extLst>
          </p:cNvPr>
          <p:cNvSpPr>
            <a:spLocks noGrp="1"/>
          </p:cNvSpPr>
          <p:nvPr>
            <p:ph type="sldNum" sz="quarter" idx="12"/>
          </p:nvPr>
        </p:nvSpPr>
        <p:spPr/>
        <p:txBody>
          <a:bodyPr/>
          <a:lstStyle/>
          <a:p>
            <a:pPr defTabSz="457200"/>
            <a:fld id="{48F63A3B-78C7-47BE-AE5E-E10140E04643}" type="slidenum">
              <a:rPr lang="en-US">
                <a:solidFill>
                  <a:prstClr val="black">
                    <a:tint val="75000"/>
                  </a:prstClr>
                </a:solidFill>
                <a:latin typeface="Calibri" panose="020F0502020204030204"/>
              </a:rPr>
              <a:pPr defTabSz="457200"/>
              <a:t>35</a:t>
            </a:fld>
            <a:endParaRPr lang="en-US" dirty="0">
              <a:solidFill>
                <a:prstClr val="black">
                  <a:tint val="75000"/>
                </a:prstClr>
              </a:solidFill>
              <a:latin typeface="Calibri" panose="020F0502020204030204"/>
            </a:endParaRPr>
          </a:p>
        </p:txBody>
      </p:sp>
      <p:pic>
        <p:nvPicPr>
          <p:cNvPr id="3074" name="Picture 2" descr="Hoth asteroid field | Wookieepedia | Fandom">
            <a:extLst>
              <a:ext uri="{FF2B5EF4-FFF2-40B4-BE49-F238E27FC236}">
                <a16:creationId xmlns:a16="http://schemas.microsoft.com/office/drawing/2014/main" id="{E9593E1F-950A-54E3-5C65-A82ACDF13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7530" y="1719908"/>
            <a:ext cx="4014470" cy="3763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467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8D7E7-2436-B646-9CF1-5200169904D3}"/>
              </a:ext>
            </a:extLst>
          </p:cNvPr>
          <p:cNvSpPr>
            <a:spLocks noGrp="1"/>
          </p:cNvSpPr>
          <p:nvPr>
            <p:ph type="title"/>
          </p:nvPr>
        </p:nvSpPr>
        <p:spPr>
          <a:xfrm>
            <a:off x="0" y="560438"/>
            <a:ext cx="12192000" cy="1104405"/>
          </a:xfrm>
        </p:spPr>
        <p:txBody>
          <a:bodyPr/>
          <a:lstStyle/>
          <a:p>
            <a:pPr algn="ctr"/>
            <a:r>
              <a:rPr lang="en-US" dirty="0"/>
              <a:t>CLAS </a:t>
            </a:r>
            <a:r>
              <a:rPr lang="en-US" dirty="0" err="1"/>
              <a:t>x</a:t>
            </a:r>
            <a:r>
              <a:rPr lang="en-US" baseline="-25000" dirty="0" err="1"/>
              <a:t>B</a:t>
            </a:r>
            <a:r>
              <a:rPr lang="en-US" dirty="0"/>
              <a:t> &gt; 2 Three Nucleon Plateau</a:t>
            </a:r>
          </a:p>
        </p:txBody>
      </p:sp>
      <p:sp>
        <p:nvSpPr>
          <p:cNvPr id="3" name="Content Placeholder 2">
            <a:extLst>
              <a:ext uri="{FF2B5EF4-FFF2-40B4-BE49-F238E27FC236}">
                <a16:creationId xmlns:a16="http://schemas.microsoft.com/office/drawing/2014/main" id="{B0D18D04-C600-8A40-A5A6-1879E9F80498}"/>
              </a:ext>
            </a:extLst>
          </p:cNvPr>
          <p:cNvSpPr>
            <a:spLocks noGrp="1"/>
          </p:cNvSpPr>
          <p:nvPr>
            <p:ph idx="1"/>
          </p:nvPr>
        </p:nvSpPr>
        <p:spPr>
          <a:xfrm>
            <a:off x="838200" y="1825625"/>
            <a:ext cx="4719452" cy="4351338"/>
          </a:xfrm>
        </p:spPr>
        <p:txBody>
          <a:bodyPr>
            <a:normAutofit lnSpcReduction="10000"/>
          </a:bodyPr>
          <a:lstStyle/>
          <a:p>
            <a:r>
              <a:rPr lang="en-US" dirty="0"/>
              <a:t>I used to show this plot at conferences and tell a story about 2 and 3 nucleon correlations.</a:t>
            </a:r>
          </a:p>
          <a:p>
            <a:r>
              <a:rPr lang="en-US" dirty="0">
                <a:hlinkClick r:id="rId2"/>
              </a:rPr>
              <a:t>https://doi.org/10.1103/PhysRevLett.96.082501</a:t>
            </a:r>
            <a:r>
              <a:rPr lang="en-US" dirty="0"/>
              <a:t> </a:t>
            </a:r>
          </a:p>
          <a:p>
            <a:r>
              <a:rPr lang="en-US" dirty="0"/>
              <a:t>Then when the Hall C preliminary results only agreed with the </a:t>
            </a:r>
            <a:r>
              <a:rPr lang="en-US" dirty="0" err="1"/>
              <a:t>xB</a:t>
            </a:r>
            <a:r>
              <a:rPr lang="en-US" dirty="0"/>
              <a:t> &lt; 2 data, I thought hard about what was going on . . </a:t>
            </a:r>
          </a:p>
        </p:txBody>
      </p:sp>
      <p:pic>
        <p:nvPicPr>
          <p:cNvPr id="1026" name="Picture 2" descr="https://journals.aps.org/prl/article/10.1103/PhysRevLett.96.082501/figures/1/medium">
            <a:extLst>
              <a:ext uri="{FF2B5EF4-FFF2-40B4-BE49-F238E27FC236}">
                <a16:creationId xmlns:a16="http://schemas.microsoft.com/office/drawing/2014/main" id="{8B833AE6-C2FF-1D49-90C8-B8BF7CC21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367" y="1690688"/>
            <a:ext cx="4736433" cy="491331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6F3AC8E-B7C3-534A-8A28-661ACBA9B01C}"/>
              </a:ext>
            </a:extLst>
          </p:cNvPr>
          <p:cNvSpPr>
            <a:spLocks noGrp="1"/>
          </p:cNvSpPr>
          <p:nvPr>
            <p:ph type="sldNum" sz="quarter" idx="12"/>
          </p:nvPr>
        </p:nvSpPr>
        <p:spPr/>
        <p:txBody>
          <a:bodyPr/>
          <a:lstStyle/>
          <a:p>
            <a:fld id="{C276C80F-E337-1E44-B5E3-0EACE8A36058}" type="slidenum">
              <a:rPr lang="en-US" smtClean="0"/>
              <a:t>36</a:t>
            </a:fld>
            <a:endParaRPr lang="en-US"/>
          </a:p>
        </p:txBody>
      </p:sp>
    </p:spTree>
    <p:extLst>
      <p:ext uri="{BB962C8B-B14F-4D97-AF65-F5344CB8AC3E}">
        <p14:creationId xmlns:p14="http://schemas.microsoft.com/office/powerpoint/2010/main" val="2988583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9994"/>
            <a:ext cx="12192000" cy="1055451"/>
          </a:xfrm>
        </p:spPr>
        <p:txBody>
          <a:bodyPr>
            <a:normAutofit/>
          </a:bodyPr>
          <a:lstStyle/>
          <a:p>
            <a:pPr algn="ctr"/>
            <a:r>
              <a:rPr lang="en-US" sz="3600" dirty="0"/>
              <a:t>Plotting CLAS Results vs. E’ instead of </a:t>
            </a:r>
            <a:r>
              <a:rPr lang="en-US" sz="3600" dirty="0" err="1"/>
              <a:t>x</a:t>
            </a:r>
            <a:r>
              <a:rPr lang="en-US" sz="3600" baseline="-25000" dirty="0" err="1"/>
              <a:t>B</a:t>
            </a:r>
            <a:endParaRPr lang="en-US" sz="3600" baseline="-25000" dirty="0"/>
          </a:p>
        </p:txBody>
      </p:sp>
      <p:sp>
        <p:nvSpPr>
          <p:cNvPr id="5" name="TextBox 4"/>
          <p:cNvSpPr txBox="1"/>
          <p:nvPr/>
        </p:nvSpPr>
        <p:spPr>
          <a:xfrm>
            <a:off x="0" y="982292"/>
            <a:ext cx="12192000" cy="369332"/>
          </a:xfrm>
          <a:prstGeom prst="rect">
            <a:avLst/>
          </a:prstGeom>
          <a:noFill/>
        </p:spPr>
        <p:txBody>
          <a:bodyPr wrap="square" rtlCol="0">
            <a:spAutoFit/>
          </a:bodyPr>
          <a:lstStyle/>
          <a:p>
            <a:pPr algn="ctr"/>
            <a:r>
              <a:rPr lang="en-US" dirty="0"/>
              <a:t>D. H. and O. Hen, Phys. Rev. </a:t>
            </a:r>
            <a:r>
              <a:rPr lang="en-US" dirty="0" err="1"/>
              <a:t>Lett</a:t>
            </a:r>
            <a:r>
              <a:rPr lang="en-US" dirty="0"/>
              <a:t>.  </a:t>
            </a:r>
            <a:r>
              <a:rPr lang="en-US" b="1" dirty="0"/>
              <a:t>114</a:t>
            </a:r>
            <a:r>
              <a:rPr lang="en-US" dirty="0"/>
              <a:t> (2015) 169201.  (</a:t>
            </a:r>
            <a:r>
              <a:rPr lang="en-US" i="1" dirty="0"/>
              <a:t>a PRL from checking a result on the back of an envelope </a:t>
            </a:r>
            <a:r>
              <a:rPr lang="en-US" dirty="0"/>
              <a:t>)</a:t>
            </a:r>
          </a:p>
        </p:txBody>
      </p:sp>
      <p:pic>
        <p:nvPicPr>
          <p:cNvPr id="9" name="Picture 8" descr="new-fig1-draft.png"/>
          <p:cNvPicPr>
            <a:picLocks noChangeAspect="1"/>
          </p:cNvPicPr>
          <p:nvPr/>
        </p:nvPicPr>
        <p:blipFill>
          <a:blip r:embed="rId2"/>
          <a:stretch>
            <a:fillRect/>
          </a:stretch>
        </p:blipFill>
        <p:spPr>
          <a:xfrm>
            <a:off x="1770306" y="2001188"/>
            <a:ext cx="8651388" cy="4343717"/>
          </a:xfrm>
          <a:prstGeom prst="rect">
            <a:avLst/>
          </a:prstGeom>
        </p:spPr>
      </p:pic>
      <p:sp>
        <p:nvSpPr>
          <p:cNvPr id="3" name="TextBox 2">
            <a:extLst>
              <a:ext uri="{FF2B5EF4-FFF2-40B4-BE49-F238E27FC236}">
                <a16:creationId xmlns:a16="http://schemas.microsoft.com/office/drawing/2014/main" id="{042D8ACA-AB3A-2640-B94E-F227BECE17D0}"/>
              </a:ext>
            </a:extLst>
          </p:cNvPr>
          <p:cNvSpPr txBox="1"/>
          <p:nvPr/>
        </p:nvSpPr>
        <p:spPr>
          <a:xfrm>
            <a:off x="0" y="1339726"/>
            <a:ext cx="12192000" cy="369332"/>
          </a:xfrm>
          <a:prstGeom prst="rect">
            <a:avLst/>
          </a:prstGeom>
          <a:noFill/>
        </p:spPr>
        <p:txBody>
          <a:bodyPr wrap="square" rtlCol="0">
            <a:spAutoFit/>
          </a:bodyPr>
          <a:lstStyle/>
          <a:p>
            <a:pPr algn="ctr"/>
            <a:r>
              <a:rPr lang="en-US" dirty="0">
                <a:hlinkClick r:id="rId3"/>
              </a:rPr>
              <a:t>https://doi.org/10.1103/PhysRevLett.114.169201</a:t>
            </a:r>
            <a:r>
              <a:rPr lang="en-US" dirty="0"/>
              <a:t> </a:t>
            </a:r>
          </a:p>
        </p:txBody>
      </p:sp>
      <p:sp>
        <p:nvSpPr>
          <p:cNvPr id="6" name="Slide Number Placeholder 5">
            <a:extLst>
              <a:ext uri="{FF2B5EF4-FFF2-40B4-BE49-F238E27FC236}">
                <a16:creationId xmlns:a16="http://schemas.microsoft.com/office/drawing/2014/main" id="{3E91B31B-96B7-B644-91CC-454D7D693C1C}"/>
              </a:ext>
            </a:extLst>
          </p:cNvPr>
          <p:cNvSpPr>
            <a:spLocks noGrp="1"/>
          </p:cNvSpPr>
          <p:nvPr>
            <p:ph type="sldNum" sz="quarter" idx="12"/>
          </p:nvPr>
        </p:nvSpPr>
        <p:spPr>
          <a:xfrm>
            <a:off x="9330047" y="6514990"/>
            <a:ext cx="2743200" cy="365125"/>
          </a:xfrm>
        </p:spPr>
        <p:txBody>
          <a:bodyPr/>
          <a:lstStyle/>
          <a:p>
            <a:fld id="{C276C80F-E337-1E44-B5E3-0EACE8A36058}" type="slidenum">
              <a:rPr lang="en-US" smtClean="0"/>
              <a:t>37</a:t>
            </a:fld>
            <a:endParaRPr lang="en-US" dirty="0"/>
          </a:p>
        </p:txBody>
      </p:sp>
    </p:spTree>
    <p:extLst>
      <p:ext uri="{BB962C8B-B14F-4D97-AF65-F5344CB8AC3E}">
        <p14:creationId xmlns:p14="http://schemas.microsoft.com/office/powerpoint/2010/main" val="857441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A4A7-3A38-6647-A121-D946132F5ACF}"/>
              </a:ext>
            </a:extLst>
          </p:cNvPr>
          <p:cNvSpPr>
            <a:spLocks noGrp="1"/>
          </p:cNvSpPr>
          <p:nvPr>
            <p:ph type="title"/>
          </p:nvPr>
        </p:nvSpPr>
        <p:spPr>
          <a:xfrm>
            <a:off x="-76200" y="239858"/>
            <a:ext cx="12268200" cy="1050142"/>
          </a:xfrm>
        </p:spPr>
        <p:txBody>
          <a:bodyPr/>
          <a:lstStyle/>
          <a:p>
            <a:pPr algn="ctr"/>
            <a:r>
              <a:rPr lang="en-US" dirty="0"/>
              <a:t>And with over 300 citations, the CLAS Pentaquark</a:t>
            </a:r>
          </a:p>
        </p:txBody>
      </p:sp>
      <p:sp>
        <p:nvSpPr>
          <p:cNvPr id="6" name="Content Placeholder 5">
            <a:extLst>
              <a:ext uri="{FF2B5EF4-FFF2-40B4-BE49-F238E27FC236}">
                <a16:creationId xmlns:a16="http://schemas.microsoft.com/office/drawing/2014/main" id="{3ADF5DBD-B76F-C041-903B-078D9C40AF04}"/>
              </a:ext>
            </a:extLst>
          </p:cNvPr>
          <p:cNvSpPr>
            <a:spLocks noGrp="1"/>
          </p:cNvSpPr>
          <p:nvPr>
            <p:ph sz="half" idx="1"/>
          </p:nvPr>
        </p:nvSpPr>
        <p:spPr>
          <a:xfrm>
            <a:off x="468104" y="1330036"/>
            <a:ext cx="5842824" cy="4788209"/>
          </a:xfrm>
        </p:spPr>
        <p:txBody>
          <a:bodyPr>
            <a:noAutofit/>
          </a:bodyPr>
          <a:lstStyle/>
          <a:p>
            <a:r>
              <a:rPr lang="en-US" sz="2000" dirty="0"/>
              <a:t>Shown is the data claiming the observation of a light pentaquark particle. </a:t>
            </a:r>
          </a:p>
          <a:p>
            <a:r>
              <a:rPr lang="en-US" sz="2000" dirty="0">
                <a:hlinkClick r:id="rId2"/>
              </a:rPr>
              <a:t>https://doi.org/10.1103/PhysRevLett.91.252001</a:t>
            </a:r>
            <a:r>
              <a:rPr lang="en-US" sz="2000" dirty="0"/>
              <a:t> </a:t>
            </a:r>
          </a:p>
          <a:p>
            <a:r>
              <a:rPr lang="en-US" sz="2000" dirty="0"/>
              <a:t>Cuts were made until a peak they were searching for was emphasized and the </a:t>
            </a:r>
            <a:r>
              <a:rPr lang="en-US" sz="2000" i="1" dirty="0"/>
              <a:t>crime</a:t>
            </a:r>
            <a:r>
              <a:rPr lang="en-US" sz="2000" dirty="0"/>
              <a:t> was then quoting an error as if it was a frequentist result. This is known as the ”look elsewhere effect” where where an apparently statistically significant observation may have actually arisen by chance because of the sheer size of the parameter space to be searched.</a:t>
            </a:r>
          </a:p>
          <a:p>
            <a:r>
              <a:rPr lang="en-US" sz="2000" dirty="0"/>
              <a:t>This can be taken into account but dramatically reduces statistical significance.</a:t>
            </a:r>
          </a:p>
        </p:txBody>
      </p:sp>
      <p:sp>
        <p:nvSpPr>
          <p:cNvPr id="8" name="TextBox 7">
            <a:extLst>
              <a:ext uri="{FF2B5EF4-FFF2-40B4-BE49-F238E27FC236}">
                <a16:creationId xmlns:a16="http://schemas.microsoft.com/office/drawing/2014/main" id="{1C74462C-8990-2045-A0B8-9EB01FA2E508}"/>
              </a:ext>
            </a:extLst>
          </p:cNvPr>
          <p:cNvSpPr txBox="1"/>
          <p:nvPr/>
        </p:nvSpPr>
        <p:spPr>
          <a:xfrm>
            <a:off x="0" y="6400800"/>
            <a:ext cx="12192000" cy="369332"/>
          </a:xfrm>
          <a:prstGeom prst="rect">
            <a:avLst/>
          </a:prstGeom>
          <a:noFill/>
        </p:spPr>
        <p:txBody>
          <a:bodyPr wrap="square" rtlCol="0">
            <a:spAutoFit/>
          </a:bodyPr>
          <a:lstStyle/>
          <a:p>
            <a:pPr algn="ctr"/>
            <a:r>
              <a:rPr lang="en-US" dirty="0"/>
              <a:t>What was good science was repeating the experiment and using the same cuts and not seeing a peak.</a:t>
            </a:r>
          </a:p>
        </p:txBody>
      </p:sp>
      <p:sp>
        <p:nvSpPr>
          <p:cNvPr id="11" name="Slide Number Placeholder 10">
            <a:extLst>
              <a:ext uri="{FF2B5EF4-FFF2-40B4-BE49-F238E27FC236}">
                <a16:creationId xmlns:a16="http://schemas.microsoft.com/office/drawing/2014/main" id="{0C94323F-0A3F-E044-A46E-6F8077A40716}"/>
              </a:ext>
            </a:extLst>
          </p:cNvPr>
          <p:cNvSpPr>
            <a:spLocks noGrp="1"/>
          </p:cNvSpPr>
          <p:nvPr>
            <p:ph type="sldNum" sz="quarter" idx="12"/>
          </p:nvPr>
        </p:nvSpPr>
        <p:spPr>
          <a:xfrm>
            <a:off x="9334995" y="6505669"/>
            <a:ext cx="2743200" cy="365125"/>
          </a:xfrm>
        </p:spPr>
        <p:txBody>
          <a:bodyPr/>
          <a:lstStyle/>
          <a:p>
            <a:fld id="{C276C80F-E337-1E44-B5E3-0EACE8A36058}" type="slidenum">
              <a:rPr lang="en-US" smtClean="0"/>
              <a:t>38</a:t>
            </a:fld>
            <a:endParaRPr lang="en-US" dirty="0"/>
          </a:p>
        </p:txBody>
      </p:sp>
      <p:pic>
        <p:nvPicPr>
          <p:cNvPr id="7" name="Picture 6">
            <a:extLst>
              <a:ext uri="{FF2B5EF4-FFF2-40B4-BE49-F238E27FC236}">
                <a16:creationId xmlns:a16="http://schemas.microsoft.com/office/drawing/2014/main" id="{745B7E51-37B7-0D45-94F9-27FF65173643}"/>
              </a:ext>
            </a:extLst>
          </p:cNvPr>
          <p:cNvPicPr>
            <a:picLocks noChangeAspect="1"/>
          </p:cNvPicPr>
          <p:nvPr/>
        </p:nvPicPr>
        <p:blipFill rotWithShape="1">
          <a:blip r:embed="rId3"/>
          <a:srcRect l="1806" t="2434" r="3486" b="3655"/>
          <a:stretch/>
        </p:blipFill>
        <p:spPr>
          <a:xfrm>
            <a:off x="6390290" y="1067730"/>
            <a:ext cx="5475890" cy="5280635"/>
          </a:xfrm>
          <a:prstGeom prst="rect">
            <a:avLst/>
          </a:prstGeom>
        </p:spPr>
      </p:pic>
    </p:spTree>
    <p:extLst>
      <p:ext uri="{BB962C8B-B14F-4D97-AF65-F5344CB8AC3E}">
        <p14:creationId xmlns:p14="http://schemas.microsoft.com/office/powerpoint/2010/main" val="2112181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11B0-87DC-4548-963C-274A8762FA4F}"/>
              </a:ext>
            </a:extLst>
          </p:cNvPr>
          <p:cNvSpPr>
            <a:spLocks noGrp="1"/>
          </p:cNvSpPr>
          <p:nvPr>
            <p:ph type="title"/>
          </p:nvPr>
        </p:nvSpPr>
        <p:spPr>
          <a:xfrm>
            <a:off x="0" y="0"/>
            <a:ext cx="12192000" cy="1140031"/>
          </a:xfrm>
        </p:spPr>
        <p:txBody>
          <a:bodyPr/>
          <a:lstStyle/>
          <a:p>
            <a:pPr algn="ctr"/>
            <a:r>
              <a:rPr lang="en-US" b="1" dirty="0"/>
              <a:t>And the high crime…</a:t>
            </a:r>
          </a:p>
        </p:txBody>
      </p:sp>
      <p:sp>
        <p:nvSpPr>
          <p:cNvPr id="6" name="Content Placeholder 5">
            <a:extLst>
              <a:ext uri="{FF2B5EF4-FFF2-40B4-BE49-F238E27FC236}">
                <a16:creationId xmlns:a16="http://schemas.microsoft.com/office/drawing/2014/main" id="{776A9995-04D8-F441-8BEB-BE67F7337227}"/>
              </a:ext>
            </a:extLst>
          </p:cNvPr>
          <p:cNvSpPr>
            <a:spLocks noGrp="1"/>
          </p:cNvSpPr>
          <p:nvPr>
            <p:ph sz="half" idx="2"/>
          </p:nvPr>
        </p:nvSpPr>
        <p:spPr>
          <a:xfrm>
            <a:off x="312717" y="906916"/>
            <a:ext cx="5993080" cy="5268252"/>
          </a:xfrm>
        </p:spPr>
        <p:txBody>
          <a:bodyPr>
            <a:normAutofit/>
          </a:bodyPr>
          <a:lstStyle/>
          <a:p>
            <a:r>
              <a:rPr lang="en-US" sz="2400" dirty="0"/>
              <a:t>The LANCET is a top tier medical journal and this is a highly cited article (&gt;1.4k citations).</a:t>
            </a:r>
          </a:p>
          <a:p>
            <a:r>
              <a:rPr lang="en-US" sz="2400" dirty="0">
                <a:hlinkClick r:id="rId2"/>
              </a:rPr>
              <a:t>https://doi.org/10.1016/S0140-6736(97)11096-0</a:t>
            </a:r>
            <a:r>
              <a:rPr lang="en-US" sz="2400" dirty="0"/>
              <a:t> </a:t>
            </a:r>
          </a:p>
          <a:p>
            <a:r>
              <a:rPr lang="en-US" sz="2400" dirty="0"/>
              <a:t>The red </a:t>
            </a:r>
            <a:r>
              <a:rPr lang="en-US" sz="2400" dirty="0">
                <a:solidFill>
                  <a:srgbClr val="FF0000"/>
                </a:solidFill>
              </a:rPr>
              <a:t>retracted</a:t>
            </a:r>
            <a:r>
              <a:rPr lang="en-US" sz="2400" dirty="0"/>
              <a:t> was added by the journal, but the damage has been done.  </a:t>
            </a:r>
          </a:p>
          <a:p>
            <a:r>
              <a:rPr lang="en-US" sz="2400" dirty="0"/>
              <a:t>MANY people know the news story of the original publication, but few know it has been retracted.  </a:t>
            </a:r>
          </a:p>
          <a:p>
            <a:r>
              <a:rPr lang="en-US" sz="2400" dirty="0"/>
              <a:t>This author’s work led to a decline in vaccination rates in the United States, United Kingdom and Ireland and a corresponding rise in measles and mumps resulting in serious illness and deaths.</a:t>
            </a:r>
          </a:p>
        </p:txBody>
      </p:sp>
      <p:pic>
        <p:nvPicPr>
          <p:cNvPr id="7" name="Content Placeholder 4">
            <a:extLst>
              <a:ext uri="{FF2B5EF4-FFF2-40B4-BE49-F238E27FC236}">
                <a16:creationId xmlns:a16="http://schemas.microsoft.com/office/drawing/2014/main" id="{CF4209C2-F43E-4549-A532-DA5E65E36A9F}"/>
              </a:ext>
            </a:extLst>
          </p:cNvPr>
          <p:cNvPicPr>
            <a:picLocks noChangeAspect="1"/>
          </p:cNvPicPr>
          <p:nvPr/>
        </p:nvPicPr>
        <p:blipFill>
          <a:blip r:embed="rId3"/>
          <a:stretch>
            <a:fillRect/>
          </a:stretch>
        </p:blipFill>
        <p:spPr>
          <a:xfrm>
            <a:off x="6181685" y="918792"/>
            <a:ext cx="5799529" cy="4847051"/>
          </a:xfrm>
          <a:prstGeom prst="rect">
            <a:avLst/>
          </a:prstGeom>
        </p:spPr>
      </p:pic>
      <p:sp>
        <p:nvSpPr>
          <p:cNvPr id="10" name="TextBox 9">
            <a:extLst>
              <a:ext uri="{FF2B5EF4-FFF2-40B4-BE49-F238E27FC236}">
                <a16:creationId xmlns:a16="http://schemas.microsoft.com/office/drawing/2014/main" id="{17B3F22E-A7CF-0246-9A60-15531816BAE0}"/>
              </a:ext>
            </a:extLst>
          </p:cNvPr>
          <p:cNvSpPr txBox="1"/>
          <p:nvPr/>
        </p:nvSpPr>
        <p:spPr>
          <a:xfrm>
            <a:off x="0" y="6242447"/>
            <a:ext cx="12192000" cy="615553"/>
          </a:xfrm>
          <a:prstGeom prst="rect">
            <a:avLst/>
          </a:prstGeom>
          <a:noFill/>
        </p:spPr>
        <p:txBody>
          <a:bodyPr wrap="square" rtlCol="0">
            <a:spAutoFit/>
          </a:bodyPr>
          <a:lstStyle/>
          <a:p>
            <a:pPr algn="ctr"/>
            <a:r>
              <a:rPr lang="en-US" sz="1600" b="1" dirty="0"/>
              <a:t>“A lie can travel half way around the world while the truth is putting on its shoes.” – </a:t>
            </a:r>
            <a:r>
              <a:rPr lang="en-US" sz="1600" dirty="0"/>
              <a:t>attributed to Mark Twain but that too is a lie</a:t>
            </a:r>
          </a:p>
          <a:p>
            <a:endParaRPr lang="en-US" dirty="0"/>
          </a:p>
        </p:txBody>
      </p:sp>
      <p:sp>
        <p:nvSpPr>
          <p:cNvPr id="13" name="Slide Number Placeholder 12">
            <a:extLst>
              <a:ext uri="{FF2B5EF4-FFF2-40B4-BE49-F238E27FC236}">
                <a16:creationId xmlns:a16="http://schemas.microsoft.com/office/drawing/2014/main" id="{1B506489-AB2A-D34B-9349-3B42211186C2}"/>
              </a:ext>
            </a:extLst>
          </p:cNvPr>
          <p:cNvSpPr>
            <a:spLocks noGrp="1"/>
          </p:cNvSpPr>
          <p:nvPr>
            <p:ph type="sldNum" sz="quarter" idx="12"/>
          </p:nvPr>
        </p:nvSpPr>
        <p:spPr>
          <a:xfrm>
            <a:off x="9323120" y="6492875"/>
            <a:ext cx="2743200" cy="365125"/>
          </a:xfrm>
        </p:spPr>
        <p:txBody>
          <a:bodyPr/>
          <a:lstStyle/>
          <a:p>
            <a:fld id="{C276C80F-E337-1E44-B5E3-0EACE8A36058}" type="slidenum">
              <a:rPr lang="en-US" smtClean="0"/>
              <a:t>39</a:t>
            </a:fld>
            <a:endParaRPr lang="en-US" dirty="0"/>
          </a:p>
        </p:txBody>
      </p:sp>
    </p:spTree>
    <p:extLst>
      <p:ext uri="{BB962C8B-B14F-4D97-AF65-F5344CB8AC3E}">
        <p14:creationId xmlns:p14="http://schemas.microsoft.com/office/powerpoint/2010/main" val="1421388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Monty Hall Problem</a:t>
            </a:r>
          </a:p>
        </p:txBody>
      </p:sp>
      <p:sp>
        <p:nvSpPr>
          <p:cNvPr id="4" name="Action Button: Custom 3">
            <a:hlinkClick r:id="rId2" action="ppaction://hlinksldjump" highlightClick="1"/>
          </p:cNvPr>
          <p:cNvSpPr/>
          <p:nvPr/>
        </p:nvSpPr>
        <p:spPr>
          <a:xfrm>
            <a:off x="2453851" y="2200004"/>
            <a:ext cx="1950418" cy="284639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Custom 4">
            <a:hlinkClick r:id="rId3" action="ppaction://hlinksldjump" highlightClick="1"/>
          </p:cNvPr>
          <p:cNvSpPr/>
          <p:nvPr/>
        </p:nvSpPr>
        <p:spPr>
          <a:xfrm>
            <a:off x="5288759" y="2200004"/>
            <a:ext cx="1882380" cy="284639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Custom 5">
            <a:hlinkClick r:id="" action="ppaction://noaction" highlightClick="1"/>
          </p:cNvPr>
          <p:cNvSpPr/>
          <p:nvPr/>
        </p:nvSpPr>
        <p:spPr>
          <a:xfrm>
            <a:off x="8015942" y="2200005"/>
            <a:ext cx="1825682" cy="284639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96723" y="1513667"/>
            <a:ext cx="934759" cy="369332"/>
          </a:xfrm>
          <a:prstGeom prst="rect">
            <a:avLst/>
          </a:prstGeom>
          <a:noFill/>
        </p:spPr>
        <p:txBody>
          <a:bodyPr wrap="none" rtlCol="0">
            <a:spAutoFit/>
          </a:bodyPr>
          <a:lstStyle/>
          <a:p>
            <a:r>
              <a:rPr lang="en-US" dirty="0"/>
              <a:t>Door #1</a:t>
            </a:r>
          </a:p>
        </p:txBody>
      </p:sp>
      <p:sp>
        <p:nvSpPr>
          <p:cNvPr id="8" name="Rectangle 7"/>
          <p:cNvSpPr/>
          <p:nvPr/>
        </p:nvSpPr>
        <p:spPr>
          <a:xfrm>
            <a:off x="5628621" y="1513667"/>
            <a:ext cx="934759" cy="369332"/>
          </a:xfrm>
          <a:prstGeom prst="rect">
            <a:avLst/>
          </a:prstGeom>
        </p:spPr>
        <p:txBody>
          <a:bodyPr wrap="none">
            <a:spAutoFit/>
          </a:bodyPr>
          <a:lstStyle/>
          <a:p>
            <a:r>
              <a:rPr lang="en-US" dirty="0"/>
              <a:t>Door #2</a:t>
            </a:r>
          </a:p>
        </p:txBody>
      </p:sp>
      <p:sp>
        <p:nvSpPr>
          <p:cNvPr id="9" name="Rectangle 8"/>
          <p:cNvSpPr/>
          <p:nvPr/>
        </p:nvSpPr>
        <p:spPr>
          <a:xfrm>
            <a:off x="8515188" y="1513667"/>
            <a:ext cx="934759" cy="369332"/>
          </a:xfrm>
          <a:prstGeom prst="rect">
            <a:avLst/>
          </a:prstGeom>
        </p:spPr>
        <p:txBody>
          <a:bodyPr wrap="none">
            <a:spAutoFit/>
          </a:bodyPr>
          <a:lstStyle/>
          <a:p>
            <a:r>
              <a:rPr lang="en-US" dirty="0"/>
              <a:t>Door #3</a:t>
            </a:r>
          </a:p>
        </p:txBody>
      </p:sp>
    </p:spTree>
    <p:extLst>
      <p:ext uri="{BB962C8B-B14F-4D97-AF65-F5344CB8AC3E}">
        <p14:creationId xmlns:p14="http://schemas.microsoft.com/office/powerpoint/2010/main" val="343873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078"/>
            <a:ext cx="12192000" cy="709696"/>
          </a:xfrm>
        </p:spPr>
        <p:txBody>
          <a:bodyPr>
            <a:normAutofit/>
          </a:bodyPr>
          <a:lstStyle/>
          <a:p>
            <a:pPr algn="ctr"/>
            <a:r>
              <a:rPr lang="en-US" dirty="0"/>
              <a:t>Further Reading &amp; Source For Python &amp; R Software</a:t>
            </a:r>
          </a:p>
        </p:txBody>
      </p:sp>
      <p:sp>
        <p:nvSpPr>
          <p:cNvPr id="3" name="Content Placeholder 2"/>
          <p:cNvSpPr>
            <a:spLocks noGrp="1"/>
          </p:cNvSpPr>
          <p:nvPr>
            <p:ph idx="1"/>
          </p:nvPr>
        </p:nvSpPr>
        <p:spPr>
          <a:xfrm>
            <a:off x="122274" y="1008934"/>
            <a:ext cx="12069726" cy="5654752"/>
          </a:xfrm>
        </p:spPr>
        <p:txBody>
          <a:bodyPr>
            <a:normAutofit lnSpcReduction="10000"/>
          </a:bodyPr>
          <a:lstStyle/>
          <a:p>
            <a:r>
              <a:rPr lang="en-US" sz="2400" dirty="0"/>
              <a:t>To Explain or Predict?   ( Descriptive, Predictive and Explanatory Modeling )</a:t>
            </a:r>
          </a:p>
          <a:p>
            <a:pPr lvl="1"/>
            <a:r>
              <a:rPr lang="en-US" dirty="0">
                <a:hlinkClick r:id="rId2">
                  <a:extLst>
                    <a:ext uri="{A12FA001-AC4F-418D-AE19-62706E023703}">
                      <ahyp:hlinkClr xmlns:ahyp="http://schemas.microsoft.com/office/drawing/2018/hyperlinkcolor" val="tx"/>
                    </a:ext>
                  </a:extLst>
                </a:hlinkClick>
              </a:rPr>
              <a:t>https://projecteuclid.org/euclid.ss/1294167961</a:t>
            </a:r>
            <a:endParaRPr lang="en-US" dirty="0"/>
          </a:p>
          <a:p>
            <a:r>
              <a:rPr lang="en-US" sz="2400" b="1" dirty="0"/>
              <a:t>The Interpretation of Errors – Fredrick James  (most of you use MINUIT, so please read!)</a:t>
            </a:r>
          </a:p>
          <a:p>
            <a:pPr lvl="1"/>
            <a:r>
              <a:rPr lang="en-US" b="1" dirty="0">
                <a:hlinkClick r:id="rId3">
                  <a:extLst>
                    <a:ext uri="{A12FA001-AC4F-418D-AE19-62706E023703}">
                      <ahyp:hlinkClr xmlns:ahyp="http://schemas.microsoft.com/office/drawing/2018/hyperlinkcolor" val="tx"/>
                    </a:ext>
                  </a:extLst>
                </a:hlinkClick>
              </a:rPr>
              <a:t>http://seal.cern.ch/documents/minuit/mnerror.pdf</a:t>
            </a:r>
            <a:endParaRPr lang="en-US" b="1" dirty="0"/>
          </a:p>
          <a:p>
            <a:r>
              <a:rPr lang="en-US" sz="2400" dirty="0"/>
              <a:t>Data Analysis Textbooks</a:t>
            </a:r>
          </a:p>
          <a:p>
            <a:pPr lvl="1"/>
            <a:r>
              <a:rPr lang="en-US" dirty="0"/>
              <a:t>Data Reduction and Error Analysis – Philip </a:t>
            </a:r>
            <a:r>
              <a:rPr lang="en-US" dirty="0" err="1"/>
              <a:t>Bevington</a:t>
            </a:r>
            <a:endParaRPr lang="en-US" dirty="0"/>
          </a:p>
          <a:p>
            <a:pPr lvl="1"/>
            <a:r>
              <a:rPr lang="en-US" dirty="0"/>
              <a:t>Statistical Methods in Experimental Physics – Fredrick James</a:t>
            </a:r>
          </a:p>
          <a:p>
            <a:pPr lvl="1"/>
            <a:r>
              <a:rPr lang="en-US" dirty="0"/>
              <a:t>Computation Methods in Physics –  Simon </a:t>
            </a:r>
            <a:r>
              <a:rPr lang="en-US" dirty="0" err="1"/>
              <a:t>Širca</a:t>
            </a:r>
            <a:endParaRPr lang="en-US" dirty="0"/>
          </a:p>
          <a:p>
            <a:pPr lvl="1"/>
            <a:r>
              <a:rPr lang="en-US" dirty="0"/>
              <a:t>Probability for Physicists – Simon </a:t>
            </a:r>
            <a:r>
              <a:rPr lang="en-US" dirty="0" err="1"/>
              <a:t>Širca</a:t>
            </a:r>
            <a:r>
              <a:rPr lang="en-US" dirty="0"/>
              <a:t> (</a:t>
            </a:r>
            <a:r>
              <a:rPr lang="en-US" dirty="0">
                <a:hlinkClick r:id="rId4"/>
              </a:rPr>
              <a:t>https://www.springer.com/us/book/9783319316093</a:t>
            </a:r>
            <a:r>
              <a:rPr lang="en-US" dirty="0"/>
              <a:t>) </a:t>
            </a:r>
          </a:p>
          <a:p>
            <a:r>
              <a:rPr lang="en-US" sz="2400" dirty="0"/>
              <a:t>Anaconda Open Source Software (</a:t>
            </a:r>
            <a:r>
              <a:rPr lang="en-US" sz="2400" dirty="0">
                <a:hlinkClick r:id="rId5">
                  <a:extLst>
                    <a:ext uri="{A12FA001-AC4F-418D-AE19-62706E023703}">
                      <ahyp:hlinkClr xmlns:ahyp="http://schemas.microsoft.com/office/drawing/2018/hyperlinkcolor" val="tx"/>
                    </a:ext>
                  </a:extLst>
                </a:hlinkClick>
              </a:rPr>
              <a:t>https://www.anaconda.com/download</a:t>
            </a:r>
            <a:r>
              <a:rPr lang="en-US" sz="2400" dirty="0"/>
              <a:t>) </a:t>
            </a:r>
          </a:p>
          <a:p>
            <a:r>
              <a:rPr lang="en-US" sz="2400" dirty="0"/>
              <a:t>And one of my favorites: </a:t>
            </a:r>
            <a:r>
              <a:rPr lang="en-US" sz="2400" dirty="0">
                <a:hlinkClick r:id="rId6"/>
              </a:rPr>
              <a:t>https://en.wikipedia.org/wiki/How_to_Lie_with_Statistics</a:t>
            </a:r>
            <a:r>
              <a:rPr lang="en-US" sz="2400" dirty="0"/>
              <a:t> </a:t>
            </a:r>
          </a:p>
          <a:p>
            <a:pPr lvl="1"/>
            <a:r>
              <a:rPr lang="en-US" dirty="0"/>
              <a:t>This book shows you the lies</a:t>
            </a:r>
          </a:p>
          <a:p>
            <a:pPr lvl="1"/>
            <a:r>
              <a:rPr lang="en-US" dirty="0"/>
              <a:t>Though it is old, you can see example after example that is discussed in this book on social media sites!</a:t>
            </a:r>
          </a:p>
          <a:p>
            <a:pPr marL="0" indent="0">
              <a:buNone/>
            </a:pPr>
            <a:endParaRPr lang="en-US" sz="2000" dirty="0"/>
          </a:p>
        </p:txBody>
      </p:sp>
      <p:sp>
        <p:nvSpPr>
          <p:cNvPr id="6" name="Slide Number Placeholder 5">
            <a:extLst>
              <a:ext uri="{FF2B5EF4-FFF2-40B4-BE49-F238E27FC236}">
                <a16:creationId xmlns:a16="http://schemas.microsoft.com/office/drawing/2014/main" id="{59604337-5747-744F-B318-998A8CB91237}"/>
              </a:ext>
            </a:extLst>
          </p:cNvPr>
          <p:cNvSpPr>
            <a:spLocks noGrp="1"/>
          </p:cNvSpPr>
          <p:nvPr>
            <p:ph type="sldNum" sz="quarter" idx="12"/>
          </p:nvPr>
        </p:nvSpPr>
        <p:spPr>
          <a:xfrm>
            <a:off x="9330047" y="6492875"/>
            <a:ext cx="2743200" cy="365125"/>
          </a:xfrm>
        </p:spPr>
        <p:txBody>
          <a:bodyPr/>
          <a:lstStyle/>
          <a:p>
            <a:fld id="{C276C80F-E337-1E44-B5E3-0EACE8A36058}" type="slidenum">
              <a:rPr lang="en-US" smtClean="0"/>
              <a:t>40</a:t>
            </a:fld>
            <a:endParaRPr lang="en-US" dirty="0"/>
          </a:p>
        </p:txBody>
      </p:sp>
    </p:spTree>
    <p:extLst>
      <p:ext uri="{BB962C8B-B14F-4D97-AF65-F5344CB8AC3E}">
        <p14:creationId xmlns:p14="http://schemas.microsoft.com/office/powerpoint/2010/main" val="102318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8B4E6B-7BA7-DB40-BB00-81429987CB91}"/>
              </a:ext>
            </a:extLst>
          </p:cNvPr>
          <p:cNvPicPr>
            <a:picLocks noChangeAspect="1"/>
          </p:cNvPicPr>
          <p:nvPr/>
        </p:nvPicPr>
        <p:blipFill>
          <a:blip r:embed="rId2"/>
          <a:stretch>
            <a:fillRect/>
          </a:stretch>
        </p:blipFill>
        <p:spPr>
          <a:xfrm>
            <a:off x="1977892" y="554856"/>
            <a:ext cx="8612726" cy="6151947"/>
          </a:xfrm>
          <a:prstGeom prst="rect">
            <a:avLst/>
          </a:prstGeom>
        </p:spPr>
      </p:pic>
      <p:sp>
        <p:nvSpPr>
          <p:cNvPr id="7" name="TextBox 6">
            <a:extLst>
              <a:ext uri="{FF2B5EF4-FFF2-40B4-BE49-F238E27FC236}">
                <a16:creationId xmlns:a16="http://schemas.microsoft.com/office/drawing/2014/main" id="{4EC831B3-32AC-D741-8F0A-952BFBE48ECF}"/>
              </a:ext>
            </a:extLst>
          </p:cNvPr>
          <p:cNvSpPr txBox="1"/>
          <p:nvPr/>
        </p:nvSpPr>
        <p:spPr>
          <a:xfrm rot="16200000">
            <a:off x="8146789" y="3338441"/>
            <a:ext cx="6754763" cy="584775"/>
          </a:xfrm>
          <a:prstGeom prst="rect">
            <a:avLst/>
          </a:prstGeom>
          <a:noFill/>
        </p:spPr>
        <p:txBody>
          <a:bodyPr wrap="square" rtlCol="0">
            <a:spAutoFit/>
          </a:bodyPr>
          <a:lstStyle/>
          <a:p>
            <a:pPr algn="ctr"/>
            <a:r>
              <a:rPr lang="en-US" sz="1600" dirty="0">
                <a:latin typeface="+mj-lt"/>
                <a:hlinkClick r:id="rId3"/>
              </a:rPr>
              <a:t>https://twitter.com/dwhiginbotham/status/1043837703991832577</a:t>
            </a:r>
            <a:r>
              <a:rPr lang="en-US" sz="1600" dirty="0">
                <a:latin typeface="+mj-lt"/>
              </a:rPr>
              <a:t>  </a:t>
            </a:r>
          </a:p>
          <a:p>
            <a:pPr algn="ctr"/>
            <a:r>
              <a:rPr lang="en-US" sz="1600" dirty="0">
                <a:latin typeface="+mj-lt"/>
              </a:rPr>
              <a:t>and the source code: </a:t>
            </a:r>
            <a:r>
              <a:rPr lang="en-US" sz="1600" dirty="0">
                <a:latin typeface="+mj-lt"/>
                <a:hlinkClick r:id="rId4"/>
              </a:rPr>
              <a:t>http://doi.org/10.5281/zenodo.1436555</a:t>
            </a:r>
            <a:endParaRPr lang="en-US" sz="1600" dirty="0">
              <a:latin typeface="+mj-lt"/>
            </a:endParaRPr>
          </a:p>
        </p:txBody>
      </p:sp>
      <p:sp>
        <p:nvSpPr>
          <p:cNvPr id="10" name="TextBox 9">
            <a:extLst>
              <a:ext uri="{FF2B5EF4-FFF2-40B4-BE49-F238E27FC236}">
                <a16:creationId xmlns:a16="http://schemas.microsoft.com/office/drawing/2014/main" id="{A2FE7B70-8241-9D4D-BEF3-02EBC4390514}"/>
              </a:ext>
            </a:extLst>
          </p:cNvPr>
          <p:cNvSpPr txBox="1"/>
          <p:nvPr/>
        </p:nvSpPr>
        <p:spPr>
          <a:xfrm rot="16200000">
            <a:off x="-2644735" y="3119588"/>
            <a:ext cx="6877495" cy="584775"/>
          </a:xfrm>
          <a:prstGeom prst="rect">
            <a:avLst/>
          </a:prstGeom>
          <a:noFill/>
        </p:spPr>
        <p:txBody>
          <a:bodyPr wrap="square" rtlCol="0">
            <a:spAutoFit/>
          </a:bodyPr>
          <a:lstStyle/>
          <a:p>
            <a:pPr algn="ctr"/>
            <a:r>
              <a:rPr lang="en-US" sz="3200" dirty="0"/>
              <a:t>And just for fitting fun!</a:t>
            </a:r>
          </a:p>
        </p:txBody>
      </p:sp>
      <p:sp>
        <p:nvSpPr>
          <p:cNvPr id="13" name="Slide Number Placeholder 12">
            <a:extLst>
              <a:ext uri="{FF2B5EF4-FFF2-40B4-BE49-F238E27FC236}">
                <a16:creationId xmlns:a16="http://schemas.microsoft.com/office/drawing/2014/main" id="{CD853E47-7E54-224B-B693-B8CCE977E57B}"/>
              </a:ext>
            </a:extLst>
          </p:cNvPr>
          <p:cNvSpPr>
            <a:spLocks noGrp="1"/>
          </p:cNvSpPr>
          <p:nvPr>
            <p:ph type="sldNum" sz="quarter" idx="12"/>
          </p:nvPr>
        </p:nvSpPr>
        <p:spPr>
          <a:xfrm>
            <a:off x="9448800" y="6524241"/>
            <a:ext cx="2743200" cy="365125"/>
          </a:xfrm>
        </p:spPr>
        <p:txBody>
          <a:bodyPr/>
          <a:lstStyle/>
          <a:p>
            <a:fld id="{C276C80F-E337-1E44-B5E3-0EACE8A36058}" type="slidenum">
              <a:rPr lang="en-US" smtClean="0"/>
              <a:t>41</a:t>
            </a:fld>
            <a:endParaRPr lang="en-US" dirty="0"/>
          </a:p>
        </p:txBody>
      </p:sp>
    </p:spTree>
    <p:extLst>
      <p:ext uri="{BB962C8B-B14F-4D97-AF65-F5344CB8AC3E}">
        <p14:creationId xmlns:p14="http://schemas.microsoft.com/office/powerpoint/2010/main" val="578324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ython-statistic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728" y="567813"/>
            <a:ext cx="7836310" cy="5877233"/>
          </a:xfrm>
          <a:prstGeom prst="rect">
            <a:avLst/>
          </a:prstGeom>
        </p:spPr>
      </p:pic>
    </p:spTree>
    <p:extLst>
      <p:ext uri="{BB962C8B-B14F-4D97-AF65-F5344CB8AC3E}">
        <p14:creationId xmlns:p14="http://schemas.microsoft.com/office/powerpoint/2010/main" val="1350818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229A6A-52F6-9F43-B5E3-D614CD6D05D9}"/>
              </a:ext>
            </a:extLst>
          </p:cNvPr>
          <p:cNvSpPr>
            <a:spLocks noGrp="1"/>
          </p:cNvSpPr>
          <p:nvPr>
            <p:ph type="title"/>
          </p:nvPr>
        </p:nvSpPr>
        <p:spPr/>
        <p:txBody>
          <a:bodyPr/>
          <a:lstStyle/>
          <a:p>
            <a:r>
              <a:rPr lang="en-US" dirty="0"/>
              <a:t>BACKUP SLIDES</a:t>
            </a:r>
          </a:p>
        </p:txBody>
      </p:sp>
      <p:sp>
        <p:nvSpPr>
          <p:cNvPr id="7" name="Text Placeholder 6">
            <a:extLst>
              <a:ext uri="{FF2B5EF4-FFF2-40B4-BE49-F238E27FC236}">
                <a16:creationId xmlns:a16="http://schemas.microsoft.com/office/drawing/2014/main" id="{A78A745D-FFA1-F549-A657-31FBDDB47D04}"/>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3D71433-5037-8F41-878D-DEDE1DB227FE}"/>
              </a:ext>
            </a:extLst>
          </p:cNvPr>
          <p:cNvSpPr>
            <a:spLocks noGrp="1"/>
          </p:cNvSpPr>
          <p:nvPr>
            <p:ph type="sldNum" sz="quarter" idx="12"/>
          </p:nvPr>
        </p:nvSpPr>
        <p:spPr/>
        <p:txBody>
          <a:bodyPr/>
          <a:lstStyle/>
          <a:p>
            <a:fld id="{C276C80F-E337-1E44-B5E3-0EACE8A36058}" type="slidenum">
              <a:rPr lang="en-US" smtClean="0"/>
              <a:t>43</a:t>
            </a:fld>
            <a:endParaRPr lang="en-US"/>
          </a:p>
        </p:txBody>
      </p:sp>
    </p:spTree>
    <p:extLst>
      <p:ext uri="{BB962C8B-B14F-4D97-AF65-F5344CB8AC3E}">
        <p14:creationId xmlns:p14="http://schemas.microsoft.com/office/powerpoint/2010/main" val="2817298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poly.png"/>
          <p:cNvPicPr>
            <a:picLocks noChangeAspect="1"/>
          </p:cNvPicPr>
          <p:nvPr/>
        </p:nvPicPr>
        <p:blipFill>
          <a:blip r:embed="rId3">
            <a:extLst>
              <a:ext uri="{28A0092B-C50C-407E-A947-70E740481C1C}">
                <a14:useLocalDpi xmlns:a14="http://schemas.microsoft.com/office/drawing/2010/main" val="0"/>
              </a:ext>
            </a:extLst>
          </a:blip>
          <a:srcRect t="15018" b="8932"/>
          <a:stretch>
            <a:fillRect/>
          </a:stretch>
        </p:blipFill>
        <p:spPr bwMode="auto">
          <a:xfrm>
            <a:off x="1524000" y="1164865"/>
            <a:ext cx="4819104" cy="3664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Title 1"/>
          <p:cNvSpPr>
            <a:spLocks noGrp="1"/>
          </p:cNvSpPr>
          <p:nvPr>
            <p:ph type="title"/>
          </p:nvPr>
        </p:nvSpPr>
        <p:spPr>
          <a:xfrm>
            <a:off x="0" y="17463"/>
            <a:ext cx="12192000" cy="635000"/>
          </a:xfrm>
        </p:spPr>
        <p:txBody>
          <a:bodyPr>
            <a:noAutofit/>
          </a:bodyPr>
          <a:lstStyle/>
          <a:p>
            <a:pPr algn="ctr"/>
            <a:r>
              <a:rPr lang="en-US" sz="4000">
                <a:latin typeface="Minion Pro" charset="0"/>
              </a:rPr>
              <a:t>Proton Radius vs. Order of Polynomial Fits  </a:t>
            </a:r>
          </a:p>
        </p:txBody>
      </p:sp>
      <p:sp>
        <p:nvSpPr>
          <p:cNvPr id="17412" name="TextBox 2"/>
          <p:cNvSpPr txBox="1">
            <a:spLocks noChangeArrowheads="1"/>
          </p:cNvSpPr>
          <p:nvPr/>
        </p:nvSpPr>
        <p:spPr bwMode="auto">
          <a:xfrm>
            <a:off x="1524000" y="688770"/>
            <a:ext cx="9144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400" b="1"/>
              <a:t>Fits to the full 1422 points of the Mainz 2014 Data Using A Python Regression Code That Reproduces The PRC Results </a:t>
            </a:r>
          </a:p>
        </p:txBody>
      </p:sp>
      <p:pic>
        <p:nvPicPr>
          <p:cNvPr id="2" name="Picture 1" descr="mainz-chi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427" y="1193071"/>
            <a:ext cx="4372049" cy="3844388"/>
          </a:xfrm>
          <a:prstGeom prst="rect">
            <a:avLst/>
          </a:prstGeom>
        </p:spPr>
      </p:pic>
      <p:pic>
        <p:nvPicPr>
          <p:cNvPr id="3" name="Picture 2" descr="zoom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144" y="1375319"/>
            <a:ext cx="2571084" cy="2295022"/>
          </a:xfrm>
          <a:prstGeom prst="rect">
            <a:avLst/>
          </a:prstGeom>
        </p:spPr>
      </p:pic>
      <p:sp>
        <p:nvSpPr>
          <p:cNvPr id="4" name="TextBox 3"/>
          <p:cNvSpPr txBox="1"/>
          <p:nvPr/>
        </p:nvSpPr>
        <p:spPr>
          <a:xfrm>
            <a:off x="1524000" y="5354774"/>
            <a:ext cx="9144000" cy="923330"/>
          </a:xfrm>
          <a:prstGeom prst="rect">
            <a:avLst/>
          </a:prstGeom>
          <a:noFill/>
        </p:spPr>
        <p:txBody>
          <a:bodyPr wrap="square" rtlCol="0">
            <a:spAutoFit/>
          </a:bodyPr>
          <a:lstStyle/>
          <a:p>
            <a:pPr algn="ctr"/>
            <a:r>
              <a:rPr lang="en-US" dirty="0"/>
              <a:t>Even with 51 parameters (x2 10 &amp; 31 norms) reduced chi2 never gets to unity. </a:t>
            </a:r>
          </a:p>
          <a:p>
            <a:pPr algn="ctr"/>
            <a:r>
              <a:rPr lang="en-US" dirty="0"/>
              <a:t>If uncertainty </a:t>
            </a:r>
            <a:r>
              <a:rPr lang="en-US" b="1" dirty="0"/>
              <a:t>estimates </a:t>
            </a:r>
            <a:r>
              <a:rPr lang="en-US" dirty="0"/>
              <a:t>are increased by 0.001, then 4</a:t>
            </a:r>
            <a:r>
              <a:rPr lang="en-US" baseline="30000" dirty="0"/>
              <a:t>th</a:t>
            </a:r>
            <a:r>
              <a:rPr lang="en-US" dirty="0"/>
              <a:t> order reduced chi2 less then unity.</a:t>
            </a:r>
          </a:p>
          <a:p>
            <a:pPr algn="ctr"/>
            <a:endParaRPr lang="en-US" dirty="0"/>
          </a:p>
        </p:txBody>
      </p:sp>
      <p:sp>
        <p:nvSpPr>
          <p:cNvPr id="5" name="TextBox 4"/>
          <p:cNvSpPr txBox="1"/>
          <p:nvPr/>
        </p:nvSpPr>
        <p:spPr>
          <a:xfrm>
            <a:off x="4275074" y="4976798"/>
            <a:ext cx="4402279" cy="307777"/>
          </a:xfrm>
          <a:prstGeom prst="rect">
            <a:avLst/>
          </a:prstGeom>
          <a:noFill/>
        </p:spPr>
        <p:txBody>
          <a:bodyPr wrap="none" rtlCol="0">
            <a:spAutoFit/>
          </a:bodyPr>
          <a:lstStyle/>
          <a:p>
            <a:r>
              <a:rPr lang="en-US" sz="1400" b="1" dirty="0"/>
              <a:t>Fits all include the Mainz’s 31 normalization parameters.</a:t>
            </a:r>
          </a:p>
        </p:txBody>
      </p:sp>
      <p:sp>
        <p:nvSpPr>
          <p:cNvPr id="6" name="TextBox 5"/>
          <p:cNvSpPr txBox="1"/>
          <p:nvPr/>
        </p:nvSpPr>
        <p:spPr>
          <a:xfrm>
            <a:off x="1524000" y="5927062"/>
            <a:ext cx="9143999" cy="369332"/>
          </a:xfrm>
          <a:prstGeom prst="rect">
            <a:avLst/>
          </a:prstGeom>
          <a:noFill/>
        </p:spPr>
        <p:txBody>
          <a:bodyPr wrap="square" rtlCol="0">
            <a:spAutoFit/>
          </a:bodyPr>
          <a:lstStyle/>
          <a:p>
            <a:pPr algn="ctr"/>
            <a:r>
              <a:rPr lang="en-US" dirty="0"/>
              <a:t>( see the Dos and don’ts of chi-square - </a:t>
            </a:r>
            <a:r>
              <a:rPr lang="de-DE" dirty="0">
                <a:hlinkClick r:id="rId6"/>
              </a:rPr>
              <a:t>http://arxiv.org/abs/1012.3754</a:t>
            </a:r>
            <a:r>
              <a:rPr lang="de-DE" dirty="0"/>
              <a:t> )</a:t>
            </a:r>
            <a:r>
              <a:rPr lang="en-US" dirty="0"/>
              <a:t> </a:t>
            </a:r>
          </a:p>
        </p:txBody>
      </p:sp>
      <p:sp>
        <p:nvSpPr>
          <p:cNvPr id="11" name="Slide Number Placeholder 1">
            <a:extLst>
              <a:ext uri="{FF2B5EF4-FFF2-40B4-BE49-F238E27FC236}">
                <a16:creationId xmlns:a16="http://schemas.microsoft.com/office/drawing/2014/main" id="{0F433C3E-2860-014B-9538-AC9464E1F58D}"/>
              </a:ext>
            </a:extLst>
          </p:cNvPr>
          <p:cNvSpPr>
            <a:spLocks noGrp="1"/>
          </p:cNvSpPr>
          <p:nvPr>
            <p:ph type="sldNum" sz="quarter" idx="12"/>
          </p:nvPr>
        </p:nvSpPr>
        <p:spPr>
          <a:xfrm>
            <a:off x="9205686" y="6356349"/>
            <a:ext cx="2743200" cy="365125"/>
          </a:xfrm>
        </p:spPr>
        <p:txBody>
          <a:bodyPr/>
          <a:lstStyle/>
          <a:p>
            <a:pPr>
              <a:defRPr/>
            </a:pPr>
            <a:fld id="{9D07D49E-6DC6-8C40-AD68-D69A60D180C2}" type="slidenum">
              <a:rPr lang="en-US" smtClean="0"/>
              <a:pPr>
                <a:defRPr/>
              </a:pPr>
              <a:t>44</a:t>
            </a:fld>
            <a:endParaRPr lang="en-US"/>
          </a:p>
        </p:txBody>
      </p:sp>
    </p:spTree>
    <p:extLst>
      <p:ext uri="{BB962C8B-B14F-4D97-AF65-F5344CB8AC3E}">
        <p14:creationId xmlns:p14="http://schemas.microsoft.com/office/powerpoint/2010/main" val="4268847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290"/>
            <a:ext cx="12191999" cy="396875"/>
          </a:xfrm>
        </p:spPr>
        <p:txBody>
          <a:bodyPr>
            <a:normAutofit fontScale="90000"/>
          </a:bodyPr>
          <a:lstStyle/>
          <a:p>
            <a:pPr algn="ctr"/>
            <a:r>
              <a:rPr lang="en-US" sz="3604" dirty="0"/>
              <a:t>Important Concept In Machine Learning Classes</a:t>
            </a:r>
          </a:p>
        </p:txBody>
      </p:sp>
      <p:pic>
        <p:nvPicPr>
          <p:cNvPr id="4" name="Picture 3" descr="overf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654" y="868672"/>
            <a:ext cx="5501408" cy="5539772"/>
          </a:xfrm>
          <a:prstGeom prst="rect">
            <a:avLst/>
          </a:prstGeom>
        </p:spPr>
      </p:pic>
    </p:spTree>
    <p:extLst>
      <p:ext uri="{BB962C8B-B14F-4D97-AF65-F5344CB8AC3E}">
        <p14:creationId xmlns:p14="http://schemas.microsoft.com/office/powerpoint/2010/main" val="1642671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4"/>
          <p:cNvGraphicFramePr>
            <a:graphicFrameLocks noChangeAspect="1"/>
          </p:cNvGraphicFramePr>
          <p:nvPr/>
        </p:nvGraphicFramePr>
        <p:xfrm>
          <a:off x="6038851" y="3346451"/>
          <a:ext cx="114300" cy="165100"/>
        </p:xfrm>
        <a:graphic>
          <a:graphicData uri="http://schemas.openxmlformats.org/presentationml/2006/ole">
            <mc:AlternateContent xmlns:mc="http://schemas.openxmlformats.org/markup-compatibility/2006">
              <mc:Choice xmlns:v="urn:schemas-microsoft-com:vml" Requires="v">
                <p:oleObj name="Equation" r:id="rId2" imgW="114300" imgH="165100" progId="Equation.3">
                  <p:embed/>
                </p:oleObj>
              </mc:Choice>
              <mc:Fallback>
                <p:oleObj name="Equation" r:id="rId2" imgW="114300" imgH="165100" progId="Equation.3">
                  <p:embed/>
                  <p:pic>
                    <p:nvPicPr>
                      <p:cNvPr id="1027"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1" y="3346451"/>
                        <a:ext cx="1143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1030" name="Picture 9" descr="Bevingt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0981" y="1041852"/>
            <a:ext cx="3295739" cy="4774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1" name="Picture 10" descr="jame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709" y="289541"/>
            <a:ext cx="3181788" cy="4774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irc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3204" y="1685721"/>
            <a:ext cx="3140856" cy="4720741"/>
          </a:xfrm>
          <a:prstGeom prst="rect">
            <a:avLst/>
          </a:prstGeom>
        </p:spPr>
      </p:pic>
      <p:sp>
        <p:nvSpPr>
          <p:cNvPr id="9" name="Slide Number Placeholder 8">
            <a:extLst>
              <a:ext uri="{FF2B5EF4-FFF2-40B4-BE49-F238E27FC236}">
                <a16:creationId xmlns:a16="http://schemas.microsoft.com/office/drawing/2014/main" id="{24AF32CA-FAEC-404D-9DC2-0C6B98BA5B63}"/>
              </a:ext>
            </a:extLst>
          </p:cNvPr>
          <p:cNvSpPr>
            <a:spLocks noGrp="1"/>
          </p:cNvSpPr>
          <p:nvPr>
            <p:ph type="sldNum" sz="quarter" idx="12"/>
          </p:nvPr>
        </p:nvSpPr>
        <p:spPr/>
        <p:txBody>
          <a:bodyPr/>
          <a:lstStyle/>
          <a:p>
            <a:fld id="{C276C80F-E337-1E44-B5E3-0EACE8A36058}" type="slidenum">
              <a:rPr lang="en-US" smtClean="0"/>
              <a:t>46</a:t>
            </a:fld>
            <a:endParaRPr lang="en-US"/>
          </a:p>
        </p:txBody>
      </p:sp>
    </p:spTree>
    <p:extLst>
      <p:ext uri="{BB962C8B-B14F-4D97-AF65-F5344CB8AC3E}">
        <p14:creationId xmlns:p14="http://schemas.microsoft.com/office/powerpoint/2010/main" val="1837896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6DF9-5BFC-7949-BE70-EFB2B3170F84}"/>
              </a:ext>
            </a:extLst>
          </p:cNvPr>
          <p:cNvSpPr>
            <a:spLocks noGrp="1"/>
          </p:cNvSpPr>
          <p:nvPr>
            <p:ph type="title"/>
          </p:nvPr>
        </p:nvSpPr>
        <p:spPr>
          <a:xfrm>
            <a:off x="0" y="176981"/>
            <a:ext cx="12192000" cy="1325563"/>
          </a:xfrm>
        </p:spPr>
        <p:txBody>
          <a:bodyPr/>
          <a:lstStyle/>
          <a:p>
            <a:pPr algn="ctr"/>
            <a:r>
              <a:rPr lang="en-US" b="1" dirty="0"/>
              <a:t>Too Many Free Parameters </a:t>
            </a:r>
          </a:p>
        </p:txBody>
      </p:sp>
      <p:pic>
        <p:nvPicPr>
          <p:cNvPr id="4" name="simpsons_arrow_l.m4v">
            <a:hlinkClick r:id="" action="ppaction://media"/>
            <a:extLst>
              <a:ext uri="{FF2B5EF4-FFF2-40B4-BE49-F238E27FC236}">
                <a16:creationId xmlns:a16="http://schemas.microsoft.com/office/drawing/2014/main" id="{8780E273-4159-3A49-991E-AC0A8278DA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0929" y="1147432"/>
            <a:ext cx="6886832" cy="5197025"/>
          </a:xfrm>
        </p:spPr>
      </p:pic>
      <p:sp>
        <p:nvSpPr>
          <p:cNvPr id="5" name="Slide Number Placeholder 4">
            <a:extLst>
              <a:ext uri="{FF2B5EF4-FFF2-40B4-BE49-F238E27FC236}">
                <a16:creationId xmlns:a16="http://schemas.microsoft.com/office/drawing/2014/main" id="{D4979ED0-B69E-CA45-A307-64F4C5B34BC6}"/>
              </a:ext>
            </a:extLst>
          </p:cNvPr>
          <p:cNvSpPr>
            <a:spLocks noGrp="1"/>
          </p:cNvSpPr>
          <p:nvPr>
            <p:ph type="sldNum" sz="quarter" idx="12"/>
          </p:nvPr>
        </p:nvSpPr>
        <p:spPr>
          <a:xfrm>
            <a:off x="9245380" y="6492875"/>
            <a:ext cx="2743200" cy="365125"/>
          </a:xfrm>
        </p:spPr>
        <p:txBody>
          <a:bodyPr/>
          <a:lstStyle/>
          <a:p>
            <a:fld id="{C276C80F-E337-1E44-B5E3-0EACE8A36058}" type="slidenum">
              <a:rPr lang="en-US" smtClean="0"/>
              <a:t>47</a:t>
            </a:fld>
            <a:endParaRPr lang="en-US"/>
          </a:p>
        </p:txBody>
      </p:sp>
    </p:spTree>
    <p:extLst>
      <p:ext uri="{BB962C8B-B14F-4D97-AF65-F5344CB8AC3E}">
        <p14:creationId xmlns:p14="http://schemas.microsoft.com/office/powerpoint/2010/main" val="3724285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52"/>
            <a:ext cx="12192000" cy="643538"/>
          </a:xfrm>
        </p:spPr>
        <p:txBody>
          <a:bodyPr>
            <a:noAutofit/>
          </a:bodyPr>
          <a:lstStyle/>
          <a:p>
            <a:pPr algn="ctr"/>
            <a:r>
              <a:rPr lang="en-US" sz="3200"/>
              <a:t>Mainz 2014 1422 Data Points Plotted vs Q</a:t>
            </a:r>
            <a:r>
              <a:rPr lang="en-US" sz="3200" baseline="30000"/>
              <a:t>2 </a:t>
            </a:r>
          </a:p>
        </p:txBody>
      </p:sp>
      <p:pic>
        <p:nvPicPr>
          <p:cNvPr id="4" name="Content Placeholder 3" descr="Q2-vs-SigmaR.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892" t="-1571" r="-11882" b="-3002"/>
          <a:stretch/>
        </p:blipFill>
        <p:spPr>
          <a:xfrm>
            <a:off x="2794094" y="1009621"/>
            <a:ext cx="6693288" cy="5396471"/>
          </a:xfrm>
        </p:spPr>
      </p:pic>
      <p:sp>
        <p:nvSpPr>
          <p:cNvPr id="7" name="TextBox 6"/>
          <p:cNvSpPr txBox="1"/>
          <p:nvPr/>
        </p:nvSpPr>
        <p:spPr>
          <a:xfrm>
            <a:off x="0" y="6388986"/>
            <a:ext cx="12192000" cy="338554"/>
          </a:xfrm>
          <a:prstGeom prst="rect">
            <a:avLst/>
          </a:prstGeom>
          <a:noFill/>
        </p:spPr>
        <p:txBody>
          <a:bodyPr wrap="square" rtlCol="0">
            <a:spAutoFit/>
          </a:bodyPr>
          <a:lstStyle/>
          <a:p>
            <a:pPr algn="ctr"/>
            <a:r>
              <a:rPr lang="en-US" sz="1600"/>
              <a:t> NOTE:  Q</a:t>
            </a:r>
            <a:r>
              <a:rPr lang="en-US" sz="1600" baseline="30000"/>
              <a:t>2</a:t>
            </a:r>
            <a:r>
              <a:rPr lang="en-US" sz="1600"/>
              <a:t> = Q</a:t>
            </a:r>
            <a:r>
              <a:rPr lang="en-US" sz="1600" baseline="30000"/>
              <a:t>2</a:t>
            </a:r>
            <a:r>
              <a:rPr lang="en-US" sz="1600"/>
              <a:t>(</a:t>
            </a:r>
            <a:r>
              <a:rPr lang="en-US" sz="1600" err="1"/>
              <a:t>E,theta</a:t>
            </a:r>
            <a:r>
              <a:rPr lang="en-US" sz="1600"/>
              <a:t>) has a kinematic max., Q</a:t>
            </a:r>
            <a:r>
              <a:rPr lang="en-US" sz="1600" baseline="30000"/>
              <a:t>2</a:t>
            </a:r>
            <a:r>
              <a:rPr lang="en-US" sz="1600" baseline="-25000"/>
              <a:t>max</a:t>
            </a:r>
            <a:r>
              <a:rPr lang="en-US" sz="1600"/>
              <a:t>(E,180</a:t>
            </a:r>
            <a:r>
              <a:rPr lang="en-US" sz="1600" baseline="30000"/>
              <a:t>o</a:t>
            </a:r>
            <a:r>
              <a:rPr lang="en-US" sz="1600"/>
              <a:t>), which these rational function fits nicely reproduce.</a:t>
            </a:r>
            <a:endParaRPr lang="en-US" sz="1600" baseline="-25000"/>
          </a:p>
        </p:txBody>
      </p:sp>
      <p:sp>
        <p:nvSpPr>
          <p:cNvPr id="8" name="Rectangle 7"/>
          <p:cNvSpPr/>
          <p:nvPr/>
        </p:nvSpPr>
        <p:spPr>
          <a:xfrm>
            <a:off x="4658700" y="5273649"/>
            <a:ext cx="1175512" cy="1621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524000" y="821256"/>
            <a:ext cx="9144000" cy="400110"/>
          </a:xfrm>
          <a:prstGeom prst="rect">
            <a:avLst/>
          </a:prstGeom>
          <a:noFill/>
        </p:spPr>
        <p:txBody>
          <a:bodyPr wrap="square" rtlCol="0">
            <a:spAutoFit/>
          </a:bodyPr>
          <a:lstStyle/>
          <a:p>
            <a:pPr algn="ctr"/>
            <a:r>
              <a:rPr lang="en-US" sz="2000" b="1"/>
              <a:t>Absolutely beautiful data!</a:t>
            </a:r>
          </a:p>
        </p:txBody>
      </p:sp>
      <p:sp>
        <p:nvSpPr>
          <p:cNvPr id="3" name="TextBox 2"/>
          <p:cNvSpPr txBox="1"/>
          <p:nvPr/>
        </p:nvSpPr>
        <p:spPr>
          <a:xfrm>
            <a:off x="6299682" y="5705071"/>
            <a:ext cx="1086806" cy="369332"/>
          </a:xfrm>
          <a:prstGeom prst="rect">
            <a:avLst/>
          </a:prstGeom>
          <a:noFill/>
        </p:spPr>
        <p:txBody>
          <a:bodyPr wrap="none" rtlCol="0">
            <a:spAutoFit/>
          </a:bodyPr>
          <a:lstStyle/>
          <a:p>
            <a:r>
              <a:rPr lang="en-US"/>
              <a:t>[ </a:t>
            </a:r>
            <a:r>
              <a:rPr lang="en-US" err="1"/>
              <a:t>GeV</a:t>
            </a:r>
            <a:r>
              <a:rPr lang="en-US"/>
              <a:t>/c</a:t>
            </a:r>
            <a:r>
              <a:rPr lang="en-US" baseline="30000"/>
              <a:t>2</a:t>
            </a:r>
            <a:r>
              <a:rPr lang="en-US"/>
              <a:t> ]</a:t>
            </a:r>
          </a:p>
        </p:txBody>
      </p:sp>
      <p:sp>
        <p:nvSpPr>
          <p:cNvPr id="5" name="TextBox 4"/>
          <p:cNvSpPr txBox="1"/>
          <p:nvPr/>
        </p:nvSpPr>
        <p:spPr>
          <a:xfrm>
            <a:off x="3922602" y="5793972"/>
            <a:ext cx="620683" cy="307777"/>
          </a:xfrm>
          <a:prstGeom prst="rect">
            <a:avLst/>
          </a:prstGeom>
          <a:noFill/>
        </p:spPr>
        <p:txBody>
          <a:bodyPr wrap="none" rtlCol="0">
            <a:spAutoFit/>
          </a:bodyPr>
          <a:lstStyle/>
          <a:p>
            <a:r>
              <a:rPr lang="en-US" sz="1400">
                <a:solidFill>
                  <a:srgbClr val="0000FF"/>
                </a:solidFill>
              </a:rPr>
              <a:t>1 fm</a:t>
            </a:r>
            <a:r>
              <a:rPr lang="en-US" sz="1400" baseline="30000">
                <a:solidFill>
                  <a:srgbClr val="0000FF"/>
                </a:solidFill>
              </a:rPr>
              <a:t>-2</a:t>
            </a:r>
          </a:p>
        </p:txBody>
      </p:sp>
      <p:cxnSp>
        <p:nvCxnSpPr>
          <p:cNvPr id="10" name="Straight Arrow Connector 9"/>
          <p:cNvCxnSpPr/>
          <p:nvPr/>
        </p:nvCxnSpPr>
        <p:spPr>
          <a:xfrm flipH="1" flipV="1">
            <a:off x="4229101" y="5486569"/>
            <a:ext cx="3843" cy="32010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115301" y="5781271"/>
            <a:ext cx="839079" cy="307777"/>
          </a:xfrm>
          <a:prstGeom prst="rect">
            <a:avLst/>
          </a:prstGeom>
          <a:noFill/>
        </p:spPr>
        <p:txBody>
          <a:bodyPr wrap="none" rtlCol="0">
            <a:spAutoFit/>
          </a:bodyPr>
          <a:lstStyle/>
          <a:p>
            <a:r>
              <a:rPr lang="en-US" sz="1400">
                <a:solidFill>
                  <a:srgbClr val="0000FF"/>
                </a:solidFill>
              </a:rPr>
              <a:t>25.7 fm</a:t>
            </a:r>
            <a:r>
              <a:rPr lang="en-US" sz="1400" baseline="30000">
                <a:solidFill>
                  <a:srgbClr val="0000FF"/>
                </a:solidFill>
              </a:rPr>
              <a:t>-2</a:t>
            </a:r>
          </a:p>
        </p:txBody>
      </p:sp>
      <p:sp>
        <p:nvSpPr>
          <p:cNvPr id="12" name="Rectangle 11"/>
          <p:cNvSpPr/>
          <p:nvPr/>
        </p:nvSpPr>
        <p:spPr>
          <a:xfrm>
            <a:off x="3048001" y="2259264"/>
            <a:ext cx="467895" cy="22592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195508" y="3211580"/>
            <a:ext cx="4037133" cy="369332"/>
          </a:xfrm>
          <a:prstGeom prst="rect">
            <a:avLst/>
          </a:prstGeom>
          <a:noFill/>
        </p:spPr>
        <p:txBody>
          <a:bodyPr wrap="none" rtlCol="0">
            <a:spAutoFit/>
          </a:bodyPr>
          <a:lstStyle/>
          <a:p>
            <a:r>
              <a:rPr lang="en-US"/>
              <a:t>Elastic Cross Section / Mott Cross Section</a:t>
            </a:r>
          </a:p>
        </p:txBody>
      </p:sp>
      <p:sp>
        <p:nvSpPr>
          <p:cNvPr id="13" name="Slide Number Placeholder 1">
            <a:extLst>
              <a:ext uri="{FF2B5EF4-FFF2-40B4-BE49-F238E27FC236}">
                <a16:creationId xmlns:a16="http://schemas.microsoft.com/office/drawing/2014/main" id="{EAB54099-7E62-724F-8B4A-57DB1D9ABA0F}"/>
              </a:ext>
            </a:extLst>
          </p:cNvPr>
          <p:cNvSpPr>
            <a:spLocks noGrp="1"/>
          </p:cNvSpPr>
          <p:nvPr>
            <p:ph type="sldNum" sz="quarter" idx="12"/>
          </p:nvPr>
        </p:nvSpPr>
        <p:spPr>
          <a:xfrm>
            <a:off x="9205686" y="6356349"/>
            <a:ext cx="2743200" cy="365125"/>
          </a:xfrm>
        </p:spPr>
        <p:txBody>
          <a:bodyPr/>
          <a:lstStyle/>
          <a:p>
            <a:pPr>
              <a:defRPr/>
            </a:pPr>
            <a:fld id="{9D07D49E-6DC6-8C40-AD68-D69A60D180C2}" type="slidenum">
              <a:rPr lang="en-US" smtClean="0"/>
              <a:pPr>
                <a:defRPr/>
              </a:pPr>
              <a:t>48</a:t>
            </a:fld>
            <a:endParaRPr lang="en-US"/>
          </a:p>
        </p:txBody>
      </p:sp>
    </p:spTree>
    <p:extLst>
      <p:ext uri="{BB962C8B-B14F-4D97-AF65-F5344CB8AC3E}">
        <p14:creationId xmlns:p14="http://schemas.microsoft.com/office/powerpoint/2010/main" val="3424927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5873249-E65D-5444-9254-C765AF5278A6}"/>
              </a:ext>
            </a:extLst>
          </p:cNvPr>
          <p:cNvSpPr>
            <a:spLocks noGrp="1"/>
          </p:cNvSpPr>
          <p:nvPr>
            <p:ph type="title"/>
          </p:nvPr>
        </p:nvSpPr>
        <p:spPr>
          <a:xfrm>
            <a:off x="0" y="226155"/>
            <a:ext cx="12192000" cy="1182814"/>
          </a:xfrm>
        </p:spPr>
        <p:txBody>
          <a:bodyPr>
            <a:noAutofit/>
          </a:bodyPr>
          <a:lstStyle/>
          <a:p>
            <a:pPr algn="ctr"/>
            <a:br>
              <a:rPr lang="en-US" sz="2800" dirty="0"/>
            </a:br>
            <a:r>
              <a:rPr lang="en-US" sz="2800" dirty="0"/>
              <a:t>J. M. </a:t>
            </a:r>
            <a:r>
              <a:rPr lang="en-US" sz="2800" dirty="0" err="1"/>
              <a:t>Alarcón</a:t>
            </a:r>
            <a:r>
              <a:rPr lang="en-US" sz="2800" dirty="0"/>
              <a:t>, DWH, C. Weiss, and </a:t>
            </a:r>
            <a:r>
              <a:rPr lang="en-US" sz="2800" dirty="0" err="1"/>
              <a:t>Zhihong</a:t>
            </a:r>
            <a:r>
              <a:rPr lang="en-US" sz="2800" dirty="0"/>
              <a:t> Ye, Phys. Rev. C </a:t>
            </a:r>
            <a:r>
              <a:rPr lang="en-US" sz="2800" b="1" dirty="0"/>
              <a:t>99 (2019)</a:t>
            </a:r>
            <a:r>
              <a:rPr lang="en-US" sz="2800" dirty="0"/>
              <a:t> 044303 </a:t>
            </a:r>
            <a:br>
              <a:rPr lang="en-US" sz="2800" dirty="0"/>
            </a:br>
            <a:r>
              <a:rPr lang="en-US" sz="2800" dirty="0"/>
              <a:t>an open access: </a:t>
            </a:r>
            <a:r>
              <a:rPr lang="en-US" sz="2800" dirty="0">
                <a:hlinkClick r:id="rId2"/>
              </a:rPr>
              <a:t>https://doi.org/10.1103/PhysRevC.99.044303</a:t>
            </a:r>
            <a:r>
              <a:rPr lang="en-US" sz="2800" dirty="0"/>
              <a:t> </a:t>
            </a:r>
            <a:br>
              <a:rPr lang="en-US" sz="2800" dirty="0"/>
            </a:br>
            <a:br>
              <a:rPr lang="en-US" sz="2800" dirty="0"/>
            </a:br>
            <a:endParaRPr lang="en-US" sz="2800" dirty="0"/>
          </a:p>
        </p:txBody>
      </p:sp>
      <p:sp>
        <p:nvSpPr>
          <p:cNvPr id="4" name="Footer Placeholder 3">
            <a:extLst>
              <a:ext uri="{FF2B5EF4-FFF2-40B4-BE49-F238E27FC236}">
                <a16:creationId xmlns:a16="http://schemas.microsoft.com/office/drawing/2014/main" id="{42664096-6138-D14F-B5F5-B1DD1BF348E5}"/>
              </a:ext>
            </a:extLst>
          </p:cNvPr>
          <p:cNvSpPr>
            <a:spLocks noGrp="1"/>
          </p:cNvSpPr>
          <p:nvPr>
            <p:ph type="ftr" sz="quarter" idx="11"/>
          </p:nvPr>
        </p:nvSpPr>
        <p:spPr/>
        <p:txBody>
          <a:bodyPr/>
          <a:lstStyle/>
          <a:p>
            <a:r>
              <a:rPr lang="en-US"/>
              <a:t>Douglas W. Higinbotham (Jefferson Lab)</a:t>
            </a:r>
          </a:p>
        </p:txBody>
      </p:sp>
      <p:pic>
        <p:nvPicPr>
          <p:cNvPr id="7" name="Content Placeholder 6">
            <a:extLst>
              <a:ext uri="{FF2B5EF4-FFF2-40B4-BE49-F238E27FC236}">
                <a16:creationId xmlns:a16="http://schemas.microsoft.com/office/drawing/2014/main" id="{F7DC7F3D-F88E-9E47-9D05-E4856BB5D9A1}"/>
              </a:ext>
            </a:extLst>
          </p:cNvPr>
          <p:cNvPicPr>
            <a:picLocks noGrp="1" noChangeAspect="1"/>
          </p:cNvPicPr>
          <p:nvPr>
            <p:ph idx="4294967295"/>
          </p:nvPr>
        </p:nvPicPr>
        <p:blipFill>
          <a:blip r:embed="rId3"/>
          <a:stretch>
            <a:fillRect/>
          </a:stretch>
        </p:blipFill>
        <p:spPr>
          <a:xfrm>
            <a:off x="2117599" y="1051340"/>
            <a:ext cx="7956801" cy="5305010"/>
          </a:xfrm>
        </p:spPr>
      </p:pic>
      <p:sp>
        <p:nvSpPr>
          <p:cNvPr id="9" name="Slide Number Placeholder 5">
            <a:extLst>
              <a:ext uri="{FF2B5EF4-FFF2-40B4-BE49-F238E27FC236}">
                <a16:creationId xmlns:a16="http://schemas.microsoft.com/office/drawing/2014/main" id="{FAA4D858-7531-F949-B405-E91B2324CF5E}"/>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49</a:t>
            </a:fld>
            <a:endParaRPr lang="en-US"/>
          </a:p>
        </p:txBody>
      </p:sp>
    </p:spTree>
    <p:extLst>
      <p:ext uri="{BB962C8B-B14F-4D97-AF65-F5344CB8AC3E}">
        <p14:creationId xmlns:p14="http://schemas.microsoft.com/office/powerpoint/2010/main" val="1010504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82320" y="3798163"/>
            <a:ext cx="1184639" cy="646331"/>
          </a:xfrm>
          <a:prstGeom prst="rect">
            <a:avLst/>
          </a:prstGeom>
          <a:noFill/>
        </p:spPr>
        <p:txBody>
          <a:bodyPr wrap="none" rtlCol="0">
            <a:spAutoFit/>
          </a:bodyPr>
          <a:lstStyle/>
          <a:p>
            <a:r>
              <a:rPr lang="en-US" sz="3600" b="1" dirty="0">
                <a:solidFill>
                  <a:srgbClr val="008000"/>
                </a:solidFill>
              </a:rPr>
              <a:t>Right</a:t>
            </a:r>
          </a:p>
        </p:txBody>
      </p:sp>
      <p:sp>
        <p:nvSpPr>
          <p:cNvPr id="11" name="TextBox 10"/>
          <p:cNvSpPr txBox="1"/>
          <p:nvPr/>
        </p:nvSpPr>
        <p:spPr>
          <a:xfrm>
            <a:off x="5702369" y="4037119"/>
            <a:ext cx="914817" cy="369332"/>
          </a:xfrm>
          <a:prstGeom prst="rect">
            <a:avLst/>
          </a:prstGeom>
          <a:noFill/>
        </p:spPr>
        <p:txBody>
          <a:bodyPr wrap="square" rtlCol="0">
            <a:spAutoFit/>
          </a:bodyPr>
          <a:lstStyle/>
          <a:p>
            <a:r>
              <a:rPr lang="en-US" b="1" dirty="0"/>
              <a:t>Wrong </a:t>
            </a:r>
          </a:p>
        </p:txBody>
      </p:sp>
      <p:sp>
        <p:nvSpPr>
          <p:cNvPr id="10" name="TextBox 9"/>
          <p:cNvSpPr txBox="1"/>
          <p:nvPr/>
        </p:nvSpPr>
        <p:spPr>
          <a:xfrm flipH="1">
            <a:off x="2894953" y="4037119"/>
            <a:ext cx="833897" cy="369332"/>
          </a:xfrm>
          <a:prstGeom prst="rect">
            <a:avLst/>
          </a:prstGeom>
          <a:noFill/>
        </p:spPr>
        <p:txBody>
          <a:bodyPr wrap="square" rtlCol="0">
            <a:spAutoFit/>
          </a:bodyPr>
          <a:lstStyle/>
          <a:p>
            <a:r>
              <a:rPr lang="en-US" b="1" dirty="0"/>
              <a:t>    </a:t>
            </a:r>
          </a:p>
        </p:txBody>
      </p:sp>
      <p:sp>
        <p:nvSpPr>
          <p:cNvPr id="2" name="Title 1"/>
          <p:cNvSpPr>
            <a:spLocks noGrp="1"/>
          </p:cNvSpPr>
          <p:nvPr>
            <p:ph type="title"/>
          </p:nvPr>
        </p:nvSpPr>
        <p:spPr/>
        <p:txBody>
          <a:bodyPr/>
          <a:lstStyle/>
          <a:p>
            <a:r>
              <a:rPr lang="en-US" dirty="0"/>
              <a:t>Monty Hall Problem</a:t>
            </a:r>
          </a:p>
        </p:txBody>
      </p:sp>
      <p:sp>
        <p:nvSpPr>
          <p:cNvPr id="5" name="Action Button: Custom 4">
            <a:hlinkClick r:id="rId2" action="ppaction://hlinksldjump" highlightClick="1"/>
          </p:cNvPr>
          <p:cNvSpPr/>
          <p:nvPr/>
        </p:nvSpPr>
        <p:spPr>
          <a:xfrm>
            <a:off x="5288759" y="2200004"/>
            <a:ext cx="1882380" cy="284639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Custom 5">
            <a:hlinkClick r:id="rId2" action="ppaction://hlinksldjump" highlightClick="1"/>
          </p:cNvPr>
          <p:cNvSpPr/>
          <p:nvPr/>
        </p:nvSpPr>
        <p:spPr>
          <a:xfrm>
            <a:off x="8015942" y="2200005"/>
            <a:ext cx="1825682" cy="284639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96723" y="1513667"/>
            <a:ext cx="934759" cy="369332"/>
          </a:xfrm>
          <a:prstGeom prst="rect">
            <a:avLst/>
          </a:prstGeom>
          <a:noFill/>
        </p:spPr>
        <p:txBody>
          <a:bodyPr wrap="none" rtlCol="0">
            <a:spAutoFit/>
          </a:bodyPr>
          <a:lstStyle/>
          <a:p>
            <a:r>
              <a:rPr lang="en-US" dirty="0"/>
              <a:t>Door #1</a:t>
            </a:r>
          </a:p>
        </p:txBody>
      </p:sp>
      <p:sp>
        <p:nvSpPr>
          <p:cNvPr id="8" name="Rectangle 7"/>
          <p:cNvSpPr/>
          <p:nvPr/>
        </p:nvSpPr>
        <p:spPr>
          <a:xfrm>
            <a:off x="5628621" y="1513667"/>
            <a:ext cx="934759" cy="369332"/>
          </a:xfrm>
          <a:prstGeom prst="rect">
            <a:avLst/>
          </a:prstGeom>
        </p:spPr>
        <p:txBody>
          <a:bodyPr wrap="none">
            <a:spAutoFit/>
          </a:bodyPr>
          <a:lstStyle/>
          <a:p>
            <a:r>
              <a:rPr lang="en-US" dirty="0"/>
              <a:t>Door #2</a:t>
            </a:r>
          </a:p>
        </p:txBody>
      </p:sp>
      <p:sp>
        <p:nvSpPr>
          <p:cNvPr id="9" name="Rectangle 8"/>
          <p:cNvSpPr/>
          <p:nvPr/>
        </p:nvSpPr>
        <p:spPr>
          <a:xfrm>
            <a:off x="8515188" y="1513667"/>
            <a:ext cx="934759" cy="369332"/>
          </a:xfrm>
          <a:prstGeom prst="rect">
            <a:avLst/>
          </a:prstGeom>
        </p:spPr>
        <p:txBody>
          <a:bodyPr wrap="none">
            <a:spAutoFit/>
          </a:bodyPr>
          <a:lstStyle/>
          <a:p>
            <a:r>
              <a:rPr lang="en-US" dirty="0"/>
              <a:t>Door #3</a:t>
            </a:r>
          </a:p>
        </p:txBody>
      </p:sp>
      <p:pic>
        <p:nvPicPr>
          <p:cNvPr id="13" name="Picture 12" descr="goat.jpeg">
            <a:extLst>
              <a:ext uri="{FF2B5EF4-FFF2-40B4-BE49-F238E27FC236}">
                <a16:creationId xmlns:a16="http://schemas.microsoft.com/office/drawing/2014/main" id="{27110645-5370-C441-AE7C-D40F3B34D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751" y="2829312"/>
            <a:ext cx="2262542" cy="2217088"/>
          </a:xfrm>
          <a:prstGeom prst="rect">
            <a:avLst/>
          </a:prstGeom>
        </p:spPr>
      </p:pic>
    </p:spTree>
    <p:extLst>
      <p:ext uri="{BB962C8B-B14F-4D97-AF65-F5344CB8AC3E}">
        <p14:creationId xmlns:p14="http://schemas.microsoft.com/office/powerpoint/2010/main" val="2018464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nuit-shape.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 t="-43183" r="-79055" b="-24848"/>
          <a:stretch/>
        </p:blipFill>
        <p:spPr>
          <a:xfrm>
            <a:off x="416158" y="-953226"/>
            <a:ext cx="7528204" cy="6187568"/>
          </a:xfrm>
        </p:spPr>
      </p:pic>
      <p:pic>
        <p:nvPicPr>
          <p:cNvPr id="5" name="Picture 4" descr="minuit-erro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1496" y="3028083"/>
            <a:ext cx="5268199" cy="3247632"/>
          </a:xfrm>
          <a:prstGeom prst="rect">
            <a:avLst/>
          </a:prstGeom>
        </p:spPr>
      </p:pic>
      <p:sp>
        <p:nvSpPr>
          <p:cNvPr id="2" name="Title 1"/>
          <p:cNvSpPr>
            <a:spLocks noGrp="1"/>
          </p:cNvSpPr>
          <p:nvPr>
            <p:ph type="title"/>
          </p:nvPr>
        </p:nvSpPr>
        <p:spPr>
          <a:xfrm>
            <a:off x="0" y="283415"/>
            <a:ext cx="12192000" cy="819669"/>
          </a:xfrm>
        </p:spPr>
        <p:txBody>
          <a:bodyPr/>
          <a:lstStyle/>
          <a:p>
            <a:pPr algn="ctr"/>
            <a:r>
              <a:rPr lang="en-US" dirty="0"/>
              <a:t>Multivariate Errors</a:t>
            </a:r>
          </a:p>
        </p:txBody>
      </p:sp>
      <p:sp>
        <p:nvSpPr>
          <p:cNvPr id="6" name="TextBox 5"/>
          <p:cNvSpPr txBox="1"/>
          <p:nvPr/>
        </p:nvSpPr>
        <p:spPr>
          <a:xfrm>
            <a:off x="5546220" y="865736"/>
            <a:ext cx="5877841" cy="1200329"/>
          </a:xfrm>
          <a:prstGeom prst="rect">
            <a:avLst/>
          </a:prstGeom>
          <a:noFill/>
        </p:spPr>
        <p:txBody>
          <a:bodyPr wrap="square" rtlCol="0">
            <a:spAutoFit/>
          </a:bodyPr>
          <a:lstStyle/>
          <a:p>
            <a:r>
              <a:rPr lang="en-US" dirty="0"/>
              <a:t>As per the particle data handbook, one should</a:t>
            </a:r>
          </a:p>
          <a:p>
            <a:r>
              <a:rPr lang="en-US" dirty="0"/>
              <a:t>be using a co-variance matrix and calculating the</a:t>
            </a:r>
          </a:p>
          <a:p>
            <a:r>
              <a:rPr lang="en-US" dirty="0"/>
              <a:t>probably content of the hyper-contour of the </a:t>
            </a:r>
          </a:p>
          <a:p>
            <a:r>
              <a:rPr lang="en-US" dirty="0"/>
              <a:t>fit.   Default setting of Minuit of “up”(often call Δχ2 )is one. </a:t>
            </a:r>
          </a:p>
        </p:txBody>
      </p:sp>
      <p:sp>
        <p:nvSpPr>
          <p:cNvPr id="7" name="TextBox 6"/>
          <p:cNvSpPr txBox="1"/>
          <p:nvPr/>
        </p:nvSpPr>
        <p:spPr>
          <a:xfrm>
            <a:off x="5470385" y="2237905"/>
            <a:ext cx="5072610" cy="923330"/>
          </a:xfrm>
          <a:prstGeom prst="rect">
            <a:avLst/>
          </a:prstGeom>
          <a:noFill/>
        </p:spPr>
        <p:txBody>
          <a:bodyPr wrap="none" rtlCol="0">
            <a:spAutoFit/>
          </a:bodyPr>
          <a:lstStyle/>
          <a:p>
            <a:r>
              <a:rPr lang="en-US" dirty="0"/>
              <a:t> Also note standard Errors often underestimate true</a:t>
            </a:r>
          </a:p>
          <a:p>
            <a:r>
              <a:rPr lang="en-US" dirty="0"/>
              <a:t> uncertainties.  (manual of </a:t>
            </a:r>
            <a:r>
              <a:rPr lang="en-US" dirty="0" err="1"/>
              <a:t>gnuplot</a:t>
            </a:r>
            <a:r>
              <a:rPr lang="en-US" dirty="0"/>
              <a:t> fitting has an </a:t>
            </a:r>
          </a:p>
          <a:p>
            <a:r>
              <a:rPr lang="en-US" dirty="0"/>
              <a:t>explicate warning about this)</a:t>
            </a:r>
          </a:p>
        </p:txBody>
      </p:sp>
      <p:sp>
        <p:nvSpPr>
          <p:cNvPr id="3" name="Rectangle 2"/>
          <p:cNvSpPr/>
          <p:nvPr/>
        </p:nvSpPr>
        <p:spPr>
          <a:xfrm>
            <a:off x="404062" y="4618113"/>
            <a:ext cx="4000006" cy="307777"/>
          </a:xfrm>
          <a:prstGeom prst="rect">
            <a:avLst/>
          </a:prstGeom>
        </p:spPr>
        <p:txBody>
          <a:bodyPr wrap="none">
            <a:spAutoFit/>
          </a:bodyPr>
          <a:lstStyle/>
          <a:p>
            <a:r>
              <a:rPr lang="en-US" sz="1400" dirty="0">
                <a:hlinkClick r:id="rId4"/>
              </a:rPr>
              <a:t>http://seal.cern.ch/documents/minuit/mnerror.pdf</a:t>
            </a:r>
            <a:r>
              <a:rPr lang="en-US" sz="1400" dirty="0"/>
              <a:t>  </a:t>
            </a:r>
          </a:p>
        </p:txBody>
      </p:sp>
      <p:sp>
        <p:nvSpPr>
          <p:cNvPr id="9" name="Rectangle 8"/>
          <p:cNvSpPr/>
          <p:nvPr/>
        </p:nvSpPr>
        <p:spPr>
          <a:xfrm>
            <a:off x="404062" y="4341114"/>
            <a:ext cx="3634328" cy="276999"/>
          </a:xfrm>
          <a:prstGeom prst="rect">
            <a:avLst/>
          </a:prstGeom>
        </p:spPr>
        <p:txBody>
          <a:bodyPr wrap="none">
            <a:spAutoFit/>
          </a:bodyPr>
          <a:lstStyle/>
          <a:p>
            <a:r>
              <a:rPr lang="en-US" sz="1200" b="1" dirty="0"/>
              <a:t>The Interpretation of Errors in Minuit (2004 by James)</a:t>
            </a:r>
          </a:p>
        </p:txBody>
      </p:sp>
      <p:sp>
        <p:nvSpPr>
          <p:cNvPr id="10" name="TextBox 9"/>
          <p:cNvSpPr txBox="1"/>
          <p:nvPr/>
        </p:nvSpPr>
        <p:spPr>
          <a:xfrm>
            <a:off x="416158" y="5478180"/>
            <a:ext cx="3585837" cy="369332"/>
          </a:xfrm>
          <a:prstGeom prst="rect">
            <a:avLst/>
          </a:prstGeom>
          <a:noFill/>
        </p:spPr>
        <p:txBody>
          <a:bodyPr wrap="none" rtlCol="0">
            <a:spAutoFit/>
          </a:bodyPr>
          <a:lstStyle/>
          <a:p>
            <a:r>
              <a:rPr lang="en-US" dirty="0"/>
              <a:t>In ROOT: </a:t>
            </a:r>
            <a:r>
              <a:rPr lang="en-US" b="1" dirty="0" err="1">
                <a:solidFill>
                  <a:srgbClr val="0000FF"/>
                </a:solidFill>
              </a:rPr>
              <a:t>SetDefaultErrorDef</a:t>
            </a:r>
            <a:r>
              <a:rPr lang="en-US" b="1" dirty="0">
                <a:solidFill>
                  <a:srgbClr val="0000FF"/>
                </a:solidFill>
              </a:rPr>
              <a:t>(real #)</a:t>
            </a:r>
          </a:p>
        </p:txBody>
      </p:sp>
      <p:sp>
        <p:nvSpPr>
          <p:cNvPr id="11" name="TextBox 10"/>
          <p:cNvSpPr txBox="1"/>
          <p:nvPr/>
        </p:nvSpPr>
        <p:spPr>
          <a:xfrm>
            <a:off x="392345" y="5811930"/>
            <a:ext cx="5153875" cy="369332"/>
          </a:xfrm>
          <a:prstGeom prst="rect">
            <a:avLst/>
          </a:prstGeom>
          <a:noFill/>
        </p:spPr>
        <p:txBody>
          <a:bodyPr wrap="none" rtlCol="0">
            <a:spAutoFit/>
          </a:bodyPr>
          <a:lstStyle/>
          <a:p>
            <a:r>
              <a:rPr lang="en-US" dirty="0"/>
              <a:t>Default is 1 and doesn’t change unless you change it!</a:t>
            </a:r>
          </a:p>
        </p:txBody>
      </p:sp>
      <p:sp>
        <p:nvSpPr>
          <p:cNvPr id="8" name="TextBox 7">
            <a:extLst>
              <a:ext uri="{FF2B5EF4-FFF2-40B4-BE49-F238E27FC236}">
                <a16:creationId xmlns:a16="http://schemas.microsoft.com/office/drawing/2014/main" id="{BA8FEA39-BDD4-6940-A58B-47D01523DCF8}"/>
              </a:ext>
            </a:extLst>
          </p:cNvPr>
          <p:cNvSpPr txBox="1"/>
          <p:nvPr/>
        </p:nvSpPr>
        <p:spPr>
          <a:xfrm>
            <a:off x="0" y="6275663"/>
            <a:ext cx="12192000" cy="369332"/>
          </a:xfrm>
          <a:prstGeom prst="rect">
            <a:avLst/>
          </a:prstGeom>
          <a:noFill/>
        </p:spPr>
        <p:txBody>
          <a:bodyPr wrap="square" rtlCol="0">
            <a:spAutoFit/>
          </a:bodyPr>
          <a:lstStyle/>
          <a:p>
            <a:pPr algn="ctr"/>
            <a:r>
              <a:rPr lang="en-US" b="1" dirty="0"/>
              <a:t>USE PICKING A COIN EXAMPLE</a:t>
            </a:r>
          </a:p>
        </p:txBody>
      </p:sp>
      <p:sp>
        <p:nvSpPr>
          <p:cNvPr id="13" name="Slide Number Placeholder 12">
            <a:extLst>
              <a:ext uri="{FF2B5EF4-FFF2-40B4-BE49-F238E27FC236}">
                <a16:creationId xmlns:a16="http://schemas.microsoft.com/office/drawing/2014/main" id="{317FCF8E-30C6-FE46-B6D0-1C002DCCFBEB}"/>
              </a:ext>
            </a:extLst>
          </p:cNvPr>
          <p:cNvSpPr>
            <a:spLocks noGrp="1"/>
          </p:cNvSpPr>
          <p:nvPr>
            <p:ph type="sldNum" sz="quarter" idx="12"/>
          </p:nvPr>
        </p:nvSpPr>
        <p:spPr/>
        <p:txBody>
          <a:bodyPr/>
          <a:lstStyle/>
          <a:p>
            <a:fld id="{C276C80F-E337-1E44-B5E3-0EACE8A36058}" type="slidenum">
              <a:rPr lang="en-US" smtClean="0"/>
              <a:t>50</a:t>
            </a:fld>
            <a:endParaRPr lang="en-US"/>
          </a:p>
        </p:txBody>
      </p:sp>
    </p:spTree>
    <p:extLst>
      <p:ext uri="{BB962C8B-B14F-4D97-AF65-F5344CB8AC3E}">
        <p14:creationId xmlns:p14="http://schemas.microsoft.com/office/powerpoint/2010/main" val="3877314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E267-EAFD-824C-8F7D-04EC3BCEF43E}"/>
              </a:ext>
            </a:extLst>
          </p:cNvPr>
          <p:cNvSpPr>
            <a:spLocks noGrp="1"/>
          </p:cNvSpPr>
          <p:nvPr>
            <p:ph type="title"/>
          </p:nvPr>
        </p:nvSpPr>
        <p:spPr>
          <a:xfrm>
            <a:off x="0" y="0"/>
            <a:ext cx="12192000" cy="1018103"/>
          </a:xfrm>
        </p:spPr>
        <p:txBody>
          <a:bodyPr/>
          <a:lstStyle/>
          <a:p>
            <a:pPr algn="ctr"/>
            <a:r>
              <a:rPr lang="en-US" dirty="0"/>
              <a:t>This discussion can also be </a:t>
            </a:r>
            <a:r>
              <a:rPr lang="en-US" sz="4000" dirty="0"/>
              <a:t>found</a:t>
            </a:r>
            <a:r>
              <a:rPr lang="en-US" dirty="0"/>
              <a:t> in PDG book</a:t>
            </a:r>
          </a:p>
        </p:txBody>
      </p:sp>
      <p:sp>
        <p:nvSpPr>
          <p:cNvPr id="3" name="Content Placeholder 2">
            <a:extLst>
              <a:ext uri="{FF2B5EF4-FFF2-40B4-BE49-F238E27FC236}">
                <a16:creationId xmlns:a16="http://schemas.microsoft.com/office/drawing/2014/main" id="{C372B0A2-DD3C-FD42-A6ED-C1BDCD45FB04}"/>
              </a:ext>
            </a:extLst>
          </p:cNvPr>
          <p:cNvSpPr>
            <a:spLocks noGrp="1"/>
          </p:cNvSpPr>
          <p:nvPr>
            <p:ph sz="half" idx="1"/>
          </p:nvPr>
        </p:nvSpPr>
        <p:spPr>
          <a:xfrm>
            <a:off x="832261" y="943659"/>
            <a:ext cx="10527477" cy="501939"/>
          </a:xfrm>
        </p:spPr>
        <p:txBody>
          <a:bodyPr/>
          <a:lstStyle/>
          <a:p>
            <a:r>
              <a:rPr lang="en-US" dirty="0">
                <a:hlinkClick r:id="rId2"/>
              </a:rPr>
              <a:t>http://pdg.lbl.gov/2014/reviews/rpp2014-rev-statistics.pdf</a:t>
            </a:r>
            <a:r>
              <a:rPr lang="en-US" dirty="0"/>
              <a:t> page 29</a:t>
            </a:r>
          </a:p>
        </p:txBody>
      </p:sp>
      <p:pic>
        <p:nvPicPr>
          <p:cNvPr id="6" name="Picture 5">
            <a:extLst>
              <a:ext uri="{FF2B5EF4-FFF2-40B4-BE49-F238E27FC236}">
                <a16:creationId xmlns:a16="http://schemas.microsoft.com/office/drawing/2014/main" id="{0254A7C7-ADE4-C04C-9E79-BC049AC35542}"/>
              </a:ext>
            </a:extLst>
          </p:cNvPr>
          <p:cNvPicPr>
            <a:picLocks noChangeAspect="1"/>
          </p:cNvPicPr>
          <p:nvPr/>
        </p:nvPicPr>
        <p:blipFill>
          <a:blip r:embed="rId3"/>
          <a:stretch>
            <a:fillRect/>
          </a:stretch>
        </p:blipFill>
        <p:spPr>
          <a:xfrm>
            <a:off x="220009" y="1582599"/>
            <a:ext cx="3793805" cy="4514334"/>
          </a:xfrm>
          <a:prstGeom prst="rect">
            <a:avLst/>
          </a:prstGeom>
        </p:spPr>
      </p:pic>
      <p:pic>
        <p:nvPicPr>
          <p:cNvPr id="8" name="Picture 7">
            <a:extLst>
              <a:ext uri="{FF2B5EF4-FFF2-40B4-BE49-F238E27FC236}">
                <a16:creationId xmlns:a16="http://schemas.microsoft.com/office/drawing/2014/main" id="{D76285BF-4630-4945-A312-A02B5C51187C}"/>
              </a:ext>
            </a:extLst>
          </p:cNvPr>
          <p:cNvPicPr>
            <a:picLocks noChangeAspect="1"/>
          </p:cNvPicPr>
          <p:nvPr/>
        </p:nvPicPr>
        <p:blipFill>
          <a:blip r:embed="rId4"/>
          <a:stretch>
            <a:fillRect/>
          </a:stretch>
        </p:blipFill>
        <p:spPr>
          <a:xfrm>
            <a:off x="4073239" y="1701350"/>
            <a:ext cx="4243688" cy="4168178"/>
          </a:xfrm>
          <a:prstGeom prst="rect">
            <a:avLst/>
          </a:prstGeom>
        </p:spPr>
      </p:pic>
      <p:pic>
        <p:nvPicPr>
          <p:cNvPr id="10" name="Picture 9">
            <a:extLst>
              <a:ext uri="{FF2B5EF4-FFF2-40B4-BE49-F238E27FC236}">
                <a16:creationId xmlns:a16="http://schemas.microsoft.com/office/drawing/2014/main" id="{F2357DFD-9166-2042-9497-0BFA4FB5AB80}"/>
              </a:ext>
            </a:extLst>
          </p:cNvPr>
          <p:cNvPicPr>
            <a:picLocks noChangeAspect="1"/>
          </p:cNvPicPr>
          <p:nvPr/>
        </p:nvPicPr>
        <p:blipFill>
          <a:blip r:embed="rId5"/>
          <a:stretch>
            <a:fillRect/>
          </a:stretch>
        </p:blipFill>
        <p:spPr>
          <a:xfrm>
            <a:off x="8122721" y="1736429"/>
            <a:ext cx="4057403" cy="4036380"/>
          </a:xfrm>
          <a:prstGeom prst="rect">
            <a:avLst/>
          </a:prstGeom>
        </p:spPr>
      </p:pic>
      <p:sp>
        <p:nvSpPr>
          <p:cNvPr id="11" name="TextBox 10">
            <a:extLst>
              <a:ext uri="{FF2B5EF4-FFF2-40B4-BE49-F238E27FC236}">
                <a16:creationId xmlns:a16="http://schemas.microsoft.com/office/drawing/2014/main" id="{46028F60-0B36-0A41-8712-63B5B76FFB21}"/>
              </a:ext>
            </a:extLst>
          </p:cNvPr>
          <p:cNvSpPr txBox="1"/>
          <p:nvPr/>
        </p:nvSpPr>
        <p:spPr>
          <a:xfrm>
            <a:off x="424655" y="5795372"/>
            <a:ext cx="3062377" cy="584775"/>
          </a:xfrm>
          <a:prstGeom prst="rect">
            <a:avLst/>
          </a:prstGeom>
          <a:solidFill>
            <a:schemeClr val="bg1"/>
          </a:solidFill>
        </p:spPr>
        <p:txBody>
          <a:bodyPr wrap="none" rtlCol="0">
            <a:spAutoFit/>
          </a:bodyPr>
          <a:lstStyle/>
          <a:p>
            <a:pPr algn="ctr"/>
            <a:r>
              <a:rPr lang="en-US" sz="1600" dirty="0"/>
              <a:t>Confidence region for parameter 1</a:t>
            </a:r>
          </a:p>
          <a:p>
            <a:pPr algn="ctr"/>
            <a:r>
              <a:rPr lang="en-US" sz="1600" dirty="0"/>
              <a:t>( shown for 68% CL ) </a:t>
            </a:r>
          </a:p>
        </p:txBody>
      </p:sp>
      <p:sp>
        <p:nvSpPr>
          <p:cNvPr id="12" name="TextBox 11">
            <a:extLst>
              <a:ext uri="{FF2B5EF4-FFF2-40B4-BE49-F238E27FC236}">
                <a16:creationId xmlns:a16="http://schemas.microsoft.com/office/drawing/2014/main" id="{142C9BBE-96B8-714B-A4C4-7A68CFF84AF6}"/>
              </a:ext>
            </a:extLst>
          </p:cNvPr>
          <p:cNvSpPr txBox="1"/>
          <p:nvPr/>
        </p:nvSpPr>
        <p:spPr>
          <a:xfrm>
            <a:off x="3816153" y="5549151"/>
            <a:ext cx="4410695" cy="584775"/>
          </a:xfrm>
          <a:prstGeom prst="rect">
            <a:avLst/>
          </a:prstGeom>
          <a:solidFill>
            <a:schemeClr val="bg1"/>
          </a:solidFill>
        </p:spPr>
        <p:txBody>
          <a:bodyPr wrap="none" rtlCol="0">
            <a:spAutoFit/>
          </a:bodyPr>
          <a:lstStyle/>
          <a:p>
            <a:r>
              <a:rPr lang="en-US" sz="1600" dirty="0"/>
              <a:t> </a:t>
            </a:r>
          </a:p>
          <a:p>
            <a:r>
              <a:rPr lang="en-US" sz="1600" dirty="0"/>
              <a:t>Rectangular confidence region for parameter 1 &amp; 2</a:t>
            </a:r>
          </a:p>
        </p:txBody>
      </p:sp>
      <p:sp>
        <p:nvSpPr>
          <p:cNvPr id="13" name="TextBox 12">
            <a:extLst>
              <a:ext uri="{FF2B5EF4-FFF2-40B4-BE49-F238E27FC236}">
                <a16:creationId xmlns:a16="http://schemas.microsoft.com/office/drawing/2014/main" id="{D6295112-DA6C-0948-B320-26A073FB481B}"/>
              </a:ext>
            </a:extLst>
          </p:cNvPr>
          <p:cNvSpPr txBox="1"/>
          <p:nvPr/>
        </p:nvSpPr>
        <p:spPr>
          <a:xfrm>
            <a:off x="8577211" y="5487595"/>
            <a:ext cx="3052439" cy="923330"/>
          </a:xfrm>
          <a:prstGeom prst="rect">
            <a:avLst/>
          </a:prstGeom>
          <a:solidFill>
            <a:schemeClr val="bg1"/>
          </a:solidFill>
        </p:spPr>
        <p:txBody>
          <a:bodyPr wrap="none" rtlCol="0">
            <a:spAutoFit/>
          </a:bodyPr>
          <a:lstStyle/>
          <a:p>
            <a:endParaRPr lang="en-US" dirty="0"/>
          </a:p>
          <a:p>
            <a:pPr algn="ctr"/>
            <a:r>
              <a:rPr lang="en-US" dirty="0"/>
              <a:t>   Optimal Confidence Region</a:t>
            </a:r>
          </a:p>
          <a:p>
            <a:pPr algn="ctr"/>
            <a:r>
              <a:rPr lang="en-US" dirty="0"/>
              <a:t>         ( this is only a 39% CL )     </a:t>
            </a:r>
          </a:p>
        </p:txBody>
      </p:sp>
      <p:sp>
        <p:nvSpPr>
          <p:cNvPr id="14" name="TextBox 13">
            <a:extLst>
              <a:ext uri="{FF2B5EF4-FFF2-40B4-BE49-F238E27FC236}">
                <a16:creationId xmlns:a16="http://schemas.microsoft.com/office/drawing/2014/main" id="{0E90ADF7-9FF2-A846-A274-519CC1351897}"/>
              </a:ext>
            </a:extLst>
          </p:cNvPr>
          <p:cNvSpPr txBox="1"/>
          <p:nvPr/>
        </p:nvSpPr>
        <p:spPr>
          <a:xfrm>
            <a:off x="0" y="6500426"/>
            <a:ext cx="12180124" cy="369332"/>
          </a:xfrm>
          <a:prstGeom prst="rect">
            <a:avLst/>
          </a:prstGeom>
          <a:noFill/>
        </p:spPr>
        <p:txBody>
          <a:bodyPr wrap="square" rtlCol="0">
            <a:spAutoFit/>
          </a:bodyPr>
          <a:lstStyle/>
          <a:p>
            <a:pPr algn="ctr"/>
            <a:r>
              <a:rPr lang="en-US" b="1" dirty="0"/>
              <a:t>THNK CAREFULLY ABOUT WHAT YOUR FIT IS DOING AND DON’T JUST BLINDLY USE THE DEFAULTS</a:t>
            </a:r>
          </a:p>
        </p:txBody>
      </p:sp>
      <p:sp>
        <p:nvSpPr>
          <p:cNvPr id="16" name="Slide Number Placeholder 15">
            <a:extLst>
              <a:ext uri="{FF2B5EF4-FFF2-40B4-BE49-F238E27FC236}">
                <a16:creationId xmlns:a16="http://schemas.microsoft.com/office/drawing/2014/main" id="{F55B9E3F-9198-0F43-BF75-2CF368027509}"/>
              </a:ext>
            </a:extLst>
          </p:cNvPr>
          <p:cNvSpPr>
            <a:spLocks noGrp="1"/>
          </p:cNvSpPr>
          <p:nvPr>
            <p:ph type="sldNum" sz="quarter" idx="12"/>
          </p:nvPr>
        </p:nvSpPr>
        <p:spPr>
          <a:xfrm>
            <a:off x="9251867" y="6476141"/>
            <a:ext cx="2743200" cy="365125"/>
          </a:xfrm>
        </p:spPr>
        <p:txBody>
          <a:bodyPr/>
          <a:lstStyle/>
          <a:p>
            <a:fld id="{C276C80F-E337-1E44-B5E3-0EACE8A36058}" type="slidenum">
              <a:rPr lang="en-US" smtClean="0"/>
              <a:t>51</a:t>
            </a:fld>
            <a:endParaRPr lang="en-US" dirty="0"/>
          </a:p>
        </p:txBody>
      </p:sp>
    </p:spTree>
    <p:extLst>
      <p:ext uri="{BB962C8B-B14F-4D97-AF65-F5344CB8AC3E}">
        <p14:creationId xmlns:p14="http://schemas.microsoft.com/office/powerpoint/2010/main" val="4094691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82320" y="3798163"/>
            <a:ext cx="1184639" cy="646331"/>
          </a:xfrm>
          <a:prstGeom prst="rect">
            <a:avLst/>
          </a:prstGeom>
          <a:noFill/>
        </p:spPr>
        <p:txBody>
          <a:bodyPr wrap="none" rtlCol="0">
            <a:spAutoFit/>
          </a:bodyPr>
          <a:lstStyle/>
          <a:p>
            <a:r>
              <a:rPr lang="en-US" sz="3600" b="1" dirty="0">
                <a:solidFill>
                  <a:srgbClr val="008000"/>
                </a:solidFill>
              </a:rPr>
              <a:t>Right</a:t>
            </a:r>
          </a:p>
        </p:txBody>
      </p:sp>
      <p:sp>
        <p:nvSpPr>
          <p:cNvPr id="10" name="TextBox 9"/>
          <p:cNvSpPr txBox="1"/>
          <p:nvPr/>
        </p:nvSpPr>
        <p:spPr>
          <a:xfrm flipH="1">
            <a:off x="2894953" y="4037119"/>
            <a:ext cx="833897" cy="369332"/>
          </a:xfrm>
          <a:prstGeom prst="rect">
            <a:avLst/>
          </a:prstGeom>
          <a:noFill/>
        </p:spPr>
        <p:txBody>
          <a:bodyPr wrap="square" rtlCol="0">
            <a:spAutoFit/>
          </a:bodyPr>
          <a:lstStyle/>
          <a:p>
            <a:r>
              <a:rPr lang="en-US" b="1" dirty="0"/>
              <a:t>Wrong    </a:t>
            </a:r>
          </a:p>
        </p:txBody>
      </p:sp>
      <p:sp>
        <p:nvSpPr>
          <p:cNvPr id="2" name="Title 1"/>
          <p:cNvSpPr>
            <a:spLocks noGrp="1"/>
          </p:cNvSpPr>
          <p:nvPr>
            <p:ph type="title"/>
          </p:nvPr>
        </p:nvSpPr>
        <p:spPr/>
        <p:txBody>
          <a:bodyPr/>
          <a:lstStyle/>
          <a:p>
            <a:r>
              <a:rPr lang="en-US" dirty="0"/>
              <a:t>Monty Hall Problem</a:t>
            </a:r>
          </a:p>
        </p:txBody>
      </p:sp>
      <p:sp>
        <p:nvSpPr>
          <p:cNvPr id="4" name="Action Button: Custom 3">
            <a:hlinkClick r:id="rId2" action="ppaction://hlinksldjump" highlightClick="1"/>
          </p:cNvPr>
          <p:cNvSpPr/>
          <p:nvPr/>
        </p:nvSpPr>
        <p:spPr>
          <a:xfrm>
            <a:off x="2453851" y="2200004"/>
            <a:ext cx="1950418" cy="284639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Custom 5">
            <a:hlinkClick r:id="rId2" action="ppaction://hlinksldjump" highlightClick="1"/>
          </p:cNvPr>
          <p:cNvSpPr/>
          <p:nvPr/>
        </p:nvSpPr>
        <p:spPr>
          <a:xfrm>
            <a:off x="8015942" y="2200005"/>
            <a:ext cx="1825682" cy="284639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96723" y="1513667"/>
            <a:ext cx="934759" cy="369332"/>
          </a:xfrm>
          <a:prstGeom prst="rect">
            <a:avLst/>
          </a:prstGeom>
          <a:noFill/>
        </p:spPr>
        <p:txBody>
          <a:bodyPr wrap="none" rtlCol="0">
            <a:spAutoFit/>
          </a:bodyPr>
          <a:lstStyle/>
          <a:p>
            <a:r>
              <a:rPr lang="en-US" dirty="0"/>
              <a:t>Door #1</a:t>
            </a:r>
          </a:p>
        </p:txBody>
      </p:sp>
      <p:sp>
        <p:nvSpPr>
          <p:cNvPr id="8" name="Rectangle 7"/>
          <p:cNvSpPr/>
          <p:nvPr/>
        </p:nvSpPr>
        <p:spPr>
          <a:xfrm>
            <a:off x="5628621" y="1513667"/>
            <a:ext cx="934759" cy="369332"/>
          </a:xfrm>
          <a:prstGeom prst="rect">
            <a:avLst/>
          </a:prstGeom>
        </p:spPr>
        <p:txBody>
          <a:bodyPr wrap="none">
            <a:spAutoFit/>
          </a:bodyPr>
          <a:lstStyle/>
          <a:p>
            <a:r>
              <a:rPr lang="en-US" dirty="0"/>
              <a:t>Door #2</a:t>
            </a:r>
          </a:p>
        </p:txBody>
      </p:sp>
      <p:sp>
        <p:nvSpPr>
          <p:cNvPr id="9" name="Rectangle 8"/>
          <p:cNvSpPr/>
          <p:nvPr/>
        </p:nvSpPr>
        <p:spPr>
          <a:xfrm>
            <a:off x="8515188" y="1513667"/>
            <a:ext cx="934759" cy="369332"/>
          </a:xfrm>
          <a:prstGeom prst="rect">
            <a:avLst/>
          </a:prstGeom>
        </p:spPr>
        <p:txBody>
          <a:bodyPr wrap="none">
            <a:spAutoFit/>
          </a:bodyPr>
          <a:lstStyle/>
          <a:p>
            <a:r>
              <a:rPr lang="en-US" dirty="0"/>
              <a:t>Door #3</a:t>
            </a:r>
          </a:p>
        </p:txBody>
      </p:sp>
      <p:sp>
        <p:nvSpPr>
          <p:cNvPr id="11" name="TextBox 10"/>
          <p:cNvSpPr txBox="1"/>
          <p:nvPr/>
        </p:nvSpPr>
        <p:spPr>
          <a:xfrm>
            <a:off x="5702369" y="4037119"/>
            <a:ext cx="914817" cy="369332"/>
          </a:xfrm>
          <a:prstGeom prst="rect">
            <a:avLst/>
          </a:prstGeom>
          <a:noFill/>
        </p:spPr>
        <p:txBody>
          <a:bodyPr wrap="square" rtlCol="0">
            <a:spAutoFit/>
          </a:bodyPr>
          <a:lstStyle/>
          <a:p>
            <a:r>
              <a:rPr lang="en-US" b="1" dirty="0"/>
              <a:t> </a:t>
            </a:r>
          </a:p>
        </p:txBody>
      </p:sp>
      <p:pic>
        <p:nvPicPr>
          <p:cNvPr id="13" name="Picture 12" descr="goat.jpeg">
            <a:extLst>
              <a:ext uri="{FF2B5EF4-FFF2-40B4-BE49-F238E27FC236}">
                <a16:creationId xmlns:a16="http://schemas.microsoft.com/office/drawing/2014/main" id="{DBC18E5C-9CC8-2D4E-A07B-2B00956B5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729" y="2829312"/>
            <a:ext cx="2262542" cy="2217088"/>
          </a:xfrm>
          <a:prstGeom prst="rect">
            <a:avLst/>
          </a:prstGeom>
        </p:spPr>
      </p:pic>
    </p:spTree>
    <p:extLst>
      <p:ext uri="{BB962C8B-B14F-4D97-AF65-F5344CB8AC3E}">
        <p14:creationId xmlns:p14="http://schemas.microsoft.com/office/powerpoint/2010/main" val="3903296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Monty Hall Problem</a:t>
            </a:r>
          </a:p>
        </p:txBody>
      </p:sp>
      <p:sp>
        <p:nvSpPr>
          <p:cNvPr id="9" name="TextBox 8"/>
          <p:cNvSpPr txBox="1"/>
          <p:nvPr/>
        </p:nvSpPr>
        <p:spPr>
          <a:xfrm>
            <a:off x="2832578" y="1513667"/>
            <a:ext cx="934759" cy="369332"/>
          </a:xfrm>
          <a:prstGeom prst="rect">
            <a:avLst/>
          </a:prstGeom>
          <a:noFill/>
        </p:spPr>
        <p:txBody>
          <a:bodyPr wrap="none" rtlCol="0">
            <a:spAutoFit/>
          </a:bodyPr>
          <a:lstStyle/>
          <a:p>
            <a:r>
              <a:rPr lang="en-US" dirty="0"/>
              <a:t>Door #1</a:t>
            </a:r>
          </a:p>
        </p:txBody>
      </p:sp>
      <p:sp>
        <p:nvSpPr>
          <p:cNvPr id="10" name="Rectangle 9"/>
          <p:cNvSpPr/>
          <p:nvPr/>
        </p:nvSpPr>
        <p:spPr>
          <a:xfrm>
            <a:off x="5628621" y="1513667"/>
            <a:ext cx="934759" cy="369332"/>
          </a:xfrm>
          <a:prstGeom prst="rect">
            <a:avLst/>
          </a:prstGeom>
        </p:spPr>
        <p:txBody>
          <a:bodyPr wrap="none">
            <a:spAutoFit/>
          </a:bodyPr>
          <a:lstStyle/>
          <a:p>
            <a:r>
              <a:rPr lang="en-US" dirty="0"/>
              <a:t>Door #2</a:t>
            </a:r>
          </a:p>
        </p:txBody>
      </p:sp>
      <p:sp>
        <p:nvSpPr>
          <p:cNvPr id="11" name="Rectangle 10"/>
          <p:cNvSpPr/>
          <p:nvPr/>
        </p:nvSpPr>
        <p:spPr>
          <a:xfrm>
            <a:off x="8515188" y="1513667"/>
            <a:ext cx="934759" cy="369332"/>
          </a:xfrm>
          <a:prstGeom prst="rect">
            <a:avLst/>
          </a:prstGeom>
        </p:spPr>
        <p:txBody>
          <a:bodyPr wrap="none">
            <a:spAutoFit/>
          </a:bodyPr>
          <a:lstStyle/>
          <a:p>
            <a:r>
              <a:rPr lang="en-US" dirty="0"/>
              <a:t>Door #3</a:t>
            </a:r>
          </a:p>
        </p:txBody>
      </p:sp>
      <p:pic>
        <p:nvPicPr>
          <p:cNvPr id="12" name="Picture 11" descr="goat.jpeg">
            <a:extLst>
              <a:ext uri="{FF2B5EF4-FFF2-40B4-BE49-F238E27FC236}">
                <a16:creationId xmlns:a16="http://schemas.microsoft.com/office/drawing/2014/main" id="{0D02F632-ED9F-F647-BC10-8084C1BF5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686" y="2912970"/>
            <a:ext cx="2262542" cy="2217088"/>
          </a:xfrm>
          <a:prstGeom prst="rect">
            <a:avLst/>
          </a:prstGeom>
        </p:spPr>
      </p:pic>
      <p:pic>
        <p:nvPicPr>
          <p:cNvPr id="13" name="Picture 12" descr="goat.jpeg">
            <a:extLst>
              <a:ext uri="{FF2B5EF4-FFF2-40B4-BE49-F238E27FC236}">
                <a16:creationId xmlns:a16="http://schemas.microsoft.com/office/drawing/2014/main" id="{49D966A3-E1D3-E04E-8532-399AE7523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429" y="2839230"/>
            <a:ext cx="2262542" cy="2217088"/>
          </a:xfrm>
          <a:prstGeom prst="rect">
            <a:avLst/>
          </a:prstGeom>
        </p:spPr>
      </p:pic>
      <p:pic>
        <p:nvPicPr>
          <p:cNvPr id="3" name="Picture 2">
            <a:extLst>
              <a:ext uri="{FF2B5EF4-FFF2-40B4-BE49-F238E27FC236}">
                <a16:creationId xmlns:a16="http://schemas.microsoft.com/office/drawing/2014/main" id="{119C52BA-92FF-E942-9FDC-E9127372BE5A}"/>
              </a:ext>
            </a:extLst>
          </p:cNvPr>
          <p:cNvPicPr>
            <a:picLocks noChangeAspect="1"/>
          </p:cNvPicPr>
          <p:nvPr/>
        </p:nvPicPr>
        <p:blipFill rotWithShape="1">
          <a:blip r:embed="rId3"/>
          <a:srcRect l="7011" t="3831" r="9454" b="11572"/>
          <a:stretch/>
        </p:blipFill>
        <p:spPr>
          <a:xfrm>
            <a:off x="7483367" y="2476326"/>
            <a:ext cx="2680136" cy="2883889"/>
          </a:xfrm>
          <a:prstGeom prst="rect">
            <a:avLst/>
          </a:prstGeom>
        </p:spPr>
      </p:pic>
    </p:spTree>
    <p:extLst>
      <p:ext uri="{BB962C8B-B14F-4D97-AF65-F5344CB8AC3E}">
        <p14:creationId xmlns:p14="http://schemas.microsoft.com/office/powerpoint/2010/main" val="1765652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Says Switch</a:t>
            </a:r>
          </a:p>
        </p:txBody>
      </p:sp>
      <p:sp>
        <p:nvSpPr>
          <p:cNvPr id="3" name="Content Placeholder 2"/>
          <p:cNvSpPr>
            <a:spLocks noGrp="1"/>
          </p:cNvSpPr>
          <p:nvPr>
            <p:ph idx="1"/>
          </p:nvPr>
        </p:nvSpPr>
        <p:spPr>
          <a:xfrm>
            <a:off x="1981200" y="1525994"/>
            <a:ext cx="8229600" cy="4525963"/>
          </a:xfrm>
        </p:spPr>
        <p:txBody>
          <a:bodyPr/>
          <a:lstStyle/>
          <a:p>
            <a:r>
              <a:rPr lang="en-US" dirty="0"/>
              <a:t>Your human reaction is to stay with your original choice.</a:t>
            </a:r>
          </a:p>
          <a:p>
            <a:r>
              <a:rPr lang="en-US" dirty="0"/>
              <a:t>I setup the problem before I even arrived today (i.e. you have 1/3 chance to pick correctly at the start)</a:t>
            </a:r>
          </a:p>
          <a:p>
            <a:r>
              <a:rPr lang="en-US" dirty="0"/>
              <a:t>My opening a door is NOT random, so the remaining door has a 2/3 chance to be the winner!</a:t>
            </a:r>
          </a:p>
        </p:txBody>
      </p:sp>
      <p:sp>
        <p:nvSpPr>
          <p:cNvPr id="4" name="TextBox 3"/>
          <p:cNvSpPr txBox="1"/>
          <p:nvPr/>
        </p:nvSpPr>
        <p:spPr>
          <a:xfrm>
            <a:off x="1524000" y="5887263"/>
            <a:ext cx="9144000" cy="369332"/>
          </a:xfrm>
          <a:prstGeom prst="rect">
            <a:avLst/>
          </a:prstGeom>
          <a:noFill/>
        </p:spPr>
        <p:txBody>
          <a:bodyPr wrap="square" rtlCol="0">
            <a:spAutoFit/>
          </a:bodyPr>
          <a:lstStyle/>
          <a:p>
            <a:pPr algn="ctr"/>
            <a:r>
              <a:rPr lang="en-US" dirty="0"/>
              <a:t>If you are still not convinced trying reading </a:t>
            </a:r>
            <a:r>
              <a:rPr lang="en-US" dirty="0">
                <a:hlinkClick r:id="rId2"/>
              </a:rPr>
              <a:t>https://en.wikipedia.org/wiki/Monty_Hall_problem</a:t>
            </a:r>
            <a:r>
              <a:rPr lang="en-US" dirty="0"/>
              <a:t> </a:t>
            </a:r>
          </a:p>
        </p:txBody>
      </p:sp>
      <p:sp>
        <p:nvSpPr>
          <p:cNvPr id="5" name="TextBox 4">
            <a:extLst>
              <a:ext uri="{FF2B5EF4-FFF2-40B4-BE49-F238E27FC236}">
                <a16:creationId xmlns:a16="http://schemas.microsoft.com/office/drawing/2014/main" id="{CEFF219E-AB22-034A-90B6-9FB9F060D91C}"/>
              </a:ext>
            </a:extLst>
          </p:cNvPr>
          <p:cNvSpPr txBox="1"/>
          <p:nvPr/>
        </p:nvSpPr>
        <p:spPr>
          <a:xfrm>
            <a:off x="0" y="6264168"/>
            <a:ext cx="12191999" cy="369332"/>
          </a:xfrm>
          <a:prstGeom prst="rect">
            <a:avLst/>
          </a:prstGeom>
          <a:noFill/>
        </p:spPr>
        <p:txBody>
          <a:bodyPr wrap="square" rtlCol="0">
            <a:spAutoFit/>
          </a:bodyPr>
          <a:lstStyle/>
          <a:p>
            <a:pPr algn="ctr"/>
            <a:r>
              <a:rPr lang="en-US" dirty="0"/>
              <a:t>The is actually a great problem to set up as a Monte Carlo simulation.</a:t>
            </a:r>
          </a:p>
        </p:txBody>
      </p:sp>
    </p:spTree>
    <p:extLst>
      <p:ext uri="{BB962C8B-B14F-4D97-AF65-F5344CB8AC3E}">
        <p14:creationId xmlns:p14="http://schemas.microsoft.com/office/powerpoint/2010/main" val="1930533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4684"/>
            <a:ext cx="9144000" cy="687949"/>
          </a:xfrm>
        </p:spPr>
        <p:txBody>
          <a:bodyPr/>
          <a:lstStyle/>
          <a:p>
            <a:pPr algn="ctr"/>
            <a:r>
              <a:rPr lang="en-US" sz="3200" dirty="0"/>
              <a:t>Retrograde Motion of Mars As Seen From Earth</a:t>
            </a:r>
          </a:p>
        </p:txBody>
      </p:sp>
      <p:pic>
        <p:nvPicPr>
          <p:cNvPr id="4" name="Picture 3" descr="mars.png"/>
          <p:cNvPicPr>
            <a:picLocks noChangeAspect="1"/>
          </p:cNvPicPr>
          <p:nvPr/>
        </p:nvPicPr>
        <p:blipFill rotWithShape="1">
          <a:blip r:embed="rId2">
            <a:extLst>
              <a:ext uri="{28A0092B-C50C-407E-A947-70E740481C1C}">
                <a14:useLocalDpi xmlns:a14="http://schemas.microsoft.com/office/drawing/2010/main" val="0"/>
              </a:ext>
            </a:extLst>
          </a:blip>
          <a:srcRect t="6066" b="1581"/>
          <a:stretch/>
        </p:blipFill>
        <p:spPr>
          <a:xfrm>
            <a:off x="2053867" y="1342106"/>
            <a:ext cx="8084266" cy="4890981"/>
          </a:xfrm>
          <a:prstGeom prst="rect">
            <a:avLst/>
          </a:prstGeom>
        </p:spPr>
      </p:pic>
    </p:spTree>
    <p:extLst>
      <p:ext uri="{BB962C8B-B14F-4D97-AF65-F5344CB8AC3E}">
        <p14:creationId xmlns:p14="http://schemas.microsoft.com/office/powerpoint/2010/main" val="1498893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13293</TotalTime>
  <Words>3824</Words>
  <Application>Microsoft Macintosh PowerPoint</Application>
  <PresentationFormat>Widescreen</PresentationFormat>
  <Paragraphs>377</Paragraphs>
  <Slides>51</Slides>
  <Notes>3</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62" baseType="lpstr">
      <vt:lpstr>Apple Chancery</vt:lpstr>
      <vt:lpstr>Arial</vt:lpstr>
      <vt:lpstr>Calibri</vt:lpstr>
      <vt:lpstr>Calibri Light</vt:lpstr>
      <vt:lpstr>Cambria Math</vt:lpstr>
      <vt:lpstr>Comic Sans MS</vt:lpstr>
      <vt:lpstr>Minion Pro</vt:lpstr>
      <vt:lpstr>Verdana</vt:lpstr>
      <vt:lpstr>Office Theme</vt:lpstr>
      <vt:lpstr>1_Office Theme</vt:lpstr>
      <vt:lpstr>Equation</vt:lpstr>
      <vt:lpstr>PowerPoint Presentation</vt:lpstr>
      <vt:lpstr>All Models Are Wrong</vt:lpstr>
      <vt:lpstr>Let’s Make A Deal </vt:lpstr>
      <vt:lpstr>Monty Hall Problem</vt:lpstr>
      <vt:lpstr>Monty Hall Problem</vt:lpstr>
      <vt:lpstr>Monty Hall Problem</vt:lpstr>
      <vt:lpstr>Monty Hall Problem</vt:lpstr>
      <vt:lpstr>Probability Says Switch</vt:lpstr>
      <vt:lpstr>Retrograde Motion of Mars As Seen From Earth</vt:lpstr>
      <vt:lpstr>Earth vs. Sun Centered Models</vt:lpstr>
      <vt:lpstr>Phases &amp; Elliptical Orbits </vt:lpstr>
      <vt:lpstr>Occam's Razor </vt:lpstr>
      <vt:lpstr>A Puzzle Caused By Tenacious Graduate Students</vt:lpstr>
      <vt:lpstr>Muonic Hydrogen Data</vt:lpstr>
      <vt:lpstr>Back in 2011 MANY Possible Explanations</vt:lpstr>
      <vt:lpstr>Charge Radius of the Proton</vt:lpstr>
      <vt:lpstr>The Mainz 2014 0.88 fm Proton Radius Comes From A 51 Parameter Regression</vt:lpstr>
      <vt:lpstr>Simple Real World Example  (where the JLab high school intern didn’t get the expected result)</vt:lpstr>
      <vt:lpstr>Radii from Electron Scattering</vt:lpstr>
      <vt:lpstr>Types of Scientific Papers https://xkcd.com/2456/ </vt:lpstr>
      <vt:lpstr>Warning: Danger of Confirmation Bias</vt:lpstr>
      <vt:lpstr> What’s a nuclear physicist need to know about fitting?!    </vt:lpstr>
      <vt:lpstr>Anscombe's Quartet </vt:lpstr>
      <vt:lpstr>When fit with a linear function, Slope, Intercept, 𝝌2, etc. are all the same.</vt:lpstr>
      <vt:lpstr>PowerPoint Presentation</vt:lpstr>
      <vt:lpstr>PowerPoint Presentation</vt:lpstr>
      <vt:lpstr>Robust Regressions  https://doi.org/10.1103/PhysRevC.102.015205 </vt:lpstr>
      <vt:lpstr>Robust Linear Regression</vt:lpstr>
      <vt:lpstr>Is There Some Way To Avoid The Extrapolations?!</vt:lpstr>
      <vt:lpstr>The Goldilocks Method</vt:lpstr>
      <vt:lpstr>PowerPoint Presentation</vt:lpstr>
      <vt:lpstr>Fermi’s Rejection of Dyson’s Work</vt:lpstr>
      <vt:lpstr>The Five Parameter Elephant</vt:lpstr>
      <vt:lpstr>Statistical notes on the problem of experimental observations near an unphysical region</vt:lpstr>
      <vt:lpstr>Bayesian Priors (The Star Wars Example) </vt:lpstr>
      <vt:lpstr>CLAS xB &gt; 2 Three Nucleon Plateau</vt:lpstr>
      <vt:lpstr>Plotting CLAS Results vs. E’ instead of xB</vt:lpstr>
      <vt:lpstr>And with over 300 citations, the CLAS Pentaquark</vt:lpstr>
      <vt:lpstr>And the high crime…</vt:lpstr>
      <vt:lpstr>Further Reading &amp; Source For Python &amp; R Software</vt:lpstr>
      <vt:lpstr>PowerPoint Presentation</vt:lpstr>
      <vt:lpstr>PowerPoint Presentation</vt:lpstr>
      <vt:lpstr>BACKUP SLIDES</vt:lpstr>
      <vt:lpstr>Proton Radius vs. Order of Polynomial Fits  </vt:lpstr>
      <vt:lpstr>Important Concept In Machine Learning Classes</vt:lpstr>
      <vt:lpstr>PowerPoint Presentation</vt:lpstr>
      <vt:lpstr>Too Many Free Parameters </vt:lpstr>
      <vt:lpstr>Mainz 2014 1422 Data Points Plotted vs Q2 </vt:lpstr>
      <vt:lpstr> J. M. Alarcón, DWH, C. Weiss, and Zhihong Ye, Phys. Rev. C 99 (2019) 044303  an open access: https://doi.org/10.1103/PhysRevC.99.044303   </vt:lpstr>
      <vt:lpstr>Multivariate Errors</vt:lpstr>
      <vt:lpstr>This discussion can also be found in PDG book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Crimes and Misdemeanors In Fitting</dc:title>
  <dc:creator>douglas.higinbotham@gmail.com</dc:creator>
  <cp:lastModifiedBy>Douglas Higinbotham</cp:lastModifiedBy>
  <cp:revision>86</cp:revision>
  <cp:lastPrinted>2019-01-31T16:21:49Z</cp:lastPrinted>
  <dcterms:created xsi:type="dcterms:W3CDTF">2019-01-30T00:50:17Z</dcterms:created>
  <dcterms:modified xsi:type="dcterms:W3CDTF">2025-07-12T15:34:45Z</dcterms:modified>
</cp:coreProperties>
</file>