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9" r:id="rId5"/>
    <p:sldId id="260" r:id="rId6"/>
    <p:sldId id="261" r:id="rId7"/>
    <p:sldId id="262" r:id="rId8"/>
    <p:sldId id="266" r:id="rId9"/>
    <p:sldId id="264" r:id="rId10"/>
    <p:sldId id="265" r:id="rId11"/>
    <p:sldId id="267" r:id="rId12"/>
    <p:sldId id="268" r:id="rId13"/>
    <p:sldId id="269" r:id="rId14"/>
    <p:sldId id="271" r:id="rId15"/>
    <p:sldId id="273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9" autoAdjust="0"/>
    <p:restoredTop sz="94660"/>
  </p:normalViewPr>
  <p:slideViewPr>
    <p:cSldViewPr snapToGrid="0">
      <p:cViewPr varScale="1">
        <p:scale>
          <a:sx n="77" d="100"/>
          <a:sy n="77" d="100"/>
        </p:scale>
        <p:origin x="2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7BFFB-E78A-4E82-A11F-F6B1D839B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AA1435-B122-4257-AD60-548F7E389A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F8A62-F885-4972-AB48-2975FAA2A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2A69-916C-4BDF-886D-C0EA276C832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1961D-F2FB-47CC-9A16-E0CC7900D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19D72-C1AC-487B-BB70-B160CB827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3063-B6CB-4A5D-9636-2B60FB83A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60EC9-FB17-466B-879B-10EE25E82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4103AC-BDED-4B1B-8E3F-FBDA19B64A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66BEE-FFEF-4EC9-98DC-997267877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2A69-916C-4BDF-886D-C0EA276C832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E6C4B-0F29-441D-BEA0-BD97ECD97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16383-E7C5-4A7C-A07F-7F99563AA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3063-B6CB-4A5D-9636-2B60FB83A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8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6859E0-3139-48BA-9B26-0F03CA1677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BB74FA-9244-475C-93D7-7AA105CA6F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CD031-B8E2-4625-AC0D-B3E099E9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2A69-916C-4BDF-886D-C0EA276C832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BBD40-F29D-4EE7-A27B-7992195C2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04533-A8E9-4A3E-82DD-39AE1BD21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3063-B6CB-4A5D-9636-2B60FB83A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11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03319-34D6-4289-BCAF-560DCD367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7FF1E-C0BD-42A6-BBA7-B4A05B3C1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6CF7D-B84E-4EB5-A437-6798CCC94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2A69-916C-4BDF-886D-C0EA276C832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A9E00-71CC-4997-B91D-D25BC7D2D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6995E-E758-4B79-9A37-A31D95AE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3063-B6CB-4A5D-9636-2B60FB83A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0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C3174-E0D0-4A91-8AE5-EBCAB2291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F3997-8A8A-4C89-B4D8-48428A8B1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F5A70-266B-418F-B187-E9A345492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2A69-916C-4BDF-886D-C0EA276C832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F1763-434C-424E-B71F-7E1758477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95569-D03C-4C2C-955F-76C343A9F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3063-B6CB-4A5D-9636-2B60FB83A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69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1A08B-A2F2-4D72-B57C-EC757D402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CCCFB-08FE-4F45-8DA7-64EE604A91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CA39B8-C87B-4A98-9058-515A81702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0CA34F-8ABA-4B27-87BF-03623B2F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2A69-916C-4BDF-886D-C0EA276C832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855BF-16E8-41E5-9A87-014E58278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B87720-C1B3-45FA-8835-75C74839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3063-B6CB-4A5D-9636-2B60FB83A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3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8A65C-CBE0-47B5-93B8-55493A605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1D1E8-8378-4758-BEDE-FA43BEDAC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2EACA-9976-4E14-98B1-7C358CBE3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05FD27-9A4E-45F2-A4BE-E5ACED1B7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B3E4B-C361-4940-8270-59DDCF5206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098CB7-5FCA-4AA7-BC84-BC1C4D914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2A69-916C-4BDF-886D-C0EA276C832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26D04E-41A9-4544-B8EE-9ACF54B61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197385-E0B8-4F4B-97F0-3926680B2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3063-B6CB-4A5D-9636-2B60FB83A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26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E0A5B-B7AC-4809-8C99-F3E13D367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F394E-16F5-4450-A40C-55BA79DFB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2A69-916C-4BDF-886D-C0EA276C832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5D5D12-D908-4843-A21D-9EE68A69C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FD251F-9272-44E6-AC00-9F4BEABF9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3063-B6CB-4A5D-9636-2B60FB83A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87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E033E0-AF22-40D1-B80F-26DA374C3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2A69-916C-4BDF-886D-C0EA276C832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BD916A-7BA5-4E9D-97AE-E5C549F9B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02837-0287-4809-AA32-1529885C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3063-B6CB-4A5D-9636-2B60FB83A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55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3F12A-E462-44BD-9DC1-6BF68386B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71A55-73C6-4222-8BF5-C78854110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91A855-D3D7-4636-B790-2EDE13092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920C1-60ED-4803-8F1C-B98AF9514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2A69-916C-4BDF-886D-C0EA276C832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13474B-5880-40F8-AF57-922268286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5DEA29-27C9-42E6-BC3C-9DEA7B329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3063-B6CB-4A5D-9636-2B60FB83A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33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99310-6FA5-43F2-BC3F-285AF878D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1E9D74-456C-45BD-AF94-9E132AF15E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78DC25-F27E-445D-AE19-AEF44C2E6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3A9DD-C9CC-4F6B-B6B9-8A8DB8217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2A69-916C-4BDF-886D-C0EA276C832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F5BF2F-626B-4ABE-8856-8957181B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81DE51-F8A6-4B67-9FB9-2BE149238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3063-B6CB-4A5D-9636-2B60FB83A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3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4F2B03-56AE-44AF-B831-89C5093E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C3786-C645-4BA9-BE6C-758BA1CF1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18499-F597-4485-9D41-5425760692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E2A69-916C-4BDF-886D-C0EA276C832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A5F3B-985A-42D1-90A1-99D0C46CF0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268A4-A525-4D99-A260-DC3CEE293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A3063-B6CB-4A5D-9636-2B60FB83A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31A38E8-51A6-48C7-AFCA-1C36DB363EA5}"/>
              </a:ext>
            </a:extLst>
          </p:cNvPr>
          <p:cNvSpPr txBox="1"/>
          <p:nvPr/>
        </p:nvSpPr>
        <p:spPr>
          <a:xfrm>
            <a:off x="182880" y="1229847"/>
            <a:ext cx="10748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TracePro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Modeling and Design of a Laser Calibration System for the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pfRICH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Detector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C4A562-E6CB-4584-98B1-525C6DA66467}"/>
              </a:ext>
            </a:extLst>
          </p:cNvPr>
          <p:cNvSpPr txBox="1"/>
          <p:nvPr/>
        </p:nvSpPr>
        <p:spPr>
          <a:xfrm>
            <a:off x="182880" y="2752097"/>
            <a:ext cx="50541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Zakia Sultana Tithi(MSU)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Wenliang Bill Li (MSU)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Azmoun Bob (BNL)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52B841-1C25-4028-A54D-85DB23560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3" y="4485064"/>
            <a:ext cx="2984270" cy="1267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48D2A6-BCC2-47CF-8E0A-D039BEC53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058" y="4485064"/>
            <a:ext cx="3226036" cy="126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32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E2D888-8D2D-4A3F-8AC7-43CFE02E209C}"/>
              </a:ext>
            </a:extLst>
          </p:cNvPr>
          <p:cNvSpPr txBox="1"/>
          <p:nvPr/>
        </p:nvSpPr>
        <p:spPr>
          <a:xfrm>
            <a:off x="216131" y="490451"/>
            <a:ext cx="11238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Irradiance Map Profile :</a:t>
            </a:r>
            <a:r>
              <a:rPr lang="en-US" sz="4000" dirty="0"/>
              <a:t>​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D074FB-AAF9-4364-8839-2959672CD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1" y="1239935"/>
            <a:ext cx="6675120" cy="46551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24E0F1-4EFB-4094-8D95-A50B10FB2E45}"/>
              </a:ext>
            </a:extLst>
          </p:cNvPr>
          <p:cNvSpPr txBox="1"/>
          <p:nvPr/>
        </p:nvSpPr>
        <p:spPr>
          <a:xfrm>
            <a:off x="2069869" y="6182883"/>
            <a:ext cx="3682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: Irradiance profile (24.23°)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4CB471-CC3E-4140-ABE0-7070B19A6508}"/>
              </a:ext>
            </a:extLst>
          </p:cNvPr>
          <p:cNvSpPr/>
          <p:nvPr/>
        </p:nvSpPr>
        <p:spPr>
          <a:xfrm>
            <a:off x="6891251" y="1005007"/>
            <a:ext cx="4871257" cy="4613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map (left) shows absorbed light distribution across sensor plane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Lighter areas represent higher irradiance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Star-shaped pattern from overlapping light cones of six square diffusers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 (right) displays horizontal and vertical irradiance profiles through sensor center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Profiles peak near center and gradually drop toward edges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Confirms effective and fairly uniform illumination at 24.23° diffuser tilt</a:t>
            </a:r>
          </a:p>
        </p:txBody>
      </p:sp>
    </p:spTree>
    <p:extLst>
      <p:ext uri="{BB962C8B-B14F-4D97-AF65-F5344CB8AC3E}">
        <p14:creationId xmlns:p14="http://schemas.microsoft.com/office/powerpoint/2010/main" val="1160175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BFCD5A-2423-4F72-8329-BD6EF96EB2BE}"/>
              </a:ext>
            </a:extLst>
          </p:cNvPr>
          <p:cNvSpPr txBox="1"/>
          <p:nvPr/>
        </p:nvSpPr>
        <p:spPr>
          <a:xfrm>
            <a:off x="590202" y="1180406"/>
            <a:ext cx="9684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Exploring “What-If” Scenarios :</a:t>
            </a:r>
            <a:r>
              <a:rPr lang="en-US" dirty="0"/>
              <a:t>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B67FB3-2E71-41D4-8A2E-FE7B680B4002}"/>
              </a:ext>
            </a:extLst>
          </p:cNvPr>
          <p:cNvSpPr txBox="1"/>
          <p:nvPr/>
        </p:nvSpPr>
        <p:spPr>
          <a:xfrm>
            <a:off x="1512916" y="2136371"/>
            <a:ext cx="857873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 one setting at a time (diffuser angle, light split, filter thickness)​</a:t>
            </a:r>
          </a:p>
          <a:p>
            <a:pPr fontAlgn="base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the software redraw the light pattern for each case​</a:t>
            </a:r>
          </a:p>
          <a:p>
            <a:pPr fontAlgn="base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Quickly see which option lights the whole disk most evenly​</a:t>
            </a:r>
          </a:p>
          <a:p>
            <a:pPr fontAlgn="base"/>
            <a:r>
              <a:rPr lang="en-US" dirty="0"/>
              <a:t>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2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A93DD-E64C-4578-A28E-8EF3C7BFA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03" y="764137"/>
            <a:ext cx="8289175" cy="106466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Angle Scan: Irradiance Patterns​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B80DE5-9FFC-43A6-B20D-C2741396B3E6}"/>
              </a:ext>
            </a:extLst>
          </p:cNvPr>
          <p:cNvSpPr txBox="1"/>
          <p:nvPr/>
        </p:nvSpPr>
        <p:spPr>
          <a:xfrm>
            <a:off x="1795549" y="2167116"/>
            <a:ext cx="951807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Angles tested: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0°, ±5°​</a:t>
            </a:r>
          </a:p>
          <a:p>
            <a:pPr fontAlgn="base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Heat‐map overlay: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shows shift in bright/dark zones​</a:t>
            </a:r>
          </a:p>
          <a:p>
            <a:pPr fontAlgn="base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Uniformity metric: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best at +5° tilt​</a:t>
            </a:r>
          </a:p>
          <a:p>
            <a:pPr fontAlgn="base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Hotspot check: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minimal at optimal angle​</a:t>
            </a:r>
          </a:p>
          <a:p>
            <a:pPr fontAlgn="base"/>
            <a:r>
              <a:rPr lang="en-US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812268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B7A421-7855-427C-8706-E817DCA2CD7E}"/>
              </a:ext>
            </a:extLst>
          </p:cNvPr>
          <p:cNvSpPr txBox="1"/>
          <p:nvPr/>
        </p:nvSpPr>
        <p:spPr>
          <a:xfrm>
            <a:off x="448888" y="449919"/>
            <a:ext cx="1078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 of angle change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0B40EA-5FFA-45CD-A124-2DAE87DC0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73" y="1324816"/>
            <a:ext cx="3516284" cy="2319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0B760F-65F2-4958-90A9-77E1E00CBC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858" y="1293040"/>
            <a:ext cx="3516284" cy="22610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85C87B-ED24-4CA7-B3DD-B95CC5C4AF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1" y="1263945"/>
            <a:ext cx="3316778" cy="23192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E82C7C-79C2-4159-BCB8-027D4B64315F}"/>
              </a:ext>
            </a:extLst>
          </p:cNvPr>
          <p:cNvSpPr txBox="1"/>
          <p:nvPr/>
        </p:nvSpPr>
        <p:spPr>
          <a:xfrm>
            <a:off x="1111133" y="3679167"/>
            <a:ext cx="232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19.23°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30D3BF-7B08-4545-A4B8-4CFDA8F45816}"/>
              </a:ext>
            </a:extLst>
          </p:cNvPr>
          <p:cNvSpPr txBox="1"/>
          <p:nvPr/>
        </p:nvSpPr>
        <p:spPr>
          <a:xfrm>
            <a:off x="5004260" y="3688652"/>
            <a:ext cx="232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24.23°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528591-BC81-4E08-A9BE-C85FF6EC2CB5}"/>
              </a:ext>
            </a:extLst>
          </p:cNvPr>
          <p:cNvSpPr txBox="1"/>
          <p:nvPr/>
        </p:nvSpPr>
        <p:spPr>
          <a:xfrm>
            <a:off x="8571808" y="3706202"/>
            <a:ext cx="232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29.23°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16B4FE-6D92-4739-AB36-F97A0A2E8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888" y="4102569"/>
            <a:ext cx="10515600" cy="798657"/>
          </a:xfrm>
        </p:spPr>
        <p:txBody>
          <a:bodyPr>
            <a:norm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and Optimal Angle Selection 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56F060-CF8A-48AA-8460-EC72C1D9EAF8}"/>
              </a:ext>
            </a:extLst>
          </p:cNvPr>
          <p:cNvSpPr txBox="1"/>
          <p:nvPr/>
        </p:nvSpPr>
        <p:spPr>
          <a:xfrm>
            <a:off x="1645920" y="4830724"/>
            <a:ext cx="1009719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19.23° shows uneven illumination with noticeable dark zones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24.23° provides the most uniform light coverage and minimal hotspots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29.23° introduces some bright hotspots, reducing uniformity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365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12393A-5C9B-42AE-A913-480BF47ACB4E}"/>
              </a:ext>
            </a:extLst>
          </p:cNvPr>
          <p:cNvSpPr txBox="1"/>
          <p:nvPr/>
        </p:nvSpPr>
        <p:spPr>
          <a:xfrm>
            <a:off x="252153" y="822961"/>
            <a:ext cx="11687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Sensitivity &amp;</a:t>
            </a:r>
            <a:r>
              <a:rPr lang="en-US" sz="3600" dirty="0"/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Reliability Analysis 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AF9404-B7AA-45DE-98D3-2B1166EBC3D3}"/>
              </a:ext>
            </a:extLst>
          </p:cNvPr>
          <p:cNvSpPr txBox="1"/>
          <p:nvPr/>
        </p:nvSpPr>
        <p:spPr>
          <a:xfrm>
            <a:off x="1280160" y="1645920"/>
            <a:ext cx="848729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Perform multiple simulations with randomized variations in key parameters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include diffuser angle, light intensity, material properties, alignment errors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 how variations affect irradiance uniformity and sensor coverage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critical parameters with the highest impact on system performance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design robustness against real-world uncertainties and manufacturing tolerances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Guide design improvements and tolerance specifications based on simulation insights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463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AC34A-1AB6-4B71-911F-1826F7546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687" y="498129"/>
            <a:ext cx="10515600" cy="89841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: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9200248-429E-4FFF-A968-F273FA95B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970" y="1676949"/>
            <a:ext cx="9211817" cy="222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Developed a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TracePro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optical model for the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pfRICH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laser calibration system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Simulated irradiance patterns for various diffuser tilt angles to optimize uniform sensor coverage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Validated design approach by comparing simulations with measured light maps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Identified 29.23° as the optimal diffuser angle for covering more photosensor area.</a:t>
            </a:r>
          </a:p>
        </p:txBody>
      </p:sp>
    </p:spTree>
    <p:extLst>
      <p:ext uri="{BB962C8B-B14F-4D97-AF65-F5344CB8AC3E}">
        <p14:creationId xmlns:p14="http://schemas.microsoft.com/office/powerpoint/2010/main" val="2132804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4BAF7B8E-2172-4B93-8ECF-16352F6C5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7033" y="1711094"/>
            <a:ext cx="8382423" cy="343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Detailed geometry modeling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include sensor edges, mounts, cable shadows for realism</a:t>
            </a: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Material property refinement: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 accurate wavelength-dependent optical data</a:t>
            </a: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Polarization effects: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simulate light polarization impact on sensor response</a:t>
            </a: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Time-resolved simulations: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model laser pulse timing and photon arrival jitter</a:t>
            </a: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Thermal effects: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incorporate temperature-dependent optical property changes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6FF886-0411-470C-B342-F07CC78ABDAE}"/>
              </a:ext>
            </a:extLst>
          </p:cNvPr>
          <p:cNvSpPr txBox="1"/>
          <p:nvPr/>
        </p:nvSpPr>
        <p:spPr>
          <a:xfrm>
            <a:off x="482138" y="1064763"/>
            <a:ext cx="9301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Directions with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TracePro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Modeling</a:t>
            </a:r>
          </a:p>
        </p:txBody>
      </p:sp>
    </p:spTree>
    <p:extLst>
      <p:ext uri="{BB962C8B-B14F-4D97-AF65-F5344CB8AC3E}">
        <p14:creationId xmlns:p14="http://schemas.microsoft.com/office/powerpoint/2010/main" val="2809062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7C2CD-F5A5-4AE2-94F9-737C03D9B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" y="265372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Overview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4C3076E-8790-4C42-B6C6-8BC2CCE02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4411" y="1587442"/>
            <a:ext cx="7590905" cy="3076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Introduce the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pfRICH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detector and laser calibration system goals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Explain the laser system configuration and optical coverage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Describe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TracePro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modeling approach and irradiance mapping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Outline future improvements using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TracePro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simulations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Summarize key conclusions</a:t>
            </a:r>
          </a:p>
        </p:txBody>
      </p:sp>
    </p:spTree>
    <p:extLst>
      <p:ext uri="{BB962C8B-B14F-4D97-AF65-F5344CB8AC3E}">
        <p14:creationId xmlns:p14="http://schemas.microsoft.com/office/powerpoint/2010/main" val="1753266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3FADBC-4F75-434C-B532-33A9261E0FAC}"/>
              </a:ext>
            </a:extLst>
          </p:cNvPr>
          <p:cNvSpPr txBox="1"/>
          <p:nvPr/>
        </p:nvSpPr>
        <p:spPr>
          <a:xfrm>
            <a:off x="191191" y="528831"/>
            <a:ext cx="114632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pfRICH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pfRICH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laser detector is an in-situ pulsed UV laser calibration system that delivers light via fibers and diffusers to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pfRICH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photosensors, ensuring sub-100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timing precision and uniform light-yield.​</a:t>
            </a:r>
          </a:p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D27C9B-7A4A-4C92-940B-E57D6EEEC09F}"/>
              </a:ext>
            </a:extLst>
          </p:cNvPr>
          <p:cNvSpPr txBox="1"/>
          <p:nvPr/>
        </p:nvSpPr>
        <p:spPr>
          <a:xfrm>
            <a:off x="99751" y="2718261"/>
            <a:ext cx="9518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 Of the Laser based calibration system​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26D41F-D767-42D9-A9CD-D8E0AADF0426}"/>
              </a:ext>
            </a:extLst>
          </p:cNvPr>
          <p:cNvSpPr txBox="1"/>
          <p:nvPr/>
        </p:nvSpPr>
        <p:spPr>
          <a:xfrm>
            <a:off x="696151" y="3609066"/>
            <a:ext cx="11323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Verify uniform light coverage across sensor disk</a:t>
            </a:r>
          </a:p>
          <a:p>
            <a:pPr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Cross-check single-photoelectron timing (&lt;100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)​</a:t>
            </a:r>
          </a:p>
          <a:p>
            <a:pPr fontAlgn="base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 long-term stability: gain &amp;timing drifts​</a:t>
            </a:r>
          </a:p>
          <a:p>
            <a:pPr fontAlgn="base"/>
            <a:r>
              <a:rPr lang="en-US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429015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58FA2C-26B4-4482-984F-DDED2AC6526D}"/>
              </a:ext>
            </a:extLst>
          </p:cNvPr>
          <p:cNvSpPr txBox="1"/>
          <p:nvPr/>
        </p:nvSpPr>
        <p:spPr>
          <a:xfrm>
            <a:off x="174661" y="575353"/>
            <a:ext cx="1146595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Of 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pfRICH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Laser :</a:t>
            </a:r>
            <a:r>
              <a:rPr lang="en-US" dirty="0"/>
              <a:t>​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29A8E7-7011-458B-85AB-52DC17F3D9F5}"/>
              </a:ext>
            </a:extLst>
          </p:cNvPr>
          <p:cNvSpPr txBox="1"/>
          <p:nvPr/>
        </p:nvSpPr>
        <p:spPr>
          <a:xfrm>
            <a:off x="452064" y="1560238"/>
            <a:ext cx="65343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Aerogel radiator tiles​</a:t>
            </a:r>
          </a:p>
          <a:p>
            <a:pPr fontAlgn="base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Inner &amp; outer truncated-cone mirror segments​</a:t>
            </a:r>
          </a:p>
          <a:p>
            <a:pPr fontAlgn="base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Circular photosensor array​</a:t>
            </a:r>
          </a:p>
          <a:p>
            <a:pPr fontAlgn="base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Acrylic UV-blocking filter​</a:t>
            </a:r>
          </a:p>
          <a:p>
            <a:pPr fontAlgn="base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timing readout electronics​</a:t>
            </a:r>
          </a:p>
          <a:p>
            <a:pPr fontAlgn="base"/>
            <a:r>
              <a:rPr lang="en-US" dirty="0"/>
              <a:t>​</a:t>
            </a:r>
          </a:p>
          <a:p>
            <a:endParaRPr lang="en-US" dirty="0"/>
          </a:p>
        </p:txBody>
      </p:sp>
      <p:sp>
        <p:nvSpPr>
          <p:cNvPr id="6" name="AutoShape 2" descr="A diagram of a structure&#10;&#10;AI-generated content may be incorrect.">
            <a:extLst>
              <a:ext uri="{FF2B5EF4-FFF2-40B4-BE49-F238E27FC236}">
                <a16:creationId xmlns:a16="http://schemas.microsoft.com/office/drawing/2014/main" id="{56E61333-D77A-472C-AD91-C0E1EEC158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50813" y="1113906"/>
            <a:ext cx="4866526" cy="516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0A6DA9-4179-44AF-8899-DC35A9642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016" y="1113906"/>
            <a:ext cx="3798916" cy="43143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BB76F9-BC4D-4DF8-ADE7-0811D98E7771}"/>
              </a:ext>
            </a:extLst>
          </p:cNvPr>
          <p:cNvSpPr txBox="1"/>
          <p:nvPr/>
        </p:nvSpPr>
        <p:spPr>
          <a:xfrm>
            <a:off x="7390016" y="5685905"/>
            <a:ext cx="360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pfRICH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detector layout</a:t>
            </a:r>
          </a:p>
        </p:txBody>
      </p:sp>
    </p:spTree>
    <p:extLst>
      <p:ext uri="{BB962C8B-B14F-4D97-AF65-F5344CB8AC3E}">
        <p14:creationId xmlns:p14="http://schemas.microsoft.com/office/powerpoint/2010/main" val="3644018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D59CF3-E955-4897-809F-12C076247381}"/>
              </a:ext>
            </a:extLst>
          </p:cNvPr>
          <p:cNvSpPr txBox="1"/>
          <p:nvPr/>
        </p:nvSpPr>
        <p:spPr>
          <a:xfrm>
            <a:off x="119866" y="220894"/>
            <a:ext cx="11763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 Coverage Map</a:t>
            </a:r>
            <a:r>
              <a:rPr lang="en-US" dirty="0"/>
              <a:t>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DA33BB-7A5C-4CCB-A08A-CCE09BB89B29}"/>
              </a:ext>
            </a:extLst>
          </p:cNvPr>
          <p:cNvSpPr txBox="1"/>
          <p:nvPr/>
        </p:nvSpPr>
        <p:spPr>
          <a:xfrm>
            <a:off x="128179" y="1133356"/>
            <a:ext cx="7453029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Six 50° square-engineered diffusers around the detector edge​</a:t>
            </a:r>
          </a:p>
          <a:p>
            <a:pPr marL="342900" indent="-34290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Square diffusers produce broad, uniform beams in both axes​</a:t>
            </a:r>
          </a:p>
          <a:p>
            <a:pPr marL="342900" indent="-34290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Overlapping light cones ensure full sensor-area illumination​</a:t>
            </a:r>
          </a:p>
          <a:p>
            <a:pPr marL="342900" indent="-34290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illumination only—no mirror reflections needed for calibration​</a:t>
            </a:r>
          </a:p>
          <a:p>
            <a:pPr marL="342900" indent="-34290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Fiber splitter network delivers equal laser pulses to each diffuser​</a:t>
            </a:r>
          </a:p>
          <a:p>
            <a:pPr fontAlgn="base"/>
            <a:r>
              <a:rPr lang="en-US" dirty="0"/>
              <a:t>​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5E9441-A07F-404F-BED6-915E1CDF9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522" y="1133356"/>
            <a:ext cx="4301448" cy="35240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B11571-0056-419A-852D-71558D3E1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114" y="4861967"/>
            <a:ext cx="1775714" cy="155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07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811E90-D518-4E15-8484-3E890F05F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06" y="539409"/>
            <a:ext cx="11137187" cy="527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72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80D1A3-254A-4596-A7D3-C0535607C24C}"/>
              </a:ext>
            </a:extLst>
          </p:cNvPr>
          <p:cNvSpPr txBox="1"/>
          <p:nvPr/>
        </p:nvSpPr>
        <p:spPr>
          <a:xfrm>
            <a:off x="195209" y="672441"/>
            <a:ext cx="11996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TracePro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Modeling &amp; Irradiance Mapping​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8698B0-BF58-4964-BE06-A950B1A37426}"/>
              </a:ext>
            </a:extLst>
          </p:cNvPr>
          <p:cNvSpPr txBox="1"/>
          <p:nvPr/>
        </p:nvSpPr>
        <p:spPr>
          <a:xfrm>
            <a:off x="195209" y="1880171"/>
            <a:ext cx="668847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Imported full 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pfRICH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geometry: aerogel, diffusers, mirrors &amp; sensor plane​</a:t>
            </a:r>
          </a:p>
          <a:p>
            <a:pPr algn="just" fontAlgn="base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the diffuser light spread to 50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° in square pattern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 ray‐trace to generate irradiance heat-maps at the sensor plane​</a:t>
            </a:r>
          </a:p>
          <a:p>
            <a:pPr algn="just" fontAlgn="base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Overlaid simulated coverage on measured irradiance graph​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EC2A30-D614-4F63-982C-61FBFEC0385E}"/>
              </a:ext>
            </a:extLst>
          </p:cNvPr>
          <p:cNvSpPr txBox="1"/>
          <p:nvPr/>
        </p:nvSpPr>
        <p:spPr>
          <a:xfrm>
            <a:off x="7589706" y="5190692"/>
            <a:ext cx="3873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: Importing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pfRICH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geometry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546F6C-0B29-4F75-A672-41A59E92B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007" y="2165278"/>
            <a:ext cx="2293378" cy="25274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CFDDAE-8868-4FD6-A49A-CB008D673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9142" y="2165278"/>
            <a:ext cx="2119746" cy="25274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87C946-5AF7-4898-8C04-61E74C73B386}"/>
              </a:ext>
            </a:extLst>
          </p:cNvPr>
          <p:cNvSpPr txBox="1"/>
          <p:nvPr/>
        </p:nvSpPr>
        <p:spPr>
          <a:xfrm>
            <a:off x="7838904" y="2111437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Mirror cone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A096205-2F03-4EAA-B939-C6E88456A70B}"/>
              </a:ext>
            </a:extLst>
          </p:cNvPr>
          <p:cNvCxnSpPr/>
          <p:nvPr/>
        </p:nvCxnSpPr>
        <p:spPr>
          <a:xfrm flipH="1">
            <a:off x="8645236" y="2480769"/>
            <a:ext cx="58189" cy="338554"/>
          </a:xfrm>
          <a:prstGeom prst="straightConnector1">
            <a:avLst/>
          </a:prstGeom>
          <a:ln w="41275">
            <a:solidFill>
              <a:schemeClr val="bg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59E4C53-254A-41F7-A95B-740F2E6FC802}"/>
              </a:ext>
            </a:extLst>
          </p:cNvPr>
          <p:cNvSpPr txBox="1"/>
          <p:nvPr/>
        </p:nvSpPr>
        <p:spPr>
          <a:xfrm>
            <a:off x="7182942" y="2573102"/>
            <a:ext cx="1429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Diffusers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CEA1037-BD41-426B-95D5-00D87CAB491C}"/>
              </a:ext>
            </a:extLst>
          </p:cNvPr>
          <p:cNvCxnSpPr/>
          <p:nvPr/>
        </p:nvCxnSpPr>
        <p:spPr>
          <a:xfrm>
            <a:off x="7722524" y="2959331"/>
            <a:ext cx="473825" cy="40732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892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FBE53-9D61-4A9A-8D45-9E9A959B6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2" y="1362652"/>
            <a:ext cx="11237422" cy="890097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Validating the Model &amp; Saving Time: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D736C7-BA41-43AE-BDD3-24595E8B3F55}"/>
              </a:ext>
            </a:extLst>
          </p:cNvPr>
          <p:cNvSpPr txBox="1"/>
          <p:nvPr/>
        </p:nvSpPr>
        <p:spPr>
          <a:xfrm>
            <a:off x="1167244" y="1917703"/>
            <a:ext cx="95014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fontAlgn="base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sure the virtual version matches reality​</a:t>
            </a:r>
          </a:p>
          <a:p>
            <a:pPr fontAlgn="base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Catch any dark spots or hot patches in software​</a:t>
            </a:r>
          </a:p>
          <a:p>
            <a:pPr fontAlgn="base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Skip extra prototypes and speed up construction​</a:t>
            </a:r>
          </a:p>
          <a:p>
            <a:pPr fontAlgn="base"/>
            <a:r>
              <a:rPr lang="en-US" sz="2000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287714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8C3CE2-A0E6-44BE-8CDC-FF827603D36F}"/>
              </a:ext>
            </a:extLst>
          </p:cNvPr>
          <p:cNvSpPr txBox="1"/>
          <p:nvPr/>
        </p:nvSpPr>
        <p:spPr>
          <a:xfrm>
            <a:off x="199505" y="440575"/>
            <a:ext cx="11646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Array of 6 Tilted Fiber Sources: </a:t>
            </a:r>
            <a:r>
              <a:rPr lang="en-US" dirty="0"/>
              <a:t>​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959BEF-F218-480A-801A-2C017F07F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507" y="1421477"/>
            <a:ext cx="5203493" cy="47715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FD91F5-7AA4-4A92-829F-57E90AF850F2}"/>
              </a:ext>
            </a:extLst>
          </p:cNvPr>
          <p:cNvSpPr txBox="1"/>
          <p:nvPr/>
        </p:nvSpPr>
        <p:spPr>
          <a:xfrm>
            <a:off x="6492240" y="2626822"/>
            <a:ext cx="491531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Six fiber sources with 50° flat-top diffusers</a:t>
            </a:r>
          </a:p>
          <a:p>
            <a:pPr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Tips tilted at 24.23° for overlap</a:t>
            </a:r>
          </a:p>
          <a:p>
            <a:pPr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setup adequately covers the active area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671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771</Words>
  <Application>Microsoft Office PowerPoint</Application>
  <PresentationFormat>Widescreen</PresentationFormat>
  <Paragraphs>113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Presentation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Validating the Model &amp; Saving Time: </vt:lpstr>
      <vt:lpstr>PowerPoint Presentation</vt:lpstr>
      <vt:lpstr>PowerPoint Presentation</vt:lpstr>
      <vt:lpstr>PowerPoint Presentation</vt:lpstr>
      <vt:lpstr> Angle Scan: Irradiance Patterns​</vt:lpstr>
      <vt:lpstr>Analysis and Optimal Angle Selection :</vt:lpstr>
      <vt:lpstr>PowerPoint Presentation</vt:lpstr>
      <vt:lpstr>Conclusion 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Tithi, Zakia Sultana</dc:creator>
  <cp:lastModifiedBy>Tithi, Zakia Sultana</cp:lastModifiedBy>
  <cp:revision>65</cp:revision>
  <dcterms:created xsi:type="dcterms:W3CDTF">2025-07-11T17:24:18Z</dcterms:created>
  <dcterms:modified xsi:type="dcterms:W3CDTF">2025-07-12T15:20:08Z</dcterms:modified>
</cp:coreProperties>
</file>