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1"/>
  </p:notesMasterIdLst>
  <p:sldIdLst>
    <p:sldId id="295" r:id="rId2"/>
    <p:sldId id="347" r:id="rId3"/>
    <p:sldId id="362" r:id="rId4"/>
    <p:sldId id="360" r:id="rId5"/>
    <p:sldId id="296" r:id="rId6"/>
    <p:sldId id="359" r:id="rId7"/>
    <p:sldId id="354" r:id="rId8"/>
    <p:sldId id="357" r:id="rId9"/>
    <p:sldId id="279" r:id="rId10"/>
    <p:sldId id="363" r:id="rId11"/>
    <p:sldId id="300" r:id="rId12"/>
    <p:sldId id="346" r:id="rId13"/>
    <p:sldId id="310" r:id="rId14"/>
    <p:sldId id="364" r:id="rId15"/>
    <p:sldId id="345" r:id="rId16"/>
    <p:sldId id="326" r:id="rId17"/>
    <p:sldId id="331" r:id="rId18"/>
    <p:sldId id="294" r:id="rId19"/>
    <p:sldId id="302"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1D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730" autoAdjust="0"/>
    <p:restoredTop sz="96405" autoAdjust="0"/>
  </p:normalViewPr>
  <p:slideViewPr>
    <p:cSldViewPr snapToGrid="0" snapToObjects="1">
      <p:cViewPr varScale="1">
        <p:scale>
          <a:sx n="95" d="100"/>
          <a:sy n="95" d="100"/>
        </p:scale>
        <p:origin x="734" y="58"/>
      </p:cViewPr>
      <p:guideLst>
        <p:guide orient="horz" pos="2184"/>
        <p:guide pos="2880"/>
      </p:guideLst>
    </p:cSldViewPr>
  </p:slideViewPr>
  <p:outlineViewPr>
    <p:cViewPr>
      <p:scale>
        <a:sx n="33" d="100"/>
        <a:sy n="33" d="100"/>
      </p:scale>
      <p:origin x="0" y="-11706"/>
    </p:cViewPr>
  </p:outlineViewPr>
  <p:notesTextViewPr>
    <p:cViewPr>
      <p:scale>
        <a:sx n="1" d="1"/>
        <a:sy n="1" d="1"/>
      </p:scale>
      <p:origin x="0" y="0"/>
    </p:cViewPr>
  </p:notesTextViewPr>
  <p:sorterViewPr>
    <p:cViewPr>
      <p:scale>
        <a:sx n="60" d="100"/>
        <a:sy n="60" d="100"/>
      </p:scale>
      <p:origin x="0" y="0"/>
    </p:cViewPr>
  </p:sorterViewPr>
  <p:notesViewPr>
    <p:cSldViewPr snapToGrid="0" snapToObjects="1">
      <p:cViewPr varScale="1">
        <p:scale>
          <a:sx n="96" d="100"/>
          <a:sy n="96" d="100"/>
        </p:scale>
        <p:origin x="3558"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7/12/2025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332387" y="1720792"/>
            <a:ext cx="4051834" cy="324667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pic>
        <p:nvPicPr>
          <p:cNvPr id="27" name="Picture 2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a:t>Click icon to add picture</a:t>
            </a:r>
            <a:endParaRPr lang="en-US" dirty="0"/>
          </a:p>
        </p:txBody>
      </p:sp>
      <p:sp>
        <p:nvSpPr>
          <p:cNvPr id="15" name="Text Placeholder 14"/>
          <p:cNvSpPr>
            <a:spLocks noGrp="1"/>
          </p:cNvSpPr>
          <p:nvPr>
            <p:ph type="body" sz="quarter" idx="14" hasCustomPrompt="1"/>
          </p:nvPr>
        </p:nvSpPr>
        <p:spPr>
          <a:xfrm>
            <a:off x="332387" y="5126730"/>
            <a:ext cx="4051834" cy="420862"/>
          </a:xfrm>
        </p:spPr>
        <p:txBody>
          <a:bodyPr>
            <a:normAutofit/>
          </a:bodyPr>
          <a:lstStyle>
            <a:lvl1pPr marL="0" indent="0">
              <a:buFontTx/>
              <a:buNone/>
              <a:defRPr sz="2200" baseline="0">
                <a:solidFill>
                  <a:schemeClr val="accent6"/>
                </a:solidFill>
              </a:defRPr>
            </a:lvl1pPr>
          </a:lstStyle>
          <a:p>
            <a:pPr lvl="0"/>
            <a:r>
              <a:rPr lang="en-US" dirty="0"/>
              <a:t>Author</a:t>
            </a:r>
          </a:p>
        </p:txBody>
      </p:sp>
      <p:sp>
        <p:nvSpPr>
          <p:cNvPr id="8" name="Date Placeholder 7"/>
          <p:cNvSpPr>
            <a:spLocks noGrp="1"/>
          </p:cNvSpPr>
          <p:nvPr>
            <p:ph type="dt" sz="half" idx="15"/>
          </p:nvPr>
        </p:nvSpPr>
        <p:spPr>
          <a:xfrm>
            <a:off x="333244" y="5611326"/>
            <a:ext cx="2057400" cy="365125"/>
          </a:xfrm>
        </p:spPr>
        <p:txBody>
          <a:bodyPr/>
          <a:lstStyle>
            <a:lvl1pPr>
              <a:defRPr>
                <a:solidFill>
                  <a:schemeClr val="tx1"/>
                </a:solidFill>
              </a:defRPr>
            </a:lvl1pPr>
          </a:lstStyle>
          <a:p>
            <a:fld id="{BDC57488-3539-8349-95E7-E0E3D7B2EDB0}" type="datetime2">
              <a:rPr lang="en-US" smtClean="0"/>
              <a:pPr/>
              <a:t>Saturday, July 12, 2025</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5774500" cy="617838"/>
          </a:xfrm>
        </p:spPr>
        <p:txBody>
          <a:bodyPr anchor="b">
            <a:noAutofit/>
          </a:bodyPr>
          <a:lstStyle>
            <a:lvl1pPr algn="l">
              <a:defRPr sz="3000" b="1" cap="none" baseline="0">
                <a:latin typeface="Arial" charset="0"/>
              </a:defRPr>
            </a:lvl1pPr>
          </a:lstStyle>
          <a:p>
            <a:r>
              <a:rPr lang="en-US"/>
              <a:t>Questions?</a:t>
            </a:r>
            <a:endParaRPr lang="en-US" dirty="0"/>
          </a:p>
        </p:txBody>
      </p:sp>
      <p:pic>
        <p:nvPicPr>
          <p:cNvPr id="27" name="Picture 2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a:t>Click icon to add picture</a:t>
            </a:r>
            <a:endParaRPr lang="en-US" dirty="0"/>
          </a:p>
        </p:txBody>
      </p:sp>
      <p:sp>
        <p:nvSpPr>
          <p:cNvPr id="15" name="Text Placeholder 14"/>
          <p:cNvSpPr>
            <a:spLocks noGrp="1"/>
          </p:cNvSpPr>
          <p:nvPr>
            <p:ph type="body" sz="quarter" idx="14" hasCustomPrompt="1"/>
          </p:nvPr>
        </p:nvSpPr>
        <p:spPr>
          <a:xfrm>
            <a:off x="6106886" y="849093"/>
            <a:ext cx="2898321" cy="277582"/>
          </a:xfrm>
        </p:spPr>
        <p:txBody>
          <a:bodyPr>
            <a:normAutofit/>
          </a:bodyPr>
          <a:lstStyle>
            <a:lvl1pPr marL="0" indent="0">
              <a:buFontTx/>
              <a:buNone/>
              <a:defRPr sz="1200" b="0" baseline="0">
                <a:solidFill>
                  <a:srgbClr val="C00000"/>
                </a:solidFill>
              </a:defRPr>
            </a:lvl1pPr>
          </a:lstStyle>
          <a:p>
            <a:pPr lvl="0"/>
            <a:r>
              <a:rPr lang="en-US" dirty="0"/>
              <a:t>Contact</a:t>
            </a:r>
          </a:p>
        </p:txBody>
      </p:sp>
      <p:sp>
        <p:nvSpPr>
          <p:cNvPr id="8" name="Date Placeholder 7"/>
          <p:cNvSpPr>
            <a:spLocks noGrp="1"/>
          </p:cNvSpPr>
          <p:nvPr>
            <p:ph type="dt" sz="half" idx="15"/>
          </p:nvPr>
        </p:nvSpPr>
        <p:spPr>
          <a:xfrm>
            <a:off x="3623451" y="6328296"/>
            <a:ext cx="2057400" cy="365125"/>
          </a:xfrm>
        </p:spPr>
        <p:txBody>
          <a:bodyPr/>
          <a:lstStyle>
            <a:lvl1pPr>
              <a:defRPr>
                <a:solidFill>
                  <a:schemeClr val="tx1"/>
                </a:solidFill>
              </a:defRPr>
            </a:lvl1pPr>
          </a:lstStyle>
          <a:p>
            <a:fld id="{BDC57488-3539-8349-95E7-E0E3D7B2EDB0}" type="datetime2">
              <a:rPr lang="en-US" smtClean="0"/>
              <a:pPr/>
              <a:t>Saturday, July 12, 2025</a:t>
            </a:fld>
            <a:endParaRPr lang="en-US" dirty="0"/>
          </a:p>
        </p:txBody>
      </p:sp>
      <p:sp>
        <p:nvSpPr>
          <p:cNvPr id="14" name="Text Placeholder 14"/>
          <p:cNvSpPr>
            <a:spLocks noGrp="1"/>
          </p:cNvSpPr>
          <p:nvPr>
            <p:ph type="body" sz="quarter" idx="16" hasCustomPrompt="1"/>
          </p:nvPr>
        </p:nvSpPr>
        <p:spPr>
          <a:xfrm>
            <a:off x="6106886" y="156701"/>
            <a:ext cx="2898321" cy="632002"/>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sp>
        <p:nvSpPr>
          <p:cNvPr id="16" name="Text Placeholder 6"/>
          <p:cNvSpPr>
            <a:spLocks noGrp="1"/>
          </p:cNvSpPr>
          <p:nvPr>
            <p:ph type="body" sz="quarter" idx="17" hasCustomPrompt="1"/>
          </p:nvPr>
        </p:nvSpPr>
        <p:spPr>
          <a:xfrm>
            <a:off x="318638" y="1726357"/>
            <a:ext cx="4098242" cy="3861333"/>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E64D4-AC34-6541-977D-EDB8E0E45EFA}"/>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CC960AA-3967-C142-8E8C-F8FFAB4FC54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CF548E5-22AE-C947-B7A9-EE3F4323942E}"/>
              </a:ext>
            </a:extLst>
          </p:cNvPr>
          <p:cNvSpPr>
            <a:spLocks noGrp="1"/>
          </p:cNvSpPr>
          <p:nvPr>
            <p:ph type="dt" sz="half" idx="10"/>
          </p:nvPr>
        </p:nvSpPr>
        <p:spPr/>
        <p:txBody>
          <a:bodyPr/>
          <a:lstStyle/>
          <a:p>
            <a:fld id="{E436EFD8-EDD1-5243-9127-2CD415A15EAD}" type="datetimeFigureOut">
              <a:rPr lang="en-US" smtClean="0"/>
              <a:t>7/12/2025</a:t>
            </a:fld>
            <a:endParaRPr lang="en-US"/>
          </a:p>
        </p:txBody>
      </p:sp>
      <p:sp>
        <p:nvSpPr>
          <p:cNvPr id="5" name="Footer Placeholder 4">
            <a:extLst>
              <a:ext uri="{FF2B5EF4-FFF2-40B4-BE49-F238E27FC236}">
                <a16:creationId xmlns:a16="http://schemas.microsoft.com/office/drawing/2014/main" id="{2A37C92E-0E87-6B43-9288-6A0D240670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60A19F-FFF0-7A4E-A2D1-65C888779075}"/>
              </a:ext>
            </a:extLst>
          </p:cNvPr>
          <p:cNvSpPr>
            <a:spLocks noGrp="1"/>
          </p:cNvSpPr>
          <p:nvPr>
            <p:ph type="sldNum" sz="quarter" idx="12"/>
          </p:nvPr>
        </p:nvSpPr>
        <p:spPr/>
        <p:txBody>
          <a:bodyPr/>
          <a:lstStyle/>
          <a:p>
            <a:fld id="{3CA11663-7C39-3C4F-B038-808A5EF937D6}" type="slidenum">
              <a:rPr lang="en-US" smtClean="0"/>
              <a:t>‹#›</a:t>
            </a:fld>
            <a:endParaRPr lang="en-US"/>
          </a:p>
        </p:txBody>
      </p:sp>
      <p:pic>
        <p:nvPicPr>
          <p:cNvPr id="7" name="Picture 6">
            <a:extLst>
              <a:ext uri="{FF2B5EF4-FFF2-40B4-BE49-F238E27FC236}">
                <a16:creationId xmlns:a16="http://schemas.microsoft.com/office/drawing/2014/main" id="{179E7891-74AB-43F3-8B7D-8D5037E5C7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84904" y="6262368"/>
            <a:ext cx="1859096" cy="630895"/>
          </a:xfrm>
          <a:prstGeom prst="rect">
            <a:avLst/>
          </a:prstGeom>
        </p:spPr>
      </p:pic>
      <p:pic>
        <p:nvPicPr>
          <p:cNvPr id="8" name="Picture 7">
            <a:extLst>
              <a:ext uri="{FF2B5EF4-FFF2-40B4-BE49-F238E27FC236}">
                <a16:creationId xmlns:a16="http://schemas.microsoft.com/office/drawing/2014/main" id="{AC546224-F529-430B-8AF6-8D1975DAE2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849" y="6432896"/>
            <a:ext cx="1562276" cy="349654"/>
          </a:xfrm>
          <a:prstGeom prst="rect">
            <a:avLst/>
          </a:prstGeom>
        </p:spPr>
      </p:pic>
      <p:pic>
        <p:nvPicPr>
          <p:cNvPr id="9" name="Picture 8">
            <a:extLst>
              <a:ext uri="{FF2B5EF4-FFF2-40B4-BE49-F238E27FC236}">
                <a16:creationId xmlns:a16="http://schemas.microsoft.com/office/drawing/2014/main" id="{661C65A2-1099-42C6-9B57-2A6BFF33677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36632" y="6462803"/>
            <a:ext cx="379640" cy="339956"/>
          </a:xfrm>
          <a:prstGeom prst="rect">
            <a:avLst/>
          </a:prstGeom>
        </p:spPr>
      </p:pic>
    </p:spTree>
    <p:extLst>
      <p:ext uri="{BB962C8B-B14F-4D97-AF65-F5344CB8AC3E}">
        <p14:creationId xmlns:p14="http://schemas.microsoft.com/office/powerpoint/2010/main" val="4165702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Page">
    <p:spTree>
      <p:nvGrpSpPr>
        <p:cNvPr id="1" name=""/>
        <p:cNvGrpSpPr/>
        <p:nvPr/>
      </p:nvGrpSpPr>
      <p:grpSpPr>
        <a:xfrm>
          <a:off x="0" y="0"/>
          <a:ext cx="0" cy="0"/>
          <a:chOff x="0" y="0"/>
          <a:chExt cx="0" cy="0"/>
        </a:xfrm>
      </p:grpSpPr>
      <p:sp>
        <p:nvSpPr>
          <p:cNvPr id="12" name="Text Placeholder 14">
            <a:extLst>
              <a:ext uri="{FF2B5EF4-FFF2-40B4-BE49-F238E27FC236}">
                <a16:creationId xmlns:a16="http://schemas.microsoft.com/office/drawing/2014/main" id="{19062B98-6AB6-48E6-98CC-21BBBF93507A}"/>
              </a:ext>
            </a:extLst>
          </p:cNvPr>
          <p:cNvSpPr>
            <a:spLocks noGrp="1"/>
          </p:cNvSpPr>
          <p:nvPr>
            <p:ph type="body" sz="quarter" idx="11" hasCustomPrompt="1"/>
          </p:nvPr>
        </p:nvSpPr>
        <p:spPr>
          <a:xfrm>
            <a:off x="188010" y="405752"/>
            <a:ext cx="3946292" cy="877887"/>
          </a:xfrm>
        </p:spPr>
        <p:txBody>
          <a:bodyPr>
            <a:normAutofit/>
          </a:bodyPr>
          <a:lstStyle>
            <a:lvl1pPr marL="0" indent="0">
              <a:buNone/>
              <a:defRPr sz="3600" b="1" baseline="0">
                <a:solidFill>
                  <a:srgbClr val="143157"/>
                </a:solidFill>
                <a:latin typeface="+mj-lt"/>
              </a:defRPr>
            </a:lvl1pPr>
          </a:lstStyle>
          <a:p>
            <a:pPr lvl="0"/>
            <a:r>
              <a:rPr lang="en-US" dirty="0"/>
              <a:t>Text Page</a:t>
            </a:r>
          </a:p>
        </p:txBody>
      </p:sp>
      <p:sp>
        <p:nvSpPr>
          <p:cNvPr id="13" name="Text Placeholder 11">
            <a:extLst>
              <a:ext uri="{FF2B5EF4-FFF2-40B4-BE49-F238E27FC236}">
                <a16:creationId xmlns:a16="http://schemas.microsoft.com/office/drawing/2014/main" id="{6E336ADC-6677-4543-9B74-CDDC9268095F}"/>
              </a:ext>
            </a:extLst>
          </p:cNvPr>
          <p:cNvSpPr>
            <a:spLocks noGrp="1"/>
          </p:cNvSpPr>
          <p:nvPr>
            <p:ph type="body" sz="quarter" idx="12" hasCustomPrompt="1"/>
          </p:nvPr>
        </p:nvSpPr>
        <p:spPr>
          <a:xfrm>
            <a:off x="657238" y="1347444"/>
            <a:ext cx="6345821" cy="4594225"/>
          </a:xfrm>
        </p:spPr>
        <p:txBody>
          <a:bodyPr/>
          <a:lstStyle>
            <a:lvl1pPr>
              <a:defRPr sz="1800">
                <a:solidFill>
                  <a:schemeClr val="tx1"/>
                </a:solidFill>
              </a:defRPr>
            </a:lvl1pPr>
            <a:lvl2pPr>
              <a:defRPr sz="1500">
                <a:solidFill>
                  <a:schemeClr val="tx1"/>
                </a:solidFill>
              </a:defRPr>
            </a:lvl2pPr>
            <a:lvl3pPr>
              <a:defRPr sz="1200">
                <a:solidFill>
                  <a:schemeClr val="tx1"/>
                </a:solidFill>
              </a:defRPr>
            </a:lvl3pPr>
            <a:lvl4pPr>
              <a:defRPr sz="1050">
                <a:solidFill>
                  <a:schemeClr val="tx1"/>
                </a:solidFill>
              </a:defRPr>
            </a:lvl4pPr>
            <a:lvl5pPr>
              <a:defRPr sz="1050">
                <a:solidFill>
                  <a:schemeClr val="tx1"/>
                </a:solidFill>
              </a:defRPr>
            </a:lvl5pPr>
          </a:lstStyle>
          <a:p>
            <a:pPr lvl="0"/>
            <a:r>
              <a:rPr lang="en-US" dirty="0" err="1"/>
              <a:t>Veniam</a:t>
            </a:r>
            <a:r>
              <a:rPr lang="en-US" dirty="0"/>
              <a:t> </a:t>
            </a:r>
            <a:r>
              <a:rPr lang="en-US" dirty="0" err="1"/>
              <a:t>offendit</a:t>
            </a:r>
            <a:r>
              <a:rPr lang="en-US" dirty="0"/>
              <a:t> </a:t>
            </a:r>
            <a:r>
              <a:rPr lang="en-US" dirty="0" err="1"/>
              <a:t>ea</a:t>
            </a:r>
            <a:r>
              <a:rPr lang="en-US" dirty="0"/>
              <a:t> cum, stet </a:t>
            </a:r>
            <a:r>
              <a:rPr lang="en-US" dirty="0" err="1"/>
              <a:t>omnesque</a:t>
            </a:r>
            <a:r>
              <a:rPr lang="en-US" dirty="0"/>
              <a:t> </a:t>
            </a:r>
            <a:r>
              <a:rPr lang="en-US" dirty="0" err="1"/>
              <a:t>forensibus</a:t>
            </a:r>
            <a:r>
              <a:rPr lang="en-US" dirty="0"/>
              <a:t> ex sed.</a:t>
            </a:r>
          </a:p>
          <a:p>
            <a:pPr lvl="1"/>
            <a:r>
              <a:rPr lang="en-US" dirty="0"/>
              <a:t>Ex </a:t>
            </a:r>
            <a:r>
              <a:rPr lang="en-US" dirty="0" err="1"/>
              <a:t>legere</a:t>
            </a:r>
            <a:r>
              <a:rPr lang="en-US" dirty="0"/>
              <a:t> </a:t>
            </a:r>
            <a:r>
              <a:rPr lang="en-US" dirty="0" err="1"/>
              <a:t>alternum</a:t>
            </a:r>
            <a:r>
              <a:rPr lang="en-US" dirty="0"/>
              <a:t> </a:t>
            </a:r>
            <a:r>
              <a:rPr lang="en-US" dirty="0" err="1"/>
              <a:t>vulputate</a:t>
            </a:r>
            <a:r>
              <a:rPr lang="en-US" dirty="0"/>
              <a:t> </a:t>
            </a:r>
            <a:r>
              <a:rPr lang="en-US" dirty="0" err="1"/>
              <a:t>usu</a:t>
            </a:r>
            <a:r>
              <a:rPr lang="en-US" dirty="0"/>
              <a:t>, </a:t>
            </a:r>
            <a:r>
              <a:rPr lang="en-US" dirty="0" err="1"/>
              <a:t>nominavi</a:t>
            </a:r>
            <a:r>
              <a:rPr lang="en-US" dirty="0"/>
              <a:t> </a:t>
            </a:r>
            <a:r>
              <a:rPr lang="en-US" dirty="0" err="1"/>
              <a:t>princepes</a:t>
            </a:r>
            <a:r>
              <a:rPr lang="en-US" dirty="0"/>
              <a:t> cu sea.</a:t>
            </a:r>
          </a:p>
          <a:p>
            <a:pPr lvl="2"/>
            <a:r>
              <a:rPr lang="en-US" dirty="0" err="1"/>
              <a:t>Nonumy</a:t>
            </a:r>
            <a:r>
              <a:rPr lang="en-US" dirty="0"/>
              <a:t> </a:t>
            </a:r>
            <a:r>
              <a:rPr lang="en-US" dirty="0" err="1"/>
              <a:t>vulputate</a:t>
            </a:r>
            <a:r>
              <a:rPr lang="en-US" dirty="0"/>
              <a:t> </a:t>
            </a:r>
            <a:r>
              <a:rPr lang="en-US" dirty="0" err="1"/>
              <a:t>elaboratet</a:t>
            </a:r>
            <a:r>
              <a:rPr lang="en-US" dirty="0"/>
              <a:t> et pro, lorem option has id.</a:t>
            </a:r>
          </a:p>
          <a:p>
            <a:pPr lvl="3"/>
            <a:r>
              <a:rPr lang="en-US" dirty="0"/>
              <a:t>Sit in </a:t>
            </a:r>
            <a:r>
              <a:rPr lang="en-US" dirty="0" err="1"/>
              <a:t>movet</a:t>
            </a:r>
            <a:r>
              <a:rPr lang="en-US" dirty="0"/>
              <a:t> </a:t>
            </a:r>
            <a:r>
              <a:rPr lang="en-US" dirty="0" err="1"/>
              <a:t>iriure</a:t>
            </a:r>
            <a:r>
              <a:rPr lang="en-US" dirty="0"/>
              <a:t> </a:t>
            </a:r>
            <a:r>
              <a:rPr lang="en-US" dirty="0" err="1"/>
              <a:t>mentitum</a:t>
            </a:r>
            <a:r>
              <a:rPr lang="en-US" dirty="0"/>
              <a:t>, cum in </a:t>
            </a:r>
            <a:r>
              <a:rPr lang="en-US" dirty="0" err="1"/>
              <a:t>unum</a:t>
            </a:r>
            <a:r>
              <a:rPr lang="en-US" dirty="0"/>
              <a:t> </a:t>
            </a:r>
            <a:r>
              <a:rPr lang="en-US" dirty="0" err="1"/>
              <a:t>indoctum</a:t>
            </a:r>
            <a:r>
              <a:rPr lang="en-US" dirty="0"/>
              <a:t> </a:t>
            </a:r>
            <a:r>
              <a:rPr lang="en-US" dirty="0" err="1"/>
              <a:t>urbanitas</a:t>
            </a:r>
            <a:r>
              <a:rPr lang="en-US" dirty="0"/>
              <a:t>, at sed </a:t>
            </a:r>
            <a:r>
              <a:rPr lang="en-US" dirty="0" err="1"/>
              <a:t>assum</a:t>
            </a:r>
            <a:r>
              <a:rPr lang="en-US" dirty="0"/>
              <a:t> </a:t>
            </a:r>
            <a:r>
              <a:rPr lang="en-US" dirty="0" err="1"/>
              <a:t>paulo</a:t>
            </a:r>
            <a:r>
              <a:rPr lang="en-US" dirty="0"/>
              <a:t> commune.</a:t>
            </a:r>
          </a:p>
          <a:p>
            <a:pPr lvl="4"/>
            <a:r>
              <a:rPr lang="en-US" dirty="0" err="1"/>
              <a:t>Nibh</a:t>
            </a:r>
            <a:r>
              <a:rPr lang="en-US" dirty="0"/>
              <a:t> </a:t>
            </a:r>
            <a:r>
              <a:rPr lang="en-US" dirty="0" err="1"/>
              <a:t>adipiscing</a:t>
            </a:r>
            <a:r>
              <a:rPr lang="en-US" dirty="0"/>
              <a:t> cu sed, </a:t>
            </a:r>
            <a:r>
              <a:rPr lang="en-US" dirty="0" err="1"/>
              <a:t>suas</a:t>
            </a:r>
            <a:r>
              <a:rPr lang="en-US" dirty="0"/>
              <a:t> </a:t>
            </a:r>
            <a:r>
              <a:rPr lang="en-US" dirty="0" err="1"/>
              <a:t>docendi</a:t>
            </a:r>
            <a:r>
              <a:rPr lang="en-US" dirty="0"/>
              <a:t> </a:t>
            </a:r>
            <a:r>
              <a:rPr lang="en-US" dirty="0" err="1"/>
              <a:t>assueverit</a:t>
            </a:r>
            <a:r>
              <a:rPr lang="en-US" dirty="0"/>
              <a:t> </a:t>
            </a:r>
            <a:r>
              <a:rPr lang="en-US" dirty="0" err="1"/>
              <a:t>te</a:t>
            </a:r>
            <a:r>
              <a:rPr lang="en-US" dirty="0"/>
              <a:t> per.</a:t>
            </a:r>
          </a:p>
        </p:txBody>
      </p:sp>
      <p:pic>
        <p:nvPicPr>
          <p:cNvPr id="8" name="Picture 7">
            <a:extLst>
              <a:ext uri="{FF2B5EF4-FFF2-40B4-BE49-F238E27FC236}">
                <a16:creationId xmlns:a16="http://schemas.microsoft.com/office/drawing/2014/main" id="{697438A9-A84E-7B4E-B3CB-C46A7AF17F31}"/>
              </a:ext>
            </a:extLst>
          </p:cNvPr>
          <p:cNvPicPr>
            <a:picLocks noChangeAspect="1"/>
          </p:cNvPicPr>
          <p:nvPr userDrawn="1"/>
        </p:nvPicPr>
        <p:blipFill>
          <a:blip r:embed="rId2"/>
          <a:stretch>
            <a:fillRect/>
          </a:stretch>
        </p:blipFill>
        <p:spPr>
          <a:xfrm>
            <a:off x="188010" y="6336792"/>
            <a:ext cx="347918" cy="365760"/>
          </a:xfrm>
          <a:prstGeom prst="rect">
            <a:avLst/>
          </a:prstGeom>
        </p:spPr>
      </p:pic>
      <p:pic>
        <p:nvPicPr>
          <p:cNvPr id="7" name="Picture 6">
            <a:extLst>
              <a:ext uri="{FF2B5EF4-FFF2-40B4-BE49-F238E27FC236}">
                <a16:creationId xmlns:a16="http://schemas.microsoft.com/office/drawing/2014/main" id="{01FE68F1-7434-4606-8714-62B4CE943501}"/>
              </a:ext>
            </a:extLst>
          </p:cNvPr>
          <p:cNvPicPr>
            <a:picLocks noChangeAspect="1"/>
          </p:cNvPicPr>
          <p:nvPr userDrawn="1"/>
        </p:nvPicPr>
        <p:blipFill rotWithShape="1">
          <a:blip r:embed="rId3"/>
          <a:srcRect l="18322" t="4" b="-4"/>
          <a:stretch/>
        </p:blipFill>
        <p:spPr>
          <a:xfrm flipV="1">
            <a:off x="-2287" y="1304908"/>
            <a:ext cx="3484034" cy="45719"/>
          </a:xfrm>
          <a:prstGeom prst="rect">
            <a:avLst/>
          </a:prstGeom>
        </p:spPr>
      </p:pic>
      <p:pic>
        <p:nvPicPr>
          <p:cNvPr id="9" name="Picture 8"/>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792607" y="6336793"/>
            <a:ext cx="1241042" cy="517101"/>
          </a:xfrm>
          <a:prstGeom prst="rect">
            <a:avLst/>
          </a:prstGeom>
        </p:spPr>
      </p:pic>
    </p:spTree>
    <p:extLst>
      <p:ext uri="{BB962C8B-B14F-4D97-AF65-F5344CB8AC3E}">
        <p14:creationId xmlns:p14="http://schemas.microsoft.com/office/powerpoint/2010/main" val="626329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9829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84904" y="6262368"/>
            <a:ext cx="1859096" cy="630895"/>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849" y="6432896"/>
            <a:ext cx="1562276" cy="349654"/>
          </a:xfrm>
          <a:prstGeom prst="rect">
            <a:avLst/>
          </a:prstGeom>
        </p:spPr>
      </p:pic>
      <p:pic>
        <p:nvPicPr>
          <p:cNvPr id="13" name="Picture 12">
            <a:extLst>
              <a:ext uri="{FF2B5EF4-FFF2-40B4-BE49-F238E27FC236}">
                <a16:creationId xmlns:a16="http://schemas.microsoft.com/office/drawing/2014/main" id="{62D8FD5F-B76B-41CE-AD66-D792D2F3150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36632" y="6462803"/>
            <a:ext cx="379640" cy="33995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4686300" y="966055"/>
            <a:ext cx="408699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23744" y="983116"/>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3439834"/>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983116"/>
            <a:ext cx="4148781" cy="5364633"/>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86300" y="983116"/>
            <a:ext cx="4086225" cy="2381250"/>
          </a:xfrm>
          <a:solidFill>
            <a:schemeClr val="accent2"/>
          </a:solidFill>
        </p:spPr>
        <p:txBody>
          <a:bodyPr/>
          <a:lstStyle/>
          <a:p>
            <a:r>
              <a:rPr lang="en-US"/>
              <a:t>Click icon to add picture</a:t>
            </a:r>
          </a:p>
        </p:txBody>
      </p:sp>
      <p:sp>
        <p:nvSpPr>
          <p:cNvPr id="11" name="Picture Placeholder 9"/>
          <p:cNvSpPr>
            <a:spLocks noGrp="1"/>
          </p:cNvSpPr>
          <p:nvPr>
            <p:ph type="pic" sz="quarter" idx="14"/>
          </p:nvPr>
        </p:nvSpPr>
        <p:spPr>
          <a:xfrm>
            <a:off x="4686300" y="3595166"/>
            <a:ext cx="4086225" cy="2381250"/>
          </a:xfrm>
          <a:solidFill>
            <a:schemeClr val="accent2"/>
          </a:solidFill>
        </p:spPr>
        <p:txBody>
          <a:bodyPr/>
          <a:lstStyle/>
          <a:p>
            <a:r>
              <a:rPr lang="en-US"/>
              <a:t>Click icon to add picture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24516"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086225" cy="2381250"/>
          </a:xfrm>
          <a:solidFill>
            <a:schemeClr val="accent2"/>
          </a:solidFill>
        </p:spPr>
        <p:txBody>
          <a:bodyPr/>
          <a:lstStyle/>
          <a:p>
            <a:r>
              <a:rPr lang="en-US"/>
              <a:t>Click icon to add picture</a:t>
            </a:r>
            <a:endParaRPr lang="en-US" dirty="0"/>
          </a:p>
        </p:txBody>
      </p:sp>
      <p:sp>
        <p:nvSpPr>
          <p:cNvPr id="11" name="Picture Placeholder 9"/>
          <p:cNvSpPr>
            <a:spLocks noGrp="1"/>
          </p:cNvSpPr>
          <p:nvPr>
            <p:ph type="pic" sz="quarter" idx="14"/>
          </p:nvPr>
        </p:nvSpPr>
        <p:spPr>
          <a:xfrm>
            <a:off x="308918" y="3595166"/>
            <a:ext cx="4086225" cy="2381250"/>
          </a:xfrm>
          <a:solidFill>
            <a:schemeClr val="accent2"/>
          </a:solidFill>
        </p:spPr>
        <p:txBody>
          <a:bodyPr/>
          <a:lstStyle/>
          <a:p>
            <a:r>
              <a:rPr lang="en-US"/>
              <a:t>Click icon to add picture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3439833"/>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9"/>
          <p:cNvSpPr>
            <a:spLocks noGrp="1"/>
          </p:cNvSpPr>
          <p:nvPr>
            <p:ph type="pic" sz="quarter" idx="15"/>
          </p:nvPr>
        </p:nvSpPr>
        <p:spPr>
          <a:xfrm>
            <a:off x="4623744" y="983116"/>
            <a:ext cx="4148781" cy="2381250"/>
          </a:xfrm>
          <a:solidFill>
            <a:schemeClr val="accent2"/>
          </a:solidFill>
        </p:spPr>
        <p:txBody>
          <a:bodyPr/>
          <a:lstStyle/>
          <a:p>
            <a:r>
              <a:rPr lang="en-US"/>
              <a:t>Click icon to add picture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39512"/>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3966757"/>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939512"/>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9"/>
          <p:cNvSpPr>
            <a:spLocks noGrp="1"/>
          </p:cNvSpPr>
          <p:nvPr>
            <p:ph type="pic" sz="quarter" idx="15"/>
          </p:nvPr>
        </p:nvSpPr>
        <p:spPr>
          <a:xfrm>
            <a:off x="4623744" y="3966757"/>
            <a:ext cx="4148781" cy="2381250"/>
          </a:xfrm>
          <a:solidFill>
            <a:schemeClr val="accent2"/>
          </a:solidFill>
        </p:spPr>
        <p:txBody>
          <a:bodyPr/>
          <a:lstStyle/>
          <a:p>
            <a:r>
              <a:rPr lang="en-US"/>
              <a:t>Click icon to add picture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fld id="{BDC57488-3539-8349-95E7-E0E3D7B2EDB0}" type="datetime2">
              <a:rPr lang="en-US" smtClean="0"/>
              <a:pPr/>
              <a:t>Saturday, July 12, 2025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dirty="0"/>
              <a:t>Talk Title Here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9" r:id="rId3"/>
    <p:sldLayoutId id="2147483672" r:id="rId4"/>
    <p:sldLayoutId id="2147483673" r:id="rId5"/>
    <p:sldLayoutId id="2147483671" r:id="rId6"/>
    <p:sldLayoutId id="2147483675" r:id="rId7"/>
    <p:sldLayoutId id="2147483674" r:id="rId8"/>
    <p:sldLayoutId id="2147483676" r:id="rId9"/>
    <p:sldLayoutId id="2147483678" r:id="rId10"/>
    <p:sldLayoutId id="2147483680" r:id="rId11"/>
    <p:sldLayoutId id="2147483681" r:id="rId12"/>
  </p:sldLayoutIdLst>
  <p:hf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jpe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jp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2.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openxmlformats.org/officeDocument/2006/relationships/image" Target="../media/image60.jpg"/><Relationship Id="rId7" Type="http://schemas.openxmlformats.org/officeDocument/2006/relationships/image" Target="../media/image65.png"/><Relationship Id="rId2" Type="http://schemas.openxmlformats.org/officeDocument/2006/relationships/image" Target="../media/image61.jp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eg"/></Relationships>
</file>

<file path=ppt/slides/_rels/slide1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JPG"/><Relationship Id="rId4" Type="http://schemas.openxmlformats.org/officeDocument/2006/relationships/image" Target="../media/image67.png"/></Relationships>
</file>

<file path=ppt/slides/_rels/slide15.xml.rels><?xml version="1.0" encoding="UTF-8" standalone="yes"?>
<Relationships xmlns="http://schemas.openxmlformats.org/package/2006/relationships"><Relationship Id="rId3" Type="http://schemas.openxmlformats.org/officeDocument/2006/relationships/image" Target="../media/image71.jpg"/><Relationship Id="rId7" Type="http://schemas.openxmlformats.org/officeDocument/2006/relationships/image" Target="../media/image75.jp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jpg"/><Relationship Id="rId5" Type="http://schemas.openxmlformats.org/officeDocument/2006/relationships/image" Target="../media/image73.png"/><Relationship Id="rId4" Type="http://schemas.openxmlformats.org/officeDocument/2006/relationships/image" Target="../media/image72.png"/></Relationships>
</file>

<file path=ppt/slides/_rels/slide1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17.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jpg"/></Relationships>
</file>

<file path=ppt/slides/_rels/slide1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www.researchgate.net/profile/Gabriel_Palacios_Serrano" TargetMode="External"/><Relationship Id="rId1" Type="http://schemas.openxmlformats.org/officeDocument/2006/relationships/slideLayout" Target="../slideLayouts/slideLayout2.xml"/><Relationship Id="rId5" Type="http://schemas.openxmlformats.org/officeDocument/2006/relationships/hyperlink" Target="https://www.linkedin.com/in/gabriel-palacios-serrano-29a31b365?utm_source=share&amp;utm_campaign=share_via&amp;utm_content=profile&amp;utm_medium=android_app" TargetMode="External"/><Relationship Id="rId4" Type="http://schemas.openxmlformats.org/officeDocument/2006/relationships/image" Target="../media/image84.png"/></Relationships>
</file>

<file path=ppt/slides/_rels/slide19.xml.rels><?xml version="1.0" encoding="UTF-8" standalone="yes"?>
<Relationships xmlns="http://schemas.openxmlformats.org/package/2006/relationships"><Relationship Id="rId2" Type="http://schemas.openxmlformats.org/officeDocument/2006/relationships/hyperlink" Target="Seminario%20de%20wavelets%202025_EXTRAS.pptx" TargetMode="Externa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12" Type="http://schemas.openxmlformats.org/officeDocument/2006/relationships/hyperlink" Target="https://arxiv.org/search/physics?searchtype=author&amp;query=Dowell,+D+H" TargetMode="External"/><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hyperlink" Target="https://arxiv.org/search/physics?searchtype=author&amp;query=Rao,+T" TargetMode="External"/><Relationship Id="rId5" Type="http://schemas.openxmlformats.org/officeDocument/2006/relationships/image" Target="../media/image59.png"/><Relationship Id="rId10" Type="http://schemas.openxmlformats.org/officeDocument/2006/relationships/image" Target="../media/image33.png"/><Relationship Id="rId4" Type="http://schemas.openxmlformats.org/officeDocument/2006/relationships/image" Target="../media/image29.png"/><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dirty="0"/>
              <a:t>Pushing Boundaries in Accelerator Physics: A Decade of R&amp;D at Jefferson Lab </a:t>
            </a:r>
          </a:p>
        </p:txBody>
      </p:sp>
      <p:sp>
        <p:nvSpPr>
          <p:cNvPr id="5" name="Subtitle 4"/>
          <p:cNvSpPr>
            <a:spLocks noGrp="1"/>
          </p:cNvSpPr>
          <p:nvPr>
            <p:ph type="subTitle" idx="1"/>
          </p:nvPr>
        </p:nvSpPr>
        <p:spPr/>
        <p:txBody>
          <a:bodyPr/>
          <a:lstStyle/>
          <a:p>
            <a:r>
              <a:rPr lang="en-US" dirty="0"/>
              <a:t>07/10/2025</a:t>
            </a:r>
          </a:p>
          <a:p>
            <a:r>
              <a:rPr lang="en-US" dirty="0"/>
              <a:t>Gabriel Palacios Serrano</a:t>
            </a:r>
          </a:p>
          <a:p>
            <a:r>
              <a:rPr lang="es-MX" dirty="0"/>
              <a:t>Gabrielp@jlab.org</a:t>
            </a:r>
          </a:p>
        </p:txBody>
      </p:sp>
    </p:spTree>
    <p:extLst>
      <p:ext uri="{BB962C8B-B14F-4D97-AF65-F5344CB8AC3E}">
        <p14:creationId xmlns:p14="http://schemas.microsoft.com/office/powerpoint/2010/main" val="7896162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 Wien spin rotator</a:t>
            </a:r>
          </a:p>
        </p:txBody>
      </p:sp>
      <p:sp>
        <p:nvSpPr>
          <p:cNvPr id="4" name="Rectangle 3"/>
          <p:cNvSpPr/>
          <p:nvPr/>
        </p:nvSpPr>
        <p:spPr>
          <a:xfrm>
            <a:off x="12925" y="854494"/>
            <a:ext cx="4337911" cy="646331"/>
          </a:xfrm>
          <a:prstGeom prst="rect">
            <a:avLst/>
          </a:prstGeom>
        </p:spPr>
        <p:txBody>
          <a:bodyPr wrap="square">
            <a:spAutoFit/>
          </a:bodyPr>
          <a:lstStyle/>
          <a:p>
            <a:r>
              <a:rPr lang="en-US" b="1" dirty="0"/>
              <a:t>Thomas-BMT describes the spin change with respect to time:</a:t>
            </a:r>
            <a:endParaRPr lang="en-US" dirty="0"/>
          </a:p>
        </p:txBody>
      </p:sp>
      <p:sp>
        <p:nvSpPr>
          <p:cNvPr id="16" name="Rectangle 15"/>
          <p:cNvSpPr/>
          <p:nvPr/>
        </p:nvSpPr>
        <p:spPr>
          <a:xfrm>
            <a:off x="6891822" y="1809791"/>
            <a:ext cx="261593" cy="1658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Rectangle 16"/>
          <p:cNvSpPr/>
          <p:nvPr/>
        </p:nvSpPr>
        <p:spPr>
          <a:xfrm>
            <a:off x="2749296" y="774163"/>
            <a:ext cx="103338" cy="223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mc:AlternateContent xmlns:mc="http://schemas.openxmlformats.org/markup-compatibility/2006" xmlns:a14="http://schemas.microsoft.com/office/drawing/2010/main">
        <mc:Choice Requires="a14">
          <p:sp>
            <p:nvSpPr>
              <p:cNvPr id="5" name="TextBox 4"/>
              <p:cNvSpPr txBox="1"/>
              <p:nvPr/>
            </p:nvSpPr>
            <p:spPr>
              <a:xfrm>
                <a:off x="2280765" y="1146061"/>
                <a:ext cx="1040399" cy="398955"/>
              </a:xfrm>
              <a:prstGeom prst="rect">
                <a:avLst/>
              </a:prstGeom>
              <a:noFill/>
            </p:spPr>
            <p:txBody>
              <a:bodyPr wrap="square" lIns="0" tIns="0" rIns="0" bIns="0" rtlCol="0">
                <a:spAutoFit/>
              </a:bodyPr>
              <a:lstStyle/>
              <a:p>
                <a14:m>
                  <m:oMath xmlns:m="http://schemas.openxmlformats.org/officeDocument/2006/math">
                    <m:f>
                      <m:fPr>
                        <m:ctrlPr>
                          <a:rPr lang="en-US" b="1" i="1">
                            <a:latin typeface="Cambria Math" panose="02040503050406030204" pitchFamily="18" charset="0"/>
                          </a:rPr>
                        </m:ctrlPr>
                      </m:fPr>
                      <m:num>
                        <m:r>
                          <a:rPr lang="en-US" i="1">
                            <a:latin typeface="Cambria Math" panose="02040503050406030204" pitchFamily="18" charset="0"/>
                          </a:rPr>
                          <m:t>𝑑</m:t>
                        </m:r>
                        <m:r>
                          <a:rPr lang="en-US" b="1" i="1">
                            <a:latin typeface="Cambria Math" panose="02040503050406030204" pitchFamily="18" charset="0"/>
                          </a:rPr>
                          <m:t>𝒔</m:t>
                        </m:r>
                      </m:num>
                      <m:den>
                        <m:r>
                          <a:rPr lang="en-US" i="1">
                            <a:latin typeface="Cambria Math" panose="02040503050406030204" pitchFamily="18" charset="0"/>
                          </a:rPr>
                          <m:t>𝑑𝑡</m:t>
                        </m:r>
                      </m:den>
                    </m:f>
                    <m:r>
                      <a:rPr lang="en-US" i="1">
                        <a:latin typeface="Cambria Math" panose="02040503050406030204" pitchFamily="18" charset="0"/>
                      </a:rPr>
                      <m:t>=</m:t>
                    </m:r>
                    <m:r>
                      <a:rPr lang="en-US" b="1" i="1">
                        <a:latin typeface="Cambria Math" panose="02040503050406030204" pitchFamily="18" charset="0"/>
                      </a:rPr>
                      <m:t>𝒔</m:t>
                    </m:r>
                    <m:r>
                      <a:rPr lang="en-US" i="1">
                        <a:latin typeface="Cambria Math" panose="02040503050406030204" pitchFamily="18" charset="0"/>
                        <a:ea typeface="Cambria Math" panose="02040503050406030204" pitchFamily="18" charset="0"/>
                      </a:rPr>
                      <m:t>×</m:t>
                    </m:r>
                  </m:oMath>
                </a14:m>
                <a:r>
                  <a:rPr lang="en-US" b="1" dirty="0"/>
                  <a:t> </a:t>
                </a:r>
                <a14:m>
                  <m:oMath xmlns:m="http://schemas.openxmlformats.org/officeDocument/2006/math">
                    <m:r>
                      <m:rPr>
                        <m:nor/>
                      </m:rPr>
                      <a:rPr lang="en-US" b="1"/>
                      <m:t>Ω</m:t>
                    </m:r>
                  </m:oMath>
                </a14:m>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2280765" y="1146061"/>
                <a:ext cx="1040399" cy="398955"/>
              </a:xfrm>
              <a:prstGeom prst="rect">
                <a:avLst/>
              </a:prstGeom>
              <a:blipFill>
                <a:blip r:embed="rId2"/>
                <a:stretch>
                  <a:fillRect l="-5848" r="-6433" b="-15385"/>
                </a:stretch>
              </a:blipFill>
            </p:spPr>
            <p:txBody>
              <a:bodyPr/>
              <a:lstStyle/>
              <a:p>
                <a:r>
                  <a:rPr lang="en-US">
                    <a:noFill/>
                  </a:rPr>
                  <a:t> </a:t>
                </a:r>
              </a:p>
            </p:txBody>
          </p:sp>
        </mc:Fallback>
      </mc:AlternateContent>
      <p:pic>
        <p:nvPicPr>
          <p:cNvPr id="6" name="Picture 5"/>
          <p:cNvPicPr>
            <a:picLocks noChangeAspect="1"/>
          </p:cNvPicPr>
          <p:nvPr/>
        </p:nvPicPr>
        <p:blipFill>
          <a:blip r:embed="rId3"/>
          <a:stretch>
            <a:fillRect/>
          </a:stretch>
        </p:blipFill>
        <p:spPr>
          <a:xfrm>
            <a:off x="129056" y="1688923"/>
            <a:ext cx="4972268" cy="771354"/>
          </a:xfrm>
          <a:prstGeom prst="rect">
            <a:avLst/>
          </a:prstGeom>
        </p:spPr>
      </p:pic>
      <p:sp>
        <p:nvSpPr>
          <p:cNvPr id="9" name="Rectangle 8"/>
          <p:cNvSpPr/>
          <p:nvPr/>
        </p:nvSpPr>
        <p:spPr>
          <a:xfrm>
            <a:off x="53920" y="1533996"/>
            <a:ext cx="2510624" cy="369332"/>
          </a:xfrm>
          <a:prstGeom prst="rect">
            <a:avLst/>
          </a:prstGeom>
        </p:spPr>
        <p:txBody>
          <a:bodyPr wrap="none">
            <a:spAutoFit/>
          </a:bodyPr>
          <a:lstStyle/>
          <a:p>
            <a:r>
              <a:rPr lang="en-US" dirty="0"/>
              <a:t>So, the angle of rotation:</a:t>
            </a:r>
          </a:p>
        </p:txBody>
      </p:sp>
      <p:sp>
        <p:nvSpPr>
          <p:cNvPr id="10" name="TextBox 9"/>
          <p:cNvSpPr txBox="1"/>
          <p:nvPr/>
        </p:nvSpPr>
        <p:spPr>
          <a:xfrm>
            <a:off x="266635" y="2497974"/>
            <a:ext cx="1267976" cy="369332"/>
          </a:xfrm>
          <a:prstGeom prst="rect">
            <a:avLst/>
          </a:prstGeom>
          <a:noFill/>
        </p:spPr>
        <p:txBody>
          <a:bodyPr wrap="none" rtlCol="0">
            <a:spAutoFit/>
          </a:bodyPr>
          <a:lstStyle/>
          <a:p>
            <a:r>
              <a:rPr lang="en-US" dirty="0"/>
              <a:t>In our case:</a:t>
            </a:r>
          </a:p>
        </p:txBody>
      </p:sp>
      <p:sp>
        <p:nvSpPr>
          <p:cNvPr id="11" name="Rectangle 10"/>
          <p:cNvSpPr/>
          <p:nvPr/>
        </p:nvSpPr>
        <p:spPr>
          <a:xfrm>
            <a:off x="220194" y="2913646"/>
            <a:ext cx="1484722" cy="629823"/>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Right Brace 12"/>
          <p:cNvSpPr/>
          <p:nvPr/>
        </p:nvSpPr>
        <p:spPr>
          <a:xfrm rot="16200000">
            <a:off x="4707974" y="1479562"/>
            <a:ext cx="158597" cy="712307"/>
          </a:xfrm>
          <a:prstGeom prst="rightBrace">
            <a:avLst>
              <a:gd name="adj1" fmla="val 8333"/>
              <a:gd name="adj2" fmla="val 47506"/>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14" name="Rectangle 13"/>
          <p:cNvSpPr/>
          <p:nvPr/>
        </p:nvSpPr>
        <p:spPr>
          <a:xfrm>
            <a:off x="4590057" y="1244934"/>
            <a:ext cx="404921" cy="300082"/>
          </a:xfrm>
          <a:prstGeom prst="rect">
            <a:avLst/>
          </a:prstGeom>
        </p:spPr>
        <p:txBody>
          <a:bodyPr wrap="square">
            <a:spAutoFit/>
          </a:bodyPr>
          <a:lstStyle/>
          <a:p>
            <a:r>
              <a:rPr lang="en-US" sz="1350" dirty="0">
                <a:solidFill>
                  <a:srgbClr val="231F20"/>
                </a:solidFill>
                <a:latin typeface="MeridienLTStd-Roman"/>
              </a:rPr>
              <a:t>(!)</a:t>
            </a:r>
            <a:endParaRPr lang="en-US" sz="1350" dirty="0"/>
          </a:p>
        </p:txBody>
      </p:sp>
      <mc:AlternateContent xmlns:mc="http://schemas.openxmlformats.org/markup-compatibility/2006" xmlns:a14="http://schemas.microsoft.com/office/drawing/2010/main">
        <mc:Choice Requires="a14">
          <p:sp>
            <p:nvSpPr>
              <p:cNvPr id="22" name="Rectangle 21"/>
              <p:cNvSpPr/>
              <p:nvPr/>
            </p:nvSpPr>
            <p:spPr>
              <a:xfrm>
                <a:off x="-180169" y="2913646"/>
                <a:ext cx="2060573" cy="617220"/>
              </a:xfrm>
              <a:prstGeom prst="rect">
                <a:avLst/>
              </a:prstGeom>
            </p:spPr>
            <p:txBody>
              <a:bodyPr wrap="square">
                <a:spAutoFit/>
              </a:bodyPr>
              <a:lstStyle/>
              <a:p>
                <a:pPr lvl="1"/>
                <a14:m>
                  <m:oMathPara xmlns:m="http://schemas.openxmlformats.org/officeDocument/2006/math">
                    <m:oMathParaPr>
                      <m:jc m:val="centerGroup"/>
                    </m:oMathParaPr>
                    <m:oMath xmlns:m="http://schemas.openxmlformats.org/officeDocument/2006/math">
                      <m:sSub>
                        <m:sSubPr>
                          <m:ctrlPr>
                            <a:rPr lang="en-US" sz="1700" i="1">
                              <a:latin typeface="Cambria Math" panose="02040503050406030204" pitchFamily="18" charset="0"/>
                              <a:ea typeface="Cambria Math" panose="02040503050406030204" pitchFamily="18" charset="0"/>
                            </a:rPr>
                          </m:ctrlPr>
                        </m:sSubPr>
                        <m:e>
                          <m:r>
                            <a:rPr lang="en-US" sz="1700" i="1">
                              <a:latin typeface="Cambria Math" panose="02040503050406030204" pitchFamily="18" charset="0"/>
                              <a:ea typeface="Cambria Math" panose="02040503050406030204" pitchFamily="18" charset="0"/>
                            </a:rPr>
                            <m:t>𝐵</m:t>
                          </m:r>
                        </m:e>
                        <m:sub>
                          <m:r>
                            <a:rPr lang="en-US" sz="1700" i="1">
                              <a:latin typeface="Cambria Math" panose="02040503050406030204" pitchFamily="18" charset="0"/>
                              <a:ea typeface="Cambria Math" panose="02040503050406030204" pitchFamily="18" charset="0"/>
                            </a:rPr>
                            <m:t>𝑥</m:t>
                          </m:r>
                        </m:sub>
                      </m:sSub>
                      <m:r>
                        <a:rPr lang="en-US" sz="1700" i="1">
                          <a:latin typeface="Cambria Math" panose="02040503050406030204" pitchFamily="18" charset="0"/>
                        </a:rPr>
                        <m:t>=</m:t>
                      </m:r>
                      <m:f>
                        <m:fPr>
                          <m:ctrlPr>
                            <a:rPr lang="en-US" sz="1700" i="1">
                              <a:latin typeface="Cambria Math" panose="02040503050406030204" pitchFamily="18" charset="0"/>
                              <a:ea typeface="Cambria Math" panose="02040503050406030204" pitchFamily="18" charset="0"/>
                            </a:rPr>
                          </m:ctrlPr>
                        </m:fPr>
                        <m:num>
                          <m:r>
                            <a:rPr lang="en-US" sz="1700" i="1">
                              <a:latin typeface="Cambria Math" panose="02040503050406030204" pitchFamily="18" charset="0"/>
                              <a:ea typeface="Cambria Math" panose="02040503050406030204" pitchFamily="18" charset="0"/>
                            </a:rPr>
                            <m:t>𝑚𝑐</m:t>
                          </m:r>
                          <m:r>
                            <a:rPr lang="en-US" sz="1700" i="1">
                              <a:latin typeface="Cambria Math" panose="02040503050406030204" pitchFamily="18" charset="0"/>
                              <a:ea typeface="Cambria Math" panose="02040503050406030204" pitchFamily="18" charset="0"/>
                            </a:rPr>
                            <m:t>𝛽</m:t>
                          </m:r>
                          <m:sSup>
                            <m:sSupPr>
                              <m:ctrlPr>
                                <a:rPr lang="en-US" sz="1700" i="1">
                                  <a:latin typeface="Cambria Math" panose="02040503050406030204" pitchFamily="18" charset="0"/>
                                  <a:ea typeface="Cambria Math" panose="02040503050406030204" pitchFamily="18" charset="0"/>
                                </a:rPr>
                              </m:ctrlPr>
                            </m:sSupPr>
                            <m:e>
                              <m:r>
                                <a:rPr lang="en-US" sz="1700" i="1">
                                  <a:latin typeface="Cambria Math" panose="02040503050406030204" pitchFamily="18" charset="0"/>
                                  <a:ea typeface="Cambria Math" panose="02040503050406030204" pitchFamily="18" charset="0"/>
                                </a:rPr>
                                <m:t>𝛾</m:t>
                              </m:r>
                            </m:e>
                            <m:sup>
                              <m:r>
                                <a:rPr lang="en-US" sz="1700" i="1">
                                  <a:latin typeface="Cambria Math" panose="02040503050406030204" pitchFamily="18" charset="0"/>
                                  <a:ea typeface="Cambria Math" panose="02040503050406030204" pitchFamily="18" charset="0"/>
                                </a:rPr>
                                <m:t>2</m:t>
                              </m:r>
                            </m:sup>
                          </m:sSup>
                          <m:r>
                            <a:rPr lang="en-US" sz="1700" i="1">
                              <a:latin typeface="Cambria Math" panose="02040503050406030204" pitchFamily="18" charset="0"/>
                              <a:ea typeface="Cambria Math" panose="02040503050406030204" pitchFamily="18" charset="0"/>
                            </a:rPr>
                            <m:t>𝜃</m:t>
                          </m:r>
                        </m:num>
                        <m:den>
                          <m:r>
                            <a:rPr lang="en-US" sz="1700" i="1">
                              <a:latin typeface="Cambria Math" panose="02040503050406030204" pitchFamily="18" charset="0"/>
                              <a:ea typeface="Cambria Math" panose="02040503050406030204" pitchFamily="18" charset="0"/>
                            </a:rPr>
                            <m:t>𝑒𝐿</m:t>
                          </m:r>
                        </m:den>
                      </m:f>
                    </m:oMath>
                  </m:oMathPara>
                </a14:m>
                <a:endParaRPr lang="en-US" sz="1700" dirty="0"/>
              </a:p>
            </p:txBody>
          </p:sp>
        </mc:Choice>
        <mc:Fallback xmlns="">
          <p:sp>
            <p:nvSpPr>
              <p:cNvPr id="22" name="Rectangle 21"/>
              <p:cNvSpPr>
                <a:spLocks noRot="1" noChangeAspect="1" noMove="1" noResize="1" noEditPoints="1" noAdjustHandles="1" noChangeArrowheads="1" noChangeShapeType="1" noTextEdit="1"/>
              </p:cNvSpPr>
              <p:nvPr/>
            </p:nvSpPr>
            <p:spPr>
              <a:xfrm>
                <a:off x="-180169" y="2913646"/>
                <a:ext cx="2060573" cy="61722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0" y="3705979"/>
                <a:ext cx="1595416" cy="58900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700" b="0" i="1" smtClean="0">
                          <a:latin typeface="Cambria Math" panose="02040503050406030204" pitchFamily="18" charset="0"/>
                        </a:rPr>
                        <m:t>𝑤h𝑒𝑟𝑒</m:t>
                      </m:r>
                      <m:r>
                        <a:rPr lang="en-US" sz="1700" i="1">
                          <a:latin typeface="Cambria Math" panose="02040503050406030204" pitchFamily="18" charset="0"/>
                        </a:rPr>
                        <m:t> </m:t>
                      </m:r>
                      <m:r>
                        <m:rPr>
                          <m:sty m:val="p"/>
                        </m:rPr>
                        <a:rPr lang="el-GR" sz="1700" i="1">
                          <a:latin typeface="Cambria Math" panose="02040503050406030204" pitchFamily="18" charset="0"/>
                        </a:rPr>
                        <m:t>Ω</m:t>
                      </m:r>
                      <m:r>
                        <a:rPr lang="en-US" sz="1700" i="1">
                          <a:latin typeface="Cambria Math" panose="02040503050406030204" pitchFamily="18" charset="0"/>
                        </a:rPr>
                        <m:t>=</m:t>
                      </m:r>
                      <m:f>
                        <m:fPr>
                          <m:ctrlPr>
                            <a:rPr lang="en-US" sz="1700" i="1">
                              <a:latin typeface="Cambria Math" panose="02040503050406030204" pitchFamily="18" charset="0"/>
                            </a:rPr>
                          </m:ctrlPr>
                        </m:fPr>
                        <m:num>
                          <m:r>
                            <a:rPr lang="en-US" sz="1700" i="1">
                              <a:latin typeface="Cambria Math" panose="02040503050406030204" pitchFamily="18" charset="0"/>
                            </a:rPr>
                            <m:t>𝑑</m:t>
                          </m:r>
                          <m:r>
                            <a:rPr lang="en-US" sz="1700" i="1">
                              <a:latin typeface="Cambria Math" panose="02040503050406030204" pitchFamily="18" charset="0"/>
                              <a:ea typeface="Cambria Math" panose="02040503050406030204" pitchFamily="18" charset="0"/>
                            </a:rPr>
                            <m:t>𝜃</m:t>
                          </m:r>
                        </m:num>
                        <m:den>
                          <m:r>
                            <a:rPr lang="en-US" sz="1700" i="1">
                              <a:latin typeface="Cambria Math" panose="02040503050406030204" pitchFamily="18" charset="0"/>
                            </a:rPr>
                            <m:t>𝑑𝑡</m:t>
                          </m:r>
                        </m:den>
                      </m:f>
                    </m:oMath>
                  </m:oMathPara>
                </a14:m>
                <a:endParaRPr lang="en-US" sz="1700" dirty="0"/>
              </a:p>
            </p:txBody>
          </p:sp>
        </mc:Choice>
        <mc:Fallback xmlns="">
          <p:sp>
            <p:nvSpPr>
              <p:cNvPr id="23" name="Rectangle 22"/>
              <p:cNvSpPr>
                <a:spLocks noRot="1" noChangeAspect="1" noMove="1" noResize="1" noEditPoints="1" noAdjustHandles="1" noChangeArrowheads="1" noChangeShapeType="1" noTextEdit="1"/>
              </p:cNvSpPr>
              <p:nvPr/>
            </p:nvSpPr>
            <p:spPr>
              <a:xfrm>
                <a:off x="0" y="3705979"/>
                <a:ext cx="1595416" cy="58900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2181880" y="2537001"/>
                <a:ext cx="2796305" cy="1683923"/>
              </a:xfrm>
              <a:prstGeom prst="rect">
                <a:avLst/>
              </a:prstGeom>
              <a:noFill/>
            </p:spPr>
            <p:txBody>
              <a:bodyPr wrap="square" lIns="0" tIns="0" rIns="0" bIns="0" rtlCol="0">
                <a:spAutoFit/>
              </a:bodyPr>
              <a:lstStyle/>
              <a:p>
                <a:r>
                  <a:rPr lang="en-US" dirty="0"/>
                  <a:t>Plus the equilibrium condition: </a:t>
                </a:r>
                <a:endParaRPr lang="en-US" sz="24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𝑞</m:t>
                      </m:r>
                      <m:r>
                        <a:rPr lang="en-US" b="0" i="1" smtClean="0">
                          <a:latin typeface="Cambria Math" panose="02040503050406030204" pitchFamily="18" charset="0"/>
                        </a:rPr>
                        <m:t> </m:t>
                      </m:r>
                      <m:d>
                        <m:dPr>
                          <m:ctrlPr>
                            <a:rPr lang="en-US" b="0" i="1" smtClean="0">
                              <a:latin typeface="Cambria Math" panose="02040503050406030204" pitchFamily="18" charset="0"/>
                            </a:rPr>
                          </m:ctrlPr>
                        </m:dPr>
                        <m:e>
                          <m:r>
                            <a:rPr lang="en-US" b="1" i="1" smtClean="0">
                              <a:latin typeface="Cambria Math" panose="02040503050406030204" pitchFamily="18" charset="0"/>
                            </a:rPr>
                            <m:t>𝑬</m:t>
                          </m:r>
                          <m:r>
                            <a:rPr lang="en-US" b="0" i="1" smtClean="0">
                              <a:latin typeface="Cambria Math" panose="02040503050406030204" pitchFamily="18" charset="0"/>
                            </a:rPr>
                            <m:t>+</m:t>
                          </m:r>
                          <m:r>
                            <a:rPr lang="en-US" b="1" i="1" smtClean="0">
                              <a:latin typeface="Cambria Math" panose="02040503050406030204" pitchFamily="18" charset="0"/>
                            </a:rPr>
                            <m:t>𝒗</m:t>
                          </m:r>
                          <m:r>
                            <a:rPr lang="en-US" b="0"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𝑩</m:t>
                          </m:r>
                        </m:e>
                      </m:d>
                      <m:r>
                        <a:rPr lang="en-US" b="0" i="1" smtClean="0">
                          <a:latin typeface="Cambria Math" panose="02040503050406030204" pitchFamily="18" charset="0"/>
                          <a:ea typeface="Cambria Math" panose="02040503050406030204" pitchFamily="18" charset="0"/>
                        </a:rPr>
                        <m:t>=0</m:t>
                      </m:r>
                    </m:oMath>
                  </m:oMathPara>
                </a14:m>
                <a:endParaRPr lang="en-US" b="0" dirty="0">
                  <a:ea typeface="Cambria Math" panose="02040503050406030204" pitchFamily="18" charset="0"/>
                </a:endParaRPr>
              </a:p>
              <a:p>
                <a:endParaRPr lang="en-US" b="1" dirty="0">
                  <a:ea typeface="Cambria Math" panose="02040503050406030204" pitchFamily="18" charset="0"/>
                </a:endParaRPr>
              </a:p>
              <a:p>
                <a:r>
                  <a:rPr lang="en-US" b="1" dirty="0">
                    <a:ea typeface="Cambria Math" panose="02040503050406030204" pitchFamily="18" charset="0"/>
                  </a:rPr>
                  <a:t>That preserves:</a:t>
                </a:r>
                <a:r>
                  <a:rPr lang="en-US" b="0" dirty="0">
                    <a:ea typeface="Cambria Math" panose="02040503050406030204" pitchFamily="18" charset="0"/>
                  </a:rPr>
                  <a:t>                    </a:t>
                </a:r>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𝐸</m:t>
                        </m:r>
                      </m:e>
                      <m:sub>
                        <m:r>
                          <a:rPr lang="en-US" b="0" i="1" smtClean="0">
                            <a:latin typeface="Cambria Math" panose="02040503050406030204" pitchFamily="18" charset="0"/>
                            <a:ea typeface="Cambria Math" panose="02040503050406030204" pitchFamily="18" charset="0"/>
                          </a:rPr>
                          <m:t>𝑦</m:t>
                        </m:r>
                      </m:sub>
                    </m:sSub>
                    <m:r>
                      <a:rPr lang="en-US" b="0" i="1" smtClean="0">
                        <a:latin typeface="Cambria Math" panose="02040503050406030204" pitchFamily="18" charset="0"/>
                        <a:ea typeface="Cambria Math" panose="02040503050406030204" pitchFamily="18" charset="0"/>
                      </a:rPr>
                      <m:t>=−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𝑣</m:t>
                        </m:r>
                      </m:e>
                      <m:sub>
                        <m:r>
                          <a:rPr lang="en-US" b="0" i="1" smtClean="0">
                            <a:latin typeface="Cambria Math" panose="02040503050406030204" pitchFamily="18" charset="0"/>
                            <a:ea typeface="Cambria Math" panose="02040503050406030204" pitchFamily="18" charset="0"/>
                          </a:rPr>
                          <m:t>𝑧</m:t>
                        </m:r>
                      </m:sub>
                    </m:sSub>
                    <m:r>
                      <a:rPr lang="en-US" b="0" i="1" smtClean="0">
                        <a:latin typeface="Cambria Math" panose="02040503050406030204" pitchFamily="18" charset="0"/>
                        <a:ea typeface="Cambria Math" panose="02040503050406030204" pitchFamily="18" charset="0"/>
                      </a:rPr>
                      <m:t>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𝐵</m:t>
                        </m:r>
                      </m:e>
                      <m:sub>
                        <m:r>
                          <a:rPr lang="en-US" b="0" i="1" smtClean="0">
                            <a:latin typeface="Cambria Math" panose="02040503050406030204" pitchFamily="18" charset="0"/>
                            <a:ea typeface="Cambria Math" panose="02040503050406030204" pitchFamily="18" charset="0"/>
                          </a:rPr>
                          <m:t>𝑥</m:t>
                        </m:r>
                      </m:sub>
                    </m:sSub>
                  </m:oMath>
                </a14:m>
                <a:endParaRPr lang="en-US" b="0" dirty="0">
                  <a:ea typeface="Cambria Math" panose="02040503050406030204" pitchFamily="18"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2181880" y="2537001"/>
                <a:ext cx="2796305" cy="1683923"/>
              </a:xfrm>
              <a:prstGeom prst="rect">
                <a:avLst/>
              </a:prstGeom>
              <a:blipFill>
                <a:blip r:embed="rId6"/>
                <a:stretch>
                  <a:fillRect l="-5229" t="-4710" b="-2899"/>
                </a:stretch>
              </a:blipFill>
            </p:spPr>
            <p:txBody>
              <a:bodyPr/>
              <a:lstStyle/>
              <a:p>
                <a:r>
                  <a:rPr lang="en-US">
                    <a:noFill/>
                  </a:rPr>
                  <a:t> </a:t>
                </a:r>
              </a:p>
            </p:txBody>
          </p:sp>
        </mc:Fallback>
      </mc:AlternateContent>
      <p:sp>
        <p:nvSpPr>
          <p:cNvPr id="25" name="Rectangle 24"/>
          <p:cNvSpPr/>
          <p:nvPr/>
        </p:nvSpPr>
        <p:spPr>
          <a:xfrm>
            <a:off x="2527265" y="3072340"/>
            <a:ext cx="2044735" cy="350967"/>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9AC1CB6C-52B3-442B-93A7-392EF74FEFE4}"/>
              </a:ext>
            </a:extLst>
          </p:cNvPr>
          <p:cNvPicPr>
            <a:picLocks noChangeAspect="1"/>
          </p:cNvPicPr>
          <p:nvPr/>
        </p:nvPicPr>
        <p:blipFill>
          <a:blip r:embed="rId7"/>
          <a:stretch>
            <a:fillRect/>
          </a:stretch>
        </p:blipFill>
        <p:spPr>
          <a:xfrm>
            <a:off x="709083" y="4250761"/>
            <a:ext cx="3710921" cy="2273512"/>
          </a:xfrm>
          <a:prstGeom prst="rect">
            <a:avLst/>
          </a:prstGeom>
        </p:spPr>
      </p:pic>
      <p:pic>
        <p:nvPicPr>
          <p:cNvPr id="8" name="Picture 7">
            <a:extLst>
              <a:ext uri="{FF2B5EF4-FFF2-40B4-BE49-F238E27FC236}">
                <a16:creationId xmlns:a16="http://schemas.microsoft.com/office/drawing/2014/main" id="{F09D2978-1BDE-462B-8AF7-8EE89AED84A0}"/>
              </a:ext>
            </a:extLst>
          </p:cNvPr>
          <p:cNvPicPr>
            <a:picLocks noChangeAspect="1"/>
          </p:cNvPicPr>
          <p:nvPr/>
        </p:nvPicPr>
        <p:blipFill>
          <a:blip r:embed="rId8"/>
          <a:stretch>
            <a:fillRect/>
          </a:stretch>
        </p:blipFill>
        <p:spPr>
          <a:xfrm>
            <a:off x="5754689" y="1110065"/>
            <a:ext cx="2510624" cy="5119364"/>
          </a:xfrm>
          <a:prstGeom prst="rect">
            <a:avLst/>
          </a:prstGeom>
        </p:spPr>
      </p:pic>
      <p:sp>
        <p:nvSpPr>
          <p:cNvPr id="19" name="Content Placeholder 18">
            <a:extLst>
              <a:ext uri="{FF2B5EF4-FFF2-40B4-BE49-F238E27FC236}">
                <a16:creationId xmlns:a16="http://schemas.microsoft.com/office/drawing/2014/main" id="{29EE49E1-3774-423E-9885-DED2C224E5BF}"/>
              </a:ext>
            </a:extLst>
          </p:cNvPr>
          <p:cNvSpPr>
            <a:spLocks noGrp="1"/>
          </p:cNvSpPr>
          <p:nvPr>
            <p:ph idx="1"/>
          </p:nvPr>
        </p:nvSpPr>
        <p:spPr/>
        <p:txBody>
          <a:bodyPr/>
          <a:lstStyle/>
          <a:p>
            <a:endParaRPr lang="en-US"/>
          </a:p>
        </p:txBody>
      </p:sp>
      <p:pic>
        <p:nvPicPr>
          <p:cNvPr id="20" name="Picture 19">
            <a:extLst>
              <a:ext uri="{FF2B5EF4-FFF2-40B4-BE49-F238E27FC236}">
                <a16:creationId xmlns:a16="http://schemas.microsoft.com/office/drawing/2014/main" id="{9F55B806-2F76-4B23-9D64-DC071616D9ED}"/>
              </a:ext>
            </a:extLst>
          </p:cNvPr>
          <p:cNvPicPr>
            <a:picLocks noChangeAspect="1"/>
          </p:cNvPicPr>
          <p:nvPr/>
        </p:nvPicPr>
        <p:blipFill>
          <a:blip r:embed="rId9"/>
          <a:stretch>
            <a:fillRect/>
          </a:stretch>
        </p:blipFill>
        <p:spPr>
          <a:xfrm>
            <a:off x="481263" y="1887044"/>
            <a:ext cx="8181474" cy="3083912"/>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7467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a:t>Methodology</a:t>
            </a:r>
          </a:p>
        </p:txBody>
      </p:sp>
      <p:sp>
        <p:nvSpPr>
          <p:cNvPr id="6" name="Slide Number Placeholder 5"/>
          <p:cNvSpPr>
            <a:spLocks noGrp="1"/>
          </p:cNvSpPr>
          <p:nvPr>
            <p:ph type="sldNum" sz="quarter" idx="12"/>
          </p:nvPr>
        </p:nvSpPr>
        <p:spPr/>
        <p:txBody>
          <a:bodyPr/>
          <a:lstStyle/>
          <a:p>
            <a:fld id="{3CA11663-7C39-3C4F-B038-808A5EF937D6}" type="slidenum">
              <a:rPr lang="en-US" smtClean="0"/>
              <a:t>11</a:t>
            </a:fld>
            <a:endParaRPr lang="en-US"/>
          </a:p>
        </p:txBody>
      </p:sp>
      <p:grpSp>
        <p:nvGrpSpPr>
          <p:cNvPr id="27" name="Group 26"/>
          <p:cNvGrpSpPr/>
          <p:nvPr/>
        </p:nvGrpSpPr>
        <p:grpSpPr>
          <a:xfrm>
            <a:off x="5950784" y="1120726"/>
            <a:ext cx="2004932" cy="4833366"/>
            <a:chOff x="4943060" y="1078171"/>
            <a:chExt cx="2347120" cy="5658295"/>
          </a:xfrm>
        </p:grpSpPr>
        <p:sp>
          <p:nvSpPr>
            <p:cNvPr id="28" name="Rounded Rectangle 27"/>
            <p:cNvSpPr/>
            <p:nvPr/>
          </p:nvSpPr>
          <p:spPr>
            <a:xfrm>
              <a:off x="4943062" y="1078171"/>
              <a:ext cx="2305880" cy="569843"/>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a:solidFill>
                    <a:schemeClr val="tx1"/>
                  </a:solidFill>
                </a:rPr>
                <a:t>Modeling and design</a:t>
              </a:r>
              <a:endParaRPr lang="es-MX" dirty="0">
                <a:solidFill>
                  <a:schemeClr val="tx1"/>
                </a:solidFill>
              </a:endParaRPr>
            </a:p>
          </p:txBody>
        </p:sp>
        <p:sp>
          <p:nvSpPr>
            <p:cNvPr id="29" name="Rounded Rectangle 28"/>
            <p:cNvSpPr/>
            <p:nvPr/>
          </p:nvSpPr>
          <p:spPr>
            <a:xfrm>
              <a:off x="4943062" y="1912868"/>
              <a:ext cx="2305880" cy="569843"/>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a:solidFill>
                    <a:schemeClr val="tx1"/>
                  </a:solidFill>
                </a:rPr>
                <a:t>Simulations</a:t>
              </a:r>
              <a:endParaRPr lang="es-MX" dirty="0">
                <a:solidFill>
                  <a:schemeClr val="tx1"/>
                </a:solidFill>
              </a:endParaRPr>
            </a:p>
          </p:txBody>
        </p:sp>
        <p:sp>
          <p:nvSpPr>
            <p:cNvPr id="30" name="Rounded Rectangle 29"/>
            <p:cNvSpPr/>
            <p:nvPr/>
          </p:nvSpPr>
          <p:spPr>
            <a:xfrm>
              <a:off x="4943060" y="3622398"/>
              <a:ext cx="2305880" cy="569843"/>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Hardware implementation</a:t>
              </a:r>
            </a:p>
          </p:txBody>
        </p:sp>
        <p:sp>
          <p:nvSpPr>
            <p:cNvPr id="31" name="Rounded Rectangle 30"/>
            <p:cNvSpPr/>
            <p:nvPr/>
          </p:nvSpPr>
          <p:spPr>
            <a:xfrm>
              <a:off x="4943060" y="4477162"/>
              <a:ext cx="2305880" cy="569843"/>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High Voltage evaluation</a:t>
              </a:r>
            </a:p>
          </p:txBody>
        </p:sp>
        <p:cxnSp>
          <p:nvCxnSpPr>
            <p:cNvPr id="32" name="Straight Arrow Connector 31"/>
            <p:cNvCxnSpPr>
              <a:stCxn id="28" idx="2"/>
              <a:endCxn id="29" idx="0"/>
            </p:cNvCxnSpPr>
            <p:nvPr/>
          </p:nvCxnSpPr>
          <p:spPr>
            <a:xfrm>
              <a:off x="6096002" y="1648014"/>
              <a:ext cx="0" cy="26485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6137240" y="2482711"/>
              <a:ext cx="0" cy="26485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6112917" y="4192241"/>
              <a:ext cx="0" cy="26485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6115100" y="5047005"/>
              <a:ext cx="0" cy="26485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Elbow Connector 35"/>
            <p:cNvCxnSpPr>
              <a:stCxn id="39" idx="3"/>
              <a:endCxn id="28" idx="3"/>
            </p:cNvCxnSpPr>
            <p:nvPr/>
          </p:nvCxnSpPr>
          <p:spPr>
            <a:xfrm flipV="1">
              <a:off x="7248942" y="1363093"/>
              <a:ext cx="12700" cy="1689462"/>
            </a:xfrm>
            <a:prstGeom prst="bentConnector3">
              <a:avLst>
                <a:gd name="adj1" fmla="val 523880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4984300" y="6166623"/>
              <a:ext cx="2305880" cy="569843"/>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Final device</a:t>
              </a:r>
            </a:p>
          </p:txBody>
        </p:sp>
        <p:cxnSp>
          <p:nvCxnSpPr>
            <p:cNvPr id="38" name="Elbow Connector 37"/>
            <p:cNvCxnSpPr>
              <a:stCxn id="41" idx="1"/>
              <a:endCxn id="29" idx="1"/>
            </p:cNvCxnSpPr>
            <p:nvPr/>
          </p:nvCxnSpPr>
          <p:spPr>
            <a:xfrm rot="10800000">
              <a:off x="4943062" y="2197791"/>
              <a:ext cx="41238" cy="3398991"/>
            </a:xfrm>
            <a:prstGeom prst="bentConnector3">
              <a:avLst>
                <a:gd name="adj1" fmla="val 174648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Rounded Rectangle 38"/>
            <p:cNvSpPr/>
            <p:nvPr/>
          </p:nvSpPr>
          <p:spPr>
            <a:xfrm>
              <a:off x="4943062" y="2767633"/>
              <a:ext cx="2305880" cy="569843"/>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a:solidFill>
                    <a:schemeClr val="tx1"/>
                  </a:solidFill>
                </a:rPr>
                <a:t>Data processing and analysis</a:t>
              </a:r>
              <a:endParaRPr lang="es-MX" dirty="0">
                <a:solidFill>
                  <a:schemeClr val="tx1"/>
                </a:solidFill>
              </a:endParaRPr>
            </a:p>
          </p:txBody>
        </p:sp>
        <p:cxnSp>
          <p:nvCxnSpPr>
            <p:cNvPr id="40" name="Straight Arrow Connector 39"/>
            <p:cNvCxnSpPr/>
            <p:nvPr/>
          </p:nvCxnSpPr>
          <p:spPr>
            <a:xfrm>
              <a:off x="6101298" y="3337476"/>
              <a:ext cx="0" cy="26485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Rounded Rectangle 40"/>
            <p:cNvSpPr/>
            <p:nvPr/>
          </p:nvSpPr>
          <p:spPr>
            <a:xfrm>
              <a:off x="4984300" y="5311859"/>
              <a:ext cx="2305880" cy="569843"/>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Data processing and analysis</a:t>
              </a:r>
            </a:p>
          </p:txBody>
        </p:sp>
        <p:cxnSp>
          <p:nvCxnSpPr>
            <p:cNvPr id="42" name="Straight Arrow Connector 41"/>
            <p:cNvCxnSpPr/>
            <p:nvPr/>
          </p:nvCxnSpPr>
          <p:spPr>
            <a:xfrm>
              <a:off x="6142536" y="5881702"/>
              <a:ext cx="0" cy="26485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754997B0-2173-4F63-9739-F11E90F5EEE4}"/>
              </a:ext>
            </a:extLst>
          </p:cNvPr>
          <p:cNvPicPr>
            <a:picLocks noChangeAspect="1"/>
          </p:cNvPicPr>
          <p:nvPr/>
        </p:nvPicPr>
        <p:blipFill rotWithShape="1">
          <a:blip r:embed="rId2"/>
          <a:srcRect l="16335" t="6423" r="16335"/>
          <a:stretch/>
        </p:blipFill>
        <p:spPr>
          <a:xfrm>
            <a:off x="618161" y="771491"/>
            <a:ext cx="1360944" cy="3098011"/>
          </a:xfrm>
          <a:prstGeom prst="rect">
            <a:avLst/>
          </a:prstGeom>
          <a:ln>
            <a:noFill/>
          </a:ln>
          <a:effectLst>
            <a:softEdge rad="112500"/>
          </a:effectLst>
        </p:spPr>
      </p:pic>
      <p:pic>
        <p:nvPicPr>
          <p:cNvPr id="9" name="Picture 8">
            <a:extLst>
              <a:ext uri="{FF2B5EF4-FFF2-40B4-BE49-F238E27FC236}">
                <a16:creationId xmlns:a16="http://schemas.microsoft.com/office/drawing/2014/main" id="{FF0E9078-BBF2-4F7B-A713-C0E401A808B1}"/>
              </a:ext>
            </a:extLst>
          </p:cNvPr>
          <p:cNvPicPr>
            <a:picLocks noChangeAspect="1"/>
          </p:cNvPicPr>
          <p:nvPr/>
        </p:nvPicPr>
        <p:blipFill>
          <a:blip r:embed="rId3"/>
          <a:stretch>
            <a:fillRect/>
          </a:stretch>
        </p:blipFill>
        <p:spPr>
          <a:xfrm>
            <a:off x="2121909" y="3571185"/>
            <a:ext cx="2820204" cy="2759876"/>
          </a:xfrm>
          <a:prstGeom prst="rect">
            <a:avLst/>
          </a:prstGeom>
          <a:ln>
            <a:noFill/>
          </a:ln>
          <a:effectLst>
            <a:softEdge rad="112500"/>
          </a:effectLst>
        </p:spPr>
      </p:pic>
      <p:pic>
        <p:nvPicPr>
          <p:cNvPr id="43" name="Content Placeholder 3">
            <a:extLst>
              <a:ext uri="{FF2B5EF4-FFF2-40B4-BE49-F238E27FC236}">
                <a16:creationId xmlns:a16="http://schemas.microsoft.com/office/drawing/2014/main" id="{A406DFB4-3E64-44EA-94B0-71A96D423CD2}"/>
              </a:ext>
            </a:extLst>
          </p:cNvPr>
          <p:cNvPicPr>
            <a:picLocks noGrp="1" noChangeAspect="1"/>
          </p:cNvPicPr>
          <p:nvPr>
            <p:ph idx="1"/>
          </p:nvPr>
        </p:nvPicPr>
        <p:blipFill rotWithShape="1">
          <a:blip r:embed="rId4"/>
          <a:srcRect t="7044" b="43796"/>
          <a:stretch/>
        </p:blipFill>
        <p:spPr>
          <a:xfrm>
            <a:off x="2453917" y="803361"/>
            <a:ext cx="2659530" cy="2767824"/>
          </a:xfrm>
          <a:prstGeom prst="rect">
            <a:avLst/>
          </a:prstGeom>
          <a:ln>
            <a:noFill/>
          </a:ln>
          <a:effectLst>
            <a:softEdge rad="112500"/>
          </a:effectLst>
        </p:spPr>
      </p:pic>
      <p:pic>
        <p:nvPicPr>
          <p:cNvPr id="44" name="Content Placeholder 5">
            <a:extLst>
              <a:ext uri="{FF2B5EF4-FFF2-40B4-BE49-F238E27FC236}">
                <a16:creationId xmlns:a16="http://schemas.microsoft.com/office/drawing/2014/main" id="{3208D68D-0906-4BB9-A500-BB2B899C134F}"/>
              </a:ext>
            </a:extLst>
          </p:cNvPr>
          <p:cNvPicPr>
            <a:picLocks noChangeAspect="1"/>
          </p:cNvPicPr>
          <p:nvPr/>
        </p:nvPicPr>
        <p:blipFill rotWithShape="1">
          <a:blip r:embed="rId5"/>
          <a:srcRect r="24918" b="43878"/>
          <a:stretch/>
        </p:blipFill>
        <p:spPr>
          <a:xfrm>
            <a:off x="320352" y="3788757"/>
            <a:ext cx="1904968" cy="2442042"/>
          </a:xfrm>
          <a:prstGeom prst="rect">
            <a:avLst/>
          </a:prstGeom>
          <a:ln>
            <a:noFill/>
          </a:ln>
          <a:effectLst>
            <a:softEdge rad="112500"/>
          </a:effectLst>
        </p:spPr>
      </p:pic>
      <p:pic>
        <p:nvPicPr>
          <p:cNvPr id="45" name="Picture 44">
            <a:extLst>
              <a:ext uri="{FF2B5EF4-FFF2-40B4-BE49-F238E27FC236}">
                <a16:creationId xmlns:a16="http://schemas.microsoft.com/office/drawing/2014/main" id="{44271436-2DC2-4C9D-B37B-030100A3B993}"/>
              </a:ext>
            </a:extLst>
          </p:cNvPr>
          <p:cNvPicPr>
            <a:picLocks noChangeAspect="1"/>
          </p:cNvPicPr>
          <p:nvPr/>
        </p:nvPicPr>
        <p:blipFill>
          <a:blip r:embed="rId6"/>
          <a:stretch>
            <a:fillRect/>
          </a:stretch>
        </p:blipFill>
        <p:spPr>
          <a:xfrm>
            <a:off x="1877802" y="3390640"/>
            <a:ext cx="1532373" cy="4973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a:extLst>
              <a:ext uri="{FF2B5EF4-FFF2-40B4-BE49-F238E27FC236}">
                <a16:creationId xmlns:a16="http://schemas.microsoft.com/office/drawing/2014/main" id="{4C9A68BF-2ECC-4268-8CFE-0B85546F40E7}"/>
              </a:ext>
            </a:extLst>
          </p:cNvPr>
          <p:cNvPicPr>
            <a:picLocks noChangeAspect="1"/>
          </p:cNvPicPr>
          <p:nvPr/>
        </p:nvPicPr>
        <p:blipFill>
          <a:blip r:embed="rId7"/>
          <a:stretch>
            <a:fillRect/>
          </a:stretch>
        </p:blipFill>
        <p:spPr>
          <a:xfrm>
            <a:off x="161909" y="1229852"/>
            <a:ext cx="4964157" cy="4864559"/>
          </a:xfrm>
          <a:prstGeom prst="rect">
            <a:avLst/>
          </a:prstGeom>
          <a:solidFill>
            <a:schemeClr val="bg1"/>
          </a:solidFill>
        </p:spPr>
      </p:pic>
      <p:pic>
        <p:nvPicPr>
          <p:cNvPr id="49" name="Picture 48">
            <a:extLst>
              <a:ext uri="{FF2B5EF4-FFF2-40B4-BE49-F238E27FC236}">
                <a16:creationId xmlns:a16="http://schemas.microsoft.com/office/drawing/2014/main" id="{59622C46-AF48-493F-A4C1-74A037E38E88}"/>
              </a:ext>
            </a:extLst>
          </p:cNvPr>
          <p:cNvPicPr>
            <a:picLocks noChangeAspect="1"/>
          </p:cNvPicPr>
          <p:nvPr/>
        </p:nvPicPr>
        <p:blipFill rotWithShape="1">
          <a:blip r:embed="rId8"/>
          <a:srcRect r="28599" b="17007"/>
          <a:stretch/>
        </p:blipFill>
        <p:spPr>
          <a:xfrm>
            <a:off x="108467" y="863396"/>
            <a:ext cx="3035854" cy="33518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a:extLst>
              <a:ext uri="{FF2B5EF4-FFF2-40B4-BE49-F238E27FC236}">
                <a16:creationId xmlns:a16="http://schemas.microsoft.com/office/drawing/2014/main" id="{61251043-2073-4DD0-A262-1C63ABB8E9BC}"/>
              </a:ext>
            </a:extLst>
          </p:cNvPr>
          <p:cNvPicPr>
            <a:picLocks noChangeAspect="1"/>
          </p:cNvPicPr>
          <p:nvPr/>
        </p:nvPicPr>
        <p:blipFill rotWithShape="1">
          <a:blip r:embed="rId9"/>
          <a:srcRect r="33243"/>
          <a:stretch/>
        </p:blipFill>
        <p:spPr>
          <a:xfrm>
            <a:off x="1382955" y="3587787"/>
            <a:ext cx="3831095" cy="2641551"/>
          </a:xfrm>
          <a:prstGeom prst="rect">
            <a:avLst/>
          </a:prstGeom>
          <a:solidFill>
            <a:schemeClr val="bg1"/>
          </a:solidFill>
        </p:spPr>
      </p:pic>
      <p:pic>
        <p:nvPicPr>
          <p:cNvPr id="51" name="Content Placeholder 4">
            <a:extLst>
              <a:ext uri="{FF2B5EF4-FFF2-40B4-BE49-F238E27FC236}">
                <a16:creationId xmlns:a16="http://schemas.microsoft.com/office/drawing/2014/main" id="{A3348DB9-E13B-44C7-A2E6-AD28F334CEC0}"/>
              </a:ext>
            </a:extLst>
          </p:cNvPr>
          <p:cNvPicPr>
            <a:picLocks noChangeAspect="1"/>
          </p:cNvPicPr>
          <p:nvPr/>
        </p:nvPicPr>
        <p:blipFill>
          <a:blip r:embed="rId10"/>
          <a:stretch>
            <a:fillRect/>
          </a:stretch>
        </p:blipFill>
        <p:spPr>
          <a:xfrm>
            <a:off x="702748" y="853469"/>
            <a:ext cx="4263184" cy="32960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2" name="Picture 51">
            <a:extLst>
              <a:ext uri="{FF2B5EF4-FFF2-40B4-BE49-F238E27FC236}">
                <a16:creationId xmlns:a16="http://schemas.microsoft.com/office/drawing/2014/main" id="{B29EB99B-3438-4D5A-8FCC-AB8054FD8DFC}"/>
              </a:ext>
            </a:extLst>
          </p:cNvPr>
          <p:cNvPicPr>
            <a:picLocks noChangeAspect="1"/>
          </p:cNvPicPr>
          <p:nvPr/>
        </p:nvPicPr>
        <p:blipFill rotWithShape="1">
          <a:blip r:embed="rId11">
            <a:extLst>
              <a:ext uri="{28A0092B-C50C-407E-A947-70E740481C1C}">
                <a14:useLocalDpi xmlns:a14="http://schemas.microsoft.com/office/drawing/2010/main" val="0"/>
              </a:ext>
            </a:extLst>
          </a:blip>
          <a:srcRect l="11577" t="23656" r="1685" b="13548"/>
          <a:stretch/>
        </p:blipFill>
        <p:spPr>
          <a:xfrm>
            <a:off x="117036" y="4303315"/>
            <a:ext cx="2706590" cy="19594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3" name="Picture 52">
            <a:extLst>
              <a:ext uri="{FF2B5EF4-FFF2-40B4-BE49-F238E27FC236}">
                <a16:creationId xmlns:a16="http://schemas.microsoft.com/office/drawing/2014/main" id="{13712B8E-E792-4B37-8941-E80E581BF94E}"/>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l="7635" t="20788" r="3441" b="21003"/>
          <a:stretch/>
        </p:blipFill>
        <p:spPr>
          <a:xfrm>
            <a:off x="2941028" y="4710357"/>
            <a:ext cx="2440190" cy="11979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18">
            <a:extLst>
              <a:ext uri="{FF2B5EF4-FFF2-40B4-BE49-F238E27FC236}">
                <a16:creationId xmlns:a16="http://schemas.microsoft.com/office/drawing/2014/main" id="{F50FBDC5-D412-40B5-BC73-679FDC7D3C5A}"/>
              </a:ext>
            </a:extLst>
          </p:cNvPr>
          <p:cNvPicPr>
            <a:picLocks noChangeAspect="1"/>
          </p:cNvPicPr>
          <p:nvPr/>
        </p:nvPicPr>
        <p:blipFill>
          <a:blip r:embed="rId13"/>
          <a:stretch>
            <a:fillRect/>
          </a:stretch>
        </p:blipFill>
        <p:spPr>
          <a:xfrm>
            <a:off x="50022" y="1932568"/>
            <a:ext cx="5242527" cy="3069063"/>
          </a:xfrm>
          <a:prstGeom prst="rect">
            <a:avLst/>
          </a:prstGeom>
        </p:spPr>
      </p:pic>
      <p:pic>
        <p:nvPicPr>
          <p:cNvPr id="21" name="Picture 20">
            <a:extLst>
              <a:ext uri="{FF2B5EF4-FFF2-40B4-BE49-F238E27FC236}">
                <a16:creationId xmlns:a16="http://schemas.microsoft.com/office/drawing/2014/main" id="{9E6C5869-AD9E-439D-96FA-8733ACE07B24}"/>
              </a:ext>
            </a:extLst>
          </p:cNvPr>
          <p:cNvPicPr>
            <a:picLocks noChangeAspect="1"/>
          </p:cNvPicPr>
          <p:nvPr/>
        </p:nvPicPr>
        <p:blipFill>
          <a:blip r:embed="rId14"/>
          <a:stretch>
            <a:fillRect/>
          </a:stretch>
        </p:blipFill>
        <p:spPr>
          <a:xfrm>
            <a:off x="2161402" y="3686539"/>
            <a:ext cx="3189848" cy="2645240"/>
          </a:xfrm>
          <a:prstGeom prst="rect">
            <a:avLst/>
          </a:prstGeom>
        </p:spPr>
      </p:pic>
      <p:pic>
        <p:nvPicPr>
          <p:cNvPr id="54" name="Picture 53">
            <a:extLst>
              <a:ext uri="{FF2B5EF4-FFF2-40B4-BE49-F238E27FC236}">
                <a16:creationId xmlns:a16="http://schemas.microsoft.com/office/drawing/2014/main" id="{83B227AC-1DB6-4548-8AFE-FECD937550F6}"/>
              </a:ext>
            </a:extLst>
          </p:cNvPr>
          <p:cNvPicPr>
            <a:picLocks noChangeAspect="1"/>
          </p:cNvPicPr>
          <p:nvPr/>
        </p:nvPicPr>
        <p:blipFill>
          <a:blip r:embed="rId15"/>
          <a:stretch>
            <a:fillRect/>
          </a:stretch>
        </p:blipFill>
        <p:spPr>
          <a:xfrm>
            <a:off x="17207" y="803361"/>
            <a:ext cx="3621343" cy="2883178"/>
          </a:xfrm>
          <a:prstGeom prst="rect">
            <a:avLst/>
          </a:prstGeom>
        </p:spPr>
      </p:pic>
    </p:spTree>
    <p:extLst>
      <p:ext uri="{BB962C8B-B14F-4D97-AF65-F5344CB8AC3E}">
        <p14:creationId xmlns:p14="http://schemas.microsoft.com/office/powerpoint/2010/main" val="1401855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3"/>
                                        </p:tgtEl>
                                      </p:cBhvr>
                                    </p:animEffect>
                                    <p:set>
                                      <p:cBhvr>
                                        <p:cTn id="7" dur="1" fill="hold">
                                          <p:stCondLst>
                                            <p:cond delay="499"/>
                                          </p:stCondLst>
                                        </p:cTn>
                                        <p:tgtEl>
                                          <p:spTgt spid="4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44"/>
                                        </p:tgtEl>
                                      </p:cBhvr>
                                    </p:animEffect>
                                    <p:set>
                                      <p:cBhvr>
                                        <p:cTn id="13" dur="1" fill="hold">
                                          <p:stCondLst>
                                            <p:cond delay="499"/>
                                          </p:stCondLst>
                                        </p:cTn>
                                        <p:tgtEl>
                                          <p:spTgt spid="44"/>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45"/>
                                        </p:tgtEl>
                                      </p:cBhvr>
                                    </p:animEffect>
                                    <p:set>
                                      <p:cBhvr>
                                        <p:cTn id="19" dur="1" fill="hold">
                                          <p:stCondLst>
                                            <p:cond delay="499"/>
                                          </p:stCondLst>
                                        </p:cTn>
                                        <p:tgtEl>
                                          <p:spTgt spid="45"/>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fade">
                                      <p:cBhvr>
                                        <p:cTn id="30" dur="500"/>
                                        <p:tgtEl>
                                          <p:spTgt spid="49"/>
                                        </p:tgtEl>
                                      </p:cBhvr>
                                    </p:animEffect>
                                  </p:childTnLst>
                                </p:cTn>
                              </p:par>
                              <p:par>
                                <p:cTn id="31" presetID="10"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49"/>
                                        </p:tgtEl>
                                      </p:cBhvr>
                                    </p:animEffect>
                                    <p:set>
                                      <p:cBhvr>
                                        <p:cTn id="38" dur="1" fill="hold">
                                          <p:stCondLst>
                                            <p:cond delay="499"/>
                                          </p:stCondLst>
                                        </p:cTn>
                                        <p:tgtEl>
                                          <p:spTgt spid="49"/>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fade">
                                      <p:cBhvr>
                                        <p:cTn id="44" dur="500"/>
                                        <p:tgtEl>
                                          <p:spTgt spid="51"/>
                                        </p:tgtEl>
                                      </p:cBhvr>
                                    </p:animEffect>
                                  </p:childTnLst>
                                </p:cTn>
                              </p:par>
                              <p:par>
                                <p:cTn id="45" presetID="10" presetClass="entr" presetSubtype="0" fill="hold" nodeType="with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500"/>
                                        <p:tgtEl>
                                          <p:spTgt spid="52"/>
                                        </p:tgtEl>
                                      </p:cBhvr>
                                    </p:animEffect>
                                  </p:childTnLst>
                                </p:cTn>
                              </p:par>
                              <p:par>
                                <p:cTn id="48" presetID="10" presetClass="entr" presetSubtype="0" fill="hold" nodeType="with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fade">
                                      <p:cBhvr>
                                        <p:cTn id="50" dur="500"/>
                                        <p:tgtEl>
                                          <p:spTgt spid="5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51"/>
                                        </p:tgtEl>
                                      </p:cBhvr>
                                    </p:animEffect>
                                    <p:set>
                                      <p:cBhvr>
                                        <p:cTn id="55" dur="1" fill="hold">
                                          <p:stCondLst>
                                            <p:cond delay="499"/>
                                          </p:stCondLst>
                                        </p:cTn>
                                        <p:tgtEl>
                                          <p:spTgt spid="51"/>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52"/>
                                        </p:tgtEl>
                                      </p:cBhvr>
                                    </p:animEffect>
                                    <p:set>
                                      <p:cBhvr>
                                        <p:cTn id="58" dur="1" fill="hold">
                                          <p:stCondLst>
                                            <p:cond delay="499"/>
                                          </p:stCondLst>
                                        </p:cTn>
                                        <p:tgtEl>
                                          <p:spTgt spid="5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53"/>
                                        </p:tgtEl>
                                      </p:cBhvr>
                                    </p:animEffect>
                                    <p:set>
                                      <p:cBhvr>
                                        <p:cTn id="61" dur="1" fill="hold">
                                          <p:stCondLst>
                                            <p:cond delay="499"/>
                                          </p:stCondLst>
                                        </p:cTn>
                                        <p:tgtEl>
                                          <p:spTgt spid="53"/>
                                        </p:tgtEl>
                                        <p:attrNameLst>
                                          <p:attrName>style.visibility</p:attrName>
                                        </p:attrNameLst>
                                      </p:cBhvr>
                                      <p:to>
                                        <p:strVal val="hidden"/>
                                      </p:to>
                                    </p:set>
                                  </p:childTnLst>
                                </p:cTn>
                              </p:par>
                              <p:par>
                                <p:cTn id="62" presetID="10" presetClass="entr" presetSubtype="0"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19"/>
                                        </p:tgtEl>
                                      </p:cBhvr>
                                    </p:animEffect>
                                    <p:set>
                                      <p:cBhvr>
                                        <p:cTn id="69" dur="1" fill="hold">
                                          <p:stCondLst>
                                            <p:cond delay="499"/>
                                          </p:stCondLst>
                                        </p:cTn>
                                        <p:tgtEl>
                                          <p:spTgt spid="19"/>
                                        </p:tgtEl>
                                        <p:attrNameLst>
                                          <p:attrName>style.visibility</p:attrName>
                                        </p:attrNameLst>
                                      </p:cBhvr>
                                      <p:to>
                                        <p:strVal val="hidden"/>
                                      </p:to>
                                    </p:set>
                                  </p:childTnLst>
                                </p:cTn>
                              </p:par>
                              <p:par>
                                <p:cTn id="70" presetID="10" presetClass="entr" presetSubtype="0" fill="hold" nodeType="with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500"/>
                                        <p:tgtEl>
                                          <p:spTgt spid="21"/>
                                        </p:tgtEl>
                                      </p:cBhvr>
                                    </p:animEffect>
                                  </p:childTnLst>
                                </p:cTn>
                              </p:par>
                              <p:par>
                                <p:cTn id="73" presetID="10" presetClass="entr" presetSubtype="0" fill="hold" nodeType="withEffect">
                                  <p:stCondLst>
                                    <p:cond delay="0"/>
                                  </p:stCondLst>
                                  <p:childTnLst>
                                    <p:set>
                                      <p:cBhvr>
                                        <p:cTn id="74" dur="1" fill="hold">
                                          <p:stCondLst>
                                            <p:cond delay="0"/>
                                          </p:stCondLst>
                                        </p:cTn>
                                        <p:tgtEl>
                                          <p:spTgt spid="54"/>
                                        </p:tgtEl>
                                        <p:attrNameLst>
                                          <p:attrName>style.visibility</p:attrName>
                                        </p:attrNameLst>
                                      </p:cBhvr>
                                      <p:to>
                                        <p:strVal val="visible"/>
                                      </p:to>
                                    </p:set>
                                    <p:animEffect transition="in" filter="fade">
                                      <p:cBhvr>
                                        <p:cTn id="7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Solutions: 200 keV R30-4 photogun</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flipH="1">
            <a:off x="5321865" y="1562100"/>
            <a:ext cx="3417496" cy="3810000"/>
          </a:xfrm>
        </p:spPr>
      </p:pic>
      <p:sp>
        <p:nvSpPr>
          <p:cNvPr id="4" name="Slide Number Placeholder 3"/>
          <p:cNvSpPr>
            <a:spLocks noGrp="1"/>
          </p:cNvSpPr>
          <p:nvPr>
            <p:ph type="sldNum" sz="quarter" idx="12"/>
          </p:nvPr>
        </p:nvSpPr>
        <p:spPr/>
        <p:txBody>
          <a:bodyPr/>
          <a:lstStyle/>
          <a:p>
            <a:fld id="{07E1C93C-5050-FC42-8F10-D22D4F119D13}" type="slidenum">
              <a:rPr lang="en-US" smtClean="0"/>
              <a:pPr/>
              <a:t>12</a:t>
            </a:fld>
            <a:endParaRPr lang="en-US" dirty="0"/>
          </a:p>
        </p:txBody>
      </p:sp>
      <p:sp>
        <p:nvSpPr>
          <p:cNvPr id="6" name="TextBox 5"/>
          <p:cNvSpPr txBox="1"/>
          <p:nvPr/>
        </p:nvSpPr>
        <p:spPr>
          <a:xfrm rot="5400000">
            <a:off x="7224723" y="3091815"/>
            <a:ext cx="3185692" cy="369332"/>
          </a:xfrm>
          <a:prstGeom prst="rect">
            <a:avLst/>
          </a:prstGeom>
          <a:noFill/>
        </p:spPr>
        <p:txBody>
          <a:bodyPr wrap="square" rtlCol="0">
            <a:spAutoFit/>
          </a:bodyPr>
          <a:lstStyle/>
          <a:p>
            <a:r>
              <a:rPr lang="en-US" dirty="0"/>
              <a:t>Model made by JLab ME group</a:t>
            </a:r>
            <a:endParaRPr lang="es-MX" dirty="0"/>
          </a:p>
        </p:txBody>
      </p:sp>
      <p:sp>
        <p:nvSpPr>
          <p:cNvPr id="10" name="TextBox 9">
            <a:extLst>
              <a:ext uri="{FF2B5EF4-FFF2-40B4-BE49-F238E27FC236}">
                <a16:creationId xmlns:a16="http://schemas.microsoft.com/office/drawing/2014/main" id="{C5EF70AF-294A-4334-868C-F89BDCB40193}"/>
              </a:ext>
            </a:extLst>
          </p:cNvPr>
          <p:cNvSpPr txBox="1"/>
          <p:nvPr/>
        </p:nvSpPr>
        <p:spPr>
          <a:xfrm>
            <a:off x="5111658" y="5414481"/>
            <a:ext cx="3837910" cy="646331"/>
          </a:xfrm>
          <a:prstGeom prst="rect">
            <a:avLst/>
          </a:prstGeom>
          <a:noFill/>
        </p:spPr>
        <p:txBody>
          <a:bodyPr wrap="square" rtlCol="0">
            <a:spAutoFit/>
          </a:bodyPr>
          <a:lstStyle/>
          <a:p>
            <a:pPr algn="ctr"/>
            <a:r>
              <a:rPr lang="en-US" dirty="0"/>
              <a:t>200 keV “R30-4” CEBAF photogun 3D model cross-section</a:t>
            </a:r>
            <a:endParaRPr lang="es-MX" dirty="0"/>
          </a:p>
        </p:txBody>
      </p:sp>
      <p:sp>
        <p:nvSpPr>
          <p:cNvPr id="11" name="TextBox 10">
            <a:extLst>
              <a:ext uri="{FF2B5EF4-FFF2-40B4-BE49-F238E27FC236}">
                <a16:creationId xmlns:a16="http://schemas.microsoft.com/office/drawing/2014/main" id="{9F31309B-89CC-483C-BF3F-CC09D205287A}"/>
              </a:ext>
            </a:extLst>
          </p:cNvPr>
          <p:cNvSpPr txBox="1"/>
          <p:nvPr/>
        </p:nvSpPr>
        <p:spPr>
          <a:xfrm>
            <a:off x="41572" y="1942663"/>
            <a:ext cx="1191352" cy="369332"/>
          </a:xfrm>
          <a:prstGeom prst="rect">
            <a:avLst/>
          </a:prstGeom>
          <a:noFill/>
        </p:spPr>
        <p:txBody>
          <a:bodyPr wrap="none" rtlCol="0">
            <a:spAutoFit/>
          </a:bodyPr>
          <a:lstStyle/>
          <a:p>
            <a:r>
              <a:rPr lang="en-US" dirty="0"/>
              <a:t>2011-2018</a:t>
            </a:r>
          </a:p>
        </p:txBody>
      </p:sp>
      <p:pic>
        <p:nvPicPr>
          <p:cNvPr id="12" name="Picture 11">
            <a:extLst>
              <a:ext uri="{FF2B5EF4-FFF2-40B4-BE49-F238E27FC236}">
                <a16:creationId xmlns:a16="http://schemas.microsoft.com/office/drawing/2014/main" id="{66B604EC-53B4-4604-9D7F-4D465F820B74}"/>
              </a:ext>
            </a:extLst>
          </p:cNvPr>
          <p:cNvPicPr>
            <a:picLocks noChangeAspect="1"/>
          </p:cNvPicPr>
          <p:nvPr/>
        </p:nvPicPr>
        <p:blipFill rotWithShape="1">
          <a:blip r:embed="rId3"/>
          <a:srcRect l="21083" t="6800"/>
          <a:stretch/>
        </p:blipFill>
        <p:spPr>
          <a:xfrm>
            <a:off x="185891" y="2714684"/>
            <a:ext cx="939786" cy="15807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580429FD-C973-42F7-B95E-F67ACACB44DB}"/>
              </a:ext>
            </a:extLst>
          </p:cNvPr>
          <p:cNvPicPr>
            <a:picLocks noChangeAspect="1"/>
          </p:cNvPicPr>
          <p:nvPr/>
        </p:nvPicPr>
        <p:blipFill rotWithShape="1">
          <a:blip r:embed="rId4"/>
          <a:srcRect t="9399"/>
          <a:stretch/>
        </p:blipFill>
        <p:spPr>
          <a:xfrm>
            <a:off x="1313841" y="2762504"/>
            <a:ext cx="1061330" cy="15115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Box 13">
            <a:extLst>
              <a:ext uri="{FF2B5EF4-FFF2-40B4-BE49-F238E27FC236}">
                <a16:creationId xmlns:a16="http://schemas.microsoft.com/office/drawing/2014/main" id="{4FF6E1E1-85D1-42E8-8E73-8B088166FE53}"/>
              </a:ext>
            </a:extLst>
          </p:cNvPr>
          <p:cNvSpPr txBox="1"/>
          <p:nvPr/>
        </p:nvSpPr>
        <p:spPr>
          <a:xfrm>
            <a:off x="1329645" y="1953141"/>
            <a:ext cx="957313" cy="369332"/>
          </a:xfrm>
          <a:prstGeom prst="rect">
            <a:avLst/>
          </a:prstGeom>
          <a:noFill/>
        </p:spPr>
        <p:txBody>
          <a:bodyPr wrap="none" rtlCol="0">
            <a:spAutoFit/>
          </a:bodyPr>
          <a:lstStyle/>
          <a:p>
            <a:r>
              <a:rPr lang="en-US" dirty="0"/>
              <a:t>2018-19</a:t>
            </a:r>
          </a:p>
        </p:txBody>
      </p:sp>
      <p:sp>
        <p:nvSpPr>
          <p:cNvPr id="15" name="TextBox 14">
            <a:extLst>
              <a:ext uri="{FF2B5EF4-FFF2-40B4-BE49-F238E27FC236}">
                <a16:creationId xmlns:a16="http://schemas.microsoft.com/office/drawing/2014/main" id="{2A1EE21F-1412-42DC-98F7-B7E141730342}"/>
              </a:ext>
            </a:extLst>
          </p:cNvPr>
          <p:cNvSpPr txBox="1"/>
          <p:nvPr/>
        </p:nvSpPr>
        <p:spPr>
          <a:xfrm>
            <a:off x="2599774" y="1954807"/>
            <a:ext cx="859531" cy="369332"/>
          </a:xfrm>
          <a:prstGeom prst="rect">
            <a:avLst/>
          </a:prstGeom>
          <a:noFill/>
        </p:spPr>
        <p:txBody>
          <a:bodyPr wrap="none" rtlCol="0">
            <a:spAutoFit/>
          </a:bodyPr>
          <a:lstStyle/>
          <a:p>
            <a:r>
              <a:rPr lang="en-US" dirty="0"/>
              <a:t>9/2019</a:t>
            </a:r>
          </a:p>
        </p:txBody>
      </p:sp>
      <p:sp>
        <p:nvSpPr>
          <p:cNvPr id="16" name="TextBox 15">
            <a:extLst>
              <a:ext uri="{FF2B5EF4-FFF2-40B4-BE49-F238E27FC236}">
                <a16:creationId xmlns:a16="http://schemas.microsoft.com/office/drawing/2014/main" id="{02135254-1B07-41BC-BFC5-E07171A6276D}"/>
              </a:ext>
            </a:extLst>
          </p:cNvPr>
          <p:cNvSpPr txBox="1"/>
          <p:nvPr/>
        </p:nvSpPr>
        <p:spPr>
          <a:xfrm>
            <a:off x="143796" y="2297489"/>
            <a:ext cx="930832" cy="276999"/>
          </a:xfrm>
          <a:prstGeom prst="rect">
            <a:avLst/>
          </a:prstGeom>
          <a:solidFill>
            <a:schemeClr val="bg1"/>
          </a:solidFill>
        </p:spPr>
        <p:txBody>
          <a:bodyPr wrap="none" rtlCol="0">
            <a:spAutoFit/>
          </a:bodyPr>
          <a:lstStyle/>
          <a:p>
            <a:r>
              <a:rPr lang="en-US" sz="1200" dirty="0"/>
              <a:t>Tee no shed</a:t>
            </a:r>
          </a:p>
        </p:txBody>
      </p:sp>
      <p:sp>
        <p:nvSpPr>
          <p:cNvPr id="17" name="TextBox 16">
            <a:extLst>
              <a:ext uri="{FF2B5EF4-FFF2-40B4-BE49-F238E27FC236}">
                <a16:creationId xmlns:a16="http://schemas.microsoft.com/office/drawing/2014/main" id="{FBCE5FB5-21FF-485C-9F67-FB59FE6D65EF}"/>
              </a:ext>
            </a:extLst>
          </p:cNvPr>
          <p:cNvSpPr txBox="1"/>
          <p:nvPr/>
        </p:nvSpPr>
        <p:spPr>
          <a:xfrm>
            <a:off x="1381036" y="2320444"/>
            <a:ext cx="854529" cy="276999"/>
          </a:xfrm>
          <a:prstGeom prst="rect">
            <a:avLst/>
          </a:prstGeom>
          <a:solidFill>
            <a:schemeClr val="bg1"/>
          </a:solidFill>
        </p:spPr>
        <p:txBody>
          <a:bodyPr wrap="none" rtlCol="0">
            <a:spAutoFit/>
          </a:bodyPr>
          <a:lstStyle/>
          <a:p>
            <a:r>
              <a:rPr lang="en-US" sz="1200" dirty="0"/>
              <a:t>Large shed</a:t>
            </a:r>
          </a:p>
        </p:txBody>
      </p:sp>
      <p:sp>
        <p:nvSpPr>
          <p:cNvPr id="18" name="TextBox 17">
            <a:extLst>
              <a:ext uri="{FF2B5EF4-FFF2-40B4-BE49-F238E27FC236}">
                <a16:creationId xmlns:a16="http://schemas.microsoft.com/office/drawing/2014/main" id="{84348CF2-CBBD-478C-A045-FC18D0D9B870}"/>
              </a:ext>
            </a:extLst>
          </p:cNvPr>
          <p:cNvSpPr txBox="1"/>
          <p:nvPr/>
        </p:nvSpPr>
        <p:spPr>
          <a:xfrm>
            <a:off x="2614213" y="2328711"/>
            <a:ext cx="856325" cy="276999"/>
          </a:xfrm>
          <a:prstGeom prst="rect">
            <a:avLst/>
          </a:prstGeom>
          <a:solidFill>
            <a:schemeClr val="bg1"/>
          </a:solidFill>
        </p:spPr>
        <p:txBody>
          <a:bodyPr wrap="none" rtlCol="0">
            <a:spAutoFit/>
          </a:bodyPr>
          <a:lstStyle/>
          <a:p>
            <a:r>
              <a:rPr lang="en-US" sz="1200" dirty="0"/>
              <a:t>Small shed</a:t>
            </a:r>
          </a:p>
        </p:txBody>
      </p:sp>
      <p:pic>
        <p:nvPicPr>
          <p:cNvPr id="19" name="Picture 18">
            <a:extLst>
              <a:ext uri="{FF2B5EF4-FFF2-40B4-BE49-F238E27FC236}">
                <a16:creationId xmlns:a16="http://schemas.microsoft.com/office/drawing/2014/main" id="{CEE49B3E-1F2D-4FEB-8628-ABD2D9C76F55}"/>
              </a:ext>
            </a:extLst>
          </p:cNvPr>
          <p:cNvPicPr>
            <a:picLocks noChangeAspect="1"/>
          </p:cNvPicPr>
          <p:nvPr/>
        </p:nvPicPr>
        <p:blipFill rotWithShape="1">
          <a:blip r:embed="rId5"/>
          <a:srcRect l="7358" t="27284" r="34370" b="25111"/>
          <a:stretch/>
        </p:blipFill>
        <p:spPr>
          <a:xfrm rot="5400000">
            <a:off x="2250227" y="3022659"/>
            <a:ext cx="1590442" cy="9744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2" name="Picture 41">
            <a:extLst>
              <a:ext uri="{FF2B5EF4-FFF2-40B4-BE49-F238E27FC236}">
                <a16:creationId xmlns:a16="http://schemas.microsoft.com/office/drawing/2014/main" id="{AB4A0F09-96BE-4AEB-B9AD-CA8F85793CE8}"/>
              </a:ext>
            </a:extLst>
          </p:cNvPr>
          <p:cNvPicPr>
            <a:picLocks noChangeAspect="1"/>
          </p:cNvPicPr>
          <p:nvPr/>
        </p:nvPicPr>
        <p:blipFill rotWithShape="1">
          <a:blip r:embed="rId6"/>
          <a:srcRect t="10287" b="5379"/>
          <a:stretch/>
        </p:blipFill>
        <p:spPr>
          <a:xfrm rot="5400000">
            <a:off x="3508734" y="2948226"/>
            <a:ext cx="2033992" cy="12865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4" name="TextBox 43">
            <a:extLst>
              <a:ext uri="{FF2B5EF4-FFF2-40B4-BE49-F238E27FC236}">
                <a16:creationId xmlns:a16="http://schemas.microsoft.com/office/drawing/2014/main" id="{93F11E24-3F8E-44C5-99C0-D0CC72609A58}"/>
              </a:ext>
            </a:extLst>
          </p:cNvPr>
          <p:cNvSpPr txBox="1"/>
          <p:nvPr/>
        </p:nvSpPr>
        <p:spPr>
          <a:xfrm>
            <a:off x="4256308" y="1928157"/>
            <a:ext cx="652743" cy="369332"/>
          </a:xfrm>
          <a:prstGeom prst="rect">
            <a:avLst/>
          </a:prstGeom>
          <a:noFill/>
        </p:spPr>
        <p:txBody>
          <a:bodyPr wrap="none" rtlCol="0">
            <a:spAutoFit/>
          </a:bodyPr>
          <a:lstStyle/>
          <a:p>
            <a:r>
              <a:rPr lang="en-US" dirty="0"/>
              <a:t>2025</a:t>
            </a:r>
          </a:p>
        </p:txBody>
      </p:sp>
      <p:sp>
        <p:nvSpPr>
          <p:cNvPr id="45" name="TextBox 44">
            <a:extLst>
              <a:ext uri="{FF2B5EF4-FFF2-40B4-BE49-F238E27FC236}">
                <a16:creationId xmlns:a16="http://schemas.microsoft.com/office/drawing/2014/main" id="{765DA689-40A0-44EA-8F55-18D4ECE87A0D}"/>
              </a:ext>
            </a:extLst>
          </p:cNvPr>
          <p:cNvSpPr txBox="1"/>
          <p:nvPr/>
        </p:nvSpPr>
        <p:spPr>
          <a:xfrm>
            <a:off x="4307603" y="2232001"/>
            <a:ext cx="550151" cy="276999"/>
          </a:xfrm>
          <a:prstGeom prst="rect">
            <a:avLst/>
          </a:prstGeom>
          <a:solidFill>
            <a:schemeClr val="bg1"/>
          </a:solidFill>
        </p:spPr>
        <p:txBody>
          <a:bodyPr wrap="none" rtlCol="0">
            <a:spAutoFit/>
          </a:bodyPr>
          <a:lstStyle/>
          <a:p>
            <a:r>
              <a:rPr lang="en-US" sz="1200" dirty="0"/>
              <a:t>R30-4</a:t>
            </a:r>
          </a:p>
        </p:txBody>
      </p:sp>
    </p:spTree>
    <p:extLst>
      <p:ext uri="{BB962C8B-B14F-4D97-AF65-F5344CB8AC3E}">
        <p14:creationId xmlns:p14="http://schemas.microsoft.com/office/powerpoint/2010/main" val="325446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6"/>
          <p:cNvSpPr>
            <a:spLocks noGrp="1"/>
          </p:cNvSpPr>
          <p:nvPr>
            <p:ph type="title"/>
          </p:nvPr>
        </p:nvSpPr>
        <p:spPr>
          <a:xfrm>
            <a:off x="308919" y="98299"/>
            <a:ext cx="8464378" cy="487490"/>
          </a:xfrm>
        </p:spPr>
        <p:txBody>
          <a:bodyPr/>
          <a:lstStyle/>
          <a:p>
            <a:r>
              <a:rPr lang="en-US" dirty="0"/>
              <a:t>Solutions</a:t>
            </a:r>
            <a:r>
              <a:rPr lang="es-MX" dirty="0"/>
              <a:t>: 200 keV photogun</a:t>
            </a:r>
            <a:endParaRPr lang="en-US" dirty="0"/>
          </a:p>
        </p:txBody>
      </p:sp>
      <p:sp>
        <p:nvSpPr>
          <p:cNvPr id="17" name="Content Placeholder 2">
            <a:extLst>
              <a:ext uri="{FF2B5EF4-FFF2-40B4-BE49-F238E27FC236}">
                <a16:creationId xmlns:a16="http://schemas.microsoft.com/office/drawing/2014/main" id="{0F3E3039-C1E0-4C38-8951-5DEADDB47BC7}"/>
              </a:ext>
            </a:extLst>
          </p:cNvPr>
          <p:cNvSpPr txBox="1">
            <a:spLocks/>
          </p:cNvSpPr>
          <p:nvPr/>
        </p:nvSpPr>
        <p:spPr>
          <a:xfrm>
            <a:off x="0" y="1028700"/>
            <a:ext cx="1945584" cy="380172"/>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0" algn="ctr">
              <a:buNone/>
            </a:pPr>
            <a:r>
              <a:rPr lang="en-US" sz="1500" b="1" dirty="0">
                <a:latin typeface="Arial"/>
                <a:cs typeface="Arial"/>
              </a:rPr>
              <a:t>R28 gun </a:t>
            </a:r>
          </a:p>
        </p:txBody>
      </p:sp>
      <p:sp>
        <p:nvSpPr>
          <p:cNvPr id="18" name="Content Placeholder 2">
            <a:extLst>
              <a:ext uri="{FF2B5EF4-FFF2-40B4-BE49-F238E27FC236}">
                <a16:creationId xmlns:a16="http://schemas.microsoft.com/office/drawing/2014/main" id="{02CFE710-3F64-495E-BD3E-986FAFC978A5}"/>
              </a:ext>
            </a:extLst>
          </p:cNvPr>
          <p:cNvSpPr txBox="1">
            <a:spLocks/>
          </p:cNvSpPr>
          <p:nvPr/>
        </p:nvSpPr>
        <p:spPr>
          <a:xfrm>
            <a:off x="2784324" y="1028700"/>
            <a:ext cx="2784074" cy="275811"/>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0" algn="ctr">
              <a:buNone/>
            </a:pPr>
            <a:r>
              <a:rPr lang="en-US" sz="1500" b="1" dirty="0">
                <a:latin typeface="Arial"/>
                <a:cs typeface="Arial"/>
              </a:rPr>
              <a:t>R30-3 gun </a:t>
            </a:r>
          </a:p>
          <a:p>
            <a:pPr marL="342900" lvl="1" indent="0" algn="ctr">
              <a:buNone/>
            </a:pPr>
            <a:endParaRPr lang="en-US" sz="1500" b="1" dirty="0">
              <a:latin typeface="Arial"/>
              <a:cs typeface="Arial"/>
            </a:endParaRPr>
          </a:p>
        </p:txBody>
      </p:sp>
      <p:sp>
        <p:nvSpPr>
          <p:cNvPr id="19" name="Content Placeholder 2">
            <a:extLst>
              <a:ext uri="{FF2B5EF4-FFF2-40B4-BE49-F238E27FC236}">
                <a16:creationId xmlns:a16="http://schemas.microsoft.com/office/drawing/2014/main" id="{357F3273-98EA-4B04-B4E9-812402E97225}"/>
              </a:ext>
            </a:extLst>
          </p:cNvPr>
          <p:cNvSpPr txBox="1">
            <a:spLocks/>
          </p:cNvSpPr>
          <p:nvPr/>
        </p:nvSpPr>
        <p:spPr>
          <a:xfrm>
            <a:off x="6007087" y="1028700"/>
            <a:ext cx="2413841" cy="327992"/>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0" algn="ctr">
              <a:buNone/>
            </a:pPr>
            <a:r>
              <a:rPr lang="en-US" sz="1500" b="1" dirty="0">
                <a:latin typeface="Arial"/>
                <a:cs typeface="Arial"/>
              </a:rPr>
              <a:t>R30-4 gun </a:t>
            </a:r>
          </a:p>
        </p:txBody>
      </p:sp>
      <p:pic>
        <p:nvPicPr>
          <p:cNvPr id="20" name="Picture 19">
            <a:extLst>
              <a:ext uri="{FF2B5EF4-FFF2-40B4-BE49-F238E27FC236}">
                <a16:creationId xmlns:a16="http://schemas.microsoft.com/office/drawing/2014/main" id="{1A7C60D5-B89B-45EF-A717-4E7D0C5A4582}"/>
              </a:ext>
            </a:extLst>
          </p:cNvPr>
          <p:cNvPicPr>
            <a:picLocks noChangeAspect="1"/>
          </p:cNvPicPr>
          <p:nvPr/>
        </p:nvPicPr>
        <p:blipFill rotWithShape="1">
          <a:blip r:embed="rId2"/>
          <a:srcRect l="22081" b="19175"/>
          <a:stretch/>
        </p:blipFill>
        <p:spPr>
          <a:xfrm flipH="1">
            <a:off x="3685372" y="1449154"/>
            <a:ext cx="1388384" cy="1920212"/>
          </a:xfrm>
          <a:prstGeom prst="rect">
            <a:avLst/>
          </a:prstGeom>
        </p:spPr>
      </p:pic>
      <p:pic>
        <p:nvPicPr>
          <p:cNvPr id="21" name="Picture 20">
            <a:extLst>
              <a:ext uri="{FF2B5EF4-FFF2-40B4-BE49-F238E27FC236}">
                <a16:creationId xmlns:a16="http://schemas.microsoft.com/office/drawing/2014/main" id="{02409390-4817-4524-9D66-C7DDAC9558A5}"/>
              </a:ext>
            </a:extLst>
          </p:cNvPr>
          <p:cNvPicPr>
            <a:picLocks noChangeAspect="1"/>
          </p:cNvPicPr>
          <p:nvPr/>
        </p:nvPicPr>
        <p:blipFill rotWithShape="1">
          <a:blip r:embed="rId3"/>
          <a:srcRect t="10287" b="5379"/>
          <a:stretch/>
        </p:blipFill>
        <p:spPr>
          <a:xfrm rot="5400000">
            <a:off x="6269105" y="1841224"/>
            <a:ext cx="2109581" cy="1334328"/>
          </a:xfrm>
          <a:prstGeom prst="rect">
            <a:avLst/>
          </a:prstGeom>
        </p:spPr>
      </p:pic>
      <p:pic>
        <p:nvPicPr>
          <p:cNvPr id="24" name="Picture 23">
            <a:extLst>
              <a:ext uri="{FF2B5EF4-FFF2-40B4-BE49-F238E27FC236}">
                <a16:creationId xmlns:a16="http://schemas.microsoft.com/office/drawing/2014/main" id="{EC1A61E1-BD34-4E09-A470-56F62DD61F65}"/>
              </a:ext>
            </a:extLst>
          </p:cNvPr>
          <p:cNvPicPr>
            <a:picLocks noChangeAspect="1"/>
          </p:cNvPicPr>
          <p:nvPr/>
        </p:nvPicPr>
        <p:blipFill rotWithShape="1">
          <a:blip r:embed="rId4"/>
          <a:srcRect l="10901" t="3044" r="29581" b="26812"/>
          <a:stretch/>
        </p:blipFill>
        <p:spPr>
          <a:xfrm>
            <a:off x="633621" y="1438689"/>
            <a:ext cx="1043609" cy="1639957"/>
          </a:xfrm>
          <a:prstGeom prst="rect">
            <a:avLst/>
          </a:prstGeom>
        </p:spPr>
      </p:pic>
      <p:sp>
        <p:nvSpPr>
          <p:cNvPr id="26" name="Content Placeholder 2">
            <a:extLst>
              <a:ext uri="{FF2B5EF4-FFF2-40B4-BE49-F238E27FC236}">
                <a16:creationId xmlns:a16="http://schemas.microsoft.com/office/drawing/2014/main" id="{10910ADB-8EDD-43A8-85E6-420DBB51603F}"/>
              </a:ext>
            </a:extLst>
          </p:cNvPr>
          <p:cNvSpPr txBox="1">
            <a:spLocks/>
          </p:cNvSpPr>
          <p:nvPr/>
        </p:nvSpPr>
        <p:spPr>
          <a:xfrm>
            <a:off x="5806937" y="3563938"/>
            <a:ext cx="3091071" cy="297414"/>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0" algn="ctr">
              <a:buNone/>
            </a:pPr>
            <a:r>
              <a:rPr lang="en-US" sz="1500" b="1" dirty="0">
                <a:latin typeface="Arial"/>
                <a:cs typeface="Arial"/>
              </a:rPr>
              <a:t>200 </a:t>
            </a:r>
            <a:r>
              <a:rPr lang="en-US" sz="1500" b="1" dirty="0" err="1">
                <a:latin typeface="Arial"/>
                <a:cs typeface="Arial"/>
              </a:rPr>
              <a:t>keV</a:t>
            </a:r>
            <a:r>
              <a:rPr lang="en-US" sz="1500" b="1" dirty="0">
                <a:latin typeface="Arial"/>
                <a:cs typeface="Arial"/>
              </a:rPr>
              <a:t> beam Aug-30-2024</a:t>
            </a:r>
          </a:p>
          <a:p>
            <a:pPr marL="342900" lvl="1" indent="0" algn="ctr">
              <a:buNone/>
            </a:pPr>
            <a:endParaRPr lang="en-US" sz="1500" b="1" dirty="0">
              <a:latin typeface="Arial"/>
              <a:cs typeface="Arial"/>
            </a:endParaRPr>
          </a:p>
        </p:txBody>
      </p:sp>
      <p:pic>
        <p:nvPicPr>
          <p:cNvPr id="27" name="Picture 26">
            <a:extLst>
              <a:ext uri="{FF2B5EF4-FFF2-40B4-BE49-F238E27FC236}">
                <a16:creationId xmlns:a16="http://schemas.microsoft.com/office/drawing/2014/main" id="{57376988-E2C5-4600-A2E5-51F82709D793}"/>
              </a:ext>
            </a:extLst>
          </p:cNvPr>
          <p:cNvPicPr>
            <a:picLocks noChangeAspect="1"/>
          </p:cNvPicPr>
          <p:nvPr/>
        </p:nvPicPr>
        <p:blipFill rotWithShape="1">
          <a:blip r:embed="rId5"/>
          <a:srcRect l="2743" t="21883" r="2399" b="3189"/>
          <a:stretch/>
        </p:blipFill>
        <p:spPr>
          <a:xfrm>
            <a:off x="6224380" y="3843762"/>
            <a:ext cx="2691020" cy="2156988"/>
          </a:xfrm>
          <a:prstGeom prst="rect">
            <a:avLst/>
          </a:prstGeom>
        </p:spPr>
      </p:pic>
      <p:pic>
        <p:nvPicPr>
          <p:cNvPr id="28" name="Picture 27">
            <a:extLst>
              <a:ext uri="{FF2B5EF4-FFF2-40B4-BE49-F238E27FC236}">
                <a16:creationId xmlns:a16="http://schemas.microsoft.com/office/drawing/2014/main" id="{C2A62530-F02B-4ABF-AE26-6E0D4B181E4A}"/>
              </a:ext>
            </a:extLst>
          </p:cNvPr>
          <p:cNvPicPr>
            <a:picLocks noChangeAspect="1"/>
          </p:cNvPicPr>
          <p:nvPr/>
        </p:nvPicPr>
        <p:blipFill rotWithShape="1">
          <a:blip r:embed="rId6"/>
          <a:srcRect l="2376" t="2042" r="2731" b="4678"/>
          <a:stretch/>
        </p:blipFill>
        <p:spPr>
          <a:xfrm>
            <a:off x="3249252" y="3811918"/>
            <a:ext cx="2751498" cy="2188832"/>
          </a:xfrm>
          <a:prstGeom prst="rect">
            <a:avLst/>
          </a:prstGeom>
        </p:spPr>
      </p:pic>
      <p:sp>
        <p:nvSpPr>
          <p:cNvPr id="29" name="Content Placeholder 2">
            <a:extLst>
              <a:ext uri="{FF2B5EF4-FFF2-40B4-BE49-F238E27FC236}">
                <a16:creationId xmlns:a16="http://schemas.microsoft.com/office/drawing/2014/main" id="{E020E2BB-C6FB-47F7-BDED-A5B1702FC863}"/>
              </a:ext>
            </a:extLst>
          </p:cNvPr>
          <p:cNvSpPr txBox="1">
            <a:spLocks/>
          </p:cNvSpPr>
          <p:nvPr/>
        </p:nvSpPr>
        <p:spPr>
          <a:xfrm>
            <a:off x="2946952" y="3514242"/>
            <a:ext cx="3091071" cy="297414"/>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0" algn="ctr">
              <a:buNone/>
            </a:pPr>
            <a:r>
              <a:rPr lang="en-US" sz="1500" b="1" dirty="0">
                <a:latin typeface="Arial"/>
                <a:cs typeface="Arial"/>
              </a:rPr>
              <a:t>200 </a:t>
            </a:r>
            <a:r>
              <a:rPr lang="en-US" sz="1500" b="1" dirty="0" err="1">
                <a:latin typeface="Arial"/>
                <a:cs typeface="Arial"/>
              </a:rPr>
              <a:t>keV</a:t>
            </a:r>
            <a:r>
              <a:rPr lang="en-US" sz="1500" b="1" dirty="0">
                <a:latin typeface="Arial"/>
                <a:cs typeface="Arial"/>
              </a:rPr>
              <a:t> beam Jul-15-2023</a:t>
            </a:r>
          </a:p>
          <a:p>
            <a:pPr marL="342900" lvl="1" indent="0" algn="ctr">
              <a:buNone/>
            </a:pPr>
            <a:endParaRPr lang="en-US" sz="1500" b="1" dirty="0">
              <a:latin typeface="Arial"/>
              <a:cs typeface="Arial"/>
            </a:endParaRPr>
          </a:p>
        </p:txBody>
      </p:sp>
      <p:sp>
        <p:nvSpPr>
          <p:cNvPr id="30" name="TextBox 29">
            <a:extLst>
              <a:ext uri="{FF2B5EF4-FFF2-40B4-BE49-F238E27FC236}">
                <a16:creationId xmlns:a16="http://schemas.microsoft.com/office/drawing/2014/main" id="{5BA138B7-7CF7-4DC6-9F23-F9DEAD2A29B9}"/>
              </a:ext>
            </a:extLst>
          </p:cNvPr>
          <p:cNvSpPr txBox="1"/>
          <p:nvPr/>
        </p:nvSpPr>
        <p:spPr>
          <a:xfrm>
            <a:off x="5098774" y="2601568"/>
            <a:ext cx="1080296" cy="507831"/>
          </a:xfrm>
          <a:prstGeom prst="rect">
            <a:avLst/>
          </a:prstGeom>
          <a:noFill/>
        </p:spPr>
        <p:txBody>
          <a:bodyPr wrap="none" rtlCol="0">
            <a:spAutoFit/>
          </a:bodyPr>
          <a:lstStyle/>
          <a:p>
            <a:r>
              <a:rPr lang="en-US" sz="1350" dirty="0"/>
              <a:t>25˚ focusing </a:t>
            </a:r>
          </a:p>
          <a:p>
            <a:r>
              <a:rPr lang="en-US" sz="1350" dirty="0"/>
              <a:t>electrode</a:t>
            </a:r>
          </a:p>
        </p:txBody>
      </p:sp>
      <p:sp>
        <p:nvSpPr>
          <p:cNvPr id="33" name="TextBox 32">
            <a:extLst>
              <a:ext uri="{FF2B5EF4-FFF2-40B4-BE49-F238E27FC236}">
                <a16:creationId xmlns:a16="http://schemas.microsoft.com/office/drawing/2014/main" id="{31F5CE31-50F1-4E54-84D3-159C18DF5422}"/>
              </a:ext>
            </a:extLst>
          </p:cNvPr>
          <p:cNvSpPr txBox="1"/>
          <p:nvPr/>
        </p:nvSpPr>
        <p:spPr>
          <a:xfrm>
            <a:off x="8038272" y="2559327"/>
            <a:ext cx="1080296" cy="507831"/>
          </a:xfrm>
          <a:prstGeom prst="rect">
            <a:avLst/>
          </a:prstGeom>
          <a:noFill/>
        </p:spPr>
        <p:txBody>
          <a:bodyPr wrap="none" rtlCol="0">
            <a:spAutoFit/>
          </a:bodyPr>
          <a:lstStyle/>
          <a:p>
            <a:r>
              <a:rPr lang="en-US" sz="1350" dirty="0"/>
              <a:t>16˚ focusing </a:t>
            </a:r>
          </a:p>
          <a:p>
            <a:r>
              <a:rPr lang="en-US" sz="1350" dirty="0"/>
              <a:t>electrode</a:t>
            </a:r>
          </a:p>
        </p:txBody>
      </p:sp>
      <p:sp>
        <p:nvSpPr>
          <p:cNvPr id="39" name="TextBox 38">
            <a:extLst>
              <a:ext uri="{FF2B5EF4-FFF2-40B4-BE49-F238E27FC236}">
                <a16:creationId xmlns:a16="http://schemas.microsoft.com/office/drawing/2014/main" id="{CFE95C31-A9B6-4068-B402-483610B2BC7E}"/>
              </a:ext>
            </a:extLst>
          </p:cNvPr>
          <p:cNvSpPr txBox="1"/>
          <p:nvPr/>
        </p:nvSpPr>
        <p:spPr>
          <a:xfrm>
            <a:off x="1694622" y="2499692"/>
            <a:ext cx="1080296" cy="507831"/>
          </a:xfrm>
          <a:prstGeom prst="rect">
            <a:avLst/>
          </a:prstGeom>
          <a:noFill/>
        </p:spPr>
        <p:txBody>
          <a:bodyPr wrap="none" rtlCol="0">
            <a:spAutoFit/>
          </a:bodyPr>
          <a:lstStyle/>
          <a:p>
            <a:r>
              <a:rPr lang="en-US" sz="1350" dirty="0"/>
              <a:t>25˚ focusing </a:t>
            </a:r>
          </a:p>
          <a:p>
            <a:r>
              <a:rPr lang="en-US" sz="1350" dirty="0"/>
              <a:t>electrode</a:t>
            </a:r>
          </a:p>
        </p:txBody>
      </p:sp>
      <p:sp>
        <p:nvSpPr>
          <p:cNvPr id="40" name="Oval 39">
            <a:extLst>
              <a:ext uri="{FF2B5EF4-FFF2-40B4-BE49-F238E27FC236}">
                <a16:creationId xmlns:a16="http://schemas.microsoft.com/office/drawing/2014/main" id="{ECD12700-22DE-4743-AF86-1B00E56D9ABA}"/>
              </a:ext>
            </a:extLst>
          </p:cNvPr>
          <p:cNvSpPr/>
          <p:nvPr/>
        </p:nvSpPr>
        <p:spPr>
          <a:xfrm>
            <a:off x="5091320" y="2549387"/>
            <a:ext cx="350355" cy="35035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Oval 41">
            <a:extLst>
              <a:ext uri="{FF2B5EF4-FFF2-40B4-BE49-F238E27FC236}">
                <a16:creationId xmlns:a16="http://schemas.microsoft.com/office/drawing/2014/main" id="{92F87D11-32CB-4B27-B198-469396DB0804}"/>
              </a:ext>
            </a:extLst>
          </p:cNvPr>
          <p:cNvSpPr/>
          <p:nvPr/>
        </p:nvSpPr>
        <p:spPr>
          <a:xfrm>
            <a:off x="8030818" y="2514601"/>
            <a:ext cx="350355" cy="35035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Oval 42">
            <a:extLst>
              <a:ext uri="{FF2B5EF4-FFF2-40B4-BE49-F238E27FC236}">
                <a16:creationId xmlns:a16="http://schemas.microsoft.com/office/drawing/2014/main" id="{2EF6BB72-0316-470B-97A0-88D6FCC2CFC8}"/>
              </a:ext>
            </a:extLst>
          </p:cNvPr>
          <p:cNvSpPr/>
          <p:nvPr/>
        </p:nvSpPr>
        <p:spPr>
          <a:xfrm>
            <a:off x="1672259" y="2462419"/>
            <a:ext cx="350355" cy="35035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Content Placeholder 2">
            <a:extLst>
              <a:ext uri="{FF2B5EF4-FFF2-40B4-BE49-F238E27FC236}">
                <a16:creationId xmlns:a16="http://schemas.microsoft.com/office/drawing/2014/main" id="{5FE2B1BD-A5DE-4F28-A61D-4EFC44C4F21C}"/>
              </a:ext>
            </a:extLst>
          </p:cNvPr>
          <p:cNvSpPr txBox="1">
            <a:spLocks/>
          </p:cNvSpPr>
          <p:nvPr/>
        </p:nvSpPr>
        <p:spPr>
          <a:xfrm>
            <a:off x="0" y="3531636"/>
            <a:ext cx="2986710" cy="297414"/>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0" algn="ctr">
              <a:buNone/>
            </a:pPr>
            <a:r>
              <a:rPr lang="en-US" sz="1500" b="1" dirty="0">
                <a:latin typeface="Arial"/>
                <a:cs typeface="Arial"/>
              </a:rPr>
              <a:t>130 </a:t>
            </a:r>
            <a:r>
              <a:rPr lang="en-US" sz="1500" b="1" dirty="0" err="1">
                <a:latin typeface="Arial"/>
                <a:cs typeface="Arial"/>
              </a:rPr>
              <a:t>keV</a:t>
            </a:r>
            <a:r>
              <a:rPr lang="en-US" sz="1500" b="1" dirty="0">
                <a:latin typeface="Arial"/>
                <a:cs typeface="Arial"/>
              </a:rPr>
              <a:t> beam May-26-2021</a:t>
            </a:r>
          </a:p>
          <a:p>
            <a:pPr marL="342900" lvl="1" indent="0" algn="ctr">
              <a:buNone/>
            </a:pPr>
            <a:endParaRPr lang="en-US" sz="1500" b="1" dirty="0">
              <a:latin typeface="Arial"/>
              <a:cs typeface="Arial"/>
            </a:endParaRPr>
          </a:p>
        </p:txBody>
      </p:sp>
      <p:pic>
        <p:nvPicPr>
          <p:cNvPr id="45" name="Picture 44">
            <a:extLst>
              <a:ext uri="{FF2B5EF4-FFF2-40B4-BE49-F238E27FC236}">
                <a16:creationId xmlns:a16="http://schemas.microsoft.com/office/drawing/2014/main" id="{3ADA837F-E5E8-433D-B8BC-5D1A5F728FA7}"/>
              </a:ext>
            </a:extLst>
          </p:cNvPr>
          <p:cNvPicPr>
            <a:picLocks noChangeAspect="1"/>
          </p:cNvPicPr>
          <p:nvPr/>
        </p:nvPicPr>
        <p:blipFill rotWithShape="1">
          <a:blip r:embed="rId7"/>
          <a:srcRect l="2162" t="2409" r="2731" b="5581"/>
          <a:stretch/>
        </p:blipFill>
        <p:spPr>
          <a:xfrm>
            <a:off x="149088" y="3813784"/>
            <a:ext cx="2802834" cy="2186966"/>
          </a:xfrm>
          <a:prstGeom prst="rect">
            <a:avLst/>
          </a:prstGeom>
        </p:spPr>
      </p:pic>
      <p:sp>
        <p:nvSpPr>
          <p:cNvPr id="46" name="TextBox 45">
            <a:extLst>
              <a:ext uri="{FF2B5EF4-FFF2-40B4-BE49-F238E27FC236}">
                <a16:creationId xmlns:a16="http://schemas.microsoft.com/office/drawing/2014/main" id="{0B39E95F-B86A-4577-802C-217577572778}"/>
              </a:ext>
            </a:extLst>
          </p:cNvPr>
          <p:cNvSpPr txBox="1"/>
          <p:nvPr/>
        </p:nvSpPr>
        <p:spPr>
          <a:xfrm>
            <a:off x="6276561" y="4174435"/>
            <a:ext cx="1744317" cy="300082"/>
          </a:xfrm>
          <a:prstGeom prst="rect">
            <a:avLst/>
          </a:prstGeom>
          <a:noFill/>
        </p:spPr>
        <p:txBody>
          <a:bodyPr wrap="square" rtlCol="0">
            <a:spAutoFit/>
          </a:bodyPr>
          <a:lstStyle/>
          <a:p>
            <a:r>
              <a:rPr lang="en-US" sz="1350" dirty="0">
                <a:solidFill>
                  <a:srgbClr val="FFFF00"/>
                </a:solidFill>
              </a:rPr>
              <a:t>MFX2I01 turned off</a:t>
            </a:r>
          </a:p>
        </p:txBody>
      </p:sp>
      <p:sp>
        <p:nvSpPr>
          <p:cNvPr id="47" name="TextBox 46">
            <a:extLst>
              <a:ext uri="{FF2B5EF4-FFF2-40B4-BE49-F238E27FC236}">
                <a16:creationId xmlns:a16="http://schemas.microsoft.com/office/drawing/2014/main" id="{3FDEE181-705C-40B1-80F4-AB2A6D2FBFC5}"/>
              </a:ext>
            </a:extLst>
          </p:cNvPr>
          <p:cNvSpPr txBox="1"/>
          <p:nvPr/>
        </p:nvSpPr>
        <p:spPr>
          <a:xfrm>
            <a:off x="3267490" y="4124739"/>
            <a:ext cx="1744317" cy="300082"/>
          </a:xfrm>
          <a:prstGeom prst="rect">
            <a:avLst/>
          </a:prstGeom>
          <a:noFill/>
        </p:spPr>
        <p:txBody>
          <a:bodyPr wrap="square" rtlCol="0">
            <a:spAutoFit/>
          </a:bodyPr>
          <a:lstStyle/>
          <a:p>
            <a:r>
              <a:rPr lang="en-US" sz="1350" dirty="0">
                <a:solidFill>
                  <a:srgbClr val="FFFF00"/>
                </a:solidFill>
              </a:rPr>
              <a:t>MFX2I01 turned off</a:t>
            </a:r>
          </a:p>
        </p:txBody>
      </p:sp>
      <p:sp>
        <p:nvSpPr>
          <p:cNvPr id="48" name="TextBox 47">
            <a:extLst>
              <a:ext uri="{FF2B5EF4-FFF2-40B4-BE49-F238E27FC236}">
                <a16:creationId xmlns:a16="http://schemas.microsoft.com/office/drawing/2014/main" id="{6614C149-2EDD-4854-BA19-D895A89D9E95}"/>
              </a:ext>
            </a:extLst>
          </p:cNvPr>
          <p:cNvSpPr txBox="1"/>
          <p:nvPr/>
        </p:nvSpPr>
        <p:spPr>
          <a:xfrm>
            <a:off x="243509" y="4127224"/>
            <a:ext cx="1744317" cy="300082"/>
          </a:xfrm>
          <a:prstGeom prst="rect">
            <a:avLst/>
          </a:prstGeom>
          <a:noFill/>
        </p:spPr>
        <p:txBody>
          <a:bodyPr wrap="square" rtlCol="0">
            <a:spAutoFit/>
          </a:bodyPr>
          <a:lstStyle/>
          <a:p>
            <a:r>
              <a:rPr lang="en-US" sz="1350" dirty="0">
                <a:solidFill>
                  <a:srgbClr val="FFFF00"/>
                </a:solidFill>
              </a:rPr>
              <a:t>MFX2I01 turned off</a:t>
            </a:r>
          </a:p>
        </p:txBody>
      </p:sp>
    </p:spTree>
    <p:extLst>
      <p:ext uri="{BB962C8B-B14F-4D97-AF65-F5344CB8AC3E}">
        <p14:creationId xmlns:p14="http://schemas.microsoft.com/office/powerpoint/2010/main" val="37537799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Content Placeholder 4">
            <a:extLst>
              <a:ext uri="{FF2B5EF4-FFF2-40B4-BE49-F238E27FC236}">
                <a16:creationId xmlns:a16="http://schemas.microsoft.com/office/drawing/2014/main" id="{6CC43617-03B1-4A94-9E62-CF068D1BCC0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18355" y="732482"/>
            <a:ext cx="5625645" cy="2812823"/>
          </a:xfrm>
        </p:spPr>
      </p:pic>
      <p:sp>
        <p:nvSpPr>
          <p:cNvPr id="23" name="Title 6"/>
          <p:cNvSpPr>
            <a:spLocks noGrp="1"/>
          </p:cNvSpPr>
          <p:nvPr>
            <p:ph type="title"/>
          </p:nvPr>
        </p:nvSpPr>
        <p:spPr>
          <a:xfrm>
            <a:off x="308919" y="98299"/>
            <a:ext cx="8464378" cy="487490"/>
          </a:xfrm>
        </p:spPr>
        <p:txBody>
          <a:bodyPr/>
          <a:lstStyle/>
          <a:p>
            <a:r>
              <a:rPr lang="en-US" dirty="0"/>
              <a:t>Solutions</a:t>
            </a:r>
            <a:r>
              <a:rPr lang="es-MX" dirty="0"/>
              <a:t>: </a:t>
            </a:r>
            <a:r>
              <a:rPr lang="en-US" dirty="0"/>
              <a:t>200 keV Wien spin rotator</a:t>
            </a:r>
          </a:p>
        </p:txBody>
      </p:sp>
      <p:pic>
        <p:nvPicPr>
          <p:cNvPr id="25" name="Picture 24">
            <a:extLst>
              <a:ext uri="{FF2B5EF4-FFF2-40B4-BE49-F238E27FC236}">
                <a16:creationId xmlns:a16="http://schemas.microsoft.com/office/drawing/2014/main" id="{F6EB933C-C06A-4E06-AE12-D3C8337F0AC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7635" t="20788" r="3441" b="21003"/>
          <a:stretch/>
        </p:blipFill>
        <p:spPr>
          <a:xfrm>
            <a:off x="214587" y="1479936"/>
            <a:ext cx="3141529" cy="15422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1" name="TextBox 30">
            <a:extLst>
              <a:ext uri="{FF2B5EF4-FFF2-40B4-BE49-F238E27FC236}">
                <a16:creationId xmlns:a16="http://schemas.microsoft.com/office/drawing/2014/main" id="{0FA2E0E0-033F-462B-9D27-00397D043ACF}"/>
              </a:ext>
            </a:extLst>
          </p:cNvPr>
          <p:cNvSpPr txBox="1"/>
          <p:nvPr/>
        </p:nvSpPr>
        <p:spPr>
          <a:xfrm>
            <a:off x="192505" y="3120597"/>
            <a:ext cx="3185692" cy="369332"/>
          </a:xfrm>
          <a:prstGeom prst="rect">
            <a:avLst/>
          </a:prstGeom>
          <a:noFill/>
        </p:spPr>
        <p:txBody>
          <a:bodyPr wrap="square" rtlCol="0">
            <a:spAutoFit/>
          </a:bodyPr>
          <a:lstStyle/>
          <a:p>
            <a:r>
              <a:rPr lang="en-US" dirty="0"/>
              <a:t>200 keV U-Wien at JLab test bed</a:t>
            </a:r>
            <a:endParaRPr lang="es-MX" dirty="0"/>
          </a:p>
        </p:txBody>
      </p:sp>
      <p:pic>
        <p:nvPicPr>
          <p:cNvPr id="2" name="Picture 1">
            <a:extLst>
              <a:ext uri="{FF2B5EF4-FFF2-40B4-BE49-F238E27FC236}">
                <a16:creationId xmlns:a16="http://schemas.microsoft.com/office/drawing/2014/main" id="{DCC57968-3736-4124-9F86-CDC10C3444E3}"/>
              </a:ext>
            </a:extLst>
          </p:cNvPr>
          <p:cNvPicPr>
            <a:picLocks noChangeAspect="1"/>
          </p:cNvPicPr>
          <p:nvPr/>
        </p:nvPicPr>
        <p:blipFill>
          <a:blip r:embed="rId4"/>
          <a:stretch>
            <a:fillRect/>
          </a:stretch>
        </p:blipFill>
        <p:spPr>
          <a:xfrm>
            <a:off x="192505" y="3952629"/>
            <a:ext cx="5053263" cy="2510557"/>
          </a:xfrm>
          <a:prstGeom prst="rect">
            <a:avLst/>
          </a:prstGeom>
        </p:spPr>
      </p:pic>
      <p:pic>
        <p:nvPicPr>
          <p:cNvPr id="50" name="Picture Placeholder 9">
            <a:extLst>
              <a:ext uri="{FF2B5EF4-FFF2-40B4-BE49-F238E27FC236}">
                <a16:creationId xmlns:a16="http://schemas.microsoft.com/office/drawing/2014/main" id="{DBDE2273-2BA7-4DE4-9276-13F667D9B354}"/>
              </a:ext>
            </a:extLst>
          </p:cNvPr>
          <p:cNvPicPr>
            <a:picLocks noChangeAspect="1"/>
          </p:cNvPicPr>
          <p:nvPr/>
        </p:nvPicPr>
        <p:blipFill rotWithShape="1">
          <a:blip r:embed="rId5"/>
          <a:srcRect l="26279" t="25264" r="28691" b="29525"/>
          <a:stretch/>
        </p:blipFill>
        <p:spPr>
          <a:xfrm>
            <a:off x="5943598" y="4019836"/>
            <a:ext cx="2430382" cy="18301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2" name="TextBox 51">
            <a:extLst>
              <a:ext uri="{FF2B5EF4-FFF2-40B4-BE49-F238E27FC236}">
                <a16:creationId xmlns:a16="http://schemas.microsoft.com/office/drawing/2014/main" id="{2DEA383F-3906-46CC-A71E-1B34CBB57A27}"/>
              </a:ext>
            </a:extLst>
          </p:cNvPr>
          <p:cNvSpPr txBox="1"/>
          <p:nvPr/>
        </p:nvSpPr>
        <p:spPr>
          <a:xfrm>
            <a:off x="5334000" y="5994446"/>
            <a:ext cx="3692902" cy="369332"/>
          </a:xfrm>
          <a:prstGeom prst="rect">
            <a:avLst/>
          </a:prstGeom>
          <a:noFill/>
        </p:spPr>
        <p:txBody>
          <a:bodyPr wrap="square" rtlCol="0">
            <a:spAutoFit/>
          </a:bodyPr>
          <a:lstStyle/>
          <a:p>
            <a:r>
              <a:rPr lang="en-US" dirty="0"/>
              <a:t>Wien filter polished electrode plates</a:t>
            </a:r>
            <a:endParaRPr lang="es-MX" dirty="0"/>
          </a:p>
        </p:txBody>
      </p:sp>
      <p:sp>
        <p:nvSpPr>
          <p:cNvPr id="53" name="Right Brace 52">
            <a:extLst>
              <a:ext uri="{FF2B5EF4-FFF2-40B4-BE49-F238E27FC236}">
                <a16:creationId xmlns:a16="http://schemas.microsoft.com/office/drawing/2014/main" id="{4D7006E6-F9EB-4717-820F-2BA671534A68}"/>
              </a:ext>
            </a:extLst>
          </p:cNvPr>
          <p:cNvSpPr/>
          <p:nvPr/>
        </p:nvSpPr>
        <p:spPr>
          <a:xfrm rot="5400000">
            <a:off x="5772723" y="2013088"/>
            <a:ext cx="325816" cy="2326871"/>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Rectangle: Rounded Corners 53">
            <a:extLst>
              <a:ext uri="{FF2B5EF4-FFF2-40B4-BE49-F238E27FC236}">
                <a16:creationId xmlns:a16="http://schemas.microsoft.com/office/drawing/2014/main" id="{4F0948AF-6E68-4633-AD89-086F55BCB846}"/>
              </a:ext>
            </a:extLst>
          </p:cNvPr>
          <p:cNvSpPr/>
          <p:nvPr/>
        </p:nvSpPr>
        <p:spPr>
          <a:xfrm>
            <a:off x="5084698" y="3520781"/>
            <a:ext cx="1701866" cy="245962"/>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dirty="0"/>
              <a:t>Positive Config</a:t>
            </a:r>
          </a:p>
        </p:txBody>
      </p:sp>
      <p:pic>
        <p:nvPicPr>
          <p:cNvPr id="55" name="Picture 54">
            <a:extLst>
              <a:ext uri="{FF2B5EF4-FFF2-40B4-BE49-F238E27FC236}">
                <a16:creationId xmlns:a16="http://schemas.microsoft.com/office/drawing/2014/main" id="{D0840F0C-EA55-4BE0-B3C9-5F185C8372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65513" y="3343170"/>
            <a:ext cx="629876" cy="629876"/>
          </a:xfrm>
          <a:prstGeom prst="rect">
            <a:avLst/>
          </a:prstGeom>
        </p:spPr>
      </p:pic>
    </p:spTree>
    <p:extLst>
      <p:ext uri="{BB962C8B-B14F-4D97-AF65-F5344CB8AC3E}">
        <p14:creationId xmlns:p14="http://schemas.microsoft.com/office/powerpoint/2010/main" val="40613647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Side quests</a:t>
            </a:r>
          </a:p>
        </p:txBody>
      </p:sp>
      <p:pic>
        <p:nvPicPr>
          <p:cNvPr id="5" name="Content Placeholder 4"/>
          <p:cNvPicPr>
            <a:picLocks noGrp="1" noChangeAspect="1"/>
          </p:cNvPicPr>
          <p:nvPr>
            <p:ph idx="1"/>
          </p:nvPr>
        </p:nvPicPr>
        <p:blipFill>
          <a:blip r:embed="rId2"/>
          <a:stretch>
            <a:fillRect/>
          </a:stretch>
        </p:blipFill>
        <p:spPr>
          <a:xfrm rot="20150121">
            <a:off x="485212" y="1169089"/>
            <a:ext cx="4766528" cy="3390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p:cNvSpPr>
            <a:spLocks noGrp="1"/>
          </p:cNvSpPr>
          <p:nvPr>
            <p:ph type="sldNum" sz="quarter" idx="12"/>
          </p:nvPr>
        </p:nvSpPr>
        <p:spPr/>
        <p:txBody>
          <a:bodyPr/>
          <a:lstStyle/>
          <a:p>
            <a:fld id="{07E1C93C-5050-FC42-8F10-D22D4F119D13}" type="slidenum">
              <a:rPr lang="en-US" smtClean="0"/>
              <a:pPr/>
              <a:t>15</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154977">
            <a:off x="4435948" y="1140514"/>
            <a:ext cx="4650448" cy="34480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28216">
            <a:off x="2996365" y="1524453"/>
            <a:ext cx="4591050" cy="34202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755FC18C-3A0C-449B-9756-719D8CCC0AED}"/>
              </a:ext>
            </a:extLst>
          </p:cNvPr>
          <p:cNvPicPr>
            <a:picLocks noChangeAspect="1"/>
          </p:cNvPicPr>
          <p:nvPr/>
        </p:nvPicPr>
        <p:blipFill rotWithShape="1">
          <a:blip r:embed="rId5"/>
          <a:srcRect l="11014" t="15408" r="7623" b="6105"/>
          <a:stretch/>
        </p:blipFill>
        <p:spPr>
          <a:xfrm rot="21242462">
            <a:off x="1066799" y="1056640"/>
            <a:ext cx="7315201" cy="53826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77304">
            <a:off x="648504" y="909253"/>
            <a:ext cx="4376382" cy="51156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6BCDB386-6A70-4DF2-B924-F8CBDC04CD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314221">
            <a:off x="4915848" y="1019735"/>
            <a:ext cx="3690648" cy="49208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9461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Good results</a:t>
            </a:r>
          </a:p>
        </p:txBody>
      </p:sp>
      <p:pic>
        <p:nvPicPr>
          <p:cNvPr id="7" name="Content Placeholder 6"/>
          <p:cNvPicPr>
            <a:picLocks noGrp="1" noChangeAspect="1"/>
          </p:cNvPicPr>
          <p:nvPr>
            <p:ph idx="1"/>
          </p:nvPr>
        </p:nvPicPr>
        <p:blipFill>
          <a:blip r:embed="rId2"/>
          <a:stretch>
            <a:fillRect/>
          </a:stretch>
        </p:blipFill>
        <p:spPr>
          <a:xfrm>
            <a:off x="503520" y="966788"/>
            <a:ext cx="8075047" cy="5381625"/>
          </a:xfrm>
          <a:prstGeom prst="rect">
            <a:avLst/>
          </a:prstGeom>
        </p:spPr>
      </p:pic>
      <p:sp>
        <p:nvSpPr>
          <p:cNvPr id="4" name="Slide Number Placeholder 3"/>
          <p:cNvSpPr>
            <a:spLocks noGrp="1"/>
          </p:cNvSpPr>
          <p:nvPr>
            <p:ph type="sldNum" sz="quarter" idx="12"/>
          </p:nvPr>
        </p:nvSpPr>
        <p:spPr/>
        <p:txBody>
          <a:bodyPr/>
          <a:lstStyle/>
          <a:p>
            <a:fld id="{07E1C93C-5050-FC42-8F10-D22D4F119D13}" type="slidenum">
              <a:rPr lang="en-US" smtClean="0"/>
              <a:pPr/>
              <a:t>16</a:t>
            </a:fld>
            <a:endParaRPr lang="en-US" dirty="0"/>
          </a:p>
        </p:txBody>
      </p:sp>
      <p:pic>
        <p:nvPicPr>
          <p:cNvPr id="8" name="Picture 7"/>
          <p:cNvPicPr>
            <a:picLocks noChangeAspect="1"/>
          </p:cNvPicPr>
          <p:nvPr/>
        </p:nvPicPr>
        <p:blipFill>
          <a:blip r:embed="rId3"/>
          <a:stretch>
            <a:fillRect/>
          </a:stretch>
        </p:blipFill>
        <p:spPr>
          <a:xfrm rot="578515">
            <a:off x="1621325" y="1182280"/>
            <a:ext cx="5901350" cy="44934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4"/>
          <a:stretch>
            <a:fillRect/>
          </a:stretch>
        </p:blipFill>
        <p:spPr>
          <a:xfrm rot="21086380">
            <a:off x="1286704" y="968778"/>
            <a:ext cx="6570592" cy="49204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5"/>
          <a:stretch>
            <a:fillRect/>
          </a:stretch>
        </p:blipFill>
        <p:spPr>
          <a:xfrm>
            <a:off x="2429149" y="507166"/>
            <a:ext cx="4131474" cy="61322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4182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Acknowledgements </a:t>
            </a:r>
          </a:p>
        </p:txBody>
      </p:sp>
      <p:sp>
        <p:nvSpPr>
          <p:cNvPr id="3" name="Text Placeholder 2"/>
          <p:cNvSpPr>
            <a:spLocks noGrp="1"/>
          </p:cNvSpPr>
          <p:nvPr>
            <p:ph type="body" sz="quarter" idx="4294967295"/>
          </p:nvPr>
        </p:nvSpPr>
        <p:spPr>
          <a:xfrm>
            <a:off x="329336" y="1310942"/>
            <a:ext cx="4211772" cy="2454502"/>
          </a:xfrm>
        </p:spPr>
        <p:txBody>
          <a:bodyPr>
            <a:normAutofit fontScale="85000" lnSpcReduction="20000"/>
          </a:bodyPr>
          <a:lstStyle/>
          <a:p>
            <a:r>
              <a:rPr lang="en-US" dirty="0"/>
              <a:t>To Center for Injectors and Sources, and to all Jefferson Lab staff.</a:t>
            </a:r>
          </a:p>
          <a:p>
            <a:r>
              <a:rPr lang="en-US" dirty="0"/>
              <a:t>Particularly to </a:t>
            </a:r>
            <a:r>
              <a:rPr lang="en-US" b="1" dirty="0"/>
              <a:t>Carlos Hernández García and Matthew Poelker</a:t>
            </a:r>
            <a:r>
              <a:rPr lang="en-US" dirty="0"/>
              <a:t>,</a:t>
            </a:r>
          </a:p>
          <a:p>
            <a:r>
              <a:rPr lang="en-US" dirty="0"/>
              <a:t>and to all of </a:t>
            </a:r>
            <a:r>
              <a:rPr lang="en-US" u="sng" dirty="0"/>
              <a:t>you</a:t>
            </a:r>
            <a:r>
              <a:rPr lang="en-US" dirty="0"/>
              <a:t> for your attention!</a:t>
            </a:r>
            <a:endParaRPr lang="es-MX" noProof="0" dirty="0"/>
          </a:p>
        </p:txBody>
      </p:sp>
      <p:pic>
        <p:nvPicPr>
          <p:cNvPr id="5" name="Picture 4"/>
          <p:cNvPicPr>
            <a:picLocks noChangeAspect="1"/>
          </p:cNvPicPr>
          <p:nvPr/>
        </p:nvPicPr>
        <p:blipFill>
          <a:blip r:embed="rId2"/>
          <a:stretch>
            <a:fillRect/>
          </a:stretch>
        </p:blipFill>
        <p:spPr>
          <a:xfrm>
            <a:off x="5056501" y="1185863"/>
            <a:ext cx="3648915" cy="23982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a:extLst>
              <a:ext uri="{FF2B5EF4-FFF2-40B4-BE49-F238E27FC236}">
                <a16:creationId xmlns:a16="http://schemas.microsoft.com/office/drawing/2014/main" id="{571466CC-84E1-4D66-BDC7-C96AE9A96D51}"/>
              </a:ext>
            </a:extLst>
          </p:cNvPr>
          <p:cNvPicPr>
            <a:picLocks noChangeAspect="1"/>
          </p:cNvPicPr>
          <p:nvPr/>
        </p:nvPicPr>
        <p:blipFill rotWithShape="1">
          <a:blip r:embed="rId3"/>
          <a:srcRect l="62037" t="8542" r="22396" b="58473"/>
          <a:stretch/>
        </p:blipFill>
        <p:spPr>
          <a:xfrm>
            <a:off x="5324087" y="4339107"/>
            <a:ext cx="1159730" cy="18430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a:extLst>
              <a:ext uri="{FF2B5EF4-FFF2-40B4-BE49-F238E27FC236}">
                <a16:creationId xmlns:a16="http://schemas.microsoft.com/office/drawing/2014/main" id="{A35AA6A7-FE4B-4515-905F-46609DC1B346}"/>
              </a:ext>
            </a:extLst>
          </p:cNvPr>
          <p:cNvPicPr>
            <a:picLocks noChangeAspect="1"/>
          </p:cNvPicPr>
          <p:nvPr/>
        </p:nvPicPr>
        <p:blipFill rotWithShape="1">
          <a:blip r:embed="rId4"/>
          <a:srcRect l="62416" t="25833" r="4445" b="40000"/>
          <a:stretch/>
        </p:blipFill>
        <p:spPr>
          <a:xfrm>
            <a:off x="7221364" y="4339107"/>
            <a:ext cx="1313035" cy="18049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07598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25591" y="3183185"/>
            <a:ext cx="2609897" cy="2609897"/>
          </a:xfrm>
          <a:prstGeom prst="roundRect">
            <a:avLst>
              <a:gd name="adj" fmla="val 8594"/>
            </a:avLst>
          </a:prstGeom>
          <a:solidFill>
            <a:srgbClr val="FFFFFF">
              <a:shade val="85000"/>
            </a:srgbClr>
          </a:solidFill>
          <a:ln>
            <a:noFill/>
          </a:ln>
          <a:effectLst/>
        </p:spPr>
      </p:pic>
      <p:sp>
        <p:nvSpPr>
          <p:cNvPr id="10" name="Text Placeholder 2">
            <a:extLst>
              <a:ext uri="{FF2B5EF4-FFF2-40B4-BE49-F238E27FC236}">
                <a16:creationId xmlns:a16="http://schemas.microsoft.com/office/drawing/2014/main" id="{7B77D811-58C4-4ED2-AECC-522CA8045D9F}"/>
              </a:ext>
            </a:extLst>
          </p:cNvPr>
          <p:cNvSpPr txBox="1">
            <a:spLocks/>
          </p:cNvSpPr>
          <p:nvPr/>
        </p:nvSpPr>
        <p:spPr>
          <a:xfrm>
            <a:off x="1757728" y="2981325"/>
            <a:ext cx="2355167" cy="8953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5000" dirty="0"/>
              <a:t>Fin.</a:t>
            </a:r>
            <a:endParaRPr lang="es-MX" sz="5000" dirty="0"/>
          </a:p>
        </p:txBody>
      </p:sp>
      <p:pic>
        <p:nvPicPr>
          <p:cNvPr id="3" name="Picture 2">
            <a:extLst>
              <a:ext uri="{FF2B5EF4-FFF2-40B4-BE49-F238E27FC236}">
                <a16:creationId xmlns:a16="http://schemas.microsoft.com/office/drawing/2014/main" id="{9D080247-A966-4279-9FA3-CD884127FEC0}"/>
              </a:ext>
            </a:extLst>
          </p:cNvPr>
          <p:cNvPicPr>
            <a:picLocks noChangeAspect="1"/>
          </p:cNvPicPr>
          <p:nvPr/>
        </p:nvPicPr>
        <p:blipFill>
          <a:blip r:embed="rId4"/>
          <a:stretch>
            <a:fillRect/>
          </a:stretch>
        </p:blipFill>
        <p:spPr>
          <a:xfrm>
            <a:off x="6357365" y="1491638"/>
            <a:ext cx="1119483" cy="1119482"/>
          </a:xfrm>
          <a:prstGeom prst="rect">
            <a:avLst/>
          </a:prstGeom>
        </p:spPr>
      </p:pic>
      <p:sp>
        <p:nvSpPr>
          <p:cNvPr id="6" name="TextBox 5">
            <a:extLst>
              <a:ext uri="{FF2B5EF4-FFF2-40B4-BE49-F238E27FC236}">
                <a16:creationId xmlns:a16="http://schemas.microsoft.com/office/drawing/2014/main" id="{6876EE00-5CDF-42B6-8890-FC6703603C0E}"/>
              </a:ext>
            </a:extLst>
          </p:cNvPr>
          <p:cNvSpPr txBox="1"/>
          <p:nvPr/>
        </p:nvSpPr>
        <p:spPr>
          <a:xfrm>
            <a:off x="5691483" y="996050"/>
            <a:ext cx="2451248" cy="369332"/>
          </a:xfrm>
          <a:prstGeom prst="rect">
            <a:avLst/>
          </a:prstGeom>
          <a:noFill/>
        </p:spPr>
        <p:txBody>
          <a:bodyPr wrap="none" rtlCol="0">
            <a:spAutoFit/>
          </a:bodyPr>
          <a:lstStyle/>
          <a:p>
            <a:r>
              <a:rPr lang="en-US" dirty="0">
                <a:hlinkClick r:id="rId5"/>
              </a:rPr>
              <a:t>Gabriel Palacios Serrano</a:t>
            </a:r>
            <a:endParaRPr lang="en-US" dirty="0"/>
          </a:p>
        </p:txBody>
      </p:sp>
    </p:spTree>
    <p:extLst>
      <p:ext uri="{BB962C8B-B14F-4D97-AF65-F5344CB8AC3E}">
        <p14:creationId xmlns:p14="http://schemas.microsoft.com/office/powerpoint/2010/main" val="22922029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hlinkClick r:id="rId2" action="ppaction://hlinkpres?slideindex=1&amp;slidetitle="/>
              </a:rPr>
              <a:t>Extras</a:t>
            </a: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19</a:t>
            </a:fld>
            <a:endParaRPr lang="en-US" dirty="0"/>
          </a:p>
        </p:txBody>
      </p:sp>
    </p:spTree>
    <p:extLst>
      <p:ext uri="{BB962C8B-B14F-4D97-AF65-F5344CB8AC3E}">
        <p14:creationId xmlns:p14="http://schemas.microsoft.com/office/powerpoint/2010/main" val="3397817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Summary</a:t>
            </a:r>
          </a:p>
        </p:txBody>
      </p:sp>
      <p:sp>
        <p:nvSpPr>
          <p:cNvPr id="8" name="Content Placeholder 7"/>
          <p:cNvSpPr>
            <a:spLocks noGrp="1"/>
          </p:cNvSpPr>
          <p:nvPr>
            <p:ph idx="1"/>
          </p:nvPr>
        </p:nvSpPr>
        <p:spPr>
          <a:xfrm>
            <a:off x="308919" y="966055"/>
            <a:ext cx="8464378" cy="5381694"/>
          </a:xfrm>
        </p:spPr>
        <p:txBody>
          <a:bodyPr/>
          <a:lstStyle/>
          <a:p>
            <a:r>
              <a:rPr lang="en-US" dirty="0"/>
              <a:t>Introduction</a:t>
            </a:r>
          </a:p>
          <a:p>
            <a:r>
              <a:rPr lang="en-US" dirty="0"/>
              <a:t>Motivation</a:t>
            </a:r>
          </a:p>
          <a:p>
            <a:r>
              <a:rPr lang="en-US" dirty="0"/>
              <a:t>Devices</a:t>
            </a:r>
          </a:p>
          <a:p>
            <a:r>
              <a:rPr lang="en-US" dirty="0"/>
              <a:t>Challenges</a:t>
            </a:r>
          </a:p>
          <a:p>
            <a:r>
              <a:rPr lang="en-US" dirty="0"/>
              <a:t>Methodology</a:t>
            </a:r>
          </a:p>
          <a:p>
            <a:r>
              <a:rPr lang="en-US" dirty="0"/>
              <a:t>Solutions</a:t>
            </a:r>
          </a:p>
          <a:p>
            <a:r>
              <a:rPr lang="en-US" dirty="0"/>
              <a:t>Side quests</a:t>
            </a:r>
          </a:p>
          <a:p>
            <a:r>
              <a:rPr lang="en-US" dirty="0"/>
              <a:t>Acknowledgements</a:t>
            </a:r>
          </a:p>
          <a:p>
            <a:r>
              <a:rPr lang="en-US" dirty="0"/>
              <a:t>The end</a:t>
            </a:r>
          </a:p>
          <a:p>
            <a:endParaRPr lang="en-US" dirty="0"/>
          </a:p>
          <a:p>
            <a:endParaRPr lang="en-US" dirty="0"/>
          </a:p>
          <a:p>
            <a:endParaRPr lang="en-US" dirty="0"/>
          </a:p>
          <a:p>
            <a:endParaRPr lang="en-US" dirty="0"/>
          </a:p>
          <a:p>
            <a:pPr lvl="2"/>
            <a:endParaRPr lang="en-US" dirty="0"/>
          </a:p>
          <a:p>
            <a:pPr lvl="1"/>
            <a:endParaRPr lang="en-US" dirty="0"/>
          </a:p>
        </p:txBody>
      </p:sp>
      <p:sp>
        <p:nvSpPr>
          <p:cNvPr id="6" name="Slide Number Placeholder 5"/>
          <p:cNvSpPr>
            <a:spLocks noGrp="1"/>
          </p:cNvSpPr>
          <p:nvPr>
            <p:ph type="sldNum" sz="quarter" idx="12"/>
          </p:nvPr>
        </p:nvSpPr>
        <p:spPr/>
        <p:txBody>
          <a:bodyPr/>
          <a:lstStyle/>
          <a:p>
            <a:fld id="{3CA11663-7C39-3C4F-B038-808A5EF937D6}" type="slidenum">
              <a:rPr lang="en-US" smtClean="0"/>
              <a:t>2</a:t>
            </a:fld>
            <a:endParaRPr lang="en-US"/>
          </a:p>
        </p:txBody>
      </p:sp>
      <p:sp>
        <p:nvSpPr>
          <p:cNvPr id="4" name="Date Placeholder 3"/>
          <p:cNvSpPr>
            <a:spLocks noGrp="1"/>
          </p:cNvSpPr>
          <p:nvPr>
            <p:ph type="dt" sz="half" idx="4294967295"/>
          </p:nvPr>
        </p:nvSpPr>
        <p:spPr>
          <a:xfrm>
            <a:off x="0" y="6356350"/>
            <a:ext cx="2057400" cy="365125"/>
          </a:xfrm>
        </p:spPr>
        <p:txBody>
          <a:bodyPr/>
          <a:lstStyle/>
          <a:p>
            <a:fld id="{FA9AA00B-3F80-4C3A-9EEC-F833F677E5D2}" type="datetime1">
              <a:rPr lang="en-US" smtClean="0"/>
              <a:t>7/12/2025</a:t>
            </a:fld>
            <a:endParaRPr lang="en-US"/>
          </a:p>
        </p:txBody>
      </p:sp>
      <p:pic>
        <p:nvPicPr>
          <p:cNvPr id="9" name="Picture 8">
            <a:extLst>
              <a:ext uri="{FF2B5EF4-FFF2-40B4-BE49-F238E27FC236}">
                <a16:creationId xmlns:a16="http://schemas.microsoft.com/office/drawing/2014/main" id="{0B398CC8-78A9-4DBF-AF68-2E03F64AA241}"/>
              </a:ext>
            </a:extLst>
          </p:cNvPr>
          <p:cNvPicPr>
            <a:picLocks noChangeAspect="1"/>
          </p:cNvPicPr>
          <p:nvPr/>
        </p:nvPicPr>
        <p:blipFill>
          <a:blip r:embed="rId2"/>
          <a:stretch>
            <a:fillRect/>
          </a:stretch>
        </p:blipFill>
        <p:spPr>
          <a:xfrm>
            <a:off x="3976115" y="1570121"/>
            <a:ext cx="4957010" cy="37177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a:extLst>
              <a:ext uri="{FF2B5EF4-FFF2-40B4-BE49-F238E27FC236}">
                <a16:creationId xmlns:a16="http://schemas.microsoft.com/office/drawing/2014/main" id="{D026F9B5-BD74-4F91-9585-13F85874A579}"/>
              </a:ext>
            </a:extLst>
          </p:cNvPr>
          <p:cNvSpPr txBox="1"/>
          <p:nvPr/>
        </p:nvSpPr>
        <p:spPr>
          <a:xfrm>
            <a:off x="5588346" y="5468090"/>
            <a:ext cx="2092239"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It takes a village!</a:t>
            </a:r>
          </a:p>
        </p:txBody>
      </p:sp>
    </p:spTree>
    <p:extLst>
      <p:ext uri="{BB962C8B-B14F-4D97-AF65-F5344CB8AC3E}">
        <p14:creationId xmlns:p14="http://schemas.microsoft.com/office/powerpoint/2010/main" val="2167263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A872AA-3038-4F74-8B31-B8B915B60C40}"/>
              </a:ext>
            </a:extLst>
          </p:cNvPr>
          <p:cNvPicPr>
            <a:picLocks noChangeAspect="1"/>
          </p:cNvPicPr>
          <p:nvPr/>
        </p:nvPicPr>
        <p:blipFill>
          <a:blip r:embed="rId2"/>
          <a:stretch>
            <a:fillRect/>
          </a:stretch>
        </p:blipFill>
        <p:spPr>
          <a:xfrm>
            <a:off x="3816750" y="2531350"/>
            <a:ext cx="5327250" cy="3840478"/>
          </a:xfrm>
          <a:prstGeom prst="rect">
            <a:avLst/>
          </a:prstGeom>
        </p:spPr>
      </p:pic>
      <p:sp>
        <p:nvSpPr>
          <p:cNvPr id="2" name="Title 1">
            <a:extLst>
              <a:ext uri="{FF2B5EF4-FFF2-40B4-BE49-F238E27FC236}">
                <a16:creationId xmlns:a16="http://schemas.microsoft.com/office/drawing/2014/main" id="{6AA22BE5-B177-4F68-8714-A03CF493221A}"/>
              </a:ext>
            </a:extLst>
          </p:cNvPr>
          <p:cNvSpPr>
            <a:spLocks noGrp="1"/>
          </p:cNvSpPr>
          <p:nvPr>
            <p:ph type="title"/>
          </p:nvPr>
        </p:nvSpPr>
        <p:spPr/>
        <p:txBody>
          <a:bodyPr/>
          <a:lstStyle/>
          <a:p>
            <a:r>
              <a:rPr lang="en-US" dirty="0"/>
              <a:t>Introduction: Photogun and Wien spin rotation</a:t>
            </a:r>
          </a:p>
        </p:txBody>
      </p:sp>
      <p:sp>
        <p:nvSpPr>
          <p:cNvPr id="4" name="Slide Number Placeholder 3">
            <a:extLst>
              <a:ext uri="{FF2B5EF4-FFF2-40B4-BE49-F238E27FC236}">
                <a16:creationId xmlns:a16="http://schemas.microsoft.com/office/drawing/2014/main" id="{1043050A-9B32-431F-9F20-DD2AAF47A3BD}"/>
              </a:ext>
            </a:extLst>
          </p:cNvPr>
          <p:cNvSpPr>
            <a:spLocks noGrp="1"/>
          </p:cNvSpPr>
          <p:nvPr>
            <p:ph type="sldNum" sz="quarter" idx="12"/>
          </p:nvPr>
        </p:nvSpPr>
        <p:spPr/>
        <p:txBody>
          <a:bodyPr/>
          <a:lstStyle/>
          <a:p>
            <a:fld id="{07E1C93C-5050-FC42-8F10-D22D4F119D13}" type="slidenum">
              <a:rPr lang="en-US" smtClean="0"/>
              <a:pPr/>
              <a:t>3</a:t>
            </a:fld>
            <a:endParaRPr lang="en-US" dirty="0"/>
          </a:p>
        </p:txBody>
      </p:sp>
      <p:grpSp>
        <p:nvGrpSpPr>
          <p:cNvPr id="14" name="Group 13">
            <a:extLst>
              <a:ext uri="{FF2B5EF4-FFF2-40B4-BE49-F238E27FC236}">
                <a16:creationId xmlns:a16="http://schemas.microsoft.com/office/drawing/2014/main" id="{C95E2B80-6FBC-466E-9588-D35AFE92C227}"/>
              </a:ext>
            </a:extLst>
          </p:cNvPr>
          <p:cNvGrpSpPr/>
          <p:nvPr/>
        </p:nvGrpSpPr>
        <p:grpSpPr>
          <a:xfrm>
            <a:off x="3343603" y="1415101"/>
            <a:ext cx="3152944" cy="2232498"/>
            <a:chOff x="6729811" y="844694"/>
            <a:chExt cx="5266992" cy="3729386"/>
          </a:xfrm>
        </p:grpSpPr>
        <p:pic>
          <p:nvPicPr>
            <p:cNvPr id="15" name="Picture 14">
              <a:extLst>
                <a:ext uri="{FF2B5EF4-FFF2-40B4-BE49-F238E27FC236}">
                  <a16:creationId xmlns:a16="http://schemas.microsoft.com/office/drawing/2014/main" id="{CF33B3FC-9162-4BA8-BB0A-2B12BC597FA9}"/>
                </a:ext>
              </a:extLst>
            </p:cNvPr>
            <p:cNvPicPr/>
            <p:nvPr/>
          </p:nvPicPr>
          <p:blipFill>
            <a:blip r:embed="rId3"/>
            <a:stretch>
              <a:fillRect/>
            </a:stretch>
          </p:blipFill>
          <p:spPr>
            <a:xfrm>
              <a:off x="6729811" y="844694"/>
              <a:ext cx="5266992" cy="3729386"/>
            </a:xfrm>
            <a:prstGeom prst="rect">
              <a:avLst/>
            </a:prstGeom>
          </p:spPr>
        </p:pic>
        <p:sp>
          <p:nvSpPr>
            <p:cNvPr id="16" name="Rectangle 15">
              <a:extLst>
                <a:ext uri="{FF2B5EF4-FFF2-40B4-BE49-F238E27FC236}">
                  <a16:creationId xmlns:a16="http://schemas.microsoft.com/office/drawing/2014/main" id="{581C3CBF-017B-463D-ADDE-3820467088B1}"/>
                </a:ext>
              </a:extLst>
            </p:cNvPr>
            <p:cNvSpPr/>
            <p:nvPr/>
          </p:nvSpPr>
          <p:spPr>
            <a:xfrm>
              <a:off x="8907354" y="4083099"/>
              <a:ext cx="1088136" cy="301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solidFill>
                    <a:schemeClr val="tx1"/>
                  </a:solidFill>
                </a:rPr>
                <a:t>42 [cm]</a:t>
              </a:r>
            </a:p>
          </p:txBody>
        </p:sp>
        <p:cxnSp>
          <p:nvCxnSpPr>
            <p:cNvPr id="17" name="Straight Arrow Connector 16">
              <a:extLst>
                <a:ext uri="{FF2B5EF4-FFF2-40B4-BE49-F238E27FC236}">
                  <a16:creationId xmlns:a16="http://schemas.microsoft.com/office/drawing/2014/main" id="{0EEEBD25-4E3C-4622-AA1D-DE98D99A12A2}"/>
                </a:ext>
              </a:extLst>
            </p:cNvPr>
            <p:cNvCxnSpPr>
              <a:stCxn id="16" idx="3"/>
            </p:cNvCxnSpPr>
            <p:nvPr/>
          </p:nvCxnSpPr>
          <p:spPr>
            <a:xfrm>
              <a:off x="9995490" y="4233975"/>
              <a:ext cx="176275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CB9A593-7B11-4072-BF25-8B3882FE4E77}"/>
                </a:ext>
              </a:extLst>
            </p:cNvPr>
            <p:cNvCxnSpPr>
              <a:stCxn id="16" idx="1"/>
            </p:cNvCxnSpPr>
            <p:nvPr/>
          </p:nvCxnSpPr>
          <p:spPr>
            <a:xfrm flipH="1">
              <a:off x="6919763" y="4233975"/>
              <a:ext cx="198759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4" name="Down Arrow 42">
            <a:extLst>
              <a:ext uri="{FF2B5EF4-FFF2-40B4-BE49-F238E27FC236}">
                <a16:creationId xmlns:a16="http://schemas.microsoft.com/office/drawing/2014/main" id="{4625D0E1-EEE1-4483-9649-15AB3946EC00}"/>
              </a:ext>
            </a:extLst>
          </p:cNvPr>
          <p:cNvSpPr/>
          <p:nvPr/>
        </p:nvSpPr>
        <p:spPr>
          <a:xfrm rot="3671671">
            <a:off x="5350586" y="4440638"/>
            <a:ext cx="271828" cy="484146"/>
          </a:xfrm>
          <a:prstGeom prst="downArrow">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id="{B2C523F9-A05E-4DD6-930E-0F465CDB555A}"/>
              </a:ext>
            </a:extLst>
          </p:cNvPr>
          <p:cNvPicPr>
            <a:picLocks noChangeAspect="1"/>
          </p:cNvPicPr>
          <p:nvPr/>
        </p:nvPicPr>
        <p:blipFill>
          <a:blip r:embed="rId4"/>
          <a:stretch>
            <a:fillRect/>
          </a:stretch>
        </p:blipFill>
        <p:spPr>
          <a:xfrm>
            <a:off x="308919" y="826179"/>
            <a:ext cx="2714992" cy="2629852"/>
          </a:xfrm>
          <a:prstGeom prst="rect">
            <a:avLst/>
          </a:prstGeom>
        </p:spPr>
      </p:pic>
      <p:cxnSp>
        <p:nvCxnSpPr>
          <p:cNvPr id="10" name="Straight Arrow Connector 9">
            <a:extLst>
              <a:ext uri="{FF2B5EF4-FFF2-40B4-BE49-F238E27FC236}">
                <a16:creationId xmlns:a16="http://schemas.microsoft.com/office/drawing/2014/main" id="{B49411BE-9329-4C57-931D-B98720E4B2A4}"/>
              </a:ext>
            </a:extLst>
          </p:cNvPr>
          <p:cNvCxnSpPr/>
          <p:nvPr/>
        </p:nvCxnSpPr>
        <p:spPr>
          <a:xfrm flipH="1">
            <a:off x="2912096" y="2468793"/>
            <a:ext cx="566298" cy="0"/>
          </a:xfrm>
          <a:prstGeom prst="straightConnector1">
            <a:avLst/>
          </a:prstGeom>
          <a:ln w="571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B0C0A67-047B-40AA-8178-DF5E3D504311}"/>
              </a:ext>
            </a:extLst>
          </p:cNvPr>
          <p:cNvSpPr txBox="1"/>
          <p:nvPr/>
        </p:nvSpPr>
        <p:spPr>
          <a:xfrm>
            <a:off x="3031906" y="2031626"/>
            <a:ext cx="559769" cy="300082"/>
          </a:xfrm>
          <a:prstGeom prst="rect">
            <a:avLst/>
          </a:prstGeom>
          <a:noFill/>
        </p:spPr>
        <p:txBody>
          <a:bodyPr wrap="none" rtlCol="0">
            <a:spAutoFit/>
          </a:bodyPr>
          <a:lstStyle/>
          <a:p>
            <a:r>
              <a:rPr lang="en-US" sz="1350" b="1" dirty="0"/>
              <a:t>Laser</a:t>
            </a:r>
          </a:p>
        </p:txBody>
      </p:sp>
      <p:cxnSp>
        <p:nvCxnSpPr>
          <p:cNvPr id="19" name="Straight Arrow Connector 18">
            <a:extLst>
              <a:ext uri="{FF2B5EF4-FFF2-40B4-BE49-F238E27FC236}">
                <a16:creationId xmlns:a16="http://schemas.microsoft.com/office/drawing/2014/main" id="{EBA6BF61-BAAB-462F-85D2-61D4ADF1DAE8}"/>
              </a:ext>
            </a:extLst>
          </p:cNvPr>
          <p:cNvCxnSpPr/>
          <p:nvPr/>
        </p:nvCxnSpPr>
        <p:spPr>
          <a:xfrm>
            <a:off x="1982789" y="2468793"/>
            <a:ext cx="558538" cy="0"/>
          </a:xfrm>
          <a:prstGeom prst="straightConnector1">
            <a:avLst/>
          </a:prstGeom>
          <a:ln w="571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6A92F1C-2142-4E12-86C1-7148276BA3A1}"/>
              </a:ext>
            </a:extLst>
          </p:cNvPr>
          <p:cNvCxnSpPr/>
          <p:nvPr/>
        </p:nvCxnSpPr>
        <p:spPr>
          <a:xfrm>
            <a:off x="1982789" y="2468793"/>
            <a:ext cx="558538" cy="0"/>
          </a:xfrm>
          <a:prstGeom prst="straightConnector1">
            <a:avLst/>
          </a:prstGeom>
          <a:ln w="57150">
            <a:solidFill>
              <a:srgbClr val="00B0F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157DD36-767D-42F9-A39D-8E7ECC205145}"/>
              </a:ext>
            </a:extLst>
          </p:cNvPr>
          <p:cNvSpPr txBox="1"/>
          <p:nvPr/>
        </p:nvSpPr>
        <p:spPr>
          <a:xfrm>
            <a:off x="1923504" y="2600411"/>
            <a:ext cx="723275" cy="300082"/>
          </a:xfrm>
          <a:prstGeom prst="rect">
            <a:avLst/>
          </a:prstGeom>
          <a:noFill/>
        </p:spPr>
        <p:txBody>
          <a:bodyPr wrap="none" rtlCol="0">
            <a:spAutoFit/>
          </a:bodyPr>
          <a:lstStyle/>
          <a:p>
            <a:r>
              <a:rPr lang="en-US" sz="1350" dirty="0">
                <a:solidFill>
                  <a:srgbClr val="00B0F0"/>
                </a:solidFill>
              </a:rPr>
              <a:t>e-beam</a:t>
            </a:r>
          </a:p>
        </p:txBody>
      </p:sp>
      <p:sp>
        <p:nvSpPr>
          <p:cNvPr id="22" name="TextBox 21">
            <a:extLst>
              <a:ext uri="{FF2B5EF4-FFF2-40B4-BE49-F238E27FC236}">
                <a16:creationId xmlns:a16="http://schemas.microsoft.com/office/drawing/2014/main" id="{88085B76-AA02-42B4-AB2C-D8309E850D76}"/>
              </a:ext>
            </a:extLst>
          </p:cNvPr>
          <p:cNvSpPr txBox="1"/>
          <p:nvPr/>
        </p:nvSpPr>
        <p:spPr>
          <a:xfrm>
            <a:off x="1776660" y="2128838"/>
            <a:ext cx="1020151" cy="300082"/>
          </a:xfrm>
          <a:prstGeom prst="rect">
            <a:avLst/>
          </a:prstGeom>
          <a:noFill/>
        </p:spPr>
        <p:txBody>
          <a:bodyPr wrap="none" rtlCol="0">
            <a:spAutoFit/>
          </a:bodyPr>
          <a:lstStyle/>
          <a:p>
            <a:r>
              <a:rPr lang="en-US" sz="1350" dirty="0"/>
              <a:t>polarization</a:t>
            </a:r>
          </a:p>
        </p:txBody>
      </p:sp>
      <p:pic>
        <p:nvPicPr>
          <p:cNvPr id="63" name="Picture 62">
            <a:extLst>
              <a:ext uri="{FF2B5EF4-FFF2-40B4-BE49-F238E27FC236}">
                <a16:creationId xmlns:a16="http://schemas.microsoft.com/office/drawing/2014/main" id="{1B26DD0E-1EED-4559-8F64-D9CC9F09C210}"/>
              </a:ext>
            </a:extLst>
          </p:cNvPr>
          <p:cNvPicPr>
            <a:picLocks noChangeAspect="1"/>
          </p:cNvPicPr>
          <p:nvPr/>
        </p:nvPicPr>
        <p:blipFill rotWithShape="1">
          <a:blip r:embed="rId5"/>
          <a:srcRect l="50335" t="46809" r="1585" b="10887"/>
          <a:stretch/>
        </p:blipFill>
        <p:spPr>
          <a:xfrm>
            <a:off x="363821" y="4431241"/>
            <a:ext cx="3708422" cy="1474558"/>
          </a:xfrm>
          <a:prstGeom prst="rect">
            <a:avLst/>
          </a:prstGeom>
        </p:spPr>
      </p:pic>
      <p:sp>
        <p:nvSpPr>
          <p:cNvPr id="64" name="TextBox 63">
            <a:extLst>
              <a:ext uri="{FF2B5EF4-FFF2-40B4-BE49-F238E27FC236}">
                <a16:creationId xmlns:a16="http://schemas.microsoft.com/office/drawing/2014/main" id="{507034F0-E7E7-4F75-9D12-8BA55D405F5B}"/>
              </a:ext>
            </a:extLst>
          </p:cNvPr>
          <p:cNvSpPr txBox="1"/>
          <p:nvPr/>
        </p:nvSpPr>
        <p:spPr>
          <a:xfrm>
            <a:off x="363821" y="3510361"/>
            <a:ext cx="2339102" cy="300082"/>
          </a:xfrm>
          <a:prstGeom prst="rect">
            <a:avLst/>
          </a:prstGeom>
          <a:noFill/>
        </p:spPr>
        <p:txBody>
          <a:bodyPr wrap="none" rtlCol="0">
            <a:spAutoFit/>
          </a:bodyPr>
          <a:lstStyle/>
          <a:p>
            <a:r>
              <a:rPr lang="en-US" sz="1350" dirty="0">
                <a:latin typeface="Arial" panose="020B0604020202020204" pitchFamily="34" charset="0"/>
                <a:cs typeface="Arial" panose="020B0604020202020204" pitchFamily="34" charset="0"/>
              </a:rPr>
              <a:t>Polarized photoelectron gun</a:t>
            </a:r>
          </a:p>
        </p:txBody>
      </p:sp>
      <p:sp>
        <p:nvSpPr>
          <p:cNvPr id="65" name="TextBox 64">
            <a:extLst>
              <a:ext uri="{FF2B5EF4-FFF2-40B4-BE49-F238E27FC236}">
                <a16:creationId xmlns:a16="http://schemas.microsoft.com/office/drawing/2014/main" id="{565501E9-D957-4E27-BD7B-8CE1D0026709}"/>
              </a:ext>
            </a:extLst>
          </p:cNvPr>
          <p:cNvSpPr txBox="1"/>
          <p:nvPr/>
        </p:nvSpPr>
        <p:spPr>
          <a:xfrm>
            <a:off x="4173717" y="1019511"/>
            <a:ext cx="1492716" cy="300082"/>
          </a:xfrm>
          <a:prstGeom prst="rect">
            <a:avLst/>
          </a:prstGeom>
          <a:noFill/>
        </p:spPr>
        <p:txBody>
          <a:bodyPr wrap="none" rtlCol="0">
            <a:spAutoFit/>
          </a:bodyPr>
          <a:lstStyle/>
          <a:p>
            <a:r>
              <a:rPr lang="en-US" sz="1350" dirty="0">
                <a:latin typeface="Arial" panose="020B0604020202020204" pitchFamily="34" charset="0"/>
                <a:cs typeface="Arial" panose="020B0604020202020204" pitchFamily="34" charset="0"/>
              </a:rPr>
              <a:t>Wien spin rotator</a:t>
            </a:r>
          </a:p>
        </p:txBody>
      </p:sp>
    </p:spTree>
    <p:extLst>
      <p:ext uri="{BB962C8B-B14F-4D97-AF65-F5344CB8AC3E}">
        <p14:creationId xmlns:p14="http://schemas.microsoft.com/office/powerpoint/2010/main" val="1066806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44444E-6 -3.7037E-6 L -0.1382 -3.7037E-6 " pathEditMode="relative" rAng="0" ptsTypes="AA">
                                      <p:cBhvr>
                                        <p:cTn id="6" dur="1000" fill="hold"/>
                                        <p:tgtEl>
                                          <p:spTgt spid="10"/>
                                        </p:tgtEl>
                                        <p:attrNameLst>
                                          <p:attrName>ppt_x</p:attrName>
                                          <p:attrName>ppt_y</p:attrName>
                                        </p:attrNameLst>
                                      </p:cBhvr>
                                      <p:rCtr x="-6910" y="0"/>
                                    </p:animMotion>
                                  </p:childTnLst>
                                </p:cTn>
                              </p:par>
                              <p:par>
                                <p:cTn id="7" presetID="42" presetClass="path" presetSubtype="0" accel="50000" decel="50000" fill="hold" grpId="0" nodeType="withEffect">
                                  <p:stCondLst>
                                    <p:cond delay="0"/>
                                  </p:stCondLst>
                                  <p:childTnLst>
                                    <p:animMotion origin="layout" path="M -2.77778E-6 4.44444E-6 L -0.12725 -0.00209 " pathEditMode="relative" rAng="0" ptsTypes="AA">
                                      <p:cBhvr>
                                        <p:cTn id="8" dur="1000" fill="hold"/>
                                        <p:tgtEl>
                                          <p:spTgt spid="12"/>
                                        </p:tgtEl>
                                        <p:attrNameLst>
                                          <p:attrName>ppt_x</p:attrName>
                                          <p:attrName>ppt_y</p:attrName>
                                        </p:attrNameLst>
                                      </p:cBhvr>
                                      <p:rCtr x="-6372" y="-116"/>
                                    </p:animMotion>
                                  </p:childTnLst>
                                </p:cTn>
                              </p:par>
                            </p:childTnLst>
                          </p:cTn>
                        </p:par>
                        <p:par>
                          <p:cTn id="9" fill="hold">
                            <p:stCondLst>
                              <p:cond delay="1000"/>
                            </p:stCondLst>
                            <p:childTnLst>
                              <p:par>
                                <p:cTn id="10" presetID="10" presetClass="exit" presetSubtype="0" fill="hold" nodeType="after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10" presetClass="exit" presetSubtype="0" fill="hold" grpId="1" nodeType="withEffect">
                                  <p:stCondLst>
                                    <p:cond delay="0"/>
                                  </p:stCondLst>
                                  <p:childTnLst>
                                    <p:animEffect transition="out" filter="fade">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nodeType="clickEffect">
                                  <p:stCondLst>
                                    <p:cond delay="0"/>
                                  </p:stCondLst>
                                  <p:childTnLst>
                                    <p:animMotion origin="layout" path="M 4.16667E-6 -3.7037E-6 L 0.51041 0.00811 " pathEditMode="relative" rAng="0" ptsTypes="AA">
                                      <p:cBhvr>
                                        <p:cTn id="19" dur="2000" fill="hold"/>
                                        <p:tgtEl>
                                          <p:spTgt spid="20"/>
                                        </p:tgtEl>
                                        <p:attrNameLst>
                                          <p:attrName>ppt_x</p:attrName>
                                          <p:attrName>ppt_y</p:attrName>
                                        </p:attrNameLst>
                                      </p:cBhvr>
                                      <p:rCtr x="25521" y="394"/>
                                    </p:animMotion>
                                  </p:childTnLst>
                                </p:cTn>
                              </p:par>
                              <p:par>
                                <p:cTn id="20" presetID="42" presetClass="path" presetSubtype="0" accel="50000" decel="50000" fill="hold" grpId="0" nodeType="withEffect">
                                  <p:stCondLst>
                                    <p:cond delay="0"/>
                                  </p:stCondLst>
                                  <p:childTnLst>
                                    <p:animMotion origin="layout" path="M 3.61111E-6 4.07407E-6 L 0.52378 0.00833 " pathEditMode="relative" rAng="0" ptsTypes="AA">
                                      <p:cBhvr>
                                        <p:cTn id="21" dur="2000" fill="hold"/>
                                        <p:tgtEl>
                                          <p:spTgt spid="21"/>
                                        </p:tgtEl>
                                        <p:attrNameLst>
                                          <p:attrName>ppt_x</p:attrName>
                                          <p:attrName>ppt_y</p:attrName>
                                        </p:attrNameLst>
                                      </p:cBhvr>
                                      <p:rCtr x="26181" y="417"/>
                                    </p:animMotion>
                                  </p:childTnLst>
                                </p:cTn>
                              </p:par>
                              <p:par>
                                <p:cTn id="22" presetID="42" presetClass="path" presetSubtype="0" accel="50000" decel="50000" fill="hold" nodeType="withEffect">
                                  <p:stCondLst>
                                    <p:cond delay="0"/>
                                  </p:stCondLst>
                                  <p:childTnLst>
                                    <p:animMotion origin="layout" path="M 4.16667E-6 -3.7037E-6 L 0.50868 0.00672 " pathEditMode="relative" rAng="0" ptsTypes="AA">
                                      <p:cBhvr>
                                        <p:cTn id="23" dur="2000" fill="hold"/>
                                        <p:tgtEl>
                                          <p:spTgt spid="19"/>
                                        </p:tgtEl>
                                        <p:attrNameLst>
                                          <p:attrName>ppt_x</p:attrName>
                                          <p:attrName>ppt_y</p:attrName>
                                        </p:attrNameLst>
                                      </p:cBhvr>
                                      <p:rCtr x="25434" y="324"/>
                                    </p:animMotion>
                                  </p:childTnLst>
                                </p:cTn>
                              </p:par>
                              <p:par>
                                <p:cTn id="24" presetID="42" presetClass="path" presetSubtype="0" accel="50000" decel="50000" fill="hold" grpId="0" nodeType="withEffect">
                                  <p:stCondLst>
                                    <p:cond delay="0"/>
                                  </p:stCondLst>
                                  <p:childTnLst>
                                    <p:animMotion origin="layout" path="M 0 4.07407E-6 L 0.54653 -0.00186 " pathEditMode="relative" rAng="0" ptsTypes="AA">
                                      <p:cBhvr>
                                        <p:cTn id="25" dur="2000" fill="hold"/>
                                        <p:tgtEl>
                                          <p:spTgt spid="22"/>
                                        </p:tgtEl>
                                        <p:attrNameLst>
                                          <p:attrName>ppt_x</p:attrName>
                                          <p:attrName>ppt_y</p:attrName>
                                        </p:attrNameLst>
                                      </p:cBhvr>
                                      <p:rCtr x="27326" y="-93"/>
                                    </p:animMotion>
                                  </p:childTnLst>
                                </p:cTn>
                              </p:par>
                              <p:par>
                                <p:cTn id="26" presetID="8" presetClass="emph" presetSubtype="0" fill="hold" nodeType="withEffect">
                                  <p:stCondLst>
                                    <p:cond delay="500"/>
                                  </p:stCondLst>
                                  <p:childTnLst>
                                    <p:animRot by="5400000">
                                      <p:cBhvr>
                                        <p:cTn id="27" dur="1000" fill="hold"/>
                                        <p:tgtEl>
                                          <p:spTgt spid="19"/>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2"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0" presetClass="path" presetSubtype="0" accel="50000" decel="50000" fill="hold" grpId="1" nodeType="clickEffect">
                                  <p:stCondLst>
                                    <p:cond delay="0"/>
                                  </p:stCondLst>
                                  <p:childTnLst>
                                    <p:animMotion origin="layout" path="M 0.0191 -0.01412 L 0.0191 -0.01389 C 0.02101 -0.01736 0.02257 -0.02153 0.02483 -0.02431 C 0.02622 -0.02593 0.02795 -0.02616 0.02969 -0.02708 L 0.03212 -0.02847 C 0.03299 -0.02917 0.03385 -0.02917 0.03455 -0.03009 C 0.03628 -0.03195 0.03767 -0.03426 0.03941 -0.03588 C 0.04045 -0.03681 0.04167 -0.0375 0.04271 -0.03866 C 0.04444 -0.04051 0.04566 -0.04352 0.04757 -0.04445 C 0.04844 -0.04491 0.04931 -0.04537 0.05 -0.04607 C 0.05087 -0.04676 0.05156 -0.04815 0.05243 -0.04884 C 0.05451 -0.05046 0.05712 -0.05093 0.05903 -0.05185 C 0.0599 -0.05208 0.06076 -0.05278 0.06146 -0.05324 C 0.06198 -0.05417 0.06233 -0.05556 0.06319 -0.05602 C 0.06458 -0.05741 0.06806 -0.05903 0.06806 -0.0588 C 0.06875 -0.05995 0.06962 -0.06065 0.07049 -0.06181 C 0.07188 -0.06412 0.07292 -0.06736 0.07448 -0.06921 L 0.07691 -0.07199 C 0.07743 -0.07361 0.07778 -0.07523 0.07865 -0.07639 C 0.07934 -0.07755 0.08021 -0.07824 0.08108 -0.0794 C 0.08212 -0.08079 0.08333 -0.08195 0.0842 -0.08357 C 0.08542 -0.08542 0.08628 -0.0882 0.0875 -0.08935 C 0.08872 -0.09051 0.08976 -0.09144 0.0908 -0.09236 C 0.09167 -0.09306 0.09253 -0.09306 0.09323 -0.09375 C 0.10087 -0.1007 0.09427 -0.0963 0.09983 -0.09954 C 0.10035 -0.10046 0.10069 -0.10185 0.10139 -0.10255 C 0.10295 -0.10394 0.10625 -0.10533 0.10625 -0.10509 C 0.10903 -0.10857 0.10816 -0.10833 0.11128 -0.10972 C 0.11319 -0.11065 0.11788 -0.11227 0.11944 -0.11412 L 0.12674 -0.12269 C 0.12743 -0.12384 0.12813 -0.12523 0.12917 -0.1257 L 0.13247 -0.12708 C 0.13299 -0.13056 0.13299 -0.13241 0.1349 -0.13449 C 0.13559 -0.13519 0.13646 -0.13542 0.13733 -0.13588 C 0.13837 -0.13727 0.13941 -0.13866 0.14045 -0.14028 C 0.14115 -0.14097 0.14149 -0.14236 0.14219 -0.14306 C 0.14323 -0.14398 0.14444 -0.14398 0.14549 -0.14445 C 0.14601 -0.14607 0.14757 -0.1507 0.14878 -0.15185 C 0.14983 -0.15255 0.15087 -0.15278 0.15191 -0.15324 C 0.15295 -0.15509 0.15382 -0.15741 0.15521 -0.15903 C 0.16111 -0.16597 0.15868 -0.16227 0.1625 -0.16921 C 0.16285 -0.1706 0.16285 -0.17222 0.16337 -0.17361 C 0.1651 -0.17824 0.1658 -0.17778 0.16823 -0.1794 C 0.16875 -0.18079 0.16892 -0.18264 0.16997 -0.18357 C 0.17135 -0.18519 0.17326 -0.18565 0.17483 -0.18658 C 0.17882 -0.18889 0.17639 -0.18773 0.18212 -0.18935 C 0.18924 -0.19769 0.18021 -0.18773 0.18698 -0.19375 C 0.18785 -0.19468 0.18854 -0.19583 0.18941 -0.19676 C 0.1908 -0.19792 0.19392 -0.19884 0.19514 -0.19954 C 0.1967 -0.20046 0.2 -0.20255 0.2 -0.20232 C 0.20625 -0.20972 0.19844 -0.20116 0.20573 -0.20695 C 0.2066 -0.20764 0.20729 -0.20903 0.20816 -0.20972 C 0.20972 -0.21088 0.21319 -0.21273 0.21319 -0.2125 C 0.21701 -0.21968 0.21389 -0.21597 0.22049 -0.21852 C 0.22118 -0.21875 0.22205 -0.21921 0.22292 -0.21991 C 0.22396 -0.22083 0.225 -0.22222 0.22622 -0.22269 C 0.22847 -0.22384 0.23108 -0.22361 0.23351 -0.22431 C 0.23819 -0.22546 0.2474 -0.22847 0.2474 -0.22824 C 0.25035 -0.22801 0.2533 -0.22778 0.25625 -0.22708 C 0.25747 -0.22685 0.25851 -0.22616 0.25955 -0.2257 C 0.26094 -0.22523 0.26233 -0.225 0.26372 -0.22431 C 0.26528 -0.22338 0.26701 -0.22315 0.26858 -0.2213 C 0.27413 -0.21458 0.27153 -0.21667 0.27587 -0.21412 C 0.27674 -0.2132 0.27726 -0.21181 0.2783 -0.21111 C 0.27951 -0.21042 0.28108 -0.21019 0.28247 -0.20972 C 0.28351 -0.20926 0.28455 -0.2088 0.28576 -0.20833 C 0.28646 -0.20741 0.28733 -0.20602 0.28819 -0.20533 C 0.28906 -0.20463 0.29028 -0.2044 0.29132 -0.20394 C 0.29219 -0.20347 0.29306 -0.20301 0.29375 -0.20255 C 0.29878 -0.19352 0.29149 -0.20579 0.29792 -0.19815 C 0.29878 -0.19699 0.29931 -0.19491 0.30035 -0.19375 C 0.30122 -0.19259 0.3026 -0.19213 0.30365 -0.19097 C 0.30469 -0.18958 0.30625 -0.18565 0.30694 -0.18357 C 0.30729 -0.18218 0.30712 -0.18056 0.30764 -0.1794 C 0.30799 -0.17824 0.30868 -0.17732 0.3092 -0.17639 C 0.3099 -0.17361 0.31007 -0.17037 0.31094 -0.16783 C 0.31146 -0.1662 0.31215 -0.16482 0.3125 -0.16343 C 0.31476 -0.15556 0.31163 -0.16227 0.31493 -0.15324 C 0.31528 -0.15208 0.31615 -0.15139 0.31667 -0.15023 L 0.31823 -0.14167 C 0.31858 -0.14028 0.31858 -0.13843 0.3191 -0.13727 L 0.32153 -0.13287 C 0.32361 -0.11111 0.32274 -0.12338 0.32066 -0.08218 C 0.32031 -0.07477 0.31997 -0.07801 0.31823 -0.07199 C 0.3158 -0.06366 0.31962 -0.07153 0.31493 -0.06343 C 0.31476 -0.06134 0.31441 -0.05949 0.31424 -0.05764 C 0.31372 -0.05417 0.31285 -0.05023 0.31181 -0.04745 C 0.31128 -0.0463 0.31059 -0.0456 0.31007 -0.04445 C 0.30955 -0.04306 0.30903 -0.04144 0.30851 -0.04028 C 0.30747 -0.03843 0.30382 -0.03519 0.30278 -0.03426 C 0.30191 -0.0338 0.30122 -0.03357 0.30035 -0.03287 C 0.29931 -0.03218 0.29826 -0.03079 0.29705 -0.03009 C 0.29618 -0.0294 0.29531 -0.0294 0.29462 -0.02847 C 0.29306 -0.02685 0.29115 -0.02523 0.28976 -0.02269 C 0.28924 -0.02176 0.28872 -0.0206 0.28819 -0.01991 C 0.28663 -0.01783 0.28455 -0.01644 0.28316 -0.01412 C 0.28264 -0.0132 0.28212 -0.01204 0.2816 -0.01111 C 0.27743 -0.00602 0.27813 -0.00787 0.27431 -0.00394 C 0.26858 0.00185 0.27448 -0.00394 0.27014 0.00185 C 0.26858 0.00393 0.26701 0.00579 0.26528 0.00764 C 0.26441 0.00856 0.26354 0.00926 0.26285 0.01065 C 0.26059 0.01458 0.26198 0.01296 0.25868 0.01481 C 0.24809 0.02917 0.26128 0.01157 0.25295 0.02222 C 0.25017 0.02569 0.24983 0.02731 0.24653 0.0294 C 0.24549 0.03009 0.24444 0.03032 0.24323 0.03079 C 0.23872 0.03889 0.24549 0.02801 0.23837 0.03518 C 0.2316 0.04213 0.23993 0.03727 0.23351 0.04236 C 0.23194 0.04375 0.23003 0.04398 0.22865 0.04537 C 0.22639 0.04722 0.22396 0.04861 0.22205 0.05116 C 0.22101 0.05255 0.21997 0.05417 0.21875 0.05555 C 0.21649 0.0581 0.21545 0.05833 0.21319 0.05995 C 0.20903 0.06713 0.21059 0.06643 0.2066 0.06852 C 0.20556 0.06898 0.20451 0.06944 0.2033 0.06991 C 0.19757 0.07685 0.20017 0.075 0.19514 0.07731 C 0.1941 0.07824 0.19306 0.07917 0.19201 0.08009 C 0.19115 0.08079 0.19028 0.08079 0.18941 0.08148 C 0.18854 0.08241 0.18785 0.08356 0.18698 0.08449 C 0.1816 0.09005 0.18594 0.08542 0.18125 0.08889 C 0.17431 0.09421 0.18177 0.08889 0.17483 0.09606 C 0.17413 0.09676 0.17326 0.09699 0.1724 0.09745 C 0.16892 0.1037 0.17292 0.09768 0.1658 0.10185 C 0.16476 0.10231 0.16424 0.10393 0.16337 0.10486 C 0.16267 0.10555 0.16181 0.10579 0.16094 0.10625 C 0.15938 0.11018 0.15938 0.11134 0.15694 0.11342 C 0.15538 0.11481 0.15191 0.11643 0.15191 0.11667 C 0.15122 0.11736 0.15017 0.11829 0.14948 0.11921 C 0.14896 0.12014 0.14861 0.12153 0.14792 0.12222 C 0.14688 0.12315 0.14566 0.12315 0.14462 0.12361 C 0.14306 0.12454 0.13976 0.12662 0.13976 0.12685 C 0.1349 0.13518 0.1375 0.13287 0.13247 0.13518 C 0.1316 0.13611 0.13073 0.13704 0.13003 0.13819 C 0.12934 0.13889 0.12899 0.14051 0.1283 0.14097 C 0.12674 0.14236 0.125 0.14282 0.12344 0.14398 L 0.12101 0.14537 C 0.12014 0.14583 0.11927 0.14606 0.11858 0.14676 C 0.11771 0.14768 0.11701 0.14907 0.11615 0.14977 C 0.11094 0.1537 0.11128 0.1493 0.11128 0.15417 " pathEditMode="relative" rAng="0" ptsTypes="AAAAAAAAAAAAAAAAAAAAAAAAAAAAAAAAAAAAAAAAAAAAAAAAAAAAAAAAAAAAAAAAAAAAAAAAAAAAAAAAAAAAAAAAAAAAAAAAAAAAAAAAAAAAAAAAAAAAAAAAAAAAAAAAAAAAAAAAA">
                                      <p:cBhvr>
                                        <p:cTn id="36" dur="2000" fill="hold"/>
                                        <p:tgtEl>
                                          <p:spTgt spid="34"/>
                                        </p:tgtEl>
                                        <p:attrNameLst>
                                          <p:attrName>ppt_x</p:attrName>
                                          <p:attrName>ppt_y</p:attrName>
                                        </p:attrNameLst>
                                      </p:cBhvr>
                                      <p:rCtr x="15174" y="-2315"/>
                                    </p:animMotion>
                                  </p:childTnLst>
                                </p:cTn>
                              </p:par>
                              <p:par>
                                <p:cTn id="37" presetID="8" presetClass="emph" presetSubtype="0" fill="hold" grpId="0" nodeType="withEffect">
                                  <p:stCondLst>
                                    <p:cond delay="0"/>
                                  </p:stCondLst>
                                  <p:childTnLst>
                                    <p:animRot by="21600000">
                                      <p:cBhvr>
                                        <p:cTn id="38" dur="1300" fill="hold"/>
                                        <p:tgtEl>
                                          <p:spTgt spid="3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34" grpId="2" animBg="1"/>
      <p:bldP spid="12" grpId="0"/>
      <p:bldP spid="12" grpId="1"/>
      <p:bldP spid="21"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22BE5-B177-4F68-8714-A03CF493221A}"/>
              </a:ext>
            </a:extLst>
          </p:cNvPr>
          <p:cNvSpPr>
            <a:spLocks noGrp="1"/>
          </p:cNvSpPr>
          <p:nvPr>
            <p:ph type="title"/>
          </p:nvPr>
        </p:nvSpPr>
        <p:spPr/>
        <p:txBody>
          <a:bodyPr/>
          <a:lstStyle/>
          <a:p>
            <a:r>
              <a:rPr lang="en-US" dirty="0"/>
              <a:t>Introduction: The bigger EIC picture</a:t>
            </a:r>
          </a:p>
        </p:txBody>
      </p:sp>
      <p:pic>
        <p:nvPicPr>
          <p:cNvPr id="5" name="Content Placeholder 4">
            <a:extLst>
              <a:ext uri="{FF2B5EF4-FFF2-40B4-BE49-F238E27FC236}">
                <a16:creationId xmlns:a16="http://schemas.microsoft.com/office/drawing/2014/main" id="{666D69DD-010F-44AA-84F6-CCCC0FD3D18C}"/>
              </a:ext>
            </a:extLst>
          </p:cNvPr>
          <p:cNvPicPr>
            <a:picLocks noGrp="1" noChangeAspect="1"/>
          </p:cNvPicPr>
          <p:nvPr>
            <p:ph idx="1"/>
          </p:nvPr>
        </p:nvPicPr>
        <p:blipFill>
          <a:blip r:embed="rId2"/>
          <a:stretch>
            <a:fillRect/>
          </a:stretch>
        </p:blipFill>
        <p:spPr>
          <a:xfrm>
            <a:off x="143588" y="835751"/>
            <a:ext cx="3869411" cy="5099828"/>
          </a:xfrm>
          <a:prstGeom prst="rect">
            <a:avLst/>
          </a:prstGeom>
        </p:spPr>
      </p:pic>
      <p:sp>
        <p:nvSpPr>
          <p:cNvPr id="4" name="Slide Number Placeholder 3">
            <a:extLst>
              <a:ext uri="{FF2B5EF4-FFF2-40B4-BE49-F238E27FC236}">
                <a16:creationId xmlns:a16="http://schemas.microsoft.com/office/drawing/2014/main" id="{1043050A-9B32-431F-9F20-DD2AAF47A3BD}"/>
              </a:ext>
            </a:extLst>
          </p:cNvPr>
          <p:cNvSpPr>
            <a:spLocks noGrp="1"/>
          </p:cNvSpPr>
          <p:nvPr>
            <p:ph type="sldNum" sz="quarter" idx="12"/>
          </p:nvPr>
        </p:nvSpPr>
        <p:spPr/>
        <p:txBody>
          <a:bodyPr/>
          <a:lstStyle/>
          <a:p>
            <a:fld id="{07E1C93C-5050-FC42-8F10-D22D4F119D13}" type="slidenum">
              <a:rPr lang="en-US" smtClean="0"/>
              <a:pPr/>
              <a:t>4</a:t>
            </a:fld>
            <a:endParaRPr lang="en-US" dirty="0"/>
          </a:p>
        </p:txBody>
      </p:sp>
      <p:pic>
        <p:nvPicPr>
          <p:cNvPr id="6" name="Picture 5">
            <a:extLst>
              <a:ext uri="{FF2B5EF4-FFF2-40B4-BE49-F238E27FC236}">
                <a16:creationId xmlns:a16="http://schemas.microsoft.com/office/drawing/2014/main" id="{420EEEAB-5AED-4A4F-854E-8D144005F059}"/>
              </a:ext>
            </a:extLst>
          </p:cNvPr>
          <p:cNvPicPr>
            <a:picLocks noChangeAspect="1"/>
          </p:cNvPicPr>
          <p:nvPr/>
        </p:nvPicPr>
        <p:blipFill>
          <a:blip r:embed="rId3"/>
          <a:stretch>
            <a:fillRect/>
          </a:stretch>
        </p:blipFill>
        <p:spPr>
          <a:xfrm>
            <a:off x="3938697" y="1342143"/>
            <a:ext cx="2991492" cy="2898006"/>
          </a:xfrm>
          <a:prstGeom prst="rect">
            <a:avLst/>
          </a:prstGeom>
        </p:spPr>
      </p:pic>
      <p:pic>
        <p:nvPicPr>
          <p:cNvPr id="7" name="Picture 6">
            <a:extLst>
              <a:ext uri="{FF2B5EF4-FFF2-40B4-BE49-F238E27FC236}">
                <a16:creationId xmlns:a16="http://schemas.microsoft.com/office/drawing/2014/main" id="{3A96FD7D-BAB0-453E-B8A0-C05BB68BF633}"/>
              </a:ext>
            </a:extLst>
          </p:cNvPr>
          <p:cNvPicPr>
            <a:picLocks noChangeAspect="1"/>
          </p:cNvPicPr>
          <p:nvPr/>
        </p:nvPicPr>
        <p:blipFill>
          <a:blip r:embed="rId4"/>
          <a:stretch>
            <a:fillRect/>
          </a:stretch>
        </p:blipFill>
        <p:spPr>
          <a:xfrm>
            <a:off x="6841730" y="1384362"/>
            <a:ext cx="2067300" cy="2813567"/>
          </a:xfrm>
          <a:prstGeom prst="rect">
            <a:avLst/>
          </a:prstGeom>
        </p:spPr>
      </p:pic>
      <p:pic>
        <p:nvPicPr>
          <p:cNvPr id="8" name="Picture 7">
            <a:extLst>
              <a:ext uri="{FF2B5EF4-FFF2-40B4-BE49-F238E27FC236}">
                <a16:creationId xmlns:a16="http://schemas.microsoft.com/office/drawing/2014/main" id="{EA1707F6-CC96-4817-8EA3-BCF3A066B1E4}"/>
              </a:ext>
            </a:extLst>
          </p:cNvPr>
          <p:cNvPicPr>
            <a:picLocks noChangeAspect="1"/>
          </p:cNvPicPr>
          <p:nvPr/>
        </p:nvPicPr>
        <p:blipFill>
          <a:blip r:embed="rId5"/>
          <a:stretch>
            <a:fillRect/>
          </a:stretch>
        </p:blipFill>
        <p:spPr>
          <a:xfrm>
            <a:off x="6329830" y="4582038"/>
            <a:ext cx="2727450" cy="1475172"/>
          </a:xfrm>
          <a:prstGeom prst="rect">
            <a:avLst/>
          </a:prstGeom>
        </p:spPr>
      </p:pic>
      <p:sp>
        <p:nvSpPr>
          <p:cNvPr id="9" name="Rectangle 8">
            <a:extLst>
              <a:ext uri="{FF2B5EF4-FFF2-40B4-BE49-F238E27FC236}">
                <a16:creationId xmlns:a16="http://schemas.microsoft.com/office/drawing/2014/main" id="{ACE03381-0BC3-45BC-AE21-5F0E074AF63E}"/>
              </a:ext>
            </a:extLst>
          </p:cNvPr>
          <p:cNvSpPr/>
          <p:nvPr/>
        </p:nvSpPr>
        <p:spPr>
          <a:xfrm>
            <a:off x="4105044" y="768523"/>
            <a:ext cx="4668253" cy="646331"/>
          </a:xfrm>
          <a:prstGeom prst="rect">
            <a:avLst/>
          </a:prstGeom>
        </p:spPr>
        <p:txBody>
          <a:bodyPr wrap="square">
            <a:spAutoFit/>
          </a:bodyPr>
          <a:lstStyle/>
          <a:p>
            <a:pPr algn="ctr"/>
            <a:r>
              <a:rPr lang="en-US" dirty="0"/>
              <a:t>ERDONG WANG et al. PHYS. REV. ACCEL. BEAMS 25, 033401 (2022)</a:t>
            </a:r>
          </a:p>
        </p:txBody>
      </p:sp>
      <p:pic>
        <p:nvPicPr>
          <p:cNvPr id="11" name="Picture 10">
            <a:extLst>
              <a:ext uri="{FF2B5EF4-FFF2-40B4-BE49-F238E27FC236}">
                <a16:creationId xmlns:a16="http://schemas.microsoft.com/office/drawing/2014/main" id="{AD34E0D8-C361-44D0-AD7D-5D1EA7C6A876}"/>
              </a:ext>
            </a:extLst>
          </p:cNvPr>
          <p:cNvPicPr>
            <a:picLocks noChangeAspect="1"/>
          </p:cNvPicPr>
          <p:nvPr/>
        </p:nvPicPr>
        <p:blipFill>
          <a:blip r:embed="rId6"/>
          <a:stretch>
            <a:fillRect/>
          </a:stretch>
        </p:blipFill>
        <p:spPr>
          <a:xfrm>
            <a:off x="4105044" y="4582038"/>
            <a:ext cx="2224786" cy="1353541"/>
          </a:xfrm>
          <a:prstGeom prst="rect">
            <a:avLst/>
          </a:prstGeom>
        </p:spPr>
      </p:pic>
    </p:spTree>
    <p:extLst>
      <p:ext uri="{BB962C8B-B14F-4D97-AF65-F5344CB8AC3E}">
        <p14:creationId xmlns:p14="http://schemas.microsoft.com/office/powerpoint/2010/main" val="3702919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8919" y="129692"/>
            <a:ext cx="8464378" cy="487490"/>
          </a:xfrm>
        </p:spPr>
        <p:txBody>
          <a:bodyPr>
            <a:normAutofit/>
          </a:bodyPr>
          <a:lstStyle/>
          <a:p>
            <a:r>
              <a:rPr lang="en-US" dirty="0"/>
              <a:t>Introduction: The importance of outreach</a:t>
            </a:r>
          </a:p>
        </p:txBody>
      </p:sp>
      <p:sp>
        <p:nvSpPr>
          <p:cNvPr id="6" name="Slide Number Placeholder 5"/>
          <p:cNvSpPr>
            <a:spLocks noGrp="1"/>
          </p:cNvSpPr>
          <p:nvPr>
            <p:ph type="sldNum" sz="quarter" idx="12"/>
          </p:nvPr>
        </p:nvSpPr>
        <p:spPr/>
        <p:txBody>
          <a:bodyPr/>
          <a:lstStyle/>
          <a:p>
            <a:fld id="{3CA11663-7C39-3C4F-B038-808A5EF937D6}" type="slidenum">
              <a:rPr lang="en-US" smtClean="0"/>
              <a:t>5</a:t>
            </a:fld>
            <a:endParaRPr lang="en-US"/>
          </a:p>
        </p:txBody>
      </p:sp>
      <p:sp>
        <p:nvSpPr>
          <p:cNvPr id="9" name="Title 1"/>
          <p:cNvSpPr txBox="1">
            <a:spLocks/>
          </p:cNvSpPr>
          <p:nvPr/>
        </p:nvSpPr>
        <p:spPr>
          <a:xfrm>
            <a:off x="1348551" y="958142"/>
            <a:ext cx="6446897" cy="688115"/>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pPr algn="ctr"/>
            <a:r>
              <a:rPr lang="en-US" sz="1500" dirty="0"/>
              <a:t>Accelerator Physics Education Outreach with Mexican Universities</a:t>
            </a:r>
          </a:p>
          <a:p>
            <a:pPr algn="ctr"/>
            <a:r>
              <a:rPr lang="en-US" sz="1500" dirty="0">
                <a:solidFill>
                  <a:schemeClr val="accent2">
                    <a:lumMod val="50000"/>
                  </a:schemeClr>
                </a:solidFill>
              </a:rPr>
              <a:t>Program sponsored by Jefferson Science Associates (JSA).</a:t>
            </a:r>
            <a:endParaRPr lang="en-US" sz="1600" dirty="0"/>
          </a:p>
          <a:p>
            <a:endParaRPr lang="es-ES_tradnl" sz="1500" dirty="0"/>
          </a:p>
        </p:txBody>
      </p:sp>
      <p:pic>
        <p:nvPicPr>
          <p:cNvPr id="12" name="Picture 11">
            <a:extLst>
              <a:ext uri="{FF2B5EF4-FFF2-40B4-BE49-F238E27FC236}">
                <a16:creationId xmlns:a16="http://schemas.microsoft.com/office/drawing/2014/main" id="{EBDC7474-2AA6-324A-B0F0-56502D94741C}"/>
              </a:ext>
            </a:extLst>
          </p:cNvPr>
          <p:cNvPicPr>
            <a:picLocks noChangeAspect="1"/>
          </p:cNvPicPr>
          <p:nvPr/>
        </p:nvPicPr>
        <p:blipFill>
          <a:blip r:embed="rId2"/>
          <a:stretch>
            <a:fillRect/>
          </a:stretch>
        </p:blipFill>
        <p:spPr>
          <a:xfrm>
            <a:off x="3197994" y="1853464"/>
            <a:ext cx="2748011" cy="36563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a:extLst>
              <a:ext uri="{FF2B5EF4-FFF2-40B4-BE49-F238E27FC236}">
                <a16:creationId xmlns:a16="http://schemas.microsoft.com/office/drawing/2014/main" id="{8A042070-9911-1849-9038-69A23EFD13C8}"/>
              </a:ext>
            </a:extLst>
          </p:cNvPr>
          <p:cNvSpPr txBox="1"/>
          <p:nvPr/>
        </p:nvSpPr>
        <p:spPr>
          <a:xfrm>
            <a:off x="6071832" y="1853464"/>
            <a:ext cx="2792930" cy="1338828"/>
          </a:xfrm>
          <a:prstGeom prst="rect">
            <a:avLst/>
          </a:prstGeom>
          <a:noFill/>
        </p:spPr>
        <p:txBody>
          <a:bodyPr wrap="square" rtlCol="0">
            <a:spAutoFit/>
          </a:bodyPr>
          <a:lstStyle/>
          <a:p>
            <a:r>
              <a:rPr lang="en-US" sz="1350" dirty="0" err="1">
                <a:latin typeface="Arial" panose="020B0604020202020204" pitchFamily="34" charset="0"/>
                <a:cs typeface="Arial" panose="020B0604020202020204" pitchFamily="34" charset="0"/>
              </a:rPr>
              <a:t>Cristhian</a:t>
            </a:r>
            <a:r>
              <a:rPr lang="en-US" sz="1350" dirty="0">
                <a:latin typeface="Arial" panose="020B0604020202020204" pitchFamily="34" charset="0"/>
                <a:cs typeface="Arial" panose="020B0604020202020204" pitchFamily="34" charset="0"/>
              </a:rPr>
              <a:t> Valerio (Summer 2009)</a:t>
            </a:r>
          </a:p>
          <a:p>
            <a:r>
              <a:rPr lang="en-US" altLang="en-US" sz="1350" dirty="0">
                <a:latin typeface="Arial" panose="020B0604020202020204" pitchFamily="34" charset="0"/>
                <a:cs typeface="Arial" panose="020B0604020202020204" pitchFamily="34" charset="0"/>
              </a:rPr>
              <a:t>The program's first participant, now an assistant professor at the University of Sinaloa and a longtime JLab collaborator.</a:t>
            </a:r>
            <a:endParaRPr lang="es-ES" altLang="en-US" sz="1350" dirty="0">
              <a:latin typeface="Arial" panose="020B0604020202020204" pitchFamily="34" charset="0"/>
              <a:cs typeface="Arial" panose="020B0604020202020204" pitchFamily="34" charset="0"/>
            </a:endParaRPr>
          </a:p>
          <a:p>
            <a:endParaRPr lang="en-US" sz="135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811D273A-7805-3D49-8625-09028BD4A60D}"/>
              </a:ext>
            </a:extLst>
          </p:cNvPr>
          <p:cNvSpPr txBox="1"/>
          <p:nvPr/>
        </p:nvSpPr>
        <p:spPr>
          <a:xfrm>
            <a:off x="469338" y="2612526"/>
            <a:ext cx="2694969" cy="715581"/>
          </a:xfrm>
          <a:prstGeom prst="rect">
            <a:avLst/>
          </a:prstGeom>
          <a:noFill/>
        </p:spPr>
        <p:txBody>
          <a:bodyPr wrap="none" rtlCol="0">
            <a:spAutoFit/>
          </a:bodyPr>
          <a:lstStyle/>
          <a:p>
            <a:r>
              <a:rPr lang="en-US" sz="1350" dirty="0">
                <a:latin typeface="Arial" panose="020B0604020202020204" pitchFamily="34" charset="0"/>
                <a:cs typeface="Arial" panose="020B0604020202020204" pitchFamily="34" charset="0"/>
              </a:rPr>
              <a:t>Gabriel Palacios (Summer 2013)</a:t>
            </a:r>
          </a:p>
          <a:p>
            <a:r>
              <a:rPr lang="en-US" sz="1350" dirty="0">
                <a:latin typeface="Arial" panose="020B0604020202020204" pitchFamily="34" charset="0"/>
                <a:cs typeface="Arial" panose="020B0604020202020204" pitchFamily="34" charset="0"/>
              </a:rPr>
              <a:t>JLab staff scientist</a:t>
            </a:r>
          </a:p>
          <a:p>
            <a:endParaRPr lang="en-US" sz="135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B8693AAD-9D94-5640-B26B-4C76C8E9FFA8}"/>
              </a:ext>
            </a:extLst>
          </p:cNvPr>
          <p:cNvSpPr txBox="1"/>
          <p:nvPr/>
        </p:nvSpPr>
        <p:spPr>
          <a:xfrm>
            <a:off x="68151" y="3628672"/>
            <a:ext cx="3066930" cy="715581"/>
          </a:xfrm>
          <a:prstGeom prst="rect">
            <a:avLst/>
          </a:prstGeom>
          <a:noFill/>
        </p:spPr>
        <p:txBody>
          <a:bodyPr wrap="none" rtlCol="0">
            <a:spAutoFit/>
          </a:bodyPr>
          <a:lstStyle/>
          <a:p>
            <a:r>
              <a:rPr lang="en-US" sz="1350" dirty="0">
                <a:latin typeface="Arial" panose="020B0604020202020204" pitchFamily="34" charset="0"/>
                <a:cs typeface="Arial" panose="020B0604020202020204" pitchFamily="34" charset="0"/>
              </a:rPr>
              <a:t>Valeria Ramirez (Summer 2022)</a:t>
            </a:r>
          </a:p>
          <a:p>
            <a:r>
              <a:rPr lang="en-US" sz="1350" dirty="0">
                <a:latin typeface="Arial" panose="020B0604020202020204" pitchFamily="34" charset="0"/>
                <a:cs typeface="Arial" panose="020B0604020202020204" pitchFamily="34" charset="0"/>
              </a:rPr>
              <a:t>Fulbright, UVA graduate student 2023</a:t>
            </a:r>
          </a:p>
          <a:p>
            <a:endParaRPr lang="en-US" sz="135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71FA075-86D1-1C43-A262-25122CF34C5F}"/>
              </a:ext>
            </a:extLst>
          </p:cNvPr>
          <p:cNvSpPr txBox="1"/>
          <p:nvPr/>
        </p:nvSpPr>
        <p:spPr>
          <a:xfrm>
            <a:off x="554146" y="2037306"/>
            <a:ext cx="2576475" cy="300082"/>
          </a:xfrm>
          <a:prstGeom prst="rect">
            <a:avLst/>
          </a:prstGeom>
          <a:noFill/>
        </p:spPr>
        <p:txBody>
          <a:bodyPr wrap="none" rtlCol="0">
            <a:spAutoFit/>
          </a:bodyPr>
          <a:lstStyle/>
          <a:p>
            <a:r>
              <a:rPr lang="en-US" sz="1350" dirty="0">
                <a:latin typeface="Arial" panose="020B0604020202020204" pitchFamily="34" charset="0"/>
                <a:cs typeface="Arial" panose="020B0604020202020204" pitchFamily="34" charset="0"/>
              </a:rPr>
              <a:t>Max Bruker, JLab staff scientist</a:t>
            </a:r>
          </a:p>
        </p:txBody>
      </p:sp>
      <p:sp>
        <p:nvSpPr>
          <p:cNvPr id="20" name="TextBox 19">
            <a:extLst>
              <a:ext uri="{FF2B5EF4-FFF2-40B4-BE49-F238E27FC236}">
                <a16:creationId xmlns:a16="http://schemas.microsoft.com/office/drawing/2014/main" id="{A094EDB8-913C-7B47-92BF-B729B9FE960B}"/>
              </a:ext>
            </a:extLst>
          </p:cNvPr>
          <p:cNvSpPr txBox="1"/>
          <p:nvPr/>
        </p:nvSpPr>
        <p:spPr>
          <a:xfrm>
            <a:off x="6071832" y="4177212"/>
            <a:ext cx="2146742" cy="507831"/>
          </a:xfrm>
          <a:prstGeom prst="rect">
            <a:avLst/>
          </a:prstGeom>
          <a:noFill/>
        </p:spPr>
        <p:txBody>
          <a:bodyPr wrap="none" rtlCol="0">
            <a:spAutoFit/>
          </a:bodyPr>
          <a:lstStyle/>
          <a:p>
            <a:r>
              <a:rPr lang="en-US" sz="1350" dirty="0">
                <a:latin typeface="Arial" panose="020B0604020202020204" pitchFamily="34" charset="0"/>
                <a:cs typeface="Arial" panose="020B0604020202020204" pitchFamily="34" charset="0"/>
              </a:rPr>
              <a:t>Carlos Hernandez-Garcia</a:t>
            </a:r>
          </a:p>
          <a:p>
            <a:r>
              <a:rPr lang="en-US" sz="1350" dirty="0">
                <a:latin typeface="Arial" panose="020B0604020202020204" pitchFamily="34" charset="0"/>
                <a:cs typeface="Arial" panose="020B0604020202020204" pitchFamily="34" charset="0"/>
              </a:rPr>
              <a:t>JLab senior scientist</a:t>
            </a:r>
          </a:p>
        </p:txBody>
      </p:sp>
      <p:sp>
        <p:nvSpPr>
          <p:cNvPr id="21" name="TextBox 20">
            <a:extLst>
              <a:ext uri="{FF2B5EF4-FFF2-40B4-BE49-F238E27FC236}">
                <a16:creationId xmlns:a16="http://schemas.microsoft.com/office/drawing/2014/main" id="{34C311B9-39B5-944C-81B8-EBA94DEDBC51}"/>
              </a:ext>
            </a:extLst>
          </p:cNvPr>
          <p:cNvSpPr txBox="1"/>
          <p:nvPr/>
        </p:nvSpPr>
        <p:spPr>
          <a:xfrm>
            <a:off x="2783305" y="5600988"/>
            <a:ext cx="3696902" cy="300082"/>
          </a:xfrm>
          <a:prstGeom prst="rect">
            <a:avLst/>
          </a:prstGeom>
          <a:noFill/>
        </p:spPr>
        <p:txBody>
          <a:bodyPr wrap="square" rtlCol="0">
            <a:spAutoFit/>
          </a:bodyPr>
          <a:lstStyle/>
          <a:p>
            <a:pPr algn="ctr"/>
            <a:r>
              <a:rPr lang="en-US" sz="1350" dirty="0">
                <a:latin typeface="Arial" panose="020B0604020202020204" pitchFamily="34" charset="0"/>
                <a:cs typeface="Arial" panose="020B0604020202020204" pitchFamily="34" charset="0"/>
              </a:rPr>
              <a:t>UITF Control Room, JLab (Summer 2022)</a:t>
            </a:r>
          </a:p>
        </p:txBody>
      </p:sp>
    </p:spTree>
    <p:extLst>
      <p:ext uri="{BB962C8B-B14F-4D97-AF65-F5344CB8AC3E}">
        <p14:creationId xmlns:p14="http://schemas.microsoft.com/office/powerpoint/2010/main" val="1665034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F6EF03-354D-4F22-840B-C823CBBE454F}"/>
              </a:ext>
            </a:extLst>
          </p:cNvPr>
          <p:cNvSpPr>
            <a:spLocks noGrp="1"/>
          </p:cNvSpPr>
          <p:nvPr>
            <p:ph type="title"/>
          </p:nvPr>
        </p:nvSpPr>
        <p:spPr/>
        <p:txBody>
          <a:bodyPr/>
          <a:lstStyle/>
          <a:p>
            <a:r>
              <a:rPr lang="en-US" dirty="0"/>
              <a:t>Motivation: More and more voltage!</a:t>
            </a:r>
          </a:p>
        </p:txBody>
      </p:sp>
      <p:pic>
        <p:nvPicPr>
          <p:cNvPr id="5" name="Picture 4"/>
          <p:cNvPicPr>
            <a:picLocks noChangeAspect="1"/>
          </p:cNvPicPr>
          <p:nvPr/>
        </p:nvPicPr>
        <p:blipFill>
          <a:blip r:embed="rId2"/>
          <a:stretch>
            <a:fillRect/>
          </a:stretch>
        </p:blipFill>
        <p:spPr>
          <a:xfrm>
            <a:off x="4853847" y="1459833"/>
            <a:ext cx="3963804" cy="3429484"/>
          </a:xfrm>
          <a:prstGeom prst="rect">
            <a:avLst/>
          </a:prstGeom>
        </p:spPr>
      </p:pic>
      <p:sp>
        <p:nvSpPr>
          <p:cNvPr id="31" name="Text Placeholder 2"/>
          <p:cNvSpPr txBox="1">
            <a:spLocks/>
          </p:cNvSpPr>
          <p:nvPr/>
        </p:nvSpPr>
        <p:spPr>
          <a:xfrm>
            <a:off x="0" y="887696"/>
            <a:ext cx="4572000" cy="4832510"/>
          </a:xfrm>
          <a:prstGeom prst="rect">
            <a:avLst/>
          </a:prstGeom>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eaLnBrk="0" fontAlgn="base" hangingPunct="0">
              <a:lnSpc>
                <a:spcPct val="100000"/>
              </a:lnSpc>
              <a:spcBef>
                <a:spcPct val="0"/>
              </a:spcBef>
              <a:spcAft>
                <a:spcPct val="0"/>
              </a:spcAft>
            </a:pPr>
            <a:r>
              <a:rPr lang="en-US" altLang="en-US" sz="1800" b="1" dirty="0">
                <a:latin typeface="Arial Unicode MS"/>
              </a:rPr>
              <a:t>Objective:</a:t>
            </a:r>
            <a:r>
              <a:rPr lang="en-US" altLang="en-US" sz="1800" dirty="0">
                <a:latin typeface="Arial Unicode MS"/>
              </a:rPr>
              <a:t> Upgrade the Jefferson Lab Continuous Electron Beam Accelerator Facility </a:t>
            </a:r>
            <a:r>
              <a:rPr lang="en-US" altLang="en-US" sz="1800" dirty="0">
                <a:solidFill>
                  <a:srgbClr val="FF0000"/>
                </a:solidFill>
                <a:latin typeface="Arial Unicode MS"/>
              </a:rPr>
              <a:t>(CEBAF)</a:t>
            </a:r>
            <a:r>
              <a:rPr lang="en-US" altLang="en-US" sz="1800" dirty="0">
                <a:latin typeface="Arial Unicode MS"/>
              </a:rPr>
              <a:t> polarized photoelectron source with compatible spin rotator from </a:t>
            </a:r>
            <a:r>
              <a:rPr lang="en-US" altLang="en-US" sz="1800" b="1" dirty="0">
                <a:latin typeface="Arial Unicode MS"/>
              </a:rPr>
              <a:t>130 keV </a:t>
            </a:r>
            <a:r>
              <a:rPr lang="en-US" altLang="en-US" sz="1800" dirty="0">
                <a:latin typeface="Arial Unicode MS"/>
              </a:rPr>
              <a:t>to </a:t>
            </a:r>
            <a:r>
              <a:rPr lang="en-US" altLang="en-US" sz="1800" b="1" dirty="0">
                <a:latin typeface="Arial Unicode MS"/>
              </a:rPr>
              <a:t>200 keV</a:t>
            </a:r>
            <a:r>
              <a:rPr lang="en-US" altLang="en-US" sz="1800" dirty="0">
                <a:latin typeface="Arial Unicode MS"/>
              </a:rPr>
              <a:t>. </a:t>
            </a:r>
          </a:p>
          <a:p>
            <a:pPr algn="just" eaLnBrk="0" fontAlgn="base" hangingPunct="0">
              <a:lnSpc>
                <a:spcPct val="100000"/>
              </a:lnSpc>
              <a:spcBef>
                <a:spcPct val="0"/>
              </a:spcBef>
              <a:spcAft>
                <a:spcPct val="0"/>
              </a:spcAft>
            </a:pPr>
            <a:endParaRPr lang="en-US" altLang="en-US" sz="1800" dirty="0">
              <a:latin typeface="Arial Unicode MS"/>
            </a:endParaRPr>
          </a:p>
          <a:p>
            <a:pPr algn="just" eaLnBrk="0" fontAlgn="base" hangingPunct="0">
              <a:lnSpc>
                <a:spcPct val="100000"/>
              </a:lnSpc>
              <a:spcBef>
                <a:spcPct val="0"/>
              </a:spcBef>
              <a:spcAft>
                <a:spcPct val="0"/>
              </a:spcAft>
            </a:pPr>
            <a:r>
              <a:rPr lang="en-US" altLang="en-US" sz="1800" b="1" dirty="0">
                <a:latin typeface="Arial Unicode MS"/>
              </a:rPr>
              <a:t>Why?*</a:t>
            </a:r>
            <a:r>
              <a:rPr lang="en-US" altLang="en-US" sz="1800" dirty="0">
                <a:latin typeface="Arial Unicode MS"/>
              </a:rPr>
              <a:t>: </a:t>
            </a:r>
          </a:p>
          <a:p>
            <a:pPr lvl="1" eaLnBrk="0" fontAlgn="base" hangingPunct="0">
              <a:lnSpc>
                <a:spcPct val="100000"/>
              </a:lnSpc>
              <a:spcBef>
                <a:spcPct val="0"/>
              </a:spcBef>
              <a:spcAft>
                <a:spcPct val="0"/>
              </a:spcAft>
            </a:pPr>
            <a:r>
              <a:rPr lang="en-US" altLang="en-US" sz="1400" dirty="0">
                <a:latin typeface="Arial Unicode MS"/>
              </a:rPr>
              <a:t>parity-violating electron scattering experiments</a:t>
            </a:r>
          </a:p>
          <a:p>
            <a:pPr lvl="1" eaLnBrk="0" fontAlgn="base" hangingPunct="0">
              <a:lnSpc>
                <a:spcPct val="100000"/>
              </a:lnSpc>
              <a:spcBef>
                <a:spcPct val="0"/>
              </a:spcBef>
              <a:spcAft>
                <a:spcPct val="0"/>
              </a:spcAft>
            </a:pPr>
            <a:r>
              <a:rPr lang="en-US" altLang="en-US" sz="1400" dirty="0">
                <a:latin typeface="Arial Unicode MS"/>
              </a:rPr>
              <a:t>discovering the quark structure of nuclei</a:t>
            </a:r>
          </a:p>
          <a:p>
            <a:pPr lvl="1" eaLnBrk="0" fontAlgn="base" hangingPunct="0">
              <a:lnSpc>
                <a:spcPct val="100000"/>
              </a:lnSpc>
              <a:spcBef>
                <a:spcPct val="0"/>
              </a:spcBef>
              <a:spcAft>
                <a:spcPct val="0"/>
              </a:spcAft>
            </a:pPr>
            <a:r>
              <a:rPr lang="en-US" altLang="en-US" sz="1400" dirty="0">
                <a:latin typeface="Arial Unicode MS"/>
              </a:rPr>
              <a:t>understanding the spin and flavor dependence of valence </a:t>
            </a:r>
            <a:r>
              <a:rPr lang="en-US" altLang="en-US" sz="1400" dirty="0" err="1">
                <a:latin typeface="Arial Unicode MS"/>
              </a:rPr>
              <a:t>parton</a:t>
            </a:r>
            <a:r>
              <a:rPr lang="en-US" altLang="en-US" sz="1400" dirty="0">
                <a:latin typeface="Arial Unicode MS"/>
              </a:rPr>
              <a:t> distributions </a:t>
            </a:r>
          </a:p>
          <a:p>
            <a:pPr lvl="1" eaLnBrk="0" fontAlgn="base" hangingPunct="0">
              <a:lnSpc>
                <a:spcPct val="100000"/>
              </a:lnSpc>
              <a:spcBef>
                <a:spcPct val="0"/>
              </a:spcBef>
              <a:spcAft>
                <a:spcPct val="0"/>
              </a:spcAft>
            </a:pPr>
            <a:r>
              <a:rPr lang="en-US" altLang="en-US" sz="1400" dirty="0">
                <a:latin typeface="Arial Unicode MS"/>
              </a:rPr>
              <a:t>And discover the three dimensional structure of nuclei by measuring generalized </a:t>
            </a:r>
            <a:r>
              <a:rPr lang="en-US" altLang="en-US" sz="1400" dirty="0" err="1">
                <a:latin typeface="Arial Unicode MS"/>
              </a:rPr>
              <a:t>parton</a:t>
            </a:r>
            <a:r>
              <a:rPr lang="en-US" altLang="en-US" sz="1400" dirty="0">
                <a:latin typeface="Arial Unicode MS"/>
              </a:rPr>
              <a:t> distributions with high precision. </a:t>
            </a:r>
          </a:p>
          <a:p>
            <a:pPr algn="just" eaLnBrk="0" fontAlgn="base" hangingPunct="0">
              <a:lnSpc>
                <a:spcPct val="100000"/>
              </a:lnSpc>
              <a:spcBef>
                <a:spcPct val="0"/>
              </a:spcBef>
              <a:spcAft>
                <a:spcPct val="0"/>
              </a:spcAft>
            </a:pPr>
            <a:endParaRPr lang="en-US" altLang="en-US" sz="1800" dirty="0">
              <a:latin typeface="Arial Unicode MS"/>
            </a:endParaRPr>
          </a:p>
          <a:p>
            <a:pPr algn="just" eaLnBrk="0" fontAlgn="base" hangingPunct="0">
              <a:lnSpc>
                <a:spcPct val="100000"/>
              </a:lnSpc>
              <a:spcBef>
                <a:spcPct val="0"/>
              </a:spcBef>
              <a:spcAft>
                <a:spcPct val="0"/>
              </a:spcAft>
            </a:pPr>
            <a:r>
              <a:rPr lang="en-US" altLang="en-US" sz="1800" b="1" dirty="0">
                <a:latin typeface="Arial Unicode MS"/>
              </a:rPr>
              <a:t>Challenges (stay </a:t>
            </a:r>
            <a:r>
              <a:rPr lang="en-US" altLang="en-US" sz="1800" b="1" dirty="0" err="1">
                <a:latin typeface="Arial Unicode MS"/>
              </a:rPr>
              <a:t>tunned</a:t>
            </a:r>
            <a:r>
              <a:rPr lang="en-US" altLang="en-US" sz="1800" b="1" dirty="0">
                <a:latin typeface="Arial Unicode MS"/>
              </a:rPr>
              <a:t>):</a:t>
            </a:r>
            <a:r>
              <a:rPr lang="en-US" altLang="en-US" sz="1800" dirty="0">
                <a:latin typeface="Arial Unicode MS"/>
              </a:rPr>
              <a:t> </a:t>
            </a:r>
          </a:p>
          <a:p>
            <a:pPr lvl="1" eaLnBrk="0" fontAlgn="base" hangingPunct="0">
              <a:lnSpc>
                <a:spcPct val="100000"/>
              </a:lnSpc>
              <a:spcBef>
                <a:spcPct val="0"/>
              </a:spcBef>
              <a:spcAft>
                <a:spcPct val="0"/>
              </a:spcAft>
            </a:pPr>
            <a:r>
              <a:rPr lang="en-US" altLang="en-US" sz="1400" dirty="0">
                <a:latin typeface="Arial Unicode MS"/>
              </a:rPr>
              <a:t>Higher voltage</a:t>
            </a:r>
          </a:p>
          <a:p>
            <a:pPr lvl="1" eaLnBrk="0" fontAlgn="base" hangingPunct="0">
              <a:lnSpc>
                <a:spcPct val="100000"/>
              </a:lnSpc>
              <a:spcBef>
                <a:spcPct val="0"/>
              </a:spcBef>
              <a:spcAft>
                <a:spcPct val="0"/>
              </a:spcAft>
            </a:pPr>
            <a:r>
              <a:rPr lang="en-US" altLang="en-US" sz="1400" dirty="0">
                <a:latin typeface="Arial Unicode MS"/>
              </a:rPr>
              <a:t>field emission</a:t>
            </a:r>
          </a:p>
          <a:p>
            <a:pPr lvl="1" eaLnBrk="0" fontAlgn="base" hangingPunct="0">
              <a:lnSpc>
                <a:spcPct val="100000"/>
              </a:lnSpc>
              <a:spcBef>
                <a:spcPct val="0"/>
              </a:spcBef>
              <a:spcAft>
                <a:spcPct val="0"/>
              </a:spcAft>
            </a:pPr>
            <a:r>
              <a:rPr lang="en-US" altLang="en-US" sz="1400" dirty="0">
                <a:latin typeface="Arial Unicode MS"/>
              </a:rPr>
              <a:t>Arcing</a:t>
            </a:r>
          </a:p>
          <a:p>
            <a:pPr lvl="1" eaLnBrk="0" fontAlgn="base" hangingPunct="0">
              <a:lnSpc>
                <a:spcPct val="100000"/>
              </a:lnSpc>
              <a:spcBef>
                <a:spcPct val="0"/>
              </a:spcBef>
              <a:spcAft>
                <a:spcPct val="0"/>
              </a:spcAft>
            </a:pPr>
            <a:r>
              <a:rPr lang="en-US" altLang="en-US" sz="1400" dirty="0">
                <a:latin typeface="Arial Unicode MS"/>
              </a:rPr>
              <a:t>insulator failure</a:t>
            </a:r>
          </a:p>
          <a:p>
            <a:pPr lvl="1" eaLnBrk="0" fontAlgn="base" hangingPunct="0">
              <a:lnSpc>
                <a:spcPct val="100000"/>
              </a:lnSpc>
              <a:spcBef>
                <a:spcPct val="0"/>
              </a:spcBef>
              <a:spcAft>
                <a:spcPct val="0"/>
              </a:spcAft>
            </a:pPr>
            <a:r>
              <a:rPr lang="en-US" altLang="en-US" sz="1400" dirty="0">
                <a:latin typeface="Arial Unicode MS"/>
              </a:rPr>
              <a:t>vacuum degradation</a:t>
            </a:r>
          </a:p>
          <a:p>
            <a:pPr lvl="1" eaLnBrk="0" fontAlgn="base" hangingPunct="0">
              <a:lnSpc>
                <a:spcPct val="100000"/>
              </a:lnSpc>
              <a:spcBef>
                <a:spcPct val="0"/>
              </a:spcBef>
              <a:spcAft>
                <a:spcPct val="0"/>
              </a:spcAft>
            </a:pPr>
            <a:r>
              <a:rPr lang="en-US" altLang="en-US" sz="1400" dirty="0">
                <a:latin typeface="Arial Unicode MS"/>
              </a:rPr>
              <a:t>beam quality</a:t>
            </a:r>
          </a:p>
          <a:p>
            <a:pPr lvl="1" eaLnBrk="0" fontAlgn="base" hangingPunct="0">
              <a:lnSpc>
                <a:spcPct val="100000"/>
              </a:lnSpc>
              <a:spcBef>
                <a:spcPct val="0"/>
              </a:spcBef>
              <a:spcAft>
                <a:spcPct val="0"/>
              </a:spcAft>
            </a:pPr>
            <a:r>
              <a:rPr lang="en-US" altLang="en-US" sz="1400" dirty="0">
                <a:latin typeface="Arial Unicode MS"/>
              </a:rPr>
              <a:t>unwanted photoemission</a:t>
            </a:r>
          </a:p>
          <a:p>
            <a:pPr lvl="1" eaLnBrk="0" fontAlgn="base" hangingPunct="0">
              <a:lnSpc>
                <a:spcPct val="100000"/>
              </a:lnSpc>
              <a:spcBef>
                <a:spcPct val="0"/>
              </a:spcBef>
              <a:spcAft>
                <a:spcPct val="0"/>
              </a:spcAft>
            </a:pPr>
            <a:r>
              <a:rPr lang="en-US" altLang="en-US" sz="1400" dirty="0">
                <a:latin typeface="Arial Unicode MS"/>
              </a:rPr>
              <a:t>photocathode damage</a:t>
            </a:r>
          </a:p>
          <a:p>
            <a:pPr lvl="1" eaLnBrk="0" fontAlgn="base" hangingPunct="0">
              <a:lnSpc>
                <a:spcPct val="100000"/>
              </a:lnSpc>
              <a:spcBef>
                <a:spcPct val="0"/>
              </a:spcBef>
              <a:spcAft>
                <a:spcPct val="0"/>
              </a:spcAft>
            </a:pPr>
            <a:r>
              <a:rPr lang="en-US" altLang="en-US" sz="1400" dirty="0">
                <a:latin typeface="Arial Unicode MS"/>
              </a:rPr>
              <a:t>catastrophic device failure! </a:t>
            </a:r>
          </a:p>
        </p:txBody>
      </p:sp>
      <p:sp>
        <p:nvSpPr>
          <p:cNvPr id="7" name="Slide Number Placeholder 5">
            <a:extLst>
              <a:ext uri="{FF2B5EF4-FFF2-40B4-BE49-F238E27FC236}">
                <a16:creationId xmlns:a16="http://schemas.microsoft.com/office/drawing/2014/main" id="{D7B519E0-239D-4035-9B67-0C62B8BB90AE}"/>
              </a:ext>
            </a:extLst>
          </p:cNvPr>
          <p:cNvSpPr>
            <a:spLocks noGrp="1"/>
          </p:cNvSpPr>
          <p:nvPr>
            <p:ph type="sldNum" sz="quarter" idx="12"/>
          </p:nvPr>
        </p:nvSpPr>
        <p:spPr>
          <a:xfrm>
            <a:off x="4226807" y="6467336"/>
            <a:ext cx="536158" cy="303364"/>
          </a:xfrm>
        </p:spPr>
        <p:txBody>
          <a:bodyPr/>
          <a:lstStyle/>
          <a:p>
            <a:fld id="{3CA11663-7C39-3C4F-B038-808A5EF937D6}" type="slidenum">
              <a:rPr lang="en-US" smtClean="0"/>
              <a:t>6</a:t>
            </a:fld>
            <a:endParaRPr lang="en-US"/>
          </a:p>
        </p:txBody>
      </p:sp>
      <p:sp>
        <p:nvSpPr>
          <p:cNvPr id="10" name="Text Placeholder 2">
            <a:extLst>
              <a:ext uri="{FF2B5EF4-FFF2-40B4-BE49-F238E27FC236}">
                <a16:creationId xmlns:a16="http://schemas.microsoft.com/office/drawing/2014/main" id="{854E3582-FBB0-4821-A092-1C8E854EC46B}"/>
              </a:ext>
            </a:extLst>
          </p:cNvPr>
          <p:cNvSpPr txBox="1">
            <a:spLocks/>
          </p:cNvSpPr>
          <p:nvPr/>
        </p:nvSpPr>
        <p:spPr>
          <a:xfrm>
            <a:off x="4853847" y="5016230"/>
            <a:ext cx="3919450" cy="105119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sz="1800" dirty="0"/>
              <a:t>5.5 pass, 12 GeV, 90% polarization</a:t>
            </a:r>
          </a:p>
          <a:p>
            <a:pPr marL="285750" indent="-285750"/>
            <a:r>
              <a:rPr lang="en-US" sz="1800" dirty="0"/>
              <a:t>2X 7/8 mi (1.4 km) </a:t>
            </a:r>
            <a:r>
              <a:rPr lang="en-US" sz="1800" dirty="0" err="1"/>
              <a:t>Linacs</a:t>
            </a:r>
            <a:r>
              <a:rPr lang="en-US" sz="1800" dirty="0"/>
              <a:t> plus recirculating arcs </a:t>
            </a:r>
          </a:p>
        </p:txBody>
      </p:sp>
      <p:sp>
        <p:nvSpPr>
          <p:cNvPr id="11" name="Text Placeholder 2">
            <a:extLst>
              <a:ext uri="{FF2B5EF4-FFF2-40B4-BE49-F238E27FC236}">
                <a16:creationId xmlns:a16="http://schemas.microsoft.com/office/drawing/2014/main" id="{2C8B09B4-760B-43AE-8968-4B355898B6E3}"/>
              </a:ext>
            </a:extLst>
          </p:cNvPr>
          <p:cNvSpPr txBox="1">
            <a:spLocks/>
          </p:cNvSpPr>
          <p:nvPr/>
        </p:nvSpPr>
        <p:spPr>
          <a:xfrm>
            <a:off x="4738791" y="1057821"/>
            <a:ext cx="4149561" cy="275099"/>
          </a:xfrm>
          <a:prstGeom prst="rect">
            <a:avLst/>
          </a:prstGeom>
        </p:spPr>
        <p:txBody>
          <a:bodyPr vert="horz" lIns="68580" tIns="34290" rIns="68580" bIns="3429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cs typeface="Arial" panose="020B0604020202020204" pitchFamily="34" charset="0"/>
              </a:rPr>
              <a:t>Thomas Jefferson Nation Accelerator Facility (2019)</a:t>
            </a:r>
          </a:p>
        </p:txBody>
      </p:sp>
      <p:sp>
        <p:nvSpPr>
          <p:cNvPr id="9" name="Text Placeholder 2">
            <a:extLst>
              <a:ext uri="{FF2B5EF4-FFF2-40B4-BE49-F238E27FC236}">
                <a16:creationId xmlns:a16="http://schemas.microsoft.com/office/drawing/2014/main" id="{50FE65E0-8500-414F-BA33-35C680F4C37B}"/>
              </a:ext>
            </a:extLst>
          </p:cNvPr>
          <p:cNvSpPr txBox="1">
            <a:spLocks/>
          </p:cNvSpPr>
          <p:nvPr/>
        </p:nvSpPr>
        <p:spPr>
          <a:xfrm>
            <a:off x="140458" y="5692348"/>
            <a:ext cx="4431542" cy="620219"/>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eaLnBrk="0" fontAlgn="base" hangingPunct="0">
              <a:lnSpc>
                <a:spcPct val="100000"/>
              </a:lnSpc>
              <a:spcBef>
                <a:spcPct val="0"/>
              </a:spcBef>
              <a:spcAft>
                <a:spcPct val="0"/>
              </a:spcAft>
              <a:buNone/>
            </a:pPr>
            <a:r>
              <a:rPr lang="en-US" altLang="en-US" sz="1200" b="1" dirty="0">
                <a:latin typeface="Arial Unicode MS"/>
              </a:rPr>
              <a:t>* </a:t>
            </a:r>
            <a:r>
              <a:rPr lang="en-US" altLang="en-US" sz="1200" dirty="0">
                <a:latin typeface="Arial Unicode MS"/>
              </a:rPr>
              <a:t>P. A. Adderley, et al. </a:t>
            </a:r>
            <a:r>
              <a:rPr lang="en-US" altLang="en-US" sz="1200" b="1" dirty="0">
                <a:latin typeface="Arial Unicode MS"/>
              </a:rPr>
              <a:t>The Continuous Electron Beam Accelerator Facility at 12 GeV. </a:t>
            </a:r>
            <a:r>
              <a:rPr lang="en-US" altLang="en-US" sz="1200" dirty="0">
                <a:latin typeface="Arial Unicode MS"/>
              </a:rPr>
              <a:t>Phys. Rev. Accel. Beams 27, 084802 – Published 15 August, 2024</a:t>
            </a:r>
          </a:p>
        </p:txBody>
      </p:sp>
      <p:sp>
        <p:nvSpPr>
          <p:cNvPr id="2" name="Rectangle: Rounded Corners 1">
            <a:extLst>
              <a:ext uri="{FF2B5EF4-FFF2-40B4-BE49-F238E27FC236}">
                <a16:creationId xmlns:a16="http://schemas.microsoft.com/office/drawing/2014/main" id="{180D8D10-FF70-477E-8A27-11F43C5E36FB}"/>
              </a:ext>
            </a:extLst>
          </p:cNvPr>
          <p:cNvSpPr/>
          <p:nvPr/>
        </p:nvSpPr>
        <p:spPr>
          <a:xfrm>
            <a:off x="4957011" y="2032162"/>
            <a:ext cx="1227221" cy="1106906"/>
          </a:xfrm>
          <a:prstGeom prst="round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Photogun</a:t>
            </a:r>
          </a:p>
          <a:p>
            <a:pPr algn="ctr"/>
            <a:r>
              <a:rPr lang="en-US" dirty="0"/>
              <a:t>+</a:t>
            </a:r>
          </a:p>
          <a:p>
            <a:pPr algn="ctr"/>
            <a:r>
              <a:rPr lang="en-US" dirty="0"/>
              <a:t>Wien spin rotator</a:t>
            </a:r>
          </a:p>
        </p:txBody>
      </p:sp>
    </p:spTree>
    <p:extLst>
      <p:ext uri="{BB962C8B-B14F-4D97-AF65-F5344CB8AC3E}">
        <p14:creationId xmlns:p14="http://schemas.microsoft.com/office/powerpoint/2010/main" val="4275434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5184033" y="1407036"/>
            <a:ext cx="3501485" cy="3385832"/>
            <a:chOff x="6950926" y="405751"/>
            <a:chExt cx="4668646" cy="4514442"/>
          </a:xfrm>
        </p:grpSpPr>
        <p:pic>
          <p:nvPicPr>
            <p:cNvPr id="6" name="Picture 5"/>
            <p:cNvPicPr/>
            <p:nvPr/>
          </p:nvPicPr>
          <p:blipFill>
            <a:blip r:embed="rId2"/>
            <a:stretch>
              <a:fillRect/>
            </a:stretch>
          </p:blipFill>
          <p:spPr>
            <a:xfrm>
              <a:off x="6950926" y="405751"/>
              <a:ext cx="4668646" cy="4514442"/>
            </a:xfrm>
            <a:prstGeom prst="rect">
              <a:avLst/>
            </a:prstGeom>
          </p:spPr>
        </p:pic>
        <p:sp>
          <p:nvSpPr>
            <p:cNvPr id="11" name="Rectangle 10"/>
            <p:cNvSpPr/>
            <p:nvPr/>
          </p:nvSpPr>
          <p:spPr>
            <a:xfrm>
              <a:off x="8406063" y="510855"/>
              <a:ext cx="1123939" cy="301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25.4 [cm]</a:t>
              </a:r>
            </a:p>
          </p:txBody>
        </p:sp>
        <p:cxnSp>
          <p:nvCxnSpPr>
            <p:cNvPr id="12" name="Straight Arrow Connector 11"/>
            <p:cNvCxnSpPr>
              <a:cxnSpLocks/>
              <a:stCxn id="11" idx="3"/>
            </p:cNvCxnSpPr>
            <p:nvPr/>
          </p:nvCxnSpPr>
          <p:spPr>
            <a:xfrm flipV="1">
              <a:off x="9530002" y="657160"/>
              <a:ext cx="1009045" cy="457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cxnSpLocks/>
              <a:stCxn id="11" idx="1"/>
            </p:cNvCxnSpPr>
            <p:nvPr/>
          </p:nvCxnSpPr>
          <p:spPr>
            <a:xfrm flipH="1">
              <a:off x="7186247" y="661731"/>
              <a:ext cx="121981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 name="Title 3">
            <a:extLst>
              <a:ext uri="{FF2B5EF4-FFF2-40B4-BE49-F238E27FC236}">
                <a16:creationId xmlns:a16="http://schemas.microsoft.com/office/drawing/2014/main" id="{BBFD2323-985C-4281-BC26-A6C1CBEB208D}"/>
              </a:ext>
            </a:extLst>
          </p:cNvPr>
          <p:cNvSpPr>
            <a:spLocks noGrp="1"/>
          </p:cNvSpPr>
          <p:nvPr>
            <p:ph type="title"/>
          </p:nvPr>
        </p:nvSpPr>
        <p:spPr/>
        <p:txBody>
          <a:bodyPr>
            <a:normAutofit/>
          </a:bodyPr>
          <a:lstStyle/>
          <a:p>
            <a:r>
              <a:rPr lang="en-US" dirty="0"/>
              <a:t>Devices: Polarized photoelectron gun</a:t>
            </a:r>
          </a:p>
        </p:txBody>
      </p:sp>
      <p:sp>
        <p:nvSpPr>
          <p:cNvPr id="3" name="Text Placeholder 2"/>
          <p:cNvSpPr>
            <a:spLocks noGrp="1"/>
          </p:cNvSpPr>
          <p:nvPr>
            <p:ph type="body" sz="quarter" idx="4294967295"/>
          </p:nvPr>
        </p:nvSpPr>
        <p:spPr>
          <a:xfrm>
            <a:off x="21541" y="1485864"/>
            <a:ext cx="4572000" cy="2769232"/>
          </a:xfrm>
        </p:spPr>
        <p:txBody>
          <a:bodyPr>
            <a:normAutofit fontScale="62500" lnSpcReduction="20000"/>
          </a:bodyPr>
          <a:lstStyle/>
          <a:p>
            <a:pPr algn="just" eaLnBrk="0" fontAlgn="base" hangingPunct="0">
              <a:lnSpc>
                <a:spcPct val="100000"/>
              </a:lnSpc>
              <a:spcBef>
                <a:spcPct val="0"/>
              </a:spcBef>
              <a:spcAft>
                <a:spcPct val="0"/>
              </a:spcAft>
            </a:pPr>
            <a:r>
              <a:rPr lang="en-US" altLang="en-US" dirty="0">
                <a:latin typeface="Arial Unicode MS"/>
              </a:rPr>
              <a:t>The polarized electron beam is produced by illuminating a GaAs photocathode mounted on the biased electrode inside a vacuum enclosure.</a:t>
            </a:r>
            <a:endParaRPr lang="es-MX" altLang="en-US" dirty="0">
              <a:latin typeface="Arial Unicode MS"/>
            </a:endParaRPr>
          </a:p>
          <a:p>
            <a:pPr algn="just" eaLnBrk="0" fontAlgn="base" hangingPunct="0">
              <a:lnSpc>
                <a:spcPct val="100000"/>
              </a:lnSpc>
              <a:spcBef>
                <a:spcPct val="0"/>
              </a:spcBef>
              <a:spcAft>
                <a:spcPct val="0"/>
              </a:spcAft>
            </a:pPr>
            <a:endParaRPr lang="en-US" altLang="en-US" dirty="0">
              <a:latin typeface="Arial Unicode MS"/>
            </a:endParaRPr>
          </a:p>
          <a:p>
            <a:pPr algn="just" eaLnBrk="0" fontAlgn="base" hangingPunct="0">
              <a:lnSpc>
                <a:spcPct val="100000"/>
              </a:lnSpc>
              <a:spcBef>
                <a:spcPct val="0"/>
              </a:spcBef>
              <a:spcAft>
                <a:spcPct val="0"/>
              </a:spcAft>
            </a:pPr>
            <a:r>
              <a:rPr lang="en-US" altLang="en-US" dirty="0">
                <a:latin typeface="Arial Unicode MS"/>
              </a:rPr>
              <a:t>The increased bias produces cathode regions with </a:t>
            </a:r>
            <a:r>
              <a:rPr lang="en-US" altLang="en-US" b="1" dirty="0">
                <a:latin typeface="Arial Unicode MS"/>
              </a:rPr>
              <a:t>undesirably high electric field</a:t>
            </a:r>
            <a:r>
              <a:rPr lang="en-US" altLang="en-US" dirty="0">
                <a:latin typeface="Arial Unicode MS"/>
              </a:rPr>
              <a:t>, prone to field emission that can lead to arcing or even catastrophic failure of the device. An “</a:t>
            </a:r>
            <a:r>
              <a:rPr lang="en-US" altLang="en-US" dirty="0">
                <a:solidFill>
                  <a:srgbClr val="FF0000"/>
                </a:solidFill>
                <a:latin typeface="Arial Unicode MS"/>
              </a:rPr>
              <a:t>electrostatic shield</a:t>
            </a:r>
            <a:r>
              <a:rPr lang="en-US" altLang="en-US" dirty="0">
                <a:latin typeface="Arial Unicode MS"/>
              </a:rPr>
              <a:t>” is implemented to address these issues.</a:t>
            </a:r>
          </a:p>
          <a:p>
            <a:pPr lvl="2" algn="just" eaLnBrk="0" fontAlgn="base" hangingPunct="0">
              <a:lnSpc>
                <a:spcPct val="100000"/>
              </a:lnSpc>
              <a:spcBef>
                <a:spcPct val="0"/>
              </a:spcBef>
              <a:spcAft>
                <a:spcPct val="0"/>
              </a:spcAft>
            </a:pPr>
            <a:endParaRPr lang="en-US" altLang="en-US" dirty="0">
              <a:latin typeface="Arial Unicode MS"/>
            </a:endParaRPr>
          </a:p>
          <a:p>
            <a:pPr lvl="2" algn="just" eaLnBrk="0" fontAlgn="base" hangingPunct="0">
              <a:lnSpc>
                <a:spcPct val="100000"/>
              </a:lnSpc>
              <a:spcBef>
                <a:spcPct val="0"/>
              </a:spcBef>
              <a:spcAft>
                <a:spcPct val="0"/>
              </a:spcAft>
            </a:pPr>
            <a:endParaRPr lang="en-US" altLang="en-US" dirty="0">
              <a:latin typeface="Arial Unicode MS"/>
            </a:endParaRPr>
          </a:p>
          <a:p>
            <a:pPr algn="just" eaLnBrk="0" fontAlgn="base" hangingPunct="0">
              <a:lnSpc>
                <a:spcPct val="100000"/>
              </a:lnSpc>
              <a:spcBef>
                <a:spcPct val="0"/>
              </a:spcBef>
              <a:spcAft>
                <a:spcPct val="0"/>
              </a:spcAft>
            </a:pPr>
            <a:endParaRPr lang="en-US" altLang="en-US" dirty="0">
              <a:latin typeface="Arial Unicode MS"/>
            </a:endParaRPr>
          </a:p>
        </p:txBody>
      </p:sp>
      <p:cxnSp>
        <p:nvCxnSpPr>
          <p:cNvPr id="10" name="Straight Arrow Connector 9"/>
          <p:cNvCxnSpPr/>
          <p:nvPr/>
        </p:nvCxnSpPr>
        <p:spPr>
          <a:xfrm flipH="1">
            <a:off x="8486236" y="3564847"/>
            <a:ext cx="566298" cy="0"/>
          </a:xfrm>
          <a:prstGeom prst="straightConnector1">
            <a:avLst/>
          </a:prstGeom>
          <a:ln w="571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980677" y="3564847"/>
            <a:ext cx="508872" cy="0"/>
          </a:xfrm>
          <a:prstGeom prst="straightConnector1">
            <a:avLst/>
          </a:prstGeom>
          <a:ln w="57150">
            <a:solidFill>
              <a:srgbClr val="00B0F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8606046" y="3127680"/>
            <a:ext cx="559769" cy="300082"/>
          </a:xfrm>
          <a:prstGeom prst="rect">
            <a:avLst/>
          </a:prstGeom>
          <a:noFill/>
        </p:spPr>
        <p:txBody>
          <a:bodyPr wrap="none" rtlCol="0">
            <a:spAutoFit/>
          </a:bodyPr>
          <a:lstStyle/>
          <a:p>
            <a:r>
              <a:rPr lang="en-US" sz="1350" b="1" dirty="0"/>
              <a:t>Laser</a:t>
            </a:r>
          </a:p>
        </p:txBody>
      </p:sp>
      <p:sp>
        <p:nvSpPr>
          <p:cNvPr id="38" name="TextBox 37"/>
          <p:cNvSpPr txBox="1"/>
          <p:nvPr/>
        </p:nvSpPr>
        <p:spPr>
          <a:xfrm>
            <a:off x="6980676" y="3817348"/>
            <a:ext cx="723275" cy="300082"/>
          </a:xfrm>
          <a:prstGeom prst="rect">
            <a:avLst/>
          </a:prstGeom>
          <a:noFill/>
        </p:spPr>
        <p:txBody>
          <a:bodyPr wrap="none" rtlCol="0">
            <a:spAutoFit/>
          </a:bodyPr>
          <a:lstStyle/>
          <a:p>
            <a:r>
              <a:rPr lang="en-US" sz="1350" dirty="0"/>
              <a:t>e-beam</a:t>
            </a:r>
          </a:p>
        </p:txBody>
      </p:sp>
      <p:sp>
        <p:nvSpPr>
          <p:cNvPr id="19" name="Slide Number Placeholder 5">
            <a:extLst>
              <a:ext uri="{FF2B5EF4-FFF2-40B4-BE49-F238E27FC236}">
                <a16:creationId xmlns:a16="http://schemas.microsoft.com/office/drawing/2014/main" id="{2E33B6C8-DF5F-4FEA-9868-CD584B5E3D8D}"/>
              </a:ext>
            </a:extLst>
          </p:cNvPr>
          <p:cNvSpPr>
            <a:spLocks noGrp="1"/>
          </p:cNvSpPr>
          <p:nvPr>
            <p:ph type="sldNum" sz="quarter" idx="12"/>
          </p:nvPr>
        </p:nvSpPr>
        <p:spPr>
          <a:xfrm>
            <a:off x="4226807" y="6467336"/>
            <a:ext cx="536158" cy="303364"/>
          </a:xfrm>
        </p:spPr>
        <p:txBody>
          <a:bodyPr/>
          <a:lstStyle/>
          <a:p>
            <a:fld id="{3CA11663-7C39-3C4F-B038-808A5EF937D6}" type="slidenum">
              <a:rPr lang="en-US" smtClean="0"/>
              <a:t>7</a:t>
            </a:fld>
            <a:endParaRPr lang="en-US"/>
          </a:p>
        </p:txBody>
      </p:sp>
      <p:pic>
        <p:nvPicPr>
          <p:cNvPr id="21" name="Picture 20">
            <a:extLst>
              <a:ext uri="{FF2B5EF4-FFF2-40B4-BE49-F238E27FC236}">
                <a16:creationId xmlns:a16="http://schemas.microsoft.com/office/drawing/2014/main" id="{5B638DFF-935A-D845-8D6D-795203CE13AE}"/>
              </a:ext>
            </a:extLst>
          </p:cNvPr>
          <p:cNvPicPr>
            <a:picLocks noChangeAspect="1"/>
          </p:cNvPicPr>
          <p:nvPr/>
        </p:nvPicPr>
        <p:blipFill rotWithShape="1">
          <a:blip r:embed="rId3"/>
          <a:srcRect l="9312" t="22464" r="52028" b="20145"/>
          <a:stretch/>
        </p:blipFill>
        <p:spPr>
          <a:xfrm flipH="1">
            <a:off x="1752767" y="4255096"/>
            <a:ext cx="1109548" cy="12353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3" name="Text Placeholder 2">
            <a:extLst>
              <a:ext uri="{FF2B5EF4-FFF2-40B4-BE49-F238E27FC236}">
                <a16:creationId xmlns:a16="http://schemas.microsoft.com/office/drawing/2014/main" id="{E4E3B600-E22E-4FED-BF8E-1B73343ED6D0}"/>
              </a:ext>
            </a:extLst>
          </p:cNvPr>
          <p:cNvSpPr txBox="1">
            <a:spLocks/>
          </p:cNvSpPr>
          <p:nvPr/>
        </p:nvSpPr>
        <p:spPr>
          <a:xfrm>
            <a:off x="4572000" y="4837940"/>
            <a:ext cx="4480534" cy="1073573"/>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a:ea typeface="Times New Roman" panose="02020603050405020304" pitchFamily="18" charset="0"/>
              </a:rPr>
              <a:t>Longitudinal cross section of the previous CEBAF photogun with un-doped ceramic insulator. Vacuum chamber with (A) anode structure, (B) tapered ceramic insulators with (C) cathode electrode attached. HV conductor surrounded with (D) vulcanized rubber, (E) grounded non-evaporable getter vacuum pumps.</a:t>
            </a:r>
            <a:endParaRPr lang="en-US" dirty="0"/>
          </a:p>
        </p:txBody>
      </p:sp>
      <p:sp>
        <p:nvSpPr>
          <p:cNvPr id="16" name="Text Placeholder 2">
            <a:extLst>
              <a:ext uri="{FF2B5EF4-FFF2-40B4-BE49-F238E27FC236}">
                <a16:creationId xmlns:a16="http://schemas.microsoft.com/office/drawing/2014/main" id="{F5EF115A-18AC-49FE-B9D5-CCB3C3686BBE}"/>
              </a:ext>
            </a:extLst>
          </p:cNvPr>
          <p:cNvSpPr txBox="1">
            <a:spLocks/>
          </p:cNvSpPr>
          <p:nvPr/>
        </p:nvSpPr>
        <p:spPr>
          <a:xfrm>
            <a:off x="615895" y="5646089"/>
            <a:ext cx="3383292" cy="49000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GaAs Photocathode holder “Puck”</a:t>
            </a:r>
          </a:p>
        </p:txBody>
      </p:sp>
    </p:spTree>
    <p:extLst>
      <p:ext uri="{BB962C8B-B14F-4D97-AF65-F5344CB8AC3E}">
        <p14:creationId xmlns:p14="http://schemas.microsoft.com/office/powerpoint/2010/main" val="39978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2222E-6 2.59259E-6 L -0.1382 2.59259E-6 " pathEditMode="relative" rAng="0" ptsTypes="AA">
                                      <p:cBhvr>
                                        <p:cTn id="6" dur="1000" fill="hold"/>
                                        <p:tgtEl>
                                          <p:spTgt spid="10"/>
                                        </p:tgtEl>
                                        <p:attrNameLst>
                                          <p:attrName>ppt_x</p:attrName>
                                          <p:attrName>ppt_y</p:attrName>
                                        </p:attrNameLst>
                                      </p:cBhvr>
                                      <p:rCtr x="-6910" y="0"/>
                                    </p:animMotion>
                                  </p:childTnLst>
                                </p:cTn>
                              </p:par>
                              <p:par>
                                <p:cTn id="7" presetID="42" presetClass="path" presetSubtype="0" accel="50000" decel="50000" fill="hold" grpId="0" nodeType="withEffect">
                                  <p:stCondLst>
                                    <p:cond delay="0"/>
                                  </p:stCondLst>
                                  <p:childTnLst>
                                    <p:animMotion origin="layout" path="M -1.38889E-6 2.22222E-6 L -0.12726 -0.00209 " pathEditMode="relative" rAng="0" ptsTypes="AA">
                                      <p:cBhvr>
                                        <p:cTn id="8" dur="1000" fill="hold"/>
                                        <p:tgtEl>
                                          <p:spTgt spid="37"/>
                                        </p:tgtEl>
                                        <p:attrNameLst>
                                          <p:attrName>ppt_x</p:attrName>
                                          <p:attrName>ppt_y</p:attrName>
                                        </p:attrNameLst>
                                      </p:cBhvr>
                                      <p:rCtr x="-6372" y="-116"/>
                                    </p:animMotion>
                                  </p:childTnLst>
                                </p:cTn>
                              </p:par>
                            </p:childTnLst>
                          </p:cTn>
                        </p:par>
                        <p:par>
                          <p:cTn id="9" fill="hold">
                            <p:stCondLst>
                              <p:cond delay="1000"/>
                            </p:stCondLst>
                            <p:childTnLst>
                              <p:par>
                                <p:cTn id="10" presetID="10" presetClass="exit" presetSubtype="0" fill="hold" nodeType="after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10" presetClass="exit" presetSubtype="0" fill="hold" grpId="1" nodeType="withEffect">
                                  <p:stCondLst>
                                    <p:cond delay="0"/>
                                  </p:stCondLst>
                                  <p:childTnLst>
                                    <p:animEffect transition="out" filter="fade">
                                      <p:cBhvr>
                                        <p:cTn id="14" dur="500"/>
                                        <p:tgtEl>
                                          <p:spTgt spid="37"/>
                                        </p:tgtEl>
                                      </p:cBhvr>
                                    </p:animEffect>
                                    <p:set>
                                      <p:cBhvr>
                                        <p:cTn id="15" dur="1" fill="hold">
                                          <p:stCondLst>
                                            <p:cond delay="499"/>
                                          </p:stCondLst>
                                        </p:cTn>
                                        <p:tgtEl>
                                          <p:spTgt spid="37"/>
                                        </p:tgtEl>
                                        <p:attrNameLst>
                                          <p:attrName>style.visibility</p:attrName>
                                        </p:attrNameLst>
                                      </p:cBhvr>
                                      <p:to>
                                        <p:strVal val="hidden"/>
                                      </p:to>
                                    </p:se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childTnLst>
                          </p:cTn>
                        </p:par>
                        <p:par>
                          <p:cTn id="23" fill="hold">
                            <p:stCondLst>
                              <p:cond delay="2000"/>
                            </p:stCondLst>
                            <p:childTnLst>
                              <p:par>
                                <p:cTn id="24" presetID="42" presetClass="path" presetSubtype="0" accel="50000" decel="50000" fill="hold" nodeType="afterEffect">
                                  <p:stCondLst>
                                    <p:cond delay="0"/>
                                  </p:stCondLst>
                                  <p:childTnLst>
                                    <p:animMotion origin="layout" path="M 4.16667E-6 2.59259E-6 L 0.16788 2.59259E-6 " pathEditMode="relative" rAng="0" ptsTypes="AA">
                                      <p:cBhvr>
                                        <p:cTn id="25" dur="1000" fill="hold"/>
                                        <p:tgtEl>
                                          <p:spTgt spid="15"/>
                                        </p:tgtEl>
                                        <p:attrNameLst>
                                          <p:attrName>ppt_x</p:attrName>
                                          <p:attrName>ppt_y</p:attrName>
                                        </p:attrNameLst>
                                      </p:cBhvr>
                                      <p:rCtr x="8385" y="0"/>
                                    </p:animMotion>
                                  </p:childTnLst>
                                </p:cTn>
                              </p:par>
                              <p:par>
                                <p:cTn id="26" presetID="42" presetClass="path" presetSubtype="0" accel="50000" decel="50000" fill="hold" grpId="0" nodeType="withEffect">
                                  <p:stCondLst>
                                    <p:cond delay="0"/>
                                  </p:stCondLst>
                                  <p:childTnLst>
                                    <p:animMotion origin="layout" path="M -1.38889E-6 -2.22222E-6 L 0.15799 0.00232 " pathEditMode="relative" rAng="0" ptsTypes="AA">
                                      <p:cBhvr>
                                        <p:cTn id="27" dur="1000" fill="hold"/>
                                        <p:tgtEl>
                                          <p:spTgt spid="38"/>
                                        </p:tgtEl>
                                        <p:attrNameLst>
                                          <p:attrName>ppt_x</p:attrName>
                                          <p:attrName>ppt_y</p:attrName>
                                        </p:attrNameLst>
                                      </p:cBhvr>
                                      <p:rCtr x="7899"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38" grpId="0"/>
      <p:bldP spid="38"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5047359" y="1831276"/>
            <a:ext cx="3950244" cy="2797040"/>
            <a:chOff x="6729811" y="844694"/>
            <a:chExt cx="5266992" cy="3729386"/>
          </a:xfrm>
        </p:grpSpPr>
        <p:pic>
          <p:nvPicPr>
            <p:cNvPr id="7" name="Picture 6"/>
            <p:cNvPicPr/>
            <p:nvPr/>
          </p:nvPicPr>
          <p:blipFill>
            <a:blip r:embed="rId2"/>
            <a:stretch>
              <a:fillRect/>
            </a:stretch>
          </p:blipFill>
          <p:spPr>
            <a:xfrm>
              <a:off x="6729811" y="844694"/>
              <a:ext cx="5266992" cy="3729386"/>
            </a:xfrm>
            <a:prstGeom prst="rect">
              <a:avLst/>
            </a:prstGeom>
          </p:spPr>
        </p:pic>
        <p:sp>
          <p:nvSpPr>
            <p:cNvPr id="17" name="Rectangle 16"/>
            <p:cNvSpPr/>
            <p:nvPr/>
          </p:nvSpPr>
          <p:spPr>
            <a:xfrm>
              <a:off x="8907354" y="4083099"/>
              <a:ext cx="1088136" cy="301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solidFill>
                    <a:schemeClr val="tx1"/>
                  </a:solidFill>
                </a:rPr>
                <a:t>42 [cm]</a:t>
              </a:r>
            </a:p>
          </p:txBody>
        </p:sp>
        <p:cxnSp>
          <p:nvCxnSpPr>
            <p:cNvPr id="18" name="Straight Arrow Connector 17"/>
            <p:cNvCxnSpPr>
              <a:stCxn id="17" idx="3"/>
            </p:cNvCxnSpPr>
            <p:nvPr/>
          </p:nvCxnSpPr>
          <p:spPr>
            <a:xfrm>
              <a:off x="9995490" y="4233975"/>
              <a:ext cx="176275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7" idx="1"/>
            </p:cNvCxnSpPr>
            <p:nvPr/>
          </p:nvCxnSpPr>
          <p:spPr>
            <a:xfrm flipH="1">
              <a:off x="6919763" y="4233975"/>
              <a:ext cx="198759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0" name="Straight Arrow Connector 19"/>
          <p:cNvCxnSpPr/>
          <p:nvPr/>
        </p:nvCxnSpPr>
        <p:spPr>
          <a:xfrm>
            <a:off x="4572001" y="3205145"/>
            <a:ext cx="558538" cy="0"/>
          </a:xfrm>
          <a:prstGeom prst="straightConnector1">
            <a:avLst/>
          </a:prstGeom>
          <a:ln w="571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A3A7522D-F288-4757-B051-87D149682117}"/>
              </a:ext>
            </a:extLst>
          </p:cNvPr>
          <p:cNvSpPr>
            <a:spLocks noGrp="1"/>
          </p:cNvSpPr>
          <p:nvPr>
            <p:ph type="title"/>
          </p:nvPr>
        </p:nvSpPr>
        <p:spPr>
          <a:xfrm>
            <a:off x="308919" y="98299"/>
            <a:ext cx="8464378" cy="487490"/>
          </a:xfrm>
        </p:spPr>
        <p:txBody>
          <a:bodyPr>
            <a:normAutofit/>
          </a:bodyPr>
          <a:lstStyle/>
          <a:p>
            <a:r>
              <a:rPr lang="en-US" dirty="0"/>
              <a:t>Devices: Wien spin rotator</a:t>
            </a:r>
          </a:p>
        </p:txBody>
      </p:sp>
      <p:sp>
        <p:nvSpPr>
          <p:cNvPr id="3" name="Text Placeholder 2"/>
          <p:cNvSpPr>
            <a:spLocks noGrp="1"/>
          </p:cNvSpPr>
          <p:nvPr>
            <p:ph type="body" sz="quarter" idx="4294967295"/>
          </p:nvPr>
        </p:nvSpPr>
        <p:spPr>
          <a:xfrm>
            <a:off x="48401" y="1090851"/>
            <a:ext cx="4393083" cy="3288631"/>
          </a:xfrm>
        </p:spPr>
        <p:txBody>
          <a:bodyPr>
            <a:normAutofit fontScale="62500" lnSpcReduction="20000"/>
          </a:bodyPr>
          <a:lstStyle/>
          <a:p>
            <a:pPr algn="just" eaLnBrk="0" fontAlgn="base" hangingPunct="0">
              <a:lnSpc>
                <a:spcPct val="100000"/>
              </a:lnSpc>
              <a:spcBef>
                <a:spcPct val="0"/>
              </a:spcBef>
              <a:spcAft>
                <a:spcPct val="0"/>
              </a:spcAft>
            </a:pPr>
            <a:r>
              <a:rPr lang="en-US" dirty="0"/>
              <a:t>In the Wien filter, mutually orthogonal homogeneous electric and magnetic fields rotate the spin polarization angle of the electrons (with orthogonal velocity to the applied fields) that traverse the device axis longitudinally.</a:t>
            </a:r>
          </a:p>
          <a:p>
            <a:pPr algn="just" eaLnBrk="0" fontAlgn="base" hangingPunct="0">
              <a:lnSpc>
                <a:spcPct val="100000"/>
              </a:lnSpc>
              <a:spcBef>
                <a:spcPct val="0"/>
              </a:spcBef>
              <a:spcAft>
                <a:spcPct val="0"/>
              </a:spcAft>
            </a:pPr>
            <a:endParaRPr lang="en-US" altLang="en-US" dirty="0">
              <a:latin typeface="Arial Unicode MS"/>
            </a:endParaRPr>
          </a:p>
          <a:p>
            <a:pPr algn="just" eaLnBrk="0" fontAlgn="base" hangingPunct="0">
              <a:lnSpc>
                <a:spcPct val="100000"/>
              </a:lnSpc>
              <a:spcBef>
                <a:spcPct val="0"/>
              </a:spcBef>
              <a:spcAft>
                <a:spcPct val="0"/>
              </a:spcAft>
            </a:pPr>
            <a:r>
              <a:rPr lang="en-US" altLang="en-US" dirty="0">
                <a:latin typeface="Arial Unicode MS"/>
              </a:rPr>
              <a:t>The existing </a:t>
            </a:r>
            <a:r>
              <a:rPr lang="en-US" altLang="en-US" dirty="0">
                <a:solidFill>
                  <a:srgbClr val="FF0000"/>
                </a:solidFill>
                <a:latin typeface="Arial Unicode MS"/>
              </a:rPr>
              <a:t>Wien filter</a:t>
            </a:r>
            <a:r>
              <a:rPr lang="en-US" altLang="en-US" dirty="0">
                <a:latin typeface="Arial Unicode MS"/>
              </a:rPr>
              <a:t> spin rotator must be modified to </a:t>
            </a:r>
            <a:r>
              <a:rPr lang="en-US" altLang="en-US" b="1" dirty="0">
                <a:latin typeface="Arial Unicode MS"/>
              </a:rPr>
              <a:t>ensure compatibility with higher beam energy</a:t>
            </a:r>
            <a:r>
              <a:rPr lang="en-US" altLang="en-US" dirty="0">
                <a:latin typeface="Arial Unicode MS"/>
              </a:rPr>
              <a:t>, increasing its operating bias, but preventing field emission and beam trajectory modifications</a:t>
            </a:r>
          </a:p>
        </p:txBody>
      </p:sp>
      <p:sp>
        <p:nvSpPr>
          <p:cNvPr id="5" name="Rectangle 4"/>
          <p:cNvSpPr/>
          <p:nvPr/>
        </p:nvSpPr>
        <p:spPr>
          <a:xfrm>
            <a:off x="5047360" y="4759935"/>
            <a:ext cx="4096642" cy="923330"/>
          </a:xfrm>
          <a:prstGeom prst="rect">
            <a:avLst/>
          </a:prstGeom>
        </p:spPr>
        <p:txBody>
          <a:bodyPr wrap="square">
            <a:spAutoFit/>
          </a:bodyPr>
          <a:lstStyle/>
          <a:p>
            <a:r>
              <a:rPr lang="en-US" sz="1350" dirty="0">
                <a:ea typeface="Times New Roman" panose="02020603050405020304" pitchFamily="18" charset="0"/>
                <a:cs typeface="Arial" panose="020B0604020202020204" pitchFamily="34" charset="0"/>
              </a:rPr>
              <a:t>Longitudinal cross-section of the existing 130 keV Wien filter with (A) vacuum chamber, (B) electrode plates, (C) mounting insulators, (D) magnetic shield, (E) spring guide, (F) HV feedthrough, and (G) magnetic mirrors.</a:t>
            </a:r>
            <a:endParaRPr lang="en-US" sz="1350" dirty="0">
              <a:cs typeface="Arial" panose="020B0604020202020204" pitchFamily="34" charset="0"/>
            </a:endParaRPr>
          </a:p>
        </p:txBody>
      </p:sp>
      <p:grpSp>
        <p:nvGrpSpPr>
          <p:cNvPr id="8" name="Group 7"/>
          <p:cNvGrpSpPr/>
          <p:nvPr/>
        </p:nvGrpSpPr>
        <p:grpSpPr>
          <a:xfrm>
            <a:off x="2013568" y="4501758"/>
            <a:ext cx="1053041" cy="1631190"/>
            <a:chOff x="10945092" y="443484"/>
            <a:chExt cx="1871499" cy="2899015"/>
          </a:xfrm>
        </p:grpSpPr>
        <p:cxnSp>
          <p:nvCxnSpPr>
            <p:cNvPr id="9" name="Straight Arrow Connector 8"/>
            <p:cNvCxnSpPr/>
            <p:nvPr/>
          </p:nvCxnSpPr>
          <p:spPr>
            <a:xfrm flipV="1">
              <a:off x="10945092" y="443484"/>
              <a:ext cx="0" cy="1231043"/>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a:endCxn id="13" idx="0"/>
            </p:cNvCxnSpPr>
            <p:nvPr/>
          </p:nvCxnSpPr>
          <p:spPr>
            <a:xfrm>
              <a:off x="10945092" y="1674528"/>
              <a:ext cx="1665537" cy="10918"/>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0965863" y="1653684"/>
              <a:ext cx="585704" cy="79262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0953581" y="624278"/>
              <a:ext cx="779316" cy="997208"/>
            </a:xfrm>
            <a:prstGeom prst="rect">
              <a:avLst/>
            </a:prstGeom>
            <a:noFill/>
          </p:spPr>
          <p:txBody>
            <a:bodyPr wrap="square" rtlCol="0">
              <a:spAutoFit/>
            </a:bodyPr>
            <a:lstStyle/>
            <a:p>
              <a:r>
                <a:rPr lang="en-US" sz="1500" b="1" dirty="0"/>
                <a:t>E</a:t>
              </a:r>
            </a:p>
          </p:txBody>
        </p:sp>
        <p:sp>
          <p:nvSpPr>
            <p:cNvPr id="13" name="TextBox 12"/>
            <p:cNvSpPr txBox="1"/>
            <p:nvPr/>
          </p:nvSpPr>
          <p:spPr>
            <a:xfrm>
              <a:off x="12404665" y="1685445"/>
              <a:ext cx="411926" cy="997208"/>
            </a:xfrm>
            <a:prstGeom prst="rect">
              <a:avLst/>
            </a:prstGeom>
            <a:noFill/>
          </p:spPr>
          <p:txBody>
            <a:bodyPr wrap="square" rtlCol="0">
              <a:spAutoFit/>
            </a:bodyPr>
            <a:lstStyle/>
            <a:p>
              <a:r>
                <a:rPr lang="en-US" sz="1500" b="1" dirty="0"/>
                <a:t>v</a:t>
              </a:r>
            </a:p>
          </p:txBody>
        </p:sp>
        <p:sp>
          <p:nvSpPr>
            <p:cNvPr id="14" name="TextBox 13"/>
            <p:cNvSpPr txBox="1"/>
            <p:nvPr/>
          </p:nvSpPr>
          <p:spPr>
            <a:xfrm>
              <a:off x="11329555" y="2345291"/>
              <a:ext cx="779316" cy="997208"/>
            </a:xfrm>
            <a:prstGeom prst="rect">
              <a:avLst/>
            </a:prstGeom>
            <a:noFill/>
          </p:spPr>
          <p:txBody>
            <a:bodyPr wrap="square" rtlCol="0">
              <a:spAutoFit/>
            </a:bodyPr>
            <a:lstStyle/>
            <a:p>
              <a:r>
                <a:rPr lang="en-US" sz="1500" b="1" dirty="0"/>
                <a:t>B</a:t>
              </a:r>
            </a:p>
          </p:txBody>
        </p:sp>
      </p:grpSp>
      <p:cxnSp>
        <p:nvCxnSpPr>
          <p:cNvPr id="15" name="Straight Arrow Connector 14"/>
          <p:cNvCxnSpPr/>
          <p:nvPr/>
        </p:nvCxnSpPr>
        <p:spPr>
          <a:xfrm>
            <a:off x="4572001" y="3205145"/>
            <a:ext cx="558538" cy="0"/>
          </a:xfrm>
          <a:prstGeom prst="straightConnector1">
            <a:avLst/>
          </a:prstGeom>
          <a:ln w="57150">
            <a:solidFill>
              <a:srgbClr val="00B0F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512716" y="3336763"/>
            <a:ext cx="723275" cy="300082"/>
          </a:xfrm>
          <a:prstGeom prst="rect">
            <a:avLst/>
          </a:prstGeom>
          <a:noFill/>
        </p:spPr>
        <p:txBody>
          <a:bodyPr wrap="none" rtlCol="0">
            <a:spAutoFit/>
          </a:bodyPr>
          <a:lstStyle/>
          <a:p>
            <a:r>
              <a:rPr lang="en-US" sz="1350" dirty="0">
                <a:solidFill>
                  <a:srgbClr val="00B0F0"/>
                </a:solidFill>
              </a:rPr>
              <a:t>e-beam</a:t>
            </a:r>
          </a:p>
        </p:txBody>
      </p:sp>
      <p:sp>
        <p:nvSpPr>
          <p:cNvPr id="21" name="TextBox 20"/>
          <p:cNvSpPr txBox="1"/>
          <p:nvPr/>
        </p:nvSpPr>
        <p:spPr>
          <a:xfrm>
            <a:off x="4365872" y="2865190"/>
            <a:ext cx="1020151" cy="300082"/>
          </a:xfrm>
          <a:prstGeom prst="rect">
            <a:avLst/>
          </a:prstGeom>
          <a:noFill/>
        </p:spPr>
        <p:txBody>
          <a:bodyPr wrap="none" rtlCol="0">
            <a:spAutoFit/>
          </a:bodyPr>
          <a:lstStyle/>
          <a:p>
            <a:r>
              <a:rPr lang="en-US" sz="1350" dirty="0"/>
              <a:t>polarization</a:t>
            </a:r>
          </a:p>
        </p:txBody>
      </p:sp>
      <p:sp>
        <p:nvSpPr>
          <p:cNvPr id="22" name="Slide Number Placeholder 5">
            <a:extLst>
              <a:ext uri="{FF2B5EF4-FFF2-40B4-BE49-F238E27FC236}">
                <a16:creationId xmlns:a16="http://schemas.microsoft.com/office/drawing/2014/main" id="{D5C5DC39-550A-4E88-864F-3E7D699DF811}"/>
              </a:ext>
            </a:extLst>
          </p:cNvPr>
          <p:cNvSpPr>
            <a:spLocks noGrp="1"/>
          </p:cNvSpPr>
          <p:nvPr>
            <p:ph type="sldNum" sz="quarter" idx="12"/>
          </p:nvPr>
        </p:nvSpPr>
        <p:spPr>
          <a:xfrm>
            <a:off x="4226807" y="6467336"/>
            <a:ext cx="536158" cy="303364"/>
          </a:xfrm>
        </p:spPr>
        <p:txBody>
          <a:bodyPr/>
          <a:lstStyle/>
          <a:p>
            <a:fld id="{3CA11663-7C39-3C4F-B038-808A5EF937D6}" type="slidenum">
              <a:rPr lang="en-US" smtClean="0"/>
              <a:t>8</a:t>
            </a:fld>
            <a:endParaRPr lang="en-US"/>
          </a:p>
        </p:txBody>
      </p:sp>
    </p:spTree>
    <p:extLst>
      <p:ext uri="{BB962C8B-B14F-4D97-AF65-F5344CB8AC3E}">
        <p14:creationId xmlns:p14="http://schemas.microsoft.com/office/powerpoint/2010/main" val="1557501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44444E-6 -1.11111E-6 L 0.45954 0.00602 " pathEditMode="relative" rAng="0" ptsTypes="AA">
                                      <p:cBhvr>
                                        <p:cTn id="6" dur="2000" fill="hold"/>
                                        <p:tgtEl>
                                          <p:spTgt spid="15"/>
                                        </p:tgtEl>
                                        <p:attrNameLst>
                                          <p:attrName>ppt_x</p:attrName>
                                          <p:attrName>ppt_y</p:attrName>
                                        </p:attrNameLst>
                                      </p:cBhvr>
                                      <p:rCtr x="22969" y="301"/>
                                    </p:animMotion>
                                  </p:childTnLst>
                                </p:cTn>
                              </p:par>
                              <p:par>
                                <p:cTn id="7" presetID="42" presetClass="path" presetSubtype="0" accel="50000" decel="50000" fill="hold" grpId="0" nodeType="withEffect">
                                  <p:stCondLst>
                                    <p:cond delay="0"/>
                                  </p:stCondLst>
                                  <p:childTnLst>
                                    <p:animMotion origin="layout" path="M 3.88889E-6 -3.33333E-6 L 0.45347 0.00949 " pathEditMode="relative" rAng="0" ptsTypes="AA">
                                      <p:cBhvr>
                                        <p:cTn id="8" dur="2000" fill="hold"/>
                                        <p:tgtEl>
                                          <p:spTgt spid="16"/>
                                        </p:tgtEl>
                                        <p:attrNameLst>
                                          <p:attrName>ppt_x</p:attrName>
                                          <p:attrName>ppt_y</p:attrName>
                                        </p:attrNameLst>
                                      </p:cBhvr>
                                      <p:rCtr x="22674" y="463"/>
                                    </p:animMotion>
                                  </p:childTnLst>
                                </p:cTn>
                              </p:par>
                              <p:par>
                                <p:cTn id="9" presetID="42" presetClass="path" presetSubtype="0" accel="50000" decel="50000" fill="hold" nodeType="withEffect">
                                  <p:stCondLst>
                                    <p:cond delay="0"/>
                                  </p:stCondLst>
                                  <p:childTnLst>
                                    <p:animMotion origin="layout" path="M 4.44444E-6 -1.11111E-6 L 0.45954 0.00602 " pathEditMode="relative" rAng="0" ptsTypes="AA">
                                      <p:cBhvr>
                                        <p:cTn id="10" dur="2000" fill="hold"/>
                                        <p:tgtEl>
                                          <p:spTgt spid="20"/>
                                        </p:tgtEl>
                                        <p:attrNameLst>
                                          <p:attrName>ppt_x</p:attrName>
                                          <p:attrName>ppt_y</p:attrName>
                                        </p:attrNameLst>
                                      </p:cBhvr>
                                      <p:rCtr x="22969" y="301"/>
                                    </p:animMotion>
                                  </p:childTnLst>
                                </p:cTn>
                              </p:par>
                              <p:par>
                                <p:cTn id="11" presetID="42" presetClass="path" presetSubtype="0" accel="50000" decel="50000" fill="hold" grpId="0" nodeType="withEffect">
                                  <p:stCondLst>
                                    <p:cond delay="0"/>
                                  </p:stCondLst>
                                  <p:childTnLst>
                                    <p:animMotion origin="layout" path="M 2.77778E-7 -3.33333E-6 L 0.45347 0.00949 " pathEditMode="relative" rAng="0" ptsTypes="AA">
                                      <p:cBhvr>
                                        <p:cTn id="12" dur="2000" fill="hold"/>
                                        <p:tgtEl>
                                          <p:spTgt spid="21"/>
                                        </p:tgtEl>
                                        <p:attrNameLst>
                                          <p:attrName>ppt_x</p:attrName>
                                          <p:attrName>ppt_y</p:attrName>
                                        </p:attrNameLst>
                                      </p:cBhvr>
                                      <p:rCtr x="22674" y="463"/>
                                    </p:animMotion>
                                  </p:childTnLst>
                                </p:cTn>
                              </p:par>
                              <p:par>
                                <p:cTn id="13" presetID="8" presetClass="emph" presetSubtype="0" fill="hold" nodeType="withEffect">
                                  <p:stCondLst>
                                    <p:cond delay="500"/>
                                  </p:stCondLst>
                                  <p:childTnLst>
                                    <p:animRot by="5400000">
                                      <p:cBhvr>
                                        <p:cTn id="14" dur="1000" fill="hold"/>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 Photogun</a:t>
            </a:r>
          </a:p>
        </p:txBody>
      </p:sp>
      <p:pic>
        <p:nvPicPr>
          <p:cNvPr id="82" name="Picture 81"/>
          <p:cNvPicPr>
            <a:picLocks noChangeAspect="1"/>
          </p:cNvPicPr>
          <p:nvPr/>
        </p:nvPicPr>
        <p:blipFill rotWithShape="1">
          <a:blip r:embed="rId2"/>
          <a:srcRect r="64449"/>
          <a:stretch/>
        </p:blipFill>
        <p:spPr>
          <a:xfrm>
            <a:off x="120523" y="3900158"/>
            <a:ext cx="2052320" cy="2573200"/>
          </a:xfrm>
          <a:prstGeom prst="rect">
            <a:avLst/>
          </a:prstGeom>
        </p:spPr>
      </p:pic>
      <p:pic>
        <p:nvPicPr>
          <p:cNvPr id="4" name="Picture 3"/>
          <p:cNvPicPr>
            <a:picLocks noChangeAspect="1"/>
          </p:cNvPicPr>
          <p:nvPr/>
        </p:nvPicPr>
        <p:blipFill>
          <a:blip r:embed="rId3"/>
          <a:stretch>
            <a:fillRect/>
          </a:stretch>
        </p:blipFill>
        <p:spPr>
          <a:xfrm>
            <a:off x="182880" y="814546"/>
            <a:ext cx="5709920" cy="2614454"/>
          </a:xfrm>
          <a:prstGeom prst="rect">
            <a:avLst/>
          </a:prstGeom>
        </p:spPr>
      </p:pic>
      <p:pic>
        <p:nvPicPr>
          <p:cNvPr id="5" name="Picture 4"/>
          <p:cNvPicPr>
            <a:picLocks noChangeAspect="1"/>
          </p:cNvPicPr>
          <p:nvPr/>
        </p:nvPicPr>
        <p:blipFill>
          <a:blip r:embed="rId4"/>
          <a:stretch>
            <a:fillRect/>
          </a:stretch>
        </p:blipFill>
        <p:spPr>
          <a:xfrm>
            <a:off x="6004560" y="1417577"/>
            <a:ext cx="3068320" cy="561236"/>
          </a:xfrm>
          <a:prstGeom prst="rect">
            <a:avLst/>
          </a:prstGeom>
        </p:spPr>
      </p:pic>
      <p:sp>
        <p:nvSpPr>
          <p:cNvPr id="6" name="TextBox 5"/>
          <p:cNvSpPr txBox="1"/>
          <p:nvPr/>
        </p:nvSpPr>
        <p:spPr>
          <a:xfrm>
            <a:off x="6004560" y="801161"/>
            <a:ext cx="3139440" cy="646331"/>
          </a:xfrm>
          <a:prstGeom prst="rect">
            <a:avLst/>
          </a:prstGeom>
          <a:noFill/>
        </p:spPr>
        <p:txBody>
          <a:bodyPr wrap="square" rtlCol="0">
            <a:spAutoFit/>
          </a:bodyPr>
          <a:lstStyle/>
          <a:p>
            <a:r>
              <a:rPr lang="en-US" dirty="0"/>
              <a:t>Field emission, Fowler-</a:t>
            </a:r>
            <a:r>
              <a:rPr lang="en-US" dirty="0" err="1"/>
              <a:t>Nordheim</a:t>
            </a:r>
            <a:r>
              <a:rPr lang="en-US" dirty="0"/>
              <a:t>:</a:t>
            </a:r>
          </a:p>
        </p:txBody>
      </p:sp>
      <p:sp>
        <p:nvSpPr>
          <p:cNvPr id="8" name="TextBox 7"/>
          <p:cNvSpPr txBox="1"/>
          <p:nvPr/>
        </p:nvSpPr>
        <p:spPr>
          <a:xfrm>
            <a:off x="6075680" y="1994310"/>
            <a:ext cx="3139440" cy="369332"/>
          </a:xfrm>
          <a:prstGeom prst="rect">
            <a:avLst/>
          </a:prstGeom>
          <a:noFill/>
        </p:spPr>
        <p:txBody>
          <a:bodyPr wrap="square" rtlCol="0">
            <a:spAutoFit/>
          </a:bodyPr>
          <a:lstStyle/>
          <a:p>
            <a:r>
              <a:rPr lang="es-MX" dirty="0" err="1"/>
              <a:t>Space</a:t>
            </a:r>
            <a:r>
              <a:rPr lang="es-MX" dirty="0"/>
              <a:t> </a:t>
            </a:r>
            <a:r>
              <a:rPr lang="es-MX" dirty="0" err="1"/>
              <a:t>charge</a:t>
            </a:r>
            <a:r>
              <a:rPr lang="es-MX" dirty="0"/>
              <a:t>:</a:t>
            </a:r>
            <a:endParaRPr lang="en-US" dirty="0"/>
          </a:p>
        </p:txBody>
      </p:sp>
      <mc:AlternateContent xmlns:mc="http://schemas.openxmlformats.org/markup-compatibility/2006" xmlns:a14="http://schemas.microsoft.com/office/drawing/2010/main">
        <mc:Choice Requires="a14">
          <p:sp>
            <p:nvSpPr>
              <p:cNvPr id="9" name="Rectangle 8"/>
              <p:cNvSpPr/>
              <p:nvPr/>
            </p:nvSpPr>
            <p:spPr>
              <a:xfrm>
                <a:off x="6004560" y="2373802"/>
                <a:ext cx="2211118" cy="6653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𝑟</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𝑟</m:t>
                          </m:r>
                        </m:e>
                      </m:d>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𝑒</m:t>
                          </m:r>
                          <m:sSub>
                            <m:sSubPr>
                              <m:ctrlPr>
                                <a:rPr lang="en-US" b="0" i="1" smtClean="0">
                                  <a:latin typeface="Cambria Math" panose="02040503050406030204" pitchFamily="18" charset="0"/>
                                </a:rPr>
                              </m:ctrlPr>
                            </m:sSubPr>
                            <m:e>
                              <m:r>
                                <m:rPr>
                                  <m:sty m:val="p"/>
                                </m:rPr>
                                <a:rPr lang="el-GR" b="0" i="1" smtClean="0">
                                  <a:latin typeface="Cambria Math" panose="02040503050406030204" pitchFamily="18" charset="0"/>
                                </a:rPr>
                                <m:t>λ</m:t>
                              </m:r>
                            </m:e>
                            <m:sub>
                              <m:r>
                                <a:rPr lang="en-US" b="0" i="1" smtClean="0">
                                  <a:latin typeface="Cambria Math" panose="02040503050406030204" pitchFamily="18" charset="0"/>
                                </a:rPr>
                                <m:t>0</m:t>
                              </m:r>
                            </m:sub>
                          </m:sSub>
                          <m:r>
                            <a:rPr lang="en-US" b="0" i="1" smtClean="0">
                              <a:latin typeface="Cambria Math" panose="02040503050406030204" pitchFamily="18" charset="0"/>
                            </a:rPr>
                            <m:t>𝑟</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2</m:t>
                              </m:r>
                              <m:r>
                                <m:rPr>
                                  <m:sty m:val="p"/>
                                </m:rPr>
                                <a:rPr lang="el-GR" b="0" i="1" smtClean="0">
                                  <a:latin typeface="Cambria Math" panose="02040503050406030204" pitchFamily="18" charset="0"/>
                                </a:rPr>
                                <m:t>π</m:t>
                              </m:r>
                              <m:sSub>
                                <m:sSubPr>
                                  <m:ctrlPr>
                                    <a:rPr lang="en-US" b="0" i="1" smtClean="0">
                                      <a:latin typeface="Cambria Math" panose="02040503050406030204" pitchFamily="18" charset="0"/>
                                      <a:ea typeface="Cambria Math" panose="02040503050406030204" pitchFamily="18" charset="0"/>
                                    </a:rPr>
                                  </m:ctrlPr>
                                </m:sSubPr>
                                <m:e>
                                  <m:r>
                                    <a:rPr lang="el-GR" b="0" i="1" smtClean="0">
                                      <a:latin typeface="Cambria Math" panose="02040503050406030204" pitchFamily="18" charset="0"/>
                                      <a:ea typeface="Cambria Math" panose="02040503050406030204" pitchFamily="18" charset="0"/>
                                    </a:rPr>
                                    <m:t>𝜀</m:t>
                                  </m:r>
                                </m:e>
                                <m:sub>
                                  <m:r>
                                    <a:rPr lang="en-US" b="0" i="1" smtClean="0">
                                      <a:latin typeface="Cambria Math" panose="02040503050406030204" pitchFamily="18" charset="0"/>
                                      <a:ea typeface="Cambria Math" panose="02040503050406030204" pitchFamily="18" charset="0"/>
                                    </a:rPr>
                                    <m:t>0</m:t>
                                  </m:r>
                                </m:sub>
                              </m:sSub>
                              <m:r>
                                <a:rPr lang="en-US" b="0" i="1" smtClean="0">
                                  <a:latin typeface="Cambria Math" panose="02040503050406030204" pitchFamily="18" charset="0"/>
                                </a:rPr>
                                <m:t>  </m:t>
                              </m:r>
                              <m:r>
                                <a:rPr lang="en-US" b="0" i="1" smtClean="0">
                                  <a:latin typeface="Cambria Math" panose="02040503050406030204" pitchFamily="18" charset="0"/>
                                </a:rPr>
                                <m:t>𝑎</m:t>
                              </m:r>
                            </m:e>
                            <m:sup>
                              <m:r>
                                <a:rPr lang="en-US" b="0" i="1" smtClean="0">
                                  <a:latin typeface="Cambria Math" panose="02040503050406030204" pitchFamily="18" charset="0"/>
                                </a:rPr>
                                <m:t>2</m:t>
                              </m:r>
                            </m:sup>
                          </m:sSup>
                          <m:r>
                            <a:rPr lang="en-US" b="0" i="1" smtClean="0">
                              <a:latin typeface="Cambria Math" panose="02040503050406030204" pitchFamily="18" charset="0"/>
                            </a:rPr>
                            <m:t> </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𝛾</m:t>
                              </m:r>
                            </m:e>
                            <m:sup>
                              <m:r>
                                <a:rPr lang="en-US" b="0" i="1" smtClean="0">
                                  <a:latin typeface="Cambria Math" panose="02040503050406030204" pitchFamily="18" charset="0"/>
                                  <a:ea typeface="Cambria Math" panose="02040503050406030204" pitchFamily="18" charset="0"/>
                                </a:rPr>
                                <m:t>2</m:t>
                              </m:r>
                            </m:sup>
                          </m:sSup>
                        </m:den>
                      </m:f>
                    </m:oMath>
                  </m:oMathPara>
                </a14:m>
                <a:endParaRPr lang="es-MX" dirty="0"/>
              </a:p>
            </p:txBody>
          </p:sp>
        </mc:Choice>
        <mc:Fallback xmlns="">
          <p:sp>
            <p:nvSpPr>
              <p:cNvPr id="9" name="Rectangle 8"/>
              <p:cNvSpPr>
                <a:spLocks noRot="1" noChangeAspect="1" noMove="1" noResize="1" noEditPoints="1" noAdjustHandles="1" noChangeArrowheads="1" noChangeShapeType="1" noTextEdit="1"/>
              </p:cNvSpPr>
              <p:nvPr/>
            </p:nvSpPr>
            <p:spPr>
              <a:xfrm>
                <a:off x="6004560" y="2373802"/>
                <a:ext cx="2211118" cy="665375"/>
              </a:xfrm>
              <a:prstGeom prst="rect">
                <a:avLst/>
              </a:prstGeom>
              <a:blipFill>
                <a:blip r:embed="rId5"/>
                <a:stretch>
                  <a:fillRect/>
                </a:stretch>
              </a:blipFill>
            </p:spPr>
            <p:txBody>
              <a:bodyPr/>
              <a:lstStyle/>
              <a:p>
                <a:r>
                  <a:rPr lang="en-US">
                    <a:noFill/>
                  </a:rPr>
                  <a:t> </a:t>
                </a:r>
              </a:p>
            </p:txBody>
          </p:sp>
        </mc:Fallback>
      </mc:AlternateContent>
      <p:sp>
        <p:nvSpPr>
          <p:cNvPr id="10" name="TextBox 9"/>
          <p:cNvSpPr txBox="1"/>
          <p:nvPr/>
        </p:nvSpPr>
        <p:spPr>
          <a:xfrm>
            <a:off x="6075680" y="3130948"/>
            <a:ext cx="3139440" cy="646331"/>
          </a:xfrm>
          <a:prstGeom prst="rect">
            <a:avLst/>
          </a:prstGeom>
          <a:noFill/>
        </p:spPr>
        <p:txBody>
          <a:bodyPr wrap="square" rtlCol="0">
            <a:spAutoFit/>
          </a:bodyPr>
          <a:lstStyle/>
          <a:p>
            <a:r>
              <a:rPr lang="es-MX" dirty="0" err="1"/>
              <a:t>Photoemission</a:t>
            </a:r>
            <a:r>
              <a:rPr lang="es-MX" dirty="0"/>
              <a:t> and back-</a:t>
            </a:r>
            <a:r>
              <a:rPr lang="es-MX" dirty="0" err="1"/>
              <a:t>bombardment</a:t>
            </a:r>
            <a:r>
              <a:rPr lang="es-MX" dirty="0"/>
              <a:t>:</a:t>
            </a:r>
            <a:endParaRPr lang="en-US" dirty="0"/>
          </a:p>
        </p:txBody>
      </p:sp>
      <p:pic>
        <p:nvPicPr>
          <p:cNvPr id="7" name="Picture 6"/>
          <p:cNvPicPr>
            <a:picLocks noChangeAspect="1"/>
          </p:cNvPicPr>
          <p:nvPr/>
        </p:nvPicPr>
        <p:blipFill>
          <a:blip r:embed="rId6"/>
          <a:stretch>
            <a:fillRect/>
          </a:stretch>
        </p:blipFill>
        <p:spPr>
          <a:xfrm>
            <a:off x="6274953" y="3747273"/>
            <a:ext cx="2255520" cy="1685006"/>
          </a:xfrm>
          <a:prstGeom prst="rect">
            <a:avLst/>
          </a:prstGeom>
        </p:spPr>
      </p:pic>
      <p:pic>
        <p:nvPicPr>
          <p:cNvPr id="11" name="Picture 10"/>
          <p:cNvPicPr>
            <a:picLocks noChangeAspect="1"/>
          </p:cNvPicPr>
          <p:nvPr/>
        </p:nvPicPr>
        <p:blipFill rotWithShape="1">
          <a:blip r:embed="rId7"/>
          <a:srcRect t="18093"/>
          <a:stretch/>
        </p:blipFill>
        <p:spPr>
          <a:xfrm>
            <a:off x="6993862" y="5468372"/>
            <a:ext cx="2150137" cy="1384547"/>
          </a:xfrm>
          <a:prstGeom prst="rect">
            <a:avLst/>
          </a:prstGeom>
        </p:spPr>
      </p:pic>
      <p:pic>
        <p:nvPicPr>
          <p:cNvPr id="16" name="Picture 15" descr="Figure 3.png">
            <a:extLst>
              <a:ext uri="{FF2B5EF4-FFF2-40B4-BE49-F238E27FC236}">
                <a16:creationId xmlns:a16="http://schemas.microsoft.com/office/drawing/2014/main" id="{25389715-9EF2-4BA1-8C7B-AE23734CB234}"/>
              </a:ext>
            </a:extLst>
          </p:cNvPr>
          <p:cNvPicPr/>
          <p:nvPr/>
        </p:nvPicPr>
        <p:blipFill>
          <a:blip r:embed="rId8">
            <a:extLst>
              <a:ext uri="{BEBA8EAE-BF5A-486C-A8C5-ECC9F3942E4B}">
                <a14:imgProps xmlns:a14="http://schemas.microsoft.com/office/drawing/2010/main">
                  <a14:imgLayer r:embed="rId9">
                    <a14:imgEffect>
                      <a14:sharpenSoften amount="8000"/>
                    </a14:imgEffect>
                    <a14:imgEffect>
                      <a14:brightnessContrast bright="9000"/>
                    </a14:imgEffect>
                  </a14:imgLayer>
                </a14:imgProps>
              </a:ext>
            </a:extLst>
          </a:blip>
          <a:stretch>
            <a:fillRect/>
          </a:stretch>
        </p:blipFill>
        <p:spPr>
          <a:xfrm>
            <a:off x="2309037" y="4258112"/>
            <a:ext cx="3671089" cy="1785342"/>
          </a:xfrm>
          <a:prstGeom prst="rect">
            <a:avLst/>
          </a:prstGeom>
        </p:spPr>
      </p:pic>
      <p:sp>
        <p:nvSpPr>
          <p:cNvPr id="15" name="Rectangle 14">
            <a:extLst>
              <a:ext uri="{FF2B5EF4-FFF2-40B4-BE49-F238E27FC236}">
                <a16:creationId xmlns:a16="http://schemas.microsoft.com/office/drawing/2014/main" id="{2165E437-5344-4BEE-BC74-392344409B98}"/>
              </a:ext>
            </a:extLst>
          </p:cNvPr>
          <p:cNvSpPr/>
          <p:nvPr/>
        </p:nvSpPr>
        <p:spPr>
          <a:xfrm>
            <a:off x="2255108" y="6077060"/>
            <a:ext cx="4572000" cy="523220"/>
          </a:xfrm>
          <a:prstGeom prst="rect">
            <a:avLst/>
          </a:prstGeom>
        </p:spPr>
        <p:txBody>
          <a:bodyPr>
            <a:spAutoFit/>
          </a:bodyPr>
          <a:lstStyle/>
          <a:p>
            <a:r>
              <a:rPr lang="en-US" sz="1400" dirty="0"/>
              <a:t>C. Hernandez-Garcia, et al., IEEE Transactions on Dielectrics and Electrical Insulation Vol. 23, No. 1; February 2016</a:t>
            </a:r>
          </a:p>
        </p:txBody>
      </p:sp>
      <p:grpSp>
        <p:nvGrpSpPr>
          <p:cNvPr id="3" name="Group 2">
            <a:extLst>
              <a:ext uri="{FF2B5EF4-FFF2-40B4-BE49-F238E27FC236}">
                <a16:creationId xmlns:a16="http://schemas.microsoft.com/office/drawing/2014/main" id="{C51E8C43-5DCD-43FA-8CD5-400794A2D0D7}"/>
              </a:ext>
            </a:extLst>
          </p:cNvPr>
          <p:cNvGrpSpPr/>
          <p:nvPr/>
        </p:nvGrpSpPr>
        <p:grpSpPr>
          <a:xfrm>
            <a:off x="1130058" y="1284588"/>
            <a:ext cx="6906589" cy="5315692"/>
            <a:chOff x="1118705" y="1076476"/>
            <a:chExt cx="6906589" cy="5315692"/>
          </a:xfrm>
        </p:grpSpPr>
        <p:pic>
          <p:nvPicPr>
            <p:cNvPr id="12" name="Picture 11"/>
            <p:cNvPicPr>
              <a:picLocks noChangeAspect="1"/>
            </p:cNvPicPr>
            <p:nvPr/>
          </p:nvPicPr>
          <p:blipFill>
            <a:blip r:embed="rId10"/>
            <a:stretch>
              <a:fillRect/>
            </a:stretch>
          </p:blipFill>
          <p:spPr>
            <a:xfrm>
              <a:off x="1118705" y="1076476"/>
              <a:ext cx="6906589" cy="53156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p:cNvSpPr txBox="1"/>
            <p:nvPr/>
          </p:nvSpPr>
          <p:spPr>
            <a:xfrm>
              <a:off x="1311983" y="3073370"/>
              <a:ext cx="1557478" cy="369332"/>
            </a:xfrm>
            <a:prstGeom prst="rect">
              <a:avLst/>
            </a:prstGeom>
            <a:noFill/>
          </p:spPr>
          <p:txBody>
            <a:bodyPr wrap="none" rtlCol="0">
              <a:spAutoFit/>
            </a:bodyPr>
            <a:lstStyle/>
            <a:p>
              <a:r>
                <a:rPr lang="es-MX" dirty="0"/>
                <a:t>And </a:t>
              </a:r>
              <a:r>
                <a:rPr lang="es-MX" dirty="0" err="1"/>
                <a:t>also</a:t>
              </a:r>
              <a:r>
                <a:rPr lang="es-MX" dirty="0"/>
                <a:t> spin!</a:t>
              </a:r>
              <a:endParaRPr lang="en-US" dirty="0"/>
            </a:p>
          </p:txBody>
        </p:sp>
        <p:sp>
          <p:nvSpPr>
            <p:cNvPr id="14" name="Rectangle 13"/>
            <p:cNvSpPr/>
            <p:nvPr/>
          </p:nvSpPr>
          <p:spPr>
            <a:xfrm>
              <a:off x="6176098" y="2150040"/>
              <a:ext cx="1818717" cy="1477328"/>
            </a:xfrm>
            <a:prstGeom prst="rect">
              <a:avLst/>
            </a:prstGeom>
          </p:spPr>
          <p:txBody>
            <a:bodyPr wrap="square">
              <a:spAutoFit/>
            </a:bodyPr>
            <a:lstStyle/>
            <a:p>
              <a:r>
                <a:rPr lang="en-US" b="1" dirty="0"/>
                <a:t>An Engineering Guide To </a:t>
              </a:r>
              <a:r>
                <a:rPr lang="en-US" b="1" dirty="0" err="1"/>
                <a:t>Photoinjectors</a:t>
              </a:r>
              <a:endParaRPr lang="en-US" b="1" dirty="0"/>
            </a:p>
            <a:p>
              <a:r>
                <a:rPr lang="en-US" dirty="0" err="1">
                  <a:hlinkClick r:id="rId11"/>
                </a:rPr>
                <a:t>Triveni</a:t>
              </a:r>
              <a:r>
                <a:rPr lang="en-US" dirty="0">
                  <a:hlinkClick r:id="rId11"/>
                </a:rPr>
                <a:t> Rao</a:t>
              </a:r>
              <a:r>
                <a:rPr lang="en-US" dirty="0"/>
                <a:t>, </a:t>
              </a:r>
              <a:r>
                <a:rPr lang="en-US" dirty="0">
                  <a:hlinkClick r:id="rId12"/>
                </a:rPr>
                <a:t>David H. Dowell</a:t>
              </a:r>
              <a:endParaRPr lang="en-US" dirty="0"/>
            </a:p>
          </p:txBody>
        </p:sp>
      </p:grpSp>
    </p:spTree>
    <p:extLst>
      <p:ext uri="{BB962C8B-B14F-4D97-AF65-F5344CB8AC3E}">
        <p14:creationId xmlns:p14="http://schemas.microsoft.com/office/powerpoint/2010/main" val="1410145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effersonLab_Standard" id="{C827FAA7-516A-D449-BEDD-B5FC91024FEC}" vid="{B010C366-98B8-504F-B911-D3F895C7B8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JeffersonLab_Standard</Template>
  <TotalTime>21130</TotalTime>
  <Words>900</Words>
  <Application>Microsoft Office PowerPoint</Application>
  <PresentationFormat>On-screen Show (4:3)</PresentationFormat>
  <Paragraphs>170</Paragraphs>
  <Slides>19</Slides>
  <Notes>0</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Pushing Boundaries in Accelerator Physics: A Decade of R&amp;D at Jefferson Lab </vt:lpstr>
      <vt:lpstr>Summary</vt:lpstr>
      <vt:lpstr>Introduction: Photogun and Wien spin rotation</vt:lpstr>
      <vt:lpstr>Introduction: The bigger EIC picture</vt:lpstr>
      <vt:lpstr>Introduction: The importance of outreach</vt:lpstr>
      <vt:lpstr>Motivation: More and more voltage!</vt:lpstr>
      <vt:lpstr>Devices: Polarized photoelectron gun</vt:lpstr>
      <vt:lpstr>Devices: Wien spin rotator</vt:lpstr>
      <vt:lpstr>Challenges: Photogun</vt:lpstr>
      <vt:lpstr>Challenges: Wien spin rotator</vt:lpstr>
      <vt:lpstr>Methodology</vt:lpstr>
      <vt:lpstr>Solutions: 200 keV R30-4 photogun</vt:lpstr>
      <vt:lpstr>Solutions: 200 keV photogun</vt:lpstr>
      <vt:lpstr>Solutions: 200 keV Wien spin rotator</vt:lpstr>
      <vt:lpstr>Side quests</vt:lpstr>
      <vt:lpstr>Good results</vt:lpstr>
      <vt:lpstr>Acknowledgements </vt:lpstr>
      <vt:lpstr>PowerPoint Presentation</vt:lpstr>
      <vt:lpstr>Extras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Celebrating National Hispanic Heritage Month</dc:title>
  <dc:creator>Gabriel Palacios-Serrano</dc:creator>
  <cp:lastModifiedBy>Gabriel Palacios-Serrano</cp:lastModifiedBy>
  <cp:revision>297</cp:revision>
  <dcterms:created xsi:type="dcterms:W3CDTF">2023-09-15T14:50:51Z</dcterms:created>
  <dcterms:modified xsi:type="dcterms:W3CDTF">2025-07-12T12:53:26Z</dcterms:modified>
</cp:coreProperties>
</file>