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4"/>
    <p:sldMasterId id="2147483701" r:id="rId5"/>
  </p:sldMasterIdLst>
  <p:notesMasterIdLst>
    <p:notesMasterId r:id="rId26"/>
  </p:notesMasterIdLst>
  <p:handoutMasterIdLst>
    <p:handoutMasterId r:id="rId27"/>
  </p:handoutMasterIdLst>
  <p:sldIdLst>
    <p:sldId id="5408" r:id="rId6"/>
    <p:sldId id="5870" r:id="rId7"/>
    <p:sldId id="5938" r:id="rId8"/>
    <p:sldId id="5943" r:id="rId9"/>
    <p:sldId id="5967" r:id="rId10"/>
    <p:sldId id="5977" r:id="rId11"/>
    <p:sldId id="5979" r:id="rId12"/>
    <p:sldId id="5980" r:id="rId13"/>
    <p:sldId id="5968" r:id="rId14"/>
    <p:sldId id="5947" r:id="rId15"/>
    <p:sldId id="5972" r:id="rId16"/>
    <p:sldId id="5973" r:id="rId17"/>
    <p:sldId id="5976" r:id="rId18"/>
    <p:sldId id="5950" r:id="rId19"/>
    <p:sldId id="5942" r:id="rId20"/>
    <p:sldId id="5846" r:id="rId21"/>
    <p:sldId id="5975" r:id="rId22"/>
    <p:sldId id="5966" r:id="rId23"/>
    <p:sldId id="5974" r:id="rId24"/>
    <p:sldId id="5948" r:id="rId2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  <p188:author id="{68731784-5840-F617-78C0-5362B2CCDEE0}" name="Jianwei Qiu" initials="JQ" userId="S::jqiu@JLAB.ORG::801aee4f-01be-445a-9d95-e46e4ef9bf4b" providerId="AD"/>
  <p188:author id="{5D57699C-63BE-E7E2-5E97-1E29C8038EAB}" name="Amber Boehnlein" initials="AB" userId="S::amber@jlab.org::9ee83fe6-ab0c-4884-84a0-de44469ed022" providerId="AD"/>
  <p188:author id="{59ED88F1-301C-7B5F-B318-7A15ED193814}" name="Jae Yun Cho" initials="JC" userId="S::jcho@jlab.org::2b5e541d-bee5-4d17-961d-e677747562f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35" autoAdjust="0"/>
    <p:restoredTop sz="95028"/>
  </p:normalViewPr>
  <p:slideViewPr>
    <p:cSldViewPr>
      <p:cViewPr varScale="1">
        <p:scale>
          <a:sx n="117" d="100"/>
          <a:sy n="117" d="100"/>
        </p:scale>
        <p:origin x="240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31" d="100"/>
          <a:sy n="131" d="100"/>
        </p:scale>
        <p:origin x="70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7C74D2-1B95-C646-BFEC-A46BD5C22FF4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FE25018D-5FDB-B04E-B7DD-ABD14C4B3AA3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Nuclear Physics</a:t>
          </a:r>
        </a:p>
      </dgm:t>
    </dgm:pt>
    <dgm:pt modelId="{4ABD31DA-4219-254D-BF32-546D255C0451}" type="parTrans" cxnId="{1D14B8FB-04BA-194A-9B26-9B8D4AB84D03}">
      <dgm:prSet/>
      <dgm:spPr/>
      <dgm:t>
        <a:bodyPr/>
        <a:lstStyle/>
        <a:p>
          <a:endParaRPr lang="en-US"/>
        </a:p>
      </dgm:t>
    </dgm:pt>
    <dgm:pt modelId="{5FC50FD8-8B78-5C48-8446-43FBB4B4E461}" type="sibTrans" cxnId="{1D14B8FB-04BA-194A-9B26-9B8D4AB84D03}">
      <dgm:prSet/>
      <dgm:spPr/>
      <dgm:t>
        <a:bodyPr/>
        <a:lstStyle/>
        <a:p>
          <a:endParaRPr lang="en-US"/>
        </a:p>
      </dgm:t>
    </dgm:pt>
    <dgm:pt modelId="{91BE6E6F-FADF-CF45-ACBB-ED6A0293183F}">
      <dgm:prSet phldrT="[Text]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Computational  &amp; Data Science</a:t>
          </a:r>
          <a:endParaRPr lang="en-US" b="1" dirty="0">
            <a:solidFill>
              <a:schemeClr val="bg1"/>
            </a:solidFill>
          </a:endParaRPr>
        </a:p>
      </dgm:t>
    </dgm:pt>
    <dgm:pt modelId="{3F024B24-CC32-5142-B819-823F5B6C49AA}" type="parTrans" cxnId="{9CBE1F4B-1D6E-2247-BF1A-26708861A888}">
      <dgm:prSet/>
      <dgm:spPr/>
      <dgm:t>
        <a:bodyPr/>
        <a:lstStyle/>
        <a:p>
          <a:endParaRPr lang="en-US"/>
        </a:p>
      </dgm:t>
    </dgm:pt>
    <dgm:pt modelId="{4583B2E4-E6BA-9744-B54E-2023277C2718}" type="sibTrans" cxnId="{9CBE1F4B-1D6E-2247-BF1A-26708861A888}">
      <dgm:prSet/>
      <dgm:spPr/>
      <dgm:t>
        <a:bodyPr/>
        <a:lstStyle/>
        <a:p>
          <a:endParaRPr lang="en-US"/>
        </a:p>
      </dgm:t>
    </dgm:pt>
    <dgm:pt modelId="{B764084A-C76C-1740-9197-36AE1C4424BD}">
      <dgm:prSet phldrT="[Text]"/>
      <dgm:spPr>
        <a:blipFill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Accelerator Science &amp; Technology</a:t>
          </a:r>
        </a:p>
      </dgm:t>
    </dgm:pt>
    <dgm:pt modelId="{76412FC8-C805-994E-A356-48578C3D7555}" type="parTrans" cxnId="{4A6C7635-8DEC-1C4D-ACFC-981365BDC789}">
      <dgm:prSet/>
      <dgm:spPr/>
      <dgm:t>
        <a:bodyPr/>
        <a:lstStyle/>
        <a:p>
          <a:endParaRPr lang="en-US"/>
        </a:p>
      </dgm:t>
    </dgm:pt>
    <dgm:pt modelId="{AE26D5D5-ED7E-6648-8410-80FC847A92B5}" type="sibTrans" cxnId="{4A6C7635-8DEC-1C4D-ACFC-981365BDC789}">
      <dgm:prSet/>
      <dgm:spPr/>
      <dgm:t>
        <a:bodyPr/>
        <a:lstStyle/>
        <a:p>
          <a:endParaRPr lang="en-US"/>
        </a:p>
      </dgm:t>
    </dgm:pt>
    <dgm:pt modelId="{D1AFAB4F-2444-7F4C-B1DE-A9BDE0273043}" type="pres">
      <dgm:prSet presAssocID="{317C74D2-1B95-C646-BFEC-A46BD5C22FF4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B778194F-1CF8-A74C-92C9-1FB01A72153B}" type="pres">
      <dgm:prSet presAssocID="{FE25018D-5FDB-B04E-B7DD-ABD14C4B3AA3}" presName="circ1" presStyleLbl="vennNode1" presStyleIdx="0" presStyleCnt="3"/>
      <dgm:spPr/>
    </dgm:pt>
    <dgm:pt modelId="{A8123802-E98D-E042-BB17-F6642169E22E}" type="pres">
      <dgm:prSet presAssocID="{FE25018D-5FDB-B04E-B7DD-ABD14C4B3AA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A0CFE2B-5FFD-7743-8C70-CCFA7FA77F4F}" type="pres">
      <dgm:prSet presAssocID="{91BE6E6F-FADF-CF45-ACBB-ED6A0293183F}" presName="circ2" presStyleLbl="vennNode1" presStyleIdx="1" presStyleCnt="3"/>
      <dgm:spPr/>
    </dgm:pt>
    <dgm:pt modelId="{DCC15C8B-A885-1F48-B1B8-0FFA5CE14B7B}" type="pres">
      <dgm:prSet presAssocID="{91BE6E6F-FADF-CF45-ACBB-ED6A0293183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603A899-3217-FD49-AE6C-5AEA672240DD}" type="pres">
      <dgm:prSet presAssocID="{B764084A-C76C-1740-9197-36AE1C4424BD}" presName="circ3" presStyleLbl="vennNode1" presStyleIdx="2" presStyleCnt="3"/>
      <dgm:spPr/>
    </dgm:pt>
    <dgm:pt modelId="{8094ADCE-08DB-3C4C-AD34-588A97ECB024}" type="pres">
      <dgm:prSet presAssocID="{B764084A-C76C-1740-9197-36AE1C4424B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773090C-BB6D-9841-831E-248620C77FF3}" type="presOf" srcId="{91BE6E6F-FADF-CF45-ACBB-ED6A0293183F}" destId="{F603A899-3217-FD49-AE6C-5AEA672240DD}" srcOrd="0" destOrd="0" presId="urn:microsoft.com/office/officeart/2005/8/layout/venn1"/>
    <dgm:cxn modelId="{9C905D1F-EC26-D747-A65E-CABF4DC06AC5}" type="presOf" srcId="{91BE6E6F-FADF-CF45-ACBB-ED6A0293183F}" destId="{8094ADCE-08DB-3C4C-AD34-588A97ECB024}" srcOrd="1" destOrd="0" presId="urn:microsoft.com/office/officeart/2005/8/layout/venn1"/>
    <dgm:cxn modelId="{3021AB21-1956-4148-9BD6-65DDBBA6AB69}" type="presOf" srcId="{FE25018D-5FDB-B04E-B7DD-ABD14C4B3AA3}" destId="{B778194F-1CF8-A74C-92C9-1FB01A72153B}" srcOrd="0" destOrd="0" presId="urn:microsoft.com/office/officeart/2005/8/layout/venn1"/>
    <dgm:cxn modelId="{4A6C7635-8DEC-1C4D-ACFC-981365BDC789}" srcId="{317C74D2-1B95-C646-BFEC-A46BD5C22FF4}" destId="{B764084A-C76C-1740-9197-36AE1C4424BD}" srcOrd="2" destOrd="0" parTransId="{76412FC8-C805-994E-A356-48578C3D7555}" sibTransId="{AE26D5D5-ED7E-6648-8410-80FC847A92B5}"/>
    <dgm:cxn modelId="{9CBE1F4B-1D6E-2247-BF1A-26708861A888}" srcId="{317C74D2-1B95-C646-BFEC-A46BD5C22FF4}" destId="{91BE6E6F-FADF-CF45-ACBB-ED6A0293183F}" srcOrd="1" destOrd="0" parTransId="{3F024B24-CC32-5142-B819-823F5B6C49AA}" sibTransId="{4583B2E4-E6BA-9744-B54E-2023277C2718}"/>
    <dgm:cxn modelId="{65F07891-3B9B-DA45-AD19-39C4305F1774}" type="presOf" srcId="{B764084A-C76C-1740-9197-36AE1C4424BD}" destId="{DCC15C8B-A885-1F48-B1B8-0FFA5CE14B7B}" srcOrd="1" destOrd="0" presId="urn:microsoft.com/office/officeart/2005/8/layout/venn1"/>
    <dgm:cxn modelId="{3C68B7A9-F8CE-8D4D-96E1-BA3BA0CF49DD}" type="presOf" srcId="{317C74D2-1B95-C646-BFEC-A46BD5C22FF4}" destId="{D1AFAB4F-2444-7F4C-B1DE-A9BDE0273043}" srcOrd="0" destOrd="0" presId="urn:microsoft.com/office/officeart/2005/8/layout/venn1"/>
    <dgm:cxn modelId="{D5D9AFE5-3FE5-2142-9193-FFDF75E59A61}" type="presOf" srcId="{FE25018D-5FDB-B04E-B7DD-ABD14C4B3AA3}" destId="{A8123802-E98D-E042-BB17-F6642169E22E}" srcOrd="1" destOrd="0" presId="urn:microsoft.com/office/officeart/2005/8/layout/venn1"/>
    <dgm:cxn modelId="{7DCB70EA-6F2C-584C-A82C-B9BD02F040D5}" type="presOf" srcId="{B764084A-C76C-1740-9197-36AE1C4424BD}" destId="{AA0CFE2B-5FFD-7743-8C70-CCFA7FA77F4F}" srcOrd="0" destOrd="0" presId="urn:microsoft.com/office/officeart/2005/8/layout/venn1"/>
    <dgm:cxn modelId="{1D14B8FB-04BA-194A-9B26-9B8D4AB84D03}" srcId="{317C74D2-1B95-C646-BFEC-A46BD5C22FF4}" destId="{FE25018D-5FDB-B04E-B7DD-ABD14C4B3AA3}" srcOrd="0" destOrd="0" parTransId="{4ABD31DA-4219-254D-BF32-546D255C0451}" sibTransId="{5FC50FD8-8B78-5C48-8446-43FBB4B4E461}"/>
    <dgm:cxn modelId="{FE2B02C0-9DC0-C84F-8291-3E7E57988BFA}" type="presParOf" srcId="{D1AFAB4F-2444-7F4C-B1DE-A9BDE0273043}" destId="{B778194F-1CF8-A74C-92C9-1FB01A72153B}" srcOrd="0" destOrd="0" presId="urn:microsoft.com/office/officeart/2005/8/layout/venn1"/>
    <dgm:cxn modelId="{D8EFCB08-1143-EC4F-8256-2B100BB0C99B}" type="presParOf" srcId="{D1AFAB4F-2444-7F4C-B1DE-A9BDE0273043}" destId="{A8123802-E98D-E042-BB17-F6642169E22E}" srcOrd="1" destOrd="0" presId="urn:microsoft.com/office/officeart/2005/8/layout/venn1"/>
    <dgm:cxn modelId="{A197E9BA-FCA3-2D49-BCE6-01014B015F0D}" type="presParOf" srcId="{D1AFAB4F-2444-7F4C-B1DE-A9BDE0273043}" destId="{AA0CFE2B-5FFD-7743-8C70-CCFA7FA77F4F}" srcOrd="2" destOrd="0" presId="urn:microsoft.com/office/officeart/2005/8/layout/venn1"/>
    <dgm:cxn modelId="{4EC96A20-E84E-D34C-A960-F4770E060DB3}" type="presParOf" srcId="{D1AFAB4F-2444-7F4C-B1DE-A9BDE0273043}" destId="{DCC15C8B-A885-1F48-B1B8-0FFA5CE14B7B}" srcOrd="3" destOrd="0" presId="urn:microsoft.com/office/officeart/2005/8/layout/venn1"/>
    <dgm:cxn modelId="{8F2BDD12-118F-6343-9F01-9290BDE2A519}" type="presParOf" srcId="{D1AFAB4F-2444-7F4C-B1DE-A9BDE0273043}" destId="{F603A899-3217-FD49-AE6C-5AEA672240DD}" srcOrd="4" destOrd="0" presId="urn:microsoft.com/office/officeart/2005/8/layout/venn1"/>
    <dgm:cxn modelId="{565B8CAB-2A96-284E-931C-793508A0A819}" type="presParOf" srcId="{D1AFAB4F-2444-7F4C-B1DE-A9BDE0273043}" destId="{8094ADCE-08DB-3C4C-AD34-588A97ECB02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8194F-1CF8-A74C-92C9-1FB01A72153B}">
      <dsp:nvSpPr>
        <dsp:cNvPr id="0" name=""/>
        <dsp:cNvSpPr/>
      </dsp:nvSpPr>
      <dsp:spPr>
        <a:xfrm>
          <a:off x="1725622" y="70974"/>
          <a:ext cx="3406754" cy="3406754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Nuclear Physics</a:t>
          </a:r>
        </a:p>
      </dsp:txBody>
      <dsp:txXfrm>
        <a:off x="2179856" y="667156"/>
        <a:ext cx="2498286" cy="1533039"/>
      </dsp:txXfrm>
    </dsp:sp>
    <dsp:sp modelId="{AA0CFE2B-5FFD-7743-8C70-CCFA7FA77F4F}">
      <dsp:nvSpPr>
        <dsp:cNvPr id="0" name=""/>
        <dsp:cNvSpPr/>
      </dsp:nvSpPr>
      <dsp:spPr>
        <a:xfrm>
          <a:off x="2954893" y="2200195"/>
          <a:ext cx="3406754" cy="3406754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Accelerator Science &amp; Technology</a:t>
          </a:r>
        </a:p>
      </dsp:txBody>
      <dsp:txXfrm>
        <a:off x="3996792" y="3080273"/>
        <a:ext cx="2044052" cy="1873714"/>
      </dsp:txXfrm>
    </dsp:sp>
    <dsp:sp modelId="{F603A899-3217-FD49-AE6C-5AEA672240DD}">
      <dsp:nvSpPr>
        <dsp:cNvPr id="0" name=""/>
        <dsp:cNvSpPr/>
      </dsp:nvSpPr>
      <dsp:spPr>
        <a:xfrm>
          <a:off x="496352" y="2200195"/>
          <a:ext cx="3406754" cy="3406754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Computational  &amp; Data Science</a:t>
          </a:r>
          <a:endParaRPr lang="en-US" sz="2200" b="1" kern="1200" dirty="0">
            <a:solidFill>
              <a:schemeClr val="bg1"/>
            </a:solidFill>
          </a:endParaRPr>
        </a:p>
      </dsp:txBody>
      <dsp:txXfrm>
        <a:off x="817154" y="3080273"/>
        <a:ext cx="2044052" cy="1873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3/17/25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3/17/25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45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0E6BE28D-32FC-851D-CD9E-A40C397166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F7382-5E1C-4B4F-A2BE-730A0DAB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DCB94-70F6-43B1-8C3E-93DF3302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9AB88-57ED-48FA-ADF8-90F69790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6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8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23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4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7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7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March 17, 2025</a:t>
            </a:r>
          </a:p>
        </p:txBody>
      </p:sp>
      <p:pic>
        <p:nvPicPr>
          <p:cNvPr id="2" name="Picture 1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3869421E-355C-B3CE-94D8-A85B0359923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August 7, 2024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8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JLUO Meeting: News from Jefferson Lab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4" y="2692942"/>
            <a:ext cx="11154058" cy="258532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David J. Dean</a:t>
            </a:r>
          </a:p>
          <a:p>
            <a:r>
              <a:rPr lang="en-US" i="1" dirty="0"/>
              <a:t>Deputy Director for Science and Technology</a:t>
            </a:r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dirty="0"/>
              <a:t>JLUO Group at the APS Conference</a:t>
            </a:r>
          </a:p>
          <a:p>
            <a:endParaRPr lang="en-US" dirty="0"/>
          </a:p>
          <a:p>
            <a:r>
              <a:rPr lang="en-US" dirty="0"/>
              <a:t>March 17, 2025</a:t>
            </a:r>
          </a:p>
        </p:txBody>
      </p:sp>
    </p:spTree>
    <p:extLst>
      <p:ext uri="{BB962C8B-B14F-4D97-AF65-F5344CB8AC3E}">
        <p14:creationId xmlns:p14="http://schemas.microsoft.com/office/powerpoint/2010/main" val="156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F990C-3E0A-0C25-1FD2-AD4CEEBA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large scale detector: </a:t>
            </a:r>
            <a:r>
              <a:rPr lang="en-US" dirty="0" err="1"/>
              <a:t>SoLID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F6949-AAC0-7CF4-8B56-8D3C45A77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257" y="1976026"/>
            <a:ext cx="5328060" cy="3501742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10121BE-59F8-9723-6C40-819053F4B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1" t="3413" r="12277" b="4107"/>
          <a:stretch/>
        </p:blipFill>
        <p:spPr>
          <a:xfrm>
            <a:off x="714086" y="4111068"/>
            <a:ext cx="1236393" cy="1231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91DB0-B24F-FF61-DB3D-405DA38F1D1E}"/>
              </a:ext>
            </a:extLst>
          </p:cNvPr>
          <p:cNvSpPr txBox="1"/>
          <p:nvPr/>
        </p:nvSpPr>
        <p:spPr>
          <a:xfrm>
            <a:off x="2115141" y="2052880"/>
            <a:ext cx="302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r>
              <a:rPr lang="en-US" sz="1600" dirty="0">
                <a:ea typeface="Comic Sans MS" charset="0"/>
                <a:cs typeface="Comic Sans MS" charset="0"/>
              </a:rPr>
              <a:t>How do quarks and gluons contribute to the proton spin?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1DAE05D-8A4E-7CC3-A4E9-2AB89C0B015B}"/>
              </a:ext>
            </a:extLst>
          </p:cNvPr>
          <p:cNvSpPr txBox="1"/>
          <p:nvPr/>
        </p:nvSpPr>
        <p:spPr>
          <a:xfrm>
            <a:off x="2115141" y="3279534"/>
            <a:ext cx="2866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r>
              <a:rPr lang="en-US" sz="1600" dirty="0"/>
              <a:t>How do quarks and gluons contribute the proton mass?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41C2FE19-2525-9AA2-1889-45E03018F71D}"/>
              </a:ext>
            </a:extLst>
          </p:cNvPr>
          <p:cNvSpPr txBox="1"/>
          <p:nvPr/>
        </p:nvSpPr>
        <p:spPr>
          <a:xfrm>
            <a:off x="2115141" y="4439009"/>
            <a:ext cx="303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600" dirty="0"/>
              <a:t>How are quarks and gluons distributed inside the proton?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9CCE0C-DD92-E8CA-5EB5-5A93362B906C}"/>
              </a:ext>
            </a:extLst>
          </p:cNvPr>
          <p:cNvCxnSpPr>
            <a:cxnSpLocks/>
          </p:cNvCxnSpPr>
          <p:nvPr/>
        </p:nvCxnSpPr>
        <p:spPr>
          <a:xfrm>
            <a:off x="4872317" y="2570217"/>
            <a:ext cx="1729689" cy="621597"/>
          </a:xfrm>
          <a:prstGeom prst="straightConnector1">
            <a:avLst/>
          </a:prstGeom>
          <a:ln w="76200">
            <a:gradFill>
              <a:gsLst>
                <a:gs pos="0">
                  <a:schemeClr val="bg1"/>
                </a:gs>
                <a:gs pos="99000">
                  <a:schemeClr val="accent3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6BE4E6C7-8AE1-F7AA-A084-5478DEB8F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85" y="2976403"/>
            <a:ext cx="1213061" cy="1109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98F6EB-B8DC-813D-C05E-CF124EA589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4085" y="1824817"/>
            <a:ext cx="1227042" cy="11096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DD40F0-8D25-77C4-B63E-BB39B8CED89B}"/>
              </a:ext>
            </a:extLst>
          </p:cNvPr>
          <p:cNvSpPr txBox="1"/>
          <p:nvPr/>
        </p:nvSpPr>
        <p:spPr>
          <a:xfrm>
            <a:off x="6716899" y="2275653"/>
            <a:ext cx="516581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</a:rPr>
              <a:t>SoLID</a:t>
            </a:r>
            <a:r>
              <a:rPr lang="en-US" sz="1600" dirty="0">
                <a:solidFill>
                  <a:schemeClr val="tx1"/>
                </a:solidFill>
              </a:rPr>
              <a:t> captures the full luminosity of CEBAF to answer these questions in the quark sector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B26DFA-D7A6-7E5C-C091-4C5A5580D8AF}"/>
              </a:ext>
            </a:extLst>
          </p:cNvPr>
          <p:cNvCxnSpPr>
            <a:cxnSpLocks/>
          </p:cNvCxnSpPr>
          <p:nvPr/>
        </p:nvCxnSpPr>
        <p:spPr>
          <a:xfrm flipV="1">
            <a:off x="4981636" y="3571921"/>
            <a:ext cx="1513406" cy="1"/>
          </a:xfrm>
          <a:prstGeom prst="straightConnector1">
            <a:avLst/>
          </a:prstGeom>
          <a:ln w="76200">
            <a:gradFill>
              <a:gsLst>
                <a:gs pos="0">
                  <a:schemeClr val="bg1"/>
                </a:gs>
                <a:gs pos="99000">
                  <a:schemeClr val="accent3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D3EA54-FDED-47FA-4AA9-0200E20C22D0}"/>
              </a:ext>
            </a:extLst>
          </p:cNvPr>
          <p:cNvCxnSpPr>
            <a:cxnSpLocks/>
          </p:cNvCxnSpPr>
          <p:nvPr/>
        </p:nvCxnSpPr>
        <p:spPr>
          <a:xfrm flipV="1">
            <a:off x="4872317" y="3874193"/>
            <a:ext cx="1729689" cy="772067"/>
          </a:xfrm>
          <a:prstGeom prst="straightConnector1">
            <a:avLst/>
          </a:prstGeom>
          <a:ln w="76200">
            <a:gradFill>
              <a:gsLst>
                <a:gs pos="0">
                  <a:schemeClr val="bg1"/>
                </a:gs>
                <a:gs pos="99000">
                  <a:schemeClr val="accent3"/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5925F5-5728-72D9-5C11-D3762549C87D}"/>
              </a:ext>
            </a:extLst>
          </p:cNvPr>
          <p:cNvSpPr txBox="1"/>
          <p:nvPr/>
        </p:nvSpPr>
        <p:spPr>
          <a:xfrm>
            <a:off x="376205" y="723804"/>
            <a:ext cx="112749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dirty="0" err="1">
                <a:solidFill>
                  <a:schemeClr val="tx1"/>
                </a:solidFill>
                <a:latin typeface="Arial"/>
                <a:cs typeface="Arial"/>
              </a:rPr>
              <a:t>SoLID</a:t>
            </a: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 will maximize the science return of the 12-GeV CEBAF upgrade by combining high luminosity (10</a:t>
            </a:r>
            <a:r>
              <a:rPr lang="en-US" sz="2200" baseline="30000" dirty="0">
                <a:solidFill>
                  <a:schemeClr val="tx1"/>
                </a:solidFill>
                <a:latin typeface="Arial"/>
                <a:cs typeface="Arial"/>
              </a:rPr>
              <a:t>39</a:t>
            </a: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 e/cm</a:t>
            </a:r>
            <a:r>
              <a:rPr lang="en-US" sz="2200" baseline="30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2200" dirty="0">
                <a:solidFill>
                  <a:schemeClr val="tx1"/>
                </a:solidFill>
                <a:latin typeface="Arial"/>
                <a:cs typeface="Arial"/>
              </a:rPr>
              <a:t>/s) with large acceptance (full azimuthal)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5F7F02-5CDB-6BF5-C7C5-3703A2992D40}"/>
              </a:ext>
            </a:extLst>
          </p:cNvPr>
          <p:cNvSpPr txBox="1"/>
          <p:nvPr/>
        </p:nvSpPr>
        <p:spPr>
          <a:xfrm>
            <a:off x="1181100" y="5552259"/>
            <a:ext cx="10858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3745" marR="82918" indent="-309790">
              <a:lnSpc>
                <a:spcPts val="1768"/>
              </a:lnSpc>
              <a:spcBef>
                <a:spcPts val="172"/>
              </a:spcBef>
            </a:pPr>
            <a:r>
              <a:rPr lang="en-US" spc="-9" dirty="0">
                <a:solidFill>
                  <a:schemeClr val="tx1"/>
                </a:solidFill>
                <a:latin typeface="+mn-lt"/>
                <a:cs typeface="Arial"/>
              </a:rPr>
              <a:t>Two</a:t>
            </a:r>
            <a:r>
              <a:rPr lang="en-US" spc="-63" dirty="0">
                <a:solidFill>
                  <a:schemeClr val="tx1"/>
                </a:solidFill>
                <a:latin typeface="+mn-lt"/>
                <a:cs typeface="Arial"/>
              </a:rPr>
              <a:t> science </a:t>
            </a:r>
            <a:r>
              <a:rPr lang="en-US" dirty="0">
                <a:solidFill>
                  <a:schemeClr val="tx1"/>
                </a:solidFill>
                <a:latin typeface="+mn-lt"/>
                <a:cs typeface="Arial"/>
              </a:rPr>
              <a:t>pillars</a:t>
            </a:r>
            <a:r>
              <a:rPr lang="en-US" spc="-41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  <a:cs typeface="Arial"/>
              </a:rPr>
              <a:t>of</a:t>
            </a:r>
            <a:r>
              <a:rPr lang="en-US" spc="-54" dirty="0">
                <a:solidFill>
                  <a:schemeClr val="tx1"/>
                </a:solidFill>
                <a:latin typeface="+mn-lt"/>
                <a:cs typeface="Arial"/>
              </a:rPr>
              <a:t> the </a:t>
            </a:r>
            <a:r>
              <a:rPr lang="en-US" spc="-54" dirty="0" err="1">
                <a:solidFill>
                  <a:schemeClr val="tx1"/>
                </a:solidFill>
                <a:latin typeface="+mn-lt"/>
                <a:cs typeface="Arial"/>
              </a:rPr>
              <a:t>SoLID</a:t>
            </a:r>
            <a:r>
              <a:rPr lang="en-US" spc="-5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pc="-9" dirty="0">
                <a:solidFill>
                  <a:schemeClr val="tx1"/>
                </a:solidFill>
                <a:latin typeface="+mn-lt"/>
                <a:cs typeface="Arial"/>
              </a:rPr>
              <a:t>(</a:t>
            </a:r>
            <a:r>
              <a:rPr lang="en-US" b="1" spc="-9" dirty="0">
                <a:solidFill>
                  <a:schemeClr val="tx1"/>
                </a:solidFill>
                <a:uFill>
                  <a:solidFill>
                    <a:srgbClr val="6F2F9F"/>
                  </a:solidFill>
                </a:uFill>
                <a:latin typeface="+mn-lt"/>
                <a:cs typeface="Arial"/>
              </a:rPr>
              <a:t>proton</a:t>
            </a:r>
            <a:r>
              <a:rPr lang="en-US" b="1" spc="-91" dirty="0">
                <a:solidFill>
                  <a:schemeClr val="tx1"/>
                </a:solidFill>
                <a:uFill>
                  <a:solidFill>
                    <a:srgbClr val="6F2F9F"/>
                  </a:solidFill>
                </a:uFill>
                <a:latin typeface="+mn-lt"/>
                <a:cs typeface="Arial"/>
              </a:rPr>
              <a:t> </a:t>
            </a:r>
            <a:r>
              <a:rPr lang="en-US" b="1" dirty="0">
                <a:solidFill>
                  <a:schemeClr val="tx1"/>
                </a:solidFill>
                <a:uFill>
                  <a:solidFill>
                    <a:srgbClr val="6F2F9F"/>
                  </a:solidFill>
                </a:uFill>
                <a:latin typeface="+mn-lt"/>
                <a:cs typeface="Arial"/>
              </a:rPr>
              <a:t>spin</a:t>
            </a:r>
            <a:r>
              <a:rPr lang="en-US" b="1" spc="-36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  <a:cs typeface="Arial"/>
              </a:rPr>
              <a:t>and</a:t>
            </a:r>
            <a:r>
              <a:rPr lang="en-US" spc="-41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b="1" dirty="0">
                <a:solidFill>
                  <a:schemeClr val="tx1"/>
                </a:solidFill>
                <a:uFill>
                  <a:solidFill>
                    <a:srgbClr val="6F2F9F"/>
                  </a:solidFill>
                </a:uFill>
                <a:latin typeface="+mn-lt"/>
                <a:cs typeface="Arial"/>
              </a:rPr>
              <a:t>mass</a:t>
            </a:r>
            <a:r>
              <a:rPr lang="en-US" dirty="0">
                <a:solidFill>
                  <a:schemeClr val="tx1"/>
                </a:solidFill>
                <a:latin typeface="+mn-lt"/>
                <a:cs typeface="Arial"/>
              </a:rPr>
              <a:t>):</a:t>
            </a:r>
            <a:r>
              <a:rPr lang="en-US" spc="-68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pc="-9" dirty="0">
                <a:solidFill>
                  <a:schemeClr val="tx1"/>
                </a:solidFill>
                <a:latin typeface="+mn-lt"/>
                <a:cs typeface="Arial"/>
              </a:rPr>
              <a:t>high-</a:t>
            </a:r>
            <a:r>
              <a:rPr lang="en-US" dirty="0">
                <a:solidFill>
                  <a:schemeClr val="tx1"/>
                </a:solidFill>
                <a:latin typeface="+mn-lt"/>
                <a:cs typeface="Arial"/>
              </a:rPr>
              <a:t>luminosity</a:t>
            </a:r>
            <a:r>
              <a:rPr lang="en-US" spc="-86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  <a:cs typeface="Arial"/>
              </a:rPr>
              <a:t>valence</a:t>
            </a:r>
            <a:r>
              <a:rPr lang="en-US" spc="-86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  <a:cs typeface="Arial"/>
              </a:rPr>
              <a:t>quark</a:t>
            </a:r>
            <a:r>
              <a:rPr lang="en-US" spc="-109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pc="-9" dirty="0">
                <a:solidFill>
                  <a:schemeClr val="tx1"/>
                </a:solidFill>
                <a:latin typeface="+mn-lt"/>
                <a:cs typeface="Arial"/>
              </a:rPr>
              <a:t>tomography </a:t>
            </a:r>
            <a:r>
              <a:rPr lang="en-US" dirty="0">
                <a:solidFill>
                  <a:schemeClr val="tx1"/>
                </a:solidFill>
                <a:latin typeface="+mn-lt"/>
                <a:cs typeface="Arial"/>
              </a:rPr>
              <a:t>and</a:t>
            </a:r>
            <a:r>
              <a:rPr lang="en-US" spc="-1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pc="-9" dirty="0">
                <a:solidFill>
                  <a:schemeClr val="tx1"/>
                </a:solidFill>
                <a:latin typeface="+mn-lt"/>
                <a:cs typeface="Arial"/>
              </a:rPr>
              <a:t>precision</a:t>
            </a:r>
            <a:r>
              <a:rPr lang="en-US" spc="-41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  <a:cs typeface="Arial"/>
              </a:rPr>
              <a:t>J/</a:t>
            </a:r>
            <a:r>
              <a:rPr lang="en-US" dirty="0">
                <a:solidFill>
                  <a:schemeClr val="tx1"/>
                </a:solidFill>
                <a:latin typeface="+mn-lt"/>
                <a:cs typeface="STIX Two Math"/>
              </a:rPr>
              <a:t>𝜓</a:t>
            </a:r>
            <a:r>
              <a:rPr lang="en-US" spc="27" dirty="0">
                <a:solidFill>
                  <a:schemeClr val="tx1"/>
                </a:solidFill>
                <a:latin typeface="+mn-lt"/>
                <a:cs typeface="STIX Two Math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  <a:cs typeface="Arial"/>
              </a:rPr>
              <a:t>production</a:t>
            </a:r>
            <a:r>
              <a:rPr lang="en-US" spc="-45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  <a:cs typeface="Arial"/>
              </a:rPr>
              <a:t>near</a:t>
            </a:r>
            <a:r>
              <a:rPr lang="en-US" spc="-18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lang="en-US" spc="-9" dirty="0">
                <a:solidFill>
                  <a:schemeClr val="tx1"/>
                </a:solidFill>
                <a:latin typeface="+mn-lt"/>
                <a:cs typeface="Arial"/>
              </a:rPr>
              <a:t>threshold (EIC in the sea/gluon region, </a:t>
            </a:r>
            <a:r>
              <a:rPr lang="en-US" b="1" spc="-9" dirty="0">
                <a:solidFill>
                  <a:schemeClr val="tx1"/>
                </a:solidFill>
                <a:latin typeface="+mn-lt"/>
                <a:cs typeface="Arial"/>
              </a:rPr>
              <a:t>both needed!)</a:t>
            </a:r>
          </a:p>
          <a:p>
            <a:pPr marL="11516">
              <a:spcBef>
                <a:spcPts val="45"/>
              </a:spcBef>
            </a:pPr>
            <a:r>
              <a:rPr lang="en-US" spc="-9" dirty="0">
                <a:solidFill>
                  <a:schemeClr val="tx1"/>
                </a:solidFill>
                <a:latin typeface="+mn-lt"/>
                <a:cs typeface="Arial"/>
              </a:rPr>
              <a:t>Parity violating deep inelastic scattering: tests of Standard Model &amp; search for new physics </a:t>
            </a:r>
            <a:endParaRPr lang="en-US" dirty="0">
              <a:solidFill>
                <a:schemeClr val="tx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86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8425F-4BF1-CF92-ABE2-71BC2DDC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Upgrade paths: Positrons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BC50C6-B8F9-EDAA-2CEA-D5B765A442D2}"/>
              </a:ext>
            </a:extLst>
          </p:cNvPr>
          <p:cNvSpPr txBox="1">
            <a:spLocks/>
          </p:cNvSpPr>
          <p:nvPr/>
        </p:nvSpPr>
        <p:spPr>
          <a:xfrm>
            <a:off x="780465" y="3581400"/>
            <a:ext cx="2353043" cy="4907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>
                <a:latin typeface="Avenir Book" panose="02000503020000020003" pitchFamily="2" charset="0"/>
              </a:rPr>
              <a:t>mA e</a:t>
            </a:r>
            <a:r>
              <a:rPr lang="en-US" sz="2000" baseline="30000" dirty="0">
                <a:latin typeface="Avenir Book" panose="02000503020000020003" pitchFamily="2" charset="0"/>
              </a:rPr>
              <a:t>‒</a:t>
            </a:r>
            <a:r>
              <a:rPr lang="en-US" sz="2000" dirty="0">
                <a:latin typeface="Avenir Book" panose="02000503020000020003" pitchFamily="2" charset="0"/>
              </a:rPr>
              <a:t> </a:t>
            </a:r>
            <a:r>
              <a:rPr lang="en-US" sz="2000" dirty="0" err="1">
                <a:latin typeface="Avenir Book" panose="02000503020000020003" pitchFamily="2" charset="0"/>
              </a:rPr>
              <a:t>Photogun</a:t>
            </a:r>
            <a:endParaRPr lang="en-US" sz="2000" dirty="0">
              <a:latin typeface="Avenir Book" panose="02000503020000020003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E5DCA-7012-AFC9-9EE7-E2CAB32C2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26" y="3695975"/>
            <a:ext cx="1415431" cy="15033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4B58F4-4F2D-5FEC-FB5F-87382373A887}"/>
              </a:ext>
            </a:extLst>
          </p:cNvPr>
          <p:cNvSpPr txBox="1"/>
          <p:nvPr/>
        </p:nvSpPr>
        <p:spPr>
          <a:xfrm>
            <a:off x="673303" y="4056251"/>
            <a:ext cx="2098926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e</a:t>
            </a:r>
            <a:r>
              <a:rPr lang="en-US" sz="12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‒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source</a:t>
            </a:r>
            <a:br>
              <a:rPr lang="en-US" sz="12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(&lt;10 mA @ 10 MeV)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90% polarization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life time</a:t>
            </a:r>
            <a:endParaRPr 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2430A85-0142-86DF-0A8D-54258CA7E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4" t="15162" r="3045" b="22088"/>
          <a:stretch/>
        </p:blipFill>
        <p:spPr bwMode="auto">
          <a:xfrm>
            <a:off x="9429979" y="944292"/>
            <a:ext cx="2369974" cy="129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D013F8-6192-2AD8-7FB8-DDB59D9F0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58" y="2568407"/>
            <a:ext cx="2490853" cy="115321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D725DD0-337A-E88B-8502-74329AEF07FB}"/>
              </a:ext>
            </a:extLst>
          </p:cNvPr>
          <p:cNvGrpSpPr/>
          <p:nvPr/>
        </p:nvGrpSpPr>
        <p:grpSpPr>
          <a:xfrm>
            <a:off x="317727" y="1177161"/>
            <a:ext cx="4909004" cy="2096596"/>
            <a:chOff x="90702" y="2824522"/>
            <a:chExt cx="8626578" cy="35880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A2C4CC-C5F5-F3A0-ACE7-313C137CA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02" y="2867453"/>
              <a:ext cx="8626578" cy="352511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42431E-79D1-C269-B363-F23BA18BAC34}"/>
                </a:ext>
              </a:extLst>
            </p:cNvPr>
            <p:cNvSpPr/>
            <p:nvPr/>
          </p:nvSpPr>
          <p:spPr>
            <a:xfrm>
              <a:off x="6765737" y="2824522"/>
              <a:ext cx="1521013" cy="210143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F843BAF-C730-901F-CE21-08F5F8261BC8}"/>
                </a:ext>
              </a:extLst>
            </p:cNvPr>
            <p:cNvSpPr/>
            <p:nvPr/>
          </p:nvSpPr>
          <p:spPr>
            <a:xfrm>
              <a:off x="1659687" y="6182093"/>
              <a:ext cx="960383" cy="230492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82EB93-1266-5675-250A-B0883B979DB4}"/>
                </a:ext>
              </a:extLst>
            </p:cNvPr>
            <p:cNvSpPr/>
            <p:nvPr/>
          </p:nvSpPr>
          <p:spPr>
            <a:xfrm>
              <a:off x="965563" y="5770939"/>
              <a:ext cx="533426" cy="641646"/>
            </a:xfrm>
            <a:prstGeom prst="rect">
              <a:avLst/>
            </a:prstGeom>
            <a:solidFill>
              <a:srgbClr val="008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83B5DE5-0F1B-CA8B-2BB7-EAF461B47818}"/>
                </a:ext>
              </a:extLst>
            </p:cNvPr>
            <p:cNvSpPr/>
            <p:nvPr/>
          </p:nvSpPr>
          <p:spPr>
            <a:xfrm rot="20552803">
              <a:off x="6210675" y="3624229"/>
              <a:ext cx="846172" cy="311801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8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693C22-82E9-B555-89A9-38C379282280}"/>
                </a:ext>
              </a:extLst>
            </p:cNvPr>
            <p:cNvSpPr/>
            <p:nvPr/>
          </p:nvSpPr>
          <p:spPr>
            <a:xfrm>
              <a:off x="5824220" y="4239631"/>
              <a:ext cx="1272747" cy="200055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975" dirty="0">
                  <a:latin typeface="Arial" panose="020B0604020202020204" pitchFamily="34" charset="0"/>
                  <a:cs typeface="Arial" panose="020B0604020202020204" pitchFamily="34" charset="0"/>
                </a:rPr>
                <a:t>Target Test Area</a:t>
              </a:r>
              <a:endParaRPr lang="en-US" sz="975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E854D2C-A022-CE09-4951-5AA62E8A2E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2146" y="3969683"/>
              <a:ext cx="62667" cy="245251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3F6A145-35BE-DF3A-A7C6-D73A71190ADE}"/>
              </a:ext>
            </a:extLst>
          </p:cNvPr>
          <p:cNvSpPr txBox="1"/>
          <p:nvPr/>
        </p:nvSpPr>
        <p:spPr>
          <a:xfrm>
            <a:off x="5374254" y="750967"/>
            <a:ext cx="390820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  <a:cs typeface="Arial" panose="020B0604020202020204" pitchFamily="34" charset="0"/>
              </a:rPr>
              <a:t>JLAB NP R&amp;D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2.5 FTE Accelerators including </a:t>
            </a:r>
            <a:r>
              <a:rPr lang="en-US" sz="1600" dirty="0" err="1">
                <a:latin typeface="Avenir Book" panose="02000503020000020003" pitchFamily="2" charset="0"/>
                <a:cs typeface="Arial" panose="020B0604020202020204" pitchFamily="34" charset="0"/>
              </a:rPr>
              <a:t>Grunder</a:t>
            </a: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 fellow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Support Degrader (former LDRD) to </a:t>
            </a:r>
            <a:r>
              <a:rPr lang="en-US" sz="1600" i="1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quantify CEBAF acceptance</a:t>
            </a:r>
            <a:endParaRPr lang="en-US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venir Book" panose="02000503020000020003" pitchFamily="2" charset="0"/>
                <a:cs typeface="Arial" panose="020B0604020202020204" pitchFamily="34" charset="0"/>
              </a:rPr>
              <a:t>LDRD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2-year - test improvements for high-intensity (mA) </a:t>
            </a:r>
            <a:r>
              <a:rPr lang="en-US" sz="1600" i="1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polarized </a:t>
            </a:r>
            <a:r>
              <a:rPr lang="en-US" sz="1600" i="1" dirty="0" err="1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photogun</a:t>
            </a:r>
            <a:r>
              <a:rPr lang="en-US" sz="1600" i="1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3-year - strategic hire of positron model integrator role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venir Book" panose="02000503020000020003" pitchFamily="2" charset="0"/>
                <a:cs typeface="Arial" panose="020B0604020202020204" pitchFamily="34" charset="0"/>
              </a:rPr>
              <a:t>NP FOA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2-year - NP Futures concept of </a:t>
            </a:r>
            <a:r>
              <a:rPr lang="en-US" sz="1600" i="1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Tungsten Solid Target, </a:t>
            </a: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CFD, Prototype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2-year (SBIR) concept of </a:t>
            </a:r>
            <a:r>
              <a:rPr lang="en-US" sz="1600" i="1" dirty="0" err="1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GaInSn</a:t>
            </a:r>
            <a:r>
              <a:rPr lang="en-US" sz="1600" i="1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 Liquid Target,</a:t>
            </a: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 Prototype Testing at LERF</a:t>
            </a:r>
          </a:p>
          <a:p>
            <a:pPr lvl="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venir Book" panose="02000503020000020003" pitchFamily="2" charset="0"/>
                <a:cs typeface="Arial" panose="020B0604020202020204" pitchFamily="34" charset="0"/>
              </a:rPr>
              <a:t>HEP FOA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  <a:cs typeface="Arial" panose="020B0604020202020204" pitchFamily="34" charset="0"/>
              </a:rPr>
              <a:t>3-year – US-Japan collaboration with SLAC/KEK to exchange e+/e- source concepts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20D219-AE5C-98E7-6238-CFE5D7F43314}"/>
              </a:ext>
            </a:extLst>
          </p:cNvPr>
          <p:cNvSpPr txBox="1"/>
          <p:nvPr/>
        </p:nvSpPr>
        <p:spPr>
          <a:xfrm>
            <a:off x="768002" y="5680839"/>
            <a:ext cx="408316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 years of PAC approved experiments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896266-11E2-36FE-C31C-397EEA51A5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1" t="1922" r="7285" b="2005"/>
          <a:stretch/>
        </p:blipFill>
        <p:spPr>
          <a:xfrm>
            <a:off x="9805539" y="3891487"/>
            <a:ext cx="1820735" cy="238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77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AB49C-81D7-DF71-BB68-FAAFCF6C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720197"/>
          </a:xfrm>
        </p:spPr>
        <p:txBody>
          <a:bodyPr/>
          <a:lstStyle/>
          <a:p>
            <a:r>
              <a:rPr lang="en-US" dirty="0"/>
              <a:t>22 GeV upgrade: formulating the baseline (pre TDR/CDR)</a:t>
            </a:r>
            <a:br>
              <a:rPr lang="en-US" dirty="0"/>
            </a:br>
            <a:r>
              <a:rPr lang="en-US" sz="1800" dirty="0"/>
              <a:t>All in time for the next LRP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CCB54EF-72F4-6B38-3E64-3E9401D9B1A8}"/>
              </a:ext>
            </a:extLst>
          </p:cNvPr>
          <p:cNvGrpSpPr/>
          <p:nvPr/>
        </p:nvGrpSpPr>
        <p:grpSpPr>
          <a:xfrm>
            <a:off x="470168" y="1172358"/>
            <a:ext cx="2862503" cy="1729043"/>
            <a:chOff x="2124162" y="780862"/>
            <a:chExt cx="7931203" cy="5003987"/>
          </a:xfrm>
        </p:grpSpPr>
        <p:pic>
          <p:nvPicPr>
            <p:cNvPr id="72" name="5702F5E8-3BE1-48E4-A608-EED3AD6A850E" descr="IMG_4408.jpg">
              <a:extLst>
                <a:ext uri="{FF2B5EF4-FFF2-40B4-BE49-F238E27FC236}">
                  <a16:creationId xmlns:a16="http://schemas.microsoft.com/office/drawing/2014/main" id="{27E1C835-69E5-71F4-145B-E851CC071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162" y="780862"/>
              <a:ext cx="7931203" cy="500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F19E317-5108-A49D-A46D-B4905A0C93B7}"/>
                </a:ext>
              </a:extLst>
            </p:cNvPr>
            <p:cNvSpPr txBox="1"/>
            <p:nvPr/>
          </p:nvSpPr>
          <p:spPr>
            <a:xfrm>
              <a:off x="8345999" y="5357035"/>
              <a:ext cx="1625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rtl="0"/>
              <a:r>
                <a:rPr lang="en-US" i="1" kern="1200" dirty="0">
                  <a:solidFill>
                    <a:srgbClr val="FFFFFF"/>
                  </a:solidFill>
                  <a:latin typeface="Optima" panose="02000503060000020004" pitchFamily="2" charset="0"/>
                  <a:ea typeface="+mn-ea"/>
                  <a:cs typeface="+mn-cs"/>
                </a:rPr>
                <a:t>Stephen Brooks</a:t>
              </a:r>
            </a:p>
          </p:txBody>
        </p:sp>
      </p:grpSp>
      <p:pic>
        <p:nvPicPr>
          <p:cNvPr id="75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BD0C60A-47AB-C1E0-812E-EABB681B3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r="13217"/>
          <a:stretch/>
        </p:blipFill>
        <p:spPr>
          <a:xfrm>
            <a:off x="5887619" y="1172358"/>
            <a:ext cx="3056709" cy="1925360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CDBC3DA-C053-B346-0E73-1727F346EE6A}"/>
              </a:ext>
            </a:extLst>
          </p:cNvPr>
          <p:cNvSpPr txBox="1"/>
          <p:nvPr/>
        </p:nvSpPr>
        <p:spPr>
          <a:xfrm>
            <a:off x="3362775" y="1417489"/>
            <a:ext cx="23265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1288" indent="-141288" algn="l" rtl="0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Imported a vendor's magnet mechanical design and overlaid it on the beam orbits to make sure there is </a:t>
            </a:r>
            <a:r>
              <a:rPr lang="en-US" sz="14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clearance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CF77422-0DD9-BA43-52B9-70827593B7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75089" y="1197636"/>
                <a:ext cx="3216911" cy="22195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80975" marR="0" lvl="0" indent="-18097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Prototype open-midplane BF magnet successfully built and evaluated for 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mechanical integrity </a:t>
                </a:r>
              </a:p>
              <a:p>
                <a:pPr marL="180975" marR="0" lvl="0" indent="-18097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panose="020B0604020202020204" pitchFamily="34" charset="0"/>
                  </a:rPr>
                  <a:t>&gt;1.5 Tesla measured in good field region</a:t>
                </a:r>
              </a:p>
              <a:p>
                <a:pPr marL="180975" marR="0" lvl="0" indent="-180975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panose="020B0604020202020204" pitchFamily="34" charset="0"/>
                  </a:rPr>
                  <a:t>Field accuracy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10</m:t>
                        </m:r>
                      </m:e>
                      <m:sup>
                        <m:r>
                          <a:rPr kumimoji="0" lang="en-US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−3</m:t>
                        </m:r>
                      </m:sup>
                    </m:sSup>
                  </m:oMath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CF77422-0DD9-BA43-52B9-70827593B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089" y="1197636"/>
                <a:ext cx="3216911" cy="2219593"/>
              </a:xfrm>
              <a:prstGeom prst="rect">
                <a:avLst/>
              </a:prstGeom>
              <a:blipFill>
                <a:blip r:embed="rId4"/>
                <a:stretch>
                  <a:fillRect l="-392" t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6EBA0C38-E644-5A67-0E60-452BEA4AA771}"/>
              </a:ext>
            </a:extLst>
          </p:cNvPr>
          <p:cNvGrpSpPr/>
          <p:nvPr/>
        </p:nvGrpSpPr>
        <p:grpSpPr>
          <a:xfrm>
            <a:off x="30090" y="3361799"/>
            <a:ext cx="5370648" cy="2662212"/>
            <a:chOff x="4281711" y="3217526"/>
            <a:chExt cx="7119401" cy="3149160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EABEAE4-29BC-89F3-B492-A7C8DCED95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81711" y="3802302"/>
              <a:ext cx="6915193" cy="2564384"/>
              <a:chOff x="4147791" y="3410510"/>
              <a:chExt cx="6915193" cy="2564384"/>
            </a:xfrm>
          </p:grpSpPr>
          <p:pic>
            <p:nvPicPr>
              <p:cNvPr id="81" name="Picture 80" descr="A blueprint of a train&#10;&#10;Description automatically generated">
                <a:extLst>
                  <a:ext uri="{FF2B5EF4-FFF2-40B4-BE49-F238E27FC236}">
                    <a16:creationId xmlns:a16="http://schemas.microsoft.com/office/drawing/2014/main" id="{E791FA84-64B5-848B-2967-3B57B88891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4312" b="8278"/>
              <a:stretch/>
            </p:blipFill>
            <p:spPr>
              <a:xfrm>
                <a:off x="4147791" y="3410510"/>
                <a:ext cx="6859251" cy="2564384"/>
              </a:xfrm>
              <a:prstGeom prst="rect">
                <a:avLst/>
              </a:prstGeom>
            </p:spPr>
          </p:pic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FF4A919-BC7C-D771-8524-0DAF79C72F99}"/>
                  </a:ext>
                </a:extLst>
              </p:cNvPr>
              <p:cNvSpPr/>
              <p:nvPr/>
            </p:nvSpPr>
            <p:spPr>
              <a:xfrm>
                <a:off x="6785193" y="4610461"/>
                <a:ext cx="91439" cy="91440"/>
              </a:xfrm>
              <a:prstGeom prst="rect">
                <a:avLst/>
              </a:prstGeom>
              <a:solidFill>
                <a:srgbClr val="B01513"/>
              </a:solidFill>
              <a:ln w="19050" cap="rnd" cmpd="sng" algn="ctr">
                <a:solidFill>
                  <a:srgbClr val="B01513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457200" rtl="0">
                  <a:defRPr/>
                </a:pPr>
                <a:endParaRPr lang="en-US" dirty="0">
                  <a:solidFill>
                    <a:prstClr val="white"/>
                  </a:solidFill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13828780-39E9-0F00-6369-09A0943F7817}"/>
                  </a:ext>
                </a:extLst>
              </p:cNvPr>
              <p:cNvGrpSpPr/>
              <p:nvPr/>
            </p:nvGrpSpPr>
            <p:grpSpPr>
              <a:xfrm>
                <a:off x="6739997" y="4785812"/>
                <a:ext cx="215576" cy="217359"/>
                <a:chOff x="5564779" y="4655371"/>
                <a:chExt cx="215576" cy="217359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1E91770D-8FC9-517F-D977-142C92A0939C}"/>
                    </a:ext>
                  </a:extLst>
                </p:cNvPr>
                <p:cNvSpPr/>
                <p:nvPr/>
              </p:nvSpPr>
              <p:spPr>
                <a:xfrm>
                  <a:off x="5593131" y="4729877"/>
                  <a:ext cx="91441" cy="91442"/>
                </a:xfrm>
                <a:prstGeom prst="rect">
                  <a:avLst/>
                </a:prstGeom>
                <a:solidFill>
                  <a:srgbClr val="B01513"/>
                </a:solidFill>
                <a:ln w="19050" cap="rnd" cmpd="sng" algn="ctr">
                  <a:solidFill>
                    <a:srgbClr val="B01513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457200" rtl="0">
                    <a:defRPr/>
                  </a:pPr>
                  <a:endParaRPr lang="en-US" dirty="0">
                    <a:solidFill>
                      <a:prstClr val="white"/>
                    </a:solidFill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Oval 17">
                  <a:extLst>
                    <a:ext uri="{FF2B5EF4-FFF2-40B4-BE49-F238E27FC236}">
                      <a16:creationId xmlns:a16="http://schemas.microsoft.com/office/drawing/2014/main" id="{E67ED1BA-87F5-B60F-335C-850809950427}"/>
                    </a:ext>
                  </a:extLst>
                </p:cNvPr>
                <p:cNvSpPr/>
                <p:nvPr/>
              </p:nvSpPr>
              <p:spPr>
                <a:xfrm>
                  <a:off x="5564779" y="4655371"/>
                  <a:ext cx="215576" cy="217359"/>
                </a:xfrm>
                <a:prstGeom prst="rect">
                  <a:avLst/>
                </a:prstGeom>
                <a:noFill/>
                <a:ln w="28575" cap="rnd" cmpd="sng" algn="ctr">
                  <a:solidFill>
                    <a:srgbClr val="0070C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457200" rtl="0">
                    <a:defRPr/>
                  </a:pPr>
                  <a:endParaRPr lang="en-US" dirty="0">
                    <a:solidFill>
                      <a:prstClr val="white"/>
                    </a:solidFill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1B19ED9-AF91-3D64-B25E-DEA598041D4E}"/>
                  </a:ext>
                </a:extLst>
              </p:cNvPr>
              <p:cNvSpPr txBox="1"/>
              <p:nvPr/>
            </p:nvSpPr>
            <p:spPr>
              <a:xfrm>
                <a:off x="6909389" y="4495759"/>
                <a:ext cx="3497659" cy="310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457200" rtl="0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Installed/analyzed Dosimetry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225610AF-BCCD-A6AD-5247-C03BF149EF33}"/>
                  </a:ext>
                </a:extLst>
              </p:cNvPr>
              <p:cNvSpPr txBox="1"/>
              <p:nvPr/>
            </p:nvSpPr>
            <p:spPr>
              <a:xfrm>
                <a:off x="6921857" y="4721373"/>
                <a:ext cx="4141127" cy="310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457200" rtl="0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Location to install samples</a:t>
                </a: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A4000BB-3E79-FA7A-04E0-584212579978}"/>
                </a:ext>
              </a:extLst>
            </p:cNvPr>
            <p:cNvSpPr txBox="1"/>
            <p:nvPr/>
          </p:nvSpPr>
          <p:spPr>
            <a:xfrm>
              <a:off x="5286544" y="3217526"/>
              <a:ext cx="611456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n-US" sz="1400" kern="1200" dirty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Installation map in CEBAF – 30 installation locations of varying dose and radiation type (gamma vs. neutron)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B09E44A3-97E3-945C-B904-C294543B322E}"/>
              </a:ext>
            </a:extLst>
          </p:cNvPr>
          <p:cNvSpPr txBox="1"/>
          <p:nvPr/>
        </p:nvSpPr>
        <p:spPr>
          <a:xfrm>
            <a:off x="6273562" y="3922989"/>
            <a:ext cx="50602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4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</a:t>
            </a:r>
            <a:r>
              <a:rPr lang="en-US" sz="1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a full-length permanent magnet (</a:t>
            </a:r>
            <a:r>
              <a:rPr lang="en-US" sz="1400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LoI</a:t>
            </a:r>
            <a:r>
              <a:rPr lang="en-US" sz="1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DOE)  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F592A2F-9AE5-EE2F-D22E-1E2A81165317}"/>
              </a:ext>
            </a:extLst>
          </p:cNvPr>
          <p:cNvGrpSpPr/>
          <p:nvPr/>
        </p:nvGrpSpPr>
        <p:grpSpPr>
          <a:xfrm>
            <a:off x="211974" y="959099"/>
            <a:ext cx="612000" cy="612000"/>
            <a:chOff x="10582887" y="3429000"/>
            <a:chExt cx="612000" cy="61200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118E763-3256-6D2F-5336-A14A8E1B018A}"/>
                </a:ext>
              </a:extLst>
            </p:cNvPr>
            <p:cNvSpPr/>
            <p:nvPr/>
          </p:nvSpPr>
          <p:spPr>
            <a:xfrm>
              <a:off x="10582887" y="3429000"/>
              <a:ext cx="612000" cy="612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94D1BB3-07BC-6277-272C-CC0F227A803F}"/>
                </a:ext>
              </a:extLst>
            </p:cNvPr>
            <p:cNvSpPr txBox="1"/>
            <p:nvPr/>
          </p:nvSpPr>
          <p:spPr>
            <a:xfrm>
              <a:off x="10705183" y="3487381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2F2B750-8C23-9189-C318-284AE88FA4B2}"/>
              </a:ext>
            </a:extLst>
          </p:cNvPr>
          <p:cNvGrpSpPr/>
          <p:nvPr/>
        </p:nvGrpSpPr>
        <p:grpSpPr>
          <a:xfrm>
            <a:off x="5635743" y="1020346"/>
            <a:ext cx="612000" cy="612000"/>
            <a:chOff x="10582887" y="3429000"/>
            <a:chExt cx="612000" cy="61200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7FFF10C-9E44-9C41-4207-8DFB00679DA1}"/>
                </a:ext>
              </a:extLst>
            </p:cNvPr>
            <p:cNvSpPr/>
            <p:nvPr/>
          </p:nvSpPr>
          <p:spPr>
            <a:xfrm>
              <a:off x="10582887" y="3429000"/>
              <a:ext cx="612000" cy="6120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0A2C053-522D-F0CD-C5B7-EEB5CC7F0507}"/>
                </a:ext>
              </a:extLst>
            </p:cNvPr>
            <p:cNvSpPr txBox="1"/>
            <p:nvPr/>
          </p:nvSpPr>
          <p:spPr>
            <a:xfrm>
              <a:off x="10705183" y="348738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2E2F5EB-FBBB-28D6-6E8B-F6F112C8211E}"/>
              </a:ext>
            </a:extLst>
          </p:cNvPr>
          <p:cNvGrpSpPr/>
          <p:nvPr/>
        </p:nvGrpSpPr>
        <p:grpSpPr>
          <a:xfrm>
            <a:off x="226339" y="3818968"/>
            <a:ext cx="612000" cy="612000"/>
            <a:chOff x="10582887" y="3429000"/>
            <a:chExt cx="612000" cy="6120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382ED02-F426-538E-A60D-DC0E84265268}"/>
                </a:ext>
              </a:extLst>
            </p:cNvPr>
            <p:cNvSpPr/>
            <p:nvPr/>
          </p:nvSpPr>
          <p:spPr>
            <a:xfrm>
              <a:off x="10582887" y="3429000"/>
              <a:ext cx="612000" cy="61200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8E94CA8-F92A-A87D-BBE1-A476DB6BE595}"/>
                </a:ext>
              </a:extLst>
            </p:cNvPr>
            <p:cNvSpPr txBox="1"/>
            <p:nvPr/>
          </p:nvSpPr>
          <p:spPr>
            <a:xfrm>
              <a:off x="10705183" y="348738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6728B0B-E08B-4D35-5D0A-FBF7B348AC6F}"/>
              </a:ext>
            </a:extLst>
          </p:cNvPr>
          <p:cNvGrpSpPr/>
          <p:nvPr/>
        </p:nvGrpSpPr>
        <p:grpSpPr>
          <a:xfrm>
            <a:off x="5661562" y="3877349"/>
            <a:ext cx="612000" cy="612000"/>
            <a:chOff x="10582887" y="3429000"/>
            <a:chExt cx="612000" cy="61200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00CEA37-7E8E-ADF7-CA59-1E18676E6D86}"/>
                </a:ext>
              </a:extLst>
            </p:cNvPr>
            <p:cNvSpPr/>
            <p:nvPr/>
          </p:nvSpPr>
          <p:spPr>
            <a:xfrm>
              <a:off x="10582887" y="3429000"/>
              <a:ext cx="612000" cy="61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340C4FF-FAAC-DDEE-A984-F759DFBF124B}"/>
                </a:ext>
              </a:extLst>
            </p:cNvPr>
            <p:cNvSpPr txBox="1"/>
            <p:nvPr/>
          </p:nvSpPr>
          <p:spPr>
            <a:xfrm>
              <a:off x="10705183" y="3487381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1042EA5E-2C5D-01A2-B176-4531B0444CD1}"/>
              </a:ext>
            </a:extLst>
          </p:cNvPr>
          <p:cNvSpPr txBox="1"/>
          <p:nvPr/>
        </p:nvSpPr>
        <p:spPr>
          <a:xfrm>
            <a:off x="1133150" y="5614229"/>
            <a:ext cx="411354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rtl="0">
              <a:spcAft>
                <a:spcPts val="1200"/>
              </a:spcAft>
            </a:pPr>
            <a:r>
              <a:rPr lang="en-US" sz="1400" b="1" kern="12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Resiliency studies </a:t>
            </a:r>
            <a:r>
              <a:rPr lang="en-US" sz="14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permanent magnet materials in a radiation environment at CEBAF resembling their intended operational one </a:t>
            </a:r>
            <a:r>
              <a:rPr lang="en-US" sz="1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(LDRD project started Oct. 1, 2023)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9B529A82-9CBE-D4BF-8C5B-6E66F5A67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512" y="4349819"/>
            <a:ext cx="2431481" cy="226919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C5591B6D-2BF1-5BCF-EB77-77EEA71C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6573" y="5320070"/>
            <a:ext cx="3281549" cy="1407882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557F3B60-F75E-91F7-4678-7A46999C013C}"/>
              </a:ext>
            </a:extLst>
          </p:cNvPr>
          <p:cNvSpPr txBox="1"/>
          <p:nvPr/>
        </p:nvSpPr>
        <p:spPr>
          <a:xfrm>
            <a:off x="8919091" y="4882473"/>
            <a:ext cx="3086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sz="1400" kern="1200" dirty="0">
                <a:solidFill>
                  <a:srgbClr val="002060"/>
                </a:solidFill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Hall C - possible location of the </a:t>
            </a:r>
            <a:r>
              <a:rPr lang="en-US" sz="1400" b="1" kern="1200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3169649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04C03-E205-1B46-8849-51EEA71C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Partnership: Refine EIC Project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885F5-04C9-E519-E27C-BF653D8AF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13" y="762000"/>
            <a:ext cx="8133006" cy="301092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Project is executing CD-3A procurements</a:t>
            </a:r>
          </a:p>
          <a:p>
            <a:pPr>
              <a:lnSpc>
                <a:spcPct val="120000"/>
              </a:lnSpc>
            </a:pPr>
            <a:r>
              <a:rPr lang="en-US" dirty="0"/>
              <a:t>OPA Review in January recommended CD-3B</a:t>
            </a:r>
          </a:p>
          <a:p>
            <a:pPr>
              <a:lnSpc>
                <a:spcPct val="120000"/>
              </a:lnSpc>
            </a:pPr>
            <a:r>
              <a:rPr lang="en-US" dirty="0"/>
              <a:t>Resource Review Board has generated a lot of interest and international commitment</a:t>
            </a:r>
          </a:p>
          <a:p>
            <a:pPr>
              <a:lnSpc>
                <a:spcPct val="120000"/>
              </a:lnSpc>
            </a:pPr>
            <a:r>
              <a:rPr lang="en-US" dirty="0"/>
              <a:t>Project is developing a subproject approach in moving to CD-2/3</a:t>
            </a:r>
          </a:p>
          <a:p>
            <a:pPr>
              <a:lnSpc>
                <a:spcPct val="120000"/>
              </a:lnSpc>
            </a:pPr>
            <a:r>
              <a:rPr lang="en-US" dirty="0"/>
              <a:t>Dean and Deshpande recently charged the </a:t>
            </a:r>
            <a:r>
              <a:rPr lang="en-US" dirty="0" err="1"/>
              <a:t>ePIC</a:t>
            </a:r>
            <a:r>
              <a:rPr lang="en-US" dirty="0"/>
              <a:t> collaboration to identify exciting early science results…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C387D-308A-F92E-5969-75E85668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840" y="652920"/>
            <a:ext cx="3847647" cy="575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16F06-1E69-B17E-21F3-67C08B0AB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810000"/>
            <a:ext cx="6172200" cy="2356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8660F6-E729-A879-71DF-8B796E444F27}"/>
              </a:ext>
            </a:extLst>
          </p:cNvPr>
          <p:cNvSpPr txBox="1"/>
          <p:nvPr/>
        </p:nvSpPr>
        <p:spPr>
          <a:xfrm>
            <a:off x="8147157" y="3591372"/>
            <a:ext cx="3585011" cy="8679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/>
              <a:t>”Identify for the broader scientific community, the funding agencies, and the Labs, what exciting scientific results would be possible from this early EIC operation.”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54AD4-EA54-93E8-940C-ABD09FE1EE73}"/>
              </a:ext>
            </a:extLst>
          </p:cNvPr>
          <p:cNvSpPr txBox="1"/>
          <p:nvPr/>
        </p:nvSpPr>
        <p:spPr>
          <a:xfrm>
            <a:off x="301260" y="6166925"/>
            <a:ext cx="71737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J. </a:t>
            </a:r>
            <a:r>
              <a:rPr lang="en-US" dirty="0" err="1"/>
              <a:t>Yeck</a:t>
            </a:r>
            <a:r>
              <a:rPr lang="en-US" dirty="0"/>
              <a:t> overview talk at OPA review (January)…it is evolving quickly</a:t>
            </a:r>
          </a:p>
        </p:txBody>
      </p:sp>
    </p:spTree>
    <p:extLst>
      <p:ext uri="{BB962C8B-B14F-4D97-AF65-F5344CB8AC3E}">
        <p14:creationId xmlns:p14="http://schemas.microsoft.com/office/powerpoint/2010/main" val="2136425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0" descr="Picture 20">
            <a:extLst>
              <a:ext uri="{FF2B5EF4-FFF2-40B4-BE49-F238E27FC236}">
                <a16:creationId xmlns:a16="http://schemas.microsoft.com/office/drawing/2014/main" id="{3F901867-673C-EF97-1DF0-2344CC267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8" r="16106" b="2965"/>
          <a:stretch/>
        </p:blipFill>
        <p:spPr>
          <a:xfrm rot="5400000">
            <a:off x="1673008" y="-673905"/>
            <a:ext cx="3251321" cy="618468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475ED-3D98-9CD8-C414-880D8DA4E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/>
          <a:p>
            <a:r>
              <a:rPr lang="en-US" dirty="0"/>
              <a:t>MOLLER: </a:t>
            </a:r>
            <a:r>
              <a:rPr lang="en-US" sz="1800" dirty="0"/>
              <a:t>World-leading Measurement of Lepton-Lepton Electroweak Reaction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62F6D1-EF57-323D-D967-6A93FE1A34CA}"/>
              </a:ext>
            </a:extLst>
          </p:cNvPr>
          <p:cNvGrpSpPr/>
          <p:nvPr/>
        </p:nvGrpSpPr>
        <p:grpSpPr>
          <a:xfrm>
            <a:off x="7159781" y="3007317"/>
            <a:ext cx="4962830" cy="3260309"/>
            <a:chOff x="80214" y="1111783"/>
            <a:chExt cx="5162809" cy="35176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6BC030-7ED4-486A-C0C5-06775B7FA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14" y="3320216"/>
              <a:ext cx="5094528" cy="513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34086" tIns="117043" rIns="234086" bIns="117043">
              <a:spAutoFit/>
            </a:bodyPr>
            <a:lstStyle/>
            <a:p>
              <a:pPr marL="293688" indent="-293688">
                <a:buClr>
                  <a:schemeClr val="bg1"/>
                </a:buClr>
                <a:buFont typeface="Wingdings" charset="0"/>
                <a:buChar char="§"/>
              </a:pPr>
              <a:r>
                <a:rPr lang="en-US" dirty="0">
                  <a:solidFill>
                    <a:schemeClr val="bg1"/>
                  </a:solidFill>
                  <a:latin typeface="Avenir Black"/>
                  <a:cs typeface="Avenir Black"/>
                </a:rPr>
                <a:t>CW e- : </a:t>
              </a:r>
              <a:r>
                <a:rPr lang="en-US" b="1" dirty="0">
                  <a:solidFill>
                    <a:schemeClr val="bg1"/>
                  </a:solidFill>
                  <a:latin typeface="Avenir Heavy" panose="02000503020000020003" pitchFamily="2" charset="0"/>
                  <a:cs typeface="Avenir Black"/>
                </a:rPr>
                <a:t>E</a:t>
              </a:r>
              <a:r>
                <a:rPr lang="en-US" b="1" baseline="-25000" dirty="0">
                  <a:solidFill>
                    <a:schemeClr val="bg1"/>
                  </a:solidFill>
                  <a:latin typeface="Avenir Heavy" panose="02000503020000020003" pitchFamily="2" charset="0"/>
                  <a:cs typeface="Avenir Black"/>
                </a:rPr>
                <a:t>max</a:t>
              </a:r>
              <a:r>
                <a:rPr lang="en-US" b="1" dirty="0">
                  <a:solidFill>
                    <a:schemeClr val="bg1"/>
                  </a:solidFill>
                  <a:latin typeface="Avenir Heavy" panose="02000503020000020003" pitchFamily="2" charset="0"/>
                  <a:cs typeface="Avenir Black"/>
                </a:rPr>
                <a:t>, =12 GeV GeV, Pol.~ 90%  </a:t>
              </a:r>
              <a:endParaRPr lang="en-US" sz="800" dirty="0">
                <a:solidFill>
                  <a:schemeClr val="bg1"/>
                </a:solidFill>
                <a:latin typeface="Avenir Black"/>
              </a:endParaRPr>
            </a:p>
          </p:txBody>
        </p:sp>
        <p:pic>
          <p:nvPicPr>
            <p:cNvPr id="7" name="unknown.pdf" descr="unknown.pdf">
              <a:extLst>
                <a:ext uri="{FF2B5EF4-FFF2-40B4-BE49-F238E27FC236}">
                  <a16:creationId xmlns:a16="http://schemas.microsoft.com/office/drawing/2014/main" id="{C3437699-AB1F-C166-AE89-E413C8CE4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67" t="12046" r="7958" b="3858"/>
            <a:stretch>
              <a:fillRect/>
            </a:stretch>
          </p:blipFill>
          <p:spPr>
            <a:xfrm>
              <a:off x="148495" y="1111783"/>
              <a:ext cx="5094528" cy="3517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MOLLER: improve QW(e) by a factor of 5">
              <a:extLst>
                <a:ext uri="{FF2B5EF4-FFF2-40B4-BE49-F238E27FC236}">
                  <a16:creationId xmlns:a16="http://schemas.microsoft.com/office/drawing/2014/main" id="{0A788BB8-F35C-F9C0-C08A-7651DF5D539A}"/>
                </a:ext>
              </a:extLst>
            </p:cNvPr>
            <p:cNvSpPr txBox="1"/>
            <p:nvPr/>
          </p:nvSpPr>
          <p:spPr>
            <a:xfrm>
              <a:off x="872639" y="3698285"/>
              <a:ext cx="4085177" cy="34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787" tIns="50787" rIns="50787" bIns="50787" numCol="1" anchor="ctr">
              <a:spAutoFit/>
            </a:bodyPr>
            <a:lstStyle/>
            <a:p>
              <a:pPr algn="ctr" defTabSz="584025">
                <a:defRPr sz="1500" b="1" i="1">
                  <a:solidFill>
                    <a:srgbClr val="C7422A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rPr sz="1400" dirty="0"/>
                <a:t>MOLLER</a:t>
              </a:r>
              <a:r>
                <a:rPr sz="1400" dirty="0">
                  <a:solidFill>
                    <a:srgbClr val="728FBC"/>
                  </a:solidFill>
                </a:rPr>
                <a:t>: improve Q</a:t>
              </a:r>
              <a:r>
                <a:rPr sz="1400" baseline="-5998" dirty="0">
                  <a:solidFill>
                    <a:srgbClr val="728FBC"/>
                  </a:solidFill>
                </a:rPr>
                <a:t>W</a:t>
              </a:r>
              <a:r>
                <a:rPr sz="1400" dirty="0">
                  <a:solidFill>
                    <a:srgbClr val="728FBC"/>
                  </a:solidFill>
                </a:rPr>
                <a:t>(e) by a factor of 5</a:t>
              </a:r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0952D748-609D-1DD2-8695-64EA236557B6}"/>
                </a:ext>
              </a:extLst>
            </p:cNvPr>
            <p:cNvSpPr/>
            <p:nvPr/>
          </p:nvSpPr>
          <p:spPr>
            <a:xfrm>
              <a:off x="2367316" y="3386653"/>
              <a:ext cx="389073" cy="392402"/>
            </a:xfrm>
            <a:prstGeom prst="line">
              <a:avLst/>
            </a:prstGeom>
            <a:noFill/>
            <a:ln w="25400" cap="flat">
              <a:solidFill>
                <a:srgbClr val="728FBC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45707" tIns="45707" rIns="45707" bIns="45707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JLab Measurements">
              <a:extLst>
                <a:ext uri="{FF2B5EF4-FFF2-40B4-BE49-F238E27FC236}">
                  <a16:creationId xmlns:a16="http://schemas.microsoft.com/office/drawing/2014/main" id="{4D2441DB-1A8B-131B-87A8-79955F0EAA6D}"/>
                </a:ext>
              </a:extLst>
            </p:cNvPr>
            <p:cNvSpPr txBox="1"/>
            <p:nvPr/>
          </p:nvSpPr>
          <p:spPr>
            <a:xfrm>
              <a:off x="858388" y="2811416"/>
              <a:ext cx="2345108" cy="348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787" tIns="50787" rIns="50787" bIns="50787" numCol="1" anchor="ctr">
              <a:spAutoFit/>
            </a:bodyPr>
            <a:lstStyle>
              <a:lvl1pPr algn="ctr" defTabSz="584200">
                <a:defRPr sz="1600" b="1" i="1">
                  <a:solidFill>
                    <a:srgbClr val="728FBC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lvl1pPr>
            </a:lstStyle>
            <a:p>
              <a:r>
                <a:rPr dirty="0" err="1"/>
                <a:t>JLab</a:t>
              </a:r>
              <a:r>
                <a:rPr dirty="0"/>
                <a:t> Measurements</a:t>
              </a:r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6C07DD47-8A8E-2275-1B0C-FEAD3E2A5951}"/>
                </a:ext>
              </a:extLst>
            </p:cNvPr>
            <p:cNvSpPr/>
            <p:nvPr/>
          </p:nvSpPr>
          <p:spPr>
            <a:xfrm flipH="1">
              <a:off x="1954032" y="2156565"/>
              <a:ext cx="431898" cy="703065"/>
            </a:xfrm>
            <a:prstGeom prst="line">
              <a:avLst/>
            </a:prstGeom>
            <a:noFill/>
            <a:ln w="25400" cap="flat">
              <a:solidFill>
                <a:srgbClr val="728FBC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45707" tIns="45707" rIns="45707" bIns="45707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B78FB277-025D-C851-DCAD-4266DC9D4172}"/>
                </a:ext>
              </a:extLst>
            </p:cNvPr>
            <p:cNvSpPr/>
            <p:nvPr/>
          </p:nvSpPr>
          <p:spPr>
            <a:xfrm flipH="1">
              <a:off x="2423833" y="2596199"/>
              <a:ext cx="271926" cy="263431"/>
            </a:xfrm>
            <a:prstGeom prst="line">
              <a:avLst/>
            </a:prstGeom>
            <a:noFill/>
            <a:ln w="25400" cap="flat">
              <a:solidFill>
                <a:srgbClr val="728FBC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45707" tIns="45707" rIns="45707" bIns="45707" numCol="1" anchor="t">
              <a:noAutofit/>
            </a:bodyPr>
            <a:lstStyle/>
            <a:p>
              <a:endParaRPr/>
            </a:p>
          </p:txBody>
        </p:sp>
        <p:sp>
          <p:nvSpPr>
            <p:cNvPr id="13" name="Only e-e measurement: SLAC E158">
              <a:extLst>
                <a:ext uri="{FF2B5EF4-FFF2-40B4-BE49-F238E27FC236}">
                  <a16:creationId xmlns:a16="http://schemas.microsoft.com/office/drawing/2014/main" id="{71BA145E-2EEE-E0CC-2A07-D201249C367A}"/>
                </a:ext>
              </a:extLst>
            </p:cNvPr>
            <p:cNvSpPr txBox="1"/>
            <p:nvPr/>
          </p:nvSpPr>
          <p:spPr>
            <a:xfrm>
              <a:off x="2226050" y="1173063"/>
              <a:ext cx="2550805" cy="575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787" tIns="50787" rIns="50787" bIns="50787" numCol="1" anchor="ctr">
              <a:spAutoFit/>
            </a:bodyPr>
            <a:lstStyle>
              <a:lvl1pPr algn="ctr" defTabSz="584200">
                <a:defRPr sz="1500" b="1" i="1">
                  <a:solidFill>
                    <a:srgbClr val="728FBC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lvl1pPr>
            </a:lstStyle>
            <a:p>
              <a:r>
                <a:rPr sz="1400" dirty="0">
                  <a:solidFill>
                    <a:srgbClr val="7030A0"/>
                  </a:solidFill>
                </a:rPr>
                <a:t>Only e-e measurement: SLAC E158</a:t>
              </a:r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03B1976B-63CD-B420-60B7-30619171D91B}"/>
                </a:ext>
              </a:extLst>
            </p:cNvPr>
            <p:cNvSpPr/>
            <p:nvPr/>
          </p:nvSpPr>
          <p:spPr>
            <a:xfrm flipV="1">
              <a:off x="2638902" y="1432934"/>
              <a:ext cx="347376" cy="243838"/>
            </a:xfrm>
            <a:prstGeom prst="line">
              <a:avLst/>
            </a:prstGeom>
            <a:noFill/>
            <a:ln w="25400" cap="flat">
              <a:solidFill>
                <a:srgbClr val="7030A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45707" tIns="45707" rIns="45707" bIns="45707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396BDEF-764A-1A66-9216-FDA60F8A8D0E}"/>
              </a:ext>
            </a:extLst>
          </p:cNvPr>
          <p:cNvSpPr txBox="1"/>
          <p:nvPr/>
        </p:nvSpPr>
        <p:spPr>
          <a:xfrm>
            <a:off x="6263383" y="3569844"/>
            <a:ext cx="780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11 GeV 65 </a:t>
            </a:r>
            <a:r>
              <a:rPr lang="en-US" sz="1200" b="1" dirty="0">
                <a:latin typeface="Symbol" pitchFamily="2" charset="2"/>
              </a:rPr>
              <a:t>m</a:t>
            </a:r>
            <a:r>
              <a:rPr lang="en-US" sz="1200" b="1" dirty="0"/>
              <a:t>A 90% pol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83106B-8F2D-B7CF-6139-E0B9AE1B5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0" y="2577902"/>
            <a:ext cx="1562030" cy="24978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2A1A81-4399-42AA-C3F8-CD1587281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190" y="3676044"/>
            <a:ext cx="1684043" cy="17032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00338E-2C62-2D2E-955A-ED4896C16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900" y="4543875"/>
            <a:ext cx="2948738" cy="14060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5EDF7B-BAD8-C8D6-0F7F-6C5A2EF08316}"/>
              </a:ext>
            </a:extLst>
          </p:cNvPr>
          <p:cNvSpPr txBox="1"/>
          <p:nvPr/>
        </p:nvSpPr>
        <p:spPr>
          <a:xfrm>
            <a:off x="1949429" y="3350079"/>
            <a:ext cx="145368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Avenir Book" panose="02000503020000020003" pitchFamily="2" charset="0"/>
              </a:rPr>
              <a:t>Large drift pipe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02EF76-9F5B-498B-40BA-D5F81F6D47B4}"/>
              </a:ext>
            </a:extLst>
          </p:cNvPr>
          <p:cNvSpPr txBox="1"/>
          <p:nvPr/>
        </p:nvSpPr>
        <p:spPr>
          <a:xfrm>
            <a:off x="3908825" y="4266876"/>
            <a:ext cx="34538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Avenir Book" panose="02000503020000020003" pitchFamily="2" charset="0"/>
              </a:rPr>
              <a:t>All coils for downstream magnet at </a:t>
            </a:r>
            <a:r>
              <a:rPr lang="en-US" sz="1200" dirty="0" err="1">
                <a:solidFill>
                  <a:srgbClr val="00B050"/>
                </a:solidFill>
                <a:latin typeface="Avenir Book" panose="02000503020000020003" pitchFamily="2" charset="0"/>
              </a:rPr>
              <a:t>JLab</a:t>
            </a:r>
            <a:endParaRPr lang="en-US" sz="1200" dirty="0">
              <a:solidFill>
                <a:srgbClr val="00B050"/>
              </a:solidFill>
              <a:latin typeface="Avenir Book" panose="02000503020000020003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876BBA-1469-F06E-EED5-AAA7DA7D59AD}"/>
              </a:ext>
            </a:extLst>
          </p:cNvPr>
          <p:cNvSpPr txBox="1"/>
          <p:nvPr/>
        </p:nvSpPr>
        <p:spPr>
          <a:xfrm>
            <a:off x="0" y="2091921"/>
            <a:ext cx="15620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Avenir Book" panose="02000503020000020003" pitchFamily="2" charset="0"/>
              </a:rPr>
              <a:t>Target Scattering  Chamber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ECBDEE-C7B3-A358-9D0A-E0A4AA5A0A32}"/>
              </a:ext>
            </a:extLst>
          </p:cNvPr>
          <p:cNvSpPr txBox="1"/>
          <p:nvPr/>
        </p:nvSpPr>
        <p:spPr>
          <a:xfrm>
            <a:off x="6722331" y="940771"/>
            <a:ext cx="5263344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most precise measurement to date of the </a:t>
            </a:r>
            <a:r>
              <a:rPr lang="en-US" sz="1600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parity violating asymmetry, A</a:t>
            </a:r>
            <a:r>
              <a:rPr lang="en-US" sz="1600" b="1" i="0" u="none" strike="noStrike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PV</a:t>
            </a:r>
            <a:r>
              <a:rPr lang="en-US" sz="1600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electron-electron scattering, and thus the weak charge of the electron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requires extremely high signal rate and very low noise (Parity violation will be measured to 26 ppb)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Probes NEW physics at the ~20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 scale</a:t>
            </a:r>
          </a:p>
        </p:txBody>
      </p:sp>
    </p:spTree>
    <p:extLst>
      <p:ext uri="{BB962C8B-B14F-4D97-AF65-F5344CB8AC3E}">
        <p14:creationId xmlns:p14="http://schemas.microsoft.com/office/powerpoint/2010/main" val="302171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64298-5639-B2CC-164B-3287666F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ahead: the next 3-6 months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F3D8A-28D7-80BD-8BC1-D5505AA3E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762000"/>
            <a:ext cx="11615837" cy="5715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CR will impact operations budgets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Realized. DOE recognizes the value of the User Facilities </a:t>
            </a:r>
          </a:p>
          <a:p>
            <a:pPr>
              <a:lnSpc>
                <a:spcPct val="120000"/>
              </a:lnSpc>
            </a:pPr>
            <a:r>
              <a:rPr lang="en-US" dirty="0"/>
              <a:t>What’s next and how to get there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Reliability of CEBAF – Performance prioritized over energy reach. Develop a 7-year funding profile to execute (underway).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EIC partnership -- Develop the early science program; deliver TJNAF CD-3A scope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SoLID</a:t>
            </a:r>
            <a:r>
              <a:rPr lang="en-US" dirty="0"/>
              <a:t> (~$100M MIE) – Shovel ready; continue R&amp;D to reduce risk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HPDF and JLDC – Progress to CD-1 and JLDC design/build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Pursue AI Strategy implementation (part of LDRD Call)</a:t>
            </a:r>
          </a:p>
          <a:p>
            <a:pPr marL="346075" lvl="1" indent="0">
              <a:lnSpc>
                <a:spcPct val="12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57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ata Science Concepts: The fundamentals of Data Science">
            <a:extLst>
              <a:ext uri="{FF2B5EF4-FFF2-40B4-BE49-F238E27FC236}">
                <a16:creationId xmlns:a16="http://schemas.microsoft.com/office/drawing/2014/main" id="{C294D5D0-C5A8-370A-F149-3B0155228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254745-C754-F94C-C088-A0476123D636}"/>
              </a:ext>
            </a:extLst>
          </p:cNvPr>
          <p:cNvSpPr/>
          <p:nvPr/>
        </p:nvSpPr>
        <p:spPr>
          <a:xfrm>
            <a:off x="3733800" y="2967335"/>
            <a:ext cx="3942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Discussion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743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15B4C-1249-0BE6-EAF5-24BEF2E29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06265"/>
          </a:xfrm>
        </p:spPr>
        <p:txBody>
          <a:bodyPr/>
          <a:lstStyle/>
          <a:p>
            <a:r>
              <a:rPr lang="en-US" sz="2400" dirty="0" err="1"/>
              <a:t>JLab</a:t>
            </a:r>
            <a:r>
              <a:rPr lang="en-US" sz="2400" dirty="0"/>
              <a:t> is a recognized leader at the intersection of AI and Nuclear Physics</a:t>
            </a:r>
          </a:p>
        </p:txBody>
      </p:sp>
      <p:sp>
        <p:nvSpPr>
          <p:cNvPr id="3" name="Google Shape;216;p22">
            <a:extLst>
              <a:ext uri="{FF2B5EF4-FFF2-40B4-BE49-F238E27FC236}">
                <a16:creationId xmlns:a16="http://schemas.microsoft.com/office/drawing/2014/main" id="{F9356631-CE90-024D-3E91-13F7C3CB2BE8}"/>
              </a:ext>
            </a:extLst>
          </p:cNvPr>
          <p:cNvSpPr txBox="1">
            <a:spLocks/>
          </p:cNvSpPr>
          <p:nvPr/>
        </p:nvSpPr>
        <p:spPr>
          <a:xfrm>
            <a:off x="365319" y="1828800"/>
            <a:ext cx="11504904" cy="457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Jefferson Lab organized the first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workshop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on "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AI for Nuclear Physics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" in 2020, </a:t>
            </a:r>
          </a:p>
          <a:p>
            <a: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which led to a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colloquium article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on the topic, currently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cited 138 times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Jefferson Lab staff have since presented on AI applications in Nuclear Physics at various conferences and workshops.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Staff recently co-led and were members of SC-wide AI/ML application working groups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AI is integrated into multiple areas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, including detector control and monitoring, event reconstruction, data analysis, detector design, Lattice QCD simulations, and solving inverse problems in nuclear theory.</a:t>
            </a:r>
          </a:p>
          <a:p>
            <a:pPr marL="45720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Notable examples include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-US" sz="1600" dirty="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Deep Learning Based Superconducting Radio-Frequency Cavity Fault Classification. </a:t>
            </a:r>
            <a:endParaRPr lang="en-US" sz="16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AI-Driven Experiment Calibration and Control, demonstrated on drift chambers in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GlueX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Hydra: Computer Vision for Data Quality Monitoring, deployed in Halls A–D.</a:t>
            </a:r>
          </a:p>
          <a:p>
            <a: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CLAS12 Track Reconstruction with AI, enhancing track reconstruction efficiency for CLAS12.</a:t>
            </a:r>
          </a:p>
          <a:p>
            <a: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Deep Learning for Deep Inelastic Scattering Kinematics, demonstrating AI's potential for physics analysis.</a:t>
            </a:r>
          </a:p>
          <a:p>
            <a: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Neural-network analysis of Parton Distribution Functions from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Ioffe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-time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pseudodistributions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QuantOm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, an AI-driven workflow for imaging quarks and gluons at CEBAF and the EIC, bridging experiment and theory. .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A7F20-AEC9-748C-4E14-56A70A9DCC9C}"/>
              </a:ext>
            </a:extLst>
          </p:cNvPr>
          <p:cNvSpPr txBox="1"/>
          <p:nvPr/>
        </p:nvSpPr>
        <p:spPr>
          <a:xfrm>
            <a:off x="2133600" y="947686"/>
            <a:ext cx="6808274" cy="590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This is a HOT topic. We must pursue it or be left behind.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good news: a lot is funded already and we have expertise</a:t>
            </a:r>
          </a:p>
        </p:txBody>
      </p:sp>
    </p:spTree>
    <p:extLst>
      <p:ext uri="{BB962C8B-B14F-4D97-AF65-F5344CB8AC3E}">
        <p14:creationId xmlns:p14="http://schemas.microsoft.com/office/powerpoint/2010/main" val="2603101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851E2-A73E-6B04-8D45-F54B52A5A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Example: Application of HYDRA across HALLS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46F57-0748-8864-7690-AE26AF8E240C}"/>
              </a:ext>
            </a:extLst>
          </p:cNvPr>
          <p:cNvSpPr txBox="1"/>
          <p:nvPr/>
        </p:nvSpPr>
        <p:spPr>
          <a:xfrm>
            <a:off x="533400" y="1343085"/>
            <a:ext cx="33902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MR10"/>
              </a:rPr>
              <a:t>Hydra is an AI based system that performs online monitoring.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MR10"/>
              </a:rPr>
              <a:t>U</a:t>
            </a:r>
            <a:r>
              <a:rPr lang="en-US" sz="1800" dirty="0">
                <a:effectLst/>
                <a:latin typeface="CMR10"/>
              </a:rPr>
              <a:t>ses the same plots developed for human shift takers to monitor data quality during an experiment.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MR10"/>
              </a:rPr>
              <a:t>Classifies images in near real time and can alert the shift crew of significant problems as they occur.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MR10"/>
              </a:rPr>
              <a:t>User friendly interface via a web browser allows the shift crew and detector experts to monitor experiments from anywhere in the world.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E78180-EB2F-9B7E-3289-11E811F90BE2}"/>
              </a:ext>
            </a:extLst>
          </p:cNvPr>
          <p:cNvSpPr txBox="1"/>
          <p:nvPr/>
        </p:nvSpPr>
        <p:spPr>
          <a:xfrm>
            <a:off x="6248400" y="6068911"/>
            <a:ext cx="36576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Britton, </a:t>
            </a:r>
            <a:r>
              <a:rPr lang="en-US" dirty="0" err="1"/>
              <a:t>Jeske</a:t>
            </a:r>
            <a:r>
              <a:rPr lang="en-US" dirty="0"/>
              <a:t>, Lawrence, Rajput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2E6260-D4FD-AA99-4677-3DC926DFD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5"/>
          <a:stretch/>
        </p:blipFill>
        <p:spPr>
          <a:xfrm>
            <a:off x="4096369" y="1295400"/>
            <a:ext cx="778473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09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C7B4B-155D-B22A-B23E-AB82DE08B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wide committee developed an actionable strategy</a:t>
            </a:r>
          </a:p>
        </p:txBody>
      </p:sp>
      <p:sp>
        <p:nvSpPr>
          <p:cNvPr id="36" name="Google Shape;178;p20">
            <a:extLst>
              <a:ext uri="{FF2B5EF4-FFF2-40B4-BE49-F238E27FC236}">
                <a16:creationId xmlns:a16="http://schemas.microsoft.com/office/drawing/2014/main" id="{47B41661-2196-782E-E53A-2AACB7C9EB47}"/>
              </a:ext>
            </a:extLst>
          </p:cNvPr>
          <p:cNvSpPr/>
          <p:nvPr/>
        </p:nvSpPr>
        <p:spPr>
          <a:xfrm>
            <a:off x="663894" y="887417"/>
            <a:ext cx="2336447" cy="2519680"/>
          </a:xfrm>
          <a:prstGeom prst="rect">
            <a:avLst/>
          </a:prstGeom>
          <a:solidFill>
            <a:srgbClr val="D5D5D5"/>
          </a:solidFill>
          <a:ln w="12700" cap="flat" cmpd="sng">
            <a:solidFill>
              <a:srgbClr val="D5D5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Laura Biven*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179;p20">
            <a:extLst>
              <a:ext uri="{FF2B5EF4-FFF2-40B4-BE49-F238E27FC236}">
                <a16:creationId xmlns:a16="http://schemas.microsoft.com/office/drawing/2014/main" id="{A4FE9E1C-2187-4040-C8DA-D4DD94193208}"/>
              </a:ext>
            </a:extLst>
          </p:cNvPr>
          <p:cNvSpPr/>
          <p:nvPr/>
        </p:nvSpPr>
        <p:spPr>
          <a:xfrm>
            <a:off x="3506482" y="3615867"/>
            <a:ext cx="2336447" cy="2519680"/>
          </a:xfrm>
          <a:prstGeom prst="rect">
            <a:avLst/>
          </a:prstGeom>
          <a:solidFill>
            <a:srgbClr val="D5D5D5"/>
          </a:solidFill>
          <a:ln w="12700" cap="flat" cmpd="sng">
            <a:solidFill>
              <a:srgbClr val="D5D5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David Lawrence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180;p20">
            <a:extLst>
              <a:ext uri="{FF2B5EF4-FFF2-40B4-BE49-F238E27FC236}">
                <a16:creationId xmlns:a16="http://schemas.microsoft.com/office/drawing/2014/main" id="{F643E98C-CC2B-A630-F6C8-917B54752BAD}"/>
              </a:ext>
            </a:extLst>
          </p:cNvPr>
          <p:cNvSpPr/>
          <p:nvPr/>
        </p:nvSpPr>
        <p:spPr>
          <a:xfrm>
            <a:off x="3506482" y="887417"/>
            <a:ext cx="2336447" cy="2519680"/>
          </a:xfrm>
          <a:prstGeom prst="rect">
            <a:avLst/>
          </a:prstGeom>
          <a:solidFill>
            <a:srgbClr val="D5D5D5"/>
          </a:solidFill>
          <a:ln w="12700" cap="flat" cmpd="sng">
            <a:solidFill>
              <a:srgbClr val="D5D5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Eric Christy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181;p20">
            <a:extLst>
              <a:ext uri="{FF2B5EF4-FFF2-40B4-BE49-F238E27FC236}">
                <a16:creationId xmlns:a16="http://schemas.microsoft.com/office/drawing/2014/main" id="{DFFC9D67-4A0B-8336-A8A0-576E80DA7245}"/>
              </a:ext>
            </a:extLst>
          </p:cNvPr>
          <p:cNvSpPr/>
          <p:nvPr/>
        </p:nvSpPr>
        <p:spPr>
          <a:xfrm>
            <a:off x="6349070" y="885036"/>
            <a:ext cx="2336448" cy="2519680"/>
          </a:xfrm>
          <a:prstGeom prst="rect">
            <a:avLst/>
          </a:prstGeom>
          <a:solidFill>
            <a:srgbClr val="D5D5D5"/>
          </a:solidFill>
          <a:ln w="12700" cap="flat" cmpd="sng">
            <a:solidFill>
              <a:srgbClr val="D5D5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Markus Diefenthaler*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182;p20">
            <a:extLst>
              <a:ext uri="{FF2B5EF4-FFF2-40B4-BE49-F238E27FC236}">
                <a16:creationId xmlns:a16="http://schemas.microsoft.com/office/drawing/2014/main" id="{F73F7F9E-7981-0483-8540-8883DD1F15B8}"/>
              </a:ext>
            </a:extLst>
          </p:cNvPr>
          <p:cNvSpPr/>
          <p:nvPr/>
        </p:nvSpPr>
        <p:spPr>
          <a:xfrm>
            <a:off x="9191658" y="885036"/>
            <a:ext cx="2336448" cy="2519680"/>
          </a:xfrm>
          <a:prstGeom prst="rect">
            <a:avLst/>
          </a:prstGeom>
          <a:solidFill>
            <a:srgbClr val="D5D5D5"/>
          </a:solidFill>
          <a:ln w="12700" cap="flat" cmpd="sng">
            <a:solidFill>
              <a:srgbClr val="D5D5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Tanja Horn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183;p20">
            <a:extLst>
              <a:ext uri="{FF2B5EF4-FFF2-40B4-BE49-F238E27FC236}">
                <a16:creationId xmlns:a16="http://schemas.microsoft.com/office/drawing/2014/main" id="{84441C06-83C2-020D-0CAD-259D41061120}"/>
              </a:ext>
            </a:extLst>
          </p:cNvPr>
          <p:cNvSpPr/>
          <p:nvPr/>
        </p:nvSpPr>
        <p:spPr>
          <a:xfrm>
            <a:off x="663894" y="3615867"/>
            <a:ext cx="2306166" cy="2519680"/>
          </a:xfrm>
          <a:prstGeom prst="rect">
            <a:avLst/>
          </a:prstGeom>
          <a:solidFill>
            <a:srgbClr val="D5D5D5"/>
          </a:solidFill>
          <a:ln w="12700" cap="flat" cmpd="sng">
            <a:solidFill>
              <a:srgbClr val="D5D5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Nobuo Sato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184;p20">
            <a:extLst>
              <a:ext uri="{FF2B5EF4-FFF2-40B4-BE49-F238E27FC236}">
                <a16:creationId xmlns:a16="http://schemas.microsoft.com/office/drawing/2014/main" id="{43FDB9AC-9B00-8724-0588-462574B86A87}"/>
              </a:ext>
            </a:extLst>
          </p:cNvPr>
          <p:cNvSpPr/>
          <p:nvPr/>
        </p:nvSpPr>
        <p:spPr>
          <a:xfrm>
            <a:off x="6364211" y="3611104"/>
            <a:ext cx="2306166" cy="2519680"/>
          </a:xfrm>
          <a:prstGeom prst="rect">
            <a:avLst/>
          </a:prstGeom>
          <a:solidFill>
            <a:srgbClr val="D5D5D5"/>
          </a:solidFill>
          <a:ln w="12700" cap="flat" cmpd="sng">
            <a:solidFill>
              <a:srgbClr val="D5D5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Malachi Schram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185;p20">
            <a:extLst>
              <a:ext uri="{FF2B5EF4-FFF2-40B4-BE49-F238E27FC236}">
                <a16:creationId xmlns:a16="http://schemas.microsoft.com/office/drawing/2014/main" id="{62C740FF-8885-B867-66E8-170D619DA00F}"/>
              </a:ext>
            </a:extLst>
          </p:cNvPr>
          <p:cNvSpPr/>
          <p:nvPr/>
        </p:nvSpPr>
        <p:spPr>
          <a:xfrm>
            <a:off x="9191658" y="3611104"/>
            <a:ext cx="2336448" cy="2519680"/>
          </a:xfrm>
          <a:prstGeom prst="rect">
            <a:avLst/>
          </a:prstGeom>
          <a:solidFill>
            <a:srgbClr val="D5D5D5"/>
          </a:solidFill>
          <a:ln w="12700" cap="flat" cmpd="sng">
            <a:solidFill>
              <a:srgbClr val="D5D5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Christopher Tennant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4" name="Google Shape;186;p20">
            <a:extLst>
              <a:ext uri="{FF2B5EF4-FFF2-40B4-BE49-F238E27FC236}">
                <a16:creationId xmlns:a16="http://schemas.microsoft.com/office/drawing/2014/main" id="{4F5EC20E-DD46-F0C1-3C79-4A4AF3239C7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7042" t="-1" r="14722" b="-420"/>
          <a:stretch/>
        </p:blipFill>
        <p:spPr>
          <a:xfrm>
            <a:off x="6534314" y="934417"/>
            <a:ext cx="1965960" cy="193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;p20">
            <a:extLst>
              <a:ext uri="{FF2B5EF4-FFF2-40B4-BE49-F238E27FC236}">
                <a16:creationId xmlns:a16="http://schemas.microsoft.com/office/drawing/2014/main" id="{1BFD9C80-45C3-D96A-37D8-522928577E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654" y="3738886"/>
            <a:ext cx="1287505" cy="193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8;p20">
            <a:extLst>
              <a:ext uri="{FF2B5EF4-FFF2-40B4-BE49-F238E27FC236}">
                <a16:creationId xmlns:a16="http://schemas.microsoft.com/office/drawing/2014/main" id="{5AFCA7AB-1971-F16D-614F-1556754C52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918" r="20785" b="-392"/>
          <a:stretch/>
        </p:blipFill>
        <p:spPr>
          <a:xfrm>
            <a:off x="6534313" y="3675735"/>
            <a:ext cx="1965960" cy="196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9;p20">
            <a:extLst>
              <a:ext uri="{FF2B5EF4-FFF2-40B4-BE49-F238E27FC236}">
                <a16:creationId xmlns:a16="http://schemas.microsoft.com/office/drawing/2014/main" id="{EBB4BEF3-3336-752B-D0B9-DCBFE4C410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8983" t="-74" r="-95" b="-74"/>
          <a:stretch/>
        </p:blipFill>
        <p:spPr>
          <a:xfrm>
            <a:off x="9354042" y="994584"/>
            <a:ext cx="201168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90;p20">
            <a:extLst>
              <a:ext uri="{FF2B5EF4-FFF2-40B4-BE49-F238E27FC236}">
                <a16:creationId xmlns:a16="http://schemas.microsoft.com/office/drawing/2014/main" id="{6221EAB0-8D9A-A2E7-05D4-CC05690270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76902" y="3673370"/>
            <a:ext cx="1965960" cy="196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91;p20">
            <a:extLst>
              <a:ext uri="{FF2B5EF4-FFF2-40B4-BE49-F238E27FC236}">
                <a16:creationId xmlns:a16="http://schemas.microsoft.com/office/drawing/2014/main" id="{FEB75291-FE26-9451-2A05-B54DE0366E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11987" y="994584"/>
            <a:ext cx="1525433" cy="190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92;p20">
            <a:extLst>
              <a:ext uri="{FF2B5EF4-FFF2-40B4-BE49-F238E27FC236}">
                <a16:creationId xmlns:a16="http://schemas.microsoft.com/office/drawing/2014/main" id="{FE336D5D-2744-E18F-8BC0-AA3906CDC4C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91426" y="3740760"/>
            <a:ext cx="1408096" cy="192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93;p20">
            <a:extLst>
              <a:ext uri="{FF2B5EF4-FFF2-40B4-BE49-F238E27FC236}">
                <a16:creationId xmlns:a16="http://schemas.microsoft.com/office/drawing/2014/main" id="{5C9D09B9-5EB4-4CAC-8D54-12E165C8571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6681" y="971991"/>
            <a:ext cx="1525450" cy="1929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37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13878-9EDE-BFF1-2AA1-67741295C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4A207-FC79-E1B5-69A8-805D3E2E3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1FC82-1177-8E7A-553D-514A149D8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66" y="1066800"/>
            <a:ext cx="11620399" cy="4572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Broad Strategy Discussion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Executing an excellent science program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Actively planning for the future</a:t>
            </a:r>
          </a:p>
          <a:p>
            <a:r>
              <a:rPr lang="en-US" dirty="0">
                <a:solidFill>
                  <a:schemeClr val="bg1"/>
                </a:solidFill>
              </a:rPr>
              <a:t>Other News</a:t>
            </a:r>
          </a:p>
          <a:p>
            <a:r>
              <a:rPr lang="en-US" dirty="0">
                <a:solidFill>
                  <a:schemeClr val="bg1"/>
                </a:solidFill>
              </a:rPr>
              <a:t>AI Strategy (if there is time)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91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B04F-0434-FB73-8BC7-DFD2E8CF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cutting team developed a strategy for AI at the Lab</a:t>
            </a:r>
          </a:p>
        </p:txBody>
      </p:sp>
      <p:sp>
        <p:nvSpPr>
          <p:cNvPr id="31" name="Rectangle: Rounded Corners 5">
            <a:extLst>
              <a:ext uri="{FF2B5EF4-FFF2-40B4-BE49-F238E27FC236}">
                <a16:creationId xmlns:a16="http://schemas.microsoft.com/office/drawing/2014/main" id="{89FA6D67-8EE8-B789-EB0D-D315AB67AC53}"/>
              </a:ext>
            </a:extLst>
          </p:cNvPr>
          <p:cNvSpPr/>
          <p:nvPr/>
        </p:nvSpPr>
        <p:spPr>
          <a:xfrm>
            <a:off x="4594289" y="2572552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Integrated Compute-Detector Systems for Streaming Data</a:t>
            </a:r>
          </a:p>
        </p:txBody>
      </p:sp>
      <p:sp>
        <p:nvSpPr>
          <p:cNvPr id="32" name="Rectangle: Rounded Corners 6">
            <a:extLst>
              <a:ext uri="{FF2B5EF4-FFF2-40B4-BE49-F238E27FC236}">
                <a16:creationId xmlns:a16="http://schemas.microsoft.com/office/drawing/2014/main" id="{1ED5293B-2525-8696-762F-A84F0E8803D2}"/>
              </a:ext>
            </a:extLst>
          </p:cNvPr>
          <p:cNvSpPr/>
          <p:nvPr/>
        </p:nvSpPr>
        <p:spPr>
          <a:xfrm>
            <a:off x="9620350" y="2574599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Autonomous Accelerator Operations</a:t>
            </a:r>
          </a:p>
        </p:txBody>
      </p:sp>
      <p:sp>
        <p:nvSpPr>
          <p:cNvPr id="33" name="Rectangle: Rounded Corners 7">
            <a:extLst>
              <a:ext uri="{FF2B5EF4-FFF2-40B4-BE49-F238E27FC236}">
                <a16:creationId xmlns:a16="http://schemas.microsoft.com/office/drawing/2014/main" id="{6701DAEA-90D6-2145-D748-16A70B0F5FF1}"/>
              </a:ext>
            </a:extLst>
          </p:cNvPr>
          <p:cNvSpPr/>
          <p:nvPr/>
        </p:nvSpPr>
        <p:spPr>
          <a:xfrm>
            <a:off x="2925500" y="2581662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Femtoscale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 Imaging</a:t>
            </a:r>
          </a:p>
        </p:txBody>
      </p:sp>
      <p:sp>
        <p:nvSpPr>
          <p:cNvPr id="34" name="Rectangle: Rounded Corners 8">
            <a:extLst>
              <a:ext uri="{FF2B5EF4-FFF2-40B4-BE49-F238E27FC236}">
                <a16:creationId xmlns:a16="http://schemas.microsoft.com/office/drawing/2014/main" id="{CF50CD93-0114-F08B-BC6B-A91C162C30EA}"/>
              </a:ext>
            </a:extLst>
          </p:cNvPr>
          <p:cNvSpPr/>
          <p:nvPr/>
        </p:nvSpPr>
        <p:spPr>
          <a:xfrm>
            <a:off x="7941714" y="2572552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HPDF:  Reconfigurable Optimization and Design</a:t>
            </a:r>
          </a:p>
        </p:txBody>
      </p:sp>
      <p:sp>
        <p:nvSpPr>
          <p:cNvPr id="35" name="Rectangle: Rounded Corners 14">
            <a:extLst>
              <a:ext uri="{FF2B5EF4-FFF2-40B4-BE49-F238E27FC236}">
                <a16:creationId xmlns:a16="http://schemas.microsoft.com/office/drawing/2014/main" id="{2F12D5A5-F6CF-C854-AEEA-95357CF8A09B}"/>
              </a:ext>
            </a:extLst>
          </p:cNvPr>
          <p:cNvSpPr/>
          <p:nvPr/>
        </p:nvSpPr>
        <p:spPr>
          <a:xfrm>
            <a:off x="1256711" y="2579321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Data as a Catalyst for AI Innovation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Rectangle: Rounded Corners 15">
            <a:extLst>
              <a:ext uri="{FF2B5EF4-FFF2-40B4-BE49-F238E27FC236}">
                <a16:creationId xmlns:a16="http://schemas.microsoft.com/office/drawing/2014/main" id="{EC8EC9B7-B733-78D5-293A-590BF6022228}"/>
              </a:ext>
            </a:extLst>
          </p:cNvPr>
          <p:cNvSpPr/>
          <p:nvPr/>
        </p:nvSpPr>
        <p:spPr>
          <a:xfrm>
            <a:off x="6263078" y="2580791"/>
            <a:ext cx="1492274" cy="1132964"/>
          </a:xfrm>
          <a:prstGeom prst="roundRect">
            <a:avLst/>
          </a:prstGeom>
          <a:solidFill>
            <a:srgbClr val="376C8A"/>
          </a:solidFill>
          <a:ln w="38100">
            <a:noFill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Arial"/>
              </a:rPr>
              <a:t>HPDF:  Multiscale Data Management Orchestration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553891-F910-DA92-608F-A0F2B27326F1}"/>
              </a:ext>
            </a:extLst>
          </p:cNvPr>
          <p:cNvSpPr txBox="1"/>
          <p:nvPr/>
        </p:nvSpPr>
        <p:spPr>
          <a:xfrm rot="16200000">
            <a:off x="-120823" y="2831646"/>
            <a:ext cx="16378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b="1">
                <a:solidFill>
                  <a:srgbClr val="376C8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Scientific Opportunities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3F9371-E6C5-8B48-8DE0-7674F1A22F2F}"/>
              </a:ext>
            </a:extLst>
          </p:cNvPr>
          <p:cNvSpPr/>
          <p:nvPr/>
        </p:nvSpPr>
        <p:spPr>
          <a:xfrm>
            <a:off x="1256711" y="1227907"/>
            <a:ext cx="9855913" cy="1024969"/>
          </a:xfrm>
          <a:prstGeom prst="rect">
            <a:avLst/>
          </a:prstGeom>
          <a:solidFill>
            <a:srgbClr val="BE1D1D"/>
          </a:solidFill>
          <a:ln w="25400" cap="flat" cmpd="sng" algn="ctr">
            <a:solidFill>
              <a:srgbClr val="000000"/>
            </a:solidFill>
            <a:prstDash val="solid"/>
          </a:ln>
          <a:effectLst>
            <a:outerShdw blurRad="50800" dist="38100" dir="2700000" algn="tl" rotWithShape="0">
              <a:srgbClr val="BE1D1D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Jefferson Lab’s innovations in AI and data infrastructure lead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world-leading advances in nuclear physics and scientific computing.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1DB43D-7DEF-8B34-CE6A-5BE76AAB6AAB}"/>
              </a:ext>
            </a:extLst>
          </p:cNvPr>
          <p:cNvSpPr txBox="1"/>
          <p:nvPr/>
        </p:nvSpPr>
        <p:spPr>
          <a:xfrm rot="16200000">
            <a:off x="296634" y="1572327"/>
            <a:ext cx="8029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r>
              <a:rPr lang="en-US" b="1">
                <a:solidFill>
                  <a:srgbClr val="BE1D1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Vision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3BA468-A756-5789-2EDB-30DE5F14C335}"/>
              </a:ext>
            </a:extLst>
          </p:cNvPr>
          <p:cNvSpPr txBox="1"/>
          <p:nvPr/>
        </p:nvSpPr>
        <p:spPr>
          <a:xfrm rot="16200000">
            <a:off x="-120823" y="4511550"/>
            <a:ext cx="16378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Strategic Thrusts</a:t>
            </a:r>
          </a:p>
        </p:txBody>
      </p:sp>
      <p:sp>
        <p:nvSpPr>
          <p:cNvPr id="41" name="Arrow: Left-Right 4">
            <a:extLst>
              <a:ext uri="{FF2B5EF4-FFF2-40B4-BE49-F238E27FC236}">
                <a16:creationId xmlns:a16="http://schemas.microsoft.com/office/drawing/2014/main" id="{BDE90EE8-E926-234E-5213-CFCF1D623B13}"/>
              </a:ext>
            </a:extLst>
          </p:cNvPr>
          <p:cNvSpPr/>
          <p:nvPr/>
        </p:nvSpPr>
        <p:spPr>
          <a:xfrm>
            <a:off x="1256711" y="3821569"/>
            <a:ext cx="2243991" cy="1132962"/>
          </a:xfrm>
          <a:prstGeom prst="leftRightArrow">
            <a:avLst/>
          </a:prstGeom>
          <a:solidFill>
            <a:srgbClr val="F2D9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FAIR Data Interoperability Prototypes</a:t>
            </a:r>
          </a:p>
        </p:txBody>
      </p:sp>
      <p:sp>
        <p:nvSpPr>
          <p:cNvPr id="42" name="Arrow: Left-Right 11">
            <a:extLst>
              <a:ext uri="{FF2B5EF4-FFF2-40B4-BE49-F238E27FC236}">
                <a16:creationId xmlns:a16="http://schemas.microsoft.com/office/drawing/2014/main" id="{9C870E29-18F1-BC4F-CA11-B4D06C5B5F22}"/>
              </a:ext>
            </a:extLst>
          </p:cNvPr>
          <p:cNvSpPr/>
          <p:nvPr/>
        </p:nvSpPr>
        <p:spPr>
          <a:xfrm>
            <a:off x="3671637" y="3789886"/>
            <a:ext cx="3611960" cy="1132963"/>
          </a:xfrm>
          <a:prstGeom prst="leftRightArrow">
            <a:avLst/>
          </a:prstGeom>
          <a:solidFill>
            <a:srgbClr val="F2D9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Demonstrate capabilities of streaming readout, AI, and distributed data management for </a:t>
            </a:r>
            <a:r>
              <a:rPr kumimoji="0" lang="en-US" sz="1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femtoscale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imaging</a:t>
            </a:r>
          </a:p>
        </p:txBody>
      </p:sp>
      <p:sp>
        <p:nvSpPr>
          <p:cNvPr id="43" name="Arrow: Left-Right 13">
            <a:extLst>
              <a:ext uri="{FF2B5EF4-FFF2-40B4-BE49-F238E27FC236}">
                <a16:creationId xmlns:a16="http://schemas.microsoft.com/office/drawing/2014/main" id="{3D64C1B2-1434-9798-B84D-AAF629943EEC}"/>
              </a:ext>
            </a:extLst>
          </p:cNvPr>
          <p:cNvSpPr/>
          <p:nvPr/>
        </p:nvSpPr>
        <p:spPr>
          <a:xfrm>
            <a:off x="8374274" y="3777495"/>
            <a:ext cx="2796435" cy="1132963"/>
          </a:xfrm>
          <a:prstGeom prst="leftRightArrow">
            <a:avLst/>
          </a:prstGeom>
          <a:solidFill>
            <a:srgbClr val="F2D9B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MCC demonstration to showcase measurable improvements in accelerator operations </a:t>
            </a:r>
          </a:p>
        </p:txBody>
      </p:sp>
      <p:sp>
        <p:nvSpPr>
          <p:cNvPr id="44" name="Arrow: Left-Right 16">
            <a:extLst>
              <a:ext uri="{FF2B5EF4-FFF2-40B4-BE49-F238E27FC236}">
                <a16:creationId xmlns:a16="http://schemas.microsoft.com/office/drawing/2014/main" id="{7CB25AA4-1779-5622-B744-5C629E47AB42}"/>
              </a:ext>
            </a:extLst>
          </p:cNvPr>
          <p:cNvSpPr/>
          <p:nvPr/>
        </p:nvSpPr>
        <p:spPr>
          <a:xfrm>
            <a:off x="1256711" y="5018970"/>
            <a:ext cx="9937658" cy="901226"/>
          </a:xfrm>
          <a:prstGeom prst="leftRightArrow">
            <a:avLst/>
          </a:prstGeom>
          <a:solidFill>
            <a:srgbClr val="F2D9BB"/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R&amp;D projects for automated, optimized resource scheduling </a:t>
            </a:r>
          </a:p>
        </p:txBody>
      </p:sp>
    </p:spTree>
    <p:extLst>
      <p:ext uri="{BB962C8B-B14F-4D97-AF65-F5344CB8AC3E}">
        <p14:creationId xmlns:p14="http://schemas.microsoft.com/office/powerpoint/2010/main" val="302162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00A18-9A89-5E26-02EA-1A9E8CE9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Laboratory strategy incorporates three key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81DD2-23ED-83E6-5EBD-533BD07E5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73" y="838200"/>
            <a:ext cx="5274027" cy="5857873"/>
          </a:xfrm>
        </p:spPr>
        <p:txBody>
          <a:bodyPr>
            <a:normAutofit fontScale="92500"/>
          </a:bodyPr>
          <a:lstStyle/>
          <a:p>
            <a:r>
              <a:rPr lang="en-US" dirty="0"/>
              <a:t>Nuclear Physics</a:t>
            </a:r>
          </a:p>
          <a:p>
            <a:pPr lvl="1"/>
            <a:r>
              <a:rPr lang="en-US" dirty="0"/>
              <a:t>CEBAF serving our user community in the quark sector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r>
              <a:rPr lang="en-US" dirty="0"/>
              <a:t>EIC serving our user community in the gluon sector</a:t>
            </a:r>
          </a:p>
          <a:p>
            <a:r>
              <a:rPr lang="en-US" dirty="0"/>
              <a:t>Computational and Data Science </a:t>
            </a:r>
          </a:p>
          <a:p>
            <a:pPr lvl="1"/>
            <a:r>
              <a:rPr lang="en-US" dirty="0"/>
              <a:t>Delivering HPDF to accelerate scientific discovery and innovation</a:t>
            </a:r>
          </a:p>
          <a:p>
            <a:pPr lvl="1"/>
            <a:r>
              <a:rPr lang="en-US" dirty="0"/>
              <a:t>Developing a related R&amp;D program</a:t>
            </a:r>
          </a:p>
          <a:p>
            <a:r>
              <a:rPr lang="en-US" dirty="0"/>
              <a:t>Accelerator Science and Technology</a:t>
            </a:r>
          </a:p>
          <a:p>
            <a:pPr lvl="1"/>
            <a:r>
              <a:rPr lang="en-US" dirty="0"/>
              <a:t>Innovation for reliable SRF accelerators, and training the next generation of accelerator scientists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508AADE-B7AC-CC3E-98E4-AD5B34195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9334443"/>
              </p:ext>
            </p:extLst>
          </p:nvPr>
        </p:nvGraphicFramePr>
        <p:xfrm>
          <a:off x="5334000" y="646676"/>
          <a:ext cx="6858000" cy="567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30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CB17F-D4DB-8D31-8DC9-D015D12F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Physics: Key scientific challenge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49493E-5A1C-53C6-6D8E-C6D5312B13A2}"/>
              </a:ext>
            </a:extLst>
          </p:cNvPr>
          <p:cNvGrpSpPr/>
          <p:nvPr/>
        </p:nvGrpSpPr>
        <p:grpSpPr>
          <a:xfrm>
            <a:off x="256746" y="1464603"/>
            <a:ext cx="5079076" cy="4544981"/>
            <a:chOff x="335064" y="862856"/>
            <a:chExt cx="6548699" cy="58600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5CD7A0-865D-B487-A817-6CDE483AA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569" t="10234" r="27802" b="10550"/>
            <a:stretch/>
          </p:blipFill>
          <p:spPr>
            <a:xfrm rot="5400000">
              <a:off x="888530" y="727689"/>
              <a:ext cx="5860065" cy="6130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D76D59-D57F-7D37-4693-88D3F89F9287}"/>
                </a:ext>
              </a:extLst>
            </p:cNvPr>
            <p:cNvSpPr txBox="1"/>
            <p:nvPr/>
          </p:nvSpPr>
          <p:spPr>
            <a:xfrm>
              <a:off x="1950158" y="5542431"/>
              <a:ext cx="940322" cy="34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kern="0"/>
              </a:defPPr>
            </a:lstStyle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Quarks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DBC741-CC1C-C516-3A97-5DFF6173052C}"/>
                </a:ext>
              </a:extLst>
            </p:cNvPr>
            <p:cNvSpPr txBox="1"/>
            <p:nvPr/>
          </p:nvSpPr>
          <p:spPr>
            <a:xfrm>
              <a:off x="1705269" y="1872727"/>
              <a:ext cx="938077" cy="34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kern="0"/>
              </a:defPPr>
            </a:lstStyle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</a:rPr>
                <a:t>Gluons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D12EF5-873B-A6B7-D89E-5B26E0927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806" y="4509139"/>
              <a:ext cx="1015902" cy="896014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F5DF87-28AE-115F-3D14-06D1DFF1D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465" y="2485339"/>
              <a:ext cx="937720" cy="898028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279879-271F-87A7-2370-00B583540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324" y="3457441"/>
              <a:ext cx="977282" cy="9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3B35BF-523D-20F5-5734-9DD23961E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741" y="1102659"/>
              <a:ext cx="1237103" cy="1598663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45BC32-1A70-B2F9-E984-674678ED9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266" t="12337" r="28742"/>
            <a:stretch/>
          </p:blipFill>
          <p:spPr>
            <a:xfrm>
              <a:off x="335064" y="4686063"/>
              <a:ext cx="1176048" cy="1598663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0134BB-2658-379D-C98C-E081B4D48F40}"/>
              </a:ext>
            </a:extLst>
          </p:cNvPr>
          <p:cNvGrpSpPr/>
          <p:nvPr/>
        </p:nvGrpSpPr>
        <p:grpSpPr>
          <a:xfrm>
            <a:off x="5513086" y="1257170"/>
            <a:ext cx="6096000" cy="2294003"/>
            <a:chOff x="6417815" y="1143088"/>
            <a:chExt cx="5377855" cy="19603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10CC00-4C7B-2808-19FF-F96731E2D0E5}"/>
                </a:ext>
              </a:extLst>
            </p:cNvPr>
            <p:cNvGrpSpPr/>
            <p:nvPr/>
          </p:nvGrpSpPr>
          <p:grpSpPr>
            <a:xfrm>
              <a:off x="6417815" y="1143088"/>
              <a:ext cx="5377855" cy="1960348"/>
              <a:chOff x="6417815" y="1143088"/>
              <a:chExt cx="5377855" cy="196034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AFB9CB9-A0FC-FA7F-ECA7-111CE0F34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17815" y="1143088"/>
                <a:ext cx="5377855" cy="1960348"/>
              </a:xfrm>
              <a:prstGeom prst="rect">
                <a:avLst/>
              </a:prstGeom>
            </p:spPr>
          </p:pic>
          <p:sp>
            <p:nvSpPr>
              <p:cNvPr id="17" name="TextBox 6">
                <a:extLst>
                  <a:ext uri="{FF2B5EF4-FFF2-40B4-BE49-F238E27FC236}">
                    <a16:creationId xmlns:a16="http://schemas.microsoft.com/office/drawing/2014/main" id="{74AD59CE-B1B5-4946-7324-3C5155EDF55C}"/>
                  </a:ext>
                </a:extLst>
              </p:cNvPr>
              <p:cNvSpPr txBox="1"/>
              <p:nvPr/>
            </p:nvSpPr>
            <p:spPr>
              <a:xfrm>
                <a:off x="6417815" y="1166464"/>
                <a:ext cx="8504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kern="0"/>
                </a:defPPr>
              </a:lstStyle>
              <a:p>
                <a:r>
                  <a:rPr lang="en-US" sz="1400" b="1" dirty="0">
                    <a:solidFill>
                      <a:schemeClr val="bg1"/>
                    </a:solidFill>
                  </a:rPr>
                  <a:t>Position</a:t>
                </a: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466511CE-9676-F2CA-798E-1D19D058E416}"/>
                  </a:ext>
                </a:extLst>
              </p:cNvPr>
              <p:cNvSpPr txBox="1"/>
              <p:nvPr/>
            </p:nvSpPr>
            <p:spPr>
              <a:xfrm>
                <a:off x="10668438" y="1166463"/>
                <a:ext cx="11272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kern="0"/>
                </a:defPPr>
              </a:lstStyle>
              <a:p>
                <a:r>
                  <a:rPr lang="en-US" sz="1400" b="1" dirty="0">
                    <a:solidFill>
                      <a:schemeClr val="bg1"/>
                    </a:solidFill>
                  </a:rPr>
                  <a:t>Momentum</a:t>
                </a:r>
              </a:p>
            </p:txBody>
          </p:sp>
        </p:grp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00B6F42F-7120-5FBD-AB8C-93D074E6CC6E}"/>
                </a:ext>
              </a:extLst>
            </p:cNvPr>
            <p:cNvSpPr txBox="1"/>
            <p:nvPr/>
          </p:nvSpPr>
          <p:spPr>
            <a:xfrm>
              <a:off x="7131550" y="2697466"/>
              <a:ext cx="172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kern="0"/>
              </a:def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Direction of Proton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F78FAAC-028E-B93B-5248-017B875BD46A}"/>
              </a:ext>
            </a:extLst>
          </p:cNvPr>
          <p:cNvSpPr txBox="1">
            <a:spLocks/>
          </p:cNvSpPr>
          <p:nvPr/>
        </p:nvSpPr>
        <p:spPr>
          <a:xfrm>
            <a:off x="5257014" y="4731688"/>
            <a:ext cx="6422168" cy="140882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kern="0"/>
            </a:def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000000"/>
                </a:solidFill>
              </a:rPr>
              <a:t>The ability to reduce everything to simple fundamental laws does not imply the ability to start from those laws and reconstruct the universe. -- </a:t>
            </a:r>
            <a:r>
              <a:rPr lang="en-US" sz="1800" i="1" dirty="0">
                <a:solidFill>
                  <a:srgbClr val="000000"/>
                </a:solidFill>
              </a:rPr>
              <a:t>More is different</a:t>
            </a:r>
            <a:r>
              <a:rPr lang="en-US" sz="1800" dirty="0">
                <a:solidFill>
                  <a:srgbClr val="000000"/>
                </a:solidFill>
              </a:rPr>
              <a:t>, P. W. Anderson [Sci 177, 393 (1972)]</a:t>
            </a:r>
            <a:endParaRPr lang="en-US" sz="1800" dirty="0"/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745C6998-A4D1-41A5-1D20-7E4C2ADC6485}"/>
              </a:ext>
            </a:extLst>
          </p:cNvPr>
          <p:cNvSpPr txBox="1"/>
          <p:nvPr/>
        </p:nvSpPr>
        <p:spPr>
          <a:xfrm>
            <a:off x="5513086" y="3661323"/>
            <a:ext cx="6096000" cy="6463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kern="0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Aft>
                <a:spcPts val="0"/>
              </a:spcAft>
              <a:buSzPts val="1000"/>
            </a:pPr>
            <a:r>
              <a:rPr lang="en-US" sz="1800" b="1" dirty="0">
                <a:effectLst/>
                <a:latin typeface="Roboto" panose="02000000000000000000" pitchFamily="2" charset="0"/>
              </a:rPr>
              <a:t>How do quarks and gluons make up protons, neutrons, and, ultimately, atomic nuclei? </a:t>
            </a:r>
            <a:r>
              <a:rPr lang="en-US" sz="18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 </a:t>
            </a:r>
            <a:endParaRPr 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089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0273-0186-FB35-8F26-322134C68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steam ahead on CEBAF science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FB91D4-798E-8CBC-3897-40694E8A4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27" y="928661"/>
            <a:ext cx="7010400" cy="288133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Proton properties – Example: Electromagnetic form factors</a:t>
            </a:r>
          </a:p>
          <a:p>
            <a:pPr>
              <a:lnSpc>
                <a:spcPct val="110000"/>
              </a:lnSpc>
            </a:pPr>
            <a:r>
              <a:rPr lang="en-US" dirty="0"/>
              <a:t>Quark and gluon distributions in the proton</a:t>
            </a:r>
          </a:p>
          <a:p>
            <a:pPr>
              <a:lnSpc>
                <a:spcPct val="110000"/>
              </a:lnSpc>
            </a:pPr>
            <a:r>
              <a:rPr lang="en-US" dirty="0"/>
              <a:t>Proton properties in the nucleus and in medium modifications of GPDs</a:t>
            </a:r>
          </a:p>
          <a:p>
            <a:pPr>
              <a:lnSpc>
                <a:spcPct val="110000"/>
              </a:lnSpc>
            </a:pPr>
            <a:r>
              <a:rPr lang="en-US" dirty="0"/>
              <a:t>Quark and gluon distributions in other hadrons (</a:t>
            </a:r>
            <a:r>
              <a:rPr lang="en-US" dirty="0" err="1"/>
              <a:t>pions</a:t>
            </a:r>
            <a:r>
              <a:rPr lang="en-US" dirty="0"/>
              <a:t>, Kaons)</a:t>
            </a:r>
          </a:p>
          <a:p>
            <a:pPr>
              <a:lnSpc>
                <a:spcPct val="110000"/>
              </a:lnSpc>
            </a:pPr>
            <a:r>
              <a:rPr lang="en-US" dirty="0"/>
              <a:t>Exotic particles (pentaquarks, glue-balls,…) and molecular states</a:t>
            </a:r>
          </a:p>
          <a:p>
            <a:pPr>
              <a:lnSpc>
                <a:spcPct val="110000"/>
              </a:lnSpc>
            </a:pPr>
            <a:r>
              <a:rPr lang="en-US" dirty="0"/>
              <a:t>Theory developments to guide and interpret experimental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7DCFF-EA5D-09E4-639A-D7F24CBF4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1"/>
          <a:stretch/>
        </p:blipFill>
        <p:spPr>
          <a:xfrm>
            <a:off x="7570247" y="624097"/>
            <a:ext cx="4145165" cy="29376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B5F05A-DA61-82C6-552F-3034FA75435E}"/>
              </a:ext>
            </a:extLst>
          </p:cNvPr>
          <p:cNvSpPr txBox="1"/>
          <p:nvPr/>
        </p:nvSpPr>
        <p:spPr>
          <a:xfrm>
            <a:off x="7237087" y="3795739"/>
            <a:ext cx="481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Photoproduction of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pa</a:t>
            </a:r>
            <a:r>
              <a:rPr lang="en-US" sz="20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(1320)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DF7420-DE54-3D3E-68F6-5429DB02CA74}"/>
              </a:ext>
            </a:extLst>
          </p:cNvPr>
          <p:cNvGrpSpPr/>
          <p:nvPr/>
        </p:nvGrpSpPr>
        <p:grpSpPr>
          <a:xfrm>
            <a:off x="7237087" y="4195849"/>
            <a:ext cx="4269113" cy="2124525"/>
            <a:chOff x="6169546" y="4648200"/>
            <a:chExt cx="3726740" cy="18245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C914ED-751F-8243-A0D7-D2B1470F6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68" t="2392" r="1903" b="4068"/>
            <a:stretch/>
          </p:blipFill>
          <p:spPr>
            <a:xfrm>
              <a:off x="6169546" y="4648200"/>
              <a:ext cx="3726740" cy="182457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8DC5A1-A048-BCAE-007C-9FE390A17E31}"/>
                </a:ext>
              </a:extLst>
            </p:cNvPr>
            <p:cNvSpPr txBox="1"/>
            <p:nvPr/>
          </p:nvSpPr>
          <p:spPr>
            <a:xfrm>
              <a:off x="8032917" y="5406598"/>
              <a:ext cx="1644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venir Book" panose="02000503020000020003" pitchFamily="2" charset="0"/>
                  <a:sym typeface="Symbol" panose="05050102010706020507" pitchFamily="18" charset="2"/>
                </a:rPr>
                <a:t>Submitted to PRL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BDABE13-BF2E-DCEB-A78C-AF4A7717B514}"/>
              </a:ext>
            </a:extLst>
          </p:cNvPr>
          <p:cNvSpPr txBox="1"/>
          <p:nvPr/>
        </p:nvSpPr>
        <p:spPr>
          <a:xfrm>
            <a:off x="7428272" y="272216"/>
            <a:ext cx="3827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form factors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32F4C8-BE8B-A254-89AB-4F7BE9F25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226" y="3995794"/>
            <a:ext cx="2325287" cy="24502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8D1579-D7B2-03CF-7F3B-8FB8A1B9DF74}"/>
              </a:ext>
            </a:extLst>
          </p:cNvPr>
          <p:cNvSpPr txBox="1"/>
          <p:nvPr/>
        </p:nvSpPr>
        <p:spPr>
          <a:xfrm>
            <a:off x="4233160" y="4175738"/>
            <a:ext cx="2505623" cy="1214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</a:rPr>
              <a:t>Major upgrade to </a:t>
            </a:r>
            <a:r>
              <a:rPr kumimoji="0" lang="en-US" sz="1600" b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</a:rPr>
              <a:t>GlueX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</a:rPr>
              <a:t> detector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</a:rPr>
              <a:t>Removed 400 Lead Glass modules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</a:rPr>
              <a:t>Inserted 1600 PbWO</a:t>
            </a:r>
            <a:r>
              <a:rPr kumimoji="0" lang="en-US" sz="1600" b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</a:rPr>
              <a:t>4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</a:rPr>
              <a:t> modules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91A4D-4DF6-C681-9734-E53EB5689149}"/>
              </a:ext>
            </a:extLst>
          </p:cNvPr>
          <p:cNvSpPr txBox="1"/>
          <p:nvPr/>
        </p:nvSpPr>
        <p:spPr>
          <a:xfrm>
            <a:off x="4233160" y="5474743"/>
            <a:ext cx="27772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" marR="0" lvl="0" indent="-142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lang="en-US" sz="1600" b="0" i="0" kern="1200" dirty="0">
                <a:solidFill>
                  <a:prstClr val="black"/>
                </a:solidFill>
                <a:latin typeface="Avenir Book" panose="02000503020000020003" pitchFamily="2" charset="0"/>
                <a:ea typeface="+mn-ea"/>
                <a:cs typeface="+mn-cs"/>
              </a:rPr>
              <a:t>2x </a:t>
            </a: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resolution increase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- Additional Radiation hardness</a:t>
            </a:r>
          </a:p>
        </p:txBody>
      </p:sp>
    </p:spTree>
    <p:extLst>
      <p:ext uri="{BB962C8B-B14F-4D97-AF65-F5344CB8AC3E}">
        <p14:creationId xmlns:p14="http://schemas.microsoft.com/office/powerpoint/2010/main" val="1048375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DD1D-C007-54CC-C85D-5054FFA9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Accomplishments During Last Year’s Run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9991D9-C942-F970-60FE-2C6C3573573B}"/>
              </a:ext>
            </a:extLst>
          </p:cNvPr>
          <p:cNvSpPr txBox="1">
            <a:spLocks/>
          </p:cNvSpPr>
          <p:nvPr/>
        </p:nvSpPr>
        <p:spPr>
          <a:xfrm>
            <a:off x="359228" y="909562"/>
            <a:ext cx="11821886" cy="5926667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Hall A</a:t>
            </a:r>
          </a:p>
          <a:p>
            <a:pPr lvl="1"/>
            <a:r>
              <a:rPr lang="en-US" dirty="0"/>
              <a:t>39 PAC Days Completed with major reconfirmation from pol. </a:t>
            </a:r>
            <a:r>
              <a:rPr lang="en-US" baseline="30000" dirty="0"/>
              <a:t>3</a:t>
            </a:r>
            <a:r>
              <a:rPr lang="en-US" dirty="0"/>
              <a:t>He to cryo-target during run</a:t>
            </a:r>
          </a:p>
          <a:p>
            <a:pPr lvl="1"/>
            <a:r>
              <a:rPr lang="en-US" b="1" dirty="0"/>
              <a:t>Completed</a:t>
            </a:r>
            <a:r>
              <a:rPr lang="en-US" dirty="0"/>
              <a:t> Polarized </a:t>
            </a:r>
            <a:r>
              <a:rPr lang="en-US" baseline="30000" dirty="0"/>
              <a:t>3</a:t>
            </a:r>
            <a:r>
              <a:rPr lang="en-US" dirty="0"/>
              <a:t>He GEN Experiment (E12-09-016) </a:t>
            </a:r>
          </a:p>
          <a:p>
            <a:pPr lvl="1"/>
            <a:r>
              <a:rPr lang="en-US" b="1" dirty="0"/>
              <a:t>Completed</a:t>
            </a:r>
            <a:r>
              <a:rPr lang="en-US" dirty="0"/>
              <a:t> GEN Recoil Polarization Experiment (E12-17-004) </a:t>
            </a:r>
          </a:p>
          <a:p>
            <a:pPr lvl="1"/>
            <a:r>
              <a:rPr lang="en-US" b="1" dirty="0"/>
              <a:t>Completed</a:t>
            </a:r>
            <a:r>
              <a:rPr lang="en-US" dirty="0"/>
              <a:t> K</a:t>
            </a:r>
            <a:r>
              <a:rPr lang="en-US" baseline="-25000" dirty="0"/>
              <a:t>LL </a:t>
            </a:r>
            <a:r>
              <a:rPr lang="en-US" dirty="0"/>
              <a:t>Experiment (E12-20-008) </a:t>
            </a:r>
          </a:p>
          <a:p>
            <a:pPr lvl="1"/>
            <a:r>
              <a:rPr lang="en-US" dirty="0"/>
              <a:t>Unfortunately, due to beam dump problems the short, A</a:t>
            </a:r>
            <a:r>
              <a:rPr lang="en-US" baseline="-25000" dirty="0"/>
              <a:t>LL</a:t>
            </a:r>
            <a:r>
              <a:rPr lang="en-US" dirty="0"/>
              <a:t> experiment (E12-20-008) was canceled. </a:t>
            </a:r>
          </a:p>
          <a:p>
            <a:r>
              <a:rPr lang="en-US" dirty="0"/>
              <a:t>Hall B</a:t>
            </a:r>
          </a:p>
          <a:p>
            <a:pPr lvl="1"/>
            <a:r>
              <a:rPr lang="en-US" dirty="0"/>
              <a:t>104 PAC Days Completed</a:t>
            </a:r>
          </a:p>
          <a:p>
            <a:pPr lvl="1"/>
            <a:r>
              <a:rPr lang="en-US" b="1" dirty="0"/>
              <a:t>Completed</a:t>
            </a:r>
            <a:r>
              <a:rPr lang="en-US" dirty="0"/>
              <a:t> Run Group D (E12-06-106 and A). [ color transparency &amp; TMD measurements ]</a:t>
            </a:r>
          </a:p>
          <a:p>
            <a:pPr lvl="1"/>
            <a:r>
              <a:rPr lang="en-US" dirty="0"/>
              <a:t>Partially Completed Run Groups K (E12-16-010, A, and B) and E (E12-06-117)</a:t>
            </a:r>
          </a:p>
          <a:p>
            <a:r>
              <a:rPr lang="en-US" dirty="0"/>
              <a:t>Hall C</a:t>
            </a:r>
          </a:p>
          <a:p>
            <a:pPr lvl="1"/>
            <a:r>
              <a:rPr lang="en-US" dirty="0"/>
              <a:t>116 PAC Days Completed</a:t>
            </a:r>
          </a:p>
          <a:p>
            <a:pPr lvl="1"/>
            <a:r>
              <a:rPr lang="en-US" dirty="0"/>
              <a:t>Partially Completed Neutral Particle Spectrometer (NPS) Run Group (E12-13-010, E12-13-007, E12-22-006, E12-23-014) </a:t>
            </a:r>
          </a:p>
          <a:p>
            <a:r>
              <a:rPr lang="en-US" dirty="0"/>
              <a:t>Hall D</a:t>
            </a:r>
          </a:p>
          <a:p>
            <a:pPr lvl="1"/>
            <a:r>
              <a:rPr lang="en-US" dirty="0"/>
              <a:t>4 opportunistic calendar days</a:t>
            </a:r>
          </a:p>
          <a:p>
            <a:pPr lvl="1"/>
            <a:r>
              <a:rPr lang="en-US" dirty="0"/>
              <a:t>Installation of new calorimeter during most of the run period</a:t>
            </a:r>
          </a:p>
          <a:p>
            <a:pPr lvl="1"/>
            <a:r>
              <a:rPr lang="en-US" dirty="0"/>
              <a:t>Opportunistically extracted beam to Hall D for short beam test in March ‘24</a:t>
            </a:r>
          </a:p>
          <a:p>
            <a:pPr lvl="1"/>
            <a:r>
              <a:rPr lang="en-US" dirty="0"/>
              <a:t>Test went very smoothly, checking out beamline and detector performance</a:t>
            </a:r>
          </a:p>
          <a:p>
            <a:pPr marL="0" indent="0" algn="ctr">
              <a:buFont typeface="Arial" charset="0"/>
              <a:buNone/>
            </a:pPr>
            <a:r>
              <a:rPr lang="en-US" sz="2100" b="1" dirty="0"/>
              <a:t>TOTAL OF 259 PAC DAYS RUN, 5 Experiments Completed, and 8 Experiments Partially Completed</a:t>
            </a:r>
          </a:p>
        </p:txBody>
      </p:sp>
    </p:spTree>
    <p:extLst>
      <p:ext uri="{BB962C8B-B14F-4D97-AF65-F5344CB8AC3E}">
        <p14:creationId xmlns:p14="http://schemas.microsoft.com/office/powerpoint/2010/main" val="110500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4E599-8271-CC11-6D97-8695AAD1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Run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56332-38F9-5EFD-B8D9-080569BD1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914400"/>
            <a:ext cx="11372771" cy="4642138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CEBAF has now run at an energy of 1047 MeV/</a:t>
            </a:r>
            <a:r>
              <a:rPr lang="en-US" sz="2800" dirty="0" err="1"/>
              <a:t>linac</a:t>
            </a:r>
            <a:r>
              <a:rPr lang="en-US" sz="2800" dirty="0"/>
              <a:t> for two run periods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Next run will increase to 1060 MeV/</a:t>
            </a:r>
            <a:r>
              <a:rPr lang="en-US" sz="2800" dirty="0" err="1"/>
              <a:t>linac</a:t>
            </a:r>
            <a:r>
              <a:rPr lang="en-US" sz="2800" dirty="0"/>
              <a:t>, this plus the ~100 MeV from the injector means: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10.7 GeV max energy to Halls A, B, C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11.8 GeV energy to Hall 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Budget expectation was for ~25 weeks of physics running in FY25&amp;F26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Full year CR, that was just approved, likely means less but it will be many weeks before the labs knows its FY25 budget.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Beam is being tuned up right now with physics starting very soon!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32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453DF8-0037-255D-09EC-E7CCCDFB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Term Schedule</a:t>
            </a:r>
          </a:p>
        </p:txBody>
      </p:sp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6C94A4D3-921B-ECC8-ED90-4D49CF38A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735987"/>
            <a:ext cx="9525000" cy="56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6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E508D-791A-1C11-F71B-C52C8E087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the next generation: Pia Jones-</a:t>
            </a:r>
            <a:r>
              <a:rPr lang="en-US" dirty="0" err="1"/>
              <a:t>Petrak</a:t>
            </a:r>
            <a:r>
              <a:rPr lang="en-US" dirty="0"/>
              <a:t> (NL SLAM)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582F0-EC3A-A935-74A5-A0856DD07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2" y="1181100"/>
            <a:ext cx="6743700" cy="449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97C6D4-83AD-18B7-B9F0-ABEBB4877F12}"/>
              </a:ext>
            </a:extLst>
          </p:cNvPr>
          <p:cNvSpPr txBox="1"/>
          <p:nvPr/>
        </p:nvSpPr>
        <p:spPr>
          <a:xfrm>
            <a:off x="6096000" y="1455486"/>
            <a:ext cx="4876800" cy="10895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TJNAF enables 1/3 of all US PhDs in nuclear physics; These are among the best people in the world and are well prepared for driving the future.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B04725-F67F-E400-2C56-1DA17FFF1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r="16667" b="30873"/>
          <a:stretch/>
        </p:blipFill>
        <p:spPr>
          <a:xfrm>
            <a:off x="5715000" y="2667000"/>
            <a:ext cx="5257800" cy="358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72265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B2F93EDB7EF43B5AA317BEEBE52C0" ma:contentTypeVersion="12" ma:contentTypeDescription="Create a new document." ma:contentTypeScope="" ma:versionID="0cf2a0221b789efaff1ba92f5c675945">
  <xsd:schema xmlns:xsd="http://www.w3.org/2001/XMLSchema" xmlns:xs="http://www.w3.org/2001/XMLSchema" xmlns:p="http://schemas.microsoft.com/office/2006/metadata/properties" xmlns:ns3="7a88a02c-e9d6-4b6c-b48a-bde4fb266a17" xmlns:ns4="cfcb42d0-0ca3-42df-9bbd-c42f9305e417" targetNamespace="http://schemas.microsoft.com/office/2006/metadata/properties" ma:root="true" ma:fieldsID="3491f0742cbfd218dbf8f1fd12d9538a" ns3:_="" ns4:_="">
    <xsd:import namespace="7a88a02c-e9d6-4b6c-b48a-bde4fb266a17"/>
    <xsd:import namespace="cfcb42d0-0ca3-42df-9bbd-c42f9305e4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a02c-e9d6-4b6c-b48a-bde4fb266a1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b42d0-0ca3-42df-9bbd-c42f9305e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5C97C0-C2A0-44FB-B0EB-269FD7CE8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8a02c-e9d6-4b6c-b48a-bde4fb266a17"/>
    <ds:schemaRef ds:uri="cfcb42d0-0ca3-42df-9bbd-c42f9305e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D2349-8184-49BB-A0BD-7E401EF228B3}">
  <ds:schemaRefs>
    <ds:schemaRef ds:uri="http://purl.org/dc/elements/1.1/"/>
    <ds:schemaRef ds:uri="http://www.w3.org/XML/1998/namespace"/>
    <ds:schemaRef ds:uri="http://schemas.microsoft.com/office/2006/metadata/properties"/>
    <ds:schemaRef ds:uri="7a88a02c-e9d6-4b6c-b48a-bde4fb266a17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cfcb42d0-0ca3-42df-9bbd-c42f9305e41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6102</TotalTime>
  <Words>1815</Words>
  <Application>Microsoft Macintosh PowerPoint</Application>
  <PresentationFormat>Widescreen</PresentationFormat>
  <Paragraphs>260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Arial</vt:lpstr>
      <vt:lpstr>Arial Black</vt:lpstr>
      <vt:lpstr>Avenir Black</vt:lpstr>
      <vt:lpstr>Avenir Book</vt:lpstr>
      <vt:lpstr>Avenir Heavy</vt:lpstr>
      <vt:lpstr>Bookman Old Style</vt:lpstr>
      <vt:lpstr>Calibri</vt:lpstr>
      <vt:lpstr>Cambria Math</vt:lpstr>
      <vt:lpstr>Century Gothic</vt:lpstr>
      <vt:lpstr>CMR10</vt:lpstr>
      <vt:lpstr>Comic Sans MS</vt:lpstr>
      <vt:lpstr>Optima</vt:lpstr>
      <vt:lpstr>Roboto</vt:lpstr>
      <vt:lpstr>Symbol</vt:lpstr>
      <vt:lpstr>Times New Roman</vt:lpstr>
      <vt:lpstr>Wingdings</vt:lpstr>
      <vt:lpstr>2_Presentations (Wide Screen)</vt:lpstr>
      <vt:lpstr>Presentations (Wide Screen)</vt:lpstr>
      <vt:lpstr>JLUO Meeting: News from Jefferson Lab</vt:lpstr>
      <vt:lpstr>Outline…</vt:lpstr>
      <vt:lpstr>Laboratory strategy incorporates three key areas</vt:lpstr>
      <vt:lpstr>Nuclear Physics: Key scientific challenge</vt:lpstr>
      <vt:lpstr>Full steam ahead on CEBAF science</vt:lpstr>
      <vt:lpstr>CEBAF Accomplishments During Last Year’s Run</vt:lpstr>
      <vt:lpstr>CEBAF Run Schedule</vt:lpstr>
      <vt:lpstr>Short Term Schedule</vt:lpstr>
      <vt:lpstr>Preparing the next generation: Pia Jones-Petrak (NL SLAM)</vt:lpstr>
      <vt:lpstr>The next large scale detector: SoLID</vt:lpstr>
      <vt:lpstr>Future Upgrade paths: Positrons</vt:lpstr>
      <vt:lpstr>22 GeV upgrade: formulating the baseline (pre TDR/CDR) All in time for the next LRP</vt:lpstr>
      <vt:lpstr>EIC Partnership: Refine EIC Project</vt:lpstr>
      <vt:lpstr>MOLLER: World-leading Measurement of Lepton-Lepton Electroweak Reaction</vt:lpstr>
      <vt:lpstr>Looking ahead: the next 3-6 months</vt:lpstr>
      <vt:lpstr>PowerPoint Presentation</vt:lpstr>
      <vt:lpstr>JLab is a recognized leader at the intersection of AI and Nuclear Physics</vt:lpstr>
      <vt:lpstr>AI Example: Application of HYDRA across HALLS</vt:lpstr>
      <vt:lpstr>Lab wide committee developed an actionable strategy</vt:lpstr>
      <vt:lpstr>Cross cutting team developed a strategy for AI at the Lab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David Dean</cp:lastModifiedBy>
  <cp:revision>138</cp:revision>
  <dcterms:created xsi:type="dcterms:W3CDTF">2022-09-08T14:58:30Z</dcterms:created>
  <dcterms:modified xsi:type="dcterms:W3CDTF">2025-03-17T12:56:55Z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0x010100216B2F93EDB7EF43B5AA317BEEBE52C0</vt:lpwstr>
  </property>
</Properties>
</file>