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tags/tag13.xml" ContentType="application/vnd.openxmlformats-officedocument.presentationml.tags+xml"/>
  <Override PartName="/ppt/notesSlides/notesSlide13.xml" ContentType="application/vnd.openxmlformats-officedocument.presentationml.notesSlide+xml"/>
  <Override PartName="/ppt/tags/tag14.xml" ContentType="application/vnd.openxmlformats-officedocument.presentationml.tags+xml"/>
  <Override PartName="/ppt/notesSlides/notesSlide14.xml" ContentType="application/vnd.openxmlformats-officedocument.presentationml.notesSlide+xml"/>
  <Override PartName="/ppt/tags/tag15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93" r:id="rId2"/>
    <p:sldId id="379" r:id="rId3"/>
    <p:sldId id="380" r:id="rId4"/>
    <p:sldId id="381" r:id="rId5"/>
    <p:sldId id="382" r:id="rId6"/>
    <p:sldId id="383" r:id="rId7"/>
    <p:sldId id="384" r:id="rId8"/>
    <p:sldId id="385" r:id="rId9"/>
    <p:sldId id="386" r:id="rId10"/>
    <p:sldId id="387" r:id="rId11"/>
    <p:sldId id="388" r:id="rId12"/>
    <p:sldId id="389" r:id="rId13"/>
    <p:sldId id="390" r:id="rId14"/>
    <p:sldId id="391" r:id="rId15"/>
    <p:sldId id="392" r:id="rId16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buClr>
        <a:srgbClr val="0000FF"/>
      </a:buClr>
      <a:buFont typeface="Wingdings" pitchFamily="2" charset="2"/>
      <a:buChar char="Ø"/>
      <a:defRPr kern="1200">
        <a:solidFill>
          <a:schemeClr val="tx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buClr>
        <a:srgbClr val="0000FF"/>
      </a:buClr>
      <a:buFont typeface="Wingdings" pitchFamily="2" charset="2"/>
      <a:buChar char="Ø"/>
      <a:defRPr kern="1200">
        <a:solidFill>
          <a:schemeClr val="tx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buClr>
        <a:srgbClr val="0000FF"/>
      </a:buClr>
      <a:buFont typeface="Wingdings" pitchFamily="2" charset="2"/>
      <a:buChar char="Ø"/>
      <a:defRPr kern="1200">
        <a:solidFill>
          <a:schemeClr val="tx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buClr>
        <a:srgbClr val="0000FF"/>
      </a:buClr>
      <a:buFont typeface="Wingdings" pitchFamily="2" charset="2"/>
      <a:buChar char="Ø"/>
      <a:defRPr kern="1200">
        <a:solidFill>
          <a:schemeClr val="tx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buClr>
        <a:srgbClr val="0000FF"/>
      </a:buClr>
      <a:buFont typeface="Wingdings" pitchFamily="2" charset="2"/>
      <a:buChar char="Ø"/>
      <a:defRPr kern="1200">
        <a:solidFill>
          <a:schemeClr val="tx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26"/>
  </p:normalViewPr>
  <p:slideViewPr>
    <p:cSldViewPr>
      <p:cViewPr>
        <p:scale>
          <a:sx n="147" d="100"/>
          <a:sy n="147" d="100"/>
        </p:scale>
        <p:origin x="118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44E0717-E5E8-84C0-91E6-F68AD9D284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Wingdings" charset="0"/>
              <a:buChar char="Ø"/>
              <a:defRPr sz="1200" smtClean="0">
                <a:latin typeface="Comic Sans MS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CF9DB3-9360-B247-E5A4-EC1BE90BB7E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55BF4EA-2400-334F-9470-74F4DBFB9838}" type="datetimeFigureOut">
              <a:rPr lang="en-US" altLang="en-US"/>
              <a:pPr/>
              <a:t>2/28/25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6CEE24-7E00-67AB-2FC5-04A093934F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Wingdings" charset="0"/>
              <a:buChar char="Ø"/>
              <a:defRPr sz="1200" smtClean="0">
                <a:latin typeface="Comic Sans MS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96BBA6-E77A-1FA5-321D-F288B542FED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BD040F-AA3A-8542-9124-8A0E5B9C2A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0A238C1-707B-BC2A-3930-7512346E964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buClrTx/>
              <a:buFontTx/>
              <a:buNone/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12275B5-7291-EED2-4599-A8BB23B04B6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buClrTx/>
              <a:buFontTx/>
              <a:buNone/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9C9D6016-55C6-8462-4DA6-303D2AC405D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F59A108A-CF5C-8699-0A1B-3B4135E3824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03725"/>
            <a:ext cx="559752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99C767BA-BF5F-841A-50DE-51D061CE346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buClrTx/>
              <a:buFontTx/>
              <a:buNone/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D496B9F1-807E-63DC-D0F9-E5868430AF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buClr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fld id="{676E84C1-345C-6E4C-9611-F74AD0D869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AD54B3-CFB5-DC33-19FB-BB95ADC098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>
            <a:extLst>
              <a:ext uri="{FF2B5EF4-FFF2-40B4-BE49-F238E27FC236}">
                <a16:creationId xmlns:a16="http://schemas.microsoft.com/office/drawing/2014/main" id="{04BD7313-A394-BE80-AEDC-0749B974DAB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Notes Placeholder 2">
            <a:extLst>
              <a:ext uri="{FF2B5EF4-FFF2-40B4-BE49-F238E27FC236}">
                <a16:creationId xmlns:a16="http://schemas.microsoft.com/office/drawing/2014/main" id="{69A2CC55-FD11-8762-E9A8-95EEEC152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95B46EFB-A98A-B2DE-A0EE-F64AD31940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1082D6B-25C8-B644-9300-BE822FA6BCE3}" type="slidenum">
              <a:rPr lang="en-US" altLang="en-US" sz="1200">
                <a:latin typeface="Arial" panose="020B0604020202020204" pitchFamily="34" charset="0"/>
              </a:rPr>
              <a:pPr eaLnBrk="1" hangingPunct="1"/>
              <a:t>1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8998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D8EAA8-3024-1955-8E76-5D9FAE60A2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>
            <a:extLst>
              <a:ext uri="{FF2B5EF4-FFF2-40B4-BE49-F238E27FC236}">
                <a16:creationId xmlns:a16="http://schemas.microsoft.com/office/drawing/2014/main" id="{0589519F-C884-7880-A63C-43B67E4ACEC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Notes Placeholder 2">
            <a:extLst>
              <a:ext uri="{FF2B5EF4-FFF2-40B4-BE49-F238E27FC236}">
                <a16:creationId xmlns:a16="http://schemas.microsoft.com/office/drawing/2014/main" id="{C5CB8D80-0EF8-F1EE-1906-726EFE3D2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2DA4AAC3-2D4B-EECE-3F2A-00D3C1D6C9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1082D6B-25C8-B644-9300-BE822FA6BCE3}" type="slidenum">
              <a:rPr lang="en-US" altLang="en-US" sz="1200">
                <a:latin typeface="Arial" panose="020B0604020202020204" pitchFamily="34" charset="0"/>
              </a:rPr>
              <a:pPr eaLnBrk="1" hangingPunct="1"/>
              <a:t>10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1984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633009-3A2D-E3B2-2314-59D88E1562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>
            <a:extLst>
              <a:ext uri="{FF2B5EF4-FFF2-40B4-BE49-F238E27FC236}">
                <a16:creationId xmlns:a16="http://schemas.microsoft.com/office/drawing/2014/main" id="{26D3A1CA-5BDF-6902-90A2-2A8D6E5FB49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Notes Placeholder 2">
            <a:extLst>
              <a:ext uri="{FF2B5EF4-FFF2-40B4-BE49-F238E27FC236}">
                <a16:creationId xmlns:a16="http://schemas.microsoft.com/office/drawing/2014/main" id="{45E59075-06EB-4CB3-C1A7-6487D8BD8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86020E57-C43C-CD78-51F6-0549BC1492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1082D6B-25C8-B644-9300-BE822FA6BCE3}" type="slidenum">
              <a:rPr lang="en-US" altLang="en-US" sz="1200">
                <a:latin typeface="Arial" panose="020B0604020202020204" pitchFamily="34" charset="0"/>
              </a:rPr>
              <a:pPr eaLnBrk="1" hangingPunct="1"/>
              <a:t>11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219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BB0B01-08C3-F262-7264-C8B10124CF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>
            <a:extLst>
              <a:ext uri="{FF2B5EF4-FFF2-40B4-BE49-F238E27FC236}">
                <a16:creationId xmlns:a16="http://schemas.microsoft.com/office/drawing/2014/main" id="{7686FCD3-0DCC-2D8F-D167-5CEF5B90C84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Notes Placeholder 2">
            <a:extLst>
              <a:ext uri="{FF2B5EF4-FFF2-40B4-BE49-F238E27FC236}">
                <a16:creationId xmlns:a16="http://schemas.microsoft.com/office/drawing/2014/main" id="{9716354C-90C6-FEE3-88D7-67ACBEAFDC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42FCC8BE-CBF5-64EA-364F-0CC7B0603EE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1082D6B-25C8-B644-9300-BE822FA6BCE3}" type="slidenum">
              <a:rPr lang="en-US" altLang="en-US" sz="1200">
                <a:latin typeface="Arial" panose="020B0604020202020204" pitchFamily="34" charset="0"/>
              </a:rPr>
              <a:pPr eaLnBrk="1" hangingPunct="1"/>
              <a:t>12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4795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77CAE4-6D14-8D8B-E6E3-6FA676EBF6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>
            <a:extLst>
              <a:ext uri="{FF2B5EF4-FFF2-40B4-BE49-F238E27FC236}">
                <a16:creationId xmlns:a16="http://schemas.microsoft.com/office/drawing/2014/main" id="{411A5ABB-4F63-56F1-D4DC-3361191DC6B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Notes Placeholder 2">
            <a:extLst>
              <a:ext uri="{FF2B5EF4-FFF2-40B4-BE49-F238E27FC236}">
                <a16:creationId xmlns:a16="http://schemas.microsoft.com/office/drawing/2014/main" id="{AA8A042A-6C9E-7FCD-9D34-AA9EAEA37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624E281D-76ED-3A49-D518-654DF85904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1082D6B-25C8-B644-9300-BE822FA6BCE3}" type="slidenum">
              <a:rPr lang="en-US" altLang="en-US" sz="1200">
                <a:latin typeface="Arial" panose="020B0604020202020204" pitchFamily="34" charset="0"/>
              </a:rPr>
              <a:pPr eaLnBrk="1" hangingPunct="1"/>
              <a:t>13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692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C52B82-BE1D-E231-5EF8-E8F5E13D0B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>
            <a:extLst>
              <a:ext uri="{FF2B5EF4-FFF2-40B4-BE49-F238E27FC236}">
                <a16:creationId xmlns:a16="http://schemas.microsoft.com/office/drawing/2014/main" id="{2D8717C7-B5D1-B43C-0B57-9BA60C703A2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Notes Placeholder 2">
            <a:extLst>
              <a:ext uri="{FF2B5EF4-FFF2-40B4-BE49-F238E27FC236}">
                <a16:creationId xmlns:a16="http://schemas.microsoft.com/office/drawing/2014/main" id="{43EF41B8-501E-4E6C-25EF-004821C7D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980F1B1A-00D9-0BF4-4B13-E9726513D7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1082D6B-25C8-B644-9300-BE822FA6BCE3}" type="slidenum">
              <a:rPr lang="en-US" altLang="en-US" sz="1200">
                <a:latin typeface="Arial" panose="020B0604020202020204" pitchFamily="34" charset="0"/>
              </a:rPr>
              <a:pPr eaLnBrk="1" hangingPunct="1"/>
              <a:t>14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2603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3BDFD5-336D-719B-303D-1B7D21DFC9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>
            <a:extLst>
              <a:ext uri="{FF2B5EF4-FFF2-40B4-BE49-F238E27FC236}">
                <a16:creationId xmlns:a16="http://schemas.microsoft.com/office/drawing/2014/main" id="{1B079DED-1200-BE53-85C0-B847FADD22E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Notes Placeholder 2">
            <a:extLst>
              <a:ext uri="{FF2B5EF4-FFF2-40B4-BE49-F238E27FC236}">
                <a16:creationId xmlns:a16="http://schemas.microsoft.com/office/drawing/2014/main" id="{6E9B6B85-213B-3958-3F1D-121196D47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C729F5B2-C0A2-68ED-03B3-B4CDB57D15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1082D6B-25C8-B644-9300-BE822FA6BCE3}" type="slidenum">
              <a:rPr lang="en-US" altLang="en-US" sz="1200">
                <a:latin typeface="Arial" panose="020B0604020202020204" pitchFamily="34" charset="0"/>
              </a:rPr>
              <a:pPr eaLnBrk="1" hangingPunct="1"/>
              <a:t>15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773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27CA91-FCEF-D0F5-0C82-53869C20A3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>
            <a:extLst>
              <a:ext uri="{FF2B5EF4-FFF2-40B4-BE49-F238E27FC236}">
                <a16:creationId xmlns:a16="http://schemas.microsoft.com/office/drawing/2014/main" id="{EB9B6FB1-72A6-3861-1BB7-5ABC7E10767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Notes Placeholder 2">
            <a:extLst>
              <a:ext uri="{FF2B5EF4-FFF2-40B4-BE49-F238E27FC236}">
                <a16:creationId xmlns:a16="http://schemas.microsoft.com/office/drawing/2014/main" id="{F45574DC-93CE-CD9F-377C-E6034CC93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FC0C0284-E8AB-37D1-FABA-93A0DC3A3C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1082D6B-25C8-B644-9300-BE822FA6BCE3}" type="slidenum">
              <a:rPr lang="en-US" altLang="en-US" sz="1200">
                <a:latin typeface="Arial" panose="020B0604020202020204" pitchFamily="34" charset="0"/>
              </a:rPr>
              <a:pPr eaLnBrk="1" hangingPunct="1"/>
              <a:t>2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133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420320-D8DA-19CA-CD39-0C7F1FB21C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>
            <a:extLst>
              <a:ext uri="{FF2B5EF4-FFF2-40B4-BE49-F238E27FC236}">
                <a16:creationId xmlns:a16="http://schemas.microsoft.com/office/drawing/2014/main" id="{428BA945-3852-A262-47F4-E8EA30AAC7D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Notes Placeholder 2">
            <a:extLst>
              <a:ext uri="{FF2B5EF4-FFF2-40B4-BE49-F238E27FC236}">
                <a16:creationId xmlns:a16="http://schemas.microsoft.com/office/drawing/2014/main" id="{BFA548B1-C746-0A73-7490-B73E5F08C6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F94A1F00-3FB6-0CD0-2F28-B4D7FE175F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1082D6B-25C8-B644-9300-BE822FA6BCE3}" type="slidenum">
              <a:rPr lang="en-US" altLang="en-US" sz="1200">
                <a:latin typeface="Arial" panose="020B0604020202020204" pitchFamily="34" charset="0"/>
              </a:rPr>
              <a:pPr eaLnBrk="1" hangingPunct="1"/>
              <a:t>3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516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F4E43E-A063-1C78-DC24-99A50E9242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>
            <a:extLst>
              <a:ext uri="{FF2B5EF4-FFF2-40B4-BE49-F238E27FC236}">
                <a16:creationId xmlns:a16="http://schemas.microsoft.com/office/drawing/2014/main" id="{4401BBE6-5103-9CD9-1D46-D046512A8F1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Notes Placeholder 2">
            <a:extLst>
              <a:ext uri="{FF2B5EF4-FFF2-40B4-BE49-F238E27FC236}">
                <a16:creationId xmlns:a16="http://schemas.microsoft.com/office/drawing/2014/main" id="{ECC5D02E-57F8-B583-6F07-BB86E2729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5D9A5B5E-67BF-3189-6B9F-876D68B3B7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1082D6B-25C8-B644-9300-BE822FA6BCE3}" type="slidenum">
              <a:rPr lang="en-US" altLang="en-US" sz="1200">
                <a:latin typeface="Arial" panose="020B0604020202020204" pitchFamily="34" charset="0"/>
              </a:rPr>
              <a:pPr eaLnBrk="1" hangingPunct="1"/>
              <a:t>4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692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F7FD39-268F-F021-7416-004A0C55CA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>
            <a:extLst>
              <a:ext uri="{FF2B5EF4-FFF2-40B4-BE49-F238E27FC236}">
                <a16:creationId xmlns:a16="http://schemas.microsoft.com/office/drawing/2014/main" id="{00AEE72D-329F-1BBC-38D8-294DFCF43BE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Notes Placeholder 2">
            <a:extLst>
              <a:ext uri="{FF2B5EF4-FFF2-40B4-BE49-F238E27FC236}">
                <a16:creationId xmlns:a16="http://schemas.microsoft.com/office/drawing/2014/main" id="{5F2616D9-B594-9719-3AA7-DC8FF3F21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9CC36420-3084-3D9D-ECDD-258344616C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1082D6B-25C8-B644-9300-BE822FA6BCE3}" type="slidenum">
              <a:rPr lang="en-US" altLang="en-US" sz="1200">
                <a:latin typeface="Arial" panose="020B0604020202020204" pitchFamily="34" charset="0"/>
              </a:rPr>
              <a:pPr eaLnBrk="1" hangingPunct="1"/>
              <a:t>5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579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E538C9-F4C4-A87C-019A-02D202F801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>
            <a:extLst>
              <a:ext uri="{FF2B5EF4-FFF2-40B4-BE49-F238E27FC236}">
                <a16:creationId xmlns:a16="http://schemas.microsoft.com/office/drawing/2014/main" id="{D13D351E-B385-D291-CE30-1F6E99934E7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Notes Placeholder 2">
            <a:extLst>
              <a:ext uri="{FF2B5EF4-FFF2-40B4-BE49-F238E27FC236}">
                <a16:creationId xmlns:a16="http://schemas.microsoft.com/office/drawing/2014/main" id="{4396CFCB-9EBD-6ECD-A2C1-4BE734142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BABBFDD1-60D0-0D7D-AC54-28ED57B5C0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1082D6B-25C8-B644-9300-BE822FA6BCE3}" type="slidenum">
              <a:rPr lang="en-US" altLang="en-US" sz="1200">
                <a:latin typeface="Arial" panose="020B0604020202020204" pitchFamily="34" charset="0"/>
              </a:rPr>
              <a:pPr eaLnBrk="1" hangingPunct="1"/>
              <a:t>6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893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C62FD0-BB9D-5890-1F60-9199379FCE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>
            <a:extLst>
              <a:ext uri="{FF2B5EF4-FFF2-40B4-BE49-F238E27FC236}">
                <a16:creationId xmlns:a16="http://schemas.microsoft.com/office/drawing/2014/main" id="{31129546-0E03-F83C-0C0A-AA1EC6C63FE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Notes Placeholder 2">
            <a:extLst>
              <a:ext uri="{FF2B5EF4-FFF2-40B4-BE49-F238E27FC236}">
                <a16:creationId xmlns:a16="http://schemas.microsoft.com/office/drawing/2014/main" id="{0222B190-EA0C-6B53-5F2A-E3FA4B1FC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DECDD510-79D0-AE4C-FB9E-7932C5AF2C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1082D6B-25C8-B644-9300-BE822FA6BCE3}" type="slidenum">
              <a:rPr lang="en-US" altLang="en-US" sz="1200">
                <a:latin typeface="Arial" panose="020B0604020202020204" pitchFamily="34" charset="0"/>
              </a:rPr>
              <a:pPr eaLnBrk="1" hangingPunct="1"/>
              <a:t>7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3013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381EC2-E2E1-B9B7-B048-407816ADEB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>
            <a:extLst>
              <a:ext uri="{FF2B5EF4-FFF2-40B4-BE49-F238E27FC236}">
                <a16:creationId xmlns:a16="http://schemas.microsoft.com/office/drawing/2014/main" id="{C9FF99E7-9653-7042-1E24-01C60C19572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Notes Placeholder 2">
            <a:extLst>
              <a:ext uri="{FF2B5EF4-FFF2-40B4-BE49-F238E27FC236}">
                <a16:creationId xmlns:a16="http://schemas.microsoft.com/office/drawing/2014/main" id="{EBD8E6D4-C626-EBF0-8394-9D7EA9CDB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C50A5FAC-1CA0-07EB-1701-A92B6EC661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1082D6B-25C8-B644-9300-BE822FA6BCE3}" type="slidenum">
              <a:rPr lang="en-US" altLang="en-US" sz="1200">
                <a:latin typeface="Arial" panose="020B0604020202020204" pitchFamily="34" charset="0"/>
              </a:rPr>
              <a:pPr eaLnBrk="1" hangingPunct="1"/>
              <a:t>8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4466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891942-6BD1-AA2C-38ED-51D56E8AC3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>
            <a:extLst>
              <a:ext uri="{FF2B5EF4-FFF2-40B4-BE49-F238E27FC236}">
                <a16:creationId xmlns:a16="http://schemas.microsoft.com/office/drawing/2014/main" id="{F77B1BE6-AA90-E6D0-88D9-F7164998D55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Notes Placeholder 2">
            <a:extLst>
              <a:ext uri="{FF2B5EF4-FFF2-40B4-BE49-F238E27FC236}">
                <a16:creationId xmlns:a16="http://schemas.microsoft.com/office/drawing/2014/main" id="{ED203B74-90E4-BF06-A983-A0235E049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1C0970BB-EE19-801F-9A2C-B87D54580BE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1082D6B-25C8-B644-9300-BE822FA6BCE3}" type="slidenum">
              <a:rPr lang="en-US" altLang="en-US" sz="1200">
                <a:latin typeface="Arial" panose="020B0604020202020204" pitchFamily="34" charset="0"/>
              </a:rPr>
              <a:pPr eaLnBrk="1" hangingPunct="1"/>
              <a:t>9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853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E8E279-7101-9E91-558D-3A9A467D34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Gasparian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E4AC8D-E64B-D968-F77D-EDA9A515E1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Coll. meeting March 3 2025</a:t>
            </a: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4ACF24-6EF8-D679-1EBE-9149F4D0D6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FF8BA-AFA3-0248-A576-5ED49F344F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8402438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19915B-A97B-5E46-AEAF-3C17CE8EFD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Gasparian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512C82-7929-4B1A-2C57-8453CC3A42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Coll. meeting March 3 2025</a:t>
            </a: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EC2262-0AF6-E526-2C84-A46BE724FC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C30B22-F441-3C4E-8613-A8FE8F640D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7651713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9839F06-7759-ADB7-8962-4F00EA0E79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Gasparian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1C185AD-E687-0765-FA3B-876860EAD7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Coll. meeting March 3 2025</a:t>
            </a: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956BC5-F088-E40D-BCC1-B618F2B774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536AC6-E2AB-0F4C-A1EC-379D09B4E6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405537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13A1B19-E630-F6B9-3DBF-C6818732F5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Gasparian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689ACAE-8B1D-C410-4DB9-E6433A9A54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Coll. meeting March 3 2025</a:t>
            </a: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B9D0BBAD-1ADF-86BC-0A09-711627B831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B142D8-48DA-8947-B6E1-8797EC431F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9910989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7C11D00-38DD-C1CB-4F10-4C5F78647D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Gasparian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E30B495-BF15-1D98-A627-BCCE1A3A8D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Coll. meeting March 3 2025</a:t>
            </a: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00AB67F-6627-F9E9-42A6-30F25D7195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87B26B-29CA-BA4B-BBE0-E5F66491FB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9361035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9B2A927-C557-46B6-FFD4-BA9570213B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Gasparian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FFBE72-F800-51CC-8F28-5674DF53A3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Coll. meeting March 3 2025</a:t>
            </a: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170F1B-A870-0E57-3C95-EA188135C6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C6C101-C784-8C49-9F38-17DB8AF8CD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4492621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47230F-EF61-0020-8B52-789B2F3AA1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Gasparian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D76C66-7EA7-45DD-BCA0-11EF84076A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Coll. meeting March 3 2025</a:t>
            </a: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96BB73-03B4-2524-ADC1-4A67A44BC2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A7C7FD-B57F-CB4E-B36E-7F5151F8A0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3842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C4B1C0-C270-7C6D-2034-0FC2C3F2C3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Gasparian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36F1226-9347-E563-9D24-13A1F568EA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Coll. meeting March 3 2025</a:t>
            </a: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446C415-689B-1251-44E0-CBE4184A97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C48938-0042-844C-8B3F-C6E5E6472B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49663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1EFF42-330E-68CF-B439-5536467C2B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Gasparian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7892FD-B0A1-7BEF-0231-F3F3B53A33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Coll. meeting March 3 2025</a:t>
            </a: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C0A733-25E0-22E0-8C1C-6A805F6EF2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FFD208-17C2-7B4E-BE0E-531AFD7A0B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464937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ED0AD9-0617-3A64-6F64-F1D5328454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Gasparian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27D9AD-8970-6714-7F5E-FC89D950AF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Coll. meeting March 3 2025</a:t>
            </a: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A626E6-DCCB-D681-95D6-7B4662DA19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64EEE1-A154-BF40-800F-5A504A4CEF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4348737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86905E5-45FF-FD92-1232-6E1CE7CF51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Gasparian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80234B7-E5AE-C80B-E95F-58BC41099D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Coll. meeting March 3 2025</a:t>
            </a: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81A49B5-B135-5040-6ADD-19C4BC88E0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E79663-D355-2F4D-9B3F-02A143AC6A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3792184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5964C44-DD33-DDB9-6271-DAB1069FB6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Gasparian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A5F0F59-43FD-174B-B498-29FE8192EA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Coll. meeting March 3 2025</a:t>
            </a: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B5D00CC-84C7-F096-F593-4D401D8701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D1ADD7-ED00-A946-90F5-04BE895B0E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103834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590465A-557C-602A-E10A-54E736ECCB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Gasparian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6892E17-D6AE-E78D-167B-24C12CC0B7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Coll. meeting March 3 2025</a:t>
            </a: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0A67FD3-7AD5-4DEC-F3A8-0D21536AA0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1050E6-2C16-074F-9467-2173F81F54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0193890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751287E-6CCC-C7FF-C554-FC9D2E2FCA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Gasparian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41BD96-6E0B-D556-95F8-F73B8D334E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Coll. meeting March 3 2025</a:t>
            </a: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D2A64B-0A33-5F20-8B6E-148F52DCA8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E4BCCE-391A-2B47-8561-55282CF8A4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408012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A7E59A-32E3-DADA-F5B8-0B53C187D1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Gasparian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E90259-9E9F-8512-A1E6-7E65EA9178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Coll. meeting March 3 2025</a:t>
            </a: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BFFF69-771F-97B1-AA20-7437C64F88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206191-955A-B349-8F7F-B3FD38E665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540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3658485-4BC5-E5FE-75ED-5E2AEABD23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9B6E045-DF6A-AFAC-56E3-6F3DBF4A08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C3AEDDC-6EF6-989B-DF75-2925C6F65B8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 sz="1400" smtClean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A. Gasparian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F5F2A6E-0363-86C5-2539-7F1CA3FCEDB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defRPr sz="1400" smtClean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nl-NL"/>
              <a:t>Coll. meeting March 3 2025</a:t>
            </a: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4BAAA03-A029-8DCD-52AD-CD01F854CD5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400">
                <a:latin typeface="Arial" panose="020B0604020202020204" pitchFamily="34" charset="0"/>
              </a:defRPr>
            </a:lvl1pPr>
          </a:lstStyle>
          <a:p>
            <a:fld id="{E393F6B3-C028-6C45-8BA3-AACDB2E44C6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slow"/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0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9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0A322F-70D2-3877-F563-98A35C204D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>
            <a:extLst>
              <a:ext uri="{FF2B5EF4-FFF2-40B4-BE49-F238E27FC236}">
                <a16:creationId xmlns:a16="http://schemas.microsoft.com/office/drawing/2014/main" id="{D09033BB-23D4-3223-B22C-FE33CE5D1A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rgbClr val="0000CC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Tentative Beam Time Schedule for 2026</a:t>
            </a:r>
            <a:endParaRPr lang="en-US" altLang="en-US" sz="2000" dirty="0">
              <a:solidFill>
                <a:srgbClr val="FF0000"/>
              </a:solidFill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E8B0A4-7BB0-E8A4-E963-74A353220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183719"/>
            <a:ext cx="8229600" cy="406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altLang="en-US" sz="1600" dirty="0">
                <a:solidFill>
                  <a:srgbClr val="C00000"/>
                </a:solidFill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February 02, 2026		X17		4.4 GeV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endParaRPr lang="en-US" altLang="en-US" sz="1600" dirty="0">
              <a:solidFill>
                <a:srgbClr val="C00000"/>
              </a:solidFill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altLang="en-US" sz="1600" dirty="0">
                <a:solidFill>
                  <a:srgbClr val="C00000"/>
                </a:solidFill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March 23, 2026		X17		2.2 GeV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endParaRPr lang="en-US" altLang="en-US" sz="1600" dirty="0">
              <a:solidFill>
                <a:srgbClr val="C00000"/>
              </a:solidFill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altLang="en-US" sz="1600" dirty="0">
                <a:solidFill>
                  <a:srgbClr val="C00000"/>
                </a:solidFill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April 23, 2026	end of	X17 run		2.2 GeV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endParaRPr lang="en-US" altLang="en-US" sz="1600" dirty="0">
              <a:solidFill>
                <a:srgbClr val="C00000"/>
              </a:solidFill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endParaRPr lang="en-US" altLang="en-US" sz="1600" dirty="0">
              <a:solidFill>
                <a:srgbClr val="C00000"/>
              </a:solidFill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altLang="en-US" sz="1600" dirty="0">
                <a:solidFill>
                  <a:srgbClr val="C00000"/>
                </a:solidFill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May 01, 2026		</a:t>
            </a:r>
            <a:r>
              <a:rPr lang="en-US" altLang="en-US" sz="1600" dirty="0" err="1">
                <a:solidFill>
                  <a:srgbClr val="C00000"/>
                </a:solidFill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PRad</a:t>
            </a:r>
            <a:r>
              <a:rPr lang="en-US" altLang="en-US" sz="1600" dirty="0">
                <a:solidFill>
                  <a:srgbClr val="C00000"/>
                </a:solidFill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-II		2.1 GeV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endParaRPr lang="en-US" altLang="en-US" sz="1600" dirty="0">
              <a:solidFill>
                <a:srgbClr val="C00000"/>
              </a:solidFill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altLang="en-US" sz="1600" dirty="0">
                <a:solidFill>
                  <a:srgbClr val="C00000"/>
                </a:solidFill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May 30, 2026		Prad-II		0.7 GeV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endParaRPr lang="en-US" altLang="en-US" sz="1600" dirty="0">
              <a:solidFill>
                <a:srgbClr val="C00000"/>
              </a:solidFill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altLang="en-US" sz="1600" dirty="0">
                <a:solidFill>
                  <a:srgbClr val="C00000"/>
                </a:solidFill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June 13, 2026		</a:t>
            </a:r>
            <a:r>
              <a:rPr lang="en-US" altLang="en-US" sz="1600" dirty="0" err="1">
                <a:solidFill>
                  <a:srgbClr val="C00000"/>
                </a:solidFill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PRad</a:t>
            </a:r>
            <a:r>
              <a:rPr lang="en-US" altLang="en-US" sz="1600" dirty="0">
                <a:solidFill>
                  <a:srgbClr val="C00000"/>
                </a:solidFill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-II		1.4 GeV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endParaRPr lang="en-US" altLang="en-US" sz="1600" dirty="0">
              <a:solidFill>
                <a:srgbClr val="C00000"/>
              </a:solidFill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altLang="en-US" sz="1600" dirty="0">
                <a:solidFill>
                  <a:srgbClr val="C00000"/>
                </a:solidFill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July 20, 2026		</a:t>
            </a:r>
            <a:r>
              <a:rPr lang="en-US" altLang="en-US" sz="1600" dirty="0" err="1">
                <a:solidFill>
                  <a:srgbClr val="C00000"/>
                </a:solidFill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PRad</a:t>
            </a:r>
            <a:r>
              <a:rPr lang="en-US" altLang="en-US" sz="1600" dirty="0">
                <a:solidFill>
                  <a:srgbClr val="C00000"/>
                </a:solidFill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-II</a:t>
            </a: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 		</a:t>
            </a:r>
            <a:r>
              <a:rPr lang="en-US" altLang="en-US" sz="1600" dirty="0">
                <a:solidFill>
                  <a:srgbClr val="C00000"/>
                </a:solidFill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1.4 GeV 	the end</a:t>
            </a:r>
            <a:endParaRPr lang="en-US" altLang="en-US" sz="1600" dirty="0"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 marL="0" indent="0">
              <a:buClr>
                <a:srgbClr val="CC3300"/>
              </a:buClr>
              <a:buNone/>
              <a:defRPr/>
            </a:pPr>
            <a:endParaRPr lang="en-US" sz="1800" dirty="0">
              <a:latin typeface="Arial Narrow" panose="020B0604020202020204" pitchFamily="34" charset="0"/>
              <a:ea typeface="ＭＳ Ｐゴシック" charset="0"/>
              <a:cs typeface="Arial Narrow" panose="020B0604020202020204" pitchFamily="34" charset="0"/>
              <a:sym typeface="Symbol" charset="0"/>
            </a:endParaRPr>
          </a:p>
          <a:p>
            <a:pPr marL="0" indent="0" eaLnBrk="1" hangingPunct="1">
              <a:buClr>
                <a:srgbClr val="CC3300"/>
              </a:buClr>
              <a:buNone/>
            </a:pPr>
            <a:endParaRPr lang="en-US" altLang="en-US" sz="1600" dirty="0"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</p:txBody>
      </p:sp>
      <p:sp>
        <p:nvSpPr>
          <p:cNvPr id="18435" name="Slide Number Placeholder 9">
            <a:extLst>
              <a:ext uri="{FF2B5EF4-FFF2-40B4-BE49-F238E27FC236}">
                <a16:creationId xmlns:a16="http://schemas.microsoft.com/office/drawing/2014/main" id="{DDE63F71-BE0E-FFDD-3270-7C1C40F11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E1438F7-EAA6-F749-85B3-F547956D0774}" type="slidenum">
              <a:rPr lang="en-US" altLang="en-US" sz="800">
                <a:latin typeface="Arial" panose="020B0604020202020204" pitchFamily="34" charset="0"/>
              </a:rPr>
              <a:pPr eaLnBrk="1" hangingPunct="1"/>
              <a:t>1</a:t>
            </a:fld>
            <a:endParaRPr lang="en-US" altLang="en-US" sz="800">
              <a:latin typeface="Arial" panose="020B060402020202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B3D7C3-1901-CB8F-BBA6-5C8B3FCD60F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800"/>
              <a:t>A. Gasparian</a:t>
            </a:r>
            <a:endParaRPr lang="en-US" sz="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441666-FC0D-0FF9-C8E8-CE4EFBEBF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z="800"/>
              <a:t>Coll. meeting March 3 2025</a:t>
            </a:r>
            <a:endParaRPr lang="en-US" sz="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54395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CABCAC-327F-C2EB-9ED5-1D4E21D1C6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>
            <a:extLst>
              <a:ext uri="{FF2B5EF4-FFF2-40B4-BE49-F238E27FC236}">
                <a16:creationId xmlns:a16="http://schemas.microsoft.com/office/drawing/2014/main" id="{9CD434A2-4D05-0599-5CED-11589C4511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rgbClr val="0000CC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X17 Experiment: Change of Energy</a:t>
            </a:r>
            <a:br>
              <a:rPr lang="en-US" altLang="en-US" sz="2400" dirty="0">
                <a:solidFill>
                  <a:srgbClr val="0000CC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sz="2000" dirty="0">
                <a:solidFill>
                  <a:srgbClr val="0000CC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(</a:t>
            </a:r>
            <a:r>
              <a:rPr lang="en-US" altLang="en-US" sz="2000" dirty="0">
                <a:solidFill>
                  <a:srgbClr val="C00000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if needed, maybe not a bud idea</a:t>
            </a:r>
            <a:r>
              <a:rPr lang="en-US" altLang="en-US" sz="2000" dirty="0">
                <a:solidFill>
                  <a:srgbClr val="0000CC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)</a:t>
            </a:r>
            <a:endParaRPr lang="en-US" altLang="en-US" sz="2000" dirty="0">
              <a:solidFill>
                <a:srgbClr val="FF0000"/>
              </a:solidFill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8435" name="Slide Number Placeholder 9">
            <a:extLst>
              <a:ext uri="{FF2B5EF4-FFF2-40B4-BE49-F238E27FC236}">
                <a16:creationId xmlns:a16="http://schemas.microsoft.com/office/drawing/2014/main" id="{AC673ACC-FAF8-E487-A32E-49ABE8D21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E1438F7-EAA6-F749-85B3-F547956D0774}" type="slidenum">
              <a:rPr lang="en-US" altLang="en-US" sz="800">
                <a:latin typeface="Arial" panose="020B0604020202020204" pitchFamily="34" charset="0"/>
              </a:rPr>
              <a:pPr eaLnBrk="1" hangingPunct="1"/>
              <a:t>10</a:t>
            </a:fld>
            <a:endParaRPr lang="en-US" altLang="en-US" sz="800">
              <a:latin typeface="Arial" panose="020B060402020202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DED916-2827-7319-DDEF-0BCA9BB2D7A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800"/>
              <a:t>A. Gasparian</a:t>
            </a:r>
            <a:endParaRPr lang="en-US" sz="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2875D2-67B5-1B2F-62B7-06BD4C28F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z="800"/>
              <a:t>Coll. meeting March 3 2025</a:t>
            </a:r>
            <a:endParaRPr lang="en-US" sz="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7C952D6-F952-B657-2C87-93778F45EDAA}"/>
                  </a:ext>
                </a:extLst>
              </p:cNvPr>
              <p:cNvSpPr txBox="1"/>
              <p:nvPr/>
            </p:nvSpPr>
            <p:spPr>
              <a:xfrm>
                <a:off x="457200" y="990600"/>
                <a:ext cx="7391400" cy="33547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indent="-342900">
                  <a:buClr>
                    <a:schemeClr val="tx1"/>
                  </a:buClr>
                  <a:buFont typeface="+mj-lt"/>
                  <a:buAutoNum type="arabicParenR" startAt="7"/>
                  <a:tabLst>
                    <a:tab pos="457200" algn="l"/>
                  </a:tabLst>
                </a:pPr>
                <a:r>
                  <a:rPr lang="en-US" dirty="0">
                    <a:effectLst/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If </a:t>
                </a:r>
                <a:r>
                  <a:rPr lang="en-US" dirty="0"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decided, change to E</a:t>
                </a:r>
                <a:r>
                  <a:rPr lang="en-US" baseline="-25000" dirty="0"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e</a:t>
                </a:r>
                <a:r>
                  <a:rPr lang="en-US" dirty="0"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 = 2.2 GeV, and run as before.</a:t>
                </a:r>
                <a:endParaRPr lang="en-US" dirty="0">
                  <a:effectLst/>
                  <a:latin typeface="Arial Narrow" panose="020B0604020202020204" pitchFamily="34" charset="0"/>
                  <a:ea typeface="MS Mincho" panose="02020609040205080304" pitchFamily="49" charset="-128"/>
                  <a:cs typeface="Arial Narrow" panose="020B0604020202020204" pitchFamily="34" charset="0"/>
                </a:endParaRPr>
              </a:p>
              <a:p>
                <a:pPr marL="342900" marR="0" lvl="0" indent="-342900">
                  <a:buClr>
                    <a:schemeClr val="tx1"/>
                  </a:buClr>
                  <a:buFont typeface="+mj-lt"/>
                  <a:buAutoNum type="arabicParenR" startAt="7"/>
                  <a:tabLst>
                    <a:tab pos="457200" algn="l"/>
                  </a:tabLst>
                </a:pPr>
                <a:endParaRPr lang="en-US" dirty="0">
                  <a:effectLst/>
                  <a:latin typeface="Arial Narrow" panose="020B0604020202020204" pitchFamily="34" charset="0"/>
                  <a:ea typeface="MS Mincho" panose="02020609040205080304" pitchFamily="49" charset="-128"/>
                  <a:cs typeface="Arial Narrow" panose="020B0604020202020204" pitchFamily="34" charset="0"/>
                </a:endParaRPr>
              </a:p>
              <a:p>
                <a:pPr marL="742950" marR="0" lvl="1" indent="-285750">
                  <a:buClr>
                    <a:srgbClr val="C00000"/>
                  </a:buClr>
                  <a:buFont typeface="+mj-lt"/>
                  <a:buAutoNum type="alphaLcParenR"/>
                  <a:tabLst>
                    <a:tab pos="914400" algn="l"/>
                  </a:tabLst>
                </a:pPr>
                <a:r>
                  <a:rPr lang="en-US" sz="1600" dirty="0"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beam is off;</a:t>
                </a:r>
              </a:p>
              <a:p>
                <a:pPr marL="742950" marR="0" lvl="1" indent="-285750">
                  <a:buClr>
                    <a:srgbClr val="C00000"/>
                  </a:buClr>
                  <a:buFont typeface="+mj-lt"/>
                  <a:buAutoNum type="alphaLcParenR"/>
                  <a:tabLst>
                    <a:tab pos="914400" algn="l"/>
                  </a:tabLst>
                </a:pPr>
                <a:r>
                  <a:rPr lang="en-US" sz="1600" dirty="0"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all collimators are in, as before;</a:t>
                </a:r>
              </a:p>
              <a:p>
                <a:pPr marL="742950" marR="0" lvl="1" indent="-285750">
                  <a:buClr>
                    <a:srgbClr val="C00000"/>
                  </a:buClr>
                  <a:buFont typeface="+mj-lt"/>
                  <a:buAutoNum type="alphaLcParenR"/>
                  <a:tabLst>
                    <a:tab pos="914400" algn="l"/>
                  </a:tabLst>
                </a:pPr>
                <a:r>
                  <a:rPr lang="en-US" sz="1600" dirty="0"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target is off;</a:t>
                </a:r>
              </a:p>
              <a:p>
                <a:pPr marL="742950" marR="0" lvl="1" indent="-285750">
                  <a:buClr>
                    <a:srgbClr val="C00000"/>
                  </a:buClr>
                  <a:buFont typeface="+mj-lt"/>
                  <a:buAutoNum type="alphaLcParenR"/>
                  <a:tabLst>
                    <a:tab pos="914400" algn="l"/>
                  </a:tabLst>
                </a:pPr>
                <a:r>
                  <a:rPr lang="en-US" sz="1600" dirty="0"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r</a:t>
                </a:r>
                <a:r>
                  <a:rPr lang="en-US" sz="1600" dirty="0">
                    <a:effectLst/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equest electron beam E</a:t>
                </a:r>
                <a:r>
                  <a:rPr lang="en-US" sz="1600" baseline="-25000" dirty="0">
                    <a:effectLst/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e</a:t>
                </a:r>
                <a:r>
                  <a:rPr lang="en-US" sz="1600" dirty="0">
                    <a:effectLst/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 =2.2 G</a:t>
                </a:r>
                <a:r>
                  <a:rPr lang="en-US" sz="1600" dirty="0"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eV, I</a:t>
                </a:r>
                <a:r>
                  <a:rPr lang="en-US" sz="1600" baseline="-25000" dirty="0"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e</a:t>
                </a:r>
                <a:r>
                  <a:rPr lang="en-US" sz="1600" dirty="0"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 = 5 </a:t>
                </a:r>
                <a:r>
                  <a:rPr lang="en-US" sz="1600" dirty="0" err="1"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nA</a:t>
                </a:r>
                <a:r>
                  <a:rPr lang="en-US" sz="1600" dirty="0"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;</a:t>
                </a:r>
              </a:p>
              <a:p>
                <a:pPr marL="742950" marR="0" lvl="1" indent="-285750">
                  <a:buClr>
                    <a:srgbClr val="C00000"/>
                  </a:buClr>
                  <a:buFont typeface="+mj-lt"/>
                  <a:buAutoNum type="alphaLcParenR"/>
                  <a:tabLst>
                    <a:tab pos="914400" algn="l"/>
                  </a:tabLst>
                </a:pPr>
                <a:r>
                  <a:rPr lang="en-US" sz="1600" dirty="0"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i</a:t>
                </a:r>
                <a:r>
                  <a:rPr lang="en-US" sz="1600" dirty="0">
                    <a:effectLst/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nsert the 1 </a:t>
                </a:r>
                <a14:m>
                  <m:oMath xmlns:m="http://schemas.openxmlformats.org/officeDocument/2006/math">
                    <m:r>
                      <a:rPr lang="en-US" sz="160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 Narrow" panose="020B0604020202020204" pitchFamily="34" charset="0"/>
                      </a:rPr>
                      <m:t>𝜇</m:t>
                    </m:r>
                  </m:oMath>
                </a14:m>
                <a:r>
                  <a:rPr lang="en-US" sz="1600" dirty="0">
                    <a:effectLst/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m Tungsten target in;</a:t>
                </a:r>
                <a:endParaRPr lang="en-US" sz="1600" dirty="0">
                  <a:latin typeface="Arial Narrow" panose="020B0604020202020204" pitchFamily="34" charset="0"/>
                  <a:ea typeface="MS Mincho" panose="02020609040205080304" pitchFamily="49" charset="-128"/>
                  <a:cs typeface="Arial Narrow" panose="020B0604020202020204" pitchFamily="34" charset="0"/>
                </a:endParaRPr>
              </a:p>
              <a:p>
                <a:pPr marL="742950" marR="0" lvl="1" indent="-285750">
                  <a:buClr>
                    <a:srgbClr val="C00000"/>
                  </a:buClr>
                  <a:buFont typeface="+mj-lt"/>
                  <a:buAutoNum type="alphaLcParenR"/>
                  <a:tabLst>
                    <a:tab pos="914400" algn="l"/>
                  </a:tabLst>
                </a:pPr>
                <a:r>
                  <a:rPr lang="en-US" sz="1600" dirty="0"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s</a:t>
                </a:r>
                <a:r>
                  <a:rPr lang="en-US" sz="1600" dirty="0">
                    <a:effectLst/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et DAQ trigger: 3 clusters in </a:t>
                </a:r>
                <a:r>
                  <a:rPr lang="en-US" sz="1600" dirty="0" err="1">
                    <a:effectLst/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HyCal</a:t>
                </a:r>
                <a:r>
                  <a:rPr lang="en-US" sz="1600" dirty="0">
                    <a:effectLst/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 with </a:t>
                </a:r>
                <a:r>
                  <a:rPr lang="en-US" sz="1600" dirty="0" err="1">
                    <a:effectLst/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E</a:t>
                </a:r>
                <a:r>
                  <a:rPr lang="en-US" sz="1600" baseline="-25000" dirty="0" err="1">
                    <a:effectLst/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clust</a:t>
                </a:r>
                <a:r>
                  <a:rPr lang="en-US" sz="1600" dirty="0">
                    <a:effectLst/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 &gt; 30 MeV AND </a:t>
                </a:r>
                <a:r>
                  <a:rPr lang="en-US" sz="1600" dirty="0" err="1">
                    <a:effectLst/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E</a:t>
                </a:r>
                <a:r>
                  <a:rPr lang="en-US" sz="1600" baseline="-25000" dirty="0" err="1">
                    <a:effectLst/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total</a:t>
                </a:r>
                <a:r>
                  <a:rPr lang="en-US" sz="1600" dirty="0">
                    <a:effectLst/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 &gt; 0.7xE</a:t>
                </a:r>
                <a:r>
                  <a:rPr lang="en-US" sz="1600" baseline="-25000" dirty="0">
                    <a:effectLst/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beam</a:t>
                </a:r>
                <a:r>
                  <a:rPr lang="en-US" sz="1600" dirty="0">
                    <a:effectLst/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 (correct these numbers with new MC simulations to optimize the trigger);</a:t>
                </a:r>
              </a:p>
              <a:p>
                <a:pPr marL="742950" marR="0" lvl="1" indent="-285750">
                  <a:buClr>
                    <a:srgbClr val="C00000"/>
                  </a:buClr>
                  <a:buFont typeface="+mj-lt"/>
                  <a:buAutoNum type="alphaLcParenR"/>
                  <a:tabLst>
                    <a:tab pos="914400" algn="l"/>
                  </a:tabLst>
                </a:pPr>
                <a:r>
                  <a:rPr lang="en-US" sz="1600" dirty="0"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take data and measure the trigger rate;</a:t>
                </a:r>
              </a:p>
              <a:p>
                <a:pPr marL="742950" marR="0" lvl="1" indent="-285750">
                  <a:buClr>
                    <a:srgbClr val="C00000"/>
                  </a:buClr>
                  <a:buFont typeface="+mj-lt"/>
                  <a:buAutoNum type="alphaLcParenR"/>
                  <a:tabLst>
                    <a:tab pos="914400" algn="l"/>
                  </a:tabLst>
                </a:pPr>
                <a:r>
                  <a:rPr lang="en-US" sz="1600" dirty="0"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g</a:t>
                </a:r>
                <a:r>
                  <a:rPr lang="en-US" sz="1600" dirty="0">
                    <a:effectLst/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radually increase beam intensity to reach the 25 kHz DAQ rate.</a:t>
                </a:r>
              </a:p>
              <a:p>
                <a:pPr marL="742950" marR="0" lvl="1" indent="-285750">
                  <a:buClr>
                    <a:srgbClr val="C00000"/>
                  </a:buClr>
                  <a:buFont typeface="+mj-lt"/>
                  <a:buAutoNum type="alphaLcParenR"/>
                  <a:tabLst>
                    <a:tab pos="914400" algn="l"/>
                  </a:tabLst>
                </a:pPr>
                <a:r>
                  <a:rPr lang="en-US" sz="1600" dirty="0"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take data with the same “empty target” </a:t>
                </a:r>
                <a:r>
                  <a:rPr lang="en-US" sz="1600" dirty="0" err="1"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sequesnce</a:t>
                </a:r>
                <a:r>
                  <a:rPr lang="en-US" sz="1600" dirty="0"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 as before.</a:t>
                </a:r>
                <a:endParaRPr lang="en-US" sz="1600" dirty="0">
                  <a:solidFill>
                    <a:srgbClr val="C00000"/>
                  </a:solidFill>
                  <a:effectLst/>
                  <a:latin typeface="Arial Narrow" panose="020B0604020202020204" pitchFamily="34" charset="0"/>
                  <a:ea typeface="MS Mincho" panose="02020609040205080304" pitchFamily="49" charset="-128"/>
                  <a:cs typeface="Arial Narrow" panose="020B0604020202020204" pitchFamily="34" charset="0"/>
                </a:endParaRPr>
              </a:p>
              <a:p>
                <a:pPr marL="742950" marR="0" lvl="1" indent="-285750">
                  <a:buClr>
                    <a:srgbClr val="C00000"/>
                  </a:buClr>
                  <a:buFont typeface="+mj-lt"/>
                  <a:buAutoNum type="alphaLcParenR"/>
                  <a:tabLst>
                    <a:tab pos="914400" algn="l"/>
                  </a:tabLst>
                </a:pPr>
                <a:endParaRPr lang="en-US" sz="1600" dirty="0">
                  <a:effectLst/>
                  <a:latin typeface="Arial Narrow" panose="020B0604020202020204" pitchFamily="34" charset="0"/>
                  <a:ea typeface="MS Mincho" panose="02020609040205080304" pitchFamily="49" charset="-128"/>
                  <a:cs typeface="Arial Narrow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7C952D6-F952-B657-2C87-93778F45ED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990600"/>
                <a:ext cx="7391400" cy="3354765"/>
              </a:xfrm>
              <a:prstGeom prst="rect">
                <a:avLst/>
              </a:prstGeom>
              <a:blipFill>
                <a:blip r:embed="rId4"/>
                <a:stretch>
                  <a:fillRect l="-515" t="-1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5861079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4F68BC-EEA9-1405-593F-E7D66DEE24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>
            <a:extLst>
              <a:ext uri="{FF2B5EF4-FFF2-40B4-BE49-F238E27FC236}">
                <a16:creationId xmlns:a16="http://schemas.microsoft.com/office/drawing/2014/main" id="{182BBC72-B754-480E-4090-1D6F7D56C2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rgbClr val="0000CC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Configuration Change to </a:t>
            </a:r>
            <a:r>
              <a:rPr lang="en-US" altLang="en-US" sz="2400" dirty="0" err="1">
                <a:solidFill>
                  <a:srgbClr val="0000CC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PRad</a:t>
            </a:r>
            <a:r>
              <a:rPr lang="en-US" altLang="en-US" sz="2400" dirty="0">
                <a:solidFill>
                  <a:srgbClr val="0000CC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-II Experiment</a:t>
            </a:r>
            <a:br>
              <a:rPr lang="en-US" altLang="en-US" sz="2400" dirty="0">
                <a:solidFill>
                  <a:srgbClr val="0000CC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sz="2000" dirty="0">
                <a:solidFill>
                  <a:srgbClr val="0000CC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(</a:t>
            </a:r>
            <a:r>
              <a:rPr lang="en-US" altLang="en-US" sz="2000" dirty="0">
                <a:solidFill>
                  <a:srgbClr val="C00000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E</a:t>
            </a:r>
            <a:r>
              <a:rPr lang="en-US" altLang="en-US" sz="2000" baseline="-25000" dirty="0">
                <a:solidFill>
                  <a:srgbClr val="C00000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e</a:t>
            </a:r>
            <a:r>
              <a:rPr lang="en-US" altLang="en-US" sz="2000" dirty="0">
                <a:solidFill>
                  <a:srgbClr val="C00000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 is 2.1 GeV</a:t>
            </a:r>
            <a:r>
              <a:rPr lang="en-US" altLang="en-US" sz="2000" dirty="0">
                <a:solidFill>
                  <a:srgbClr val="0000CC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)</a:t>
            </a:r>
            <a:endParaRPr lang="en-US" altLang="en-US" sz="2000" dirty="0">
              <a:solidFill>
                <a:srgbClr val="FF0000"/>
              </a:solidFill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8435" name="Slide Number Placeholder 9">
            <a:extLst>
              <a:ext uri="{FF2B5EF4-FFF2-40B4-BE49-F238E27FC236}">
                <a16:creationId xmlns:a16="http://schemas.microsoft.com/office/drawing/2014/main" id="{A3B530C7-B672-279A-C570-E331E3911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E1438F7-EAA6-F749-85B3-F547956D0774}" type="slidenum">
              <a:rPr lang="en-US" altLang="en-US" sz="800">
                <a:latin typeface="Arial" panose="020B0604020202020204" pitchFamily="34" charset="0"/>
              </a:rPr>
              <a:pPr eaLnBrk="1" hangingPunct="1"/>
              <a:t>11</a:t>
            </a:fld>
            <a:endParaRPr lang="en-US" altLang="en-US" sz="800">
              <a:latin typeface="Arial" panose="020B060402020202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5CFC1D-79B5-F436-070B-FFCFDB790C9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800"/>
              <a:t>A. Gasparian</a:t>
            </a:r>
            <a:endParaRPr lang="en-US" sz="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25CBF5-3F27-A3CD-9D10-D3E6F48AD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z="800"/>
              <a:t>Coll. meeting March 3 2025</a:t>
            </a:r>
            <a:endParaRPr lang="en-US" sz="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FBAFE8-1783-D0C3-98DA-13A4E5766FE2}"/>
              </a:ext>
            </a:extLst>
          </p:cNvPr>
          <p:cNvSpPr txBox="1"/>
          <p:nvPr/>
        </p:nvSpPr>
        <p:spPr>
          <a:xfrm>
            <a:off x="457200" y="1019413"/>
            <a:ext cx="7391400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Clr>
                <a:schemeClr val="tx1"/>
              </a:buClr>
              <a:buFont typeface="+mj-lt"/>
              <a:buAutoNum type="arabicParenR" startAt="8"/>
              <a:tabLst>
                <a:tab pos="457200" algn="l"/>
              </a:tabLst>
            </a:pPr>
            <a:r>
              <a:rPr lang="en-US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Preparation for </a:t>
            </a:r>
            <a:r>
              <a:rPr lang="en-US" dirty="0" err="1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PRad</a:t>
            </a:r>
            <a:r>
              <a:rPr lang="en-US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-II experiment.</a:t>
            </a:r>
            <a:endParaRPr lang="en-US" dirty="0">
              <a:effectLst/>
              <a:latin typeface="Arial Narrow" panose="020B0604020202020204" pitchFamily="34" charset="0"/>
              <a:ea typeface="MS Mincho" panose="02020609040205080304" pitchFamily="49" charset="-128"/>
              <a:cs typeface="Arial Narrow" panose="020B0604020202020204" pitchFamily="34" charset="0"/>
            </a:endParaRPr>
          </a:p>
          <a:p>
            <a:pPr marL="742950" marR="0" lvl="1" indent="-285750">
              <a:buClr>
                <a:srgbClr val="C00000"/>
              </a:buClr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beam is off;</a:t>
            </a:r>
          </a:p>
          <a:p>
            <a:pPr marL="742950" marR="0" lvl="1" indent="-285750">
              <a:buClr>
                <a:srgbClr val="C00000"/>
              </a:buClr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remove X17 pipes with target harp;</a:t>
            </a:r>
          </a:p>
          <a:p>
            <a:pPr marL="742950" marR="0" lvl="1" indent="-285750">
              <a:buClr>
                <a:srgbClr val="C00000"/>
              </a:buClr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uninstall GEMs with plastic vacuum pipe from </a:t>
            </a:r>
            <a:r>
              <a:rPr lang="en-US" sz="1600" dirty="0" err="1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HyCal</a:t>
            </a:r>
            <a:r>
              <a:rPr lang="en-US" sz="16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;</a:t>
            </a:r>
          </a:p>
          <a:p>
            <a:pPr marL="742950" marR="0" lvl="1" indent="-285750">
              <a:buClr>
                <a:srgbClr val="C00000"/>
              </a:buClr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have a saved </a:t>
            </a:r>
            <a:r>
              <a:rPr lang="en-US" sz="1600" dirty="0" err="1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HyCal</a:t>
            </a:r>
            <a:r>
              <a:rPr lang="en-US" sz="16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HV values on disk;</a:t>
            </a:r>
          </a:p>
          <a:p>
            <a:pPr marL="742950" marR="0" lvl="1" indent="-285750">
              <a:buClr>
                <a:srgbClr val="C00000"/>
              </a:buClr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turn off </a:t>
            </a:r>
            <a:r>
              <a:rPr lang="en-US" sz="1600" dirty="0" err="1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HyCal</a:t>
            </a:r>
            <a:r>
              <a:rPr lang="en-US" sz="16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HV;</a:t>
            </a:r>
          </a:p>
          <a:p>
            <a:pPr marL="742950" marR="0" lvl="1" indent="-285750">
              <a:buClr>
                <a:srgbClr val="C00000"/>
              </a:buClr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keep the Chiller running;</a:t>
            </a:r>
          </a:p>
          <a:p>
            <a:pPr marL="742950" marR="0" lvl="1" indent="-285750">
              <a:buClr>
                <a:srgbClr val="C00000"/>
              </a:buClr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remove the large tungsten “absorber/collimator”;</a:t>
            </a:r>
          </a:p>
          <a:p>
            <a:pPr marL="742950" marR="0" lvl="1" indent="-285750">
              <a:buClr>
                <a:srgbClr val="C00000"/>
              </a:buClr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insert the smaller “absorber/collimator”. Repair optical fibers:</a:t>
            </a:r>
          </a:p>
          <a:p>
            <a:pPr marL="742950" marR="0" lvl="1" indent="-285750">
              <a:buClr>
                <a:srgbClr val="C00000"/>
              </a:buClr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close the </a:t>
            </a:r>
            <a:r>
              <a:rPr lang="en-US" sz="1600" dirty="0" err="1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HyCal</a:t>
            </a:r>
            <a:r>
              <a:rPr lang="en-US" sz="16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front door;</a:t>
            </a:r>
          </a:p>
          <a:p>
            <a:pPr marL="742950" marR="0" lvl="1" indent="-285750">
              <a:buClr>
                <a:srgbClr val="C00000"/>
              </a:buClr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set the same HV values on </a:t>
            </a:r>
            <a:r>
              <a:rPr lang="en-US" sz="1600" dirty="0" err="1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HyCal</a:t>
            </a:r>
            <a:r>
              <a:rPr lang="en-US" sz="16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;</a:t>
            </a:r>
          </a:p>
          <a:p>
            <a:pPr marL="742950" marR="0" lvl="1" indent="-285750">
              <a:buClr>
                <a:srgbClr val="C00000"/>
              </a:buClr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reinstall GEMs on </a:t>
            </a:r>
            <a:r>
              <a:rPr lang="en-US" sz="1600" dirty="0" err="1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HyCal</a:t>
            </a:r>
            <a:r>
              <a:rPr lang="en-US" sz="16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;</a:t>
            </a:r>
          </a:p>
          <a:p>
            <a:pPr marL="742950" marR="0" lvl="1" indent="-285750">
              <a:buClr>
                <a:srgbClr val="C00000"/>
              </a:buClr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reinstall the plastic vacuum pipe;</a:t>
            </a:r>
          </a:p>
          <a:p>
            <a:pPr marL="742950" marR="0" lvl="1" indent="-285750">
              <a:buClr>
                <a:srgbClr val="C00000"/>
              </a:buClr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change the </a:t>
            </a:r>
            <a:r>
              <a:rPr lang="en-US" sz="1600" dirty="0">
                <a:solidFill>
                  <a:srgbClr val="C00000"/>
                </a:solidFill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FADC jumpers to x2</a:t>
            </a:r>
            <a:r>
              <a:rPr lang="en-US" sz="16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more sensitive position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DED67B-8C3A-2DBD-12D9-964B50B8E22C}"/>
              </a:ext>
            </a:extLst>
          </p:cNvPr>
          <p:cNvSpPr txBox="1"/>
          <p:nvPr/>
        </p:nvSpPr>
        <p:spPr>
          <a:xfrm>
            <a:off x="457200" y="4774049"/>
            <a:ext cx="739140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Clr>
                <a:schemeClr val="tx1"/>
              </a:buClr>
              <a:buFont typeface="+mj-lt"/>
              <a:buAutoNum type="arabicParenR" startAt="9"/>
              <a:tabLst>
                <a:tab pos="457200" algn="l"/>
              </a:tabLst>
            </a:pPr>
            <a:r>
              <a:rPr lang="en-US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Parallel to upper work install the </a:t>
            </a:r>
            <a:r>
              <a:rPr lang="en-US" dirty="0">
                <a:solidFill>
                  <a:srgbClr val="C00000"/>
                </a:solidFill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H2 Gas Flow Target</a:t>
            </a:r>
            <a:r>
              <a:rPr lang="en-US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.</a:t>
            </a:r>
          </a:p>
          <a:p>
            <a:pPr>
              <a:buClr>
                <a:schemeClr val="tx1"/>
              </a:buClr>
              <a:buNone/>
              <a:tabLst>
                <a:tab pos="457200" algn="l"/>
              </a:tabLst>
            </a:pPr>
            <a:endParaRPr lang="en-US" dirty="0">
              <a:latin typeface="Arial Narrow" panose="020B0604020202020204" pitchFamily="34" charset="0"/>
              <a:ea typeface="MS Mincho" panose="02020609040205080304" pitchFamily="49" charset="-128"/>
              <a:cs typeface="Arial Narrow" panose="020B0604020202020204" pitchFamily="34" charset="0"/>
            </a:endParaRPr>
          </a:p>
          <a:p>
            <a:pPr marL="342900" indent="-342900">
              <a:buClr>
                <a:schemeClr val="tx1"/>
              </a:buClr>
              <a:buFont typeface="+mj-lt"/>
              <a:buAutoNum type="arabicParenR" startAt="10"/>
              <a:tabLst>
                <a:tab pos="457200" algn="l"/>
              </a:tabLst>
            </a:pPr>
            <a:r>
              <a:rPr lang="en-US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Establish good vacuum.</a:t>
            </a:r>
          </a:p>
          <a:p>
            <a:pPr marL="742950" marR="0" lvl="1" indent="-285750">
              <a:buClr>
                <a:srgbClr val="C00000"/>
              </a:buClr>
              <a:buFont typeface="+mj-lt"/>
              <a:buAutoNum type="alphaLcParenR"/>
              <a:tabLst>
                <a:tab pos="914400" algn="l"/>
              </a:tabLst>
            </a:pPr>
            <a:endParaRPr lang="en-US" sz="1600" dirty="0">
              <a:latin typeface="Arial Narrow" panose="020B0604020202020204" pitchFamily="34" charset="0"/>
              <a:ea typeface="MS Mincho" panose="02020609040205080304" pitchFamily="49" charset="-128"/>
              <a:cs typeface="Arial Narrow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496496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EB41DD-91F5-146B-61E4-CB7C18F4E1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>
            <a:extLst>
              <a:ext uri="{FF2B5EF4-FFF2-40B4-BE49-F238E27FC236}">
                <a16:creationId xmlns:a16="http://schemas.microsoft.com/office/drawing/2014/main" id="{8E0596D8-B8C1-8A3D-5123-C806EA0EB8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92765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rgbClr val="0000CC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Hydrogen Gas Flow Target Recommissioning with Beam</a:t>
            </a:r>
            <a:endParaRPr lang="en-US" altLang="en-US" sz="2000" dirty="0">
              <a:solidFill>
                <a:srgbClr val="FF0000"/>
              </a:solidFill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8435" name="Slide Number Placeholder 9">
            <a:extLst>
              <a:ext uri="{FF2B5EF4-FFF2-40B4-BE49-F238E27FC236}">
                <a16:creationId xmlns:a16="http://schemas.microsoft.com/office/drawing/2014/main" id="{CE0ACD2E-4F7E-E9FA-62C8-BF349D37C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E1438F7-EAA6-F749-85B3-F547956D0774}" type="slidenum">
              <a:rPr lang="en-US" altLang="en-US" sz="800">
                <a:latin typeface="Arial" panose="020B0604020202020204" pitchFamily="34" charset="0"/>
              </a:rPr>
              <a:pPr eaLnBrk="1" hangingPunct="1"/>
              <a:t>12</a:t>
            </a:fld>
            <a:endParaRPr lang="en-US" altLang="en-US" sz="800">
              <a:latin typeface="Arial" panose="020B060402020202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41744F-4AB9-6BF2-8D6D-B9C690B515F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800"/>
              <a:t>A. Gasparian</a:t>
            </a:r>
            <a:endParaRPr lang="en-US" sz="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D055DB-475C-36B0-94AD-28825BEBE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z="800"/>
              <a:t>Coll. meeting March 3 2025</a:t>
            </a:r>
            <a:endParaRPr lang="en-US" sz="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023A50-605E-C624-95F6-6183799DBEF6}"/>
              </a:ext>
            </a:extLst>
          </p:cNvPr>
          <p:cNvSpPr txBox="1"/>
          <p:nvPr/>
        </p:nvSpPr>
        <p:spPr>
          <a:xfrm>
            <a:off x="457200" y="685800"/>
            <a:ext cx="7391400" cy="529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buClr>
                <a:schemeClr val="tx1"/>
              </a:buClr>
              <a:buFont typeface="+mj-lt"/>
              <a:buAutoNum type="arabicParenR" startAt="11"/>
              <a:tabLst>
                <a:tab pos="457200" algn="l"/>
              </a:tabLst>
            </a:pPr>
            <a:r>
              <a:rPr lang="en-US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Target Commissioning                                                   		(2 shifts)</a:t>
            </a:r>
            <a:endParaRPr lang="en-US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742950" marR="0" lvl="1" indent="-285750"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target cell off the beam line, no gas flow in the cell and chamber;</a:t>
            </a:r>
          </a:p>
          <a:p>
            <a:pPr marL="742950" marR="0" lvl="1" indent="-285750"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beam collimators in “off” position;</a:t>
            </a:r>
          </a:p>
          <a:p>
            <a:pPr marL="742950" marR="0" lvl="1" indent="-285750"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set threshold energy for the </a:t>
            </a:r>
            <a:r>
              <a:rPr lang="en-US" sz="1600" dirty="0" err="1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HyCal</a:t>
            </a: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trigger to E ~ 0.5 E</a:t>
            </a:r>
            <a:r>
              <a:rPr lang="en-US" sz="1600" baseline="-250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e</a:t>
            </a: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(needs to be optimized);</a:t>
            </a:r>
          </a:p>
          <a:p>
            <a:pPr marL="742950" marR="0" lvl="1" indent="-285750"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request electron beam (E = 2.1 GeV, I = 1 </a:t>
            </a:r>
            <a:r>
              <a:rPr lang="en-US" sz="1600" dirty="0" err="1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nA</a:t>
            </a: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);</a:t>
            </a:r>
          </a:p>
          <a:p>
            <a:pPr marL="742950" marR="0" lvl="1" indent="-285750"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take harp scans 2C21A, 2C24A and 2H01, check position and widths, establish a good electron beam and fix the beam line parameters;</a:t>
            </a:r>
          </a:p>
          <a:p>
            <a:pPr marL="742950" marR="0" lvl="1" indent="-285750"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record </a:t>
            </a:r>
            <a:r>
              <a:rPr lang="en-US" sz="1600" dirty="0" err="1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HyCal</a:t>
            </a: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trigger rate with no cell and no gas flow take one short DAQ run (record </a:t>
            </a:r>
            <a:r>
              <a:rPr lang="en-US" sz="1600" dirty="0" err="1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HyCal</a:t>
            </a: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and GEM information);</a:t>
            </a:r>
          </a:p>
          <a:p>
            <a:pPr marL="742950" marR="0" lvl="1" indent="-285750"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electron beam off; insert the target cell in the beamline, still empty, ask for beam;</a:t>
            </a:r>
          </a:p>
          <a:p>
            <a:pPr marL="742950" marR="0" lvl="1" indent="-285750"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target cell is empty (no gas flow into the cell and chamber);</a:t>
            </a:r>
          </a:p>
          <a:p>
            <a:pPr marL="742950" marR="0" lvl="1" indent="-285750"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record </a:t>
            </a:r>
            <a:r>
              <a:rPr lang="en-US" sz="1600" dirty="0" err="1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HyCal</a:t>
            </a: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trigger rate, take one short DAQ run (record all information);</a:t>
            </a:r>
          </a:p>
          <a:p>
            <a:pPr marL="742950" marR="0" lvl="1" indent="-285750"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gas flow in the cell (</a:t>
            </a:r>
            <a:r>
              <a:rPr lang="en-US" sz="1600" dirty="0" err="1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P</a:t>
            </a:r>
            <a:r>
              <a:rPr lang="en-US" sz="1600" baseline="-25000" dirty="0" err="1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cell</a:t>
            </a: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= 6 torr, </a:t>
            </a:r>
            <a:r>
              <a:rPr lang="en-US" sz="1600" dirty="0" err="1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P</a:t>
            </a:r>
            <a:r>
              <a:rPr lang="en-US" sz="1600" baseline="-25000" dirty="0" err="1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cham</a:t>
            </a: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= 5 </a:t>
            </a:r>
            <a:r>
              <a:rPr lang="en-US" sz="1600" dirty="0" err="1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mtorr</a:t>
            </a: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);</a:t>
            </a:r>
          </a:p>
          <a:p>
            <a:pPr marL="742950" marR="0" lvl="1" indent="-285750"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record </a:t>
            </a:r>
            <a:r>
              <a:rPr lang="en-US" sz="1600" dirty="0" err="1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HyCal</a:t>
            </a: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trigger rate, take one short DAQ run (record all information);</a:t>
            </a:r>
          </a:p>
          <a:p>
            <a:pPr marL="742950" marR="0" lvl="1" indent="-285750"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move the cell on X-axis by +/- 3 mm with 0.2 mm steps and take </a:t>
            </a:r>
            <a:r>
              <a:rPr lang="en-US" sz="1600" dirty="0" err="1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HyCal</a:t>
            </a: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rate;</a:t>
            </a:r>
          </a:p>
          <a:p>
            <a:pPr marL="742950" marR="0" lvl="1" indent="-285750"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move the cell on Y-axis by +/-3 mm with 0.2 mm steps and take </a:t>
            </a:r>
            <a:r>
              <a:rPr lang="en-US" sz="1600" dirty="0" err="1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HyCal</a:t>
            </a: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rate;</a:t>
            </a:r>
          </a:p>
          <a:p>
            <a:pPr marL="742950" marR="0" lvl="1" indent="-285750"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change the cell angles and record the </a:t>
            </a:r>
            <a:r>
              <a:rPr lang="en-US" sz="1600" dirty="0" err="1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HyCal</a:t>
            </a: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rate, get optimal cell position and direction;</a:t>
            </a:r>
          </a:p>
          <a:p>
            <a:pPr marL="742950" marR="0" lvl="1" indent="-285750"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center the cell in the beam based on those measurements;</a:t>
            </a:r>
          </a:p>
          <a:p>
            <a:pPr marL="742950" marR="0" lvl="1" indent="-285750"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no gas flow into the cell and chamber, record  </a:t>
            </a:r>
            <a:r>
              <a:rPr lang="en-US" sz="1600" dirty="0" err="1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HyCal</a:t>
            </a: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rate;</a:t>
            </a:r>
          </a:p>
          <a:p>
            <a:pPr marL="742950" marR="0" lvl="1" indent="-285750"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gas flow into the cell (</a:t>
            </a:r>
            <a:r>
              <a:rPr lang="en-US" sz="1600" dirty="0" err="1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P</a:t>
            </a:r>
            <a:r>
              <a:rPr lang="en-US" sz="1600" baseline="-25000" dirty="0" err="1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cell</a:t>
            </a: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= 6 torr, </a:t>
            </a:r>
            <a:r>
              <a:rPr lang="en-US" sz="1600" dirty="0" err="1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P</a:t>
            </a:r>
            <a:r>
              <a:rPr lang="en-US" sz="1600" baseline="-25000" dirty="0" err="1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cham</a:t>
            </a: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= 5 </a:t>
            </a:r>
            <a:r>
              <a:rPr lang="en-US" sz="1600" dirty="0" err="1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mtorr</a:t>
            </a: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);</a:t>
            </a:r>
          </a:p>
          <a:p>
            <a:pPr marL="742950" marR="0" lvl="1" indent="-285750"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record </a:t>
            </a:r>
            <a:r>
              <a:rPr lang="en-US" sz="1600" dirty="0" err="1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HyCal</a:t>
            </a: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trigger rate, take one short DAQ run (record all information);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78903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C3B4E2-530D-7092-79A0-F675CA66CA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>
            <a:extLst>
              <a:ext uri="{FF2B5EF4-FFF2-40B4-BE49-F238E27FC236}">
                <a16:creationId xmlns:a16="http://schemas.microsoft.com/office/drawing/2014/main" id="{4BCD91E8-DE22-5925-9938-D9566605B3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92765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rgbClr val="0000CC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H2 Gas Flow Target Recommissioning with Beam (Cont.)</a:t>
            </a:r>
            <a:endParaRPr lang="en-US" altLang="en-US" sz="2000" dirty="0">
              <a:solidFill>
                <a:srgbClr val="FF0000"/>
              </a:solidFill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8435" name="Slide Number Placeholder 9">
            <a:extLst>
              <a:ext uri="{FF2B5EF4-FFF2-40B4-BE49-F238E27FC236}">
                <a16:creationId xmlns:a16="http://schemas.microsoft.com/office/drawing/2014/main" id="{E6DA5F6B-324A-7D9A-1F70-4EC2DE690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E1438F7-EAA6-F749-85B3-F547956D0774}" type="slidenum">
              <a:rPr lang="en-US" altLang="en-US" sz="800">
                <a:latin typeface="Arial" panose="020B0604020202020204" pitchFamily="34" charset="0"/>
              </a:rPr>
              <a:pPr eaLnBrk="1" hangingPunct="1"/>
              <a:t>13</a:t>
            </a:fld>
            <a:endParaRPr lang="en-US" altLang="en-US" sz="800">
              <a:latin typeface="Arial" panose="020B060402020202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0BC376-FB9D-1092-7C31-54288F7F49B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800"/>
              <a:t>A. Gasparian</a:t>
            </a:r>
            <a:endParaRPr lang="en-US" sz="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ACDA70-EA41-CB4C-C045-3024AE49E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z="800"/>
              <a:t>Coll. meeting March 3 2025</a:t>
            </a:r>
            <a:endParaRPr lang="en-US" sz="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4947A3-78F6-201A-BCC8-F501E6160B40}"/>
              </a:ext>
            </a:extLst>
          </p:cNvPr>
          <p:cNvSpPr txBox="1"/>
          <p:nvPr/>
        </p:nvSpPr>
        <p:spPr>
          <a:xfrm>
            <a:off x="457200" y="840938"/>
            <a:ext cx="7391400" cy="25237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buClr>
                <a:schemeClr val="tx1"/>
              </a:buClr>
              <a:buFont typeface="+mj-lt"/>
              <a:buAutoNum type="arabicParenR" startAt="11"/>
              <a:tabLst>
                <a:tab pos="457200" algn="l"/>
              </a:tabLst>
            </a:pPr>
            <a:r>
              <a:rPr lang="en-US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Selecting optimal “Collimator” combination.</a:t>
            </a:r>
          </a:p>
          <a:p>
            <a:pPr marL="342900" marR="0" lvl="0" indent="-342900">
              <a:buClr>
                <a:schemeClr val="tx1"/>
              </a:buClr>
              <a:buFont typeface="+mj-lt"/>
              <a:buAutoNum type="arabicParenR" startAt="11"/>
              <a:tabLst>
                <a:tab pos="457200" algn="l"/>
              </a:tabLst>
            </a:pPr>
            <a:endParaRPr lang="en-US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742950" marR="0" lvl="1" indent="-285750"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b</a:t>
            </a: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eam energy is Ee = 2.1 </a:t>
            </a:r>
            <a:r>
              <a:rPr lang="en-US" sz="16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G</a:t>
            </a: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eV;</a:t>
            </a:r>
          </a:p>
          <a:p>
            <a:pPr marL="742950" marR="0" lvl="1" indent="-285750">
              <a:buFont typeface="+mj-lt"/>
              <a:buAutoNum type="alphaLcParenR"/>
              <a:tabLst>
                <a:tab pos="914400" algn="l"/>
              </a:tabLst>
            </a:pPr>
            <a:endParaRPr lang="en-US" sz="1600" dirty="0">
              <a:effectLst/>
              <a:latin typeface="Arial Narrow" panose="020B0604020202020204" pitchFamily="34" charset="0"/>
              <a:ea typeface="MS Mincho" panose="02020609040205080304" pitchFamily="49" charset="-128"/>
              <a:cs typeface="Arial Narrow" panose="020B0604020202020204" pitchFamily="34" charset="0"/>
            </a:endParaRPr>
          </a:p>
          <a:p>
            <a:pPr marL="742950" lvl="1" indent="-285750"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s</a:t>
            </a: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et </a:t>
            </a:r>
            <a:r>
              <a:rPr lang="en-US" sz="1600" dirty="0" err="1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HyCal</a:t>
            </a: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</a:t>
            </a:r>
            <a:r>
              <a:rPr lang="en-US" sz="16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t</a:t>
            </a: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rigger: </a:t>
            </a:r>
            <a:r>
              <a:rPr lang="en-US" sz="1600" dirty="0" err="1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E</a:t>
            </a:r>
            <a:r>
              <a:rPr lang="en-US" sz="1600" baseline="-25000" dirty="0" err="1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total</a:t>
            </a: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&gt; 0.5xE</a:t>
            </a:r>
            <a:r>
              <a:rPr lang="en-US" sz="1600" baseline="-250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beam</a:t>
            </a: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;</a:t>
            </a:r>
          </a:p>
          <a:p>
            <a:pPr marL="742950" lvl="1" indent="-285750">
              <a:buFont typeface="+mj-lt"/>
              <a:buAutoNum type="alphaLcParenR"/>
              <a:tabLst>
                <a:tab pos="914400" algn="l"/>
              </a:tabLst>
            </a:pPr>
            <a:endParaRPr lang="en-US" sz="1600" dirty="0">
              <a:effectLst/>
              <a:latin typeface="Arial Narrow" panose="020B0604020202020204" pitchFamily="34" charset="0"/>
              <a:ea typeface="MS Mincho" panose="02020609040205080304" pitchFamily="49" charset="-128"/>
              <a:cs typeface="Arial Narrow" panose="020B0604020202020204" pitchFamily="34" charset="0"/>
            </a:endParaRPr>
          </a:p>
          <a:p>
            <a:pPr marL="742950" lvl="1" indent="-285750"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insert the downstream collimator (after tagger): 12 mm (0.5”) (check from </a:t>
            </a:r>
            <a:r>
              <a:rPr lang="en-US" sz="1600" dirty="0" err="1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PRad</a:t>
            </a:r>
            <a:r>
              <a:rPr lang="en-US" sz="16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run)</a:t>
            </a: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;</a:t>
            </a:r>
          </a:p>
          <a:p>
            <a:pPr marL="742950" marR="0" lvl="1" indent="-285750">
              <a:buFont typeface="+mj-lt"/>
              <a:buAutoNum type="alphaLcParenR"/>
              <a:tabLst>
                <a:tab pos="914400" algn="l"/>
              </a:tabLst>
            </a:pPr>
            <a:endParaRPr lang="en-US" sz="1600" dirty="0">
              <a:effectLst/>
              <a:latin typeface="Arial Narrow" panose="020B0604020202020204" pitchFamily="34" charset="0"/>
              <a:ea typeface="MS Mincho" panose="02020609040205080304" pitchFamily="49" charset="-128"/>
              <a:cs typeface="Arial Narrow" panose="020B0604020202020204" pitchFamily="34" charset="0"/>
            </a:endParaRPr>
          </a:p>
          <a:p>
            <a:pPr marL="742950" marR="0" lvl="1" indent="-285750"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sequentially insert different collimators in upstream collimator and select the optimum </a:t>
            </a:r>
          </a:p>
          <a:p>
            <a:pPr marR="0" lvl="1">
              <a:buNone/>
              <a:tabLst>
                <a:tab pos="914400" algn="l"/>
              </a:tabLst>
            </a:pP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     tri</a:t>
            </a:r>
            <a:r>
              <a:rPr lang="en-US" sz="16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gger rate condition.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15419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7EFBFA-D54F-C027-6F90-7405282BA3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>
            <a:extLst>
              <a:ext uri="{FF2B5EF4-FFF2-40B4-BE49-F238E27FC236}">
                <a16:creationId xmlns:a16="http://schemas.microsoft.com/office/drawing/2014/main" id="{08AEE507-FF0E-BEB3-A5F6-F68EDDF27F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92765"/>
          </a:xfrm>
        </p:spPr>
        <p:txBody>
          <a:bodyPr/>
          <a:lstStyle/>
          <a:p>
            <a:pPr eaLnBrk="1" hangingPunct="1"/>
            <a:r>
              <a:rPr lang="en-US" altLang="en-US" sz="2400" dirty="0" err="1">
                <a:solidFill>
                  <a:srgbClr val="0000CC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PRad</a:t>
            </a:r>
            <a:r>
              <a:rPr lang="en-US" altLang="en-US" sz="2400" dirty="0">
                <a:solidFill>
                  <a:srgbClr val="0000CC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-II Data Taking</a:t>
            </a:r>
            <a:endParaRPr lang="en-US" altLang="en-US" sz="2000" dirty="0">
              <a:solidFill>
                <a:srgbClr val="FF0000"/>
              </a:solidFill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8435" name="Slide Number Placeholder 9">
            <a:extLst>
              <a:ext uri="{FF2B5EF4-FFF2-40B4-BE49-F238E27FC236}">
                <a16:creationId xmlns:a16="http://schemas.microsoft.com/office/drawing/2014/main" id="{E83183E9-A6AA-7172-13BA-5B1F651E4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E1438F7-EAA6-F749-85B3-F547956D0774}" type="slidenum">
              <a:rPr lang="en-US" altLang="en-US" sz="800">
                <a:latin typeface="Arial" panose="020B0604020202020204" pitchFamily="34" charset="0"/>
              </a:rPr>
              <a:pPr eaLnBrk="1" hangingPunct="1"/>
              <a:t>14</a:t>
            </a:fld>
            <a:endParaRPr lang="en-US" altLang="en-US" sz="800">
              <a:latin typeface="Arial" panose="020B060402020202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0984B1-B378-152E-F130-2ECD69F0C16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800"/>
              <a:t>A. Gasparian</a:t>
            </a:r>
            <a:endParaRPr lang="en-US" sz="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2C83C2-3B22-B6EC-BBEC-24BE52B2F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z="800"/>
              <a:t>Coll. meeting March 3 2025</a:t>
            </a:r>
            <a:endParaRPr lang="en-US" sz="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37C0E2-BE42-C1AD-5519-C0CB5C3FC60E}"/>
              </a:ext>
            </a:extLst>
          </p:cNvPr>
          <p:cNvSpPr txBox="1"/>
          <p:nvPr/>
        </p:nvSpPr>
        <p:spPr>
          <a:xfrm>
            <a:off x="457200" y="3581400"/>
            <a:ext cx="73914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buFont typeface="+mj-lt"/>
              <a:buAutoNum type="arabicParenR" startAt="13"/>
              <a:tabLst>
                <a:tab pos="457200" algn="l"/>
              </a:tabLst>
            </a:pPr>
            <a:r>
              <a:rPr lang="en-US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Data taking with </a:t>
            </a:r>
            <a:r>
              <a:rPr lang="en-US" b="1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E</a:t>
            </a:r>
            <a:r>
              <a:rPr lang="en-US" b="1" baseline="-250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e</a:t>
            </a:r>
            <a:r>
              <a:rPr lang="en-US" b="1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= 0.7 GeV                              </a:t>
            </a:r>
            <a:r>
              <a:rPr lang="en-US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(5 days, check this number)</a:t>
            </a:r>
          </a:p>
          <a:p>
            <a:pPr marL="742950" marR="0" lvl="1" indent="-285750"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beam intensity: I</a:t>
            </a:r>
            <a:r>
              <a:rPr lang="en-US" sz="1600" baseline="-250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e</a:t>
            </a: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~ 10 </a:t>
            </a:r>
            <a:r>
              <a:rPr lang="en-US" sz="1600" dirty="0" err="1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nA</a:t>
            </a: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;</a:t>
            </a:r>
          </a:p>
          <a:p>
            <a:pPr marL="742950" marR="0" lvl="1" indent="-285750"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collimator in (as defined in 11 a, b);</a:t>
            </a:r>
          </a:p>
          <a:p>
            <a:pPr marL="742950" marR="0" lvl="1" indent="-285750"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s</a:t>
            </a: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et </a:t>
            </a:r>
            <a:r>
              <a:rPr lang="en-US" sz="1600" dirty="0" err="1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HyCal</a:t>
            </a: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</a:t>
            </a:r>
            <a:r>
              <a:rPr lang="en-US" sz="16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t</a:t>
            </a: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rigger: </a:t>
            </a:r>
            <a:r>
              <a:rPr lang="en-US" sz="1600" dirty="0" err="1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E</a:t>
            </a:r>
            <a:r>
              <a:rPr lang="en-US" sz="1600" baseline="-25000" dirty="0" err="1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total</a:t>
            </a: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&gt; 0.5xE</a:t>
            </a:r>
            <a:r>
              <a:rPr lang="en-US" sz="1600" baseline="-250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beam</a:t>
            </a:r>
            <a:endParaRPr lang="en-US" sz="1600" dirty="0">
              <a:effectLst/>
              <a:latin typeface="Arial Narrow" panose="020B0604020202020204" pitchFamily="34" charset="0"/>
              <a:ea typeface="MS Mincho" panose="02020609040205080304" pitchFamily="49" charset="-128"/>
              <a:cs typeface="Arial Narrow" panose="020B0604020202020204" pitchFamily="34" charset="0"/>
            </a:endParaRPr>
          </a:p>
          <a:p>
            <a:pPr marL="742950" marR="0" lvl="1" indent="-285750"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DAQ is ready, all slow control readout is ready;</a:t>
            </a:r>
          </a:p>
          <a:p>
            <a:pPr marL="742950" marR="0" lvl="1" indent="-285750"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target cell in with maximum density (2.x10</a:t>
            </a:r>
            <a:r>
              <a:rPr lang="en-US" sz="1600" baseline="300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17</a:t>
            </a: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H/cm</a:t>
            </a:r>
            <a:r>
              <a:rPr lang="en-US" sz="1600" baseline="300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3</a:t>
            </a: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);</a:t>
            </a:r>
          </a:p>
          <a:p>
            <a:pPr marL="742950" marR="0" lvl="1" indent="-285750"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take data for 2 days, record all information on disk and on tape;</a:t>
            </a:r>
          </a:p>
          <a:p>
            <a:pPr marL="742950" marR="0" lvl="1" indent="-285750"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no gas in the cell, take data for 0.5 day (empty target run);</a:t>
            </a:r>
          </a:p>
          <a:p>
            <a:pPr marL="742950" marR="0" lvl="1" indent="-285750"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gas in the cell, run for 2 days (same as in (e));</a:t>
            </a:r>
          </a:p>
          <a:p>
            <a:pPr marL="742950" marR="0" lvl="1" indent="-285750"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no gas in the cell, take data for 0.5 day (empty target run);</a:t>
            </a:r>
            <a:endParaRPr lang="en-US" dirty="0">
              <a:latin typeface="Arial Narrow" panose="020B0604020202020204" pitchFamily="34" charset="0"/>
              <a:ea typeface="MS Mincho" panose="02020609040205080304" pitchFamily="49" charset="-128"/>
              <a:cs typeface="Arial Narrow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1693B0-B864-5EB4-1A09-95C19490A3C5}"/>
              </a:ext>
            </a:extLst>
          </p:cNvPr>
          <p:cNvSpPr txBox="1"/>
          <p:nvPr/>
        </p:nvSpPr>
        <p:spPr>
          <a:xfrm>
            <a:off x="457200" y="762000"/>
            <a:ext cx="73914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buClr>
                <a:schemeClr val="tx1"/>
              </a:buClr>
              <a:buFont typeface="+mj-lt"/>
              <a:buAutoNum type="arabicParenR" startAt="12"/>
              <a:tabLst>
                <a:tab pos="457200" algn="l"/>
              </a:tabLst>
            </a:pPr>
            <a:r>
              <a:rPr lang="en-US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Data taking with </a:t>
            </a:r>
            <a:r>
              <a:rPr lang="en-US" b="1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E</a:t>
            </a:r>
            <a:r>
              <a:rPr lang="en-US" b="1" baseline="-250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e</a:t>
            </a:r>
            <a:r>
              <a:rPr lang="en-US" b="1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= 2.1 GeV       </a:t>
            </a:r>
            <a:r>
              <a:rPr lang="en-US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	                 (4 days, check this number)</a:t>
            </a:r>
          </a:p>
          <a:p>
            <a:pPr marL="742950" marR="0" lvl="1" indent="-285750"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intensity: : I</a:t>
            </a:r>
            <a:r>
              <a:rPr lang="en-US" sz="1600" baseline="-250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e</a:t>
            </a: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~ 10 </a:t>
            </a:r>
            <a:r>
              <a:rPr lang="en-US" sz="1600" dirty="0" err="1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nA</a:t>
            </a: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;</a:t>
            </a:r>
          </a:p>
          <a:p>
            <a:pPr marL="742950" marR="0" lvl="1" indent="-285750"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collimator in (with the diameter defined in 11 a and b;</a:t>
            </a:r>
          </a:p>
          <a:p>
            <a:pPr marL="742950" marR="0" lvl="1" indent="-285750"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s</a:t>
            </a: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et </a:t>
            </a:r>
            <a:r>
              <a:rPr lang="en-US" sz="1600" dirty="0" err="1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HyCal</a:t>
            </a: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</a:t>
            </a:r>
            <a:r>
              <a:rPr lang="en-US" sz="16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t</a:t>
            </a: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rigger: </a:t>
            </a:r>
            <a:r>
              <a:rPr lang="en-US" sz="1600" dirty="0" err="1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E</a:t>
            </a:r>
            <a:r>
              <a:rPr lang="en-US" sz="1600" baseline="-25000" dirty="0" err="1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total</a:t>
            </a: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&gt; 0.5xE</a:t>
            </a:r>
            <a:r>
              <a:rPr lang="en-US" sz="1600" baseline="-250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beam</a:t>
            </a: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, </a:t>
            </a:r>
          </a:p>
          <a:p>
            <a:pPr marL="742950" marR="0" lvl="1" indent="-285750"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DAQ is ready, all slow control readout is ready;</a:t>
            </a:r>
          </a:p>
          <a:p>
            <a:pPr marL="742950" marR="0" lvl="1" indent="-285750"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target cell in with maximum density (~2.x10</a:t>
            </a:r>
            <a:r>
              <a:rPr lang="en-US" sz="1600" baseline="300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17</a:t>
            </a: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H/cm</a:t>
            </a:r>
            <a:r>
              <a:rPr lang="en-US" sz="1600" baseline="300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3</a:t>
            </a: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);</a:t>
            </a:r>
          </a:p>
          <a:p>
            <a:pPr marL="742950" marR="0" lvl="1" indent="-285750"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take data for ~2 days, record all information on disk and on tape;</a:t>
            </a:r>
          </a:p>
          <a:p>
            <a:pPr marL="742950" marR="0" lvl="1" indent="-285750"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no gas in the cell, take data for 0.5 day (empty target run);</a:t>
            </a:r>
          </a:p>
          <a:p>
            <a:pPr marL="742950" marR="0" lvl="1" indent="-285750"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gas in the cell, run for ~1.0 day (same as in (e);</a:t>
            </a:r>
          </a:p>
          <a:p>
            <a:pPr marL="742950" marR="0" lvl="1" indent="-285750"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no gas in the cell, take data for 0.5 day (empty target run).</a:t>
            </a:r>
            <a:endParaRPr lang="en-US" sz="1600" dirty="0">
              <a:latin typeface="Arial Narrow" panose="020B0604020202020204" pitchFamily="34" charset="0"/>
              <a:ea typeface="MS Mincho" panose="02020609040205080304" pitchFamily="49" charset="-128"/>
              <a:cs typeface="Arial Narrow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52000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BA9A1C-6BEE-3328-C929-FE988F396D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>
            <a:extLst>
              <a:ext uri="{FF2B5EF4-FFF2-40B4-BE49-F238E27FC236}">
                <a16:creationId xmlns:a16="http://schemas.microsoft.com/office/drawing/2014/main" id="{85351453-388D-91F1-EC54-DD846A2C96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92765"/>
          </a:xfrm>
        </p:spPr>
        <p:txBody>
          <a:bodyPr/>
          <a:lstStyle/>
          <a:p>
            <a:pPr eaLnBrk="1" hangingPunct="1"/>
            <a:r>
              <a:rPr lang="en-US" altLang="en-US" sz="2400" dirty="0" err="1">
                <a:solidFill>
                  <a:srgbClr val="0000CC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PRad</a:t>
            </a:r>
            <a:r>
              <a:rPr lang="en-US" altLang="en-US" sz="2400" dirty="0">
                <a:solidFill>
                  <a:srgbClr val="0000CC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-II Data Taking</a:t>
            </a:r>
            <a:endParaRPr lang="en-US" altLang="en-US" sz="2000" dirty="0">
              <a:solidFill>
                <a:srgbClr val="FF0000"/>
              </a:solidFill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8435" name="Slide Number Placeholder 9">
            <a:extLst>
              <a:ext uri="{FF2B5EF4-FFF2-40B4-BE49-F238E27FC236}">
                <a16:creationId xmlns:a16="http://schemas.microsoft.com/office/drawing/2014/main" id="{7401FAFF-1863-98CB-1F5B-573BCCB9A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E1438F7-EAA6-F749-85B3-F547956D0774}" type="slidenum">
              <a:rPr lang="en-US" altLang="en-US" sz="800">
                <a:latin typeface="Arial" panose="020B0604020202020204" pitchFamily="34" charset="0"/>
              </a:rPr>
              <a:pPr eaLnBrk="1" hangingPunct="1"/>
              <a:t>15</a:t>
            </a:fld>
            <a:endParaRPr lang="en-US" altLang="en-US" sz="800">
              <a:latin typeface="Arial" panose="020B060402020202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D287F8-588C-1AC5-FD1A-8249EFEF379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800"/>
              <a:t>A. Gasparian</a:t>
            </a:r>
            <a:endParaRPr lang="en-US" sz="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BA669F-BD19-4479-E9E5-6FEB1B51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z="800"/>
              <a:t>Coll. meeting March 3 2025</a:t>
            </a:r>
            <a:endParaRPr lang="en-US" sz="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22E81C-EA89-7141-A9EA-0CF818E1AF47}"/>
              </a:ext>
            </a:extLst>
          </p:cNvPr>
          <p:cNvSpPr txBox="1"/>
          <p:nvPr/>
        </p:nvSpPr>
        <p:spPr>
          <a:xfrm>
            <a:off x="457200" y="1166098"/>
            <a:ext cx="73914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buClr>
                <a:schemeClr val="tx1"/>
              </a:buClr>
              <a:buFont typeface="+mj-lt"/>
              <a:buAutoNum type="arabicParenR" startAt="14"/>
              <a:tabLst>
                <a:tab pos="457200" algn="l"/>
              </a:tabLst>
            </a:pPr>
            <a:r>
              <a:rPr lang="en-US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Data taking with </a:t>
            </a:r>
            <a:r>
              <a:rPr lang="en-US" b="1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E</a:t>
            </a:r>
            <a:r>
              <a:rPr lang="en-US" b="1" baseline="-250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e</a:t>
            </a:r>
            <a:r>
              <a:rPr lang="en-US" b="1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= 1.4 GeV       </a:t>
            </a:r>
            <a:r>
              <a:rPr lang="en-US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	                 (4.5 days, check this number)</a:t>
            </a:r>
          </a:p>
          <a:p>
            <a:pPr marR="0" lvl="0">
              <a:buClr>
                <a:schemeClr val="tx1"/>
              </a:buClr>
              <a:buNone/>
              <a:tabLst>
                <a:tab pos="457200" algn="l"/>
              </a:tabLst>
            </a:pPr>
            <a:endParaRPr lang="en-US" dirty="0">
              <a:effectLst/>
              <a:latin typeface="Arial Narrow" panose="020B0604020202020204" pitchFamily="34" charset="0"/>
              <a:ea typeface="MS Mincho" panose="02020609040205080304" pitchFamily="49" charset="-128"/>
              <a:cs typeface="Arial Narrow" panose="020B0604020202020204" pitchFamily="34" charset="0"/>
            </a:endParaRPr>
          </a:p>
          <a:p>
            <a:pPr marL="742950" marR="0" lvl="1" indent="-285750"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intensity: : I</a:t>
            </a:r>
            <a:r>
              <a:rPr lang="en-US" sz="1600" baseline="-250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e</a:t>
            </a: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~ 10 </a:t>
            </a:r>
            <a:r>
              <a:rPr lang="en-US" sz="1600" dirty="0" err="1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nA</a:t>
            </a: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;</a:t>
            </a:r>
          </a:p>
          <a:p>
            <a:pPr marL="742950" marR="0" lvl="1" indent="-285750"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collimator in (with the diameter defined in 11 a and b;</a:t>
            </a:r>
          </a:p>
          <a:p>
            <a:pPr marL="742950" marR="0" lvl="1" indent="-285750"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s</a:t>
            </a: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et </a:t>
            </a:r>
            <a:r>
              <a:rPr lang="en-US" sz="1600" dirty="0" err="1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HyCal</a:t>
            </a: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</a:t>
            </a:r>
            <a:r>
              <a:rPr lang="en-US" sz="16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t</a:t>
            </a: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rigger: </a:t>
            </a:r>
            <a:r>
              <a:rPr lang="en-US" sz="1600" dirty="0" err="1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E</a:t>
            </a:r>
            <a:r>
              <a:rPr lang="en-US" sz="1600" baseline="-25000" dirty="0" err="1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total</a:t>
            </a: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&gt; 0.5xE</a:t>
            </a:r>
            <a:r>
              <a:rPr lang="en-US" sz="1600" baseline="-250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beam</a:t>
            </a:r>
            <a:endParaRPr lang="en-US" sz="1600" dirty="0">
              <a:effectLst/>
              <a:latin typeface="Arial Narrow" panose="020B0604020202020204" pitchFamily="34" charset="0"/>
              <a:ea typeface="MS Mincho" panose="02020609040205080304" pitchFamily="49" charset="-128"/>
              <a:cs typeface="Arial Narrow" panose="020B0604020202020204" pitchFamily="34" charset="0"/>
            </a:endParaRPr>
          </a:p>
          <a:p>
            <a:pPr marL="742950" marR="0" lvl="1" indent="-285750"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DAQ is ready, all slow control readout is ready;</a:t>
            </a:r>
          </a:p>
          <a:p>
            <a:pPr marL="742950" marR="0" lvl="1" indent="-285750"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target cell in with maximum density (2.x10</a:t>
            </a:r>
            <a:r>
              <a:rPr lang="en-US" sz="1600" baseline="300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17</a:t>
            </a: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H/cm</a:t>
            </a:r>
            <a:r>
              <a:rPr lang="en-US" sz="1600" baseline="300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3</a:t>
            </a: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);</a:t>
            </a:r>
          </a:p>
          <a:p>
            <a:pPr marL="742950" marR="0" lvl="1" indent="-285750"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take data for 2 days, record all information on disk and on tape;</a:t>
            </a:r>
          </a:p>
          <a:p>
            <a:pPr marL="742950" marR="0" lvl="1" indent="-285750"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no gas in the cell, take data for 0.5 day (empty target run);</a:t>
            </a:r>
          </a:p>
          <a:p>
            <a:pPr marL="742950" marR="0" lvl="1" indent="-285750"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gas in the cell, run for 1.0 day (same as in (e);</a:t>
            </a:r>
          </a:p>
          <a:p>
            <a:pPr marL="742950" marR="0" lvl="1" indent="-285750"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no gas in the cell, take data for 0.5 day (empty target run).</a:t>
            </a:r>
            <a:endParaRPr lang="en-US" sz="1600" dirty="0">
              <a:latin typeface="Arial Narrow" panose="020B0604020202020204" pitchFamily="34" charset="0"/>
              <a:ea typeface="MS Mincho" panose="02020609040205080304" pitchFamily="49" charset="-128"/>
              <a:cs typeface="Arial Narrow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59817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BB56FC-1F01-63E7-8E16-4E021F0D5C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>
            <a:extLst>
              <a:ext uri="{FF2B5EF4-FFF2-40B4-BE49-F238E27FC236}">
                <a16:creationId xmlns:a16="http://schemas.microsoft.com/office/drawing/2014/main" id="{FF95ACC6-DCAE-85C4-12F2-830589EB68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rgbClr val="0000CC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Short Beamline Installation and Testing Plan </a:t>
            </a:r>
            <a:br>
              <a:rPr lang="en-US" altLang="en-US" sz="2400" dirty="0">
                <a:solidFill>
                  <a:srgbClr val="0000CC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sz="2000" dirty="0">
                <a:solidFill>
                  <a:srgbClr val="0000CC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(from September to December 2025)</a:t>
            </a:r>
            <a:endParaRPr lang="en-US" altLang="en-US" sz="2000" dirty="0">
              <a:solidFill>
                <a:srgbClr val="FF0000"/>
              </a:solidFill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62E6B5C-9AD8-DFB8-C082-4EE393B39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914400"/>
            <a:ext cx="8229600" cy="5293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>
                <a:schemeClr val="tx1"/>
              </a:buClr>
              <a:buFont typeface="+mj-lt"/>
              <a:buAutoNum type="arabicParenR"/>
            </a:pPr>
            <a:r>
              <a:rPr lang="en-US" altLang="en-US" sz="18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Install all beamline elements in Hall B beam line		Starts from September 2025</a:t>
            </a:r>
          </a:p>
          <a:p>
            <a:pPr lvl="1" eaLnBrk="1" hangingPunct="1">
              <a:buClr>
                <a:schemeClr val="tx1"/>
              </a:buClr>
              <a:buFont typeface="+mj-lt"/>
              <a:buAutoNum type="alphaLcParenR"/>
            </a:pP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Photon tagger radiators</a:t>
            </a:r>
          </a:p>
          <a:p>
            <a:pPr lvl="1" eaLnBrk="1" hangingPunct="1">
              <a:buClr>
                <a:schemeClr val="tx1"/>
              </a:buClr>
              <a:buFont typeface="+mj-lt"/>
              <a:buAutoNum type="alphaLcParenR"/>
            </a:pP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Hallo collimator before the tagger magnet</a:t>
            </a:r>
          </a:p>
          <a:p>
            <a:pPr lvl="1" eaLnBrk="1" hangingPunct="1">
              <a:buClr>
                <a:schemeClr val="tx1"/>
              </a:buClr>
              <a:buFont typeface="+mj-lt"/>
              <a:buAutoNum type="alphaLcParenR"/>
            </a:pP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Collimator box with three collimators (~6, 12, 24 mm) just after the Tagger magnet</a:t>
            </a:r>
          </a:p>
          <a:p>
            <a:pPr lvl="1" eaLnBrk="1" hangingPunct="1">
              <a:buClr>
                <a:schemeClr val="tx1"/>
              </a:buClr>
              <a:buFont typeface="+mj-lt"/>
              <a:buAutoNum type="alphaLcParenR"/>
            </a:pP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Beam pipe from collimator to target</a:t>
            </a:r>
          </a:p>
          <a:p>
            <a:pPr lvl="1" eaLnBrk="1" hangingPunct="1">
              <a:buClr>
                <a:schemeClr val="tx1"/>
              </a:buClr>
              <a:buFont typeface="+mj-lt"/>
              <a:buAutoNum type="alphaLcParenR"/>
            </a:pP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H2 gas flow target installed (see next bullet)</a:t>
            </a:r>
          </a:p>
          <a:p>
            <a:pPr lvl="1" eaLnBrk="1" hangingPunct="1">
              <a:buClr>
                <a:schemeClr val="tx1"/>
              </a:buClr>
              <a:buFont typeface="+mj-lt"/>
              <a:buAutoNum type="alphaLcParenR"/>
            </a:pP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Scattering chamber installed with its small window</a:t>
            </a:r>
          </a:p>
          <a:p>
            <a:pPr lvl="1" eaLnBrk="1" hangingPunct="1">
              <a:buClr>
                <a:schemeClr val="tx1"/>
              </a:buClr>
              <a:buFont typeface="+mj-lt"/>
              <a:buAutoNum type="alphaLcParenR"/>
            </a:pP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Beamline elements after </a:t>
            </a:r>
            <a:r>
              <a:rPr lang="en-US" altLang="en-US" sz="1600" dirty="0" err="1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HyCal</a:t>
            </a:r>
            <a:endParaRPr lang="en-US" altLang="en-US" sz="1600" dirty="0"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 marL="0" indent="0" eaLnBrk="1" hangingPunct="1">
              <a:buClr>
                <a:srgbClr val="CC3300"/>
              </a:buClr>
              <a:buNone/>
            </a:pPr>
            <a:endParaRPr lang="en-US" altLang="en-US" sz="1600" dirty="0"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 eaLnBrk="1" hangingPunct="1">
              <a:buClr>
                <a:schemeClr val="tx1"/>
              </a:buClr>
              <a:buFont typeface="+mj-lt"/>
              <a:buAutoNum type="arabicParenR" startAt="2"/>
            </a:pP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Install the H2 Gas Flow target with its all service parts (discussions)</a:t>
            </a:r>
          </a:p>
          <a:p>
            <a:pPr eaLnBrk="1" hangingPunct="1">
              <a:buClr>
                <a:schemeClr val="tx1"/>
              </a:buClr>
              <a:buFont typeface="+mj-lt"/>
              <a:buAutoNum type="arabicParenR" startAt="2"/>
            </a:pP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Install new scintillators with their moving mechanism. Test the motion system</a:t>
            </a:r>
          </a:p>
          <a:p>
            <a:pPr eaLnBrk="1" hangingPunct="1">
              <a:buClr>
                <a:schemeClr val="tx1"/>
              </a:buClr>
              <a:buFont typeface="+mj-lt"/>
              <a:buAutoNum type="arabicParenR" startAt="2"/>
            </a:pP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Install </a:t>
            </a:r>
            <a:r>
              <a:rPr lang="en-US" altLang="en-US" sz="1600" dirty="0" err="1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HyCal</a:t>
            </a: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 on its stand (table)</a:t>
            </a:r>
          </a:p>
          <a:p>
            <a:pPr eaLnBrk="1" hangingPunct="1">
              <a:buClr>
                <a:schemeClr val="tx1"/>
              </a:buClr>
              <a:buFont typeface="+mj-lt"/>
              <a:buAutoNum type="arabicParenR" startAt="2"/>
            </a:pP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Install GEM detectors on front of </a:t>
            </a:r>
            <a:r>
              <a:rPr lang="en-US" altLang="en-US" sz="1600" dirty="0" err="1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HyCal</a:t>
            </a:r>
            <a:endParaRPr lang="en-US" altLang="en-US" sz="1600" dirty="0"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 lvl="1" eaLnBrk="1" hangingPunct="1">
              <a:buClr>
                <a:srgbClr val="CC3300"/>
              </a:buClr>
              <a:buFont typeface="+mj-lt"/>
              <a:buAutoNum type="alphaLcParenR"/>
            </a:pP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connect all </a:t>
            </a:r>
            <a:r>
              <a:rPr lang="en-US" altLang="en-US" sz="1600" dirty="0" err="1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HyCal</a:t>
            </a: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 and GEM cables, HV and signal cables</a:t>
            </a:r>
          </a:p>
          <a:p>
            <a:pPr lvl="1" eaLnBrk="1" hangingPunct="1">
              <a:buClr>
                <a:srgbClr val="CC3300"/>
              </a:buClr>
              <a:buFont typeface="+mj-lt"/>
              <a:buAutoNum type="alphaLcParenR"/>
            </a:pP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Install new Chiller</a:t>
            </a:r>
          </a:p>
          <a:p>
            <a:pPr lvl="1" eaLnBrk="1" hangingPunct="1">
              <a:buClr>
                <a:srgbClr val="CC3300"/>
              </a:buClr>
              <a:buFont typeface="+mj-lt"/>
              <a:buAutoNum type="alphaLcParenR"/>
            </a:pP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Connect cables for new scintillators</a:t>
            </a:r>
          </a:p>
          <a:p>
            <a:pPr eaLnBrk="1" hangingPunct="1">
              <a:buClr>
                <a:schemeClr val="tx1"/>
              </a:buClr>
              <a:buFont typeface="+mj-lt"/>
              <a:buAutoNum type="arabicParenR" startAt="2"/>
            </a:pP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Beam exit part on the vacuum window is closed with a temporary film</a:t>
            </a:r>
          </a:p>
          <a:p>
            <a:pPr eaLnBrk="1" hangingPunct="1">
              <a:buClr>
                <a:schemeClr val="tx1"/>
              </a:buClr>
              <a:buFont typeface="+mj-lt"/>
              <a:buAutoNum type="arabicParenR" startAt="2"/>
            </a:pPr>
            <a:r>
              <a:rPr lang="en-US" altLang="en-US" sz="1600" dirty="0">
                <a:solidFill>
                  <a:srgbClr val="C00000"/>
                </a:solidFill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Engineering survey </a:t>
            </a: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of ALL beamline elements and detectors (</a:t>
            </a:r>
            <a:r>
              <a:rPr lang="en-US" altLang="en-US" sz="1600" dirty="0" err="1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scintillatore</a:t>
            </a: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, GEMs, </a:t>
            </a:r>
            <a:r>
              <a:rPr lang="en-US" altLang="en-US" sz="1600" dirty="0" err="1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HyCal</a:t>
            </a: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)</a:t>
            </a:r>
          </a:p>
          <a:p>
            <a:pPr eaLnBrk="1" hangingPunct="1">
              <a:buClr>
                <a:schemeClr val="tx1"/>
              </a:buClr>
              <a:buFont typeface="+mj-lt"/>
              <a:buAutoNum type="arabicParenR" startAt="2"/>
            </a:pP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Start testing the vacuum system</a:t>
            </a:r>
          </a:p>
          <a:p>
            <a:pPr eaLnBrk="1" hangingPunct="1">
              <a:buClr>
                <a:schemeClr val="tx1"/>
              </a:buClr>
              <a:buFont typeface="+mj-lt"/>
              <a:buAutoNum type="arabicParenR" startAt="2"/>
            </a:pP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Test </a:t>
            </a:r>
            <a:r>
              <a:rPr lang="en-US" altLang="en-US" sz="1600" dirty="0">
                <a:solidFill>
                  <a:srgbClr val="C00000"/>
                </a:solidFill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Gas Flow target FULLY </a:t>
            </a: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(vacuum, gas, pressure, movements, etc.)</a:t>
            </a:r>
          </a:p>
          <a:p>
            <a:pPr eaLnBrk="1" hangingPunct="1">
              <a:buClr>
                <a:schemeClr val="tx1"/>
              </a:buClr>
              <a:buFont typeface="+mj-lt"/>
              <a:buAutoNum type="arabicParenR" startAt="2"/>
            </a:pP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Start cosmic ray tests for GEMs, </a:t>
            </a:r>
            <a:r>
              <a:rPr lang="en-US" altLang="en-US" sz="1600" dirty="0" err="1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HyCal</a:t>
            </a: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 and new Scintillators</a:t>
            </a:r>
          </a:p>
        </p:txBody>
      </p:sp>
      <p:sp>
        <p:nvSpPr>
          <p:cNvPr id="18435" name="Slide Number Placeholder 9">
            <a:extLst>
              <a:ext uri="{FF2B5EF4-FFF2-40B4-BE49-F238E27FC236}">
                <a16:creationId xmlns:a16="http://schemas.microsoft.com/office/drawing/2014/main" id="{E97C8282-756E-5DE8-E1BE-023A43B7C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E1438F7-EAA6-F749-85B3-F547956D0774}" type="slidenum">
              <a:rPr lang="en-US" altLang="en-US" sz="800">
                <a:latin typeface="Arial" panose="020B0604020202020204" pitchFamily="34" charset="0"/>
              </a:rPr>
              <a:pPr eaLnBrk="1" hangingPunct="1"/>
              <a:t>2</a:t>
            </a:fld>
            <a:endParaRPr lang="en-US" altLang="en-US" sz="800">
              <a:latin typeface="Arial" panose="020B060402020202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261B9C-F614-7F18-07D1-8AC26780797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800"/>
              <a:t>A. Gasparian</a:t>
            </a:r>
            <a:endParaRPr lang="en-US" sz="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C5B275-FED7-59CB-5084-BE86BA52A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z="800"/>
              <a:t>Coll. meeting March 3 2025</a:t>
            </a:r>
            <a:endParaRPr lang="en-US" sz="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10400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C60B0F-6A93-3187-62BF-8A6935910C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>
            <a:extLst>
              <a:ext uri="{FF2B5EF4-FFF2-40B4-BE49-F238E27FC236}">
                <a16:creationId xmlns:a16="http://schemas.microsoft.com/office/drawing/2014/main" id="{661A8AFF-D598-A073-8D47-3B23411A9C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rgbClr val="0000CC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Short Beamline Installation and Testing Plan (Cont.)</a:t>
            </a:r>
            <a:br>
              <a:rPr lang="en-US" altLang="en-US" sz="2400" dirty="0">
                <a:solidFill>
                  <a:srgbClr val="0000CC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sz="2000" dirty="0">
                <a:solidFill>
                  <a:srgbClr val="0000CC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(from September to December 2025)</a:t>
            </a:r>
            <a:endParaRPr lang="en-US" altLang="en-US" sz="2000" dirty="0">
              <a:solidFill>
                <a:srgbClr val="FF0000"/>
              </a:solidFill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2FE5E6-998C-1BF2-7EE9-375A598AD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183719"/>
            <a:ext cx="8229600" cy="307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>
                <a:schemeClr val="tx1"/>
              </a:buClr>
              <a:buFont typeface="+mj-lt"/>
              <a:buAutoNum type="arabicParenR" startAt="11"/>
            </a:pPr>
            <a:r>
              <a:rPr lang="en-US" altLang="en-US" sz="1600" dirty="0">
                <a:solidFill>
                  <a:srgbClr val="C00000"/>
                </a:solidFill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Remove</a:t>
            </a: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 Gas Flow Target from the beamline, locate it next to that area	Nov./Dec. 2025 </a:t>
            </a:r>
          </a:p>
          <a:p>
            <a:pPr eaLnBrk="1" hangingPunct="1">
              <a:buClr>
                <a:schemeClr val="tx1"/>
              </a:buClr>
              <a:buFont typeface="+mj-lt"/>
              <a:buAutoNum type="arabicParenR" startAt="11"/>
            </a:pP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Install X17 target (beam pipes, harp ladder, target films)</a:t>
            </a:r>
          </a:p>
          <a:p>
            <a:pPr eaLnBrk="1" hangingPunct="1">
              <a:buClr>
                <a:schemeClr val="tx1"/>
              </a:buClr>
              <a:buFont typeface="+mj-lt"/>
              <a:buAutoNum type="arabicParenR" startAt="11"/>
            </a:pP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 Remove temporary film on front of the Vacuum Window </a:t>
            </a:r>
          </a:p>
          <a:p>
            <a:pPr eaLnBrk="1" hangingPunct="1">
              <a:buClr>
                <a:schemeClr val="tx1"/>
              </a:buClr>
              <a:buFont typeface="+mj-lt"/>
              <a:buAutoNum type="arabicParenR" startAt="11"/>
            </a:pP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Install new He-gas flow plastic pipe through GEMs and </a:t>
            </a:r>
            <a:r>
              <a:rPr lang="en-US" altLang="en-US" sz="1600" dirty="0" err="1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HyCal</a:t>
            </a:r>
            <a:endParaRPr lang="en-US" altLang="en-US" sz="1600" dirty="0"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 eaLnBrk="1" hangingPunct="1">
              <a:buClr>
                <a:schemeClr val="tx1"/>
              </a:buClr>
              <a:buFont typeface="+mj-lt"/>
              <a:buAutoNum type="arabicParenR" startAt="11"/>
            </a:pP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Test the vacuum system</a:t>
            </a:r>
          </a:p>
          <a:p>
            <a:pPr eaLnBrk="1" hangingPunct="1">
              <a:buClr>
                <a:schemeClr val="tx1"/>
              </a:buClr>
              <a:buFont typeface="+mj-lt"/>
              <a:buAutoNum type="arabicParenR" startAt="11"/>
            </a:pP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Continue cosmic ray tests for all detectors (scintillators, GEMs, </a:t>
            </a:r>
            <a:r>
              <a:rPr lang="en-US" altLang="en-US" sz="1600" dirty="0" err="1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HyCal</a:t>
            </a: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)</a:t>
            </a:r>
          </a:p>
          <a:p>
            <a:pPr eaLnBrk="1" hangingPunct="1">
              <a:buClr>
                <a:schemeClr val="tx1"/>
              </a:buClr>
              <a:buFont typeface="+mj-lt"/>
              <a:buAutoNum type="arabicParenR" startAt="11"/>
            </a:pPr>
            <a:endParaRPr lang="en-US" altLang="en-US" sz="1600" dirty="0"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 eaLnBrk="1" hangingPunct="1">
              <a:buClr>
                <a:schemeClr val="tx1"/>
              </a:buClr>
              <a:buFont typeface="+mj-lt"/>
              <a:buAutoNum type="arabicParenR" startAt="11"/>
            </a:pP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Do these tests before January ~10, 2026</a:t>
            </a:r>
          </a:p>
          <a:p>
            <a:pPr marL="0" indent="0" eaLnBrk="1" hangingPunct="1">
              <a:buClr>
                <a:srgbClr val="CC3300"/>
              </a:buClr>
              <a:buNone/>
            </a:pPr>
            <a:endParaRPr lang="en-US" altLang="en-US" sz="1600" dirty="0"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 eaLnBrk="1" hangingPunct="1">
              <a:buClr>
                <a:srgbClr val="CC3300"/>
              </a:buClr>
              <a:buFont typeface="+mj-lt"/>
              <a:buAutoNum type="arabicParenR" startAt="4"/>
            </a:pPr>
            <a:endParaRPr lang="en-US" altLang="en-US" sz="1600" dirty="0"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 marL="0" indent="0">
              <a:buClr>
                <a:srgbClr val="CC3300"/>
              </a:buClr>
              <a:buNone/>
              <a:defRPr/>
            </a:pPr>
            <a:endParaRPr lang="en-US" sz="1800" dirty="0">
              <a:latin typeface="Arial Narrow" panose="020B0604020202020204" pitchFamily="34" charset="0"/>
              <a:ea typeface="ＭＳ Ｐゴシック" charset="0"/>
              <a:cs typeface="Arial Narrow" panose="020B0604020202020204" pitchFamily="34" charset="0"/>
              <a:sym typeface="Symbol" charset="0"/>
            </a:endParaRPr>
          </a:p>
          <a:p>
            <a:pPr marL="0" indent="0" eaLnBrk="1" hangingPunct="1">
              <a:buClr>
                <a:srgbClr val="CC3300"/>
              </a:buClr>
              <a:buNone/>
            </a:pPr>
            <a:endParaRPr lang="en-US" altLang="en-US" sz="1600" dirty="0"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</p:txBody>
      </p:sp>
      <p:sp>
        <p:nvSpPr>
          <p:cNvPr id="18435" name="Slide Number Placeholder 9">
            <a:extLst>
              <a:ext uri="{FF2B5EF4-FFF2-40B4-BE49-F238E27FC236}">
                <a16:creationId xmlns:a16="http://schemas.microsoft.com/office/drawing/2014/main" id="{F139B9B1-90E8-79E5-D6DD-005092FBB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E1438F7-EAA6-F749-85B3-F547956D0774}" type="slidenum">
              <a:rPr lang="en-US" altLang="en-US" sz="800">
                <a:latin typeface="Arial" panose="020B0604020202020204" pitchFamily="34" charset="0"/>
              </a:rPr>
              <a:pPr eaLnBrk="1" hangingPunct="1"/>
              <a:t>3</a:t>
            </a:fld>
            <a:endParaRPr lang="en-US" altLang="en-US" sz="800">
              <a:latin typeface="Arial" panose="020B060402020202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404850-3C95-B866-AC44-8950D8D76F8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800"/>
              <a:t>A. Gasparian</a:t>
            </a:r>
            <a:endParaRPr lang="en-US" sz="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54929F-01D0-9CE9-59A5-4FAC60969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z="800"/>
              <a:t>Coll. meeting March 3 2025</a:t>
            </a:r>
            <a:endParaRPr lang="en-US" sz="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05312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0A639D-C621-E4B5-B6A4-B058B7BEF6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>
            <a:extLst>
              <a:ext uri="{FF2B5EF4-FFF2-40B4-BE49-F238E27FC236}">
                <a16:creationId xmlns:a16="http://schemas.microsoft.com/office/drawing/2014/main" id="{13865105-5F0C-0AA0-FF6C-6E5BC9D93F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z="2400" dirty="0" err="1">
                <a:solidFill>
                  <a:srgbClr val="0000CC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PreRun</a:t>
            </a:r>
            <a:r>
              <a:rPr lang="en-US" altLang="en-US" sz="2400" dirty="0">
                <a:solidFill>
                  <a:srgbClr val="0000CC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 Period </a:t>
            </a:r>
            <a:br>
              <a:rPr lang="en-US" altLang="en-US" sz="2400" dirty="0">
                <a:solidFill>
                  <a:srgbClr val="0000CC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sz="2000" dirty="0">
                <a:solidFill>
                  <a:srgbClr val="0000CC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(January 2026) </a:t>
            </a:r>
            <a:endParaRPr lang="en-US" altLang="en-US" sz="2000" dirty="0">
              <a:solidFill>
                <a:srgbClr val="FF0000"/>
              </a:solidFill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47C1DB-495F-248D-3EEB-DCBCE4020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054656"/>
            <a:ext cx="8229600" cy="2831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>
                <a:schemeClr val="tx1"/>
              </a:buClr>
              <a:buFont typeface="+mj-lt"/>
              <a:buAutoNum type="arabicParenR"/>
            </a:pPr>
            <a:r>
              <a:rPr lang="en-US" altLang="en-US" sz="18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Remove the new plastic pipe from GEMs and </a:t>
            </a:r>
            <a:r>
              <a:rPr lang="en-US" altLang="en-US" sz="1800" dirty="0" err="1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HyCal</a:t>
            </a:r>
            <a:r>
              <a:rPr lang="en-US" altLang="en-US" sz="18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	Starts from January ~10, 2026</a:t>
            </a:r>
          </a:p>
          <a:p>
            <a:pPr lvl="1" eaLnBrk="1" hangingPunct="1">
              <a:buClr>
                <a:schemeClr val="tx1"/>
              </a:buClr>
              <a:buFont typeface="+mj-lt"/>
              <a:buAutoNum type="alphaLcParenR"/>
            </a:pP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Temporary thin film on the exit part of the vacuum Window</a:t>
            </a:r>
          </a:p>
          <a:p>
            <a:pPr marL="0" indent="0" eaLnBrk="1" hangingPunct="1">
              <a:buClr>
                <a:srgbClr val="CC3300"/>
              </a:buClr>
              <a:buNone/>
            </a:pPr>
            <a:endParaRPr lang="en-US" altLang="en-US" sz="1600" dirty="0"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 eaLnBrk="1" hangingPunct="1">
              <a:buClr>
                <a:schemeClr val="tx1"/>
              </a:buClr>
              <a:buFont typeface="+mj-lt"/>
              <a:buAutoNum type="arabicParenR" startAt="2"/>
            </a:pP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Remove GEM assembly off from </a:t>
            </a:r>
            <a:r>
              <a:rPr lang="en-US" altLang="en-US" sz="1600" dirty="0" err="1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HyCal</a:t>
            </a: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, locate next to that area (taking cosmic ray data)</a:t>
            </a:r>
          </a:p>
          <a:p>
            <a:pPr eaLnBrk="1" hangingPunct="1">
              <a:buClr>
                <a:schemeClr val="tx1"/>
              </a:buClr>
              <a:buFont typeface="+mj-lt"/>
              <a:buAutoNum type="arabicParenR" startAt="2"/>
            </a:pP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Install </a:t>
            </a:r>
            <a:r>
              <a:rPr lang="en-US" altLang="en-US" sz="1600" dirty="0" err="1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HyCal</a:t>
            </a: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 on the Transporter</a:t>
            </a:r>
          </a:p>
          <a:p>
            <a:pPr eaLnBrk="1" hangingPunct="1">
              <a:buClr>
                <a:schemeClr val="tx1"/>
              </a:buClr>
              <a:buFont typeface="+mj-lt"/>
              <a:buAutoNum type="arabicParenR" startAt="2"/>
            </a:pP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Check all precision motions with on-line software</a:t>
            </a:r>
          </a:p>
          <a:p>
            <a:pPr eaLnBrk="1" hangingPunct="1">
              <a:buClr>
                <a:schemeClr val="tx1"/>
              </a:buClr>
              <a:buFont typeface="+mj-lt"/>
              <a:buAutoNum type="arabicParenR" startAt="2"/>
            </a:pPr>
            <a:r>
              <a:rPr lang="en-US" altLang="en-US" sz="1600" dirty="0" err="1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HyCal</a:t>
            </a: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 is still at chilled temperature</a:t>
            </a:r>
          </a:p>
          <a:p>
            <a:pPr eaLnBrk="1" hangingPunct="1">
              <a:buClr>
                <a:schemeClr val="tx1"/>
              </a:buClr>
              <a:buFont typeface="+mj-lt"/>
              <a:buAutoNum type="arabicParenR" startAt="2"/>
            </a:pP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Check the vacuum system</a:t>
            </a:r>
          </a:p>
          <a:p>
            <a:pPr eaLnBrk="1" hangingPunct="1">
              <a:buClr>
                <a:schemeClr val="tx1"/>
              </a:buClr>
              <a:buFont typeface="+mj-lt"/>
              <a:buAutoNum type="arabicParenR" startAt="2"/>
            </a:pP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Check the motion systems for all radiators, collimators, harps, etc.</a:t>
            </a:r>
          </a:p>
          <a:p>
            <a:pPr eaLnBrk="1" hangingPunct="1">
              <a:buClr>
                <a:schemeClr val="tx1"/>
              </a:buClr>
              <a:buFont typeface="+mj-lt"/>
              <a:buAutoNum type="arabicParenR" startAt="2"/>
            </a:pPr>
            <a:endParaRPr lang="en-US" altLang="en-US" sz="1600" dirty="0"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 eaLnBrk="1" hangingPunct="1">
              <a:buClr>
                <a:schemeClr val="tx1"/>
              </a:buClr>
              <a:buFont typeface="+mj-lt"/>
              <a:buAutoNum type="arabicParenR" startAt="2"/>
            </a:pPr>
            <a:r>
              <a:rPr lang="en-US" altLang="en-US" sz="1600" dirty="0">
                <a:solidFill>
                  <a:srgbClr val="C00000"/>
                </a:solidFill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Experimental setup is Ready for X17 experiment with a Photon beam		End of January 2026</a:t>
            </a:r>
            <a:endParaRPr lang="en-US" altLang="en-US" sz="1600" dirty="0"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</p:txBody>
      </p:sp>
      <p:sp>
        <p:nvSpPr>
          <p:cNvPr id="18435" name="Slide Number Placeholder 9">
            <a:extLst>
              <a:ext uri="{FF2B5EF4-FFF2-40B4-BE49-F238E27FC236}">
                <a16:creationId xmlns:a16="http://schemas.microsoft.com/office/drawing/2014/main" id="{D0FCCBF0-74E5-3C66-6A06-9E9824517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E1438F7-EAA6-F749-85B3-F547956D0774}" type="slidenum">
              <a:rPr lang="en-US" altLang="en-US" sz="800">
                <a:latin typeface="Arial" panose="020B0604020202020204" pitchFamily="34" charset="0"/>
              </a:rPr>
              <a:pPr eaLnBrk="1" hangingPunct="1"/>
              <a:t>4</a:t>
            </a:fld>
            <a:endParaRPr lang="en-US" altLang="en-US" sz="800">
              <a:latin typeface="Arial" panose="020B060402020202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1A1215-4BAD-DFE6-2197-1BFDAE1F64F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800"/>
              <a:t>A. Gasparian</a:t>
            </a:r>
            <a:endParaRPr lang="en-US" sz="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D96E6F-E217-3A5E-64B1-6E9AEAA67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z="800"/>
              <a:t>Coll. meeting March 3 2025</a:t>
            </a:r>
            <a:endParaRPr lang="en-US" sz="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01684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3BB58E-73B3-EA79-5AB1-D8BD5DA8CA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>
            <a:extLst>
              <a:ext uri="{FF2B5EF4-FFF2-40B4-BE49-F238E27FC236}">
                <a16:creationId xmlns:a16="http://schemas.microsoft.com/office/drawing/2014/main" id="{901CE5A8-220B-589C-4B7D-2C66C51228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rgbClr val="0000CC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Photon Beam Tuning for </a:t>
            </a:r>
            <a:r>
              <a:rPr lang="en-US" altLang="en-US" sz="2400" dirty="0" err="1">
                <a:solidFill>
                  <a:srgbClr val="0000CC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HyCal</a:t>
            </a:r>
            <a:r>
              <a:rPr lang="en-US" altLang="en-US" sz="2400" dirty="0">
                <a:solidFill>
                  <a:srgbClr val="0000CC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 Gain Equalizing and Calibration</a:t>
            </a:r>
            <a:endParaRPr lang="en-US" altLang="en-US" sz="2000" dirty="0">
              <a:solidFill>
                <a:srgbClr val="FF0000"/>
              </a:solidFill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A20BAD-AB1A-25A2-7E4D-3F839B214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066800"/>
            <a:ext cx="82296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lvl="0">
              <a:buClr>
                <a:schemeClr val="tx1"/>
              </a:buClr>
              <a:buFont typeface="+mj-lt"/>
              <a:buAutoNum type="arabicParenR"/>
            </a:pPr>
            <a:r>
              <a:rPr lang="en-US" sz="1600" dirty="0">
                <a:latin typeface="Arial Narrow" panose="020B0604020202020204" pitchFamily="34" charset="0"/>
                <a:cs typeface="Arial Narrow" panose="020B0604020202020204" pitchFamily="34" charset="0"/>
              </a:rPr>
              <a:t>Photon Beam Tuning                                    			          (~1 day):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160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HyCal</a:t>
            </a:r>
            <a:r>
              <a:rPr lang="en-US" sz="1600" dirty="0">
                <a:latin typeface="Arial Narrow" panose="020B0604020202020204" pitchFamily="34" charset="0"/>
                <a:cs typeface="Arial Narrow" panose="020B0604020202020204" pitchFamily="34" charset="0"/>
              </a:rPr>
              <a:t> on the Transporter and off the beam line;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1600" dirty="0">
                <a:latin typeface="Arial Narrow" panose="020B0604020202020204" pitchFamily="34" charset="0"/>
                <a:cs typeface="Arial Narrow" panose="020B0604020202020204" pitchFamily="34" charset="0"/>
              </a:rPr>
              <a:t>Target cell off the beam line;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1600" dirty="0">
                <a:latin typeface="Arial Narrow" panose="020B0604020202020204" pitchFamily="34" charset="0"/>
                <a:cs typeface="Arial Narrow" panose="020B0604020202020204" pitchFamily="34" charset="0"/>
              </a:rPr>
              <a:t>Tagger radiator off, collimators off;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1600" dirty="0">
                <a:latin typeface="Arial Narrow" panose="020B0604020202020204" pitchFamily="34" charset="0"/>
                <a:cs typeface="Arial Narrow" panose="020B0604020202020204" pitchFamily="34" charset="0"/>
              </a:rPr>
              <a:t>Tagger magnet on.</a:t>
            </a:r>
          </a:p>
          <a:p>
            <a:pPr marL="457200" lvl="1" indent="0">
              <a:buNone/>
            </a:pPr>
            <a:endParaRPr lang="en-US" sz="160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lvl="0">
              <a:buClr>
                <a:srgbClr val="C00000"/>
              </a:buClr>
              <a:buFont typeface="+mj-lt"/>
              <a:buAutoNum type="alphaLcParenR"/>
            </a:pPr>
            <a:r>
              <a:rPr lang="en-US" sz="1600" dirty="0">
                <a:latin typeface="Arial Narrow" panose="020B0604020202020204" pitchFamily="34" charset="0"/>
                <a:cs typeface="Arial Narrow" panose="020B0604020202020204" pitchFamily="34" charset="0"/>
              </a:rPr>
              <a:t>establish a good electron beam (</a:t>
            </a:r>
            <a:r>
              <a:rPr lang="en-US" sz="1600" dirty="0">
                <a:solidFill>
                  <a:srgbClr val="0070C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E</a:t>
            </a:r>
            <a:r>
              <a:rPr lang="en-US" sz="1600" baseline="-25000" dirty="0">
                <a:solidFill>
                  <a:srgbClr val="0070C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e</a:t>
            </a:r>
            <a:r>
              <a:rPr lang="en-US" sz="1600" dirty="0">
                <a:solidFill>
                  <a:srgbClr val="0070C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 = 4.4 GeV</a:t>
            </a:r>
            <a:r>
              <a:rPr lang="en-US" sz="1600" dirty="0">
                <a:latin typeface="Arial Narrow" panose="020B0604020202020204" pitchFamily="34" charset="0"/>
                <a:cs typeface="Arial Narrow" panose="020B0604020202020204" pitchFamily="34" charset="0"/>
              </a:rPr>
              <a:t>, I</a:t>
            </a:r>
            <a:r>
              <a:rPr lang="en-US" sz="1600" baseline="-25000" dirty="0">
                <a:latin typeface="Arial Narrow" panose="020B0604020202020204" pitchFamily="34" charset="0"/>
                <a:cs typeface="Arial Narrow" panose="020B0604020202020204" pitchFamily="34" charset="0"/>
              </a:rPr>
              <a:t>e</a:t>
            </a:r>
            <a:r>
              <a:rPr lang="en-US" sz="1600" dirty="0">
                <a:latin typeface="Arial Narrow" panose="020B0604020202020204" pitchFamily="34" charset="0"/>
                <a:cs typeface="Arial Narrow" panose="020B0604020202020204" pitchFamily="34" charset="0"/>
              </a:rPr>
              <a:t> = 5 </a:t>
            </a:r>
            <a:r>
              <a:rPr lang="en-US" sz="160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nA</a:t>
            </a:r>
            <a:r>
              <a:rPr lang="en-US" sz="1600" dirty="0">
                <a:latin typeface="Arial Narrow" panose="020B0604020202020204" pitchFamily="34" charset="0"/>
                <a:cs typeface="Arial Narrow" panose="020B0604020202020204" pitchFamily="34" charset="0"/>
              </a:rPr>
              <a:t>) on the tagger dump;</a:t>
            </a:r>
          </a:p>
          <a:p>
            <a:pPr lvl="0">
              <a:buClr>
                <a:srgbClr val="C00000"/>
              </a:buClr>
              <a:buFont typeface="+mj-lt"/>
              <a:buAutoNum type="alphaLcParenR"/>
            </a:pPr>
            <a:r>
              <a:rPr lang="en-US" sz="1600" dirty="0">
                <a:latin typeface="Arial Narrow" panose="020B0604020202020204" pitchFamily="34" charset="0"/>
                <a:cs typeface="Arial Narrow" panose="020B0604020202020204" pitchFamily="34" charset="0"/>
              </a:rPr>
              <a:t>take electron harp scans 2C21A and 2C24A, </a:t>
            </a:r>
          </a:p>
          <a:p>
            <a:pPr lvl="0">
              <a:buClr>
                <a:srgbClr val="C00000"/>
              </a:buClr>
              <a:buFont typeface="+mj-lt"/>
              <a:buAutoNum type="alphaLcParenR"/>
            </a:pPr>
            <a:r>
              <a:rPr lang="en-US" sz="1600" dirty="0">
                <a:latin typeface="Arial Narrow" panose="020B0604020202020204" pitchFamily="34" charset="0"/>
                <a:cs typeface="Arial Narrow" panose="020B0604020202020204" pitchFamily="34" charset="0"/>
              </a:rPr>
              <a:t>check the position, widths and peak to tails ratio;</a:t>
            </a:r>
          </a:p>
          <a:p>
            <a:pPr lvl="0">
              <a:buClr>
                <a:srgbClr val="C00000"/>
              </a:buClr>
              <a:buFont typeface="+mj-lt"/>
              <a:buAutoNum type="alphaLcParenR"/>
            </a:pPr>
            <a:r>
              <a:rPr lang="en-US" sz="1600" dirty="0">
                <a:latin typeface="Arial Narrow" panose="020B0604020202020204" pitchFamily="34" charset="0"/>
                <a:cs typeface="Arial Narrow" panose="020B0604020202020204" pitchFamily="34" charset="0"/>
              </a:rPr>
              <a:t>study beam halo by setting the harp wire in the tail region and ramping beam current up to 100 </a:t>
            </a:r>
            <a:r>
              <a:rPr lang="en-US" sz="160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nA</a:t>
            </a:r>
            <a:r>
              <a:rPr lang="en-US" sz="1600" dirty="0">
                <a:latin typeface="Arial Narrow" panose="020B0604020202020204" pitchFamily="34" charset="0"/>
                <a:cs typeface="Arial Narrow" panose="020B0604020202020204" pitchFamily="34" charset="0"/>
              </a:rPr>
              <a:t>;</a:t>
            </a:r>
          </a:p>
          <a:p>
            <a:pPr lvl="0">
              <a:buClr>
                <a:srgbClr val="C00000"/>
              </a:buClr>
              <a:buFont typeface="+mj-lt"/>
              <a:buAutoNum type="alphaLcParenR"/>
            </a:pPr>
            <a:r>
              <a:rPr lang="en-US" sz="1600" dirty="0">
                <a:latin typeface="Arial Narrow" panose="020B0604020202020204" pitchFamily="34" charset="0"/>
                <a:cs typeface="Arial Narrow" panose="020B0604020202020204" pitchFamily="34" charset="0"/>
              </a:rPr>
              <a:t>lower beam current to 0.1 </a:t>
            </a:r>
            <a:r>
              <a:rPr lang="en-US" sz="160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nA</a:t>
            </a:r>
            <a:endParaRPr lang="en-US" sz="160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lvl="0">
              <a:buClr>
                <a:srgbClr val="C00000"/>
              </a:buClr>
              <a:buFont typeface="+mj-lt"/>
              <a:buAutoNum type="alphaLcParenR"/>
            </a:pPr>
            <a:r>
              <a:rPr lang="en-US" sz="1600" dirty="0">
                <a:latin typeface="Arial Narrow" panose="020B0604020202020204" pitchFamily="34" charset="0"/>
                <a:cs typeface="Arial Narrow" panose="020B0604020202020204" pitchFamily="34" charset="0"/>
              </a:rPr>
              <a:t>insert radiator 10</a:t>
            </a:r>
            <a:r>
              <a:rPr lang="en-US" sz="1600" baseline="30000" dirty="0">
                <a:latin typeface="Arial Narrow" panose="020B0604020202020204" pitchFamily="34" charset="0"/>
                <a:cs typeface="Arial Narrow" panose="020B0604020202020204" pitchFamily="34" charset="0"/>
              </a:rPr>
              <a:t>-5</a:t>
            </a:r>
            <a:r>
              <a:rPr lang="en-US" sz="1600" dirty="0">
                <a:latin typeface="Arial Narrow" panose="020B0604020202020204" pitchFamily="34" charset="0"/>
                <a:cs typeface="Arial Narrow" panose="020B0604020202020204" pitchFamily="34" charset="0"/>
              </a:rPr>
              <a:t> r. l.;</a:t>
            </a:r>
          </a:p>
          <a:p>
            <a:pPr lvl="0">
              <a:buClr>
                <a:srgbClr val="C00000"/>
              </a:buClr>
              <a:buFont typeface="+mj-lt"/>
              <a:buAutoNum type="alphaLcParenR"/>
            </a:pPr>
            <a:r>
              <a:rPr lang="en-US" sz="1600" dirty="0">
                <a:latin typeface="Arial Narrow" panose="020B0604020202020204" pitchFamily="34" charset="0"/>
                <a:cs typeface="Arial Narrow" panose="020B0604020202020204" pitchFamily="34" charset="0"/>
              </a:rPr>
              <a:t>check tagger counter scalars;</a:t>
            </a:r>
          </a:p>
          <a:p>
            <a:pPr lvl="0">
              <a:buClr>
                <a:srgbClr val="C00000"/>
              </a:buClr>
              <a:buFont typeface="+mj-lt"/>
              <a:buAutoNum type="alphaLcParenR"/>
            </a:pPr>
            <a:r>
              <a:rPr lang="en-US" sz="1600" dirty="0">
                <a:latin typeface="Arial Narrow" panose="020B0604020202020204" pitchFamily="34" charset="0"/>
                <a:cs typeface="Arial Narrow" panose="020B0604020202020204" pitchFamily="34" charset="0"/>
              </a:rPr>
              <a:t>setup MOR logic for equalizing trigger T5-counter only;</a:t>
            </a:r>
          </a:p>
          <a:p>
            <a:pPr lvl="0">
              <a:buClr>
                <a:srgbClr val="C00000"/>
              </a:buClr>
              <a:buFont typeface="+mj-lt"/>
              <a:buAutoNum type="alphaLcParenR"/>
            </a:pPr>
            <a:r>
              <a:rPr lang="en-US" sz="1600" dirty="0">
                <a:latin typeface="Arial Narrow" panose="020B0604020202020204" pitchFamily="34" charset="0"/>
                <a:cs typeface="Arial Narrow" panose="020B0604020202020204" pitchFamily="34" charset="0"/>
              </a:rPr>
              <a:t>etc. </a:t>
            </a:r>
          </a:p>
          <a:p>
            <a:pPr marL="0" indent="0" eaLnBrk="1" hangingPunct="1">
              <a:buClr>
                <a:srgbClr val="CC3300"/>
              </a:buClr>
              <a:buNone/>
            </a:pPr>
            <a:endParaRPr lang="en-US" altLang="en-US" sz="1600" dirty="0"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 marL="0" indent="0" eaLnBrk="1" hangingPunct="1">
              <a:buClr>
                <a:srgbClr val="CC3300"/>
              </a:buClr>
              <a:buNone/>
            </a:pPr>
            <a:endParaRPr lang="en-US" altLang="en-US" sz="1600" dirty="0"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 eaLnBrk="1" hangingPunct="1">
              <a:buClr>
                <a:schemeClr val="tx1"/>
              </a:buClr>
              <a:buFont typeface="+mj-lt"/>
              <a:buAutoNum type="arabicParenR" startAt="2"/>
            </a:pPr>
            <a:r>
              <a:rPr lang="en-US" altLang="en-US" sz="1600" dirty="0">
                <a:latin typeface="Arial Narrow" panose="020B0604020202020204" pitchFamily="34" charset="0"/>
                <a:cs typeface="Arial Narrow" panose="020B0604020202020204" pitchFamily="34" charset="0"/>
                <a:sym typeface="Symbol" pitchFamily="2" charset="2"/>
              </a:rPr>
              <a:t>Start </a:t>
            </a:r>
            <a:r>
              <a:rPr lang="en-US" altLang="en-US" sz="1600" dirty="0" err="1">
                <a:latin typeface="Arial Narrow" panose="020B0604020202020204" pitchFamily="34" charset="0"/>
                <a:cs typeface="Arial Narrow" panose="020B0604020202020204" pitchFamily="34" charset="0"/>
                <a:sym typeface="Symbol" pitchFamily="2" charset="2"/>
              </a:rPr>
              <a:t>HyCal</a:t>
            </a:r>
            <a:r>
              <a:rPr lang="en-US" altLang="en-US" sz="1600" dirty="0">
                <a:latin typeface="Arial Narrow" panose="020B0604020202020204" pitchFamily="34" charset="0"/>
                <a:cs typeface="Arial Narrow" panose="020B0604020202020204" pitchFamily="34" charset="0"/>
                <a:sym typeface="Symbol" pitchFamily="2" charset="2"/>
              </a:rPr>
              <a:t> gain equalizing process with photon beam </a:t>
            </a:r>
            <a:endParaRPr lang="en-US" altLang="en-US" sz="1600" dirty="0"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</p:txBody>
      </p:sp>
      <p:sp>
        <p:nvSpPr>
          <p:cNvPr id="18435" name="Slide Number Placeholder 9">
            <a:extLst>
              <a:ext uri="{FF2B5EF4-FFF2-40B4-BE49-F238E27FC236}">
                <a16:creationId xmlns:a16="http://schemas.microsoft.com/office/drawing/2014/main" id="{F8FE34E8-8B50-D2E0-FC3D-4AE9D2D74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E1438F7-EAA6-F749-85B3-F547956D0774}" type="slidenum">
              <a:rPr lang="en-US" altLang="en-US" sz="800">
                <a:latin typeface="Arial" panose="020B0604020202020204" pitchFamily="34" charset="0"/>
              </a:rPr>
              <a:pPr eaLnBrk="1" hangingPunct="1"/>
              <a:t>5</a:t>
            </a:fld>
            <a:endParaRPr lang="en-US" altLang="en-US" sz="800">
              <a:latin typeface="Arial" panose="020B060402020202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7FFD36-8236-506A-17E0-8BC535A31B6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800"/>
              <a:t>A. Gasparian</a:t>
            </a:r>
            <a:endParaRPr lang="en-US" sz="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ED98DB-0BB0-5A19-4343-34C362F2E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z="800"/>
              <a:t>Coll. meeting March 3 2025</a:t>
            </a:r>
            <a:endParaRPr lang="en-US" sz="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68953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56CD40-C43A-3F52-6714-C719D3EB3C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>
            <a:extLst>
              <a:ext uri="{FF2B5EF4-FFF2-40B4-BE49-F238E27FC236}">
                <a16:creationId xmlns:a16="http://schemas.microsoft.com/office/drawing/2014/main" id="{DA9A3261-A5C4-B1CD-D470-FB4423F283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z="2400" dirty="0" err="1">
                <a:solidFill>
                  <a:srgbClr val="0000CC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HyCal</a:t>
            </a:r>
            <a:r>
              <a:rPr lang="en-US" altLang="en-US" sz="2400" dirty="0">
                <a:solidFill>
                  <a:srgbClr val="0000CC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 Gain Equalizing</a:t>
            </a:r>
            <a:endParaRPr lang="en-US" altLang="en-US" sz="2400" dirty="0">
              <a:solidFill>
                <a:srgbClr val="FF0000"/>
              </a:solidFill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A7B2936-405F-16D9-B151-AEFA15F388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066800"/>
            <a:ext cx="82296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lvl="0">
              <a:buClr>
                <a:schemeClr val="tx1"/>
              </a:buClr>
              <a:buFont typeface="+mj-lt"/>
              <a:buAutoNum type="arabicParenR" startAt="3"/>
            </a:pPr>
            <a:r>
              <a:rPr lang="en-US" sz="180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HyCal</a:t>
            </a:r>
            <a:r>
              <a:rPr lang="en-US" sz="1800" dirty="0">
                <a:latin typeface="Arial Narrow" panose="020B0604020202020204" pitchFamily="34" charset="0"/>
                <a:cs typeface="Arial Narrow" panose="020B0604020202020204" pitchFamily="34" charset="0"/>
              </a:rPr>
              <a:t> Gain Equalizing and Trigger Checkout      			(~2-3 shifts):</a:t>
            </a:r>
          </a:p>
          <a:p>
            <a:pPr marL="800100" lvl="1" indent="-342900">
              <a:buClr>
                <a:srgbClr val="C00000"/>
              </a:buClr>
              <a:buFont typeface="+mj-lt"/>
              <a:buAutoNum type="alphaLcParenR"/>
            </a:pPr>
            <a:r>
              <a:rPr lang="en-US" sz="180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HyCal</a:t>
            </a:r>
            <a:r>
              <a:rPr lang="en-US" sz="1800" dirty="0">
                <a:latin typeface="Arial Narrow" panose="020B0604020202020204" pitchFamily="34" charset="0"/>
                <a:cs typeface="Arial Narrow" panose="020B0604020202020204" pitchFamily="34" charset="0"/>
              </a:rPr>
              <a:t> temperature is already at T=17</a:t>
            </a:r>
            <a:r>
              <a:rPr lang="en-US" sz="1800" baseline="30000" dirty="0">
                <a:latin typeface="Arial Narrow" panose="020B0604020202020204" pitchFamily="34" charset="0"/>
                <a:cs typeface="Arial Narrow" panose="020B0604020202020204" pitchFamily="34" charset="0"/>
              </a:rPr>
              <a:t>o</a:t>
            </a:r>
            <a:r>
              <a:rPr lang="en-US" sz="1800" dirty="0">
                <a:latin typeface="Arial Narrow" panose="020B0604020202020204" pitchFamily="34" charset="0"/>
                <a:cs typeface="Arial Narrow" panose="020B0604020202020204" pitchFamily="34" charset="0"/>
              </a:rPr>
              <a:t> and kept stable for few days;</a:t>
            </a:r>
          </a:p>
          <a:p>
            <a:pPr marL="800100" lvl="1" indent="-342900">
              <a:buClr>
                <a:srgbClr val="C00000"/>
              </a:buClr>
              <a:buFont typeface="+mj-lt"/>
              <a:buAutoNum type="alphaLcParenR"/>
            </a:pPr>
            <a:r>
              <a:rPr lang="en-US" sz="1800" dirty="0">
                <a:latin typeface="Arial Narrow" panose="020B0604020202020204" pitchFamily="34" charset="0"/>
                <a:cs typeface="Arial Narrow" panose="020B0604020202020204" pitchFamily="34" charset="0"/>
              </a:rPr>
              <a:t>new collimator before tagger magnet is off;</a:t>
            </a:r>
          </a:p>
          <a:p>
            <a:pPr marL="800100" lvl="1" indent="-342900">
              <a:buClr>
                <a:srgbClr val="C00000"/>
              </a:buClr>
              <a:buFont typeface="+mj-lt"/>
              <a:buAutoNum type="alphaLcParenR"/>
            </a:pPr>
            <a:r>
              <a:rPr lang="en-US" sz="1800" dirty="0">
                <a:latin typeface="Arial Narrow" panose="020B0604020202020204" pitchFamily="34" charset="0"/>
                <a:cs typeface="Arial Narrow" panose="020B0604020202020204" pitchFamily="34" charset="0"/>
              </a:rPr>
              <a:t>collimator after the Tagger is in, 6 mm (1/4”);</a:t>
            </a:r>
          </a:p>
          <a:p>
            <a:pPr marL="800100" lvl="1" indent="-342900">
              <a:buClr>
                <a:srgbClr val="C00000"/>
              </a:buClr>
              <a:buFont typeface="+mj-lt"/>
              <a:buAutoNum type="alphaLcParenR"/>
            </a:pPr>
            <a:r>
              <a:rPr lang="en-US" sz="1800" dirty="0">
                <a:latin typeface="Arial Narrow" panose="020B0604020202020204" pitchFamily="34" charset="0"/>
                <a:cs typeface="Arial Narrow" panose="020B0604020202020204" pitchFamily="34" charset="0"/>
              </a:rPr>
              <a:t>X17 targe off the beam;</a:t>
            </a:r>
          </a:p>
          <a:p>
            <a:pPr marL="800100" lvl="1" indent="-342900">
              <a:buClr>
                <a:srgbClr val="C00000"/>
              </a:buClr>
              <a:buFont typeface="+mj-lt"/>
              <a:buAutoNum type="alphaLcParenR"/>
            </a:pPr>
            <a:r>
              <a:rPr lang="en-US" sz="180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HyCal</a:t>
            </a:r>
            <a:r>
              <a:rPr lang="en-US" sz="1800" dirty="0">
                <a:latin typeface="Arial Narrow" panose="020B0604020202020204" pitchFamily="34" charset="0"/>
                <a:cs typeface="Arial Narrow" panose="020B0604020202020204" pitchFamily="34" charset="0"/>
              </a:rPr>
              <a:t> is out of the beam;</a:t>
            </a:r>
          </a:p>
          <a:p>
            <a:pPr marL="800100" lvl="1" indent="-342900">
              <a:buClr>
                <a:srgbClr val="C00000"/>
              </a:buClr>
              <a:buFont typeface="+mj-lt"/>
              <a:buAutoNum type="alphaLcParenR"/>
            </a:pPr>
            <a:r>
              <a:rPr lang="en-US" sz="1800" dirty="0">
                <a:latin typeface="Arial Narrow" panose="020B0604020202020204" pitchFamily="34" charset="0"/>
                <a:cs typeface="Arial Narrow" panose="020B0604020202020204" pitchFamily="34" charset="0"/>
              </a:rPr>
              <a:t>establish photon beam with I</a:t>
            </a:r>
            <a:r>
              <a:rPr lang="en-US" sz="1800" baseline="-25000" dirty="0">
                <a:latin typeface="Arial Narrow" panose="020B0604020202020204" pitchFamily="34" charset="0"/>
                <a:cs typeface="Arial Narrow" panose="020B0604020202020204" pitchFamily="34" charset="0"/>
              </a:rPr>
              <a:t>e</a:t>
            </a:r>
            <a:r>
              <a:rPr lang="en-US" sz="1800" dirty="0">
                <a:latin typeface="Arial Narrow" panose="020B0604020202020204" pitchFamily="34" charset="0"/>
                <a:cs typeface="Arial Narrow" panose="020B0604020202020204" pitchFamily="34" charset="0"/>
              </a:rPr>
              <a:t> ~ 0.2 </a:t>
            </a:r>
            <a:r>
              <a:rPr lang="en-US" sz="180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nA</a:t>
            </a:r>
            <a:r>
              <a:rPr lang="en-US" sz="1800" dirty="0">
                <a:latin typeface="Arial Narrow" panose="020B0604020202020204" pitchFamily="34" charset="0"/>
                <a:cs typeface="Arial Narrow" panose="020B0604020202020204" pitchFamily="34" charset="0"/>
              </a:rPr>
              <a:t>, </a:t>
            </a:r>
            <a:r>
              <a:rPr lang="en-US" sz="1800" dirty="0">
                <a:solidFill>
                  <a:srgbClr val="C0000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E</a:t>
            </a:r>
            <a:r>
              <a:rPr lang="en-US" sz="1800" baseline="-25000" dirty="0">
                <a:solidFill>
                  <a:srgbClr val="C0000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e</a:t>
            </a:r>
            <a:r>
              <a:rPr lang="en-US" sz="1800" dirty="0">
                <a:solidFill>
                  <a:srgbClr val="C0000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 = 4.4 GeV</a:t>
            </a:r>
            <a:r>
              <a:rPr lang="en-US" sz="1800" dirty="0">
                <a:latin typeface="Arial Narrow" panose="020B0604020202020204" pitchFamily="34" charset="0"/>
                <a:cs typeface="Arial Narrow" panose="020B0604020202020204" pitchFamily="34" charset="0"/>
              </a:rPr>
              <a:t>;</a:t>
            </a:r>
          </a:p>
          <a:p>
            <a:pPr marL="800100" lvl="1" indent="-342900">
              <a:buClr>
                <a:srgbClr val="C00000"/>
              </a:buClr>
              <a:buFont typeface="+mj-lt"/>
              <a:buAutoNum type="alphaLcParenR"/>
            </a:pPr>
            <a:r>
              <a:rPr lang="en-US" sz="1800" dirty="0">
                <a:latin typeface="Arial Narrow" panose="020B0604020202020204" pitchFamily="34" charset="0"/>
                <a:cs typeface="Arial Narrow" panose="020B0604020202020204" pitchFamily="34" charset="0"/>
              </a:rPr>
              <a:t>photon beam is off;</a:t>
            </a:r>
          </a:p>
          <a:p>
            <a:pPr marL="800100" lvl="1" indent="-342900">
              <a:buClr>
                <a:srgbClr val="C00000"/>
              </a:buClr>
              <a:buFont typeface="+mj-lt"/>
              <a:buAutoNum type="alphaLcParenR"/>
            </a:pPr>
            <a:r>
              <a:rPr lang="en-US" sz="1800" dirty="0">
                <a:latin typeface="Arial Narrow" panose="020B0604020202020204" pitchFamily="34" charset="0"/>
                <a:cs typeface="Arial Narrow" panose="020B0604020202020204" pitchFamily="34" charset="0"/>
              </a:rPr>
              <a:t>set </a:t>
            </a:r>
            <a:r>
              <a:rPr lang="en-US" sz="180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HyCal</a:t>
            </a:r>
            <a:r>
              <a:rPr lang="en-US" sz="1800" dirty="0">
                <a:latin typeface="Arial Narrow" panose="020B0604020202020204" pitchFamily="34" charset="0"/>
                <a:cs typeface="Arial Narrow" panose="020B0604020202020204" pitchFamily="34" charset="0"/>
              </a:rPr>
              <a:t> in “Bottom Right” PbWO</a:t>
            </a:r>
            <a:r>
              <a:rPr lang="en-US" sz="1800" baseline="-25000" dirty="0">
                <a:latin typeface="Arial Narrow" panose="020B0604020202020204" pitchFamily="34" charset="0"/>
                <a:cs typeface="Arial Narrow" panose="020B0604020202020204" pitchFamily="34" charset="0"/>
              </a:rPr>
              <a:t>4</a:t>
            </a:r>
            <a:r>
              <a:rPr lang="en-US" sz="1800" dirty="0">
                <a:latin typeface="Arial Narrow" panose="020B0604020202020204" pitchFamily="34" charset="0"/>
                <a:cs typeface="Arial Narrow" panose="020B0604020202020204" pitchFamily="34" charset="0"/>
              </a:rPr>
              <a:t> position;</a:t>
            </a:r>
          </a:p>
          <a:p>
            <a:pPr marL="800100" lvl="1" indent="-342900">
              <a:buClr>
                <a:srgbClr val="C00000"/>
              </a:buClr>
              <a:buFont typeface="+mj-lt"/>
              <a:buAutoNum type="alphaLcParenR"/>
            </a:pPr>
            <a:r>
              <a:rPr lang="en-US" sz="1800" dirty="0">
                <a:latin typeface="Arial Narrow" panose="020B0604020202020204" pitchFamily="34" charset="0"/>
                <a:cs typeface="Arial Narrow" panose="020B0604020202020204" pitchFamily="34" charset="0"/>
              </a:rPr>
              <a:t>trigger is from MOR T5, establish a good timing with </a:t>
            </a:r>
            <a:r>
              <a:rPr lang="en-US" sz="180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HyCal</a:t>
            </a:r>
            <a:r>
              <a:rPr lang="en-US" sz="1800" dirty="0">
                <a:latin typeface="Arial Narrow" panose="020B0604020202020204" pitchFamily="34" charset="0"/>
                <a:cs typeface="Arial Narrow" panose="020B0604020202020204" pitchFamily="34" charset="0"/>
              </a:rPr>
              <a:t> readout (</a:t>
            </a:r>
            <a:r>
              <a:rPr lang="en-US" sz="1800" dirty="0">
                <a:solidFill>
                  <a:srgbClr val="C0000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?</a:t>
            </a:r>
            <a:r>
              <a:rPr lang="en-US" sz="1800" dirty="0">
                <a:latin typeface="Arial Narrow" panose="020B0604020202020204" pitchFamily="34" charset="0"/>
                <a:cs typeface="Arial Narrow" panose="020B0604020202020204" pitchFamily="34" charset="0"/>
              </a:rPr>
              <a:t>);</a:t>
            </a:r>
          </a:p>
          <a:p>
            <a:pPr marL="800100" lvl="1" indent="-342900">
              <a:buClr>
                <a:srgbClr val="C00000"/>
              </a:buClr>
              <a:buFont typeface="+mj-lt"/>
              <a:buAutoNum type="alphaLcParenR"/>
            </a:pPr>
            <a:r>
              <a:rPr lang="en-US" sz="1800" dirty="0">
                <a:latin typeface="Arial Narrow" panose="020B0604020202020204" pitchFamily="34" charset="0"/>
                <a:cs typeface="Arial Narrow" panose="020B0604020202020204" pitchFamily="34" charset="0"/>
              </a:rPr>
              <a:t>adjust the trigger delay if necessary;</a:t>
            </a:r>
          </a:p>
          <a:p>
            <a:pPr marL="800100" lvl="1" indent="-342900">
              <a:buClr>
                <a:srgbClr val="C00000"/>
              </a:buClr>
              <a:buFont typeface="+mj-lt"/>
              <a:buAutoNum type="alphaLcParenR"/>
            </a:pPr>
            <a:r>
              <a:rPr lang="en-US" sz="1800" dirty="0">
                <a:latin typeface="Arial Narrow" panose="020B0604020202020204" pitchFamily="34" charset="0"/>
                <a:cs typeface="Arial Narrow" panose="020B0604020202020204" pitchFamily="34" charset="0"/>
              </a:rPr>
              <a:t>set the gain value: E=2 GeV to ADC=4000 channel;</a:t>
            </a:r>
          </a:p>
          <a:p>
            <a:pPr marL="800100" lvl="1" indent="-342900">
              <a:buClr>
                <a:srgbClr val="C00000"/>
              </a:buClr>
              <a:buFont typeface="+mj-lt"/>
              <a:buAutoNum type="alphaLcParenR"/>
            </a:pPr>
            <a:r>
              <a:rPr lang="en-US" sz="1800" dirty="0">
                <a:latin typeface="Arial Narrow" panose="020B0604020202020204" pitchFamily="34" charset="0"/>
                <a:cs typeface="Arial Narrow" panose="020B0604020202020204" pitchFamily="34" charset="0"/>
              </a:rPr>
              <a:t>start the gain equalizing process: scan to each module’s center, show the anode ADC distribution on computer screen, by changing the HV set anode ADC=4000 channel (with ~ 5% precision), save the HV;</a:t>
            </a:r>
          </a:p>
          <a:p>
            <a:pPr marL="800100" lvl="1" indent="-342900">
              <a:buClr>
                <a:srgbClr val="C00000"/>
              </a:buClr>
              <a:buFont typeface="+mj-lt"/>
              <a:buAutoNum type="alphaLcParenR"/>
            </a:pPr>
            <a:r>
              <a:rPr lang="en-US" sz="1800" dirty="0">
                <a:latin typeface="Arial Narrow" panose="020B0604020202020204" pitchFamily="34" charset="0"/>
                <a:cs typeface="Arial Narrow" panose="020B0604020202020204" pitchFamily="34" charset="0"/>
              </a:rPr>
              <a:t>repeat for all </a:t>
            </a:r>
            <a:r>
              <a:rPr lang="en-US" sz="180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HyCal</a:t>
            </a:r>
            <a:r>
              <a:rPr lang="en-US" sz="1800" dirty="0">
                <a:latin typeface="Arial Narrow" panose="020B0604020202020204" pitchFamily="34" charset="0"/>
                <a:cs typeface="Arial Narrow" panose="020B0604020202020204" pitchFamily="34" charset="0"/>
              </a:rPr>
              <a:t> PbWO</a:t>
            </a:r>
            <a:r>
              <a:rPr lang="en-US" sz="1800" baseline="-25000" dirty="0">
                <a:latin typeface="Arial Narrow" panose="020B0604020202020204" pitchFamily="34" charset="0"/>
                <a:cs typeface="Arial Narrow" panose="020B0604020202020204" pitchFamily="34" charset="0"/>
              </a:rPr>
              <a:t>4</a:t>
            </a:r>
            <a:r>
              <a:rPr lang="en-US" sz="1800" dirty="0">
                <a:latin typeface="Arial Narrow" panose="020B0604020202020204" pitchFamily="34" charset="0"/>
                <a:cs typeface="Arial Narrow" panose="020B0604020202020204" pitchFamily="34" charset="0"/>
              </a:rPr>
              <a:t> modules.</a:t>
            </a:r>
            <a:endParaRPr lang="en-US" altLang="en-US" sz="1600" dirty="0"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 marL="0" indent="0" eaLnBrk="1" hangingPunct="1">
              <a:buClr>
                <a:srgbClr val="CC3300"/>
              </a:buClr>
              <a:buNone/>
            </a:pPr>
            <a:endParaRPr lang="en-US" altLang="en-US" sz="1600" dirty="0"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 eaLnBrk="1" hangingPunct="1">
              <a:buClr>
                <a:schemeClr val="tx1"/>
              </a:buClr>
              <a:buFont typeface="+mj-lt"/>
              <a:buAutoNum type="arabicParenR" startAt="4"/>
            </a:pPr>
            <a:r>
              <a:rPr lang="en-US" altLang="en-US" sz="1600" dirty="0">
                <a:latin typeface="Arial Narrow" panose="020B0604020202020204" pitchFamily="34" charset="0"/>
                <a:cs typeface="Arial Narrow" panose="020B0604020202020204" pitchFamily="34" charset="0"/>
                <a:sym typeface="Symbol" pitchFamily="2" charset="2"/>
              </a:rPr>
              <a:t>Run </a:t>
            </a:r>
            <a:r>
              <a:rPr lang="en-US" altLang="en-US" sz="1600" dirty="0" err="1">
                <a:latin typeface="Arial Narrow" panose="020B0604020202020204" pitchFamily="34" charset="0"/>
                <a:cs typeface="Arial Narrow" panose="020B0604020202020204" pitchFamily="34" charset="0"/>
                <a:sym typeface="Symbol" pitchFamily="2" charset="2"/>
              </a:rPr>
              <a:t>HyCal</a:t>
            </a:r>
            <a:r>
              <a:rPr lang="en-US" altLang="en-US" sz="1600" dirty="0">
                <a:latin typeface="Arial Narrow" panose="020B0604020202020204" pitchFamily="34" charset="0"/>
                <a:cs typeface="Arial Narrow" panose="020B0604020202020204" pitchFamily="34" charset="0"/>
                <a:sym typeface="Symbol" pitchFamily="2" charset="2"/>
              </a:rPr>
              <a:t> for 3-4 hours with the final HV, start </a:t>
            </a:r>
            <a:r>
              <a:rPr lang="en-US" altLang="en-US" sz="1600" dirty="0" err="1">
                <a:latin typeface="Arial Narrow" panose="020B0604020202020204" pitchFamily="34" charset="0"/>
                <a:cs typeface="Arial Narrow" panose="020B0604020202020204" pitchFamily="34" charset="0"/>
                <a:sym typeface="Symbol" pitchFamily="2" charset="2"/>
              </a:rPr>
              <a:t>HyCal</a:t>
            </a:r>
            <a:r>
              <a:rPr lang="en-US" altLang="en-US" sz="1600" dirty="0">
                <a:latin typeface="Arial Narrow" panose="020B0604020202020204" pitchFamily="34" charset="0"/>
                <a:cs typeface="Arial Narrow" panose="020B0604020202020204" pitchFamily="34" charset="0"/>
                <a:sym typeface="Symbol" pitchFamily="2" charset="2"/>
              </a:rPr>
              <a:t> gain equalizing process with photon beam </a:t>
            </a:r>
            <a:endParaRPr lang="en-US" altLang="en-US" sz="1600" dirty="0"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</p:txBody>
      </p:sp>
      <p:sp>
        <p:nvSpPr>
          <p:cNvPr id="18435" name="Slide Number Placeholder 9">
            <a:extLst>
              <a:ext uri="{FF2B5EF4-FFF2-40B4-BE49-F238E27FC236}">
                <a16:creationId xmlns:a16="http://schemas.microsoft.com/office/drawing/2014/main" id="{7B24E741-9875-23B8-3032-677EFA438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E1438F7-EAA6-F749-85B3-F547956D0774}" type="slidenum">
              <a:rPr lang="en-US" altLang="en-US" sz="800">
                <a:latin typeface="Arial" panose="020B0604020202020204" pitchFamily="34" charset="0"/>
              </a:rPr>
              <a:pPr eaLnBrk="1" hangingPunct="1"/>
              <a:t>6</a:t>
            </a:fld>
            <a:endParaRPr lang="en-US" altLang="en-US" sz="800">
              <a:latin typeface="Arial" panose="020B060402020202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402BC-CD76-4F93-5849-2CC968DF79F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800"/>
              <a:t>A. Gasparian</a:t>
            </a:r>
            <a:endParaRPr lang="en-US" sz="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3A7501-862E-A858-C266-F6B192E3B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z="800"/>
              <a:t>Coll. meeting March 3 2025</a:t>
            </a:r>
            <a:endParaRPr lang="en-US" sz="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73427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250F79-54B1-EE43-8949-C276404295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>
            <a:extLst>
              <a:ext uri="{FF2B5EF4-FFF2-40B4-BE49-F238E27FC236}">
                <a16:creationId xmlns:a16="http://schemas.microsoft.com/office/drawing/2014/main" id="{1DF3ACAE-49E8-5683-7E9E-5B7F7FA664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z="2400" dirty="0" err="1">
                <a:solidFill>
                  <a:srgbClr val="0000CC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HyCal</a:t>
            </a:r>
            <a:r>
              <a:rPr lang="en-US" altLang="en-US" sz="2400" dirty="0">
                <a:solidFill>
                  <a:srgbClr val="0000CC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 Gain Calibration</a:t>
            </a:r>
            <a:endParaRPr lang="en-US" altLang="en-US" sz="2400" dirty="0">
              <a:solidFill>
                <a:srgbClr val="FF0000"/>
              </a:solidFill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8435" name="Slide Number Placeholder 9">
            <a:extLst>
              <a:ext uri="{FF2B5EF4-FFF2-40B4-BE49-F238E27FC236}">
                <a16:creationId xmlns:a16="http://schemas.microsoft.com/office/drawing/2014/main" id="{61BA3DBA-0D56-CAA4-8E9E-EA048B4EF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E1438F7-EAA6-F749-85B3-F547956D0774}" type="slidenum">
              <a:rPr lang="en-US" altLang="en-US" sz="800">
                <a:latin typeface="Arial" panose="020B0604020202020204" pitchFamily="34" charset="0"/>
              </a:rPr>
              <a:pPr eaLnBrk="1" hangingPunct="1"/>
              <a:t>7</a:t>
            </a:fld>
            <a:endParaRPr lang="en-US" altLang="en-US" sz="800">
              <a:latin typeface="Arial" panose="020B060402020202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E4748-698D-D751-9C16-872CF709167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800"/>
              <a:t>A. Gasparian</a:t>
            </a:r>
            <a:endParaRPr lang="en-US" sz="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212154-7C13-69E5-53A0-CD95AE90E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z="800"/>
              <a:t>Coll. meeting March 3 2025</a:t>
            </a:r>
            <a:endParaRPr lang="en-US" sz="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03C75F-7E7D-C289-C97C-DF057484EE6D}"/>
              </a:ext>
            </a:extLst>
          </p:cNvPr>
          <p:cNvSpPr txBox="1"/>
          <p:nvPr/>
        </p:nvSpPr>
        <p:spPr>
          <a:xfrm>
            <a:off x="685800" y="982682"/>
            <a:ext cx="7391400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buClr>
                <a:schemeClr val="tx1"/>
              </a:buClr>
              <a:buFont typeface="+mj-lt"/>
              <a:buAutoNum type="arabicParenR" startAt="5"/>
              <a:tabLst>
                <a:tab pos="457200" algn="l"/>
              </a:tabLst>
            </a:pPr>
            <a:r>
              <a:rPr lang="en-US" dirty="0" err="1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HyCal</a:t>
            </a:r>
            <a:r>
              <a:rPr lang="en-US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Gain Calibration                                         		   (</a:t>
            </a:r>
            <a:r>
              <a:rPr lang="en-US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2-3</a:t>
            </a:r>
            <a:r>
              <a:rPr lang="en-US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shifts)</a:t>
            </a:r>
          </a:p>
          <a:p>
            <a:pPr marL="342900" marR="0" lvl="0" indent="-342900">
              <a:buClr>
                <a:schemeClr val="tx1"/>
              </a:buClr>
              <a:buFont typeface="+mj-lt"/>
              <a:buAutoNum type="arabicParenR" startAt="5"/>
              <a:tabLst>
                <a:tab pos="457200" algn="l"/>
              </a:tabLst>
            </a:pPr>
            <a:endParaRPr lang="en-US" dirty="0">
              <a:effectLst/>
              <a:latin typeface="Arial Narrow" panose="020B0604020202020204" pitchFamily="34" charset="0"/>
              <a:ea typeface="MS Mincho" panose="02020609040205080304" pitchFamily="49" charset="-128"/>
              <a:cs typeface="Arial Narrow" panose="020B0604020202020204" pitchFamily="34" charset="0"/>
            </a:endParaRPr>
          </a:p>
          <a:p>
            <a:pPr marL="742950" marR="0" lvl="1" indent="-285750">
              <a:buClr>
                <a:srgbClr val="C00000"/>
              </a:buClr>
              <a:buFont typeface="+mj-lt"/>
              <a:buAutoNum type="alphaLcParenR"/>
              <a:tabLst>
                <a:tab pos="914400" algn="l"/>
              </a:tabLst>
            </a:pPr>
            <a:r>
              <a:rPr lang="en-US" dirty="0" err="1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HyCal</a:t>
            </a:r>
            <a:r>
              <a:rPr lang="en-US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is running with preset HV unchanged for ~ 3 hours after the “Gain Equalizing” process;</a:t>
            </a:r>
            <a:endParaRPr lang="en-US" dirty="0">
              <a:latin typeface="Arial Narrow" panose="020B0604020202020204" pitchFamily="34" charset="0"/>
              <a:ea typeface="MS Mincho" panose="02020609040205080304" pitchFamily="49" charset="-128"/>
              <a:cs typeface="Arial Narrow" panose="020B0604020202020204" pitchFamily="34" charset="0"/>
            </a:endParaRPr>
          </a:p>
          <a:p>
            <a:pPr marL="742950" marR="0" lvl="1" indent="-285750">
              <a:buClr>
                <a:srgbClr val="C00000"/>
              </a:buClr>
              <a:buFont typeface="+mj-lt"/>
              <a:buAutoNum type="alphaLcParenR"/>
              <a:tabLst>
                <a:tab pos="914400" algn="l"/>
              </a:tabLst>
            </a:pPr>
            <a:r>
              <a:rPr lang="en-US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the beam and the beam line are the same as in “Gain Equalizing”;</a:t>
            </a:r>
          </a:p>
          <a:p>
            <a:pPr marL="742950" marR="0" lvl="1" indent="-285750">
              <a:buClr>
                <a:srgbClr val="C00000"/>
              </a:buClr>
              <a:buFont typeface="+mj-lt"/>
              <a:buAutoNum type="alphaLcParenR"/>
              <a:tabLst>
                <a:tab pos="914400" algn="l"/>
              </a:tabLst>
            </a:pPr>
            <a:r>
              <a:rPr lang="en-US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MOR trigger: Three ranges of T- and E-counters: upper few, middle few and down few (</a:t>
            </a:r>
            <a:r>
              <a:rPr lang="en-US" dirty="0">
                <a:solidFill>
                  <a:srgbClr val="C00000"/>
                </a:solidFill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for linearity check</a:t>
            </a:r>
            <a:r>
              <a:rPr lang="en-US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)</a:t>
            </a:r>
            <a:r>
              <a:rPr lang="en-US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;</a:t>
            </a:r>
            <a:endParaRPr lang="en-US" dirty="0">
              <a:effectLst/>
              <a:latin typeface="Arial Narrow" panose="020B0604020202020204" pitchFamily="34" charset="0"/>
              <a:ea typeface="MS Mincho" panose="02020609040205080304" pitchFamily="49" charset="-128"/>
              <a:cs typeface="Arial Narrow" panose="020B0604020202020204" pitchFamily="34" charset="0"/>
            </a:endParaRPr>
          </a:p>
          <a:p>
            <a:pPr marL="742950" marR="0" lvl="1" indent="-285750">
              <a:buClr>
                <a:srgbClr val="C00000"/>
              </a:buClr>
              <a:buFont typeface="+mj-lt"/>
              <a:buAutoNum type="alphaLcParenR"/>
              <a:tabLst>
                <a:tab pos="914400" algn="l"/>
              </a:tabLst>
            </a:pPr>
            <a:r>
              <a:rPr lang="en-US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DAQ without “</a:t>
            </a:r>
            <a:r>
              <a:rPr lang="en-US" dirty="0" err="1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sparsification</a:t>
            </a:r>
            <a:r>
              <a:rPr lang="en-US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”;</a:t>
            </a:r>
          </a:p>
          <a:p>
            <a:pPr marL="742950" marR="0" lvl="1" indent="-285750">
              <a:buClr>
                <a:srgbClr val="C00000"/>
              </a:buClr>
              <a:buFont typeface="+mj-lt"/>
              <a:buAutoNum type="alphaLcParenR"/>
              <a:tabLst>
                <a:tab pos="914400" algn="l"/>
              </a:tabLst>
            </a:pPr>
            <a:r>
              <a:rPr lang="en-US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start from the “Top Left” PbWO</a:t>
            </a:r>
            <a:r>
              <a:rPr lang="en-US" baseline="-250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4</a:t>
            </a:r>
            <a:r>
              <a:rPr lang="en-US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position with a continuous motion (~1 min/module) “illuminate” all modules, store the data with </a:t>
            </a:r>
            <a:r>
              <a:rPr lang="en-US" dirty="0" err="1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HyCal’s</a:t>
            </a:r>
            <a:r>
              <a:rPr lang="en-US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X,Y positions from EPICS;</a:t>
            </a:r>
          </a:p>
          <a:p>
            <a:pPr marL="742950" marR="0" lvl="1" indent="-285750">
              <a:buClr>
                <a:srgbClr val="C00000"/>
              </a:buClr>
              <a:buFont typeface="+mj-lt"/>
              <a:buAutoNum type="alphaLcParenR"/>
              <a:tabLst>
                <a:tab pos="914400" algn="l"/>
              </a:tabLst>
            </a:pPr>
            <a:r>
              <a:rPr lang="en-US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stop the </a:t>
            </a:r>
            <a:r>
              <a:rPr lang="en-US" dirty="0" err="1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HyCal</a:t>
            </a:r>
            <a:r>
              <a:rPr lang="en-US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motion by the end of each row, make new DAQ run with pedestals and LMS (</a:t>
            </a:r>
            <a:r>
              <a:rPr lang="en-US" dirty="0">
                <a:solidFill>
                  <a:srgbClr val="C00000"/>
                </a:solidFill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?</a:t>
            </a:r>
            <a:r>
              <a:rPr lang="en-US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Needs discussion), store the files;</a:t>
            </a:r>
          </a:p>
          <a:p>
            <a:pPr marL="742950" marR="0" lvl="1" indent="-285750">
              <a:buClr>
                <a:srgbClr val="C00000"/>
              </a:buClr>
              <a:buFont typeface="+mj-lt"/>
              <a:buAutoNum type="alphaLcParenR"/>
              <a:tabLst>
                <a:tab pos="914400" algn="l"/>
              </a:tabLst>
            </a:pPr>
            <a:r>
              <a:rPr lang="en-US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run on-line calibration programs for calibration constants, store the data.</a:t>
            </a:r>
          </a:p>
          <a:p>
            <a:pPr marL="742950" marR="0" lvl="1" indent="-285750">
              <a:buClr>
                <a:srgbClr val="C00000"/>
              </a:buClr>
              <a:buFont typeface="+mj-lt"/>
              <a:buAutoNum type="alphaLcParenR"/>
              <a:tabLst>
                <a:tab pos="914400" algn="l"/>
              </a:tabLst>
            </a:pPr>
            <a:endParaRPr lang="en-US" dirty="0">
              <a:latin typeface="Arial Narrow" panose="020B0604020202020204" pitchFamily="34" charset="0"/>
              <a:ea typeface="MS Mincho" panose="02020609040205080304" pitchFamily="49" charset="-128"/>
              <a:cs typeface="Arial Narrow" panose="020B0604020202020204" pitchFamily="34" charset="0"/>
            </a:endParaRPr>
          </a:p>
          <a:p>
            <a:pPr marL="742950" marR="0" lvl="1" indent="-285750">
              <a:buClr>
                <a:srgbClr val="C00000"/>
              </a:buClr>
              <a:buFont typeface="+mj-lt"/>
              <a:buAutoNum type="alphaLcParenR"/>
              <a:tabLst>
                <a:tab pos="914400" algn="l"/>
              </a:tabLst>
            </a:pPr>
            <a:endParaRPr lang="en-US" dirty="0">
              <a:latin typeface="Arial Narrow" panose="020B0604020202020204" pitchFamily="34" charset="0"/>
              <a:ea typeface="MS Mincho" panose="02020609040205080304" pitchFamily="49" charset="-128"/>
              <a:cs typeface="Arial Narrow" panose="020B0604020202020204" pitchFamily="34" charset="0"/>
            </a:endParaRPr>
          </a:p>
          <a:p>
            <a:pPr marL="342900" marR="0" lvl="0" indent="-342900">
              <a:buClr>
                <a:schemeClr val="tx1"/>
              </a:buClr>
              <a:buFont typeface="+mj-lt"/>
              <a:buAutoNum type="arabicParenR" startAt="5"/>
              <a:tabLst>
                <a:tab pos="457200" algn="l"/>
              </a:tabLst>
            </a:pPr>
            <a:r>
              <a:rPr lang="en-US" sz="18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Configuration change to X17 running configuration with </a:t>
            </a:r>
            <a:r>
              <a:rPr lang="en-US" sz="1800" dirty="0" err="1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HyCal</a:t>
            </a:r>
            <a:r>
              <a:rPr lang="en-US" sz="18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on the cart.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65927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1D3E98-2C6F-D523-0041-C3ADE91B1A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>
            <a:extLst>
              <a:ext uri="{FF2B5EF4-FFF2-40B4-BE49-F238E27FC236}">
                <a16:creationId xmlns:a16="http://schemas.microsoft.com/office/drawing/2014/main" id="{F3CE917C-9575-FCC2-F6D1-031D870F7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rgbClr val="0000CC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Configuration Change to X17 Run Condition</a:t>
            </a:r>
            <a:endParaRPr lang="en-US" altLang="en-US" sz="2400" dirty="0">
              <a:solidFill>
                <a:srgbClr val="FF0000"/>
              </a:solidFill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8435" name="Slide Number Placeholder 9">
            <a:extLst>
              <a:ext uri="{FF2B5EF4-FFF2-40B4-BE49-F238E27FC236}">
                <a16:creationId xmlns:a16="http://schemas.microsoft.com/office/drawing/2014/main" id="{9A2EA309-1CDA-417C-D809-02E4F1FC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E1438F7-EAA6-F749-85B3-F547956D0774}" type="slidenum">
              <a:rPr lang="en-US" altLang="en-US" sz="800">
                <a:latin typeface="Arial" panose="020B0604020202020204" pitchFamily="34" charset="0"/>
              </a:rPr>
              <a:pPr eaLnBrk="1" hangingPunct="1"/>
              <a:t>8</a:t>
            </a:fld>
            <a:endParaRPr lang="en-US" altLang="en-US" sz="800">
              <a:latin typeface="Arial" panose="020B060402020202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37FA47-46AC-ADA5-1D0A-5C91BD6DB8C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800"/>
              <a:t>A. Gasparian</a:t>
            </a:r>
            <a:endParaRPr lang="en-US" sz="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F73E59-E16E-2000-7730-0DEA93E4F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z="800"/>
              <a:t>Coll. meeting March 3 2025</a:t>
            </a:r>
            <a:endParaRPr lang="en-US" sz="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41AC24-77A7-19A1-E551-4C5E6D6914F3}"/>
              </a:ext>
            </a:extLst>
          </p:cNvPr>
          <p:cNvSpPr txBox="1"/>
          <p:nvPr/>
        </p:nvSpPr>
        <p:spPr>
          <a:xfrm>
            <a:off x="457200" y="1273076"/>
            <a:ext cx="73914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Clr>
                <a:schemeClr val="tx1"/>
              </a:buClr>
              <a:buFont typeface="+mj-lt"/>
              <a:buAutoNum type="arabicParenR" startAt="6"/>
              <a:tabLst>
                <a:tab pos="457200" algn="l"/>
              </a:tabLst>
            </a:pPr>
            <a:r>
              <a:rPr lang="en-US" sz="18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Configuration change to X17 running configuration with </a:t>
            </a:r>
            <a:r>
              <a:rPr lang="en-US" sz="1800" dirty="0" err="1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HyCal</a:t>
            </a:r>
            <a:r>
              <a:rPr lang="en-US" sz="18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on the cart.</a:t>
            </a:r>
            <a:endParaRPr lang="en-US" dirty="0">
              <a:effectLst/>
              <a:latin typeface="Arial Narrow" panose="020B0604020202020204" pitchFamily="34" charset="0"/>
              <a:ea typeface="MS Mincho" panose="02020609040205080304" pitchFamily="49" charset="-128"/>
              <a:cs typeface="Arial Narrow" panose="020B0604020202020204" pitchFamily="34" charset="0"/>
            </a:endParaRPr>
          </a:p>
          <a:p>
            <a:pPr marL="342900" marR="0" lvl="0" indent="-342900">
              <a:buClr>
                <a:schemeClr val="tx1"/>
              </a:buClr>
              <a:buFont typeface="+mj-lt"/>
              <a:buAutoNum type="arabicParenR" startAt="6"/>
              <a:tabLst>
                <a:tab pos="457200" algn="l"/>
              </a:tabLst>
            </a:pPr>
            <a:endParaRPr lang="en-US" dirty="0">
              <a:effectLst/>
              <a:latin typeface="Arial Narrow" panose="020B0604020202020204" pitchFamily="34" charset="0"/>
              <a:ea typeface="MS Mincho" panose="02020609040205080304" pitchFamily="49" charset="-128"/>
              <a:cs typeface="Arial Narrow" panose="020B0604020202020204" pitchFamily="34" charset="0"/>
            </a:endParaRPr>
          </a:p>
          <a:p>
            <a:pPr marL="742950" marR="0" lvl="1" indent="-285750">
              <a:buClr>
                <a:srgbClr val="C00000"/>
              </a:buClr>
              <a:buFont typeface="+mj-lt"/>
              <a:buAutoNum type="alphaLcParenR"/>
              <a:tabLst>
                <a:tab pos="914400" algn="l"/>
              </a:tabLst>
            </a:pPr>
            <a:r>
              <a:rPr lang="en-US" sz="18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move </a:t>
            </a:r>
            <a:r>
              <a:rPr lang="en-US" sz="1800" dirty="0" err="1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HyCal</a:t>
            </a:r>
            <a:r>
              <a:rPr lang="en-US" sz="18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back to running cart;</a:t>
            </a:r>
          </a:p>
          <a:p>
            <a:pPr marL="742950" marR="0" lvl="1" indent="-285750">
              <a:buClr>
                <a:srgbClr val="C00000"/>
              </a:buClr>
              <a:buFont typeface="+mj-lt"/>
              <a:buAutoNum type="alphaLcParenR"/>
              <a:tabLst>
                <a:tab pos="914400" algn="l"/>
              </a:tabLst>
            </a:pPr>
            <a:r>
              <a:rPr lang="en-US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i</a:t>
            </a:r>
            <a:r>
              <a:rPr lang="en-US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nstall GEMs back on </a:t>
            </a:r>
            <a:r>
              <a:rPr lang="en-US" dirty="0" err="1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Hy</a:t>
            </a:r>
            <a:r>
              <a:rPr lang="en-US" dirty="0" err="1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Cal</a:t>
            </a:r>
            <a:r>
              <a:rPr lang="en-US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;</a:t>
            </a:r>
          </a:p>
          <a:p>
            <a:pPr marL="742950" marR="0" lvl="1" indent="-285750">
              <a:buClr>
                <a:srgbClr val="C00000"/>
              </a:buClr>
              <a:buFont typeface="+mj-lt"/>
              <a:buAutoNum type="alphaLcParenR"/>
              <a:tabLst>
                <a:tab pos="914400" algn="l"/>
              </a:tabLst>
            </a:pPr>
            <a:r>
              <a:rPr lang="en-US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i</a:t>
            </a:r>
            <a:r>
              <a:rPr lang="en-US" sz="18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nstall plastic pipe through GEMs and </a:t>
            </a:r>
            <a:r>
              <a:rPr lang="en-US" sz="1800" dirty="0" err="1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HyCal</a:t>
            </a:r>
            <a:r>
              <a:rPr lang="en-US" sz="18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again;</a:t>
            </a:r>
          </a:p>
          <a:p>
            <a:pPr marL="742950" marR="0" lvl="1" indent="-285750">
              <a:buClr>
                <a:srgbClr val="C00000"/>
              </a:buClr>
              <a:buFont typeface="+mj-lt"/>
              <a:buAutoNum type="alphaLcParenR"/>
              <a:tabLst>
                <a:tab pos="914400" algn="l"/>
              </a:tabLst>
            </a:pPr>
            <a:r>
              <a:rPr lang="en-US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e</a:t>
            </a:r>
            <a:r>
              <a:rPr lang="en-US" sz="18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stablish good vacuum;</a:t>
            </a:r>
          </a:p>
          <a:p>
            <a:pPr marL="742950" marR="0" lvl="1" indent="-285750">
              <a:buClr>
                <a:srgbClr val="C00000"/>
              </a:buClr>
              <a:buFont typeface="+mj-lt"/>
              <a:buAutoNum type="alphaLcParenR"/>
              <a:tabLst>
                <a:tab pos="914400" algn="l"/>
              </a:tabLst>
            </a:pPr>
            <a:endParaRPr lang="en-US" sz="1800" dirty="0">
              <a:effectLst/>
              <a:latin typeface="Arial Narrow" panose="020B0604020202020204" pitchFamily="34" charset="0"/>
              <a:ea typeface="MS Mincho" panose="02020609040205080304" pitchFamily="49" charset="-128"/>
              <a:cs typeface="Arial Narrow" panose="020B0604020202020204" pitchFamily="34" charset="0"/>
            </a:endParaRPr>
          </a:p>
          <a:p>
            <a:pPr marL="742950" marR="0" lvl="1" indent="-285750">
              <a:buClr>
                <a:srgbClr val="C00000"/>
              </a:buClr>
              <a:buFont typeface="+mj-lt"/>
              <a:buAutoNum type="alphaLcParenR"/>
              <a:tabLst>
                <a:tab pos="914400" algn="l"/>
              </a:tabLst>
            </a:pPr>
            <a:r>
              <a:rPr lang="en-US" sz="1800" dirty="0" err="1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HyCal</a:t>
            </a:r>
            <a:r>
              <a:rPr lang="en-US" sz="18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and GEM engineering survey to beam center (~2 shifts </a:t>
            </a:r>
            <a:r>
              <a:rPr lang="en-US" sz="1800" dirty="0">
                <a:solidFill>
                  <a:srgbClr val="C00000"/>
                </a:solidFill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?</a:t>
            </a:r>
            <a:r>
              <a:rPr lang="en-US" sz="1800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73510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68D83D-225C-E80C-0A26-A393B4C98D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>
            <a:extLst>
              <a:ext uri="{FF2B5EF4-FFF2-40B4-BE49-F238E27FC236}">
                <a16:creationId xmlns:a16="http://schemas.microsoft.com/office/drawing/2014/main" id="{50D5B145-EF83-EE4D-0D98-2EE21BF2F0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rgbClr val="0000CC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Preparation and Run X17 Experiment</a:t>
            </a:r>
            <a:endParaRPr lang="en-US" altLang="en-US" sz="2400" dirty="0">
              <a:solidFill>
                <a:srgbClr val="FF0000"/>
              </a:solidFill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8435" name="Slide Number Placeholder 9">
            <a:extLst>
              <a:ext uri="{FF2B5EF4-FFF2-40B4-BE49-F238E27FC236}">
                <a16:creationId xmlns:a16="http://schemas.microsoft.com/office/drawing/2014/main" id="{A714D279-D330-99F6-B951-8E432AF13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E1438F7-EAA6-F749-85B3-F547956D0774}" type="slidenum">
              <a:rPr lang="en-US" altLang="en-US" sz="800">
                <a:latin typeface="Arial" panose="020B0604020202020204" pitchFamily="34" charset="0"/>
              </a:rPr>
              <a:pPr eaLnBrk="1" hangingPunct="1"/>
              <a:t>9</a:t>
            </a:fld>
            <a:endParaRPr lang="en-US" altLang="en-US" sz="800">
              <a:latin typeface="Arial" panose="020B060402020202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FE431D-C260-55F8-4D2A-6B4D7C29927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800"/>
              <a:t>A. Gasparian</a:t>
            </a:r>
            <a:endParaRPr lang="en-US" sz="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9ED645-F4A2-3FAE-E715-616947508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z="800"/>
              <a:t>Coll. meeting March 3 2025</a:t>
            </a:r>
            <a:endParaRPr lang="en-US" sz="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2CC6676-F7FD-8096-E212-3172CE00F346}"/>
                  </a:ext>
                </a:extLst>
              </p:cNvPr>
              <p:cNvSpPr txBox="1"/>
              <p:nvPr/>
            </p:nvSpPr>
            <p:spPr>
              <a:xfrm>
                <a:off x="457200" y="990600"/>
                <a:ext cx="7391400" cy="48320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indent="-342900">
                  <a:buClr>
                    <a:schemeClr val="tx1"/>
                  </a:buClr>
                  <a:buFont typeface="+mj-lt"/>
                  <a:buAutoNum type="arabicParenR" startAt="6"/>
                  <a:tabLst>
                    <a:tab pos="457200" algn="l"/>
                  </a:tabLst>
                </a:pPr>
                <a:r>
                  <a:rPr lang="en-US" dirty="0"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Preparation for the X17 Experiment</a:t>
                </a:r>
                <a:endParaRPr lang="en-US" dirty="0">
                  <a:effectLst/>
                  <a:latin typeface="Arial Narrow" panose="020B0604020202020204" pitchFamily="34" charset="0"/>
                  <a:ea typeface="MS Mincho" panose="02020609040205080304" pitchFamily="49" charset="-128"/>
                  <a:cs typeface="Arial Narrow" panose="020B0604020202020204" pitchFamily="34" charset="0"/>
                </a:endParaRPr>
              </a:p>
              <a:p>
                <a:pPr marL="342900" marR="0" lvl="0" indent="-342900">
                  <a:buClr>
                    <a:schemeClr val="tx1"/>
                  </a:buClr>
                  <a:buFont typeface="+mj-lt"/>
                  <a:buAutoNum type="arabicParenR" startAt="6"/>
                  <a:tabLst>
                    <a:tab pos="457200" algn="l"/>
                  </a:tabLst>
                </a:pPr>
                <a:endParaRPr lang="en-US" dirty="0">
                  <a:effectLst/>
                  <a:latin typeface="Arial Narrow" panose="020B0604020202020204" pitchFamily="34" charset="0"/>
                  <a:ea typeface="MS Mincho" panose="02020609040205080304" pitchFamily="49" charset="-128"/>
                  <a:cs typeface="Arial Narrow" panose="020B0604020202020204" pitchFamily="34" charset="0"/>
                </a:endParaRPr>
              </a:p>
              <a:p>
                <a:pPr marL="742950" marR="0" lvl="1" indent="-285750">
                  <a:buClr>
                    <a:srgbClr val="C00000"/>
                  </a:buClr>
                  <a:buFont typeface="+mj-lt"/>
                  <a:buAutoNum type="alphaLcParenR"/>
                  <a:tabLst>
                    <a:tab pos="914400" algn="l"/>
                  </a:tabLst>
                </a:pPr>
                <a:r>
                  <a:rPr lang="en-US" sz="1600" dirty="0"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tagger radiator off;</a:t>
                </a:r>
              </a:p>
              <a:p>
                <a:pPr marL="742950" marR="0" lvl="1" indent="-285750">
                  <a:buClr>
                    <a:srgbClr val="C00000"/>
                  </a:buClr>
                  <a:buFont typeface="+mj-lt"/>
                  <a:buAutoNum type="alphaLcParenR"/>
                  <a:tabLst>
                    <a:tab pos="914400" algn="l"/>
                  </a:tabLst>
                </a:pPr>
                <a:r>
                  <a:rPr lang="en-US" sz="1600" dirty="0"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upstream collimator off;</a:t>
                </a:r>
              </a:p>
              <a:p>
                <a:pPr marL="742950" marR="0" lvl="1" indent="-285750">
                  <a:buClr>
                    <a:srgbClr val="C00000"/>
                  </a:buClr>
                  <a:buFont typeface="+mj-lt"/>
                  <a:buAutoNum type="alphaLcParenR"/>
                  <a:tabLst>
                    <a:tab pos="914400" algn="l"/>
                  </a:tabLst>
                </a:pPr>
                <a:r>
                  <a:rPr lang="en-US" sz="1600" dirty="0"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downstream collimator (after Tagger magnet) in, 12 mm diameter (0.5”);</a:t>
                </a:r>
              </a:p>
              <a:p>
                <a:pPr marL="742950" marR="0" lvl="1" indent="-285750">
                  <a:buClr>
                    <a:srgbClr val="C00000"/>
                  </a:buClr>
                  <a:buFont typeface="+mj-lt"/>
                  <a:buAutoNum type="alphaLcParenR"/>
                  <a:tabLst>
                    <a:tab pos="914400" algn="l"/>
                  </a:tabLst>
                </a:pPr>
                <a:r>
                  <a:rPr lang="en-US" sz="1600" dirty="0"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s</a:t>
                </a:r>
                <a:r>
                  <a:rPr lang="en-US" sz="1600" dirty="0">
                    <a:effectLst/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et DAQ trigger: 3 clusters in </a:t>
                </a:r>
                <a:r>
                  <a:rPr lang="en-US" sz="1600" dirty="0" err="1">
                    <a:effectLst/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HyCal</a:t>
                </a:r>
                <a:r>
                  <a:rPr lang="en-US" sz="1600" dirty="0">
                    <a:effectLst/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 with </a:t>
                </a:r>
                <a:r>
                  <a:rPr lang="en-US" sz="1600" dirty="0" err="1">
                    <a:effectLst/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E</a:t>
                </a:r>
                <a:r>
                  <a:rPr lang="en-US" sz="1600" baseline="-25000" dirty="0" err="1">
                    <a:effectLst/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clust</a:t>
                </a:r>
                <a:r>
                  <a:rPr lang="en-US" sz="1600" dirty="0">
                    <a:effectLst/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 &gt; 30-50 MeV AND </a:t>
                </a:r>
                <a:r>
                  <a:rPr lang="en-US" sz="1600" dirty="0" err="1">
                    <a:effectLst/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E</a:t>
                </a:r>
                <a:r>
                  <a:rPr lang="en-US" sz="1600" baseline="-25000" dirty="0" err="1">
                    <a:effectLst/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total</a:t>
                </a:r>
                <a:r>
                  <a:rPr lang="en-US" sz="1600" dirty="0">
                    <a:effectLst/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 &gt; 0.7xE</a:t>
                </a:r>
                <a:r>
                  <a:rPr lang="en-US" sz="1600" baseline="-25000" dirty="0">
                    <a:effectLst/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beam</a:t>
                </a:r>
                <a:r>
                  <a:rPr lang="en-US" sz="1600" dirty="0">
                    <a:effectLst/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 (correct these numbers with new MC simulations to optimize the trigger);</a:t>
                </a:r>
              </a:p>
              <a:p>
                <a:pPr marL="742950" marR="0" lvl="1" indent="-285750">
                  <a:buClr>
                    <a:srgbClr val="C00000"/>
                  </a:buClr>
                  <a:buFont typeface="+mj-lt"/>
                  <a:buAutoNum type="alphaLcParenR"/>
                  <a:tabLst>
                    <a:tab pos="914400" algn="l"/>
                  </a:tabLst>
                </a:pPr>
                <a:r>
                  <a:rPr lang="en-US" sz="1600" dirty="0"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r</a:t>
                </a:r>
                <a:r>
                  <a:rPr lang="en-US" sz="1600" dirty="0">
                    <a:effectLst/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equest electron beam E</a:t>
                </a:r>
                <a:r>
                  <a:rPr lang="en-US" sz="1600" baseline="-25000" dirty="0">
                    <a:effectLst/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e</a:t>
                </a:r>
                <a:r>
                  <a:rPr lang="en-US" sz="1600" dirty="0">
                    <a:effectLst/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 =4.4 G</a:t>
                </a:r>
                <a:r>
                  <a:rPr lang="en-US" sz="1600" dirty="0"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eV, I</a:t>
                </a:r>
                <a:r>
                  <a:rPr lang="en-US" sz="1600" baseline="-25000" dirty="0"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e</a:t>
                </a:r>
                <a:r>
                  <a:rPr lang="en-US" sz="1600" dirty="0"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 = 5 </a:t>
                </a:r>
                <a:r>
                  <a:rPr lang="en-US" sz="1600" dirty="0" err="1"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nA</a:t>
                </a:r>
                <a:r>
                  <a:rPr lang="en-US" sz="1600" dirty="0"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;</a:t>
                </a:r>
              </a:p>
              <a:p>
                <a:pPr marL="742950" marR="0" lvl="1" indent="-285750">
                  <a:buClr>
                    <a:srgbClr val="C00000"/>
                  </a:buClr>
                  <a:buFont typeface="+mj-lt"/>
                  <a:buAutoNum type="alphaLcParenR"/>
                  <a:tabLst>
                    <a:tab pos="914400" algn="l"/>
                  </a:tabLst>
                </a:pPr>
                <a:r>
                  <a:rPr lang="en-US" sz="1600" dirty="0"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i</a:t>
                </a:r>
                <a:r>
                  <a:rPr lang="en-US" sz="1600" dirty="0">
                    <a:effectLst/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nsert the 1 </a:t>
                </a:r>
                <a14:m>
                  <m:oMath xmlns:m="http://schemas.openxmlformats.org/officeDocument/2006/math">
                    <m:r>
                      <a:rPr lang="en-US" sz="160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 Narrow" panose="020B0604020202020204" pitchFamily="34" charset="0"/>
                      </a:rPr>
                      <m:t>𝜇</m:t>
                    </m:r>
                  </m:oMath>
                </a14:m>
                <a:r>
                  <a:rPr lang="en-US" sz="1600" dirty="0">
                    <a:effectLst/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m Tungsten target;</a:t>
                </a:r>
              </a:p>
              <a:p>
                <a:pPr marL="742950" marR="0" lvl="1" indent="-285750">
                  <a:buClr>
                    <a:srgbClr val="C00000"/>
                  </a:buClr>
                  <a:buFont typeface="+mj-lt"/>
                  <a:buAutoNum type="alphaLcParenR"/>
                  <a:tabLst>
                    <a:tab pos="914400" algn="l"/>
                  </a:tabLst>
                </a:pPr>
                <a:r>
                  <a:rPr lang="en-US" sz="1600" dirty="0"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take data and measure the trigger rate;</a:t>
                </a:r>
              </a:p>
              <a:p>
                <a:pPr marL="742950" marR="0" lvl="1" indent="-285750">
                  <a:buClr>
                    <a:srgbClr val="C00000"/>
                  </a:buClr>
                  <a:buFont typeface="+mj-lt"/>
                  <a:buAutoNum type="alphaLcParenR"/>
                  <a:tabLst>
                    <a:tab pos="914400" algn="l"/>
                  </a:tabLst>
                </a:pPr>
                <a:r>
                  <a:rPr lang="en-US" sz="1600" dirty="0"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i</a:t>
                </a:r>
                <a:r>
                  <a:rPr lang="en-US" sz="1600" dirty="0">
                    <a:effectLst/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nsert upper collimator </a:t>
                </a:r>
                <a:r>
                  <a:rPr lang="en-US" sz="1600" dirty="0"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with</a:t>
                </a:r>
                <a:r>
                  <a:rPr lang="en-US" sz="1600" dirty="0">
                    <a:effectLst/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 0.5” diameter, take date and DAQ rate;</a:t>
                </a:r>
              </a:p>
              <a:p>
                <a:pPr marL="742950" marR="0" lvl="1" indent="-285750">
                  <a:buClr>
                    <a:srgbClr val="C00000"/>
                  </a:buClr>
                  <a:buFont typeface="+mj-lt"/>
                  <a:buAutoNum type="alphaLcParenR"/>
                  <a:tabLst>
                    <a:tab pos="914400" algn="l"/>
                  </a:tabLst>
                </a:pPr>
                <a:r>
                  <a:rPr lang="en-US" sz="1600" dirty="0"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optimize the upper collimator diameter;</a:t>
                </a:r>
              </a:p>
              <a:p>
                <a:pPr marL="742950" marR="0" lvl="1" indent="-285750">
                  <a:buClr>
                    <a:srgbClr val="C00000"/>
                  </a:buClr>
                  <a:buFont typeface="+mj-lt"/>
                  <a:buAutoNum type="alphaLcParenR"/>
                  <a:tabLst>
                    <a:tab pos="914400" algn="l"/>
                  </a:tabLst>
                </a:pPr>
                <a:r>
                  <a:rPr lang="en-US" sz="1600" dirty="0"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g</a:t>
                </a:r>
                <a:r>
                  <a:rPr lang="en-US" sz="1600" dirty="0">
                    <a:effectLst/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radually increase the beam intensity to reach the 25 kHz DAQ rate;</a:t>
                </a:r>
              </a:p>
              <a:p>
                <a:pPr marL="742950" marR="0" lvl="1" indent="-285750">
                  <a:buClr>
                    <a:srgbClr val="C00000"/>
                  </a:buClr>
                  <a:buFont typeface="+mj-lt"/>
                  <a:buAutoNum type="alphaLcParenR"/>
                  <a:tabLst>
                    <a:tab pos="914400" algn="l"/>
                  </a:tabLst>
                </a:pPr>
                <a:r>
                  <a:rPr lang="en-US" sz="1600" dirty="0"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take data;</a:t>
                </a:r>
              </a:p>
              <a:p>
                <a:pPr marL="742950" marR="0" lvl="1" indent="-285750">
                  <a:buClr>
                    <a:srgbClr val="C00000"/>
                  </a:buClr>
                  <a:buFont typeface="+mj-lt"/>
                  <a:buAutoNum type="alphaLcParenR"/>
                  <a:tabLst>
                    <a:tab pos="914400" algn="l"/>
                  </a:tabLst>
                </a:pPr>
                <a:endParaRPr lang="en-US" sz="1600" dirty="0">
                  <a:latin typeface="Arial Narrow" panose="020B0604020202020204" pitchFamily="34" charset="0"/>
                  <a:ea typeface="MS Mincho" panose="02020609040205080304" pitchFamily="49" charset="-128"/>
                  <a:cs typeface="Arial Narrow" panose="020B0604020202020204" pitchFamily="34" charset="0"/>
                </a:endParaRPr>
              </a:p>
              <a:p>
                <a:pPr marL="742950" marR="0" lvl="1" indent="-285750">
                  <a:buClr>
                    <a:srgbClr val="C00000"/>
                  </a:buClr>
                  <a:buFont typeface="+mj-lt"/>
                  <a:buAutoNum type="alphaLcParenR"/>
                  <a:tabLst>
                    <a:tab pos="914400" algn="l"/>
                  </a:tabLst>
                </a:pPr>
                <a:endParaRPr lang="en-US" sz="1600" dirty="0">
                  <a:latin typeface="Arial Narrow" panose="020B0604020202020204" pitchFamily="34" charset="0"/>
                  <a:ea typeface="MS Mincho" panose="02020609040205080304" pitchFamily="49" charset="-128"/>
                  <a:cs typeface="Arial Narrow" panose="020B0604020202020204" pitchFamily="34" charset="0"/>
                </a:endParaRPr>
              </a:p>
              <a:p>
                <a:pPr marL="742950" marR="0" lvl="1" indent="-285750">
                  <a:buClr>
                    <a:srgbClr val="C00000"/>
                  </a:buClr>
                  <a:buFont typeface="+mj-lt"/>
                  <a:buAutoNum type="alphaLcParenR"/>
                  <a:tabLst>
                    <a:tab pos="914400" algn="l"/>
                  </a:tabLst>
                </a:pPr>
                <a:r>
                  <a:rPr lang="en-US" sz="1600" dirty="0"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The sequence and duration of “empty target” runs needs to be discuss separately.</a:t>
                </a:r>
              </a:p>
              <a:p>
                <a:pPr marR="0" lvl="1">
                  <a:buClr>
                    <a:srgbClr val="C00000"/>
                  </a:buClr>
                  <a:buNone/>
                  <a:tabLst>
                    <a:tab pos="914400" algn="l"/>
                  </a:tabLst>
                </a:pPr>
                <a:r>
                  <a:rPr lang="en-US" sz="1600" dirty="0"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       What is the</a:t>
                </a:r>
                <a:r>
                  <a:rPr lang="en-US" sz="1600" dirty="0">
                    <a:effectLst/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 gain from “empty target</a:t>
                </a:r>
                <a:r>
                  <a:rPr lang="en-US" sz="1600" dirty="0"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” runs in X17 experiment</a:t>
                </a:r>
                <a:r>
                  <a:rPr lang="en-US" sz="1600" dirty="0">
                    <a:solidFill>
                      <a:srgbClr val="C00000"/>
                    </a:solidFill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 </a:t>
                </a:r>
                <a:r>
                  <a:rPr lang="en-US" sz="1600" dirty="0"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and how much we need to</a:t>
                </a:r>
              </a:p>
              <a:p>
                <a:pPr marR="0" lvl="1">
                  <a:buClr>
                    <a:srgbClr val="C00000"/>
                  </a:buClr>
                  <a:buNone/>
                  <a:tabLst>
                    <a:tab pos="914400" algn="l"/>
                  </a:tabLst>
                </a:pPr>
                <a:r>
                  <a:rPr lang="en-US" sz="1600" dirty="0"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       take them</a:t>
                </a:r>
                <a:r>
                  <a:rPr lang="en-US" sz="1600" dirty="0">
                    <a:solidFill>
                      <a:srgbClr val="C00000"/>
                    </a:solidFill>
                    <a:latin typeface="Arial Narrow" panose="020B0604020202020204" pitchFamily="34" charset="0"/>
                    <a:ea typeface="MS Mincho" panose="02020609040205080304" pitchFamily="49" charset="-128"/>
                    <a:cs typeface="Arial Narrow" panose="020B0604020202020204" pitchFamily="34" charset="0"/>
                  </a:rPr>
                  <a:t>?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2CC6676-F7FD-8096-E212-3172CE00F3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990600"/>
                <a:ext cx="7391400" cy="4832092"/>
              </a:xfrm>
              <a:prstGeom prst="rect">
                <a:avLst/>
              </a:prstGeom>
              <a:blipFill>
                <a:blip r:embed="rId4"/>
                <a:stretch>
                  <a:fillRect l="-515" t="-787" b="-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5411340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91440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FF"/>
          </a:buClr>
          <a:buSzTx/>
          <a:buFont typeface="Wingdings" pitchFamily="2" charset="2"/>
          <a:buChar char="Ø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91440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FF"/>
          </a:buClr>
          <a:buSzTx/>
          <a:buFont typeface="Wingdings" pitchFamily="2" charset="2"/>
          <a:buChar char="Ø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20716</TotalTime>
  <Words>2428</Words>
  <Application>Microsoft Macintosh PowerPoint</Application>
  <PresentationFormat>On-screen Show (4:3)</PresentationFormat>
  <Paragraphs>291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 Narrow</vt:lpstr>
      <vt:lpstr>Cambria</vt:lpstr>
      <vt:lpstr>Cambria Math</vt:lpstr>
      <vt:lpstr>Comic Sans MS</vt:lpstr>
      <vt:lpstr>Wingdings</vt:lpstr>
      <vt:lpstr>Default Design</vt:lpstr>
      <vt:lpstr>Tentative Beam Time Schedule for 2026</vt:lpstr>
      <vt:lpstr>Short Beamline Installation and Testing Plan  (from September to December 2025)</vt:lpstr>
      <vt:lpstr>Short Beamline Installation and Testing Plan (Cont.) (from September to December 2025)</vt:lpstr>
      <vt:lpstr>PreRun Period  (January 2026) </vt:lpstr>
      <vt:lpstr>Photon Beam Tuning for HyCal Gain Equalizing and Calibration</vt:lpstr>
      <vt:lpstr>HyCal Gain Equalizing</vt:lpstr>
      <vt:lpstr>HyCal Gain Calibration</vt:lpstr>
      <vt:lpstr>Configuration Change to X17 Run Condition</vt:lpstr>
      <vt:lpstr>Preparation and Run X17 Experiment</vt:lpstr>
      <vt:lpstr>X17 Experiment: Change of Energy (if needed, maybe not a bud idea)</vt:lpstr>
      <vt:lpstr>Configuration Change to PRad-II Experiment (Ee is 2.1 GeV)</vt:lpstr>
      <vt:lpstr>Hydrogen Gas Flow Target Recommissioning with Beam</vt:lpstr>
      <vt:lpstr>H2 Gas Flow Target Recommissioning with Beam (Cont.)</vt:lpstr>
      <vt:lpstr>PRad-II Data Taking</vt:lpstr>
      <vt:lpstr>PRad-II Data Taking</vt:lpstr>
    </vt:vector>
  </TitlesOfParts>
  <Company>North Carolina A&amp;T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PrimEx Project at Jefferson Lab (a short overview)</dc:title>
  <dc:creator>Ashot Gasparian</dc:creator>
  <cp:lastModifiedBy>Ashot Gasparian</cp:lastModifiedBy>
  <cp:revision>587</cp:revision>
  <dcterms:created xsi:type="dcterms:W3CDTF">2004-03-21T19:39:59Z</dcterms:created>
  <dcterms:modified xsi:type="dcterms:W3CDTF">2025-03-03T03:45:39Z</dcterms:modified>
</cp:coreProperties>
</file>