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84" r:id="rId3"/>
    <p:sldId id="285" r:id="rId4"/>
    <p:sldId id="272" r:id="rId5"/>
    <p:sldId id="288" r:id="rId6"/>
    <p:sldId id="291" r:id="rId7"/>
    <p:sldId id="290" r:id="rId8"/>
    <p:sldId id="289" r:id="rId9"/>
    <p:sldId id="263" r:id="rId10"/>
    <p:sldId id="287" r:id="rId11"/>
    <p:sldId id="259" r:id="rId12"/>
    <p:sldId id="275" r:id="rId13"/>
    <p:sldId id="267" r:id="rId14"/>
    <p:sldId id="286" r:id="rId15"/>
    <p:sldId id="271" r:id="rId16"/>
  </p:sldIdLst>
  <p:sldSz cx="9144000" cy="6858000" type="screen4x3"/>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2"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Vlad Khachatryan, Ph.D." initials="DVK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380" y="152"/>
      </p:cViewPr>
      <p:guideLst>
        <p:guide orient="horz" pos="217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2025/3/2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D5FB1-9167-AF45-61B2-4C74BBDC327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3866084-5298-3BFC-C16B-5D08AF3DD52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24D8302-9E09-9361-4980-7912D636AC89}"/>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75F2CB64-40FE-6A2D-FF8E-24CA2B0AE500}"/>
              </a:ext>
            </a:extLst>
          </p:cNvPr>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95419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161889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215" y="57150"/>
            <a:ext cx="7823200" cy="1146810"/>
          </a:xfrm>
        </p:spPr>
        <p:txBody>
          <a:bodyPr>
            <a:normAutofit/>
          </a:bodyPr>
          <a:lstStyle/>
          <a:p>
            <a:r>
              <a:rPr lang="en-US" sz="3550"/>
              <a:t>A </a:t>
            </a:r>
            <a:r>
              <a:rPr sz="3550"/>
              <a:t>Blind Anal</a:t>
            </a:r>
            <a:r>
              <a:rPr lang="en-US" sz="3550"/>
              <a:t>y</a:t>
            </a:r>
            <a:r>
              <a:rPr sz="3550"/>
              <a:t>sis</a:t>
            </a:r>
            <a:r>
              <a:rPr lang="en-US" sz="3550"/>
              <a:t> for </a:t>
            </a:r>
            <a:r>
              <a:rPr lang="en-US" sz="3550" err="1"/>
              <a:t>PRad</a:t>
            </a:r>
            <a:r>
              <a:rPr lang="en-US" sz="3550"/>
              <a:t>-II Experiment</a:t>
            </a:r>
            <a:r>
              <a:rPr sz="3550"/>
              <a:t> </a:t>
            </a:r>
          </a:p>
        </p:txBody>
      </p:sp>
      <p:sp>
        <p:nvSpPr>
          <p:cNvPr id="3" name="Subtitle 2"/>
          <p:cNvSpPr>
            <a:spLocks noGrp="1"/>
          </p:cNvSpPr>
          <p:nvPr>
            <p:ph type="subTitle" idx="1"/>
          </p:nvPr>
        </p:nvSpPr>
        <p:spPr>
          <a:xfrm>
            <a:off x="1060132" y="5862959"/>
            <a:ext cx="7023735" cy="1109980"/>
          </a:xfrm>
        </p:spPr>
        <p:txBody>
          <a:bodyPr>
            <a:normAutofit/>
          </a:bodyPr>
          <a:lstStyle/>
          <a:p>
            <a:r>
              <a:rPr lang="en-US" sz="2000" dirty="0">
                <a:solidFill>
                  <a:schemeClr val="tx1"/>
                </a:solidFill>
              </a:rPr>
              <a:t>Duke University</a:t>
            </a:r>
          </a:p>
          <a:p>
            <a:r>
              <a:rPr lang="en-US" sz="2000" dirty="0">
                <a:solidFill>
                  <a:schemeClr val="tx1"/>
                </a:solidFill>
              </a:rPr>
              <a:t> YINING LIU   03/03/2025</a:t>
            </a:r>
          </a:p>
        </p:txBody>
      </p:sp>
      <p:pic>
        <p:nvPicPr>
          <p:cNvPr id="4" name="内容占位符 3"/>
          <p:cNvPicPr>
            <a:picLocks noChangeAspect="1"/>
          </p:cNvPicPr>
          <p:nvPr/>
        </p:nvPicPr>
        <p:blipFill>
          <a:blip r:embed="rId3"/>
          <a:stretch>
            <a:fillRect/>
          </a:stretch>
        </p:blipFill>
        <p:spPr>
          <a:xfrm>
            <a:off x="514350" y="938208"/>
            <a:ext cx="8202930" cy="4497070"/>
          </a:xfrm>
          <a:prstGeom prst="rect">
            <a:avLst/>
          </a:prstGeom>
        </p:spPr>
      </p:pic>
      <p:sp>
        <p:nvSpPr>
          <p:cNvPr id="5" name="Subtitle 2"/>
          <p:cNvSpPr>
            <a:spLocks noGrp="1"/>
          </p:cNvSpPr>
          <p:nvPr/>
        </p:nvSpPr>
        <p:spPr>
          <a:xfrm>
            <a:off x="-76835" y="5436870"/>
            <a:ext cx="5264785"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Figure 1: Schematic diagram of PRad Setup</a:t>
            </a:r>
          </a:p>
        </p:txBody>
      </p:sp>
      <p:sp>
        <p:nvSpPr>
          <p:cNvPr id="6" name="Subtitle 2"/>
          <p:cNvSpPr>
            <a:spLocks noGrp="1"/>
          </p:cNvSpPr>
          <p:nvPr/>
        </p:nvSpPr>
        <p:spPr>
          <a:xfrm>
            <a:off x="8247380" y="62299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C7FB2C-CC2C-DAC8-F5A1-7FC20BA717E5}"/>
              </a:ext>
            </a:extLst>
          </p:cNvPr>
          <p:cNvSpPr>
            <a:spLocks noGrp="1"/>
          </p:cNvSpPr>
          <p:nvPr>
            <p:ph type="title"/>
          </p:nvPr>
        </p:nvSpPr>
        <p:spPr>
          <a:xfrm>
            <a:off x="285367" y="1215108"/>
            <a:ext cx="8229600" cy="3571683"/>
          </a:xfrm>
        </p:spPr>
        <p:txBody>
          <a:bodyPr>
            <a:normAutofit/>
          </a:bodyPr>
          <a:lstStyle/>
          <a:p>
            <a:r>
              <a:rPr lang="en-US" altLang="zh-CN" dirty="0"/>
              <a:t>Back-Up Slides</a:t>
            </a:r>
            <a:endParaRPr lang="zh-CN" altLang="en-US" dirty="0"/>
          </a:p>
        </p:txBody>
      </p:sp>
      <p:sp>
        <p:nvSpPr>
          <p:cNvPr id="6" name="内容占位符 5">
            <a:extLst>
              <a:ext uri="{FF2B5EF4-FFF2-40B4-BE49-F238E27FC236}">
                <a16:creationId xmlns:a16="http://schemas.microsoft.com/office/drawing/2014/main" id="{30B35D61-D674-CBEA-811E-CB94BCB06637}"/>
              </a:ext>
            </a:extLst>
          </p:cNvPr>
          <p:cNvSpPr>
            <a:spLocks noGrp="1"/>
          </p:cNvSpPr>
          <p:nvPr>
            <p:ph idx="1"/>
          </p:nvPr>
        </p:nvSpPr>
        <p:spPr/>
        <p:txBody>
          <a:bodyPr/>
          <a:lstStyle/>
          <a:p>
            <a:endParaRPr lang="zh-CN" altLang="en-US" dirty="0"/>
          </a:p>
        </p:txBody>
      </p:sp>
    </p:spTree>
    <p:extLst>
      <p:ext uri="{BB962C8B-B14F-4D97-AF65-F5344CB8AC3E}">
        <p14:creationId xmlns:p14="http://schemas.microsoft.com/office/powerpoint/2010/main" val="2101149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sym typeface="+mn-ea"/>
              </a:rPr>
              <a:t>Case Stud</a:t>
            </a:r>
            <a:r>
              <a:rPr lang="en-US">
                <a:sym typeface="+mn-ea"/>
              </a:rPr>
              <a:t>y</a:t>
            </a:r>
            <a:r>
              <a:rPr>
                <a:sym typeface="+mn-ea"/>
              </a:rPr>
              <a:t> and Example</a:t>
            </a:r>
            <a:r>
              <a:rPr lang="en-US">
                <a:sym typeface="+mn-ea"/>
              </a:rPr>
              <a:t>:</a:t>
            </a:r>
            <a:br>
              <a:rPr lang="en-US">
                <a:sym typeface="+mn-ea"/>
              </a:rPr>
            </a:br>
            <a:r>
              <a:rPr lang="en-US">
                <a:solidFill>
                  <a:schemeClr val="accent2"/>
                </a:solidFill>
              </a:rPr>
              <a:t>MUSE Experiment</a:t>
            </a:r>
          </a:p>
        </p:txBody>
      </p:sp>
      <p:pic>
        <p:nvPicPr>
          <p:cNvPr id="5" name="内容占位符 4"/>
          <p:cNvPicPr>
            <a:picLocks noGrp="1" noChangeAspect="1"/>
          </p:cNvPicPr>
          <p:nvPr>
            <p:ph idx="1"/>
          </p:nvPr>
        </p:nvPicPr>
        <p:blipFill>
          <a:blip r:embed="rId2"/>
          <a:stretch>
            <a:fillRect/>
          </a:stretch>
        </p:blipFill>
        <p:spPr>
          <a:xfrm>
            <a:off x="777240" y="1582420"/>
            <a:ext cx="7773035" cy="4635500"/>
          </a:xfrm>
          <a:prstGeom prst="rect">
            <a:avLst/>
          </a:prstGeom>
        </p:spPr>
      </p:pic>
      <p:sp>
        <p:nvSpPr>
          <p:cNvPr id="6" name="Title 1"/>
          <p:cNvSpPr>
            <a:spLocks noGrp="1"/>
          </p:cNvSpPr>
          <p:nvPr/>
        </p:nvSpPr>
        <p:spPr>
          <a:xfrm>
            <a:off x="457200" y="6287770"/>
            <a:ext cx="8523605" cy="570230"/>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solidFill>
                <a:schemeClr val="accent2"/>
              </a:solidFill>
            </a:endParaRPr>
          </a:p>
        </p:txBody>
      </p:sp>
      <p:sp>
        <p:nvSpPr>
          <p:cNvPr id="7" name="Title 1"/>
          <p:cNvSpPr>
            <a:spLocks noGrp="1"/>
          </p:cNvSpPr>
          <p:nvPr/>
        </p:nvSpPr>
        <p:spPr>
          <a:xfrm>
            <a:off x="320675" y="6273165"/>
            <a:ext cx="8229600" cy="46037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a:sym typeface="+mn-ea"/>
              </a:rPr>
              <a:t>citation: https://indico.lns.tohoku.ac.jp/event/255/contributions/2094/attachments/788/1103/Talk_MUSE_LEES2024_MichaelKohl.pdf</a:t>
            </a:r>
          </a:p>
        </p:txBody>
      </p:sp>
      <p:sp>
        <p:nvSpPr>
          <p:cNvPr id="3" name="Subtitle 2"/>
          <p:cNvSpPr>
            <a:spLocks noGrp="1"/>
          </p:cNvSpPr>
          <p:nvPr/>
        </p:nvSpPr>
        <p:spPr>
          <a:xfrm>
            <a:off x="8261985" y="604583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16"/>
          <p:cNvSpPr/>
          <p:nvPr/>
        </p:nvSpPr>
        <p:spPr>
          <a:xfrm>
            <a:off x="3374390" y="5843270"/>
            <a:ext cx="2357755" cy="654050"/>
          </a:xfrm>
          <a:prstGeom prst="rect">
            <a:avLst/>
          </a:prstGeom>
        </p:spPr>
        <p:txBody>
          <a:bodyPr wrap="none">
            <a:noAutofit/>
          </a:bodyPr>
          <a:lstStyle/>
          <a:p>
            <a:pPr algn="ctr"/>
            <a:r>
              <a:rPr lang="en-US" sz="2000" b="1">
                <a:solidFill>
                  <a:srgbClr val="9900CC"/>
                </a:solidFill>
                <a:cs typeface="+mn-lt"/>
                <a:sym typeface="+mn-ea"/>
              </a:rPr>
              <a:t>True Radius </a:t>
            </a:r>
            <a:r>
              <a:rPr lang="en-US" sz="2000" b="1" i="1"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err="1">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a:solidFill>
                <a:srgbClr val="7030A0"/>
              </a:solidFill>
            </a:endParaRPr>
          </a:p>
        </p:txBody>
      </p:sp>
      <p:sp>
        <p:nvSpPr>
          <p:cNvPr id="163" name="TextBox 2"/>
          <p:cNvSpPr txBox="1"/>
          <p:nvPr/>
        </p:nvSpPr>
        <p:spPr>
          <a:xfrm>
            <a:off x="388861" y="685800"/>
            <a:ext cx="3446958" cy="1024496"/>
          </a:xfrm>
          <a:prstGeom prst="rect">
            <a:avLst/>
          </a:prstGeom>
          <a:noFill/>
        </p:spPr>
        <p:txBody>
          <a:bodyPr wrap="none" lIns="91440" tIns="45720" rIns="91440" bIns="45720" rtlCol="0" anchor="t">
            <a:noAutofit/>
          </a:bodyPr>
          <a:lstStyle/>
          <a:p>
            <a:r>
              <a:rPr lang="en-US" altLang="zh-CN" sz="3600" b="1">
                <a:solidFill>
                  <a:srgbClr val="C00000"/>
                </a:solidFill>
                <a:ea typeface="宋体"/>
              </a:rPr>
              <a:t>Plan A</a:t>
            </a:r>
            <a:r>
              <a:rPr lang="en-US" altLang="zh-CN" sz="2100" b="1">
                <a:solidFill>
                  <a:srgbClr val="C00000"/>
                </a:solidFill>
                <a:ea typeface="宋体"/>
              </a:rPr>
              <a:t> </a:t>
            </a:r>
            <a:endParaRPr lang="en-US" sz="2145" b="1">
              <a:solidFill>
                <a:srgbClr val="C00000"/>
              </a:solidFill>
              <a:ea typeface="宋体"/>
              <a:cs typeface="Calibri"/>
            </a:endParaRPr>
          </a:p>
          <a:p>
            <a:r>
              <a:rPr lang="en-US" altLang="zh-CN" sz="2100" b="1">
                <a:solidFill>
                  <a:srgbClr val="C00000"/>
                </a:solidFill>
                <a:ea typeface="宋体"/>
                <a:cs typeface="Calibri"/>
              </a:rPr>
              <a:t>(</a:t>
            </a:r>
            <a:r>
              <a:rPr lang="en-US" altLang="zh-CN" sz="1600" b="1">
                <a:solidFill>
                  <a:srgbClr val="C00000"/>
                </a:solidFill>
                <a:ea typeface="宋体"/>
                <a:cs typeface="Calibri"/>
              </a:rPr>
              <a:t>Proposed in </a:t>
            </a:r>
            <a:r>
              <a:rPr lang="en-US" altLang="zh-CN" sz="1600" b="1" err="1">
                <a:solidFill>
                  <a:srgbClr val="C00000"/>
                </a:solidFill>
                <a:ea typeface="宋体"/>
                <a:cs typeface="Calibri"/>
              </a:rPr>
              <a:t>PRad</a:t>
            </a:r>
            <a:r>
              <a:rPr lang="en-US" altLang="zh-CN" sz="1600" b="1">
                <a:solidFill>
                  <a:srgbClr val="C00000"/>
                </a:solidFill>
                <a:ea typeface="宋体"/>
                <a:cs typeface="Calibri"/>
              </a:rPr>
              <a:t>-II C1 review</a:t>
            </a:r>
            <a:r>
              <a:rPr lang="en-US" altLang="zh-CN" sz="2100" b="1">
                <a:solidFill>
                  <a:srgbClr val="C00000"/>
                </a:solidFill>
                <a:ea typeface="宋体"/>
                <a:cs typeface="Calibri"/>
              </a:rPr>
              <a:t>)</a:t>
            </a:r>
          </a:p>
        </p:txBody>
      </p:sp>
      <p:cxnSp>
        <p:nvCxnSpPr>
          <p:cNvPr id="166" name="Straight Arrow Connector 87"/>
          <p:cNvCxnSpPr/>
          <p:nvPr/>
        </p:nvCxnSpPr>
        <p:spPr>
          <a:xfrm>
            <a:off x="4526199" y="1400901"/>
            <a:ext cx="0" cy="40068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7" name="Frame 91"/>
          <p:cNvSpPr/>
          <p:nvPr/>
        </p:nvSpPr>
        <p:spPr>
          <a:xfrm>
            <a:off x="3854450" y="900430"/>
            <a:ext cx="1390650" cy="476885"/>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4" name="Rectangle 4"/>
          <p:cNvSpPr/>
          <p:nvPr/>
        </p:nvSpPr>
        <p:spPr>
          <a:xfrm>
            <a:off x="376555" y="158115"/>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err="1">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a:t>
            </a:r>
            <a:r>
              <a:rPr lang="en-US" sz="2400" b="1" i="1" err="1">
                <a:solidFill>
                  <a:srgbClr val="9900CC"/>
                </a:solidFill>
                <a:latin typeface="Arial" panose="020B0604020202020204" pitchFamily="34" charset="0"/>
                <a:cs typeface="Arial" panose="020B0604020202020204" pitchFamily="34" charset="0"/>
              </a:rPr>
              <a:t>PRad</a:t>
            </a:r>
            <a:r>
              <a:rPr lang="en-US" sz="2400" b="1" i="1">
                <a:solidFill>
                  <a:srgbClr val="9900CC"/>
                </a:solidFill>
                <a:latin typeface="Arial" panose="020B0604020202020204" pitchFamily="34" charset="0"/>
                <a:cs typeface="Arial" panose="020B0604020202020204" pitchFamily="34" charset="0"/>
              </a:rPr>
              <a:t>-II</a:t>
            </a:r>
          </a:p>
        </p:txBody>
      </p:sp>
      <p:sp>
        <p:nvSpPr>
          <p:cNvPr id="177" name="Frame 79"/>
          <p:cNvSpPr/>
          <p:nvPr/>
        </p:nvSpPr>
        <p:spPr>
          <a:xfrm>
            <a:off x="3338195" y="564134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2" name="TextBox 96"/>
          <p:cNvSpPr txBox="1"/>
          <p:nvPr/>
        </p:nvSpPr>
        <p:spPr>
          <a:xfrm>
            <a:off x="4015740" y="964565"/>
            <a:ext cx="1080135" cy="412750"/>
          </a:xfrm>
          <a:prstGeom prst="rect">
            <a:avLst/>
          </a:prstGeom>
          <a:noFill/>
        </p:spPr>
        <p:txBody>
          <a:bodyPr wrap="square" rtlCol="0">
            <a:noAutofit/>
          </a:bodyPr>
          <a:lstStyle/>
          <a:p>
            <a:r>
              <a:rPr lang="en-US">
                <a:solidFill>
                  <a:srgbClr val="C00000"/>
                </a:solidFill>
              </a:rPr>
              <a:t>Blindings </a:t>
            </a:r>
          </a:p>
        </p:txBody>
      </p:sp>
      <p:cxnSp>
        <p:nvCxnSpPr>
          <p:cNvPr id="18" name="Straight Arrow Connector 84"/>
          <p:cNvCxnSpPr/>
          <p:nvPr/>
        </p:nvCxnSpPr>
        <p:spPr>
          <a:xfrm flipH="1">
            <a:off x="5908551" y="5467127"/>
            <a:ext cx="1308735" cy="5969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85445" y="1804670"/>
            <a:ext cx="8308975" cy="3522980"/>
            <a:chOff x="607" y="2842"/>
            <a:chExt cx="13085" cy="5548"/>
          </a:xfrm>
        </p:grpSpPr>
        <p:grpSp>
          <p:nvGrpSpPr>
            <p:cNvPr id="127" name="Group 56"/>
            <p:cNvGrpSpPr/>
            <p:nvPr/>
          </p:nvGrpSpPr>
          <p:grpSpPr>
            <a:xfrm>
              <a:off x="643" y="2874"/>
              <a:ext cx="4112" cy="1320"/>
              <a:chOff x="591543" y="1074029"/>
              <a:chExt cx="2584174" cy="795130"/>
            </a:xfrm>
          </p:grpSpPr>
          <p:sp>
            <p:nvSpPr>
              <p:cNvPr id="128" name="TextBox 57"/>
              <p:cNvSpPr txBox="1"/>
              <p:nvPr/>
            </p:nvSpPr>
            <p:spPr>
              <a:xfrm>
                <a:off x="591543" y="1272209"/>
                <a:ext cx="2584174" cy="378337"/>
              </a:xfrm>
              <a:prstGeom prst="rect">
                <a:avLst/>
              </a:prstGeom>
              <a:noFill/>
            </p:spPr>
            <p:txBody>
              <a:bodyPr wrap="square" rtlCol="0">
                <a:spAutoFit/>
              </a:bodyPr>
              <a:lstStyle/>
              <a:p>
                <a:pPr algn="ctr"/>
                <a:r>
                  <a:rPr lang="en-US" sz="2000"/>
                  <a:t>Event Reconstruction</a:t>
                </a:r>
              </a:p>
            </p:txBody>
          </p:sp>
          <p:sp>
            <p:nvSpPr>
              <p:cNvPr id="129" name="Frame 58"/>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p:cNvSpPr/>
            <p:nvPr/>
          </p:nvSpPr>
          <p:spPr>
            <a:xfrm>
              <a:off x="5110" y="2874"/>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p:cNvGrpSpPr/>
            <p:nvPr/>
          </p:nvGrpSpPr>
          <p:grpSpPr>
            <a:xfrm>
              <a:off x="9580" y="2842"/>
              <a:ext cx="4112" cy="1343"/>
              <a:chOff x="344557" y="1054753"/>
              <a:chExt cx="2584174" cy="795130"/>
            </a:xfrm>
          </p:grpSpPr>
          <p:sp>
            <p:nvSpPr>
              <p:cNvPr id="137" name="TextBox 63"/>
              <p:cNvSpPr txBox="1"/>
              <p:nvPr/>
            </p:nvSpPr>
            <p:spPr>
              <a:xfrm>
                <a:off x="344557" y="1159565"/>
                <a:ext cx="2584174" cy="547555"/>
              </a:xfrm>
              <a:prstGeom prst="rect">
                <a:avLst/>
              </a:prstGeom>
              <a:noFill/>
            </p:spPr>
            <p:txBody>
              <a:bodyPr wrap="square" rtlCol="0">
                <a:noAutofit/>
              </a:bodyPr>
              <a:lstStyle/>
              <a:p>
                <a:pPr algn="ctr"/>
                <a:r>
                  <a:rPr lang="en-US" sz="2000">
                    <a:solidFill>
                      <a:schemeClr val="accent2"/>
                    </a:solidFill>
                  </a:rPr>
                  <a:t>Event Selection</a:t>
                </a:r>
              </a:p>
              <a:p>
                <a:pPr algn="ctr"/>
                <a:r>
                  <a:rPr lang="en-US" sz="2000">
                    <a:solidFill>
                      <a:schemeClr val="accent2"/>
                    </a:solidFill>
                  </a:rPr>
                  <a:t>(Analysis started here)</a:t>
                </a:r>
              </a:p>
            </p:txBody>
          </p:sp>
          <p:sp>
            <p:nvSpPr>
              <p:cNvPr id="138" name="Frame 64"/>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p:cNvGrpSpPr/>
            <p:nvPr/>
          </p:nvGrpSpPr>
          <p:grpSpPr>
            <a:xfrm>
              <a:off x="9568" y="5100"/>
              <a:ext cx="4112" cy="1320"/>
              <a:chOff x="296795" y="1073427"/>
              <a:chExt cx="2584174" cy="795130"/>
            </a:xfrm>
          </p:grpSpPr>
          <p:sp>
            <p:nvSpPr>
              <p:cNvPr id="140" name="TextBox 66"/>
              <p:cNvSpPr txBox="1"/>
              <p:nvPr/>
            </p:nvSpPr>
            <p:spPr>
              <a:xfrm>
                <a:off x="296795" y="1122823"/>
                <a:ext cx="2584174" cy="670524"/>
              </a:xfrm>
              <a:prstGeom prst="rect">
                <a:avLst/>
              </a:prstGeom>
              <a:noFill/>
            </p:spPr>
            <p:txBody>
              <a:bodyPr wrap="square" rtlCol="0">
                <a:spAutoFit/>
              </a:bodyPr>
              <a:lstStyle/>
              <a:p>
                <a:pPr algn="ctr"/>
                <a:r>
                  <a:rPr lang="en-US" sz="2000"/>
                  <a:t>Background </a:t>
                </a:r>
              </a:p>
              <a:p>
                <a:pPr algn="ctr"/>
                <a:r>
                  <a:rPr lang="en-US" sz="2000"/>
                  <a:t>Subtraction</a:t>
                </a:r>
              </a:p>
            </p:txBody>
          </p:sp>
          <p:sp>
            <p:nvSpPr>
              <p:cNvPr id="141" name="Frame 67"/>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2" name="Group 68"/>
            <p:cNvGrpSpPr/>
            <p:nvPr/>
          </p:nvGrpSpPr>
          <p:grpSpPr>
            <a:xfrm>
              <a:off x="5139" y="5078"/>
              <a:ext cx="3952" cy="1320"/>
              <a:chOff x="338094" y="1039772"/>
              <a:chExt cx="2584174" cy="795130"/>
            </a:xfrm>
          </p:grpSpPr>
          <p:sp>
            <p:nvSpPr>
              <p:cNvPr id="143" name="TextBox 69"/>
              <p:cNvSpPr txBox="1"/>
              <p:nvPr/>
            </p:nvSpPr>
            <p:spPr>
              <a:xfrm>
                <a:off x="338094" y="1235469"/>
                <a:ext cx="2584174" cy="378389"/>
              </a:xfrm>
              <a:prstGeom prst="rect">
                <a:avLst/>
              </a:prstGeom>
              <a:noFill/>
            </p:spPr>
            <p:txBody>
              <a:bodyPr wrap="square" rtlCol="0">
                <a:spAutoFit/>
              </a:bodyPr>
              <a:lstStyle/>
              <a:p>
                <a:pPr algn="ctr"/>
                <a:r>
                  <a:rPr lang="en-US" sz="2000"/>
                  <a:t>e-p / e-e Ratio</a:t>
                </a:r>
              </a:p>
            </p:txBody>
          </p:sp>
          <p:sp>
            <p:nvSpPr>
              <p:cNvPr id="144" name="Frame 70"/>
              <p:cNvSpPr/>
              <p:nvPr/>
            </p:nvSpPr>
            <p:spPr>
              <a:xfrm>
                <a:off x="423297" y="1039772"/>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7" name="Frame 73"/>
            <p:cNvSpPr/>
            <p:nvPr/>
          </p:nvSpPr>
          <p:spPr>
            <a:xfrm>
              <a:off x="637" y="5106"/>
              <a:ext cx="3964"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8" name="Group 74"/>
            <p:cNvGrpSpPr/>
            <p:nvPr/>
          </p:nvGrpSpPr>
          <p:grpSpPr>
            <a:xfrm>
              <a:off x="642" y="7070"/>
              <a:ext cx="4112" cy="1320"/>
              <a:chOff x="304801" y="1073427"/>
              <a:chExt cx="2584174" cy="795130"/>
            </a:xfrm>
          </p:grpSpPr>
          <p:sp>
            <p:nvSpPr>
              <p:cNvPr id="149" name="TextBox 75"/>
              <p:cNvSpPr txBox="1"/>
              <p:nvPr/>
            </p:nvSpPr>
            <p:spPr>
              <a:xfrm>
                <a:off x="304801" y="1126435"/>
                <a:ext cx="2584174" cy="670439"/>
              </a:xfrm>
              <a:prstGeom prst="rect">
                <a:avLst/>
              </a:prstGeom>
              <a:noFill/>
            </p:spPr>
            <p:txBody>
              <a:bodyPr wrap="square" rtlCol="0">
                <a:spAutoFit/>
              </a:bodyPr>
              <a:lstStyle/>
              <a:p>
                <a:pPr algn="ctr"/>
                <a:r>
                  <a:rPr lang="en-US" sz="2000"/>
                  <a:t>Proton Electric Form Factor</a:t>
                </a:r>
              </a:p>
            </p:txBody>
          </p:sp>
          <p:sp>
            <p:nvSpPr>
              <p:cNvPr id="150" name="Frame 76"/>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p:cNvGrpSpPr/>
            <p:nvPr/>
          </p:nvGrpSpPr>
          <p:grpSpPr>
            <a:xfrm>
              <a:off x="5012" y="7057"/>
              <a:ext cx="4373" cy="1320"/>
              <a:chOff x="304801" y="1073427"/>
              <a:chExt cx="2748264" cy="795231"/>
            </a:xfrm>
          </p:grpSpPr>
          <p:sp>
            <p:nvSpPr>
              <p:cNvPr id="152" name="TextBox 78"/>
              <p:cNvSpPr txBox="1"/>
              <p:nvPr/>
            </p:nvSpPr>
            <p:spPr>
              <a:xfrm>
                <a:off x="304801" y="1139696"/>
                <a:ext cx="2748264" cy="670524"/>
              </a:xfrm>
              <a:prstGeom prst="rect">
                <a:avLst/>
              </a:prstGeom>
              <a:noFill/>
            </p:spPr>
            <p:txBody>
              <a:bodyPr wrap="square" rtlCol="0">
                <a:spAutoFit/>
              </a:bodyPr>
              <a:lstStyle/>
              <a:p>
                <a:pPr algn="ctr"/>
                <a:r>
                  <a:rPr lang="en-US" sz="2000"/>
                  <a:t>Proton Charge </a:t>
                </a:r>
              </a:p>
              <a:p>
                <a:pPr algn="ctr"/>
                <a:r>
                  <a:rPr lang="en-US" sz="2000"/>
                  <a:t>Radius Extraction </a:t>
                </a:r>
                <a:r>
                  <a:rPr lang="en-US" sz="2000" i="1" err="1">
                    <a:solidFill>
                      <a:schemeClr val="tx1"/>
                    </a:solidFill>
                    <a:latin typeface="Arial" panose="020B0604020202020204" pitchFamily="34" charset="0"/>
                    <a:cs typeface="Andalus" pitchFamily="18" charset="-78"/>
                    <a:sym typeface="Symbol" panose="05050102010706020507" pitchFamily="18" charset="2"/>
                  </a:rPr>
                  <a:t>r</a:t>
                </a:r>
                <a:r>
                  <a:rPr lang="en-US" sz="2000" i="1" baseline="-25000" err="1">
                    <a:solidFill>
                      <a:schemeClr val="tx1"/>
                    </a:solidFill>
                    <a:latin typeface="Arial" panose="020B0604020202020204" pitchFamily="34" charset="0"/>
                    <a:cs typeface="Andalus" pitchFamily="18" charset="-78"/>
                    <a:sym typeface="Symbol" panose="05050102010706020507" pitchFamily="18" charset="2"/>
                  </a:rPr>
                  <a:t>p</a:t>
                </a:r>
              </a:p>
            </p:txBody>
          </p:sp>
          <p:sp>
            <p:nvSpPr>
              <p:cNvPr id="153" name="Frame 79"/>
              <p:cNvSpPr/>
              <p:nvPr/>
            </p:nvSpPr>
            <p:spPr>
              <a:xfrm>
                <a:off x="431750" y="1073427"/>
                <a:ext cx="2403867" cy="795231"/>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p:cNvSpPr txBox="1"/>
            <p:nvPr/>
          </p:nvSpPr>
          <p:spPr>
            <a:xfrm>
              <a:off x="9379" y="7400"/>
              <a:ext cx="4249" cy="628"/>
            </a:xfrm>
            <a:prstGeom prst="rect">
              <a:avLst/>
            </a:prstGeom>
            <a:noFill/>
            <a:ln>
              <a:noFill/>
            </a:ln>
          </p:spPr>
          <p:txBody>
            <a:bodyPr wrap="square" rtlCol="0">
              <a:spAutoFit/>
            </a:bodyPr>
            <a:lstStyle/>
            <a:p>
              <a:pPr algn="ctr"/>
              <a:r>
                <a:rPr lang="en-US" sz="2000" b="1">
                  <a:solidFill>
                    <a:srgbClr val="9900CC"/>
                  </a:solidFill>
                  <a:cs typeface="+mn-lt"/>
                  <a:sym typeface="+mn-ea"/>
                </a:rPr>
                <a:t>Unblind the Analysis</a:t>
              </a:r>
              <a:r>
                <a:rPr lang="en-US" sz="2000" b="1">
                  <a:solidFill>
                    <a:schemeClr val="accent4"/>
                  </a:solidFill>
                  <a:cs typeface="+mn-lt"/>
                </a:rPr>
                <a:t> </a:t>
              </a:r>
            </a:p>
          </p:txBody>
        </p:sp>
        <p:sp>
          <p:nvSpPr>
            <p:cNvPr id="181" name="Frame 79"/>
            <p:cNvSpPr/>
            <p:nvPr/>
          </p:nvSpPr>
          <p:spPr>
            <a:xfrm>
              <a:off x="9643" y="7069"/>
              <a:ext cx="3825" cy="132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9" name="TextBox 63"/>
            <p:cNvSpPr txBox="1"/>
            <p:nvPr/>
          </p:nvSpPr>
          <p:spPr>
            <a:xfrm>
              <a:off x="5177" y="3158"/>
              <a:ext cx="3830" cy="742"/>
            </a:xfrm>
            <a:prstGeom prst="rect">
              <a:avLst/>
            </a:prstGeom>
            <a:solidFill>
              <a:schemeClr val="bg1">
                <a:lumMod val="75000"/>
              </a:schemeClr>
            </a:solidFill>
          </p:spPr>
          <p:txBody>
            <a:bodyPr wrap="square" rtlCol="0">
              <a:noAutofit/>
            </a:bodyPr>
            <a:lstStyle/>
            <a:p>
              <a:pPr algn="ctr"/>
              <a:r>
                <a:rPr lang="en-US" sz="2000"/>
                <a:t>Calibration</a:t>
              </a:r>
            </a:p>
          </p:txBody>
        </p:sp>
        <p:cxnSp>
          <p:nvCxnSpPr>
            <p:cNvPr id="85" name="Straight Arrow Connector 84"/>
            <p:cNvCxnSpPr/>
            <p:nvPr/>
          </p:nvCxnSpPr>
          <p:spPr>
            <a:xfrm flipH="1">
              <a:off x="4626" y="5893"/>
              <a:ext cx="541"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2"/>
            <p:cNvSpPr txBox="1"/>
            <p:nvPr/>
          </p:nvSpPr>
          <p:spPr>
            <a:xfrm>
              <a:off x="607" y="5222"/>
              <a:ext cx="4112" cy="1016"/>
            </a:xfrm>
            <a:prstGeom prst="rect">
              <a:avLst/>
            </a:prstGeom>
            <a:noFill/>
          </p:spPr>
          <p:txBody>
            <a:bodyPr wrap="square" rtlCol="0">
              <a:spAutoFit/>
            </a:bodyPr>
            <a:lstStyle/>
            <a:p>
              <a:pPr algn="ctr"/>
              <a:r>
                <a:rPr lang="en-US"/>
                <a:t>Elastic e-p </a:t>
              </a:r>
            </a:p>
            <a:p>
              <a:pPr algn="ctr"/>
              <a:r>
                <a:rPr lang="en-US"/>
                <a:t>differential cross section</a:t>
              </a:r>
            </a:p>
          </p:txBody>
        </p:sp>
        <p:sp>
          <p:nvSpPr>
            <p:cNvPr id="191" name="TextBox 63"/>
            <p:cNvSpPr txBox="1"/>
            <p:nvPr/>
          </p:nvSpPr>
          <p:spPr>
            <a:xfrm>
              <a:off x="784" y="3203"/>
              <a:ext cx="3820" cy="628"/>
            </a:xfrm>
            <a:prstGeom prst="rect">
              <a:avLst/>
            </a:prstGeom>
            <a:solidFill>
              <a:schemeClr val="bg1">
                <a:lumMod val="75000"/>
              </a:schemeClr>
            </a:solidFill>
          </p:spPr>
          <p:txBody>
            <a:bodyPr wrap="square" rtlCol="0">
              <a:spAutoFit/>
            </a:bodyPr>
            <a:lstStyle/>
            <a:p>
              <a:pPr algn="ctr"/>
              <a:r>
                <a:rPr lang="en-US" sz="2000"/>
                <a:t>Event Reconstruction</a:t>
              </a:r>
            </a:p>
          </p:txBody>
        </p:sp>
        <p:cxnSp>
          <p:nvCxnSpPr>
            <p:cNvPr id="9" name="Straight Arrow Connector 87"/>
            <p:cNvCxnSpPr/>
            <p:nvPr/>
          </p:nvCxnSpPr>
          <p:spPr>
            <a:xfrm>
              <a:off x="11572" y="4286"/>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84"/>
            <p:cNvCxnSpPr/>
            <p:nvPr/>
          </p:nvCxnSpPr>
          <p:spPr>
            <a:xfrm flipH="1">
              <a:off x="9091" y="5893"/>
              <a:ext cx="477"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4"/>
            <p:cNvCxnSpPr/>
            <p:nvPr/>
          </p:nvCxnSpPr>
          <p:spPr>
            <a:xfrm>
              <a:off x="466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4"/>
            <p:cNvCxnSpPr/>
            <p:nvPr/>
          </p:nvCxnSpPr>
          <p:spPr>
            <a:xfrm>
              <a:off x="9114" y="780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84"/>
            <p:cNvCxnSpPr/>
            <p:nvPr/>
          </p:nvCxnSpPr>
          <p:spPr>
            <a:xfrm>
              <a:off x="4634" y="353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84"/>
            <p:cNvCxnSpPr/>
            <p:nvPr/>
          </p:nvCxnSpPr>
          <p:spPr>
            <a:xfrm>
              <a:off x="9095" y="3598"/>
              <a:ext cx="513"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87"/>
            <p:cNvCxnSpPr/>
            <p:nvPr/>
          </p:nvCxnSpPr>
          <p:spPr>
            <a:xfrm>
              <a:off x="2576" y="6383"/>
              <a:ext cx="0" cy="6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ubtitle 2"/>
          <p:cNvSpPr>
            <a:spLocks noGrp="1"/>
          </p:cNvSpPr>
          <p:nvPr/>
        </p:nvSpPr>
        <p:spPr>
          <a:xfrm>
            <a:off x="8247380" y="6064250"/>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0050" y="603885"/>
            <a:ext cx="8229600" cy="709295"/>
          </a:xfrm>
        </p:spPr>
        <p:txBody>
          <a:bodyPr>
            <a:normAutofit fontScale="90000"/>
          </a:bodyPr>
          <a:lstStyle/>
          <a:p>
            <a:r>
              <a:rPr lang="en-US" altLang="zh-CN">
                <a:solidFill>
                  <a:schemeClr val="accent2"/>
                </a:solidFill>
                <a:sym typeface="+mn-ea"/>
              </a:rPr>
              <a:t>Event Selections</a:t>
            </a:r>
            <a:endParaRPr lang="en-US" altLang="zh-CN"/>
          </a:p>
        </p:txBody>
      </p:sp>
      <p:pic>
        <p:nvPicPr>
          <p:cNvPr id="11" name="内容占位符 10"/>
          <p:cNvPicPr>
            <a:picLocks noGrp="1" noChangeAspect="1"/>
          </p:cNvPicPr>
          <p:nvPr>
            <p:ph idx="1"/>
          </p:nvPr>
        </p:nvPicPr>
        <p:blipFill>
          <a:blip r:embed="rId3"/>
          <a:srcRect l="6062" t="12754" r="4506" b="7479"/>
          <a:stretch>
            <a:fillRect/>
          </a:stretch>
        </p:blipFill>
        <p:spPr>
          <a:xfrm>
            <a:off x="3987800" y="2059940"/>
            <a:ext cx="4904105" cy="3423285"/>
          </a:xfrm>
          <a:prstGeom prst="rect">
            <a:avLst/>
          </a:prstGeom>
        </p:spPr>
      </p:pic>
      <p:pic>
        <p:nvPicPr>
          <p:cNvPr id="14" name="图片 13"/>
          <p:cNvPicPr>
            <a:picLocks noChangeAspect="1"/>
          </p:cNvPicPr>
          <p:nvPr/>
        </p:nvPicPr>
        <p:blipFill>
          <a:blip r:embed="rId4"/>
          <a:stretch>
            <a:fillRect/>
          </a:stretch>
        </p:blipFill>
        <p:spPr>
          <a:xfrm>
            <a:off x="4450080" y="1981200"/>
            <a:ext cx="2694305" cy="262890"/>
          </a:xfrm>
          <a:prstGeom prst="rect">
            <a:avLst/>
          </a:prstGeom>
        </p:spPr>
      </p:pic>
      <p:pic>
        <p:nvPicPr>
          <p:cNvPr id="15" name="图片 14"/>
          <p:cNvPicPr>
            <a:picLocks noChangeAspect="1"/>
          </p:cNvPicPr>
          <p:nvPr/>
        </p:nvPicPr>
        <p:blipFill>
          <a:blip r:embed="rId5"/>
          <a:stretch>
            <a:fillRect/>
          </a:stretch>
        </p:blipFill>
        <p:spPr>
          <a:xfrm rot="16200000">
            <a:off x="3109595" y="2826385"/>
            <a:ext cx="1757680" cy="224155"/>
          </a:xfrm>
          <a:prstGeom prst="rect">
            <a:avLst/>
          </a:prstGeom>
        </p:spPr>
      </p:pic>
      <p:pic>
        <p:nvPicPr>
          <p:cNvPr id="17" name="图片 16"/>
          <p:cNvPicPr>
            <a:picLocks noChangeAspect="1"/>
          </p:cNvPicPr>
          <p:nvPr/>
        </p:nvPicPr>
        <p:blipFill>
          <a:blip r:embed="rId6"/>
          <a:stretch>
            <a:fillRect/>
          </a:stretch>
        </p:blipFill>
        <p:spPr>
          <a:xfrm>
            <a:off x="6388735" y="5335270"/>
            <a:ext cx="2433955" cy="345440"/>
          </a:xfrm>
          <a:prstGeom prst="rect">
            <a:avLst/>
          </a:prstGeom>
        </p:spPr>
      </p:pic>
      <p:sp>
        <p:nvSpPr>
          <p:cNvPr id="18" name="文本框 17"/>
          <p:cNvSpPr txBox="1"/>
          <p:nvPr/>
        </p:nvSpPr>
        <p:spPr>
          <a:xfrm>
            <a:off x="0" y="1981200"/>
            <a:ext cx="3954780" cy="3378200"/>
          </a:xfrm>
          <a:prstGeom prst="rect">
            <a:avLst/>
          </a:prstGeom>
          <a:noFill/>
        </p:spPr>
        <p:txBody>
          <a:bodyPr wrap="square" rtlCol="0" anchor="t">
            <a:noAutofit/>
          </a:bodyPr>
          <a:lstStyle/>
          <a:p>
            <a:r>
              <a:rPr lang="en-US" altLang="zh-CN" sz="1600">
                <a:sym typeface="+mn-ea"/>
              </a:rPr>
              <a:t> 1. Matching hits between GEMs and HyCal.</a:t>
            </a:r>
          </a:p>
          <a:p>
            <a:endParaRPr lang="en-US" altLang="zh-CN" sz="1600">
              <a:sym typeface="+mn-ea"/>
            </a:endParaRPr>
          </a:p>
          <a:p>
            <a:r>
              <a:rPr lang="en-US" altLang="zh-CN" sz="1600">
                <a:sym typeface="+mn-ea"/>
              </a:rPr>
              <a:t>      Remove Dead Modules on HyCal.</a:t>
            </a:r>
          </a:p>
          <a:p>
            <a:endParaRPr lang="en-US" altLang="zh-CN" sz="1600">
              <a:sym typeface="+mn-ea"/>
            </a:endParaRPr>
          </a:p>
          <a:p>
            <a:r>
              <a:rPr lang="en-US" altLang="zh-CN" sz="1600"/>
              <a:t>      edges of HyCal modules cut.</a:t>
            </a:r>
          </a:p>
          <a:p>
            <a:endParaRPr lang="en-US" altLang="zh-CN" sz="1600"/>
          </a:p>
          <a:p>
            <a:r>
              <a:rPr lang="en-US" altLang="zh-CN" sz="1600">
                <a:sym typeface="+mn-ea"/>
              </a:rPr>
              <a:t> 2. For selecting both e-p and e-e events,</a:t>
            </a:r>
          </a:p>
          <a:p>
            <a:r>
              <a:rPr lang="en-US" altLang="zh-CN" sz="1600">
                <a:sym typeface="+mn-ea"/>
              </a:rPr>
              <a:t>     Apply angle-dependent expected </a:t>
            </a:r>
          </a:p>
          <a:p>
            <a:r>
              <a:rPr lang="en-US" altLang="zh-CN" sz="1600">
                <a:sym typeface="+mn-ea"/>
              </a:rPr>
              <a:t>     energy cuts based on kinematics.</a:t>
            </a:r>
          </a:p>
          <a:p>
            <a:endParaRPr lang="en-US" altLang="zh-CN" sz="1600">
              <a:sym typeface="+mn-ea"/>
            </a:endParaRPr>
          </a:p>
          <a:p>
            <a:endParaRPr lang="en-US" altLang="zh-CN" sz="1600"/>
          </a:p>
          <a:p>
            <a:endParaRPr lang="en-US" altLang="zh-CN" sz="1600"/>
          </a:p>
          <a:p>
            <a:r>
              <a:rPr lang="en-US" altLang="zh-CN" sz="1600">
                <a:sym typeface="+mn-ea"/>
              </a:rPr>
              <a:t>    (Cut sizes depend on detector’s resolution) </a:t>
            </a:r>
          </a:p>
          <a:p>
            <a:endParaRPr lang="en-US" altLang="zh-CN" sz="1600"/>
          </a:p>
          <a:p>
            <a:endParaRPr lang="en-US" altLang="zh-CN" sz="1600"/>
          </a:p>
          <a:p>
            <a:r>
              <a:rPr lang="en-US" altLang="zh-CN" sz="1600">
                <a:sym typeface="+mn-ea"/>
              </a:rPr>
              <a:t>                                     </a:t>
            </a:r>
          </a:p>
          <a:p>
            <a:r>
              <a:rPr lang="en-US" altLang="zh-CN" sz="1600">
                <a:sym typeface="+mn-ea"/>
              </a:rPr>
              <a:t>         </a:t>
            </a:r>
          </a:p>
        </p:txBody>
      </p:sp>
      <p:pic>
        <p:nvPicPr>
          <p:cNvPr id="20" name="图片 19"/>
          <p:cNvPicPr>
            <a:picLocks noChangeAspect="1"/>
          </p:cNvPicPr>
          <p:nvPr/>
        </p:nvPicPr>
        <p:blipFill>
          <a:blip r:embed="rId7"/>
          <a:stretch>
            <a:fillRect/>
          </a:stretch>
        </p:blipFill>
        <p:spPr>
          <a:xfrm>
            <a:off x="7139305" y="1529080"/>
            <a:ext cx="1683385" cy="452120"/>
          </a:xfrm>
          <a:prstGeom prst="rect">
            <a:avLst/>
          </a:prstGeom>
        </p:spPr>
      </p:pic>
      <p:cxnSp>
        <p:nvCxnSpPr>
          <p:cNvPr id="21" name="直接连接符 20"/>
          <p:cNvCxnSpPr/>
          <p:nvPr/>
        </p:nvCxnSpPr>
        <p:spPr>
          <a:xfrm>
            <a:off x="4633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2" name="直接连接符 21"/>
          <p:cNvCxnSpPr/>
          <p:nvPr/>
        </p:nvCxnSpPr>
        <p:spPr>
          <a:xfrm>
            <a:off x="4633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3" name="直接连接符 22"/>
          <p:cNvCxnSpPr/>
          <p:nvPr/>
        </p:nvCxnSpPr>
        <p:spPr>
          <a:xfrm>
            <a:off x="6388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4" name="直接连接符 23"/>
          <p:cNvCxnSpPr/>
          <p:nvPr/>
        </p:nvCxnSpPr>
        <p:spPr>
          <a:xfrm>
            <a:off x="6388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25" name="标题 1"/>
          <p:cNvSpPr>
            <a:spLocks noGrp="1"/>
          </p:cNvSpPr>
          <p:nvPr/>
        </p:nvSpPr>
        <p:spPr>
          <a:xfrm>
            <a:off x="4979670" y="2705100"/>
            <a:ext cx="1523365" cy="32702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p>
        </p:txBody>
      </p:sp>
      <p:sp>
        <p:nvSpPr>
          <p:cNvPr id="30" name="标题 1"/>
          <p:cNvSpPr>
            <a:spLocks noGrp="1"/>
          </p:cNvSpPr>
          <p:nvPr/>
        </p:nvSpPr>
        <p:spPr>
          <a:xfrm>
            <a:off x="5826125" y="4379595"/>
            <a:ext cx="1523365" cy="32702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p>
        </p:txBody>
      </p:sp>
      <p:pic>
        <p:nvPicPr>
          <p:cNvPr id="33" name="图片 32"/>
          <p:cNvPicPr>
            <a:picLocks noChangeAspect="1"/>
          </p:cNvPicPr>
          <p:nvPr/>
        </p:nvPicPr>
        <p:blipFill>
          <a:blip r:embed="rId8"/>
          <a:stretch>
            <a:fillRect/>
          </a:stretch>
        </p:blipFill>
        <p:spPr>
          <a:xfrm>
            <a:off x="934085" y="4379595"/>
            <a:ext cx="1854200" cy="476250"/>
          </a:xfrm>
          <a:prstGeom prst="rect">
            <a:avLst/>
          </a:prstGeom>
        </p:spPr>
      </p:pic>
      <p:sp>
        <p:nvSpPr>
          <p:cNvPr id="6" name="Subtitle 2"/>
          <p:cNvSpPr>
            <a:spLocks noGrp="1"/>
          </p:cNvSpPr>
          <p:nvPr/>
        </p:nvSpPr>
        <p:spPr>
          <a:xfrm>
            <a:off x="8247380" y="62299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solidFill>
                  <a:schemeClr val="accent2"/>
                </a:solidFill>
                <a:sym typeface="+mn-ea"/>
              </a:rPr>
              <a:t>Event Selections</a:t>
            </a:r>
            <a:endParaRPr lang="zh-CN" altLang="en-US"/>
          </a:p>
        </p:txBody>
      </p:sp>
      <p:sp>
        <p:nvSpPr>
          <p:cNvPr id="4" name="文本框 3"/>
          <p:cNvSpPr txBox="1"/>
          <p:nvPr/>
        </p:nvSpPr>
        <p:spPr>
          <a:xfrm>
            <a:off x="0" y="2059940"/>
            <a:ext cx="4889500" cy="3784600"/>
          </a:xfrm>
          <a:prstGeom prst="rect">
            <a:avLst/>
          </a:prstGeom>
          <a:noFill/>
        </p:spPr>
        <p:txBody>
          <a:bodyPr wrap="square" rtlCol="0" anchor="t">
            <a:spAutoFit/>
          </a:bodyPr>
          <a:lstStyle/>
          <a:p>
            <a:r>
              <a:rPr lang="en-US" altLang="zh-CN" sz="1600">
                <a:sym typeface="+mn-ea"/>
              </a:rPr>
              <a:t>3.  In addition to 2, we apply additional cuts </a:t>
            </a:r>
          </a:p>
          <a:p>
            <a:r>
              <a:rPr lang="en-US" altLang="zh-CN" sz="1600">
                <a:sym typeface="+mn-ea"/>
              </a:rPr>
              <a:t>     to find the double-arm e-e events:</a:t>
            </a:r>
          </a:p>
          <a:p>
            <a:r>
              <a:rPr lang="en-US" altLang="zh-CN" sz="1600">
                <a:sym typeface="+mn-ea"/>
              </a:rPr>
              <a:t>     </a:t>
            </a:r>
          </a:p>
          <a:p>
            <a:r>
              <a:rPr lang="en-US" altLang="zh-CN" sz="1600">
                <a:sym typeface="+mn-ea"/>
              </a:rPr>
              <a:t>  </a:t>
            </a:r>
            <a:r>
              <a:rPr sz="1600">
                <a:sym typeface="+mn-ea"/>
              </a:rPr>
              <a:t>•</a:t>
            </a:r>
            <a:r>
              <a:rPr lang="en-US" altLang="zh-CN" sz="1600">
                <a:sym typeface="+mn-ea"/>
              </a:rPr>
              <a:t>  Co-planarity: </a:t>
            </a:r>
            <a:endParaRPr lang="en-US" altLang="zh-CN" sz="1600"/>
          </a:p>
          <a:p>
            <a:endParaRPr lang="en-US" altLang="zh-CN" sz="1600">
              <a:sym typeface="+mn-ea"/>
            </a:endParaRPr>
          </a:p>
          <a:p>
            <a:r>
              <a:rPr lang="en-US" altLang="zh-CN" sz="1600">
                <a:sym typeface="+mn-ea"/>
              </a:rPr>
              <a:t>  </a:t>
            </a:r>
            <a:r>
              <a:rPr sz="1600">
                <a:sym typeface="+mn-ea"/>
              </a:rPr>
              <a:t>•</a:t>
            </a:r>
            <a:r>
              <a:rPr lang="en-US" altLang="zh-CN" sz="1600">
                <a:sym typeface="+mn-ea"/>
              </a:rPr>
              <a:t>  Reconstructed Vertex z:</a:t>
            </a:r>
          </a:p>
          <a:p>
            <a:endParaRPr lang="en-US" altLang="zh-CN" sz="1600">
              <a:sym typeface="+mn-ea"/>
            </a:endParaRPr>
          </a:p>
          <a:p>
            <a:endParaRPr lang="en-US" altLang="zh-CN" sz="1600">
              <a:sym typeface="+mn-ea"/>
            </a:endParaRPr>
          </a:p>
          <a:p>
            <a:endParaRPr lang="en-US" altLang="zh-CN" sz="1600">
              <a:sym typeface="+mn-ea"/>
            </a:endParaRPr>
          </a:p>
          <a:p>
            <a:r>
              <a:rPr lang="en-US" altLang="zh-CN" sz="1600">
                <a:sym typeface="+mn-ea"/>
              </a:rPr>
              <a:t>    ( R</a:t>
            </a:r>
            <a:r>
              <a:rPr lang="en-US" altLang="zh-CN" sz="1600" baseline="-25000">
                <a:sym typeface="+mn-ea"/>
              </a:rPr>
              <a:t>1,2 </a:t>
            </a:r>
            <a:r>
              <a:rPr lang="en-US" altLang="zh-CN" sz="1600">
                <a:sym typeface="+mn-ea"/>
              </a:rPr>
              <a:t> is the transverse distance between the </a:t>
            </a:r>
          </a:p>
          <a:p>
            <a:r>
              <a:rPr lang="en-US" altLang="zh-CN" sz="1600">
                <a:sym typeface="+mn-ea"/>
              </a:rPr>
              <a:t>    hit position on the detector and the beam-line</a:t>
            </a:r>
          </a:p>
          <a:p>
            <a:r>
              <a:rPr lang="en-US" altLang="zh-CN" sz="1600">
                <a:sym typeface="+mn-ea"/>
              </a:rPr>
              <a:t>    of the scattered electron.)</a:t>
            </a:r>
          </a:p>
          <a:p>
            <a:endParaRPr lang="en-US" altLang="zh-CN" sz="1600">
              <a:sym typeface="+mn-ea"/>
            </a:endParaRPr>
          </a:p>
          <a:p>
            <a:r>
              <a:rPr lang="en-US" altLang="zh-CN" sz="1600">
                <a:sym typeface="+mn-ea"/>
              </a:rPr>
              <a:t>  </a:t>
            </a:r>
            <a:r>
              <a:rPr sz="1600">
                <a:sym typeface="+mn-ea"/>
              </a:rPr>
              <a:t>•</a:t>
            </a:r>
            <a:r>
              <a:rPr lang="en-US" altLang="zh-CN" sz="1600">
                <a:sym typeface="+mn-ea"/>
              </a:rPr>
              <a:t>  Elasticity :</a:t>
            </a:r>
            <a:endParaRPr lang="en-US" altLang="zh-CN" sz="1600"/>
          </a:p>
          <a:p>
            <a:r>
              <a:rPr lang="en-US" altLang="zh-CN" sz="1600">
                <a:sym typeface="+mn-ea"/>
              </a:rPr>
              <a:t>                                     </a:t>
            </a:r>
          </a:p>
        </p:txBody>
      </p:sp>
      <p:pic>
        <p:nvPicPr>
          <p:cNvPr id="15" name="内容占位符 10"/>
          <p:cNvPicPr>
            <a:picLocks noChangeAspect="1"/>
          </p:cNvPicPr>
          <p:nvPr/>
        </p:nvPicPr>
        <p:blipFill>
          <a:blip r:embed="rId2"/>
          <a:srcRect l="6062" t="12754" r="4506" b="7479"/>
          <a:stretch>
            <a:fillRect/>
          </a:stretch>
        </p:blipFill>
        <p:spPr>
          <a:xfrm>
            <a:off x="4135755" y="2059940"/>
            <a:ext cx="4904105" cy="3423285"/>
          </a:xfrm>
          <a:prstGeom prst="rect">
            <a:avLst/>
          </a:prstGeom>
        </p:spPr>
      </p:pic>
      <p:pic>
        <p:nvPicPr>
          <p:cNvPr id="16" name="图片 15"/>
          <p:cNvPicPr>
            <a:picLocks noChangeAspect="1"/>
          </p:cNvPicPr>
          <p:nvPr/>
        </p:nvPicPr>
        <p:blipFill>
          <a:blip r:embed="rId3"/>
          <a:stretch>
            <a:fillRect/>
          </a:stretch>
        </p:blipFill>
        <p:spPr>
          <a:xfrm>
            <a:off x="4450080" y="1981200"/>
            <a:ext cx="2694305" cy="262890"/>
          </a:xfrm>
          <a:prstGeom prst="rect">
            <a:avLst/>
          </a:prstGeom>
        </p:spPr>
      </p:pic>
      <p:pic>
        <p:nvPicPr>
          <p:cNvPr id="18" name="图片 17"/>
          <p:cNvPicPr>
            <a:picLocks noChangeAspect="1"/>
          </p:cNvPicPr>
          <p:nvPr/>
        </p:nvPicPr>
        <p:blipFill>
          <a:blip r:embed="rId4"/>
          <a:stretch>
            <a:fillRect/>
          </a:stretch>
        </p:blipFill>
        <p:spPr>
          <a:xfrm rot="16200000">
            <a:off x="3144520" y="2877185"/>
            <a:ext cx="1757680" cy="224155"/>
          </a:xfrm>
          <a:prstGeom prst="rect">
            <a:avLst/>
          </a:prstGeom>
        </p:spPr>
      </p:pic>
      <p:pic>
        <p:nvPicPr>
          <p:cNvPr id="19" name="图片 18"/>
          <p:cNvPicPr>
            <a:picLocks noChangeAspect="1"/>
          </p:cNvPicPr>
          <p:nvPr/>
        </p:nvPicPr>
        <p:blipFill>
          <a:blip r:embed="rId5"/>
          <a:stretch>
            <a:fillRect/>
          </a:stretch>
        </p:blipFill>
        <p:spPr>
          <a:xfrm>
            <a:off x="6388735" y="5335270"/>
            <a:ext cx="2433955" cy="345440"/>
          </a:xfrm>
          <a:prstGeom prst="rect">
            <a:avLst/>
          </a:prstGeom>
        </p:spPr>
      </p:pic>
      <p:pic>
        <p:nvPicPr>
          <p:cNvPr id="26" name="图片 25"/>
          <p:cNvPicPr>
            <a:picLocks noChangeAspect="1"/>
          </p:cNvPicPr>
          <p:nvPr/>
        </p:nvPicPr>
        <p:blipFill>
          <a:blip r:embed="rId6"/>
          <a:stretch>
            <a:fillRect/>
          </a:stretch>
        </p:blipFill>
        <p:spPr>
          <a:xfrm>
            <a:off x="7139305" y="1529080"/>
            <a:ext cx="1683385" cy="452120"/>
          </a:xfrm>
          <a:prstGeom prst="rect">
            <a:avLst/>
          </a:prstGeom>
        </p:spPr>
      </p:pic>
      <p:cxnSp>
        <p:nvCxnSpPr>
          <p:cNvPr id="27" name="直接连接符 26"/>
          <p:cNvCxnSpPr/>
          <p:nvPr/>
        </p:nvCxnSpPr>
        <p:spPr>
          <a:xfrm>
            <a:off x="4633595" y="249428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8" name="直接连接符 27"/>
          <p:cNvCxnSpPr/>
          <p:nvPr/>
        </p:nvCxnSpPr>
        <p:spPr>
          <a:xfrm>
            <a:off x="4633595" y="2705100"/>
            <a:ext cx="175514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9" name="直接连接符 28"/>
          <p:cNvCxnSpPr/>
          <p:nvPr/>
        </p:nvCxnSpPr>
        <p:spPr>
          <a:xfrm>
            <a:off x="6388735" y="2387600"/>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直接连接符 30"/>
          <p:cNvCxnSpPr/>
          <p:nvPr/>
        </p:nvCxnSpPr>
        <p:spPr>
          <a:xfrm>
            <a:off x="6388735" y="2823845"/>
            <a:ext cx="69215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
        <p:nvSpPr>
          <p:cNvPr id="32" name="标题 1"/>
          <p:cNvSpPr>
            <a:spLocks noGrp="1"/>
          </p:cNvSpPr>
          <p:nvPr/>
        </p:nvSpPr>
        <p:spPr>
          <a:xfrm>
            <a:off x="4979670" y="2705100"/>
            <a:ext cx="1523365" cy="32702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e-p scattering</a:t>
            </a:r>
          </a:p>
        </p:txBody>
      </p:sp>
      <p:sp>
        <p:nvSpPr>
          <p:cNvPr id="33" name="标题 1"/>
          <p:cNvSpPr>
            <a:spLocks noGrp="1"/>
          </p:cNvSpPr>
          <p:nvPr/>
        </p:nvSpPr>
        <p:spPr>
          <a:xfrm>
            <a:off x="5826125" y="4379595"/>
            <a:ext cx="1523365" cy="327025"/>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2400">
                <a:solidFill>
                  <a:srgbClr val="002060"/>
                </a:solidFill>
              </a:rPr>
              <a:t>e-e scattering</a:t>
            </a:r>
          </a:p>
        </p:txBody>
      </p:sp>
      <p:pic>
        <p:nvPicPr>
          <p:cNvPr id="34" name="图片 33"/>
          <p:cNvPicPr>
            <a:picLocks noChangeAspect="1"/>
          </p:cNvPicPr>
          <p:nvPr/>
        </p:nvPicPr>
        <p:blipFill>
          <a:blip r:embed="rId7"/>
          <a:stretch>
            <a:fillRect/>
          </a:stretch>
        </p:blipFill>
        <p:spPr>
          <a:xfrm>
            <a:off x="1410335" y="2754630"/>
            <a:ext cx="1695450" cy="368300"/>
          </a:xfrm>
          <a:prstGeom prst="rect">
            <a:avLst/>
          </a:prstGeom>
        </p:spPr>
      </p:pic>
      <p:pic>
        <p:nvPicPr>
          <p:cNvPr id="35" name="图片 34"/>
          <p:cNvPicPr>
            <a:picLocks noChangeAspect="1"/>
          </p:cNvPicPr>
          <p:nvPr/>
        </p:nvPicPr>
        <p:blipFill>
          <a:blip r:embed="rId8"/>
          <a:stretch>
            <a:fillRect/>
          </a:stretch>
        </p:blipFill>
        <p:spPr>
          <a:xfrm>
            <a:off x="457200" y="5546725"/>
            <a:ext cx="3486150" cy="558800"/>
          </a:xfrm>
          <a:prstGeom prst="rect">
            <a:avLst/>
          </a:prstGeom>
        </p:spPr>
      </p:pic>
      <p:pic>
        <p:nvPicPr>
          <p:cNvPr id="36" name="图片 35"/>
          <p:cNvPicPr>
            <a:picLocks noChangeAspect="1"/>
          </p:cNvPicPr>
          <p:nvPr/>
        </p:nvPicPr>
        <p:blipFill>
          <a:blip r:embed="rId9"/>
          <a:stretch>
            <a:fillRect/>
          </a:stretch>
        </p:blipFill>
        <p:spPr>
          <a:xfrm>
            <a:off x="1273175" y="3646170"/>
            <a:ext cx="1492250" cy="635000"/>
          </a:xfrm>
          <a:prstGeom prst="rect">
            <a:avLst/>
          </a:prstGeom>
        </p:spPr>
      </p:pic>
      <p:sp>
        <p:nvSpPr>
          <p:cNvPr id="39" name="Subtitle 2"/>
          <p:cNvSpPr>
            <a:spLocks noGrp="1"/>
          </p:cNvSpPr>
          <p:nvPr/>
        </p:nvSpPr>
        <p:spPr>
          <a:xfrm>
            <a:off x="8247380" y="62299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Background Subtraction</a:t>
            </a:r>
          </a:p>
        </p:txBody>
      </p:sp>
      <p:pic>
        <p:nvPicPr>
          <p:cNvPr id="5" name="内容占位符 4"/>
          <p:cNvPicPr>
            <a:picLocks noGrp="1" noChangeAspect="1"/>
          </p:cNvPicPr>
          <p:nvPr>
            <p:ph idx="1"/>
          </p:nvPr>
        </p:nvPicPr>
        <p:blipFill>
          <a:blip r:embed="rId2"/>
          <a:stretch>
            <a:fillRect/>
          </a:stretch>
        </p:blipFill>
        <p:spPr>
          <a:xfrm>
            <a:off x="514350" y="1284605"/>
            <a:ext cx="7854950" cy="4186555"/>
          </a:xfrm>
          <a:prstGeom prst="rect">
            <a:avLst/>
          </a:prstGeom>
        </p:spPr>
      </p:pic>
      <p:sp>
        <p:nvSpPr>
          <p:cNvPr id="6" name="标题 1"/>
          <p:cNvSpPr>
            <a:spLocks noGrp="1"/>
          </p:cNvSpPr>
          <p:nvPr/>
        </p:nvSpPr>
        <p:spPr>
          <a:xfrm>
            <a:off x="327025" y="53736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zh-CN" sz="1600"/>
              <a:t>a) Full Target run: H</a:t>
            </a:r>
            <a:r>
              <a:rPr lang="en-US" altLang="zh-CN" sz="1600" baseline="-25000"/>
              <a:t>2</a:t>
            </a:r>
            <a:r>
              <a:rPr lang="en-US" altLang="zh-CN" sz="1600"/>
              <a:t> gas was filled directly into the target cell</a:t>
            </a:r>
          </a:p>
          <a:p>
            <a:endParaRPr lang="en-US" altLang="zh-CN" sz="1600"/>
          </a:p>
          <a:p>
            <a:r>
              <a:rPr lang="en-US" altLang="zh-CN" sz="1600"/>
              <a:t>b)Empty Target run:  </a:t>
            </a:r>
            <a:r>
              <a:rPr lang="en-US" altLang="zh-CN" sz="1600">
                <a:sym typeface="+mn-ea"/>
              </a:rPr>
              <a:t>H</a:t>
            </a:r>
            <a:r>
              <a:rPr lang="en-US" altLang="zh-CN" sz="1600" baseline="-25000">
                <a:sym typeface="+mn-ea"/>
              </a:rPr>
              <a:t>2</a:t>
            </a:r>
            <a:r>
              <a:rPr lang="en-US" altLang="zh-CN" sz="1600">
                <a:sym typeface="+mn-ea"/>
              </a:rPr>
              <a:t> </a:t>
            </a:r>
            <a:r>
              <a:rPr lang="en-US" altLang="zh-CN" sz="1600"/>
              <a:t>gas was flled directly into the chamber </a:t>
            </a:r>
          </a:p>
        </p:txBody>
      </p:sp>
      <p:sp>
        <p:nvSpPr>
          <p:cNvPr id="3" name="Subtitle 2"/>
          <p:cNvSpPr>
            <a:spLocks noGrp="1"/>
          </p:cNvSpPr>
          <p:nvPr/>
        </p:nvSpPr>
        <p:spPr>
          <a:xfrm>
            <a:off x="8247380" y="62299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7190" y="-5518"/>
            <a:ext cx="8229600" cy="1143000"/>
          </a:xfrm>
        </p:spPr>
        <p:txBody>
          <a:bodyPr/>
          <a:lstStyle/>
          <a:p>
            <a:r>
              <a:rPr lang="en-US" altLang="zh-CN"/>
              <a:t>Result of the </a:t>
            </a:r>
            <a:r>
              <a:rPr lang="en-US" altLang="zh-CN" err="1"/>
              <a:t>PRad</a:t>
            </a:r>
            <a:r>
              <a:rPr lang="en-US" altLang="zh-CN"/>
              <a:t> Experiment</a:t>
            </a:r>
          </a:p>
        </p:txBody>
      </p:sp>
      <p:pic>
        <p:nvPicPr>
          <p:cNvPr id="7" name="内容占位符 6"/>
          <p:cNvPicPr>
            <a:picLocks noChangeAspect="1"/>
          </p:cNvPicPr>
          <p:nvPr/>
        </p:nvPicPr>
        <p:blipFill>
          <a:blip r:embed="rId2"/>
          <a:stretch>
            <a:fillRect/>
          </a:stretch>
        </p:blipFill>
        <p:spPr>
          <a:xfrm>
            <a:off x="196713" y="906462"/>
            <a:ext cx="6591935" cy="4474845"/>
          </a:xfrm>
          <a:prstGeom prst="rect">
            <a:avLst/>
          </a:prstGeom>
        </p:spPr>
      </p:pic>
      <p:sp>
        <p:nvSpPr>
          <p:cNvPr id="6" name="Subtitle 2"/>
          <p:cNvSpPr>
            <a:spLocks noGrp="1"/>
          </p:cNvSpPr>
          <p:nvPr/>
        </p:nvSpPr>
        <p:spPr>
          <a:xfrm>
            <a:off x="8247380" y="62299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2</a:t>
            </a:r>
          </a:p>
        </p:txBody>
      </p:sp>
      <p:sp>
        <p:nvSpPr>
          <p:cNvPr id="167" name="Frame 91"/>
          <p:cNvSpPr/>
          <p:nvPr/>
        </p:nvSpPr>
        <p:spPr>
          <a:xfrm>
            <a:off x="469183" y="3338215"/>
            <a:ext cx="3022600" cy="18923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5" name="文本框 4"/>
          <p:cNvSpPr txBox="1"/>
          <p:nvPr/>
        </p:nvSpPr>
        <p:spPr>
          <a:xfrm>
            <a:off x="6644640" y="2551430"/>
            <a:ext cx="2499360" cy="1184910"/>
          </a:xfrm>
          <a:prstGeom prst="rect">
            <a:avLst/>
          </a:prstGeom>
        </p:spPr>
        <p:txBody>
          <a:bodyPr lIns="91440" tIns="45720" rIns="91440" bIns="45720" anchor="t">
            <a:noAutofit/>
          </a:bodyPr>
          <a:lstStyle/>
          <a:p>
            <a:pPr marL="0" indent="0"/>
            <a:r>
              <a:rPr lang="en-US" altLang="zh-CN" sz="1600" b="1" i="0">
                <a:latin typeface="+mj-lt"/>
                <a:ea typeface="-apple-system"/>
                <a:cs typeface="+mj-lt"/>
              </a:rPr>
              <a:t>Xiong </a:t>
            </a:r>
            <a:r>
              <a:rPr lang="en-US" altLang="zh-CN" sz="1600" b="1" i="1">
                <a:latin typeface="+mj-lt"/>
                <a:ea typeface="-apple-system"/>
                <a:cs typeface="+mj-lt"/>
              </a:rPr>
              <a:t>et al., </a:t>
            </a:r>
            <a:r>
              <a:rPr lang="en-US" altLang="zh-CN" sz="1600" b="1" i="1">
                <a:latin typeface="+mj-lt"/>
                <a:ea typeface="-apple-system"/>
                <a:cs typeface="+mj-lt"/>
                <a:sym typeface="+mn-ea"/>
              </a:rPr>
              <a:t>Nature</a:t>
            </a:r>
            <a:r>
              <a:rPr lang="en-US" altLang="zh-CN" sz="1600" b="1">
                <a:latin typeface="+mj-lt"/>
                <a:ea typeface="-apple-system"/>
                <a:cs typeface="+mj-lt"/>
                <a:sym typeface="+mn-ea"/>
              </a:rPr>
              <a:t> 575, 147–150 (2019).</a:t>
            </a:r>
            <a:endParaRPr lang="en-US" altLang="zh-CN" sz="1600" b="1" i="0">
              <a:latin typeface="+mj-lt"/>
              <a:ea typeface="-apple-system"/>
              <a:cs typeface="+mj-lt"/>
            </a:endParaRPr>
          </a:p>
          <a:p>
            <a:pPr marL="0" indent="0"/>
            <a:endParaRPr lang="en-US" altLang="zh-CN" sz="1600" b="0" i="1">
              <a:solidFill>
                <a:srgbClr val="222222"/>
              </a:solidFill>
              <a:latin typeface="+mj-lt"/>
              <a:ea typeface="-apple-system"/>
              <a:cs typeface="+mj-lt"/>
            </a:endParaRPr>
          </a:p>
          <a:p>
            <a:pPr marL="0" indent="0"/>
            <a:endParaRPr lang="en-US" altLang="zh-CN" sz="1600" b="0" i="0">
              <a:solidFill>
                <a:srgbClr val="222222"/>
              </a:solidFill>
              <a:latin typeface="+mj-lt"/>
              <a:ea typeface="-apple-system"/>
              <a:cs typeface="+mj-lt"/>
            </a:endParaRPr>
          </a:p>
        </p:txBody>
      </p:sp>
      <p:sp>
        <p:nvSpPr>
          <p:cNvPr id="8" name="Frame 91"/>
          <p:cNvSpPr/>
          <p:nvPr/>
        </p:nvSpPr>
        <p:spPr>
          <a:xfrm>
            <a:off x="1720850" y="5892800"/>
            <a:ext cx="4419600" cy="72898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pic>
        <p:nvPicPr>
          <p:cNvPr id="10" name="内容占位符 9"/>
          <p:cNvPicPr>
            <a:picLocks noGrp="1" noChangeAspect="1"/>
          </p:cNvPicPr>
          <p:nvPr>
            <p:ph idx="1"/>
          </p:nvPr>
        </p:nvPicPr>
        <p:blipFill>
          <a:blip r:embed="rId3"/>
          <a:stretch>
            <a:fillRect/>
          </a:stretch>
        </p:blipFill>
        <p:spPr>
          <a:xfrm>
            <a:off x="1979930" y="5933440"/>
            <a:ext cx="3950335" cy="633730"/>
          </a:xfrm>
          <a:prstGeom prst="rect">
            <a:avLst/>
          </a:prstGeom>
        </p:spPr>
      </p:pic>
      <p:sp>
        <p:nvSpPr>
          <p:cNvPr id="3" name="TextBox 2">
            <a:extLst>
              <a:ext uri="{FF2B5EF4-FFF2-40B4-BE49-F238E27FC236}">
                <a16:creationId xmlns:a16="http://schemas.microsoft.com/office/drawing/2014/main" id="{7A046E79-F389-5E34-961F-55B60698CF64}"/>
              </a:ext>
            </a:extLst>
          </p:cNvPr>
          <p:cNvSpPr txBox="1"/>
          <p:nvPr/>
        </p:nvSpPr>
        <p:spPr>
          <a:xfrm>
            <a:off x="6463394" y="3934460"/>
            <a:ext cx="2680606" cy="830997"/>
          </a:xfrm>
          <a:prstGeom prst="rect">
            <a:avLst/>
          </a:prstGeom>
          <a:noFill/>
        </p:spPr>
        <p:txBody>
          <a:bodyPr wrap="none" lIns="91440" tIns="45720" rIns="91440" bIns="45720" rtlCol="0" anchor="t">
            <a:spAutoFit/>
          </a:bodyPr>
          <a:lstStyle/>
          <a:p>
            <a:r>
              <a:rPr lang="en-US" sz="1600" err="1"/>
              <a:t>PRad</a:t>
            </a:r>
            <a:r>
              <a:rPr lang="en-US" sz="1600"/>
              <a:t>:</a:t>
            </a:r>
            <a:endParaRPr lang="en-US" sz="1600">
              <a:cs typeface="Calibri"/>
            </a:endParaRPr>
          </a:p>
          <a:p>
            <a:pPr marL="285750" indent="-285750">
              <a:buFont typeface="Wingdings" pitchFamily="2" charset="2"/>
              <a:buChar char="Ø"/>
            </a:pPr>
            <a:r>
              <a:rPr lang="en-US" sz="1600"/>
              <a:t>Two independent analyses</a:t>
            </a:r>
            <a:endParaRPr lang="en-US" sz="1600">
              <a:cs typeface="Calibri"/>
            </a:endParaRPr>
          </a:p>
          <a:p>
            <a:pPr marL="285750" indent="-285750">
              <a:buFont typeface="Wingdings" pitchFamily="2" charset="2"/>
              <a:buChar char="Ø"/>
            </a:pPr>
            <a:r>
              <a:rPr lang="en-US" sz="1600"/>
              <a:t>No blind analysis </a:t>
            </a:r>
            <a:endParaRPr lang="en-US" sz="1600">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273050"/>
            <a:ext cx="7330440" cy="782955"/>
          </a:xfrm>
        </p:spPr>
        <p:txBody>
          <a:bodyPr>
            <a:normAutofit/>
          </a:bodyPr>
          <a:lstStyle/>
          <a:p>
            <a:r>
              <a:rPr lang="en-US" sz="2800">
                <a:solidFill>
                  <a:schemeClr val="accent2"/>
                </a:solidFill>
                <a:sym typeface="+mn-ea"/>
              </a:rPr>
              <a:t>   Why do we need a blind analysis?</a:t>
            </a:r>
          </a:p>
        </p:txBody>
      </p:sp>
      <p:sp>
        <p:nvSpPr>
          <p:cNvPr id="5" name="Content Placeholder 2"/>
          <p:cNvSpPr>
            <a:spLocks noGrp="1"/>
          </p:cNvSpPr>
          <p:nvPr/>
        </p:nvSpPr>
        <p:spPr>
          <a:xfrm>
            <a:off x="480695" y="3403578"/>
            <a:ext cx="8996045" cy="3147060"/>
          </a:xfrm>
          <a:prstGeom prst="rect">
            <a:avLst/>
          </a:prstGeom>
        </p:spPr>
        <p:txBody>
          <a:bodyPr vert="horz" lIns="68580" tIns="34290" rIns="68580" bIns="34290" rtlCol="0" anchor="t">
            <a:normAutofit fontScale="92500" lnSpcReduction="10000"/>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buNone/>
            </a:pPr>
            <a:endParaRPr sz="2400">
              <a:sym typeface="+mn-ea"/>
            </a:endParaRPr>
          </a:p>
          <a:p>
            <a:pPr marL="0" indent="0">
              <a:buNone/>
            </a:pPr>
            <a:endParaRPr sz="2400">
              <a:sym typeface="+mn-ea"/>
            </a:endParaRPr>
          </a:p>
          <a:p>
            <a:pPr marL="0" indent="0">
              <a:buNone/>
            </a:pPr>
            <a:endParaRPr sz="4285">
              <a:sym typeface="+mn-ea"/>
            </a:endParaRPr>
          </a:p>
          <a:p>
            <a:pPr marL="0" indent="0">
              <a:buNone/>
            </a:pPr>
            <a:endParaRPr sz="2570">
              <a:sym typeface="+mn-ea"/>
            </a:endParaRPr>
          </a:p>
          <a:p>
            <a:pPr marL="0" indent="0">
              <a:buNone/>
            </a:pPr>
            <a:r>
              <a:rPr sz="2570">
                <a:sym typeface="+mn-ea"/>
              </a:rPr>
              <a:t>•</a:t>
            </a:r>
            <a:r>
              <a:rPr lang="en-US" sz="2570">
                <a:sym typeface="+mn-ea"/>
              </a:rPr>
              <a:t> Goal of this study:             </a:t>
            </a:r>
          </a:p>
          <a:p>
            <a:pPr marL="0" indent="0">
              <a:buNone/>
            </a:pPr>
            <a:r>
              <a:rPr lang="en-US" sz="2550">
                <a:sym typeface="+mn-ea"/>
              </a:rPr>
              <a:t>  </a:t>
            </a:r>
            <a:r>
              <a:rPr lang="en-US" sz="2200">
                <a:sym typeface="+mn-ea"/>
              </a:rPr>
              <a:t>Test the proposed approaches</a:t>
            </a:r>
            <a:r>
              <a:rPr lang="en-US" sz="2200">
                <a:solidFill>
                  <a:srgbClr val="7030A0"/>
                </a:solidFill>
                <a:sym typeface="+mn-ea"/>
              </a:rPr>
              <a:t> </a:t>
            </a:r>
            <a:r>
              <a:rPr lang="en-US" sz="2200">
                <a:sym typeface="+mn-ea"/>
              </a:rPr>
              <a:t>and apply the blind analysis for </a:t>
            </a:r>
          </a:p>
          <a:p>
            <a:pPr marL="0" indent="0">
              <a:buNone/>
            </a:pPr>
            <a:r>
              <a:rPr lang="en-US" sz="2200">
                <a:sym typeface="+mn-ea"/>
              </a:rPr>
              <a:t>  </a:t>
            </a:r>
            <a:r>
              <a:rPr lang="en-US" sz="2200" err="1">
                <a:sym typeface="+mn-ea"/>
              </a:rPr>
              <a:t>PRad</a:t>
            </a:r>
            <a:r>
              <a:rPr lang="en-US" sz="2200">
                <a:sym typeface="+mn-ea"/>
              </a:rPr>
              <a:t>-II to enhance objectivity.</a:t>
            </a:r>
            <a:endParaRPr sz="2200">
              <a:sym typeface="+mn-ea"/>
            </a:endParaRPr>
          </a:p>
          <a:p>
            <a:pPr marL="0" indent="0">
              <a:buNone/>
            </a:pPr>
            <a:endParaRPr sz="8400">
              <a:sym typeface="+mn-ea"/>
            </a:endParaRPr>
          </a:p>
          <a:p>
            <a:pPr marL="0" indent="0">
              <a:buNone/>
            </a:pPr>
            <a:endParaRPr lang="en-US" sz="8400"/>
          </a:p>
        </p:txBody>
      </p:sp>
      <p:sp>
        <p:nvSpPr>
          <p:cNvPr id="3" name="Subtitle 2"/>
          <p:cNvSpPr>
            <a:spLocks noGrp="1"/>
          </p:cNvSpPr>
          <p:nvPr/>
        </p:nvSpPr>
        <p:spPr>
          <a:xfrm>
            <a:off x="8261985" y="6280785"/>
            <a:ext cx="718820" cy="31115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a:solidFill>
                  <a:schemeClr val="tx1"/>
                </a:solidFill>
              </a:rPr>
              <a:t>Page 3</a:t>
            </a:r>
          </a:p>
        </p:txBody>
      </p:sp>
      <p:pic>
        <p:nvPicPr>
          <p:cNvPr id="4" name="图片 3"/>
          <p:cNvPicPr>
            <a:picLocks noChangeAspect="1"/>
          </p:cNvPicPr>
          <p:nvPr/>
        </p:nvPicPr>
        <p:blipFill>
          <a:blip r:embed="rId2"/>
          <a:stretch>
            <a:fillRect/>
          </a:stretch>
        </p:blipFill>
        <p:spPr>
          <a:xfrm>
            <a:off x="480695" y="2243455"/>
            <a:ext cx="4091305" cy="2872105"/>
          </a:xfrm>
          <a:prstGeom prst="rect">
            <a:avLst/>
          </a:prstGeom>
        </p:spPr>
      </p:pic>
      <p:pic>
        <p:nvPicPr>
          <p:cNvPr id="6" name="图片 5"/>
          <p:cNvPicPr>
            <a:picLocks noChangeAspect="1"/>
          </p:cNvPicPr>
          <p:nvPr/>
        </p:nvPicPr>
        <p:blipFill>
          <a:blip r:embed="rId3"/>
          <a:stretch>
            <a:fillRect/>
          </a:stretch>
        </p:blipFill>
        <p:spPr>
          <a:xfrm>
            <a:off x="4672330" y="2306955"/>
            <a:ext cx="4098290" cy="2871470"/>
          </a:xfrm>
          <a:prstGeom prst="rect">
            <a:avLst/>
          </a:prstGeom>
        </p:spPr>
      </p:pic>
      <p:sp>
        <p:nvSpPr>
          <p:cNvPr id="7" name="文本框 6"/>
          <p:cNvSpPr txBox="1"/>
          <p:nvPr/>
        </p:nvSpPr>
        <p:spPr>
          <a:xfrm>
            <a:off x="480695" y="902335"/>
            <a:ext cx="7219315" cy="940435"/>
          </a:xfrm>
          <a:prstGeom prst="rect">
            <a:avLst/>
          </a:prstGeom>
        </p:spPr>
        <p:txBody>
          <a:bodyPr wrap="square" lIns="91440" tIns="45720" rIns="91440" bIns="45720" anchor="t">
            <a:noAutofit/>
          </a:bodyPr>
          <a:lstStyle/>
          <a:p>
            <a:pPr marL="0" indent="0">
              <a:lnSpc>
                <a:spcPts val="1850"/>
              </a:lnSpc>
              <a:spcBef>
                <a:spcPct val="0"/>
              </a:spcBef>
              <a:spcAft>
                <a:spcPts val="200"/>
              </a:spcAft>
            </a:pPr>
            <a:endParaRPr lang="en-US" sz="1600">
              <a:sym typeface="+mn-ea"/>
            </a:endParaRPr>
          </a:p>
          <a:p>
            <a:pPr>
              <a:lnSpc>
                <a:spcPts val="1850"/>
              </a:lnSpc>
              <a:spcBef>
                <a:spcPct val="0"/>
              </a:spcBef>
              <a:spcAft>
                <a:spcPts val="200"/>
              </a:spcAft>
            </a:pPr>
            <a:r>
              <a:rPr lang="en-US" sz="2400">
                <a:sym typeface="+mn-ea"/>
              </a:rPr>
              <a:t>We presented on how to carry out a blind analysis for </a:t>
            </a:r>
            <a:endParaRPr lang="en-US" sz="2400">
              <a:latin typeface="Microsoft YaHei UI" panose="020B0503020204020204" charset="-122"/>
              <a:ea typeface="Microsoft YaHei UI" panose="020B0503020204020204" charset="-122"/>
            </a:endParaRPr>
          </a:p>
          <a:p>
            <a:pPr marL="0" indent="0">
              <a:lnSpc>
                <a:spcPts val="1850"/>
              </a:lnSpc>
              <a:spcBef>
                <a:spcPct val="0"/>
              </a:spcBef>
              <a:spcAft>
                <a:spcPts val="200"/>
              </a:spcAft>
            </a:pPr>
            <a:r>
              <a:rPr lang="en-US" sz="2400" err="1">
                <a:sym typeface="+mn-ea"/>
              </a:rPr>
              <a:t>PRad</a:t>
            </a:r>
            <a:r>
              <a:rPr lang="en-US" sz="2400">
                <a:sym typeface="+mn-ea"/>
              </a:rPr>
              <a:t>-II during the </a:t>
            </a:r>
            <a:r>
              <a:rPr lang="en-US" sz="2400" err="1">
                <a:sym typeface="+mn-ea"/>
              </a:rPr>
              <a:t>PRad</a:t>
            </a:r>
            <a:r>
              <a:rPr lang="en-US" sz="2400">
                <a:sym typeface="+mn-ea"/>
              </a:rPr>
              <a:t>-II C1 review</a:t>
            </a:r>
            <a:endParaRPr lang="en-US" sz="2400" b="0" i="0">
              <a:latin typeface="Microsoft YaHei UI" panose="020B0503020204020204" charset="-122"/>
              <a:ea typeface="Microsoft YaHei UI"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 name="Group 56"/>
          <p:cNvGrpSpPr/>
          <p:nvPr/>
        </p:nvGrpSpPr>
        <p:grpSpPr>
          <a:xfrm>
            <a:off x="368907" y="1661951"/>
            <a:ext cx="2611120" cy="838200"/>
            <a:chOff x="591543" y="1074029"/>
            <a:chExt cx="2584174" cy="795130"/>
          </a:xfrm>
        </p:grpSpPr>
        <p:sp>
          <p:nvSpPr>
            <p:cNvPr id="128" name="TextBox 57"/>
            <p:cNvSpPr txBox="1"/>
            <p:nvPr/>
          </p:nvSpPr>
          <p:spPr>
            <a:xfrm>
              <a:off x="591543" y="1272209"/>
              <a:ext cx="2584174" cy="378337"/>
            </a:xfrm>
            <a:prstGeom prst="rect">
              <a:avLst/>
            </a:prstGeom>
            <a:noFill/>
          </p:spPr>
          <p:txBody>
            <a:bodyPr wrap="square" rtlCol="0">
              <a:spAutoFit/>
            </a:bodyPr>
            <a:lstStyle/>
            <a:p>
              <a:pPr algn="ctr"/>
              <a:r>
                <a:rPr lang="en-US" sz="2000"/>
                <a:t>Event Reconstruction</a:t>
              </a:r>
            </a:p>
          </p:txBody>
        </p:sp>
        <p:sp>
          <p:nvSpPr>
            <p:cNvPr id="129" name="Frame 58"/>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p:cNvSpPr/>
          <p:nvPr/>
        </p:nvSpPr>
        <p:spPr>
          <a:xfrm>
            <a:off x="3205452" y="1661951"/>
            <a:ext cx="251714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p:cNvGrpSpPr/>
          <p:nvPr/>
        </p:nvGrpSpPr>
        <p:grpSpPr>
          <a:xfrm>
            <a:off x="6111080" y="1635801"/>
            <a:ext cx="2611120" cy="852805"/>
            <a:chOff x="344557" y="1054753"/>
            <a:chExt cx="2584174" cy="795130"/>
          </a:xfrm>
        </p:grpSpPr>
        <p:sp>
          <p:nvSpPr>
            <p:cNvPr id="137" name="TextBox 63"/>
            <p:cNvSpPr txBox="1"/>
            <p:nvPr/>
          </p:nvSpPr>
          <p:spPr>
            <a:xfrm>
              <a:off x="344557" y="1159565"/>
              <a:ext cx="2584174" cy="547555"/>
            </a:xfrm>
            <a:prstGeom prst="rect">
              <a:avLst/>
            </a:prstGeom>
            <a:noFill/>
          </p:spPr>
          <p:txBody>
            <a:bodyPr wrap="square" rtlCol="0">
              <a:noAutofit/>
            </a:bodyPr>
            <a:lstStyle/>
            <a:p>
              <a:pPr algn="ctr"/>
              <a:r>
                <a:rPr lang="en-US" sz="2000">
                  <a:solidFill>
                    <a:schemeClr val="accent2"/>
                  </a:solidFill>
                </a:rPr>
                <a:t>Event Selection</a:t>
              </a:r>
            </a:p>
            <a:p>
              <a:pPr algn="ctr"/>
              <a:r>
                <a:rPr lang="en-US" sz="2000">
                  <a:solidFill>
                    <a:schemeClr val="accent2"/>
                  </a:solidFill>
                </a:rPr>
                <a:t>(Analysis started here)</a:t>
              </a:r>
            </a:p>
          </p:txBody>
        </p:sp>
        <p:sp>
          <p:nvSpPr>
            <p:cNvPr id="138" name="Frame 64"/>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p:cNvGrpSpPr/>
          <p:nvPr/>
        </p:nvGrpSpPr>
        <p:grpSpPr>
          <a:xfrm>
            <a:off x="6198235" y="3824948"/>
            <a:ext cx="2611120" cy="838200"/>
            <a:chOff x="296795" y="1073427"/>
            <a:chExt cx="2584174" cy="795130"/>
          </a:xfrm>
        </p:grpSpPr>
        <p:sp>
          <p:nvSpPr>
            <p:cNvPr id="140" name="TextBox 66"/>
            <p:cNvSpPr txBox="1"/>
            <p:nvPr/>
          </p:nvSpPr>
          <p:spPr>
            <a:xfrm>
              <a:off x="296795" y="1122823"/>
              <a:ext cx="2584174" cy="670524"/>
            </a:xfrm>
            <a:prstGeom prst="rect">
              <a:avLst/>
            </a:prstGeom>
            <a:noFill/>
          </p:spPr>
          <p:txBody>
            <a:bodyPr wrap="square" rtlCol="0">
              <a:spAutoFit/>
            </a:bodyPr>
            <a:lstStyle/>
            <a:p>
              <a:pPr algn="ctr"/>
              <a:r>
                <a:rPr lang="en-US" sz="2000"/>
                <a:t>Background </a:t>
              </a:r>
            </a:p>
            <a:p>
              <a:pPr algn="ctr"/>
              <a:r>
                <a:rPr lang="en-US" sz="2000"/>
                <a:t>Subtraction</a:t>
              </a:r>
            </a:p>
          </p:txBody>
        </p:sp>
        <p:sp>
          <p:nvSpPr>
            <p:cNvPr id="141" name="Frame 67"/>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2" name="Group 68"/>
          <p:cNvGrpSpPr/>
          <p:nvPr/>
        </p:nvGrpSpPr>
        <p:grpSpPr>
          <a:xfrm>
            <a:off x="3294001" y="3831828"/>
            <a:ext cx="2655057" cy="838200"/>
            <a:chOff x="376545" y="1039772"/>
            <a:chExt cx="2734040" cy="795130"/>
          </a:xfrm>
        </p:grpSpPr>
        <p:sp>
          <p:nvSpPr>
            <p:cNvPr id="143" name="TextBox 69"/>
            <p:cNvSpPr txBox="1"/>
            <p:nvPr/>
          </p:nvSpPr>
          <p:spPr>
            <a:xfrm>
              <a:off x="376545" y="1112508"/>
              <a:ext cx="2734040" cy="583923"/>
            </a:xfrm>
            <a:prstGeom prst="rect">
              <a:avLst/>
            </a:prstGeom>
            <a:noFill/>
          </p:spPr>
          <p:txBody>
            <a:bodyPr wrap="square" rtlCol="0">
              <a:spAutoFit/>
            </a:bodyPr>
            <a:lstStyle/>
            <a:p>
              <a:pPr algn="ctr"/>
              <a:r>
                <a:rPr lang="en-US" sz="2000" dirty="0"/>
                <a:t>e-p / e-e Ratio</a:t>
              </a:r>
            </a:p>
            <a:p>
              <a:pPr algn="ctr"/>
              <a:r>
                <a:rPr lang="en-US" sz="1400" dirty="0"/>
                <a:t>(</a:t>
              </a:r>
              <a:r>
                <a:rPr lang="en-US" sz="1400" b="1" dirty="0"/>
                <a:t>Need</a:t>
              </a:r>
              <a:r>
                <a:rPr lang="en-US" sz="1400" dirty="0"/>
                <a:t> </a:t>
              </a:r>
              <a:r>
                <a:rPr lang="en-US" sz="1400" b="1" dirty="0"/>
                <a:t>GEM Efficiency Correction</a:t>
              </a:r>
              <a:r>
                <a:rPr lang="en-US" sz="1400" dirty="0"/>
                <a:t>)</a:t>
              </a:r>
            </a:p>
          </p:txBody>
        </p:sp>
        <p:sp>
          <p:nvSpPr>
            <p:cNvPr id="144" name="Frame 70"/>
            <p:cNvSpPr/>
            <p:nvPr/>
          </p:nvSpPr>
          <p:spPr>
            <a:xfrm>
              <a:off x="423297" y="1039772"/>
              <a:ext cx="2638776"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7" name="Frame 73"/>
          <p:cNvSpPr/>
          <p:nvPr/>
        </p:nvSpPr>
        <p:spPr>
          <a:xfrm>
            <a:off x="479425" y="3842728"/>
            <a:ext cx="251714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8" name="Group 74"/>
          <p:cNvGrpSpPr/>
          <p:nvPr/>
        </p:nvGrpSpPr>
        <p:grpSpPr>
          <a:xfrm>
            <a:off x="385445" y="5081613"/>
            <a:ext cx="2611120" cy="838200"/>
            <a:chOff x="304801" y="1073427"/>
            <a:chExt cx="2584174" cy="795130"/>
          </a:xfrm>
        </p:grpSpPr>
        <p:sp>
          <p:nvSpPr>
            <p:cNvPr id="149" name="TextBox 75"/>
            <p:cNvSpPr txBox="1"/>
            <p:nvPr/>
          </p:nvSpPr>
          <p:spPr>
            <a:xfrm>
              <a:off x="304801" y="1126435"/>
              <a:ext cx="2584174" cy="670439"/>
            </a:xfrm>
            <a:prstGeom prst="rect">
              <a:avLst/>
            </a:prstGeom>
            <a:noFill/>
          </p:spPr>
          <p:txBody>
            <a:bodyPr wrap="square" rtlCol="0">
              <a:spAutoFit/>
            </a:bodyPr>
            <a:lstStyle/>
            <a:p>
              <a:pPr algn="ctr"/>
              <a:r>
                <a:rPr lang="en-US" sz="2000" dirty="0"/>
                <a:t>Proton Electric Form Factor</a:t>
              </a:r>
            </a:p>
          </p:txBody>
        </p:sp>
        <p:sp>
          <p:nvSpPr>
            <p:cNvPr id="150" name="Frame 76"/>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p:cNvGrpSpPr/>
          <p:nvPr/>
        </p:nvGrpSpPr>
        <p:grpSpPr>
          <a:xfrm>
            <a:off x="3257550" y="5081613"/>
            <a:ext cx="2776855" cy="838200"/>
            <a:chOff x="304801" y="1073427"/>
            <a:chExt cx="2748264" cy="795231"/>
          </a:xfrm>
        </p:grpSpPr>
        <p:sp>
          <p:nvSpPr>
            <p:cNvPr id="152" name="TextBox 78"/>
            <p:cNvSpPr txBox="1"/>
            <p:nvPr/>
          </p:nvSpPr>
          <p:spPr>
            <a:xfrm>
              <a:off x="304801" y="1139696"/>
              <a:ext cx="2748264" cy="670524"/>
            </a:xfrm>
            <a:prstGeom prst="rect">
              <a:avLst/>
            </a:prstGeom>
            <a:noFill/>
          </p:spPr>
          <p:txBody>
            <a:bodyPr wrap="square" rtlCol="0">
              <a:spAutoFit/>
            </a:bodyPr>
            <a:lstStyle/>
            <a:p>
              <a:pPr algn="ctr"/>
              <a:r>
                <a:rPr lang="en-US" sz="2000" dirty="0"/>
                <a:t>Proton Charge </a:t>
              </a:r>
            </a:p>
            <a:p>
              <a:pPr algn="ctr"/>
              <a:r>
                <a:rPr lang="en-US" sz="2000" dirty="0"/>
                <a:t>Radius Extraction </a:t>
              </a:r>
              <a:r>
                <a:rPr lang="en-US" sz="2000" i="1" dirty="0" err="1">
                  <a:solidFill>
                    <a:schemeClr val="tx1"/>
                  </a:solidFill>
                  <a:latin typeface="Arial" panose="020B0604020202020204" pitchFamily="34" charset="0"/>
                  <a:cs typeface="Andalus" pitchFamily="18" charset="-78"/>
                  <a:sym typeface="Symbol" panose="05050102010706020507" pitchFamily="18" charset="2"/>
                </a:rPr>
                <a:t>r</a:t>
              </a:r>
              <a:r>
                <a:rPr lang="en-US" sz="2000" i="1" baseline="-25000" dirty="0" err="1">
                  <a:solidFill>
                    <a:schemeClr val="tx1"/>
                  </a:solidFill>
                  <a:latin typeface="Arial" panose="020B0604020202020204" pitchFamily="34" charset="0"/>
                  <a:cs typeface="Andalus" pitchFamily="18" charset="-78"/>
                  <a:sym typeface="Symbol" panose="05050102010706020507" pitchFamily="18" charset="2"/>
                </a:rPr>
                <a:t>p</a:t>
              </a:r>
              <a:endParaRPr lang="en-US" sz="2000" i="1" baseline="-25000" dirty="0">
                <a:solidFill>
                  <a:schemeClr val="tx1"/>
                </a:solidFill>
                <a:latin typeface="Arial" panose="020B0604020202020204" pitchFamily="34" charset="0"/>
                <a:cs typeface="Andalus" pitchFamily="18" charset="-78"/>
                <a:sym typeface="Symbol" panose="05050102010706020507" pitchFamily="18" charset="2"/>
              </a:endParaRPr>
            </a:p>
          </p:txBody>
        </p:sp>
        <p:sp>
          <p:nvSpPr>
            <p:cNvPr id="153" name="Frame 79"/>
            <p:cNvSpPr/>
            <p:nvPr/>
          </p:nvSpPr>
          <p:spPr>
            <a:xfrm>
              <a:off x="431750" y="1073427"/>
              <a:ext cx="2403867" cy="795231"/>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p:cNvSpPr txBox="1"/>
          <p:nvPr/>
        </p:nvSpPr>
        <p:spPr>
          <a:xfrm>
            <a:off x="6030595" y="5299418"/>
            <a:ext cx="2698115" cy="398780"/>
          </a:xfrm>
          <a:prstGeom prst="rect">
            <a:avLst/>
          </a:prstGeom>
          <a:noFill/>
          <a:ln>
            <a:noFill/>
          </a:ln>
        </p:spPr>
        <p:txBody>
          <a:bodyPr wrap="square" rtlCol="0">
            <a:spAutoFit/>
          </a:bodyPr>
          <a:lstStyle/>
          <a:p>
            <a:pPr algn="ctr"/>
            <a:r>
              <a:rPr lang="en-US" sz="2000" b="1">
                <a:solidFill>
                  <a:srgbClr val="9900CC"/>
                </a:solidFill>
                <a:cs typeface="+mn-lt"/>
                <a:sym typeface="+mn-ea"/>
              </a:rPr>
              <a:t>Unblind the Analysis</a:t>
            </a:r>
            <a:r>
              <a:rPr lang="en-US" sz="2000" b="1">
                <a:solidFill>
                  <a:schemeClr val="accent4"/>
                </a:solidFill>
                <a:cs typeface="+mn-lt"/>
              </a:rPr>
              <a:t> </a:t>
            </a:r>
          </a:p>
        </p:txBody>
      </p:sp>
      <p:sp>
        <p:nvSpPr>
          <p:cNvPr id="161" name="Rectangle 16"/>
          <p:cNvSpPr/>
          <p:nvPr/>
        </p:nvSpPr>
        <p:spPr>
          <a:xfrm>
            <a:off x="3380561" y="6269578"/>
            <a:ext cx="2357755" cy="654050"/>
          </a:xfrm>
          <a:prstGeom prst="rect">
            <a:avLst/>
          </a:prstGeom>
        </p:spPr>
        <p:txBody>
          <a:bodyPr wrap="none">
            <a:noAutofit/>
          </a:bodyPr>
          <a:lstStyle/>
          <a:p>
            <a:pPr algn="ctr"/>
            <a:r>
              <a:rPr lang="en-US" sz="2000" b="1">
                <a:solidFill>
                  <a:srgbClr val="9900CC"/>
                </a:solidFill>
                <a:cs typeface="+mn-lt"/>
                <a:sym typeface="+mn-ea"/>
              </a:rPr>
              <a:t>True Radius </a:t>
            </a:r>
            <a:r>
              <a:rPr lang="en-US" sz="2000" b="1" i="1"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err="1">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a:solidFill>
                <a:srgbClr val="7030A0"/>
              </a:solidFill>
            </a:endParaRPr>
          </a:p>
        </p:txBody>
      </p:sp>
      <p:sp>
        <p:nvSpPr>
          <p:cNvPr id="163" name="TextBox 2"/>
          <p:cNvSpPr txBox="1"/>
          <p:nvPr/>
        </p:nvSpPr>
        <p:spPr>
          <a:xfrm>
            <a:off x="421800" y="685800"/>
            <a:ext cx="3302026" cy="1116728"/>
          </a:xfrm>
          <a:prstGeom prst="rect">
            <a:avLst/>
          </a:prstGeom>
          <a:noFill/>
        </p:spPr>
        <p:txBody>
          <a:bodyPr wrap="none" lIns="91440" tIns="45720" rIns="91440" bIns="45720" rtlCol="0" anchor="t">
            <a:noAutofit/>
          </a:bodyPr>
          <a:lstStyle/>
          <a:p>
            <a:r>
              <a:rPr lang="en-US" altLang="zh-CN" sz="3600" b="1">
                <a:solidFill>
                  <a:srgbClr val="C00000"/>
                </a:solidFill>
                <a:ea typeface="宋体"/>
              </a:rPr>
              <a:t>Plan A</a:t>
            </a:r>
            <a:r>
              <a:rPr lang="en-US" altLang="zh-CN" sz="2100" b="1">
                <a:solidFill>
                  <a:srgbClr val="C00000"/>
                </a:solidFill>
                <a:ea typeface="宋体"/>
              </a:rPr>
              <a:t> </a:t>
            </a:r>
          </a:p>
          <a:p>
            <a:r>
              <a:rPr lang="en-US" sz="2100" b="1">
                <a:solidFill>
                  <a:srgbClr val="C00000"/>
                </a:solidFill>
                <a:ea typeface="宋体"/>
                <a:cs typeface="Calibri"/>
              </a:rPr>
              <a:t>(</a:t>
            </a:r>
            <a:r>
              <a:rPr lang="en-US" sz="1600" b="1">
                <a:solidFill>
                  <a:srgbClr val="C00000"/>
                </a:solidFill>
                <a:ea typeface="宋体"/>
                <a:cs typeface="Calibri"/>
              </a:rPr>
              <a:t>Proposed in </a:t>
            </a:r>
            <a:r>
              <a:rPr lang="en-US" sz="1600" b="1" err="1">
                <a:solidFill>
                  <a:srgbClr val="C00000"/>
                </a:solidFill>
                <a:ea typeface="宋体"/>
                <a:cs typeface="Calibri"/>
              </a:rPr>
              <a:t>PRad</a:t>
            </a:r>
            <a:r>
              <a:rPr lang="en-US" sz="1600" b="1">
                <a:solidFill>
                  <a:srgbClr val="C00000"/>
                </a:solidFill>
                <a:ea typeface="宋体"/>
                <a:cs typeface="Calibri"/>
              </a:rPr>
              <a:t>-II C1 review</a:t>
            </a:r>
            <a:r>
              <a:rPr lang="en-US" sz="2100" b="1">
                <a:solidFill>
                  <a:srgbClr val="C00000"/>
                </a:solidFill>
                <a:ea typeface="宋体"/>
                <a:cs typeface="Calibri"/>
              </a:rPr>
              <a:t>)</a:t>
            </a:r>
            <a:endParaRPr lang="en-US"/>
          </a:p>
        </p:txBody>
      </p:sp>
      <p:cxnSp>
        <p:nvCxnSpPr>
          <p:cNvPr id="166" name="Straight Arrow Connector 87"/>
          <p:cNvCxnSpPr>
            <a:cxnSpLocks/>
            <a:stCxn id="167" idx="2"/>
          </p:cNvCxnSpPr>
          <p:nvPr/>
        </p:nvCxnSpPr>
        <p:spPr>
          <a:xfrm>
            <a:off x="4476030" y="1344231"/>
            <a:ext cx="0" cy="45829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7" name="Frame 91"/>
          <p:cNvSpPr/>
          <p:nvPr/>
        </p:nvSpPr>
        <p:spPr>
          <a:xfrm>
            <a:off x="3842581" y="831245"/>
            <a:ext cx="1266898" cy="512986"/>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4" name="Rectangle 4"/>
          <p:cNvSpPr/>
          <p:nvPr/>
        </p:nvSpPr>
        <p:spPr>
          <a:xfrm>
            <a:off x="385445" y="105018"/>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err="1">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a:t>
            </a:r>
            <a:r>
              <a:rPr lang="en-US" sz="2400" b="1" i="1" err="1">
                <a:solidFill>
                  <a:srgbClr val="9900CC"/>
                </a:solidFill>
                <a:latin typeface="Arial" panose="020B0604020202020204" pitchFamily="34" charset="0"/>
                <a:cs typeface="Arial" panose="020B0604020202020204" pitchFamily="34" charset="0"/>
              </a:rPr>
              <a:t>PRad</a:t>
            </a:r>
            <a:r>
              <a:rPr lang="en-US" sz="2400" b="1" i="1">
                <a:solidFill>
                  <a:srgbClr val="9900CC"/>
                </a:solidFill>
                <a:latin typeface="Arial" panose="020B0604020202020204" pitchFamily="34" charset="0"/>
                <a:cs typeface="Arial" panose="020B0604020202020204" pitchFamily="34" charset="0"/>
              </a:rPr>
              <a:t>-II</a:t>
            </a:r>
          </a:p>
        </p:txBody>
      </p:sp>
      <p:sp>
        <p:nvSpPr>
          <p:cNvPr id="177" name="Frame 79"/>
          <p:cNvSpPr/>
          <p:nvPr/>
        </p:nvSpPr>
        <p:spPr>
          <a:xfrm>
            <a:off x="3359601" y="6172200"/>
            <a:ext cx="2522145" cy="580782"/>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1" name="Frame 79"/>
          <p:cNvSpPr/>
          <p:nvPr/>
        </p:nvSpPr>
        <p:spPr>
          <a:xfrm>
            <a:off x="6198235" y="5089233"/>
            <a:ext cx="2428875"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9" name="TextBox 63"/>
          <p:cNvSpPr txBox="1"/>
          <p:nvPr/>
        </p:nvSpPr>
        <p:spPr>
          <a:xfrm>
            <a:off x="3247997" y="1842291"/>
            <a:ext cx="2432050" cy="471170"/>
          </a:xfrm>
          <a:prstGeom prst="rect">
            <a:avLst/>
          </a:prstGeom>
          <a:solidFill>
            <a:schemeClr val="bg1">
              <a:lumMod val="75000"/>
            </a:schemeClr>
          </a:solidFill>
        </p:spPr>
        <p:txBody>
          <a:bodyPr wrap="square" rtlCol="0">
            <a:noAutofit/>
          </a:bodyPr>
          <a:lstStyle/>
          <a:p>
            <a:pPr algn="ctr"/>
            <a:r>
              <a:rPr lang="en-US" sz="2000"/>
              <a:t>Calibration</a:t>
            </a:r>
          </a:p>
        </p:txBody>
      </p:sp>
      <p:cxnSp>
        <p:nvCxnSpPr>
          <p:cNvPr id="85" name="Straight Arrow Connector 84"/>
          <p:cNvCxnSpPr/>
          <p:nvPr/>
        </p:nvCxnSpPr>
        <p:spPr>
          <a:xfrm flipH="1">
            <a:off x="3012316" y="4342250"/>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Frame 91"/>
          <p:cNvSpPr/>
          <p:nvPr/>
        </p:nvSpPr>
        <p:spPr>
          <a:xfrm>
            <a:off x="728817" y="3313917"/>
            <a:ext cx="5583084" cy="37211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7" name="文本框 6"/>
          <p:cNvSpPr txBox="1"/>
          <p:nvPr/>
        </p:nvSpPr>
        <p:spPr>
          <a:xfrm>
            <a:off x="580584" y="3310157"/>
            <a:ext cx="5998015" cy="307777"/>
          </a:xfrm>
          <a:prstGeom prst="rect">
            <a:avLst/>
          </a:prstGeom>
          <a:noFill/>
        </p:spPr>
        <p:txBody>
          <a:bodyPr wrap="square" rtlCol="0" anchor="t">
            <a:spAutoFit/>
          </a:bodyPr>
          <a:lstStyle/>
          <a:p>
            <a:pPr algn="ctr"/>
            <a:r>
              <a:rPr lang="en-US" altLang="en-US" sz="1400" dirty="0">
                <a:solidFill>
                  <a:schemeClr val="accent2"/>
                </a:solidFill>
                <a:sym typeface="+mn-ea"/>
              </a:rPr>
              <a:t> We are here: got the super-ratio and beginning the iteration in simulation</a:t>
            </a:r>
          </a:p>
        </p:txBody>
      </p:sp>
      <p:sp>
        <p:nvSpPr>
          <p:cNvPr id="8" name="TextBox 72"/>
          <p:cNvSpPr txBox="1"/>
          <p:nvPr/>
        </p:nvSpPr>
        <p:spPr>
          <a:xfrm>
            <a:off x="460375" y="3916389"/>
            <a:ext cx="2611120" cy="645160"/>
          </a:xfrm>
          <a:prstGeom prst="rect">
            <a:avLst/>
          </a:prstGeom>
          <a:noFill/>
        </p:spPr>
        <p:txBody>
          <a:bodyPr wrap="square" rtlCol="0">
            <a:spAutoFit/>
          </a:bodyPr>
          <a:lstStyle/>
          <a:p>
            <a:pPr algn="ctr"/>
            <a:r>
              <a:rPr lang="en-US"/>
              <a:t>Elastic e-p </a:t>
            </a:r>
          </a:p>
          <a:p>
            <a:pPr algn="ctr"/>
            <a:r>
              <a:rPr lang="en-US"/>
              <a:t>differential cross section</a:t>
            </a:r>
          </a:p>
        </p:txBody>
      </p:sp>
      <p:sp>
        <p:nvSpPr>
          <p:cNvPr id="191" name="TextBox 63"/>
          <p:cNvSpPr txBox="1"/>
          <p:nvPr/>
        </p:nvSpPr>
        <p:spPr>
          <a:xfrm>
            <a:off x="467781" y="1896663"/>
            <a:ext cx="2425700" cy="398780"/>
          </a:xfrm>
          <a:prstGeom prst="rect">
            <a:avLst/>
          </a:prstGeom>
          <a:solidFill>
            <a:schemeClr val="bg1">
              <a:lumMod val="75000"/>
            </a:schemeClr>
          </a:solidFill>
        </p:spPr>
        <p:txBody>
          <a:bodyPr wrap="square" rtlCol="0">
            <a:spAutoFit/>
          </a:bodyPr>
          <a:lstStyle/>
          <a:p>
            <a:pPr algn="ctr"/>
            <a:r>
              <a:rPr lang="en-US" sz="2000" dirty="0"/>
              <a:t>Event Reconstruction</a:t>
            </a:r>
          </a:p>
        </p:txBody>
      </p:sp>
      <p:cxnSp>
        <p:nvCxnSpPr>
          <p:cNvPr id="9" name="Straight Arrow Connector 87"/>
          <p:cNvCxnSpPr>
            <a:cxnSpLocks/>
          </p:cNvCxnSpPr>
          <p:nvPr/>
        </p:nvCxnSpPr>
        <p:spPr>
          <a:xfrm>
            <a:off x="7398939" y="2533756"/>
            <a:ext cx="0" cy="11522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96"/>
          <p:cNvSpPr txBox="1"/>
          <p:nvPr/>
        </p:nvSpPr>
        <p:spPr>
          <a:xfrm>
            <a:off x="4006450" y="618984"/>
            <a:ext cx="1266898" cy="538702"/>
          </a:xfrm>
          <a:prstGeom prst="rect">
            <a:avLst/>
          </a:prstGeom>
          <a:noFill/>
        </p:spPr>
        <p:txBody>
          <a:bodyPr wrap="square" rtlCol="0">
            <a:noAutofit/>
          </a:bodyPr>
          <a:lstStyle/>
          <a:p>
            <a:r>
              <a:rPr lang="en-US" dirty="0">
                <a:solidFill>
                  <a:srgbClr val="C00000"/>
                </a:solidFill>
              </a:rPr>
              <a:t>                                      Blinding </a:t>
            </a:r>
          </a:p>
        </p:txBody>
      </p:sp>
      <p:cxnSp>
        <p:nvCxnSpPr>
          <p:cNvPr id="13" name="Straight Arrow Connector 84"/>
          <p:cNvCxnSpPr/>
          <p:nvPr/>
        </p:nvCxnSpPr>
        <p:spPr>
          <a:xfrm flipH="1">
            <a:off x="5902960" y="4328291"/>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84"/>
          <p:cNvCxnSpPr/>
          <p:nvPr/>
        </p:nvCxnSpPr>
        <p:spPr>
          <a:xfrm>
            <a:off x="3030096" y="5526233"/>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84"/>
          <p:cNvCxnSpPr/>
          <p:nvPr/>
        </p:nvCxnSpPr>
        <p:spPr>
          <a:xfrm>
            <a:off x="5862196" y="5558275"/>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84"/>
          <p:cNvCxnSpPr/>
          <p:nvPr/>
        </p:nvCxnSpPr>
        <p:spPr>
          <a:xfrm flipH="1">
            <a:off x="6039404" y="5999691"/>
            <a:ext cx="1308735" cy="59690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84"/>
          <p:cNvCxnSpPr/>
          <p:nvPr/>
        </p:nvCxnSpPr>
        <p:spPr>
          <a:xfrm>
            <a:off x="2903068" y="2083368"/>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84"/>
          <p:cNvCxnSpPr/>
          <p:nvPr/>
        </p:nvCxnSpPr>
        <p:spPr>
          <a:xfrm>
            <a:off x="5735803" y="2121468"/>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87"/>
          <p:cNvCxnSpPr/>
          <p:nvPr/>
        </p:nvCxnSpPr>
        <p:spPr>
          <a:xfrm>
            <a:off x="1710609" y="4653714"/>
            <a:ext cx="0" cy="400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ubtitle 2"/>
          <p:cNvSpPr>
            <a:spLocks noGrp="1"/>
          </p:cNvSpPr>
          <p:nvPr/>
        </p:nvSpPr>
        <p:spPr>
          <a:xfrm>
            <a:off x="8247380" y="6229985"/>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4</a:t>
            </a:r>
          </a:p>
        </p:txBody>
      </p:sp>
      <p:cxnSp>
        <p:nvCxnSpPr>
          <p:cNvPr id="6" name="Straight Arrow Connector 87">
            <a:extLst>
              <a:ext uri="{FF2B5EF4-FFF2-40B4-BE49-F238E27FC236}">
                <a16:creationId xmlns:a16="http://schemas.microsoft.com/office/drawing/2014/main" id="{E5CD4C8B-AF3C-95B0-FAB7-62D3F0C717BC}"/>
              </a:ext>
            </a:extLst>
          </p:cNvPr>
          <p:cNvCxnSpPr>
            <a:cxnSpLocks/>
          </p:cNvCxnSpPr>
          <p:nvPr/>
        </p:nvCxnSpPr>
        <p:spPr>
          <a:xfrm>
            <a:off x="3170748" y="3691556"/>
            <a:ext cx="0" cy="48954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1" name="图片 10" descr="蓝色的标志&#10;&#10;AI 生成的内容可能不正确。">
            <a:extLst>
              <a:ext uri="{FF2B5EF4-FFF2-40B4-BE49-F238E27FC236}">
                <a16:creationId xmlns:a16="http://schemas.microsoft.com/office/drawing/2014/main" id="{8AB8D01D-FA76-3CDE-9541-7DA1D5F559D7}"/>
              </a:ext>
            </a:extLst>
          </p:cNvPr>
          <p:cNvPicPr>
            <a:picLocks noChangeAspect="1"/>
          </p:cNvPicPr>
          <p:nvPr/>
        </p:nvPicPr>
        <p:blipFill>
          <a:blip r:embed="rId2"/>
          <a:stretch>
            <a:fillRect/>
          </a:stretch>
        </p:blipFill>
        <p:spPr>
          <a:xfrm>
            <a:off x="1414276" y="2525805"/>
            <a:ext cx="3486329" cy="7167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2E1D92-5438-C035-D15C-66781C4FCCFA}"/>
              </a:ext>
            </a:extLst>
          </p:cNvPr>
          <p:cNvSpPr>
            <a:spLocks noGrp="1"/>
          </p:cNvSpPr>
          <p:nvPr>
            <p:ph type="title"/>
          </p:nvPr>
        </p:nvSpPr>
        <p:spPr>
          <a:xfrm>
            <a:off x="399244" y="98061"/>
            <a:ext cx="8229600" cy="1143000"/>
          </a:xfrm>
        </p:spPr>
        <p:txBody>
          <a:bodyPr/>
          <a:lstStyle/>
          <a:p>
            <a:r>
              <a:rPr lang="en-US" altLang="zh-CN" dirty="0"/>
              <a:t>GEM Efficiency Study (e-e case)</a:t>
            </a:r>
            <a:endParaRPr lang="zh-CN" altLang="en-US" dirty="0"/>
          </a:p>
        </p:txBody>
      </p:sp>
      <p:pic>
        <p:nvPicPr>
          <p:cNvPr id="4" name="内容占位符 3" descr="图表, 散点图&#10;&#10;AI 生成的内容可能不正确。">
            <a:extLst>
              <a:ext uri="{FF2B5EF4-FFF2-40B4-BE49-F238E27FC236}">
                <a16:creationId xmlns:a16="http://schemas.microsoft.com/office/drawing/2014/main" id="{6D87E889-78F0-CD47-3F69-FFDA785046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489" y="1173068"/>
            <a:ext cx="8356205" cy="4026430"/>
          </a:xfrm>
          <a:prstGeom prst="rect">
            <a:avLst/>
          </a:prstGeom>
        </p:spPr>
      </p:pic>
      <p:pic>
        <p:nvPicPr>
          <p:cNvPr id="7" name="图片 6" descr="背景图案&#10;&#10;AI 生成的内容可能不正确。">
            <a:extLst>
              <a:ext uri="{FF2B5EF4-FFF2-40B4-BE49-F238E27FC236}">
                <a16:creationId xmlns:a16="http://schemas.microsoft.com/office/drawing/2014/main" id="{C06A6ECF-CD3B-D3A8-E25B-F94A1953CF64}"/>
              </a:ext>
            </a:extLst>
          </p:cNvPr>
          <p:cNvPicPr>
            <a:picLocks noChangeAspect="1"/>
          </p:cNvPicPr>
          <p:nvPr/>
        </p:nvPicPr>
        <p:blipFill>
          <a:blip r:embed="rId3"/>
          <a:stretch>
            <a:fillRect/>
          </a:stretch>
        </p:blipFill>
        <p:spPr>
          <a:xfrm>
            <a:off x="3474720" y="2660224"/>
            <a:ext cx="605603" cy="160925"/>
          </a:xfrm>
          <a:prstGeom prst="rect">
            <a:avLst/>
          </a:prstGeom>
        </p:spPr>
      </p:pic>
      <p:pic>
        <p:nvPicPr>
          <p:cNvPr id="8" name="图片 7" descr="背景图案&#10;&#10;AI 生成的内容可能不正确。">
            <a:extLst>
              <a:ext uri="{FF2B5EF4-FFF2-40B4-BE49-F238E27FC236}">
                <a16:creationId xmlns:a16="http://schemas.microsoft.com/office/drawing/2014/main" id="{AC33A744-D4B3-3F73-E17E-88AA4F692786}"/>
              </a:ext>
            </a:extLst>
          </p:cNvPr>
          <p:cNvPicPr>
            <a:picLocks noChangeAspect="1"/>
          </p:cNvPicPr>
          <p:nvPr/>
        </p:nvPicPr>
        <p:blipFill>
          <a:blip r:embed="rId3"/>
          <a:stretch>
            <a:fillRect/>
          </a:stretch>
        </p:blipFill>
        <p:spPr>
          <a:xfrm>
            <a:off x="7359894" y="2382378"/>
            <a:ext cx="591954" cy="105794"/>
          </a:xfrm>
          <a:prstGeom prst="rect">
            <a:avLst/>
          </a:prstGeom>
        </p:spPr>
      </p:pic>
      <p:graphicFrame>
        <p:nvGraphicFramePr>
          <p:cNvPr id="9" name="Table 2">
            <a:extLst>
              <a:ext uri="{FF2B5EF4-FFF2-40B4-BE49-F238E27FC236}">
                <a16:creationId xmlns:a16="http://schemas.microsoft.com/office/drawing/2014/main" id="{F983CBB3-9E66-FD96-4D09-B8A93B79D0F4}"/>
              </a:ext>
            </a:extLst>
          </p:cNvPr>
          <p:cNvGraphicFramePr>
            <a:graphicFrameLocks noGrp="1"/>
          </p:cNvGraphicFramePr>
          <p:nvPr>
            <p:extLst>
              <p:ext uri="{D42A27DB-BD31-4B8C-83A1-F6EECF244321}">
                <p14:modId xmlns:p14="http://schemas.microsoft.com/office/powerpoint/2010/main" val="4111690657"/>
              </p:ext>
            </p:extLst>
          </p:nvPr>
        </p:nvGraphicFramePr>
        <p:xfrm>
          <a:off x="314032" y="5355420"/>
          <a:ext cx="7933348" cy="518160"/>
        </p:xfrm>
        <a:graphic>
          <a:graphicData uri="http://schemas.openxmlformats.org/drawingml/2006/table">
            <a:tbl>
              <a:tblPr firstRow="1" bandRow="1">
                <a:tableStyleId>{5C22544A-7EE6-4342-B048-85BDC9FD1C3A}</a:tableStyleId>
              </a:tblPr>
              <a:tblGrid>
                <a:gridCol w="4256698">
                  <a:extLst>
                    <a:ext uri="{9D8B030D-6E8A-4147-A177-3AD203B41FA5}">
                      <a16:colId xmlns:a16="http://schemas.microsoft.com/office/drawing/2014/main" val="20000"/>
                    </a:ext>
                  </a:extLst>
                </a:gridCol>
                <a:gridCol w="3676650">
                  <a:extLst>
                    <a:ext uri="{9D8B030D-6E8A-4147-A177-3AD203B41FA5}">
                      <a16:colId xmlns:a16="http://schemas.microsoft.com/office/drawing/2014/main" val="20002"/>
                    </a:ext>
                  </a:extLst>
                </a:gridCol>
              </a:tblGrid>
              <a:tr h="4342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a:t>RMS Value for difference between 2 sets(%)</a:t>
                      </a:r>
                    </a:p>
                    <a:p>
                      <a:pPr algn="ctr">
                        <a:buNone/>
                      </a:pPr>
                      <a:endParaRPr lang="en-US" altLang="zh-CN"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rPr>
                        <a:t>e-e:   ~0.0498</a:t>
                      </a:r>
                    </a:p>
                    <a:p>
                      <a:pPr algn="ctr"/>
                      <a:endParaRPr sz="1400" dirty="0">
                        <a:sym typeface="+mn-ea"/>
                      </a:endParaRPr>
                    </a:p>
                  </a:txBody>
                  <a:tcPr/>
                </a:tc>
                <a:extLst>
                  <a:ext uri="{0D108BD9-81ED-4DB2-BD59-A6C34878D82A}">
                    <a16:rowId xmlns:a16="http://schemas.microsoft.com/office/drawing/2014/main" val="10000"/>
                  </a:ext>
                </a:extLst>
              </a:tr>
            </a:tbl>
          </a:graphicData>
        </a:graphic>
      </p:graphicFrame>
      <p:pic>
        <p:nvPicPr>
          <p:cNvPr id="12" name="图片 11" descr="背景图案&#10;&#10;AI 生成的内容可能不正确。">
            <a:extLst>
              <a:ext uri="{FF2B5EF4-FFF2-40B4-BE49-F238E27FC236}">
                <a16:creationId xmlns:a16="http://schemas.microsoft.com/office/drawing/2014/main" id="{7B3DEB73-5B91-D45E-CD88-FD0FE71A5182}"/>
              </a:ext>
            </a:extLst>
          </p:cNvPr>
          <p:cNvPicPr>
            <a:picLocks noChangeAspect="1"/>
          </p:cNvPicPr>
          <p:nvPr/>
        </p:nvPicPr>
        <p:blipFill>
          <a:blip r:embed="rId3"/>
          <a:stretch>
            <a:fillRect/>
          </a:stretch>
        </p:blipFill>
        <p:spPr>
          <a:xfrm flipV="1">
            <a:off x="6705600" y="2361500"/>
            <a:ext cx="834093" cy="131759"/>
          </a:xfrm>
          <a:prstGeom prst="rect">
            <a:avLst/>
          </a:prstGeom>
        </p:spPr>
      </p:pic>
      <p:pic>
        <p:nvPicPr>
          <p:cNvPr id="13" name="图片 12" descr="背景图案&#10;&#10;AI 生成的内容可能不正确。">
            <a:extLst>
              <a:ext uri="{FF2B5EF4-FFF2-40B4-BE49-F238E27FC236}">
                <a16:creationId xmlns:a16="http://schemas.microsoft.com/office/drawing/2014/main" id="{988DED7F-C8AA-4AC4-9062-3451B4D0DB65}"/>
              </a:ext>
            </a:extLst>
          </p:cNvPr>
          <p:cNvPicPr>
            <a:picLocks noChangeAspect="1"/>
          </p:cNvPicPr>
          <p:nvPr/>
        </p:nvPicPr>
        <p:blipFill>
          <a:blip r:embed="rId3"/>
          <a:stretch>
            <a:fillRect/>
          </a:stretch>
        </p:blipFill>
        <p:spPr>
          <a:xfrm flipV="1">
            <a:off x="7359894" y="2108788"/>
            <a:ext cx="591954" cy="148764"/>
          </a:xfrm>
          <a:prstGeom prst="rect">
            <a:avLst/>
          </a:prstGeom>
        </p:spPr>
      </p:pic>
      <p:sp>
        <p:nvSpPr>
          <p:cNvPr id="15" name="文本框 14">
            <a:extLst>
              <a:ext uri="{FF2B5EF4-FFF2-40B4-BE49-F238E27FC236}">
                <a16:creationId xmlns:a16="http://schemas.microsoft.com/office/drawing/2014/main" id="{36829DF9-AA43-2C32-D5A6-2EF08C05650C}"/>
              </a:ext>
            </a:extLst>
          </p:cNvPr>
          <p:cNvSpPr txBox="1"/>
          <p:nvPr/>
        </p:nvSpPr>
        <p:spPr>
          <a:xfrm>
            <a:off x="2082800" y="6029503"/>
            <a:ext cx="4572000" cy="646331"/>
          </a:xfrm>
          <a:prstGeom prst="rect">
            <a:avLst/>
          </a:prstGeom>
          <a:noFill/>
        </p:spPr>
        <p:txBody>
          <a:bodyPr wrap="square">
            <a:spAutoFit/>
          </a:bodyPr>
          <a:lstStyle/>
          <a:p>
            <a:pPr algn="ctr"/>
            <a:r>
              <a:rPr lang="en-US" altLang="zh-CN" sz="1800" dirty="0">
                <a:sym typeface="+mn-ea"/>
              </a:rPr>
              <a:t>Statistics</a:t>
            </a:r>
            <a:r>
              <a:rPr lang="en-US" altLang="zh-CN" dirty="0">
                <a:sym typeface="+mn-ea"/>
              </a:rPr>
              <a:t>: </a:t>
            </a:r>
            <a:r>
              <a:rPr lang="en-US" altLang="zh-CN" sz="1800" dirty="0"/>
              <a:t>100%  Beam Energy: 2.143(GeV)</a:t>
            </a:r>
          </a:p>
          <a:p>
            <a:pPr algn="ctr"/>
            <a:endParaRPr lang="en-US" altLang="zh-CN" sz="1800" dirty="0">
              <a:sym typeface="+mn-ea"/>
            </a:endParaRPr>
          </a:p>
        </p:txBody>
      </p:sp>
      <p:sp>
        <p:nvSpPr>
          <p:cNvPr id="16" name="Subtitle 2">
            <a:extLst>
              <a:ext uri="{FF2B5EF4-FFF2-40B4-BE49-F238E27FC236}">
                <a16:creationId xmlns:a16="http://schemas.microsoft.com/office/drawing/2014/main" id="{45C5D9DD-517F-D5F2-7D57-8B395A78ABD3}"/>
              </a:ext>
            </a:extLst>
          </p:cNvPr>
          <p:cNvSpPr>
            <a:spLocks noGrp="1"/>
          </p:cNvSpPr>
          <p:nvPr/>
        </p:nvSpPr>
        <p:spPr>
          <a:xfrm>
            <a:off x="8247380" y="6229985"/>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5</a:t>
            </a:r>
          </a:p>
        </p:txBody>
      </p:sp>
    </p:spTree>
    <p:extLst>
      <p:ext uri="{BB962C8B-B14F-4D97-AF65-F5344CB8AC3E}">
        <p14:creationId xmlns:p14="http://schemas.microsoft.com/office/powerpoint/2010/main" val="106884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内容占位符 6">
            <a:extLst>
              <a:ext uri="{FF2B5EF4-FFF2-40B4-BE49-F238E27FC236}">
                <a16:creationId xmlns:a16="http://schemas.microsoft.com/office/drawing/2014/main" id="{88AE8E58-B8B2-76AC-60A8-0741769B862B}"/>
              </a:ext>
            </a:extLst>
          </p:cNvPr>
          <p:cNvGraphicFramePr>
            <a:graphicFrameLocks noGrp="1"/>
          </p:cNvGraphicFramePr>
          <p:nvPr>
            <p:ph idx="1"/>
            <p:extLst>
              <p:ext uri="{D42A27DB-BD31-4B8C-83A1-F6EECF244321}">
                <p14:modId xmlns:p14="http://schemas.microsoft.com/office/powerpoint/2010/main" val="1098206285"/>
              </p:ext>
            </p:extLst>
          </p:nvPr>
        </p:nvGraphicFramePr>
        <p:xfrm>
          <a:off x="317500" y="5670550"/>
          <a:ext cx="8134350" cy="518160"/>
        </p:xfrm>
        <a:graphic>
          <a:graphicData uri="http://schemas.openxmlformats.org/drawingml/2006/table">
            <a:tbl>
              <a:tblPr firstRow="1" bandRow="1">
                <a:tableStyleId>{5C22544A-7EE6-4342-B048-85BDC9FD1C3A}</a:tableStyleId>
              </a:tblPr>
              <a:tblGrid>
                <a:gridCol w="4499261">
                  <a:extLst>
                    <a:ext uri="{9D8B030D-6E8A-4147-A177-3AD203B41FA5}">
                      <a16:colId xmlns:a16="http://schemas.microsoft.com/office/drawing/2014/main" val="4163163521"/>
                    </a:ext>
                  </a:extLst>
                </a:gridCol>
                <a:gridCol w="3635089">
                  <a:extLst>
                    <a:ext uri="{9D8B030D-6E8A-4147-A177-3AD203B41FA5}">
                      <a16:colId xmlns:a16="http://schemas.microsoft.com/office/drawing/2014/main" val="2600433373"/>
                    </a:ext>
                  </a:extLst>
                </a:gridCol>
              </a:tblGrid>
              <a:tr h="47943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a:t>RMS Value for difference between 2 sets(%)</a:t>
                      </a:r>
                    </a:p>
                    <a:p>
                      <a:pPr algn="ctr"/>
                      <a:endParaRPr sz="1400" dirty="0">
                        <a:sym typeface="+mn-ea"/>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400" dirty="0">
                          <a:solidFill>
                            <a:schemeClr val="bg1"/>
                          </a:solidFill>
                        </a:rPr>
                        <a:t>e-p:     ~0.106</a:t>
                      </a:r>
                    </a:p>
                    <a:p>
                      <a:pPr algn="ctr"/>
                      <a:endParaRPr sz="1400" dirty="0"/>
                    </a:p>
                  </a:txBody>
                  <a:tcPr/>
                </a:tc>
                <a:extLst>
                  <a:ext uri="{0D108BD9-81ED-4DB2-BD59-A6C34878D82A}">
                    <a16:rowId xmlns:a16="http://schemas.microsoft.com/office/drawing/2014/main" val="2687851888"/>
                  </a:ext>
                </a:extLst>
              </a:tr>
            </a:tbl>
          </a:graphicData>
        </a:graphic>
      </p:graphicFrame>
      <p:pic>
        <p:nvPicPr>
          <p:cNvPr id="4" name="图片 3" descr="Screenshot from 2025-02-13 15-17-50">
            <a:extLst>
              <a:ext uri="{FF2B5EF4-FFF2-40B4-BE49-F238E27FC236}">
                <a16:creationId xmlns:a16="http://schemas.microsoft.com/office/drawing/2014/main" id="{3F375834-35B1-E4BA-1818-3463EE9BE40A}"/>
              </a:ext>
            </a:extLst>
          </p:cNvPr>
          <p:cNvPicPr>
            <a:picLocks noChangeAspect="1"/>
          </p:cNvPicPr>
          <p:nvPr/>
        </p:nvPicPr>
        <p:blipFill>
          <a:blip r:embed="rId2"/>
          <a:srcRect l="1178" t="11374"/>
          <a:stretch/>
        </p:blipFill>
        <p:spPr>
          <a:xfrm>
            <a:off x="907184" y="1397000"/>
            <a:ext cx="7329632" cy="4229100"/>
          </a:xfrm>
          <a:prstGeom prst="rect">
            <a:avLst/>
          </a:prstGeom>
        </p:spPr>
      </p:pic>
      <p:sp>
        <p:nvSpPr>
          <p:cNvPr id="5" name="标题 1">
            <a:extLst>
              <a:ext uri="{FF2B5EF4-FFF2-40B4-BE49-F238E27FC236}">
                <a16:creationId xmlns:a16="http://schemas.microsoft.com/office/drawing/2014/main" id="{A32629EB-FF03-AAA1-B2C8-4AC505220A22}"/>
              </a:ext>
            </a:extLst>
          </p:cNvPr>
          <p:cNvSpPr>
            <a:spLocks noGrp="1"/>
          </p:cNvSpPr>
          <p:nvPr>
            <p:ph type="title"/>
          </p:nvPr>
        </p:nvSpPr>
        <p:spPr>
          <a:xfrm>
            <a:off x="392894" y="305421"/>
            <a:ext cx="8229600" cy="1143000"/>
          </a:xfrm>
        </p:spPr>
        <p:txBody>
          <a:bodyPr/>
          <a:lstStyle/>
          <a:p>
            <a:r>
              <a:rPr lang="en-US" altLang="zh-CN" dirty="0"/>
              <a:t>GEM Efficiency Study (e-p case)</a:t>
            </a:r>
            <a:endParaRPr lang="zh-CN" altLang="en-US" dirty="0"/>
          </a:p>
        </p:txBody>
      </p:sp>
      <p:sp>
        <p:nvSpPr>
          <p:cNvPr id="8" name="文本框 7">
            <a:extLst>
              <a:ext uri="{FF2B5EF4-FFF2-40B4-BE49-F238E27FC236}">
                <a16:creationId xmlns:a16="http://schemas.microsoft.com/office/drawing/2014/main" id="{97B63C0E-358C-CACA-2C18-DF32C7CC0172}"/>
              </a:ext>
            </a:extLst>
          </p:cNvPr>
          <p:cNvSpPr txBox="1"/>
          <p:nvPr/>
        </p:nvSpPr>
        <p:spPr>
          <a:xfrm>
            <a:off x="2098675" y="6302553"/>
            <a:ext cx="4572000" cy="646331"/>
          </a:xfrm>
          <a:prstGeom prst="rect">
            <a:avLst/>
          </a:prstGeom>
          <a:noFill/>
        </p:spPr>
        <p:txBody>
          <a:bodyPr wrap="square">
            <a:spAutoFit/>
          </a:bodyPr>
          <a:lstStyle/>
          <a:p>
            <a:pPr algn="ctr"/>
            <a:r>
              <a:rPr lang="en-US" altLang="zh-CN" sz="1800" dirty="0">
                <a:sym typeface="+mn-ea"/>
              </a:rPr>
              <a:t>Statistics</a:t>
            </a:r>
            <a:r>
              <a:rPr lang="en-US" altLang="zh-CN" dirty="0">
                <a:sym typeface="+mn-ea"/>
              </a:rPr>
              <a:t>: </a:t>
            </a:r>
            <a:r>
              <a:rPr lang="en-US" altLang="zh-CN" sz="1800" dirty="0"/>
              <a:t>100%  Beam Energy: 2.143(GeV)</a:t>
            </a:r>
          </a:p>
          <a:p>
            <a:pPr algn="ctr"/>
            <a:endParaRPr lang="en-US" altLang="zh-CN" sz="1800" dirty="0">
              <a:sym typeface="+mn-ea"/>
            </a:endParaRPr>
          </a:p>
        </p:txBody>
      </p:sp>
      <p:pic>
        <p:nvPicPr>
          <p:cNvPr id="9" name="图片 8" descr="背景图案&#10;&#10;AI 生成的内容可能不正确。">
            <a:extLst>
              <a:ext uri="{FF2B5EF4-FFF2-40B4-BE49-F238E27FC236}">
                <a16:creationId xmlns:a16="http://schemas.microsoft.com/office/drawing/2014/main" id="{A7ABA6A8-91B0-775A-5752-11D04D60633A}"/>
              </a:ext>
            </a:extLst>
          </p:cNvPr>
          <p:cNvPicPr>
            <a:picLocks noChangeAspect="1"/>
          </p:cNvPicPr>
          <p:nvPr/>
        </p:nvPicPr>
        <p:blipFill>
          <a:blip r:embed="rId3"/>
          <a:stretch>
            <a:fillRect/>
          </a:stretch>
        </p:blipFill>
        <p:spPr>
          <a:xfrm flipV="1">
            <a:off x="5568950" y="2190049"/>
            <a:ext cx="939800" cy="148457"/>
          </a:xfrm>
          <a:prstGeom prst="rect">
            <a:avLst/>
          </a:prstGeom>
        </p:spPr>
      </p:pic>
      <p:sp>
        <p:nvSpPr>
          <p:cNvPr id="12" name="Subtitle 2">
            <a:extLst>
              <a:ext uri="{FF2B5EF4-FFF2-40B4-BE49-F238E27FC236}">
                <a16:creationId xmlns:a16="http://schemas.microsoft.com/office/drawing/2014/main" id="{5A18AB37-9401-98E3-6409-AE9F42F37A0B}"/>
              </a:ext>
            </a:extLst>
          </p:cNvPr>
          <p:cNvSpPr>
            <a:spLocks noGrp="1"/>
          </p:cNvSpPr>
          <p:nvPr/>
        </p:nvSpPr>
        <p:spPr>
          <a:xfrm>
            <a:off x="8236816" y="6314568"/>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6</a:t>
            </a:r>
          </a:p>
          <a:p>
            <a:endParaRPr lang="en-US" sz="1400" dirty="0">
              <a:solidFill>
                <a:schemeClr val="tx1"/>
              </a:solidFill>
            </a:endParaRPr>
          </a:p>
        </p:txBody>
      </p:sp>
    </p:spTree>
    <p:extLst>
      <p:ext uri="{BB962C8B-B14F-4D97-AF65-F5344CB8AC3E}">
        <p14:creationId xmlns:p14="http://schemas.microsoft.com/office/powerpoint/2010/main" val="3087623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D88DA-E9B1-0DF4-0B9E-8E2CEC96884A}"/>
            </a:ext>
          </a:extLst>
        </p:cNvPr>
        <p:cNvGrpSpPr/>
        <p:nvPr/>
      </p:nvGrpSpPr>
      <p:grpSpPr>
        <a:xfrm>
          <a:off x="0" y="0"/>
          <a:ext cx="0" cy="0"/>
          <a:chOff x="0" y="0"/>
          <a:chExt cx="0" cy="0"/>
        </a:xfrm>
      </p:grpSpPr>
      <p:grpSp>
        <p:nvGrpSpPr>
          <p:cNvPr id="127" name="Group 56">
            <a:extLst>
              <a:ext uri="{FF2B5EF4-FFF2-40B4-BE49-F238E27FC236}">
                <a16:creationId xmlns:a16="http://schemas.microsoft.com/office/drawing/2014/main" id="{084A5DD3-87C1-37E3-96EA-9825E3CADB2A}"/>
              </a:ext>
            </a:extLst>
          </p:cNvPr>
          <p:cNvGrpSpPr/>
          <p:nvPr/>
        </p:nvGrpSpPr>
        <p:grpSpPr>
          <a:xfrm>
            <a:off x="330835" y="1339850"/>
            <a:ext cx="2611120" cy="838200"/>
            <a:chOff x="591543" y="1074029"/>
            <a:chExt cx="2584174" cy="795130"/>
          </a:xfrm>
        </p:grpSpPr>
        <p:sp>
          <p:nvSpPr>
            <p:cNvPr id="128" name="TextBox 57">
              <a:extLst>
                <a:ext uri="{FF2B5EF4-FFF2-40B4-BE49-F238E27FC236}">
                  <a16:creationId xmlns:a16="http://schemas.microsoft.com/office/drawing/2014/main" id="{0FE67813-F4D2-3B22-09A9-AE7BBAFF8A35}"/>
                </a:ext>
              </a:extLst>
            </p:cNvPr>
            <p:cNvSpPr txBox="1"/>
            <p:nvPr/>
          </p:nvSpPr>
          <p:spPr>
            <a:xfrm>
              <a:off x="591543" y="1272209"/>
              <a:ext cx="2584174" cy="378337"/>
            </a:xfrm>
            <a:prstGeom prst="rect">
              <a:avLst/>
            </a:prstGeom>
            <a:noFill/>
          </p:spPr>
          <p:txBody>
            <a:bodyPr wrap="square" rtlCol="0">
              <a:spAutoFit/>
            </a:bodyPr>
            <a:lstStyle/>
            <a:p>
              <a:pPr algn="ctr"/>
              <a:r>
                <a:rPr lang="en-US" sz="2000"/>
                <a:t>Event Reconstruction</a:t>
              </a:r>
            </a:p>
          </p:txBody>
        </p:sp>
        <p:sp>
          <p:nvSpPr>
            <p:cNvPr id="129" name="Frame 58">
              <a:extLst>
                <a:ext uri="{FF2B5EF4-FFF2-40B4-BE49-F238E27FC236}">
                  <a16:creationId xmlns:a16="http://schemas.microsoft.com/office/drawing/2014/main" id="{FFE0B57A-CE14-7FD7-B6BA-B926C927A7F7}"/>
                </a:ext>
              </a:extLst>
            </p:cNvPr>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a:extLst>
              <a:ext uri="{FF2B5EF4-FFF2-40B4-BE49-F238E27FC236}">
                <a16:creationId xmlns:a16="http://schemas.microsoft.com/office/drawing/2014/main" id="{4B6DDE68-5391-8DA4-F926-7A8E93796104}"/>
              </a:ext>
            </a:extLst>
          </p:cNvPr>
          <p:cNvSpPr/>
          <p:nvPr/>
        </p:nvSpPr>
        <p:spPr>
          <a:xfrm>
            <a:off x="3253105" y="1339850"/>
            <a:ext cx="251714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a:extLst>
              <a:ext uri="{FF2B5EF4-FFF2-40B4-BE49-F238E27FC236}">
                <a16:creationId xmlns:a16="http://schemas.microsoft.com/office/drawing/2014/main" id="{E1669EE0-D3E1-1031-08BD-3423525820F4}"/>
              </a:ext>
            </a:extLst>
          </p:cNvPr>
          <p:cNvGrpSpPr/>
          <p:nvPr/>
        </p:nvGrpSpPr>
        <p:grpSpPr>
          <a:xfrm>
            <a:off x="6096635" y="1325245"/>
            <a:ext cx="2611120" cy="852805"/>
            <a:chOff x="328217" y="1054753"/>
            <a:chExt cx="2584174" cy="795130"/>
          </a:xfrm>
        </p:grpSpPr>
        <p:sp>
          <p:nvSpPr>
            <p:cNvPr id="137" name="TextBox 63">
              <a:extLst>
                <a:ext uri="{FF2B5EF4-FFF2-40B4-BE49-F238E27FC236}">
                  <a16:creationId xmlns:a16="http://schemas.microsoft.com/office/drawing/2014/main" id="{7AA4789F-D73A-D5B1-E09D-6AD737ABE9DE}"/>
                </a:ext>
              </a:extLst>
            </p:cNvPr>
            <p:cNvSpPr txBox="1"/>
            <p:nvPr/>
          </p:nvSpPr>
          <p:spPr>
            <a:xfrm>
              <a:off x="328217" y="1274423"/>
              <a:ext cx="2584174" cy="547555"/>
            </a:xfrm>
            <a:prstGeom prst="rect">
              <a:avLst/>
            </a:prstGeom>
            <a:noFill/>
          </p:spPr>
          <p:txBody>
            <a:bodyPr wrap="square" rtlCol="0">
              <a:noAutofit/>
            </a:bodyPr>
            <a:lstStyle/>
            <a:p>
              <a:pPr algn="ctr"/>
              <a:r>
                <a:rPr lang="en-US" sz="2000">
                  <a:solidFill>
                    <a:schemeClr val="tx1"/>
                  </a:solidFill>
                </a:rPr>
                <a:t>Event Selection</a:t>
              </a:r>
            </a:p>
            <a:p>
              <a:pPr algn="ctr"/>
              <a:endParaRPr lang="en-US" sz="2000">
                <a:solidFill>
                  <a:schemeClr val="tx1"/>
                </a:solidFill>
              </a:endParaRPr>
            </a:p>
          </p:txBody>
        </p:sp>
        <p:sp>
          <p:nvSpPr>
            <p:cNvPr id="138" name="Frame 64">
              <a:extLst>
                <a:ext uri="{FF2B5EF4-FFF2-40B4-BE49-F238E27FC236}">
                  <a16:creationId xmlns:a16="http://schemas.microsoft.com/office/drawing/2014/main" id="{97B04B87-9DC7-322F-5611-C4B279EEF23B}"/>
                </a:ext>
              </a:extLst>
            </p:cNvPr>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a:extLst>
              <a:ext uri="{FF2B5EF4-FFF2-40B4-BE49-F238E27FC236}">
                <a16:creationId xmlns:a16="http://schemas.microsoft.com/office/drawing/2014/main" id="{6E392449-6D04-2A0A-2260-70FC2A563C66}"/>
              </a:ext>
            </a:extLst>
          </p:cNvPr>
          <p:cNvGrpSpPr/>
          <p:nvPr/>
        </p:nvGrpSpPr>
        <p:grpSpPr>
          <a:xfrm>
            <a:off x="6201660" y="3217029"/>
            <a:ext cx="2611120" cy="838200"/>
            <a:chOff x="344557" y="1073427"/>
            <a:chExt cx="2584174" cy="795130"/>
          </a:xfrm>
        </p:grpSpPr>
        <p:sp>
          <p:nvSpPr>
            <p:cNvPr id="140" name="TextBox 66">
              <a:extLst>
                <a:ext uri="{FF2B5EF4-FFF2-40B4-BE49-F238E27FC236}">
                  <a16:creationId xmlns:a16="http://schemas.microsoft.com/office/drawing/2014/main" id="{7AA5E452-B1DC-EB78-B6EA-952F0D5DD624}"/>
                </a:ext>
              </a:extLst>
            </p:cNvPr>
            <p:cNvSpPr txBox="1"/>
            <p:nvPr/>
          </p:nvSpPr>
          <p:spPr>
            <a:xfrm>
              <a:off x="344557" y="1126437"/>
              <a:ext cx="2584174" cy="670524"/>
            </a:xfrm>
            <a:prstGeom prst="rect">
              <a:avLst/>
            </a:prstGeom>
            <a:noFill/>
          </p:spPr>
          <p:txBody>
            <a:bodyPr wrap="square" rtlCol="0">
              <a:spAutoFit/>
            </a:bodyPr>
            <a:lstStyle/>
            <a:p>
              <a:pPr algn="ctr"/>
              <a:r>
                <a:rPr lang="en-US" sz="2000"/>
                <a:t>Background </a:t>
              </a:r>
            </a:p>
            <a:p>
              <a:pPr algn="ctr"/>
              <a:r>
                <a:rPr lang="en-US" sz="2000"/>
                <a:t>Subtraction</a:t>
              </a:r>
            </a:p>
          </p:txBody>
        </p:sp>
        <p:sp>
          <p:nvSpPr>
            <p:cNvPr id="141" name="Frame 67">
              <a:extLst>
                <a:ext uri="{FF2B5EF4-FFF2-40B4-BE49-F238E27FC236}">
                  <a16:creationId xmlns:a16="http://schemas.microsoft.com/office/drawing/2014/main" id="{3B1C583D-6B65-4D1D-31FF-CAC48CF615FB}"/>
                </a:ext>
              </a:extLst>
            </p:cNvPr>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4" name="Frame 70">
            <a:extLst>
              <a:ext uri="{FF2B5EF4-FFF2-40B4-BE49-F238E27FC236}">
                <a16:creationId xmlns:a16="http://schemas.microsoft.com/office/drawing/2014/main" id="{E9AD5962-F51A-E0D0-AD1C-4D2BCDDFEFEE}"/>
              </a:ext>
            </a:extLst>
          </p:cNvPr>
          <p:cNvSpPr/>
          <p:nvPr/>
        </p:nvSpPr>
        <p:spPr>
          <a:xfrm>
            <a:off x="404257" y="3188426"/>
            <a:ext cx="241935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5" name="Group 71">
            <a:extLst>
              <a:ext uri="{FF2B5EF4-FFF2-40B4-BE49-F238E27FC236}">
                <a16:creationId xmlns:a16="http://schemas.microsoft.com/office/drawing/2014/main" id="{91C80477-5A45-8357-F16E-58FBA0345F36}"/>
              </a:ext>
            </a:extLst>
          </p:cNvPr>
          <p:cNvGrpSpPr/>
          <p:nvPr/>
        </p:nvGrpSpPr>
        <p:grpSpPr>
          <a:xfrm>
            <a:off x="377644" y="4453584"/>
            <a:ext cx="2487077" cy="1302929"/>
            <a:chOff x="316796" y="1073427"/>
            <a:chExt cx="2584174" cy="1150938"/>
          </a:xfrm>
        </p:grpSpPr>
        <p:sp>
          <p:nvSpPr>
            <p:cNvPr id="146" name="TextBox 72">
              <a:extLst>
                <a:ext uri="{FF2B5EF4-FFF2-40B4-BE49-F238E27FC236}">
                  <a16:creationId xmlns:a16="http://schemas.microsoft.com/office/drawing/2014/main" id="{4BAD7E63-E050-F9D9-362F-BB0E7EDC0491}"/>
                </a:ext>
              </a:extLst>
            </p:cNvPr>
            <p:cNvSpPr txBox="1"/>
            <p:nvPr/>
          </p:nvSpPr>
          <p:spPr>
            <a:xfrm>
              <a:off x="316796" y="1140097"/>
              <a:ext cx="2584174" cy="1084268"/>
            </a:xfrm>
            <a:prstGeom prst="rect">
              <a:avLst/>
            </a:prstGeom>
            <a:noFill/>
          </p:spPr>
          <p:txBody>
            <a:bodyPr wrap="square" rtlCol="0">
              <a:noAutofit/>
            </a:bodyPr>
            <a:lstStyle/>
            <a:p>
              <a:pPr algn="ctr"/>
              <a:r>
                <a:rPr lang="en-US" sz="2000" dirty="0"/>
                <a:t>Elastic e-p </a:t>
              </a:r>
            </a:p>
            <a:p>
              <a:pPr algn="ctr"/>
              <a:r>
                <a:rPr lang="en-US" sz="2000" dirty="0"/>
                <a:t>cross section</a:t>
              </a:r>
            </a:p>
          </p:txBody>
        </p:sp>
        <p:sp>
          <p:nvSpPr>
            <p:cNvPr id="147" name="Frame 73">
              <a:extLst>
                <a:ext uri="{FF2B5EF4-FFF2-40B4-BE49-F238E27FC236}">
                  <a16:creationId xmlns:a16="http://schemas.microsoft.com/office/drawing/2014/main" id="{2F5243FE-48B7-8452-B09D-6618C66402BE}"/>
                </a:ext>
              </a:extLst>
            </p:cNvPr>
            <p:cNvSpPr/>
            <p:nvPr/>
          </p:nvSpPr>
          <p:spPr>
            <a:xfrm>
              <a:off x="344448" y="1073427"/>
              <a:ext cx="2491164" cy="837296"/>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8" name="Group 74">
            <a:extLst>
              <a:ext uri="{FF2B5EF4-FFF2-40B4-BE49-F238E27FC236}">
                <a16:creationId xmlns:a16="http://schemas.microsoft.com/office/drawing/2014/main" id="{C1780AD4-EBF0-053F-F3F1-DCC09F9DD07A}"/>
              </a:ext>
            </a:extLst>
          </p:cNvPr>
          <p:cNvGrpSpPr/>
          <p:nvPr/>
        </p:nvGrpSpPr>
        <p:grpSpPr>
          <a:xfrm>
            <a:off x="3282953" y="4460710"/>
            <a:ext cx="2611120" cy="950154"/>
            <a:chOff x="338291" y="1073427"/>
            <a:chExt cx="2584174" cy="797048"/>
          </a:xfrm>
        </p:grpSpPr>
        <p:sp>
          <p:nvSpPr>
            <p:cNvPr id="149" name="TextBox 75">
              <a:extLst>
                <a:ext uri="{FF2B5EF4-FFF2-40B4-BE49-F238E27FC236}">
                  <a16:creationId xmlns:a16="http://schemas.microsoft.com/office/drawing/2014/main" id="{CF4CF08A-3CF0-3ACB-399A-6995FE6BDDD1}"/>
                </a:ext>
              </a:extLst>
            </p:cNvPr>
            <p:cNvSpPr txBox="1"/>
            <p:nvPr/>
          </p:nvSpPr>
          <p:spPr>
            <a:xfrm>
              <a:off x="338291" y="1200036"/>
              <a:ext cx="2584174" cy="670439"/>
            </a:xfrm>
            <a:prstGeom prst="rect">
              <a:avLst/>
            </a:prstGeom>
            <a:noFill/>
          </p:spPr>
          <p:txBody>
            <a:bodyPr wrap="square" rtlCol="0">
              <a:spAutoFit/>
            </a:bodyPr>
            <a:lstStyle/>
            <a:p>
              <a:pPr algn="ctr"/>
              <a:r>
                <a:rPr lang="en-US" sz="2000" dirty="0"/>
                <a:t>Proton Electric Form Factor</a:t>
              </a:r>
            </a:p>
          </p:txBody>
        </p:sp>
        <p:sp>
          <p:nvSpPr>
            <p:cNvPr id="150" name="Frame 76">
              <a:extLst>
                <a:ext uri="{FF2B5EF4-FFF2-40B4-BE49-F238E27FC236}">
                  <a16:creationId xmlns:a16="http://schemas.microsoft.com/office/drawing/2014/main" id="{ECACBE4E-3902-9397-F61F-E9082CDD38C1}"/>
                </a:ext>
              </a:extLst>
            </p:cNvPr>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a:extLst>
              <a:ext uri="{FF2B5EF4-FFF2-40B4-BE49-F238E27FC236}">
                <a16:creationId xmlns:a16="http://schemas.microsoft.com/office/drawing/2014/main" id="{3FA5A9BF-D43C-C229-08D0-4712ACD789F3}"/>
              </a:ext>
            </a:extLst>
          </p:cNvPr>
          <p:cNvGrpSpPr/>
          <p:nvPr/>
        </p:nvGrpSpPr>
        <p:grpSpPr>
          <a:xfrm>
            <a:off x="6096635" y="4493371"/>
            <a:ext cx="2776855" cy="1298472"/>
            <a:chOff x="304801" y="1073427"/>
            <a:chExt cx="2748264" cy="1028980"/>
          </a:xfrm>
        </p:grpSpPr>
        <p:sp>
          <p:nvSpPr>
            <p:cNvPr id="152" name="TextBox 78">
              <a:extLst>
                <a:ext uri="{FF2B5EF4-FFF2-40B4-BE49-F238E27FC236}">
                  <a16:creationId xmlns:a16="http://schemas.microsoft.com/office/drawing/2014/main" id="{C13DFA59-BE73-7775-014D-DF9C0A623045}"/>
                </a:ext>
              </a:extLst>
            </p:cNvPr>
            <p:cNvSpPr txBox="1"/>
            <p:nvPr/>
          </p:nvSpPr>
          <p:spPr>
            <a:xfrm>
              <a:off x="304801" y="1139696"/>
              <a:ext cx="2748264" cy="962711"/>
            </a:xfrm>
            <a:prstGeom prst="rect">
              <a:avLst/>
            </a:prstGeom>
            <a:noFill/>
          </p:spPr>
          <p:txBody>
            <a:bodyPr wrap="square" rtlCol="0">
              <a:spAutoFit/>
            </a:bodyPr>
            <a:lstStyle/>
            <a:p>
              <a:pPr algn="ctr"/>
              <a:r>
                <a:rPr lang="en-US" sz="2000" dirty="0"/>
                <a:t>Proton Charge </a:t>
              </a:r>
            </a:p>
            <a:p>
              <a:pPr algn="ctr"/>
              <a:r>
                <a:rPr lang="en-US" sz="2000" dirty="0"/>
                <a:t>Radius Extraction </a:t>
              </a:r>
              <a:r>
                <a:rPr lang="en-US" sz="2000" i="1" dirty="0" err="1">
                  <a:latin typeface="Arial" panose="020B0604020202020204" pitchFamily="34" charset="0"/>
                  <a:cs typeface="Andalus" pitchFamily="18" charset="-78"/>
                  <a:sym typeface="Symbol" panose="05050102010706020507" pitchFamily="18" charset="2"/>
                </a:rPr>
                <a:t>r</a:t>
              </a:r>
              <a:r>
                <a:rPr lang="en-US" sz="2000" i="1" baseline="-25000" dirty="0" err="1">
                  <a:latin typeface="Arial" panose="020B0604020202020204" pitchFamily="34" charset="0"/>
                  <a:cs typeface="Andalus" pitchFamily="18" charset="-78"/>
                  <a:sym typeface="Symbol" panose="05050102010706020507" pitchFamily="18" charset="2"/>
                </a:rPr>
                <a:t>p</a:t>
              </a:r>
              <a:endParaRPr lang="en-US" sz="2000" i="1" baseline="-25000" dirty="0">
                <a:solidFill>
                  <a:schemeClr val="tx1"/>
                </a:solidFill>
                <a:latin typeface="Arial" panose="020B0604020202020204" pitchFamily="34" charset="0"/>
                <a:cs typeface="Andalus" pitchFamily="18" charset="-78"/>
                <a:sym typeface="Symbol" panose="05050102010706020507" pitchFamily="18" charset="2"/>
              </a:endParaRPr>
            </a:p>
            <a:p>
              <a:pPr algn="ctr"/>
              <a:endParaRPr lang="en-US" sz="2000" dirty="0"/>
            </a:p>
          </p:txBody>
        </p:sp>
        <p:sp>
          <p:nvSpPr>
            <p:cNvPr id="153" name="Frame 79">
              <a:extLst>
                <a:ext uri="{FF2B5EF4-FFF2-40B4-BE49-F238E27FC236}">
                  <a16:creationId xmlns:a16="http://schemas.microsoft.com/office/drawing/2014/main" id="{2E3B3CD9-C903-BBBC-F478-D338B46359C4}"/>
                </a:ext>
              </a:extLst>
            </p:cNvPr>
            <p:cNvSpPr/>
            <p:nvPr/>
          </p:nvSpPr>
          <p:spPr>
            <a:xfrm>
              <a:off x="431750" y="1073427"/>
              <a:ext cx="2403867" cy="77993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a:extLst>
              <a:ext uri="{FF2B5EF4-FFF2-40B4-BE49-F238E27FC236}">
                <a16:creationId xmlns:a16="http://schemas.microsoft.com/office/drawing/2014/main" id="{27A1CF80-A255-CA38-1D52-D0203502A92F}"/>
              </a:ext>
            </a:extLst>
          </p:cNvPr>
          <p:cNvSpPr txBox="1">
            <a:spLocks/>
          </p:cNvSpPr>
          <p:nvPr/>
        </p:nvSpPr>
        <p:spPr>
          <a:xfrm>
            <a:off x="3221989" y="5887085"/>
            <a:ext cx="2698115" cy="398780"/>
          </a:xfrm>
          <a:prstGeom prst="rect">
            <a:avLst/>
          </a:prstGeom>
          <a:noFill/>
          <a:ln>
            <a:noFill/>
          </a:ln>
        </p:spPr>
        <p:txBody>
          <a:bodyPr wrap="square" rtlCol="0">
            <a:spAutoFit/>
          </a:bodyPr>
          <a:lstStyle/>
          <a:p>
            <a:pPr algn="ctr"/>
            <a:r>
              <a:rPr lang="en-US" sz="2000" b="1" dirty="0">
                <a:solidFill>
                  <a:srgbClr val="9900CC"/>
                </a:solidFill>
                <a:cs typeface="+mn-lt"/>
                <a:sym typeface="+mn-ea"/>
              </a:rPr>
              <a:t>Unblind the Analysis</a:t>
            </a:r>
            <a:r>
              <a:rPr lang="en-US" sz="2000" b="1" dirty="0">
                <a:solidFill>
                  <a:schemeClr val="accent4"/>
                </a:solidFill>
                <a:cs typeface="+mn-lt"/>
              </a:rPr>
              <a:t> </a:t>
            </a:r>
          </a:p>
        </p:txBody>
      </p:sp>
      <p:sp>
        <p:nvSpPr>
          <p:cNvPr id="161" name="Rectangle 16">
            <a:extLst>
              <a:ext uri="{FF2B5EF4-FFF2-40B4-BE49-F238E27FC236}">
                <a16:creationId xmlns:a16="http://schemas.microsoft.com/office/drawing/2014/main" id="{30EF777F-F26D-3105-14E8-66332A935504}"/>
              </a:ext>
            </a:extLst>
          </p:cNvPr>
          <p:cNvSpPr/>
          <p:nvPr/>
        </p:nvSpPr>
        <p:spPr>
          <a:xfrm>
            <a:off x="447841" y="5887085"/>
            <a:ext cx="2357755" cy="654050"/>
          </a:xfrm>
          <a:prstGeom prst="rect">
            <a:avLst/>
          </a:prstGeom>
        </p:spPr>
        <p:txBody>
          <a:bodyPr wrap="none">
            <a:noAutofit/>
          </a:bodyPr>
          <a:lstStyle/>
          <a:p>
            <a:pPr algn="ctr"/>
            <a:r>
              <a:rPr lang="en-US" sz="2000" b="1" dirty="0">
                <a:solidFill>
                  <a:srgbClr val="9900CC"/>
                </a:solidFill>
                <a:cs typeface="+mn-lt"/>
                <a:sym typeface="+mn-ea"/>
              </a:rPr>
              <a:t>True Radius </a:t>
            </a:r>
            <a:r>
              <a:rPr lang="en-US" sz="2000" b="1" i="1" dirty="0"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dirty="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dirty="0">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dirty="0">
              <a:solidFill>
                <a:srgbClr val="7030A0"/>
              </a:solidFill>
            </a:endParaRPr>
          </a:p>
        </p:txBody>
      </p:sp>
      <p:sp>
        <p:nvSpPr>
          <p:cNvPr id="163" name="TextBox 2">
            <a:extLst>
              <a:ext uri="{FF2B5EF4-FFF2-40B4-BE49-F238E27FC236}">
                <a16:creationId xmlns:a16="http://schemas.microsoft.com/office/drawing/2014/main" id="{74E26E41-1741-F774-C303-CD8D922FFB0B}"/>
              </a:ext>
            </a:extLst>
          </p:cNvPr>
          <p:cNvSpPr txBox="1"/>
          <p:nvPr/>
        </p:nvSpPr>
        <p:spPr>
          <a:xfrm>
            <a:off x="387907" y="677545"/>
            <a:ext cx="7492443" cy="385952"/>
          </a:xfrm>
          <a:prstGeom prst="rect">
            <a:avLst/>
          </a:prstGeom>
          <a:noFill/>
        </p:spPr>
        <p:txBody>
          <a:bodyPr wrap="none" lIns="91440" tIns="45720" rIns="91440" bIns="45720" rtlCol="0" anchor="t">
            <a:noAutofit/>
          </a:bodyPr>
          <a:lstStyle/>
          <a:p>
            <a:r>
              <a:rPr lang="en-US" altLang="zh-CN" sz="3600" b="1" dirty="0">
                <a:solidFill>
                  <a:srgbClr val="C00000"/>
                </a:solidFill>
                <a:ea typeface="宋体"/>
              </a:rPr>
              <a:t>A </a:t>
            </a:r>
            <a:r>
              <a:rPr lang="en-US" altLang="zh-CN" sz="3600" b="1" dirty="0">
                <a:solidFill>
                  <a:srgbClr val="9900CC"/>
                </a:solidFill>
                <a:cs typeface="+mn-lt"/>
                <a:sym typeface="+mn-ea"/>
              </a:rPr>
              <a:t>New Plan</a:t>
            </a:r>
            <a:r>
              <a:rPr lang="en-US" altLang="zh-CN" sz="3600" b="1" dirty="0">
                <a:solidFill>
                  <a:schemeClr val="accent4"/>
                </a:solidFill>
                <a:cs typeface="+mn-lt"/>
                <a:sym typeface="+mn-ea"/>
              </a:rPr>
              <a:t> </a:t>
            </a:r>
            <a:r>
              <a:rPr lang="en-US" altLang="zh-CN" sz="3600" b="1" dirty="0">
                <a:solidFill>
                  <a:srgbClr val="C00000"/>
                </a:solidFill>
                <a:ea typeface="宋体"/>
              </a:rPr>
              <a:t>to Blind at the GEM LEVEL</a:t>
            </a:r>
            <a:r>
              <a:rPr lang="en-US" altLang="zh-CN" sz="2100" b="1" dirty="0">
                <a:solidFill>
                  <a:srgbClr val="C00000"/>
                </a:solidFill>
                <a:ea typeface="宋体"/>
              </a:rPr>
              <a:t> </a:t>
            </a:r>
            <a:endParaRPr lang="en-US" sz="2145" b="1" dirty="0">
              <a:solidFill>
                <a:srgbClr val="C00000"/>
              </a:solidFill>
            </a:endParaRPr>
          </a:p>
        </p:txBody>
      </p:sp>
      <p:cxnSp>
        <p:nvCxnSpPr>
          <p:cNvPr id="166" name="Straight Arrow Connector 87">
            <a:extLst>
              <a:ext uri="{FF2B5EF4-FFF2-40B4-BE49-F238E27FC236}">
                <a16:creationId xmlns:a16="http://schemas.microsoft.com/office/drawing/2014/main" id="{997987FC-68A2-3D62-B319-24F61670F541}"/>
              </a:ext>
            </a:extLst>
          </p:cNvPr>
          <p:cNvCxnSpPr/>
          <p:nvPr/>
        </p:nvCxnSpPr>
        <p:spPr>
          <a:xfrm>
            <a:off x="4484289" y="2882991"/>
            <a:ext cx="0" cy="3054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4">
            <a:extLst>
              <a:ext uri="{FF2B5EF4-FFF2-40B4-BE49-F238E27FC236}">
                <a16:creationId xmlns:a16="http://schemas.microsoft.com/office/drawing/2014/main" id="{10394341-AB3E-EF82-1FD5-28A2CD9058FA}"/>
              </a:ext>
            </a:extLst>
          </p:cNvPr>
          <p:cNvSpPr/>
          <p:nvPr/>
        </p:nvSpPr>
        <p:spPr>
          <a:xfrm>
            <a:off x="101043" y="160141"/>
            <a:ext cx="8655050" cy="883285"/>
          </a:xfrm>
          <a:prstGeom prst="rect">
            <a:avLst/>
          </a:prstGeom>
        </p:spPr>
        <p:txBody>
          <a:bodyPr wrap="square">
            <a:noAutofit/>
          </a:bodyPr>
          <a:lstStyle/>
          <a:p>
            <a:pPr algn="ctr"/>
            <a:r>
              <a:rPr lang="en-US" sz="2400" b="1" i="1" dirty="0">
                <a:solidFill>
                  <a:srgbClr val="9900CC"/>
                </a:solidFill>
                <a:latin typeface="Arial" panose="020B0604020202020204" pitchFamily="34" charset="0"/>
                <a:cs typeface="Arial" panose="020B0604020202020204" pitchFamily="34" charset="0"/>
              </a:rPr>
              <a:t>Goal: Blind analysis for extraction of </a:t>
            </a:r>
            <a:r>
              <a:rPr lang="en-US" sz="2400" b="1" i="1" dirty="0" err="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dirty="0" err="1">
                <a:solidFill>
                  <a:srgbClr val="9900CC"/>
                </a:solidFill>
                <a:latin typeface="Arial" panose="020B0604020202020204" pitchFamily="34" charset="0"/>
                <a:cs typeface="Andalus" pitchFamily="18" charset="-78"/>
                <a:sym typeface="Symbol" panose="05050102010706020507" pitchFamily="18" charset="2"/>
              </a:rPr>
              <a:t>p</a:t>
            </a:r>
            <a:r>
              <a:rPr lang="en-US" sz="2400" b="1" i="1" dirty="0">
                <a:solidFill>
                  <a:srgbClr val="9900CC"/>
                </a:solidFill>
                <a:latin typeface="Arial" panose="020B0604020202020204" pitchFamily="34" charset="0"/>
                <a:cs typeface="Arial" panose="020B0604020202020204" pitchFamily="34" charset="0"/>
              </a:rPr>
              <a:t> for </a:t>
            </a:r>
            <a:r>
              <a:rPr lang="en-US" sz="2400" b="1" i="1" dirty="0" err="1">
                <a:solidFill>
                  <a:srgbClr val="9900CC"/>
                </a:solidFill>
                <a:latin typeface="Arial" panose="020B0604020202020204" pitchFamily="34" charset="0"/>
                <a:cs typeface="Arial" panose="020B0604020202020204" pitchFamily="34" charset="0"/>
              </a:rPr>
              <a:t>PRad</a:t>
            </a:r>
            <a:r>
              <a:rPr lang="en-US" sz="2400" b="1" i="1" dirty="0">
                <a:solidFill>
                  <a:srgbClr val="9900CC"/>
                </a:solidFill>
                <a:latin typeface="Arial" panose="020B0604020202020204" pitchFamily="34" charset="0"/>
                <a:cs typeface="Arial" panose="020B0604020202020204" pitchFamily="34" charset="0"/>
              </a:rPr>
              <a:t>-II</a:t>
            </a:r>
          </a:p>
        </p:txBody>
      </p:sp>
      <p:sp>
        <p:nvSpPr>
          <p:cNvPr id="177" name="Frame 79">
            <a:extLst>
              <a:ext uri="{FF2B5EF4-FFF2-40B4-BE49-F238E27FC236}">
                <a16:creationId xmlns:a16="http://schemas.microsoft.com/office/drawing/2014/main" id="{165EC1DB-073F-96FB-A013-29699001F5F5}"/>
              </a:ext>
            </a:extLst>
          </p:cNvPr>
          <p:cNvSpPr/>
          <p:nvPr/>
        </p:nvSpPr>
        <p:spPr>
          <a:xfrm>
            <a:off x="407670" y="568198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1" name="Frame 79">
            <a:extLst>
              <a:ext uri="{FF2B5EF4-FFF2-40B4-BE49-F238E27FC236}">
                <a16:creationId xmlns:a16="http://schemas.microsoft.com/office/drawing/2014/main" id="{196F1995-4A07-FC04-E090-A64B72467AD1}"/>
              </a:ext>
            </a:extLst>
          </p:cNvPr>
          <p:cNvSpPr/>
          <p:nvPr/>
        </p:nvSpPr>
        <p:spPr>
          <a:xfrm>
            <a:off x="3274613" y="5670327"/>
            <a:ext cx="2546636"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3" name="TextBox 57">
            <a:extLst>
              <a:ext uri="{FF2B5EF4-FFF2-40B4-BE49-F238E27FC236}">
                <a16:creationId xmlns:a16="http://schemas.microsoft.com/office/drawing/2014/main" id="{A87CB61D-2981-69EA-477C-DC6458AE455E}"/>
              </a:ext>
            </a:extLst>
          </p:cNvPr>
          <p:cNvSpPr txBox="1"/>
          <p:nvPr/>
        </p:nvSpPr>
        <p:spPr>
          <a:xfrm>
            <a:off x="3213735" y="1547495"/>
            <a:ext cx="2611120" cy="398780"/>
          </a:xfrm>
          <a:prstGeom prst="rect">
            <a:avLst/>
          </a:prstGeom>
          <a:noFill/>
        </p:spPr>
        <p:txBody>
          <a:bodyPr wrap="square" rtlCol="0">
            <a:spAutoFit/>
          </a:bodyPr>
          <a:lstStyle/>
          <a:p>
            <a:pPr algn="ctr"/>
            <a:r>
              <a:rPr lang="en-US" sz="2000"/>
              <a:t>Calibration</a:t>
            </a:r>
          </a:p>
        </p:txBody>
      </p:sp>
      <p:sp>
        <p:nvSpPr>
          <p:cNvPr id="49" name="TextBox 48">
            <a:extLst>
              <a:ext uri="{FF2B5EF4-FFF2-40B4-BE49-F238E27FC236}">
                <a16:creationId xmlns:a16="http://schemas.microsoft.com/office/drawing/2014/main" id="{15603E98-4899-9206-D0E8-6FC4C031FBED}"/>
              </a:ext>
            </a:extLst>
          </p:cNvPr>
          <p:cNvSpPr txBox="1"/>
          <p:nvPr/>
        </p:nvSpPr>
        <p:spPr>
          <a:xfrm>
            <a:off x="1910080" y="2314960"/>
            <a:ext cx="5588000" cy="764540"/>
          </a:xfrm>
          <a:prstGeom prst="rect">
            <a:avLst/>
          </a:prstGeom>
          <a:noFill/>
        </p:spPr>
        <p:txBody>
          <a:bodyPr wrap="square" rtlCol="0">
            <a:noAutofit/>
          </a:bodyPr>
          <a:lstStyle/>
          <a:p>
            <a:r>
              <a:rPr lang="en-US" sz="1600" b="1" dirty="0">
                <a:solidFill>
                  <a:schemeClr val="accent2"/>
                </a:solidFill>
              </a:rPr>
              <a:t>                                             Blinding?</a:t>
            </a:r>
          </a:p>
          <a:p>
            <a:r>
              <a:rPr lang="en-US" sz="1600" b="1" dirty="0">
                <a:solidFill>
                  <a:schemeClr val="accent2"/>
                </a:solidFill>
              </a:rPr>
              <a:t>     </a:t>
            </a:r>
            <a:r>
              <a:rPr lang="en-US" sz="1600" dirty="0">
                <a:solidFill>
                  <a:schemeClr val="accent2"/>
                </a:solidFill>
              </a:rPr>
              <a:t>Blinding the GEM events to get the blinded ep/ee ratio</a:t>
            </a:r>
          </a:p>
        </p:txBody>
      </p:sp>
      <p:sp>
        <p:nvSpPr>
          <p:cNvPr id="4" name="Frame 91">
            <a:extLst>
              <a:ext uri="{FF2B5EF4-FFF2-40B4-BE49-F238E27FC236}">
                <a16:creationId xmlns:a16="http://schemas.microsoft.com/office/drawing/2014/main" id="{E85CD8B6-7E86-8F33-76C9-2D1A85CF2DA7}"/>
              </a:ext>
            </a:extLst>
          </p:cNvPr>
          <p:cNvSpPr/>
          <p:nvPr/>
        </p:nvSpPr>
        <p:spPr>
          <a:xfrm>
            <a:off x="1713230" y="2328572"/>
            <a:ext cx="5434965" cy="55753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5" name="TextBox 63">
            <a:extLst>
              <a:ext uri="{FF2B5EF4-FFF2-40B4-BE49-F238E27FC236}">
                <a16:creationId xmlns:a16="http://schemas.microsoft.com/office/drawing/2014/main" id="{08B67356-961C-4637-A432-51A3CE383F97}"/>
              </a:ext>
            </a:extLst>
          </p:cNvPr>
          <p:cNvSpPr txBox="1"/>
          <p:nvPr/>
        </p:nvSpPr>
        <p:spPr>
          <a:xfrm>
            <a:off x="479927" y="3420110"/>
            <a:ext cx="2236525" cy="4311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2000" dirty="0">
                <a:sym typeface="+mn-ea"/>
              </a:rPr>
              <a:t>e-p / e-e Ratio</a:t>
            </a:r>
            <a:endParaRPr lang="en-US" sz="2000" dirty="0"/>
          </a:p>
        </p:txBody>
      </p:sp>
      <p:cxnSp>
        <p:nvCxnSpPr>
          <p:cNvPr id="16" name="Straight Arrow Connector 84">
            <a:extLst>
              <a:ext uri="{FF2B5EF4-FFF2-40B4-BE49-F238E27FC236}">
                <a16:creationId xmlns:a16="http://schemas.microsoft.com/office/drawing/2014/main" id="{01C05DAE-4A49-5205-6426-A97164593FDF}"/>
              </a:ext>
            </a:extLst>
          </p:cNvPr>
          <p:cNvCxnSpPr>
            <a:cxnSpLocks/>
          </p:cNvCxnSpPr>
          <p:nvPr/>
        </p:nvCxnSpPr>
        <p:spPr>
          <a:xfrm>
            <a:off x="2878454" y="4934645"/>
            <a:ext cx="37066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84">
            <a:extLst>
              <a:ext uri="{FF2B5EF4-FFF2-40B4-BE49-F238E27FC236}">
                <a16:creationId xmlns:a16="http://schemas.microsoft.com/office/drawing/2014/main" id="{D78EB4C0-11E4-1FE4-69D4-7DCE82F69A7F}"/>
              </a:ext>
            </a:extLst>
          </p:cNvPr>
          <p:cNvCxnSpPr/>
          <p:nvPr/>
        </p:nvCxnSpPr>
        <p:spPr>
          <a:xfrm>
            <a:off x="5860234" y="4957775"/>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51CC3AA-2FB0-73C7-4193-F514A8374896}"/>
              </a:ext>
            </a:extLst>
          </p:cNvPr>
          <p:cNvCxnSpPr/>
          <p:nvPr/>
        </p:nvCxnSpPr>
        <p:spPr>
          <a:xfrm flipH="1">
            <a:off x="2878454" y="3626332"/>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4">
            <a:extLst>
              <a:ext uri="{FF2B5EF4-FFF2-40B4-BE49-F238E27FC236}">
                <a16:creationId xmlns:a16="http://schemas.microsoft.com/office/drawing/2014/main" id="{7F60EE55-05FF-1198-22DD-066B73AAEA6C}"/>
              </a:ext>
            </a:extLst>
          </p:cNvPr>
          <p:cNvCxnSpPr/>
          <p:nvPr/>
        </p:nvCxnSpPr>
        <p:spPr>
          <a:xfrm>
            <a:off x="2924051" y="1854612"/>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84">
            <a:extLst>
              <a:ext uri="{FF2B5EF4-FFF2-40B4-BE49-F238E27FC236}">
                <a16:creationId xmlns:a16="http://schemas.microsoft.com/office/drawing/2014/main" id="{82A1B324-F9C5-276B-3F70-DCE19EAD149A}"/>
              </a:ext>
            </a:extLst>
          </p:cNvPr>
          <p:cNvCxnSpPr/>
          <p:nvPr/>
        </p:nvCxnSpPr>
        <p:spPr>
          <a:xfrm>
            <a:off x="5800601" y="1685702"/>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84">
            <a:extLst>
              <a:ext uri="{FF2B5EF4-FFF2-40B4-BE49-F238E27FC236}">
                <a16:creationId xmlns:a16="http://schemas.microsoft.com/office/drawing/2014/main" id="{A1565451-72F6-50F7-65B1-65414349E104}"/>
              </a:ext>
            </a:extLst>
          </p:cNvPr>
          <p:cNvCxnSpPr/>
          <p:nvPr/>
        </p:nvCxnSpPr>
        <p:spPr>
          <a:xfrm flipH="1">
            <a:off x="5791710" y="3626332"/>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87">
            <a:extLst>
              <a:ext uri="{FF2B5EF4-FFF2-40B4-BE49-F238E27FC236}">
                <a16:creationId xmlns:a16="http://schemas.microsoft.com/office/drawing/2014/main" id="{1B743F3B-E1F5-9750-EBCD-1D7FAC870C9B}"/>
              </a:ext>
            </a:extLst>
          </p:cNvPr>
          <p:cNvCxnSpPr/>
          <p:nvPr/>
        </p:nvCxnSpPr>
        <p:spPr>
          <a:xfrm>
            <a:off x="1672080" y="4050038"/>
            <a:ext cx="0" cy="400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87">
            <a:extLst>
              <a:ext uri="{FF2B5EF4-FFF2-40B4-BE49-F238E27FC236}">
                <a16:creationId xmlns:a16="http://schemas.microsoft.com/office/drawing/2014/main" id="{0A662CBB-1912-C5C1-8AC6-161476D1229C}"/>
              </a:ext>
            </a:extLst>
          </p:cNvPr>
          <p:cNvCxnSpPr/>
          <p:nvPr/>
        </p:nvCxnSpPr>
        <p:spPr>
          <a:xfrm>
            <a:off x="7595789" y="2242911"/>
            <a:ext cx="0" cy="971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15CEBC92-7844-8CD9-7258-A05ACE6ADB6A}"/>
              </a:ext>
            </a:extLst>
          </p:cNvPr>
          <p:cNvSpPr>
            <a:spLocks noGrp="1"/>
          </p:cNvSpPr>
          <p:nvPr/>
        </p:nvSpPr>
        <p:spPr>
          <a:xfrm>
            <a:off x="8247380" y="6229985"/>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7</a:t>
            </a:r>
          </a:p>
          <a:p>
            <a:endParaRPr lang="en-US" sz="1400" dirty="0">
              <a:solidFill>
                <a:schemeClr val="tx1"/>
              </a:solidFill>
            </a:endParaRPr>
          </a:p>
        </p:txBody>
      </p:sp>
      <p:cxnSp>
        <p:nvCxnSpPr>
          <p:cNvPr id="14" name="Straight Arrow Connector 84">
            <a:extLst>
              <a:ext uri="{FF2B5EF4-FFF2-40B4-BE49-F238E27FC236}">
                <a16:creationId xmlns:a16="http://schemas.microsoft.com/office/drawing/2014/main" id="{23773A0A-9B92-4635-5A27-68B58BB929D9}"/>
              </a:ext>
            </a:extLst>
          </p:cNvPr>
          <p:cNvCxnSpPr/>
          <p:nvPr/>
        </p:nvCxnSpPr>
        <p:spPr>
          <a:xfrm flipH="1">
            <a:off x="2878454" y="6083300"/>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ame 70">
            <a:extLst>
              <a:ext uri="{FF2B5EF4-FFF2-40B4-BE49-F238E27FC236}">
                <a16:creationId xmlns:a16="http://schemas.microsoft.com/office/drawing/2014/main" id="{A35F68A3-9940-1709-A3CC-9CF639393D7C}"/>
              </a:ext>
            </a:extLst>
          </p:cNvPr>
          <p:cNvSpPr/>
          <p:nvPr/>
        </p:nvSpPr>
        <p:spPr>
          <a:xfrm>
            <a:off x="3274613" y="3211838"/>
            <a:ext cx="2495629"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 name="TextBox 63">
            <a:extLst>
              <a:ext uri="{FF2B5EF4-FFF2-40B4-BE49-F238E27FC236}">
                <a16:creationId xmlns:a16="http://schemas.microsoft.com/office/drawing/2014/main" id="{82F44D7F-C59D-9A8E-3D28-D2863206B1D7}"/>
              </a:ext>
            </a:extLst>
          </p:cNvPr>
          <p:cNvSpPr txBox="1"/>
          <p:nvPr/>
        </p:nvSpPr>
        <p:spPr>
          <a:xfrm>
            <a:off x="3328988" y="3404000"/>
            <a:ext cx="2392873" cy="431165"/>
          </a:xfrm>
          <a:prstGeom prst="rect">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2000" dirty="0">
                <a:sym typeface="+mn-ea"/>
              </a:rPr>
              <a:t>GEM Efficiency</a:t>
            </a:r>
            <a:endParaRPr lang="en-US" sz="2000" dirty="0"/>
          </a:p>
        </p:txBody>
      </p:sp>
      <p:cxnSp>
        <p:nvCxnSpPr>
          <p:cNvPr id="22" name="Straight Arrow Connector 87">
            <a:extLst>
              <a:ext uri="{FF2B5EF4-FFF2-40B4-BE49-F238E27FC236}">
                <a16:creationId xmlns:a16="http://schemas.microsoft.com/office/drawing/2014/main" id="{7B676166-0D30-C021-6777-9B942F78CEBF}"/>
              </a:ext>
            </a:extLst>
          </p:cNvPr>
          <p:cNvCxnSpPr>
            <a:cxnSpLocks/>
          </p:cNvCxnSpPr>
          <p:nvPr/>
        </p:nvCxnSpPr>
        <p:spPr>
          <a:xfrm flipH="1">
            <a:off x="5880374" y="5532755"/>
            <a:ext cx="1604688" cy="685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300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057B-BC73-D17B-4EF6-35BAA1ECD6C9}"/>
            </a:ext>
          </a:extLst>
        </p:cNvPr>
        <p:cNvGrpSpPr/>
        <p:nvPr/>
      </p:nvGrpSpPr>
      <p:grpSpPr>
        <a:xfrm>
          <a:off x="0" y="0"/>
          <a:ext cx="0" cy="0"/>
          <a:chOff x="0" y="0"/>
          <a:chExt cx="0" cy="0"/>
        </a:xfrm>
      </p:grpSpPr>
      <p:grpSp>
        <p:nvGrpSpPr>
          <p:cNvPr id="127" name="Group 56">
            <a:extLst>
              <a:ext uri="{FF2B5EF4-FFF2-40B4-BE49-F238E27FC236}">
                <a16:creationId xmlns:a16="http://schemas.microsoft.com/office/drawing/2014/main" id="{FE57AFC4-0CF3-CBCA-E078-1FB8F3EFBD48}"/>
              </a:ext>
            </a:extLst>
          </p:cNvPr>
          <p:cNvGrpSpPr/>
          <p:nvPr/>
        </p:nvGrpSpPr>
        <p:grpSpPr>
          <a:xfrm>
            <a:off x="330835" y="1339850"/>
            <a:ext cx="2611120" cy="838200"/>
            <a:chOff x="591543" y="1074029"/>
            <a:chExt cx="2584174" cy="795130"/>
          </a:xfrm>
        </p:grpSpPr>
        <p:sp>
          <p:nvSpPr>
            <p:cNvPr id="128" name="TextBox 57">
              <a:extLst>
                <a:ext uri="{FF2B5EF4-FFF2-40B4-BE49-F238E27FC236}">
                  <a16:creationId xmlns:a16="http://schemas.microsoft.com/office/drawing/2014/main" id="{561180EC-4696-95CA-0FC1-3CC53FC6205F}"/>
                </a:ext>
              </a:extLst>
            </p:cNvPr>
            <p:cNvSpPr txBox="1"/>
            <p:nvPr/>
          </p:nvSpPr>
          <p:spPr>
            <a:xfrm>
              <a:off x="591543" y="1272209"/>
              <a:ext cx="2584174" cy="378337"/>
            </a:xfrm>
            <a:prstGeom prst="rect">
              <a:avLst/>
            </a:prstGeom>
            <a:noFill/>
          </p:spPr>
          <p:txBody>
            <a:bodyPr wrap="square" rtlCol="0">
              <a:spAutoFit/>
            </a:bodyPr>
            <a:lstStyle/>
            <a:p>
              <a:pPr algn="ctr"/>
              <a:r>
                <a:rPr lang="en-US" sz="2000"/>
                <a:t>Event Reconstruction</a:t>
              </a:r>
            </a:p>
          </p:txBody>
        </p:sp>
        <p:sp>
          <p:nvSpPr>
            <p:cNvPr id="129" name="Frame 58">
              <a:extLst>
                <a:ext uri="{FF2B5EF4-FFF2-40B4-BE49-F238E27FC236}">
                  <a16:creationId xmlns:a16="http://schemas.microsoft.com/office/drawing/2014/main" id="{2219D6D6-893B-93E4-5E2C-7D0BC3BDF50D}"/>
                </a:ext>
              </a:extLst>
            </p:cNvPr>
            <p:cNvSpPr/>
            <p:nvPr/>
          </p:nvSpPr>
          <p:spPr>
            <a:xfrm>
              <a:off x="636792" y="1074029"/>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32" name="Frame 61">
            <a:extLst>
              <a:ext uri="{FF2B5EF4-FFF2-40B4-BE49-F238E27FC236}">
                <a16:creationId xmlns:a16="http://schemas.microsoft.com/office/drawing/2014/main" id="{D10E9EA7-7B03-F204-9C47-10D926FFA920}"/>
              </a:ext>
            </a:extLst>
          </p:cNvPr>
          <p:cNvSpPr/>
          <p:nvPr/>
        </p:nvSpPr>
        <p:spPr>
          <a:xfrm>
            <a:off x="3253105" y="1339850"/>
            <a:ext cx="251714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pattFill prst="pct30">
                <a:fgClr>
                  <a:srgbClr val="4F81BD"/>
                </a:fgClr>
                <a:bgClr>
                  <a:srgbClr val="FFFFFF"/>
                </a:bgClr>
              </a:pattFill>
            </a:endParaRPr>
          </a:p>
        </p:txBody>
      </p:sp>
      <p:grpSp>
        <p:nvGrpSpPr>
          <p:cNvPr id="136" name="Group 62">
            <a:extLst>
              <a:ext uri="{FF2B5EF4-FFF2-40B4-BE49-F238E27FC236}">
                <a16:creationId xmlns:a16="http://schemas.microsoft.com/office/drawing/2014/main" id="{388376CC-C180-AFFD-2BC4-EC9C4C2E4C92}"/>
              </a:ext>
            </a:extLst>
          </p:cNvPr>
          <p:cNvGrpSpPr/>
          <p:nvPr/>
        </p:nvGrpSpPr>
        <p:grpSpPr>
          <a:xfrm>
            <a:off x="6096635" y="1325245"/>
            <a:ext cx="2611120" cy="852805"/>
            <a:chOff x="328217" y="1054753"/>
            <a:chExt cx="2584174" cy="795130"/>
          </a:xfrm>
        </p:grpSpPr>
        <p:sp>
          <p:nvSpPr>
            <p:cNvPr id="137" name="TextBox 63">
              <a:extLst>
                <a:ext uri="{FF2B5EF4-FFF2-40B4-BE49-F238E27FC236}">
                  <a16:creationId xmlns:a16="http://schemas.microsoft.com/office/drawing/2014/main" id="{B42D6B2E-730A-992E-C1D9-BBBA690ECA0D}"/>
                </a:ext>
              </a:extLst>
            </p:cNvPr>
            <p:cNvSpPr txBox="1"/>
            <p:nvPr/>
          </p:nvSpPr>
          <p:spPr>
            <a:xfrm>
              <a:off x="328217" y="1274423"/>
              <a:ext cx="2584174" cy="547555"/>
            </a:xfrm>
            <a:prstGeom prst="rect">
              <a:avLst/>
            </a:prstGeom>
            <a:noFill/>
          </p:spPr>
          <p:txBody>
            <a:bodyPr wrap="square" rtlCol="0">
              <a:noAutofit/>
            </a:bodyPr>
            <a:lstStyle/>
            <a:p>
              <a:pPr algn="ctr"/>
              <a:r>
                <a:rPr lang="en-US" sz="2000">
                  <a:solidFill>
                    <a:schemeClr val="tx1"/>
                  </a:solidFill>
                </a:rPr>
                <a:t>Event Selection</a:t>
              </a:r>
            </a:p>
            <a:p>
              <a:pPr algn="ctr"/>
              <a:endParaRPr lang="en-US" sz="2000">
                <a:solidFill>
                  <a:schemeClr val="tx1"/>
                </a:solidFill>
              </a:endParaRPr>
            </a:p>
          </p:txBody>
        </p:sp>
        <p:sp>
          <p:nvSpPr>
            <p:cNvPr id="138" name="Frame 64">
              <a:extLst>
                <a:ext uri="{FF2B5EF4-FFF2-40B4-BE49-F238E27FC236}">
                  <a16:creationId xmlns:a16="http://schemas.microsoft.com/office/drawing/2014/main" id="{8743275A-3BBC-E6F9-1A90-3AC9E32DF322}"/>
                </a:ext>
              </a:extLst>
            </p:cNvPr>
            <p:cNvSpPr/>
            <p:nvPr/>
          </p:nvSpPr>
          <p:spPr>
            <a:xfrm>
              <a:off x="344557" y="1054753"/>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39" name="Group 65">
            <a:extLst>
              <a:ext uri="{FF2B5EF4-FFF2-40B4-BE49-F238E27FC236}">
                <a16:creationId xmlns:a16="http://schemas.microsoft.com/office/drawing/2014/main" id="{69EE5B34-FF88-FB45-8A79-D47289F07783}"/>
              </a:ext>
            </a:extLst>
          </p:cNvPr>
          <p:cNvGrpSpPr/>
          <p:nvPr/>
        </p:nvGrpSpPr>
        <p:grpSpPr>
          <a:xfrm>
            <a:off x="6201660" y="3217029"/>
            <a:ext cx="2611120" cy="838200"/>
            <a:chOff x="344557" y="1073427"/>
            <a:chExt cx="2584174" cy="795130"/>
          </a:xfrm>
        </p:grpSpPr>
        <p:sp>
          <p:nvSpPr>
            <p:cNvPr id="140" name="TextBox 66">
              <a:extLst>
                <a:ext uri="{FF2B5EF4-FFF2-40B4-BE49-F238E27FC236}">
                  <a16:creationId xmlns:a16="http://schemas.microsoft.com/office/drawing/2014/main" id="{9B187A14-8708-A1C6-87B1-F69C9AB53A65}"/>
                </a:ext>
              </a:extLst>
            </p:cNvPr>
            <p:cNvSpPr txBox="1"/>
            <p:nvPr/>
          </p:nvSpPr>
          <p:spPr>
            <a:xfrm>
              <a:off x="344557" y="1126437"/>
              <a:ext cx="2584174" cy="670524"/>
            </a:xfrm>
            <a:prstGeom prst="rect">
              <a:avLst/>
            </a:prstGeom>
            <a:noFill/>
          </p:spPr>
          <p:txBody>
            <a:bodyPr wrap="square" rtlCol="0">
              <a:spAutoFit/>
            </a:bodyPr>
            <a:lstStyle/>
            <a:p>
              <a:pPr algn="ctr"/>
              <a:r>
                <a:rPr lang="en-US" sz="2000"/>
                <a:t>Background </a:t>
              </a:r>
            </a:p>
            <a:p>
              <a:pPr algn="ctr"/>
              <a:r>
                <a:rPr lang="en-US" sz="2000"/>
                <a:t>Subtraction</a:t>
              </a:r>
            </a:p>
          </p:txBody>
        </p:sp>
        <p:sp>
          <p:nvSpPr>
            <p:cNvPr id="141" name="Frame 67">
              <a:extLst>
                <a:ext uri="{FF2B5EF4-FFF2-40B4-BE49-F238E27FC236}">
                  <a16:creationId xmlns:a16="http://schemas.microsoft.com/office/drawing/2014/main" id="{8EEF51B9-9C45-AC56-5CD3-297043B2BB82}"/>
                </a:ext>
              </a:extLst>
            </p:cNvPr>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44" name="Frame 70">
            <a:extLst>
              <a:ext uri="{FF2B5EF4-FFF2-40B4-BE49-F238E27FC236}">
                <a16:creationId xmlns:a16="http://schemas.microsoft.com/office/drawing/2014/main" id="{19304E3A-2712-0AE4-7271-149B03DD2FD3}"/>
              </a:ext>
            </a:extLst>
          </p:cNvPr>
          <p:cNvSpPr/>
          <p:nvPr/>
        </p:nvSpPr>
        <p:spPr>
          <a:xfrm>
            <a:off x="404257" y="3188426"/>
            <a:ext cx="2419350"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nvGrpSpPr>
          <p:cNvPr id="145" name="Group 71">
            <a:extLst>
              <a:ext uri="{FF2B5EF4-FFF2-40B4-BE49-F238E27FC236}">
                <a16:creationId xmlns:a16="http://schemas.microsoft.com/office/drawing/2014/main" id="{96131159-A089-0007-47A0-9BC745D43D66}"/>
              </a:ext>
            </a:extLst>
          </p:cNvPr>
          <p:cNvGrpSpPr/>
          <p:nvPr/>
        </p:nvGrpSpPr>
        <p:grpSpPr>
          <a:xfrm>
            <a:off x="377644" y="4453584"/>
            <a:ext cx="2487077" cy="1302929"/>
            <a:chOff x="316796" y="1073427"/>
            <a:chExt cx="2584174" cy="1150938"/>
          </a:xfrm>
        </p:grpSpPr>
        <p:sp>
          <p:nvSpPr>
            <p:cNvPr id="146" name="TextBox 72">
              <a:extLst>
                <a:ext uri="{FF2B5EF4-FFF2-40B4-BE49-F238E27FC236}">
                  <a16:creationId xmlns:a16="http://schemas.microsoft.com/office/drawing/2014/main" id="{2BD3A9C9-D530-C8F3-CDBD-B60DEF4F80BC}"/>
                </a:ext>
              </a:extLst>
            </p:cNvPr>
            <p:cNvSpPr txBox="1"/>
            <p:nvPr/>
          </p:nvSpPr>
          <p:spPr>
            <a:xfrm>
              <a:off x="316796" y="1140097"/>
              <a:ext cx="2584174" cy="1084268"/>
            </a:xfrm>
            <a:prstGeom prst="rect">
              <a:avLst/>
            </a:prstGeom>
            <a:noFill/>
          </p:spPr>
          <p:txBody>
            <a:bodyPr wrap="square" rtlCol="0">
              <a:noAutofit/>
            </a:bodyPr>
            <a:lstStyle/>
            <a:p>
              <a:pPr algn="ctr"/>
              <a:r>
                <a:rPr lang="en-US" sz="2000" dirty="0"/>
                <a:t>Elastic e-p </a:t>
              </a:r>
            </a:p>
            <a:p>
              <a:pPr algn="ctr"/>
              <a:r>
                <a:rPr lang="en-US" sz="2000" dirty="0"/>
                <a:t>cross section</a:t>
              </a:r>
            </a:p>
            <a:p>
              <a:pPr algn="ctr"/>
              <a:r>
                <a:rPr lang="en-US" altLang="zh-CN" sz="1200" dirty="0">
                  <a:solidFill>
                    <a:schemeClr val="accent2"/>
                  </a:solidFill>
                </a:rPr>
                <a:t>(starts here)</a:t>
              </a:r>
            </a:p>
            <a:p>
              <a:pPr algn="ctr"/>
              <a:endParaRPr lang="en-US" sz="2000" dirty="0"/>
            </a:p>
          </p:txBody>
        </p:sp>
        <p:sp>
          <p:nvSpPr>
            <p:cNvPr id="147" name="Frame 73">
              <a:extLst>
                <a:ext uri="{FF2B5EF4-FFF2-40B4-BE49-F238E27FC236}">
                  <a16:creationId xmlns:a16="http://schemas.microsoft.com/office/drawing/2014/main" id="{CB0207DA-A885-F0F6-FDEA-DB216E1F460F}"/>
                </a:ext>
              </a:extLst>
            </p:cNvPr>
            <p:cNvSpPr/>
            <p:nvPr/>
          </p:nvSpPr>
          <p:spPr>
            <a:xfrm>
              <a:off x="344448" y="1073427"/>
              <a:ext cx="2491164" cy="837296"/>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48" name="Group 74">
            <a:extLst>
              <a:ext uri="{FF2B5EF4-FFF2-40B4-BE49-F238E27FC236}">
                <a16:creationId xmlns:a16="http://schemas.microsoft.com/office/drawing/2014/main" id="{FBEC6D86-AEBB-4308-9A22-E43E41031111}"/>
              </a:ext>
            </a:extLst>
          </p:cNvPr>
          <p:cNvGrpSpPr/>
          <p:nvPr/>
        </p:nvGrpSpPr>
        <p:grpSpPr>
          <a:xfrm>
            <a:off x="3249114" y="4453584"/>
            <a:ext cx="2611120" cy="957281"/>
            <a:chOff x="304801" y="1073427"/>
            <a:chExt cx="2584174" cy="803026"/>
          </a:xfrm>
        </p:grpSpPr>
        <p:sp>
          <p:nvSpPr>
            <p:cNvPr id="149" name="TextBox 75">
              <a:extLst>
                <a:ext uri="{FF2B5EF4-FFF2-40B4-BE49-F238E27FC236}">
                  <a16:creationId xmlns:a16="http://schemas.microsoft.com/office/drawing/2014/main" id="{366EF00E-8AE8-D3AD-9919-4A158825F449}"/>
                </a:ext>
              </a:extLst>
            </p:cNvPr>
            <p:cNvSpPr txBox="1"/>
            <p:nvPr/>
          </p:nvSpPr>
          <p:spPr>
            <a:xfrm>
              <a:off x="304801" y="1206014"/>
              <a:ext cx="2584174" cy="670439"/>
            </a:xfrm>
            <a:prstGeom prst="rect">
              <a:avLst/>
            </a:prstGeom>
            <a:noFill/>
          </p:spPr>
          <p:txBody>
            <a:bodyPr wrap="square" rtlCol="0">
              <a:spAutoFit/>
            </a:bodyPr>
            <a:lstStyle/>
            <a:p>
              <a:pPr algn="ctr"/>
              <a:r>
                <a:rPr lang="en-US" sz="2000" dirty="0"/>
                <a:t>Proton Electric Form Factor</a:t>
              </a:r>
            </a:p>
          </p:txBody>
        </p:sp>
        <p:sp>
          <p:nvSpPr>
            <p:cNvPr id="150" name="Frame 76">
              <a:extLst>
                <a:ext uri="{FF2B5EF4-FFF2-40B4-BE49-F238E27FC236}">
                  <a16:creationId xmlns:a16="http://schemas.microsoft.com/office/drawing/2014/main" id="{0CEBFDC4-7FC4-AD56-F396-04F8627D4C5C}"/>
                </a:ext>
              </a:extLst>
            </p:cNvPr>
            <p:cNvSpPr/>
            <p:nvPr/>
          </p:nvSpPr>
          <p:spPr>
            <a:xfrm>
              <a:off x="344557" y="1073427"/>
              <a:ext cx="2491409" cy="79513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grpSp>
        <p:nvGrpSpPr>
          <p:cNvPr id="151" name="Group 77">
            <a:extLst>
              <a:ext uri="{FF2B5EF4-FFF2-40B4-BE49-F238E27FC236}">
                <a16:creationId xmlns:a16="http://schemas.microsoft.com/office/drawing/2014/main" id="{CAF1C263-F19E-61AD-944C-AEFB59EEDACF}"/>
              </a:ext>
            </a:extLst>
          </p:cNvPr>
          <p:cNvGrpSpPr/>
          <p:nvPr/>
        </p:nvGrpSpPr>
        <p:grpSpPr>
          <a:xfrm>
            <a:off x="6096635" y="4493371"/>
            <a:ext cx="2776855" cy="1298472"/>
            <a:chOff x="304801" y="1073427"/>
            <a:chExt cx="2748264" cy="1028980"/>
          </a:xfrm>
        </p:grpSpPr>
        <p:sp>
          <p:nvSpPr>
            <p:cNvPr id="152" name="TextBox 78">
              <a:extLst>
                <a:ext uri="{FF2B5EF4-FFF2-40B4-BE49-F238E27FC236}">
                  <a16:creationId xmlns:a16="http://schemas.microsoft.com/office/drawing/2014/main" id="{40609A62-3857-DD4F-BE0D-C05E323BC171}"/>
                </a:ext>
              </a:extLst>
            </p:cNvPr>
            <p:cNvSpPr txBox="1"/>
            <p:nvPr/>
          </p:nvSpPr>
          <p:spPr>
            <a:xfrm>
              <a:off x="304801" y="1139696"/>
              <a:ext cx="2748264" cy="962711"/>
            </a:xfrm>
            <a:prstGeom prst="rect">
              <a:avLst/>
            </a:prstGeom>
            <a:noFill/>
          </p:spPr>
          <p:txBody>
            <a:bodyPr wrap="square" rtlCol="0">
              <a:spAutoFit/>
            </a:bodyPr>
            <a:lstStyle/>
            <a:p>
              <a:pPr algn="ctr"/>
              <a:r>
                <a:rPr lang="en-US" sz="2000" dirty="0"/>
                <a:t>Proton Charge </a:t>
              </a:r>
            </a:p>
            <a:p>
              <a:pPr algn="ctr"/>
              <a:r>
                <a:rPr lang="en-US" sz="2000" dirty="0"/>
                <a:t>Radius Extraction </a:t>
              </a:r>
              <a:r>
                <a:rPr lang="en-US" sz="2000" i="1" dirty="0" err="1">
                  <a:latin typeface="Arial" panose="020B0604020202020204" pitchFamily="34" charset="0"/>
                  <a:cs typeface="Andalus" pitchFamily="18" charset="-78"/>
                  <a:sym typeface="Symbol" panose="05050102010706020507" pitchFamily="18" charset="2"/>
                </a:rPr>
                <a:t>r</a:t>
              </a:r>
              <a:r>
                <a:rPr lang="en-US" sz="2000" i="1" baseline="-25000" dirty="0" err="1">
                  <a:latin typeface="Arial" panose="020B0604020202020204" pitchFamily="34" charset="0"/>
                  <a:cs typeface="Andalus" pitchFamily="18" charset="-78"/>
                  <a:sym typeface="Symbol" panose="05050102010706020507" pitchFamily="18" charset="2"/>
                </a:rPr>
                <a:t>p</a:t>
              </a:r>
              <a:endParaRPr lang="en-US" sz="2000" i="1" baseline="-25000" dirty="0">
                <a:solidFill>
                  <a:schemeClr val="tx1"/>
                </a:solidFill>
                <a:latin typeface="Arial" panose="020B0604020202020204" pitchFamily="34" charset="0"/>
                <a:cs typeface="Andalus" pitchFamily="18" charset="-78"/>
                <a:sym typeface="Symbol" panose="05050102010706020507" pitchFamily="18" charset="2"/>
              </a:endParaRPr>
            </a:p>
            <a:p>
              <a:pPr algn="ctr"/>
              <a:endParaRPr lang="en-US" sz="2000" dirty="0"/>
            </a:p>
          </p:txBody>
        </p:sp>
        <p:sp>
          <p:nvSpPr>
            <p:cNvPr id="153" name="Frame 79">
              <a:extLst>
                <a:ext uri="{FF2B5EF4-FFF2-40B4-BE49-F238E27FC236}">
                  <a16:creationId xmlns:a16="http://schemas.microsoft.com/office/drawing/2014/main" id="{058AFC95-3EE1-9E4A-9FFE-B765D81B663D}"/>
                </a:ext>
              </a:extLst>
            </p:cNvPr>
            <p:cNvSpPr/>
            <p:nvPr/>
          </p:nvSpPr>
          <p:spPr>
            <a:xfrm>
              <a:off x="431750" y="1073427"/>
              <a:ext cx="2403867" cy="77993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grpSp>
      <p:sp>
        <p:nvSpPr>
          <p:cNvPr id="156" name="TextBox 46">
            <a:extLst>
              <a:ext uri="{FF2B5EF4-FFF2-40B4-BE49-F238E27FC236}">
                <a16:creationId xmlns:a16="http://schemas.microsoft.com/office/drawing/2014/main" id="{8E4DC3F8-4A9B-9FC8-6EC4-FEF290C0F09F}"/>
              </a:ext>
            </a:extLst>
          </p:cNvPr>
          <p:cNvSpPr txBox="1">
            <a:spLocks/>
          </p:cNvSpPr>
          <p:nvPr/>
        </p:nvSpPr>
        <p:spPr>
          <a:xfrm>
            <a:off x="3221989" y="5887085"/>
            <a:ext cx="2698115" cy="398780"/>
          </a:xfrm>
          <a:prstGeom prst="rect">
            <a:avLst/>
          </a:prstGeom>
          <a:noFill/>
          <a:ln>
            <a:noFill/>
          </a:ln>
        </p:spPr>
        <p:txBody>
          <a:bodyPr wrap="square" rtlCol="0">
            <a:spAutoFit/>
          </a:bodyPr>
          <a:lstStyle/>
          <a:p>
            <a:pPr algn="ctr"/>
            <a:r>
              <a:rPr lang="en-US" sz="2000" b="1" dirty="0">
                <a:solidFill>
                  <a:srgbClr val="9900CC"/>
                </a:solidFill>
                <a:cs typeface="+mn-lt"/>
                <a:sym typeface="+mn-ea"/>
              </a:rPr>
              <a:t>Unblind the Analysis</a:t>
            </a:r>
            <a:r>
              <a:rPr lang="en-US" sz="2000" b="1" dirty="0">
                <a:solidFill>
                  <a:schemeClr val="accent4"/>
                </a:solidFill>
                <a:cs typeface="+mn-lt"/>
              </a:rPr>
              <a:t> </a:t>
            </a:r>
          </a:p>
        </p:txBody>
      </p:sp>
      <p:sp>
        <p:nvSpPr>
          <p:cNvPr id="161" name="Rectangle 16">
            <a:extLst>
              <a:ext uri="{FF2B5EF4-FFF2-40B4-BE49-F238E27FC236}">
                <a16:creationId xmlns:a16="http://schemas.microsoft.com/office/drawing/2014/main" id="{3D52BCEB-1352-50DD-F0FC-B5A685F43601}"/>
              </a:ext>
            </a:extLst>
          </p:cNvPr>
          <p:cNvSpPr/>
          <p:nvPr/>
        </p:nvSpPr>
        <p:spPr>
          <a:xfrm>
            <a:off x="447841" y="5887085"/>
            <a:ext cx="2357755" cy="654050"/>
          </a:xfrm>
          <a:prstGeom prst="rect">
            <a:avLst/>
          </a:prstGeom>
        </p:spPr>
        <p:txBody>
          <a:bodyPr wrap="none">
            <a:noAutofit/>
          </a:bodyPr>
          <a:lstStyle/>
          <a:p>
            <a:pPr algn="ctr"/>
            <a:r>
              <a:rPr lang="en-US" sz="2000" b="1" dirty="0">
                <a:solidFill>
                  <a:srgbClr val="9900CC"/>
                </a:solidFill>
                <a:cs typeface="+mn-lt"/>
                <a:sym typeface="+mn-ea"/>
              </a:rPr>
              <a:t>True Radius </a:t>
            </a:r>
            <a:r>
              <a:rPr lang="en-US" sz="2000" b="1" i="1" dirty="0" err="1">
                <a:solidFill>
                  <a:srgbClr val="9900CC"/>
                </a:solidFill>
                <a:latin typeface="Arial" panose="020B0604020202020204" pitchFamily="34" charset="0"/>
                <a:cs typeface="Andalus" pitchFamily="18" charset="-78"/>
                <a:sym typeface="Symbol" panose="05050102010706020507" pitchFamily="18" charset="2"/>
              </a:rPr>
              <a:t>r</a:t>
            </a:r>
            <a:r>
              <a:rPr lang="en-US" sz="2000" b="1" i="1" baseline="-25000" dirty="0" err="1">
                <a:solidFill>
                  <a:srgbClr val="9900CC"/>
                </a:solidFill>
                <a:latin typeface="Arial" panose="020B0604020202020204" pitchFamily="34" charset="0"/>
                <a:cs typeface="Andalus" pitchFamily="18" charset="-78"/>
                <a:sym typeface="Symbol" panose="05050102010706020507" pitchFamily="18" charset="2"/>
              </a:rPr>
              <a:t>p</a:t>
            </a:r>
            <a:endParaRPr lang="en-US" altLang="en-US" sz="2000" b="1" i="1" baseline="-25000" dirty="0">
              <a:solidFill>
                <a:srgbClr val="9900CC"/>
              </a:solidFill>
              <a:latin typeface="Arial" panose="020B0604020202020204" pitchFamily="34" charset="0"/>
              <a:cs typeface="Andalus" pitchFamily="18" charset="-78"/>
              <a:sym typeface="Symbol" panose="05050102010706020507" pitchFamily="18" charset="2"/>
            </a:endParaRPr>
          </a:p>
          <a:p>
            <a:pPr algn="ctr"/>
            <a:endParaRPr lang="en-US" sz="2000" b="1" dirty="0">
              <a:solidFill>
                <a:srgbClr val="7030A0"/>
              </a:solidFill>
            </a:endParaRPr>
          </a:p>
        </p:txBody>
      </p:sp>
      <p:sp>
        <p:nvSpPr>
          <p:cNvPr id="163" name="TextBox 2">
            <a:extLst>
              <a:ext uri="{FF2B5EF4-FFF2-40B4-BE49-F238E27FC236}">
                <a16:creationId xmlns:a16="http://schemas.microsoft.com/office/drawing/2014/main" id="{0E819E35-D8DD-A632-F1B4-C8A4507982D2}"/>
              </a:ext>
            </a:extLst>
          </p:cNvPr>
          <p:cNvSpPr txBox="1"/>
          <p:nvPr/>
        </p:nvSpPr>
        <p:spPr>
          <a:xfrm>
            <a:off x="387907" y="677545"/>
            <a:ext cx="3479899" cy="635078"/>
          </a:xfrm>
          <a:prstGeom prst="rect">
            <a:avLst/>
          </a:prstGeom>
          <a:noFill/>
        </p:spPr>
        <p:txBody>
          <a:bodyPr wrap="none" lIns="91440" tIns="45720" rIns="91440" bIns="45720" rtlCol="0" anchor="t">
            <a:noAutofit/>
          </a:bodyPr>
          <a:lstStyle/>
          <a:p>
            <a:r>
              <a:rPr lang="en-US" altLang="zh-CN" sz="2800" b="1" dirty="0">
                <a:solidFill>
                  <a:srgbClr val="C00000"/>
                </a:solidFill>
                <a:ea typeface="宋体"/>
              </a:rPr>
              <a:t>Plan B (Proposed in </a:t>
            </a:r>
            <a:r>
              <a:rPr lang="en-US" altLang="zh-CN" sz="2800" b="1" dirty="0" err="1">
                <a:solidFill>
                  <a:srgbClr val="C00000"/>
                </a:solidFill>
                <a:ea typeface="宋体"/>
              </a:rPr>
              <a:t>PRad</a:t>
            </a:r>
            <a:r>
              <a:rPr lang="en-US" altLang="zh-CN" sz="2800" b="1" dirty="0">
                <a:solidFill>
                  <a:srgbClr val="C00000"/>
                </a:solidFill>
                <a:ea typeface="宋体"/>
              </a:rPr>
              <a:t>-II C1 review)</a:t>
            </a:r>
            <a:endParaRPr lang="en-US" altLang="zh-CN" sz="2800" b="1" dirty="0">
              <a:solidFill>
                <a:srgbClr val="C00000"/>
              </a:solidFill>
            </a:endParaRPr>
          </a:p>
        </p:txBody>
      </p:sp>
      <p:cxnSp>
        <p:nvCxnSpPr>
          <p:cNvPr id="166" name="Straight Arrow Connector 87">
            <a:extLst>
              <a:ext uri="{FF2B5EF4-FFF2-40B4-BE49-F238E27FC236}">
                <a16:creationId xmlns:a16="http://schemas.microsoft.com/office/drawing/2014/main" id="{C80EE6DE-85D0-538F-0C35-75F2B6525156}"/>
              </a:ext>
            </a:extLst>
          </p:cNvPr>
          <p:cNvCxnSpPr/>
          <p:nvPr/>
        </p:nvCxnSpPr>
        <p:spPr>
          <a:xfrm>
            <a:off x="1676419" y="2882991"/>
            <a:ext cx="0" cy="30543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4">
            <a:extLst>
              <a:ext uri="{FF2B5EF4-FFF2-40B4-BE49-F238E27FC236}">
                <a16:creationId xmlns:a16="http://schemas.microsoft.com/office/drawing/2014/main" id="{C7C00E9B-BE8D-0DB1-4D91-590EEF8E3134}"/>
              </a:ext>
            </a:extLst>
          </p:cNvPr>
          <p:cNvSpPr/>
          <p:nvPr/>
        </p:nvSpPr>
        <p:spPr>
          <a:xfrm>
            <a:off x="376555" y="158115"/>
            <a:ext cx="8655050" cy="883285"/>
          </a:xfrm>
          <a:prstGeom prst="rect">
            <a:avLst/>
          </a:prstGeom>
        </p:spPr>
        <p:txBody>
          <a:bodyPr wrap="square">
            <a:noAutofit/>
          </a:bodyPr>
          <a:lstStyle/>
          <a:p>
            <a:pPr algn="ctr"/>
            <a:r>
              <a:rPr lang="en-US" sz="2400" b="1" i="1">
                <a:solidFill>
                  <a:srgbClr val="9900CC"/>
                </a:solidFill>
                <a:latin typeface="Arial" panose="020B0604020202020204" pitchFamily="34" charset="0"/>
                <a:cs typeface="Arial" panose="020B0604020202020204" pitchFamily="34" charset="0"/>
              </a:rPr>
              <a:t>Goal: Blind analysis for extraction of </a:t>
            </a:r>
            <a:r>
              <a:rPr lang="en-US" sz="2400" b="1" i="1">
                <a:solidFill>
                  <a:srgbClr val="9900CC"/>
                </a:solidFill>
                <a:latin typeface="Arial" panose="020B0604020202020204" pitchFamily="34" charset="0"/>
                <a:cs typeface="Andalus" pitchFamily="18" charset="-78"/>
                <a:sym typeface="Symbol" panose="05050102010706020507" pitchFamily="18" charset="2"/>
              </a:rPr>
              <a:t>r</a:t>
            </a:r>
            <a:r>
              <a:rPr lang="en-US" sz="2400" b="1" i="1" baseline="-25000">
                <a:solidFill>
                  <a:srgbClr val="9900CC"/>
                </a:solidFill>
                <a:latin typeface="Arial" panose="020B0604020202020204" pitchFamily="34" charset="0"/>
                <a:cs typeface="Andalus" pitchFamily="18" charset="-78"/>
                <a:sym typeface="Symbol" panose="05050102010706020507" pitchFamily="18" charset="2"/>
              </a:rPr>
              <a:t>p</a:t>
            </a:r>
            <a:r>
              <a:rPr lang="en-US" sz="2400" b="1" i="1">
                <a:solidFill>
                  <a:srgbClr val="9900CC"/>
                </a:solidFill>
                <a:latin typeface="Arial" panose="020B0604020202020204" pitchFamily="34" charset="0"/>
                <a:cs typeface="Arial" panose="020B0604020202020204" pitchFamily="34" charset="0"/>
              </a:rPr>
              <a:t> for PRad-II</a:t>
            </a:r>
          </a:p>
        </p:txBody>
      </p:sp>
      <p:sp>
        <p:nvSpPr>
          <p:cNvPr id="177" name="Frame 79">
            <a:extLst>
              <a:ext uri="{FF2B5EF4-FFF2-40B4-BE49-F238E27FC236}">
                <a16:creationId xmlns:a16="http://schemas.microsoft.com/office/drawing/2014/main" id="{536C7193-D7EB-D55E-6988-4E3F9B2E77F0}"/>
              </a:ext>
            </a:extLst>
          </p:cNvPr>
          <p:cNvSpPr/>
          <p:nvPr/>
        </p:nvSpPr>
        <p:spPr>
          <a:xfrm>
            <a:off x="407670" y="5681980"/>
            <a:ext cx="2423795" cy="842645"/>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81" name="Frame 79">
            <a:extLst>
              <a:ext uri="{FF2B5EF4-FFF2-40B4-BE49-F238E27FC236}">
                <a16:creationId xmlns:a16="http://schemas.microsoft.com/office/drawing/2014/main" id="{27343D76-6B3A-6DBA-5AAD-2F339A5216D7}"/>
              </a:ext>
            </a:extLst>
          </p:cNvPr>
          <p:cNvSpPr/>
          <p:nvPr/>
        </p:nvSpPr>
        <p:spPr>
          <a:xfrm>
            <a:off x="3274613" y="5670327"/>
            <a:ext cx="2546636"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3" name="TextBox 57">
            <a:extLst>
              <a:ext uri="{FF2B5EF4-FFF2-40B4-BE49-F238E27FC236}">
                <a16:creationId xmlns:a16="http://schemas.microsoft.com/office/drawing/2014/main" id="{4C8F018F-1167-D298-6927-19F172E4FC57}"/>
              </a:ext>
            </a:extLst>
          </p:cNvPr>
          <p:cNvSpPr txBox="1"/>
          <p:nvPr/>
        </p:nvSpPr>
        <p:spPr>
          <a:xfrm>
            <a:off x="3213735" y="1547495"/>
            <a:ext cx="2611120" cy="398780"/>
          </a:xfrm>
          <a:prstGeom prst="rect">
            <a:avLst/>
          </a:prstGeom>
          <a:noFill/>
        </p:spPr>
        <p:txBody>
          <a:bodyPr wrap="square" rtlCol="0">
            <a:spAutoFit/>
          </a:bodyPr>
          <a:lstStyle/>
          <a:p>
            <a:pPr algn="ctr"/>
            <a:r>
              <a:rPr lang="en-US" sz="2000"/>
              <a:t>Calibration</a:t>
            </a:r>
          </a:p>
        </p:txBody>
      </p:sp>
      <p:sp>
        <p:nvSpPr>
          <p:cNvPr id="5" name="TextBox 63">
            <a:extLst>
              <a:ext uri="{FF2B5EF4-FFF2-40B4-BE49-F238E27FC236}">
                <a16:creationId xmlns:a16="http://schemas.microsoft.com/office/drawing/2014/main" id="{B9CA45EC-7C66-49E4-2FC0-D8AD0A34B1F3}"/>
              </a:ext>
            </a:extLst>
          </p:cNvPr>
          <p:cNvSpPr txBox="1"/>
          <p:nvPr/>
        </p:nvSpPr>
        <p:spPr>
          <a:xfrm>
            <a:off x="447841" y="3420110"/>
            <a:ext cx="2336880" cy="431165"/>
          </a:xfrm>
          <a:prstGeom prst="rect">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2000" dirty="0">
                <a:sym typeface="+mn-ea"/>
              </a:rPr>
              <a:t>e-p / e-e Ratio</a:t>
            </a:r>
            <a:endParaRPr lang="en-US" sz="2000" dirty="0"/>
          </a:p>
        </p:txBody>
      </p:sp>
      <p:cxnSp>
        <p:nvCxnSpPr>
          <p:cNvPr id="16" name="Straight Arrow Connector 84">
            <a:extLst>
              <a:ext uri="{FF2B5EF4-FFF2-40B4-BE49-F238E27FC236}">
                <a16:creationId xmlns:a16="http://schemas.microsoft.com/office/drawing/2014/main" id="{180376A9-8ACC-8298-EECA-BB4216A8526D}"/>
              </a:ext>
            </a:extLst>
          </p:cNvPr>
          <p:cNvCxnSpPr>
            <a:cxnSpLocks/>
          </p:cNvCxnSpPr>
          <p:nvPr/>
        </p:nvCxnSpPr>
        <p:spPr>
          <a:xfrm>
            <a:off x="2878454" y="4934645"/>
            <a:ext cx="370660"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84">
            <a:extLst>
              <a:ext uri="{FF2B5EF4-FFF2-40B4-BE49-F238E27FC236}">
                <a16:creationId xmlns:a16="http://schemas.microsoft.com/office/drawing/2014/main" id="{31F13C87-521D-E134-B809-411B041DB79B}"/>
              </a:ext>
            </a:extLst>
          </p:cNvPr>
          <p:cNvCxnSpPr/>
          <p:nvPr/>
        </p:nvCxnSpPr>
        <p:spPr>
          <a:xfrm>
            <a:off x="5860234" y="4957775"/>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24BFA385-D3F8-0E67-B589-046F5840D421}"/>
              </a:ext>
            </a:extLst>
          </p:cNvPr>
          <p:cNvCxnSpPr/>
          <p:nvPr/>
        </p:nvCxnSpPr>
        <p:spPr>
          <a:xfrm flipH="1">
            <a:off x="2878454" y="3626332"/>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4">
            <a:extLst>
              <a:ext uri="{FF2B5EF4-FFF2-40B4-BE49-F238E27FC236}">
                <a16:creationId xmlns:a16="http://schemas.microsoft.com/office/drawing/2014/main" id="{6C045616-4A53-0A3B-3D33-C99ECDF821FE}"/>
              </a:ext>
            </a:extLst>
          </p:cNvPr>
          <p:cNvCxnSpPr/>
          <p:nvPr/>
        </p:nvCxnSpPr>
        <p:spPr>
          <a:xfrm>
            <a:off x="2924051" y="1854612"/>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84">
            <a:extLst>
              <a:ext uri="{FF2B5EF4-FFF2-40B4-BE49-F238E27FC236}">
                <a16:creationId xmlns:a16="http://schemas.microsoft.com/office/drawing/2014/main" id="{10EF9E77-3BB4-FAA7-4DB3-5A47A279B2A6}"/>
              </a:ext>
            </a:extLst>
          </p:cNvPr>
          <p:cNvCxnSpPr/>
          <p:nvPr/>
        </p:nvCxnSpPr>
        <p:spPr>
          <a:xfrm>
            <a:off x="5800601" y="1685702"/>
            <a:ext cx="32575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84">
            <a:extLst>
              <a:ext uri="{FF2B5EF4-FFF2-40B4-BE49-F238E27FC236}">
                <a16:creationId xmlns:a16="http://schemas.microsoft.com/office/drawing/2014/main" id="{81911A64-D7B7-ED5A-F1A9-B41ADF07D4D5}"/>
              </a:ext>
            </a:extLst>
          </p:cNvPr>
          <p:cNvCxnSpPr/>
          <p:nvPr/>
        </p:nvCxnSpPr>
        <p:spPr>
          <a:xfrm flipH="1">
            <a:off x="5791710" y="3626332"/>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87">
            <a:extLst>
              <a:ext uri="{FF2B5EF4-FFF2-40B4-BE49-F238E27FC236}">
                <a16:creationId xmlns:a16="http://schemas.microsoft.com/office/drawing/2014/main" id="{F9024F71-987D-3E9A-D5C9-AE1272B26E20}"/>
              </a:ext>
            </a:extLst>
          </p:cNvPr>
          <p:cNvCxnSpPr/>
          <p:nvPr/>
        </p:nvCxnSpPr>
        <p:spPr>
          <a:xfrm>
            <a:off x="1672080" y="4050038"/>
            <a:ext cx="0" cy="400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87">
            <a:extLst>
              <a:ext uri="{FF2B5EF4-FFF2-40B4-BE49-F238E27FC236}">
                <a16:creationId xmlns:a16="http://schemas.microsoft.com/office/drawing/2014/main" id="{7A87E3B3-0821-1B82-EF29-307E0F9B5B1C}"/>
              </a:ext>
            </a:extLst>
          </p:cNvPr>
          <p:cNvCxnSpPr/>
          <p:nvPr/>
        </p:nvCxnSpPr>
        <p:spPr>
          <a:xfrm>
            <a:off x="7595789" y="2242911"/>
            <a:ext cx="0" cy="9715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40535213-C3C1-63DB-0741-67628A578221}"/>
              </a:ext>
            </a:extLst>
          </p:cNvPr>
          <p:cNvSpPr>
            <a:spLocks noGrp="1"/>
          </p:cNvSpPr>
          <p:nvPr/>
        </p:nvSpPr>
        <p:spPr>
          <a:xfrm>
            <a:off x="8247380" y="6229985"/>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8</a:t>
            </a:r>
          </a:p>
        </p:txBody>
      </p:sp>
      <p:cxnSp>
        <p:nvCxnSpPr>
          <p:cNvPr id="14" name="Straight Arrow Connector 84">
            <a:extLst>
              <a:ext uri="{FF2B5EF4-FFF2-40B4-BE49-F238E27FC236}">
                <a16:creationId xmlns:a16="http://schemas.microsoft.com/office/drawing/2014/main" id="{2E059AC5-2B54-9407-F988-E043A84EE9FF}"/>
              </a:ext>
            </a:extLst>
          </p:cNvPr>
          <p:cNvCxnSpPr/>
          <p:nvPr/>
        </p:nvCxnSpPr>
        <p:spPr>
          <a:xfrm flipH="1">
            <a:off x="2878454" y="6083300"/>
            <a:ext cx="343535"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ame 70">
            <a:extLst>
              <a:ext uri="{FF2B5EF4-FFF2-40B4-BE49-F238E27FC236}">
                <a16:creationId xmlns:a16="http://schemas.microsoft.com/office/drawing/2014/main" id="{C2B4A87B-B5A8-0CC3-5EA3-B9E6B0A37930}"/>
              </a:ext>
            </a:extLst>
          </p:cNvPr>
          <p:cNvSpPr/>
          <p:nvPr/>
        </p:nvSpPr>
        <p:spPr>
          <a:xfrm>
            <a:off x="3274613" y="3211838"/>
            <a:ext cx="2495629" cy="838200"/>
          </a:xfrm>
          <a:prstGeom prst="frame">
            <a:avLst>
              <a:gd name="adj1" fmla="val 416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
        <p:nvSpPr>
          <p:cNvPr id="17" name="TextBox 63">
            <a:extLst>
              <a:ext uri="{FF2B5EF4-FFF2-40B4-BE49-F238E27FC236}">
                <a16:creationId xmlns:a16="http://schemas.microsoft.com/office/drawing/2014/main" id="{3465CAF5-CB50-09BC-ABC5-C7AAF561B0F4}"/>
              </a:ext>
            </a:extLst>
          </p:cNvPr>
          <p:cNvSpPr txBox="1"/>
          <p:nvPr/>
        </p:nvSpPr>
        <p:spPr>
          <a:xfrm>
            <a:off x="3328988" y="3404000"/>
            <a:ext cx="2392873" cy="431165"/>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algn="ctr"/>
            <a:r>
              <a:rPr lang="en-US" sz="2000" dirty="0">
                <a:sym typeface="+mn-ea"/>
              </a:rPr>
              <a:t>GEM Efficiency</a:t>
            </a:r>
            <a:endParaRPr lang="en-US" sz="2000" dirty="0"/>
          </a:p>
        </p:txBody>
      </p:sp>
      <p:cxnSp>
        <p:nvCxnSpPr>
          <p:cNvPr id="22" name="Straight Arrow Connector 87">
            <a:extLst>
              <a:ext uri="{FF2B5EF4-FFF2-40B4-BE49-F238E27FC236}">
                <a16:creationId xmlns:a16="http://schemas.microsoft.com/office/drawing/2014/main" id="{57291809-51E8-F628-326C-F0CC1276D0D2}"/>
              </a:ext>
            </a:extLst>
          </p:cNvPr>
          <p:cNvCxnSpPr>
            <a:cxnSpLocks/>
          </p:cNvCxnSpPr>
          <p:nvPr/>
        </p:nvCxnSpPr>
        <p:spPr>
          <a:xfrm flipH="1">
            <a:off x="5880374" y="5532755"/>
            <a:ext cx="1604688" cy="68502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48">
            <a:extLst>
              <a:ext uri="{FF2B5EF4-FFF2-40B4-BE49-F238E27FC236}">
                <a16:creationId xmlns:a16="http://schemas.microsoft.com/office/drawing/2014/main" id="{6485422D-6341-C02F-BA45-40ED84C3BF37}"/>
              </a:ext>
            </a:extLst>
          </p:cNvPr>
          <p:cNvSpPr txBox="1"/>
          <p:nvPr/>
        </p:nvSpPr>
        <p:spPr>
          <a:xfrm>
            <a:off x="-66030" y="2290429"/>
            <a:ext cx="5564964" cy="395669"/>
          </a:xfrm>
          <a:prstGeom prst="rect">
            <a:avLst/>
          </a:prstGeom>
          <a:noFill/>
        </p:spPr>
        <p:txBody>
          <a:bodyPr wrap="square" rtlCol="0">
            <a:noAutofit/>
          </a:bodyPr>
          <a:lstStyle/>
          <a:p>
            <a:r>
              <a:rPr lang="en-US" sz="1600" b="1" dirty="0">
                <a:solidFill>
                  <a:schemeClr val="accent2"/>
                </a:solidFill>
              </a:rPr>
              <a:t>                          Blinding on RC in the generator?</a:t>
            </a:r>
          </a:p>
          <a:p>
            <a:r>
              <a:rPr lang="en-US" sz="1600" b="1" dirty="0">
                <a:solidFill>
                  <a:schemeClr val="accent2"/>
                </a:solidFill>
              </a:rPr>
              <a:t>        </a:t>
            </a:r>
            <a:r>
              <a:rPr lang="en-US" sz="1600" dirty="0">
                <a:solidFill>
                  <a:schemeClr val="accent2"/>
                </a:solidFill>
              </a:rPr>
              <a:t>   to extract the elastic e-p differential cross section</a:t>
            </a:r>
          </a:p>
        </p:txBody>
      </p:sp>
      <p:sp>
        <p:nvSpPr>
          <p:cNvPr id="27" name="Frame 91">
            <a:extLst>
              <a:ext uri="{FF2B5EF4-FFF2-40B4-BE49-F238E27FC236}">
                <a16:creationId xmlns:a16="http://schemas.microsoft.com/office/drawing/2014/main" id="{0388AAD8-DB89-618B-D860-2DD0C9CBA1EC}"/>
              </a:ext>
            </a:extLst>
          </p:cNvPr>
          <p:cNvSpPr/>
          <p:nvPr/>
        </p:nvSpPr>
        <p:spPr>
          <a:xfrm>
            <a:off x="410606" y="2293866"/>
            <a:ext cx="4229101" cy="557530"/>
          </a:xfrm>
          <a:prstGeom prst="frame">
            <a:avLst>
              <a:gd name="adj1" fmla="val 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a:solidFill>
                <a:schemeClr val="tx1"/>
              </a:solidFill>
            </a:endParaRPr>
          </a:p>
        </p:txBody>
      </p:sp>
    </p:spTree>
    <p:extLst>
      <p:ext uri="{BB962C8B-B14F-4D97-AF65-F5344CB8AC3E}">
        <p14:creationId xmlns:p14="http://schemas.microsoft.com/office/powerpoint/2010/main" val="206544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Conclusion</a:t>
            </a:r>
          </a:p>
        </p:txBody>
      </p:sp>
      <p:sp>
        <p:nvSpPr>
          <p:cNvPr id="3" name="Content Placeholder 2"/>
          <p:cNvSpPr>
            <a:spLocks noGrp="1"/>
          </p:cNvSpPr>
          <p:nvPr>
            <p:ph idx="1"/>
          </p:nvPr>
        </p:nvSpPr>
        <p:spPr>
          <a:xfrm>
            <a:off x="457200" y="1257629"/>
            <a:ext cx="8229600" cy="4525963"/>
          </a:xfrm>
        </p:spPr>
        <p:txBody>
          <a:bodyPr vert="horz" lIns="91440" tIns="45720" rIns="91440" bIns="45720" rtlCol="0" anchor="t">
            <a:normAutofit fontScale="92500" lnSpcReduction="10000"/>
          </a:bodyPr>
          <a:lstStyle/>
          <a:p>
            <a:pPr marL="0" indent="0">
              <a:buNone/>
            </a:pPr>
            <a:r>
              <a:rPr sz="2800" dirty="0">
                <a:sym typeface="+mn-ea"/>
              </a:rPr>
              <a:t>•Blind analysis</a:t>
            </a:r>
            <a:r>
              <a:rPr lang="en-US" sz="2800" dirty="0">
                <a:sym typeface="+mn-ea"/>
              </a:rPr>
              <a:t> helps reducing bias when performing </a:t>
            </a:r>
          </a:p>
          <a:p>
            <a:pPr marL="0" indent="0">
              <a:buNone/>
            </a:pPr>
            <a:r>
              <a:rPr lang="en-US" sz="2800" dirty="0">
                <a:sym typeface="+mn-ea"/>
              </a:rPr>
              <a:t>   the analysis.</a:t>
            </a:r>
          </a:p>
          <a:p>
            <a:pPr marL="0" indent="0">
              <a:buNone/>
            </a:pPr>
            <a:r>
              <a:rPr lang="en-US" altLang="zh-CN" sz="2800" dirty="0">
                <a:sym typeface="+mn-ea"/>
              </a:rPr>
              <a:t>•Propose a new blinding plan on GEM level to </a:t>
            </a:r>
          </a:p>
          <a:p>
            <a:pPr marL="0" indent="0">
              <a:buNone/>
            </a:pPr>
            <a:r>
              <a:rPr lang="en-US" altLang="zh-CN" sz="2800" dirty="0">
                <a:sym typeface="+mn-ea"/>
              </a:rPr>
              <a:t>   extract a blinded ep/ee ratio.</a:t>
            </a:r>
            <a:endParaRPr lang="en-US" sz="2800" dirty="0">
              <a:sym typeface="+mn-ea"/>
            </a:endParaRPr>
          </a:p>
          <a:p>
            <a:pPr marL="0" indent="0">
              <a:buNone/>
            </a:pPr>
            <a:r>
              <a:rPr sz="2800" dirty="0">
                <a:sym typeface="+mn-ea"/>
              </a:rPr>
              <a:t>•</a:t>
            </a:r>
            <a:r>
              <a:rPr lang="en-US" sz="2800" dirty="0">
                <a:sym typeface="+mn-ea"/>
              </a:rPr>
              <a:t>Apply and test the blinding mechanism (Plan A or Plan</a:t>
            </a:r>
            <a:endParaRPr lang="en-US" dirty="0">
              <a:sym typeface="+mn-ea"/>
            </a:endParaRPr>
          </a:p>
          <a:p>
            <a:pPr marL="0" indent="0">
              <a:buNone/>
            </a:pPr>
            <a:r>
              <a:rPr lang="en-US" sz="2800" dirty="0">
                <a:sym typeface="+mn-ea"/>
              </a:rPr>
              <a:t>  B or the new Plan) to </a:t>
            </a:r>
            <a:r>
              <a:rPr lang="en-US" sz="2800" dirty="0" err="1">
                <a:sym typeface="+mn-ea"/>
              </a:rPr>
              <a:t>PRad</a:t>
            </a:r>
            <a:r>
              <a:rPr lang="en-US" sz="2800" dirty="0">
                <a:sym typeface="+mn-ea"/>
              </a:rPr>
              <a:t> Data and then proceed  </a:t>
            </a:r>
          </a:p>
          <a:p>
            <a:pPr marL="0" indent="0">
              <a:buNone/>
            </a:pPr>
            <a:r>
              <a:rPr lang="en-US" sz="2800" dirty="0">
                <a:sym typeface="+mn-ea"/>
              </a:rPr>
              <a:t>  such approaches to </a:t>
            </a:r>
            <a:r>
              <a:rPr lang="en-US" sz="2800" dirty="0" err="1">
                <a:sym typeface="+mn-ea"/>
              </a:rPr>
              <a:t>PRad</a:t>
            </a:r>
            <a:r>
              <a:rPr lang="en-US" sz="2800" dirty="0">
                <a:sym typeface="+mn-ea"/>
              </a:rPr>
              <a:t>-II.</a:t>
            </a:r>
            <a:endParaRPr lang="en-US" dirty="0">
              <a:cs typeface="Calibri"/>
            </a:endParaRPr>
          </a:p>
          <a:p>
            <a:pPr marL="0" indent="0">
              <a:buNone/>
            </a:pPr>
            <a:r>
              <a:rPr lang="en-US" dirty="0"/>
              <a:t>     </a:t>
            </a:r>
            <a:r>
              <a:rPr lang="en-US" sz="2400" dirty="0"/>
              <a:t>This study is in collaboration with </a:t>
            </a:r>
            <a:r>
              <a:rPr lang="en-US" sz="2400" dirty="0" err="1"/>
              <a:t>Weizhi</a:t>
            </a:r>
            <a:r>
              <a:rPr lang="en-US" sz="2400" dirty="0"/>
              <a:t> Xiong, Jingyi Zhou, Chao Peng, and Haiyan Gao and partly supported by the Dept of Physics of Duke and Nuclear Physics, the Office of Science of the DOE under Contract No. DE-FG02-03ER4123 </a:t>
            </a:r>
            <a:endParaRPr lang="en-US" sz="2400" dirty="0">
              <a:cs typeface="Calibri"/>
            </a:endParaRPr>
          </a:p>
          <a:p>
            <a:pPr marL="0" indent="0">
              <a:buNone/>
            </a:pPr>
            <a:endParaRPr lang="en-US" dirty="0"/>
          </a:p>
          <a:p>
            <a:endParaRPr lang="en-US" dirty="0"/>
          </a:p>
        </p:txBody>
      </p:sp>
      <p:sp>
        <p:nvSpPr>
          <p:cNvPr id="4" name="Title 1"/>
          <p:cNvSpPr>
            <a:spLocks noGrp="1"/>
          </p:cNvSpPr>
          <p:nvPr/>
        </p:nvSpPr>
        <p:spPr>
          <a:xfrm>
            <a:off x="377190" y="565848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Thank you!</a:t>
            </a:r>
          </a:p>
        </p:txBody>
      </p:sp>
      <p:sp>
        <p:nvSpPr>
          <p:cNvPr id="5" name="Subtitle 2"/>
          <p:cNvSpPr>
            <a:spLocks noGrp="1"/>
          </p:cNvSpPr>
          <p:nvPr/>
        </p:nvSpPr>
        <p:spPr>
          <a:xfrm>
            <a:off x="8247380" y="6229985"/>
            <a:ext cx="718820" cy="311150"/>
          </a:xfrm>
          <a:prstGeom prst="rect">
            <a:avLst/>
          </a:prstGeom>
        </p:spPr>
        <p:txBody>
          <a:bodyPr vert="horz" lIns="91440" tIns="45720" rIns="91440" bIns="45720" rtlCol="0">
            <a:normAutofit fontScale="97500"/>
          </a:bodyPr>
          <a:lstStyle>
            <a:lvl1pPr marL="0" indent="0" algn="ctr" defTabSz="457200" rtl="0" eaLnBrk="1" latinLnBrk="0" hangingPunct="1">
              <a:spcBef>
                <a:spcPct val="20000"/>
              </a:spcBef>
              <a:buFont typeface="Arial" panose="020B0604020202020204"/>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panose="020B0604020202020204"/>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panose="020B0604020202020204"/>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panose="020B0604020202020204"/>
              <a:buNone/>
              <a:defRPr sz="2000" kern="1200">
                <a:solidFill>
                  <a:schemeClr val="tx1">
                    <a:tint val="75000"/>
                  </a:schemeClr>
                </a:solidFill>
                <a:latin typeface="+mn-lt"/>
                <a:ea typeface="+mn-ea"/>
                <a:cs typeface="+mn-cs"/>
              </a:defRPr>
            </a:lvl9pPr>
          </a:lstStyle>
          <a:p>
            <a:r>
              <a:rPr lang="en-US" sz="1400" dirty="0">
                <a:solidFill>
                  <a:schemeClr val="tx1"/>
                </a:solidFill>
              </a:rPr>
              <a:t>Page 9</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VhNGJiMWVmZTg4ZjFhYWZhYWFiMzBkODkwYWRkZm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777</Words>
  <Application>Microsoft Office PowerPoint</Application>
  <PresentationFormat>全屏显示(4:3)</PresentationFormat>
  <Paragraphs>176</Paragraphs>
  <Slides>15</Slides>
  <Notes>4</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Microsoft YaHei UI</vt:lpstr>
      <vt:lpstr>宋体</vt:lpstr>
      <vt:lpstr>Arial</vt:lpstr>
      <vt:lpstr>Calibri</vt:lpstr>
      <vt:lpstr>Wingdings</vt:lpstr>
      <vt:lpstr>Office Theme</vt:lpstr>
      <vt:lpstr>A Blind Analysis for PRad-II Experiment </vt:lpstr>
      <vt:lpstr>Result of the PRad Experiment</vt:lpstr>
      <vt:lpstr>   Why do we need a blind analysis?</vt:lpstr>
      <vt:lpstr>PowerPoint 演示文稿</vt:lpstr>
      <vt:lpstr>GEM Efficiency Study (e-e case)</vt:lpstr>
      <vt:lpstr>GEM Efficiency Study (e-p case)</vt:lpstr>
      <vt:lpstr>PowerPoint 演示文稿</vt:lpstr>
      <vt:lpstr>PowerPoint 演示文稿</vt:lpstr>
      <vt:lpstr>Conclusion</vt:lpstr>
      <vt:lpstr>Back-Up Slides</vt:lpstr>
      <vt:lpstr>Case Study and Example: MUSE Experiment</vt:lpstr>
      <vt:lpstr>PowerPoint 演示文稿</vt:lpstr>
      <vt:lpstr>Event Selections</vt:lpstr>
      <vt:lpstr>Event Selections</vt:lpstr>
      <vt:lpstr>Background Subtraction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yinin</dc:creator>
  <dc:description>generated using python-pptx</dc:description>
  <cp:lastModifiedBy>Yining Liu</cp:lastModifiedBy>
  <cp:revision>8</cp:revision>
  <dcterms:created xsi:type="dcterms:W3CDTF">2013-01-27T09:14:00Z</dcterms:created>
  <dcterms:modified xsi:type="dcterms:W3CDTF">2025-03-03T18:12:01Z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AD29B58246E6417FB09FCD48481BB915_13</vt:lpwstr>
  </property>
  <property fmtid="{D5CDD505-2E9C-101B-9397-08002B2CF9AE}" pid="3" name="KSOProductBuildVer">
    <vt:lpwstr>2052-12.1.0.18912</vt:lpwstr>
  </property>
</Properties>
</file>