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7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media/image24.jpg" ContentType="image/jpg"/>
  <Override PartName="/ppt/media/image26.jpg" ContentType="image/jp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4"/>
    <p:sldMasterId id="2147483676" r:id="rId5"/>
    <p:sldMasterId id="2147483678" r:id="rId6"/>
    <p:sldMasterId id="2147483679" r:id="rId7"/>
    <p:sldMasterId id="2147483681" r:id="rId8"/>
    <p:sldMasterId id="2147483684" r:id="rId9"/>
    <p:sldMasterId id="2147483697" r:id="rId10"/>
    <p:sldMasterId id="2147483767" r:id="rId11"/>
  </p:sldMasterIdLst>
  <p:notesMasterIdLst>
    <p:notesMasterId r:id="rId30"/>
  </p:notesMasterIdLst>
  <p:handoutMasterIdLst>
    <p:handoutMasterId r:id="rId31"/>
  </p:handoutMasterIdLst>
  <p:sldIdLst>
    <p:sldId id="457" r:id="rId12"/>
    <p:sldId id="708" r:id="rId13"/>
    <p:sldId id="752" r:id="rId14"/>
    <p:sldId id="3955" r:id="rId15"/>
    <p:sldId id="3958" r:id="rId16"/>
    <p:sldId id="3956" r:id="rId17"/>
    <p:sldId id="3959" r:id="rId18"/>
    <p:sldId id="333" r:id="rId19"/>
    <p:sldId id="3960" r:id="rId20"/>
    <p:sldId id="734" r:id="rId21"/>
    <p:sldId id="3954" r:id="rId22"/>
    <p:sldId id="546" r:id="rId23"/>
    <p:sldId id="482" r:id="rId24"/>
    <p:sldId id="3957" r:id="rId25"/>
    <p:sldId id="256" r:id="rId26"/>
    <p:sldId id="669" r:id="rId27"/>
    <p:sldId id="634" r:id="rId28"/>
    <p:sldId id="635" r:id="rId29"/>
  </p:sldIdLst>
  <p:sldSz cx="9144000" cy="6858000" type="letter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32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008000"/>
    <a:srgbClr val="81FF81"/>
    <a:srgbClr val="CCFFFF"/>
    <a:srgbClr val="FF99FF"/>
    <a:srgbClr val="FFFFCC"/>
    <a:srgbClr val="CCFFCC"/>
    <a:srgbClr val="D7EFCF"/>
    <a:srgbClr val="FF99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48"/>
      </p:cViewPr>
      <p:guideLst>
        <p:guide pos="2832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837117" y="9201560"/>
            <a:ext cx="431765" cy="28499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129009" tIns="62809" rIns="129009" bIns="62809" anchor="ctr">
            <a:spAutoFit/>
          </a:bodyPr>
          <a:lstStyle/>
          <a:p>
            <a:pPr algn="r" defTabSz="1300498" eaLnBrk="0" hangingPunct="0">
              <a:defRPr/>
            </a:pPr>
            <a:fld id="{1137F51F-F805-4552-9379-2A1410847AB7}" type="slidenum">
              <a:rPr lang="en-US" altLang="en-US" sz="1000" b="0">
                <a:latin typeface="Arial" charset="0"/>
              </a:rPr>
              <a:pPr algn="r" defTabSz="1300498" eaLnBrk="0" hangingPunct="0">
                <a:defRPr/>
              </a:pPr>
              <a:t>‹#›</a:t>
            </a:fld>
            <a:endParaRPr lang="en-US" altLang="en-US" sz="1000" b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46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7677" y="4559833"/>
            <a:ext cx="5359848" cy="4319066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vert="horz" wrap="square" lIns="129009" tIns="62809" rIns="129009" bIns="628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notes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10957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6825" y="727075"/>
            <a:ext cx="4786313" cy="3589338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662060" y="9118718"/>
            <a:ext cx="606821" cy="465416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129009" tIns="62809" rIns="129009" bIns="62809" anchor="ctr">
            <a:spAutoFit/>
          </a:bodyPr>
          <a:lstStyle/>
          <a:p>
            <a:pPr algn="r" defTabSz="1300498" eaLnBrk="0" hangingPunct="0">
              <a:defRPr/>
            </a:pPr>
            <a:fld id="{E79C1E31-A4D3-484E-B708-E32C7F156659}" type="slidenum">
              <a:rPr lang="en-US" altLang="en-US" sz="2200" b="0">
                <a:latin typeface="Arial" charset="0"/>
              </a:rPr>
              <a:pPr algn="r" defTabSz="1300498" eaLnBrk="0" hangingPunct="0">
                <a:defRPr/>
              </a:pPr>
              <a:t>‹#›</a:t>
            </a:fld>
            <a:endParaRPr lang="en-US" altLang="en-US" sz="2200" b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5668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608013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216025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824038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2432050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6825" y="727075"/>
            <a:ext cx="4786313" cy="3589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474075" y="695325"/>
            <a:ext cx="16949738" cy="12712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2" y="4343401"/>
            <a:ext cx="5484813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604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474075" y="695325"/>
            <a:ext cx="16949738" cy="12712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2" y="4343401"/>
            <a:ext cx="5484813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026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"/>
            <a:ext cx="2057400" cy="6126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"/>
            <a:ext cx="6019800" cy="6126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"/>
            <a:ext cx="8229600" cy="639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838204"/>
            <a:ext cx="4038600" cy="5287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4"/>
            <a:ext cx="4038600" cy="5287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"/>
            <a:ext cx="8229600" cy="639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838204"/>
            <a:ext cx="8229600" cy="5287963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B18C-62A7-49FB-AE97-C82953EDFC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1388CF-8DBE-4624-BCEA-1C5642826B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2924F0-B973-44DA-BA0F-A199C5191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EB7B1-E553-4BC8-B625-EC16946CC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84C73-F78B-4AC4-B7F6-C48958C68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AB280-1730-409F-9316-148ABD58DC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5937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842A5-FA1D-4B98-848B-566486EA7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364DC9-CAFD-4A7E-899F-28BF062675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213992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3611B-85E3-4AEF-A446-BA50260F60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DEDC9C-B644-4FCC-AD53-6D632FE38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0624769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F8504-4FE2-4948-877C-19A41C59FF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B64EAB-03F0-417A-93B7-75BA3F51C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2316714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2946448" y="6572280"/>
            <a:ext cx="7825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en-US" sz="1200" dirty="0">
                <a:solidFill>
                  <a:schemeClr val="tx2"/>
                </a:solidFill>
                <a:latin typeface="Arial" charset="0"/>
              </a:rPr>
              <a:t>Page </a:t>
            </a:r>
            <a:fld id="{0E5792E2-69AA-4EAE-BE18-4172DAFD983A}" type="slidenum">
              <a:rPr lang="en-US" altLang="en-US" sz="1200">
                <a:solidFill>
                  <a:schemeClr val="tx2"/>
                </a:solidFill>
                <a:latin typeface="Arial" charset="0"/>
              </a:rPr>
              <a:pPr algn="ctr" eaLnBrk="0" hangingPunct="0">
                <a:defRPr/>
              </a:pPr>
              <a:t>‹#›</a:t>
            </a:fld>
            <a:endParaRPr lang="en-US" sz="12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8204"/>
            <a:ext cx="40386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4"/>
            <a:ext cx="40386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>
                <a:solidFill>
                  <a:srgbClr val="008000"/>
                </a:solidFill>
              </a:defRPr>
            </a:lvl3pPr>
            <a:lvl4pPr>
              <a:defRPr>
                <a:solidFill>
                  <a:srgbClr val="7030A0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"/>
            <a:ext cx="2057400" cy="6126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"/>
            <a:ext cx="6019800" cy="6126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"/>
            <a:ext cx="8229600" cy="639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838204"/>
            <a:ext cx="4038600" cy="5287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4"/>
            <a:ext cx="4038600" cy="5287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83806A8E-8C04-4857-ABCC-A154842B7E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9271A1D-5E99-424F-A846-877A5DD5EC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D1D67C3-6B80-4225-823D-A1385EEA40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4CE4A7E-C086-41A2-B2DE-C3F9FD5045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1E3AD42-3DAF-4CF2-9F77-1FADBD1F39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48F83D8-C2D7-452A-B7DA-9C67B71C37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2EE87B9-01D1-4FB8-8A57-73923B7436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06D3ADD-1479-49EB-B749-3656A3D0E0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FDBF951-3900-4CA7-9775-9253AC2DAC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85722D9-6713-4939-95E1-49F2093313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FBA644F-5518-4FFE-ACD7-9FA54C728F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8204"/>
            <a:ext cx="40386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4"/>
            <a:ext cx="40386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8204"/>
            <a:ext cx="40386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4"/>
            <a:ext cx="40386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"/>
            <a:ext cx="2057400" cy="6126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"/>
            <a:ext cx="6019800" cy="6126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3824" y="30"/>
            <a:ext cx="879809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3824" y="838204"/>
            <a:ext cx="879809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92580" name="Line 4"/>
          <p:cNvSpPr>
            <a:spLocks noChangeShapeType="1"/>
          </p:cNvSpPr>
          <p:nvPr userDrawn="1"/>
        </p:nvSpPr>
        <p:spPr bwMode="auto">
          <a:xfrm>
            <a:off x="0" y="685800"/>
            <a:ext cx="9144000" cy="0"/>
          </a:xfrm>
          <a:prstGeom prst="line">
            <a:avLst/>
          </a:prstGeom>
          <a:ln>
            <a:solidFill>
              <a:srgbClr val="008000"/>
            </a:solidFill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792582" name="Line 6"/>
          <p:cNvSpPr>
            <a:spLocks noChangeShapeType="1"/>
          </p:cNvSpPr>
          <p:nvPr userDrawn="1"/>
        </p:nvSpPr>
        <p:spPr bwMode="auto">
          <a:xfrm>
            <a:off x="15" y="6500813"/>
            <a:ext cx="9140825" cy="0"/>
          </a:xfrm>
          <a:prstGeom prst="line">
            <a:avLst/>
          </a:prstGeom>
          <a:noFill/>
          <a:ln w="92075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792584" name="Rectangle 8"/>
          <p:cNvSpPr>
            <a:spLocks noChangeArrowheads="1"/>
          </p:cNvSpPr>
          <p:nvPr userDrawn="1"/>
        </p:nvSpPr>
        <p:spPr bwMode="auto">
          <a:xfrm>
            <a:off x="3162315" y="6426200"/>
            <a:ext cx="3478213" cy="147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en-US" sz="1200" dirty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 Thomas Jefferson National Accelerator Facility</a:t>
            </a:r>
          </a:p>
        </p:txBody>
      </p:sp>
      <p:pic>
        <p:nvPicPr>
          <p:cNvPr id="3079" name="Picture 9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339014" y="6250018"/>
            <a:ext cx="16129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2587" name="Rectangle 11"/>
          <p:cNvSpPr>
            <a:spLocks noChangeArrowheads="1"/>
          </p:cNvSpPr>
          <p:nvPr userDrawn="1"/>
        </p:nvSpPr>
        <p:spPr bwMode="auto">
          <a:xfrm>
            <a:off x="2775019" y="6564963"/>
            <a:ext cx="3961535" cy="2954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1200" b="1" i="1" dirty="0">
                <a:latin typeface="+mn-lt"/>
                <a:cs typeface="Times New Roman" pitchFamily="18" charset="0"/>
              </a:rPr>
              <a:t>FEDAQ</a:t>
            </a:r>
            <a:r>
              <a:rPr lang="en-US" sz="1200" b="1" i="1" baseline="0" dirty="0">
                <a:latin typeface="+mn-lt"/>
                <a:cs typeface="Times New Roman" pitchFamily="18" charset="0"/>
              </a:rPr>
              <a:t> Group –PRADII Collaboration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en-US" sz="1200" b="1" i="1" baseline="0" dirty="0">
                <a:latin typeface="+mn-lt"/>
                <a:cs typeface="Times New Roman" pitchFamily="18" charset="0"/>
              </a:rPr>
              <a:t>2025 March 3</a:t>
            </a:r>
            <a:endParaRPr lang="en-US" sz="1200" b="1" i="1" dirty="0">
              <a:latin typeface="+mn-lt"/>
            </a:endParaRPr>
          </a:p>
        </p:txBody>
      </p:sp>
      <p:pic>
        <p:nvPicPr>
          <p:cNvPr id="3081" name="Picture 12" descr="NP-logo-Nl copy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28600" y="6172200"/>
            <a:ext cx="12192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3"/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614489" y="6205538"/>
            <a:ext cx="976312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0"/>
          <p:cNvSpPr>
            <a:spLocks noChangeArrowheads="1"/>
          </p:cNvSpPr>
          <p:nvPr userDrawn="1"/>
        </p:nvSpPr>
        <p:spPr bwMode="auto">
          <a:xfrm>
            <a:off x="6642627" y="6611779"/>
            <a:ext cx="7152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en-US" sz="1100" dirty="0">
                <a:solidFill>
                  <a:schemeClr val="tx2"/>
                </a:solidFill>
                <a:latin typeface="+mn-lt"/>
              </a:rPr>
              <a:t>Page</a:t>
            </a:r>
            <a:r>
              <a:rPr lang="en-US" altLang="en-US" sz="1000" dirty="0">
                <a:solidFill>
                  <a:schemeClr val="tx2"/>
                </a:solidFill>
                <a:latin typeface="+mn-lt"/>
              </a:rPr>
              <a:t> </a:t>
            </a:r>
            <a:fld id="{983D5F7C-045C-4AB9-A599-F0C7B394096A}" type="slidenum">
              <a:rPr lang="en-US" altLang="en-US" sz="1000">
                <a:solidFill>
                  <a:schemeClr val="tx2"/>
                </a:solidFill>
                <a:latin typeface="+mn-lt"/>
              </a:rPr>
              <a:pPr algn="ctr" eaLnBrk="0" hangingPunct="0">
                <a:defRPr/>
              </a:pPr>
              <a:t>‹#›</a:t>
            </a:fld>
            <a:endParaRPr lang="en-US" sz="1000" dirty="0">
              <a:solidFill>
                <a:schemeClr val="tx2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7" r:id="rId1"/>
    <p:sldLayoutId id="2147484777" r:id="rId2"/>
    <p:sldLayoutId id="2147484718" r:id="rId3"/>
    <p:sldLayoutId id="2147484719" r:id="rId4"/>
    <p:sldLayoutId id="2147484720" r:id="rId5"/>
    <p:sldLayoutId id="2147484721" r:id="rId6"/>
    <p:sldLayoutId id="2147484722" r:id="rId7"/>
    <p:sldLayoutId id="2147484723" r:id="rId8"/>
    <p:sldLayoutId id="2147484724" r:id="rId9"/>
    <p:sldLayoutId id="2147484725" r:id="rId10"/>
    <p:sldLayoutId id="2147484726" r:id="rId11"/>
    <p:sldLayoutId id="2147484727" r:id="rId12"/>
    <p:sldLayoutId id="2147484728" r:id="rId13"/>
    <p:sldLayoutId id="2147484729" r:id="rId14"/>
    <p:sldLayoutId id="2147484778" r:id="rId15"/>
    <p:sldLayoutId id="2147484779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576263" indent="-233363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rgbClr val="002060"/>
          </a:solidFill>
          <a:latin typeface="+mn-lt"/>
        </a:defRPr>
      </a:lvl2pPr>
      <a:lvl3pPr marL="919163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008000"/>
          </a:solidFill>
          <a:latin typeface="+mn-lt"/>
        </a:defRPr>
      </a:lvl3pPr>
      <a:lvl4pPr marL="1262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632B8D"/>
          </a:solidFill>
          <a:latin typeface="+mn-lt"/>
        </a:defRPr>
      </a:lvl4pPr>
      <a:lvl5pPr marL="16049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0621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5193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29765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4337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47"/>
            </a:gs>
            <a:gs pos="50000">
              <a:srgbClr val="000099"/>
            </a:gs>
            <a:gs pos="100000">
              <a:srgbClr val="0000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charset="0"/>
              </a:defRPr>
            </a:lvl1pPr>
          </a:lstStyle>
          <a:p>
            <a:pPr>
              <a:defRPr/>
            </a:pPr>
            <a:fld id="{D19AB280-1730-409F-9316-148ABD58DC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38204"/>
            <a:ext cx="82296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1604" name="Line 4"/>
          <p:cNvSpPr>
            <a:spLocks noChangeShapeType="1"/>
          </p:cNvSpPr>
          <p:nvPr userDrawn="1"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715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281605" name="Line 5"/>
          <p:cNvSpPr>
            <a:spLocks noChangeShapeType="1"/>
          </p:cNvSpPr>
          <p:nvPr userDrawn="1"/>
        </p:nvSpPr>
        <p:spPr bwMode="auto">
          <a:xfrm>
            <a:off x="15" y="6500813"/>
            <a:ext cx="9140825" cy="0"/>
          </a:xfrm>
          <a:prstGeom prst="line">
            <a:avLst/>
          </a:prstGeom>
          <a:noFill/>
          <a:ln w="92075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281606" name="Rectangle 6"/>
          <p:cNvSpPr>
            <a:spLocks noChangeArrowheads="1"/>
          </p:cNvSpPr>
          <p:nvPr userDrawn="1"/>
        </p:nvSpPr>
        <p:spPr bwMode="auto">
          <a:xfrm>
            <a:off x="2965451" y="6399242"/>
            <a:ext cx="3922713" cy="1723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1400" dirty="0">
                <a:solidFill>
                  <a:srgbClr val="339966"/>
                </a:solidFill>
                <a:latin typeface="Century Schoolbook" pitchFamily="18" charset="0"/>
              </a:rPr>
              <a:t> </a:t>
            </a:r>
            <a:r>
              <a:rPr lang="en-US" sz="1200" dirty="0">
                <a:solidFill>
                  <a:srgbClr val="339966"/>
                </a:solidFill>
                <a:latin typeface="Century Schoolbook" pitchFamily="18" charset="0"/>
              </a:rPr>
              <a:t>Thomas Jefferson National Accelerator Facility</a:t>
            </a:r>
          </a:p>
        </p:txBody>
      </p:sp>
      <p:pic>
        <p:nvPicPr>
          <p:cNvPr id="5127" name="Picture 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9014" y="6250018"/>
            <a:ext cx="16129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1608" name="Rectangle 8"/>
          <p:cNvSpPr>
            <a:spLocks noChangeArrowheads="1"/>
          </p:cNvSpPr>
          <p:nvPr userDrawn="1"/>
        </p:nvSpPr>
        <p:spPr bwMode="auto">
          <a:xfrm>
            <a:off x="6781951" y="6411943"/>
            <a:ext cx="431529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en-US" sz="500" dirty="0">
                <a:solidFill>
                  <a:schemeClr val="bg1"/>
                </a:solidFill>
                <a:latin typeface="Arial" charset="0"/>
              </a:rPr>
              <a:t>Page </a:t>
            </a:r>
            <a:fld id="{625648E6-75A2-4084-9BDA-CAE54449ED1E}" type="slidenum">
              <a:rPr lang="en-US" altLang="en-US" sz="500">
                <a:solidFill>
                  <a:schemeClr val="bg1"/>
                </a:solidFill>
                <a:latin typeface="Arial" charset="0"/>
              </a:rPr>
              <a:pPr algn="ctr" eaLnBrk="0" hangingPunct="0">
                <a:defRPr/>
              </a:pPr>
              <a:t>‹#›</a:t>
            </a:fld>
            <a:endParaRPr lang="en-US" sz="5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5129" name="Picture 10" descr="NP-logo-Nl copy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172200"/>
            <a:ext cx="12192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1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4489" y="6205538"/>
            <a:ext cx="976312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1"/>
          <p:cNvSpPr>
            <a:spLocks noChangeArrowheads="1"/>
          </p:cNvSpPr>
          <p:nvPr userDrawn="1"/>
        </p:nvSpPr>
        <p:spPr bwMode="auto">
          <a:xfrm>
            <a:off x="5199065" y="6618318"/>
            <a:ext cx="2154237" cy="12311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en-US" sz="1000" dirty="0">
                <a:latin typeface="Century Schoolbook" pitchFamily="18" charset="0"/>
              </a:rPr>
              <a:t>cretaryVisit Dec14,2009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76263" indent="-233363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919163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262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16049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0621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5193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29765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4337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38204"/>
            <a:ext cx="86868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</p:txBody>
      </p:sp>
      <p:sp>
        <p:nvSpPr>
          <p:cNvPr id="792580" name="Line 4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715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792582" name="Line 6"/>
          <p:cNvSpPr>
            <a:spLocks noChangeShapeType="1"/>
          </p:cNvSpPr>
          <p:nvPr/>
        </p:nvSpPr>
        <p:spPr bwMode="auto">
          <a:xfrm>
            <a:off x="15" y="6477000"/>
            <a:ext cx="9140825" cy="0"/>
          </a:xfrm>
          <a:prstGeom prst="line">
            <a:avLst/>
          </a:prstGeom>
          <a:noFill/>
          <a:ln w="10160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792584" name="Rectangle 8"/>
          <p:cNvSpPr>
            <a:spLocks noChangeArrowheads="1"/>
          </p:cNvSpPr>
          <p:nvPr/>
        </p:nvSpPr>
        <p:spPr bwMode="auto">
          <a:xfrm>
            <a:off x="2667000" y="6400800"/>
            <a:ext cx="4038600" cy="173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1400" dirty="0">
                <a:solidFill>
                  <a:srgbClr val="339966"/>
                </a:solidFill>
                <a:latin typeface="Arial" charset="0"/>
              </a:rPr>
              <a:t>   </a:t>
            </a:r>
            <a:r>
              <a:rPr lang="en-US" sz="1200" dirty="0">
                <a:solidFill>
                  <a:srgbClr val="339966"/>
                </a:solidFill>
                <a:latin typeface="Arial" charset="0"/>
              </a:rPr>
              <a:t>Thomas Jefferson National Accelerator Facility</a:t>
            </a:r>
          </a:p>
        </p:txBody>
      </p:sp>
      <p:pic>
        <p:nvPicPr>
          <p:cNvPr id="615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9014" y="6250018"/>
            <a:ext cx="16129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2586" name="Rectangle 10"/>
          <p:cNvSpPr>
            <a:spLocks noChangeArrowheads="1"/>
          </p:cNvSpPr>
          <p:nvPr/>
        </p:nvSpPr>
        <p:spPr bwMode="auto">
          <a:xfrm>
            <a:off x="6798927" y="6415118"/>
            <a:ext cx="400751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altLang="en-US" sz="800" dirty="0">
                <a:solidFill>
                  <a:schemeClr val="bg1"/>
                </a:solidFill>
                <a:latin typeface="Arial" charset="0"/>
              </a:rPr>
              <a:t>Page </a:t>
            </a:r>
            <a:fld id="{EAD17211-2279-48CE-B310-820E505882F5}" type="slidenum">
              <a:rPr lang="en-US" altLang="en-US" sz="800">
                <a:solidFill>
                  <a:schemeClr val="bg1"/>
                </a:solidFill>
                <a:latin typeface="Arial" charset="0"/>
              </a:rPr>
              <a:pPr algn="ctr" eaLnBrk="0" hangingPunct="0">
                <a:defRPr/>
              </a:pPr>
              <a:t>‹#›</a:t>
            </a:fld>
            <a:endParaRPr lang="en-US" sz="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92587" name="Rectangle 11"/>
          <p:cNvSpPr>
            <a:spLocks noChangeArrowheads="1"/>
          </p:cNvSpPr>
          <p:nvPr/>
        </p:nvSpPr>
        <p:spPr bwMode="auto">
          <a:xfrm>
            <a:off x="5064125" y="6616700"/>
            <a:ext cx="2209800" cy="147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en-US" sz="1200" dirty="0">
                <a:latin typeface="Arial" charset="0"/>
              </a:rPr>
              <a:t>IPR09 Sep 22-24, 2009</a:t>
            </a:r>
          </a:p>
        </p:txBody>
      </p:sp>
      <p:pic>
        <p:nvPicPr>
          <p:cNvPr id="6154" name="Picture 12" descr="NP-logo-Nl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175405"/>
            <a:ext cx="12954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6246843"/>
            <a:ext cx="914400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83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333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b="1">
          <a:solidFill>
            <a:srgbClr val="333399"/>
          </a:solidFill>
          <a:latin typeface="+mn-lt"/>
        </a:defRPr>
      </a:lvl2pPr>
      <a:lvl3pPr marL="8001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>
          <a:solidFill>
            <a:srgbClr val="008000"/>
          </a:solidFill>
          <a:latin typeface="+mn-lt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b="1">
          <a:solidFill>
            <a:srgbClr val="CC0000"/>
          </a:solidFill>
          <a:latin typeface="+mn-lt"/>
        </a:defRPr>
      </a:lvl4pPr>
      <a:lvl5pPr marL="1487488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>
          <a:solidFill>
            <a:schemeClr val="hlink"/>
          </a:solidFill>
          <a:latin typeface="+mn-lt"/>
        </a:defRPr>
      </a:lvl5pPr>
      <a:lvl6pPr marL="19446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6pPr>
      <a:lvl7pPr marL="24018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7pPr>
      <a:lvl8pPr marL="28590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8pPr>
      <a:lvl9pPr marL="33162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38204"/>
            <a:ext cx="86868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</p:txBody>
      </p:sp>
      <p:sp>
        <p:nvSpPr>
          <p:cNvPr id="792580" name="Line 4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715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92582" name="Line 6"/>
          <p:cNvSpPr>
            <a:spLocks noChangeShapeType="1"/>
          </p:cNvSpPr>
          <p:nvPr/>
        </p:nvSpPr>
        <p:spPr bwMode="auto">
          <a:xfrm>
            <a:off x="15" y="6477000"/>
            <a:ext cx="9140825" cy="0"/>
          </a:xfrm>
          <a:prstGeom prst="line">
            <a:avLst/>
          </a:prstGeom>
          <a:noFill/>
          <a:ln w="10160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92584" name="Rectangle 8"/>
          <p:cNvSpPr>
            <a:spLocks noChangeArrowheads="1"/>
          </p:cNvSpPr>
          <p:nvPr/>
        </p:nvSpPr>
        <p:spPr bwMode="auto">
          <a:xfrm>
            <a:off x="2667000" y="6400800"/>
            <a:ext cx="4038600" cy="173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1400" dirty="0">
                <a:solidFill>
                  <a:srgbClr val="339966"/>
                </a:solidFill>
                <a:latin typeface="Arial" charset="0"/>
              </a:rPr>
              <a:t>   </a:t>
            </a:r>
            <a:r>
              <a:rPr lang="en-US" sz="1200" dirty="0">
                <a:solidFill>
                  <a:srgbClr val="339966"/>
                </a:solidFill>
                <a:latin typeface="Arial" charset="0"/>
              </a:rPr>
              <a:t>Thomas Jefferson National Accelerator Facility</a:t>
            </a:r>
          </a:p>
        </p:txBody>
      </p:sp>
      <p:pic>
        <p:nvPicPr>
          <p:cNvPr id="717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9014" y="6250018"/>
            <a:ext cx="16129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2586" name="Rectangle 10"/>
          <p:cNvSpPr>
            <a:spLocks noChangeArrowheads="1"/>
          </p:cNvSpPr>
          <p:nvPr/>
        </p:nvSpPr>
        <p:spPr bwMode="auto">
          <a:xfrm>
            <a:off x="6798927" y="6415118"/>
            <a:ext cx="400751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altLang="en-US" sz="800" dirty="0">
                <a:solidFill>
                  <a:srgbClr val="FFFFFF"/>
                </a:solidFill>
                <a:latin typeface="Arial" charset="0"/>
              </a:rPr>
              <a:t>Page </a:t>
            </a:r>
            <a:fld id="{982DAD4D-F60D-4E4D-BE4D-85CEE671DFC4}" type="slidenum">
              <a:rPr lang="en-US" altLang="en-US" sz="800">
                <a:solidFill>
                  <a:srgbClr val="FFFFFF"/>
                </a:solidFill>
                <a:latin typeface="Arial" charset="0"/>
              </a:rPr>
              <a:pPr algn="ctr" eaLnBrk="0" hangingPunct="0">
                <a:defRPr/>
              </a:pPr>
              <a:t>‹#›</a:t>
            </a:fld>
            <a:endParaRPr lang="en-US" sz="8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7177" name="Picture 12" descr="NP-logo-Nl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175405"/>
            <a:ext cx="12954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6246843"/>
            <a:ext cx="914400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5138738" y="6597650"/>
            <a:ext cx="2209800" cy="147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en-US" sz="1200" dirty="0">
                <a:latin typeface="Arial" charset="0"/>
              </a:rPr>
              <a:t>IPR09 Sep 22-24, 2009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4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333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b="1">
          <a:solidFill>
            <a:srgbClr val="333399"/>
          </a:solidFill>
          <a:latin typeface="+mn-lt"/>
        </a:defRPr>
      </a:lvl2pPr>
      <a:lvl3pPr marL="8001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>
          <a:solidFill>
            <a:srgbClr val="008000"/>
          </a:solidFill>
          <a:latin typeface="+mn-lt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b="1">
          <a:solidFill>
            <a:srgbClr val="CC0000"/>
          </a:solidFill>
          <a:latin typeface="+mn-lt"/>
        </a:defRPr>
      </a:lvl4pPr>
      <a:lvl5pPr marL="1487488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>
          <a:solidFill>
            <a:schemeClr val="hlink"/>
          </a:solidFill>
          <a:latin typeface="+mn-lt"/>
        </a:defRPr>
      </a:lvl5pPr>
      <a:lvl6pPr marL="19446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6pPr>
      <a:lvl7pPr marL="24018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7pPr>
      <a:lvl8pPr marL="28590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8pPr>
      <a:lvl9pPr marL="33162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38204"/>
            <a:ext cx="82296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92580" name="Line 4"/>
          <p:cNvSpPr>
            <a:spLocks noChangeShapeType="1"/>
          </p:cNvSpPr>
          <p:nvPr userDrawn="1"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715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92582" name="Line 6"/>
          <p:cNvSpPr>
            <a:spLocks noChangeShapeType="1"/>
          </p:cNvSpPr>
          <p:nvPr userDrawn="1"/>
        </p:nvSpPr>
        <p:spPr bwMode="auto">
          <a:xfrm>
            <a:off x="15" y="6477000"/>
            <a:ext cx="9140825" cy="0"/>
          </a:xfrm>
          <a:prstGeom prst="line">
            <a:avLst/>
          </a:prstGeom>
          <a:noFill/>
          <a:ln w="10160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92584" name="Rectangle 8"/>
          <p:cNvSpPr>
            <a:spLocks noChangeArrowheads="1"/>
          </p:cNvSpPr>
          <p:nvPr userDrawn="1"/>
        </p:nvSpPr>
        <p:spPr bwMode="auto">
          <a:xfrm>
            <a:off x="2667000" y="6400830"/>
            <a:ext cx="4038600" cy="1723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en-US" sz="1400" dirty="0">
                <a:solidFill>
                  <a:srgbClr val="339966"/>
                </a:solidFill>
                <a:latin typeface="Century Schoolbook" pitchFamily="18" charset="0"/>
              </a:rPr>
              <a:t>   </a:t>
            </a:r>
            <a:r>
              <a:rPr lang="en-US" sz="1200" dirty="0">
                <a:solidFill>
                  <a:srgbClr val="339966"/>
                </a:solidFill>
                <a:latin typeface="Century Schoolbook" pitchFamily="18" charset="0"/>
              </a:rPr>
              <a:t>Thomas Jefferson National Accelerator Facility</a:t>
            </a:r>
          </a:p>
        </p:txBody>
      </p:sp>
      <p:pic>
        <p:nvPicPr>
          <p:cNvPr id="8199" name="Picture 9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39014" y="6250018"/>
            <a:ext cx="16129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2" descr="NP-logo-Nl copy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2400" y="6175405"/>
            <a:ext cx="12954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13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600200" y="6246843"/>
            <a:ext cx="914400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6119828" y="6672293"/>
            <a:ext cx="1406525" cy="123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en-US" sz="1000" dirty="0">
                <a:latin typeface="Century Schoolbook" pitchFamily="18" charset="0"/>
              </a:rPr>
              <a:t>IPR Apr 27-28, 2010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2" r:id="rId1"/>
    <p:sldLayoutId id="2147484765" r:id="rId2"/>
    <p:sldLayoutId id="2147484733" r:id="rId3"/>
    <p:sldLayoutId id="2147484734" r:id="rId4"/>
    <p:sldLayoutId id="2147484735" r:id="rId5"/>
    <p:sldLayoutId id="2147484736" r:id="rId6"/>
    <p:sldLayoutId id="2147484737" r:id="rId7"/>
    <p:sldLayoutId id="2147484738" r:id="rId8"/>
    <p:sldLayoutId id="2147484739" r:id="rId9"/>
    <p:sldLayoutId id="2147484740" r:id="rId10"/>
    <p:sldLayoutId id="2147484741" r:id="rId11"/>
    <p:sldLayoutId id="214748474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76263" indent="-233363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919163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262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16049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0621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5193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29765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4337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47"/>
            </a:gs>
            <a:gs pos="50000">
              <a:srgbClr val="000099"/>
            </a:gs>
            <a:gs pos="100000">
              <a:srgbClr val="0000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54F05D58-A6E7-451D-868A-BEEF5C5FD4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22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2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6" r:id="rId1"/>
    <p:sldLayoutId id="2147484767" r:id="rId2"/>
    <p:sldLayoutId id="2147484768" r:id="rId3"/>
    <p:sldLayoutId id="2147484769" r:id="rId4"/>
    <p:sldLayoutId id="2147484770" r:id="rId5"/>
    <p:sldLayoutId id="2147484771" r:id="rId6"/>
    <p:sldLayoutId id="2147484772" r:id="rId7"/>
    <p:sldLayoutId id="2147484773" r:id="rId8"/>
    <p:sldLayoutId id="2147484774" r:id="rId9"/>
    <p:sldLayoutId id="2147484775" r:id="rId10"/>
    <p:sldLayoutId id="21474847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38204"/>
            <a:ext cx="82296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92580" name="Line 4"/>
          <p:cNvSpPr>
            <a:spLocks noChangeShapeType="1"/>
          </p:cNvSpPr>
          <p:nvPr userDrawn="1"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715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792582" name="Line 6"/>
          <p:cNvSpPr>
            <a:spLocks noChangeShapeType="1"/>
          </p:cNvSpPr>
          <p:nvPr userDrawn="1"/>
        </p:nvSpPr>
        <p:spPr bwMode="auto">
          <a:xfrm>
            <a:off x="15" y="6500813"/>
            <a:ext cx="9140825" cy="0"/>
          </a:xfrm>
          <a:prstGeom prst="line">
            <a:avLst/>
          </a:prstGeom>
          <a:noFill/>
          <a:ln w="92075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792584" name="Rectangle 8"/>
          <p:cNvSpPr>
            <a:spLocks noChangeArrowheads="1"/>
          </p:cNvSpPr>
          <p:nvPr userDrawn="1"/>
        </p:nvSpPr>
        <p:spPr bwMode="auto">
          <a:xfrm>
            <a:off x="2838453" y="6383367"/>
            <a:ext cx="3871913" cy="1723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en-US" sz="1400" dirty="0">
                <a:solidFill>
                  <a:srgbClr val="339966"/>
                </a:solidFill>
                <a:latin typeface="Century Schoolbook" pitchFamily="18" charset="0"/>
              </a:rPr>
              <a:t> </a:t>
            </a:r>
            <a:r>
              <a:rPr lang="en-US" sz="1200" dirty="0">
                <a:solidFill>
                  <a:srgbClr val="339966"/>
                </a:solidFill>
                <a:latin typeface="Century Schoolbook" pitchFamily="18" charset="0"/>
              </a:rPr>
              <a:t>Thomas Jefferson National Accelerator Facility</a:t>
            </a:r>
          </a:p>
        </p:txBody>
      </p:sp>
      <p:pic>
        <p:nvPicPr>
          <p:cNvPr id="13319" name="Picture 9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39014" y="6250018"/>
            <a:ext cx="16129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2586" name="Rectangle 10"/>
          <p:cNvSpPr>
            <a:spLocks noChangeArrowheads="1"/>
          </p:cNvSpPr>
          <p:nvPr userDrawn="1"/>
        </p:nvSpPr>
        <p:spPr bwMode="auto">
          <a:xfrm>
            <a:off x="6704993" y="6397625"/>
            <a:ext cx="58541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en-US" sz="800" dirty="0">
                <a:solidFill>
                  <a:schemeClr val="bg1"/>
                </a:solidFill>
                <a:latin typeface="Arial" charset="0"/>
              </a:rPr>
              <a:t>Page </a:t>
            </a:r>
            <a:fld id="{77DAB92E-050B-4567-949F-946D8722A3BA}" type="slidenum">
              <a:rPr lang="en-US" altLang="en-US" sz="800">
                <a:solidFill>
                  <a:schemeClr val="bg1"/>
                </a:solidFill>
                <a:latin typeface="Arial" charset="0"/>
              </a:rPr>
              <a:pPr algn="ctr" eaLnBrk="0" hangingPunct="0">
                <a:defRPr/>
              </a:pPr>
              <a:t>‹#›</a:t>
            </a:fld>
            <a:endParaRPr lang="en-US" sz="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92587" name="Rectangle 11"/>
          <p:cNvSpPr>
            <a:spLocks noChangeArrowheads="1"/>
          </p:cNvSpPr>
          <p:nvPr userDrawn="1"/>
        </p:nvSpPr>
        <p:spPr bwMode="auto">
          <a:xfrm>
            <a:off x="5430839" y="6672293"/>
            <a:ext cx="2154237" cy="123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en-US" sz="1000" dirty="0">
                <a:latin typeface="Century Schoolbook" pitchFamily="18" charset="0"/>
              </a:rPr>
              <a:t>APS Meeting  02-16-10</a:t>
            </a:r>
          </a:p>
        </p:txBody>
      </p:sp>
      <p:pic>
        <p:nvPicPr>
          <p:cNvPr id="13322" name="Picture 12" descr="NP-logo-Nl copy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8600" y="6172200"/>
            <a:ext cx="12192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3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614489" y="6205538"/>
            <a:ext cx="976312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54" r:id="rId1"/>
    <p:sldLayoutId id="2147484755" r:id="rId2"/>
    <p:sldLayoutId id="2147484756" r:id="rId3"/>
    <p:sldLayoutId id="2147484757" r:id="rId4"/>
    <p:sldLayoutId id="2147484758" r:id="rId5"/>
    <p:sldLayoutId id="2147484759" r:id="rId6"/>
    <p:sldLayoutId id="2147484760" r:id="rId7"/>
    <p:sldLayoutId id="2147484761" r:id="rId8"/>
    <p:sldLayoutId id="2147484762" r:id="rId9"/>
    <p:sldLayoutId id="2147484763" r:id="rId10"/>
    <p:sldLayoutId id="21474847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76263" indent="-233363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919163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262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16049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0621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5193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29765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4337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312863"/>
            <a:ext cx="9144000" cy="991425"/>
          </a:xfrm>
        </p:spPr>
        <p:txBody>
          <a:bodyPr/>
          <a:lstStyle/>
          <a:p>
            <a:pPr eaLnBrk="1" hangingPunct="1">
              <a:spcBef>
                <a:spcPts val="2400"/>
              </a:spcBef>
              <a:spcAft>
                <a:spcPts val="1800"/>
              </a:spcAft>
            </a:pPr>
            <a:r>
              <a:rPr lang="en-US" sz="3600" dirty="0">
                <a:cs typeface="Times New Roman" pitchFamily="18" charset="0"/>
              </a:rPr>
              <a:t>Experimental Nuclear Physics Division</a:t>
            </a:r>
            <a:br>
              <a:rPr lang="en-US" sz="3600" dirty="0">
                <a:cs typeface="Times New Roman" pitchFamily="18" charset="0"/>
              </a:rPr>
            </a:br>
            <a:r>
              <a:rPr lang="en-US" sz="3600" dirty="0">
                <a:cs typeface="Times New Roman" pitchFamily="18" charset="0"/>
              </a:rPr>
              <a:t>Support Group Report</a:t>
            </a:r>
            <a:br>
              <a:rPr lang="en-US" sz="3600" dirty="0">
                <a:cs typeface="Times New Roman" pitchFamily="18" charset="0"/>
              </a:rPr>
            </a:br>
            <a:br>
              <a:rPr lang="en-US" sz="3600" dirty="0">
                <a:cs typeface="Times New Roman" pitchFamily="18" charset="0"/>
              </a:rPr>
            </a:br>
            <a:endParaRPr lang="en-US" sz="3600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176335" y="2354461"/>
            <a:ext cx="6791325" cy="776288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3000" dirty="0">
                <a:solidFill>
                  <a:srgbClr val="CC0099"/>
                </a:solidFill>
                <a:cs typeface="Times New Roman" pitchFamily="18" charset="0"/>
              </a:rPr>
              <a:t>Fast Electronics &amp; Data Acquisition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3000" dirty="0">
                <a:solidFill>
                  <a:srgbClr val="CC0099"/>
                </a:solidFill>
                <a:cs typeface="Times New Roman" pitchFamily="18" charset="0"/>
              </a:rPr>
              <a:t>‘FEDAQ’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en-US" sz="3000" dirty="0">
              <a:solidFill>
                <a:srgbClr val="CC0099"/>
              </a:solidFill>
              <a:cs typeface="Times New Roman" pitchFamily="18" charset="0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en-US" sz="3000" dirty="0">
              <a:solidFill>
                <a:srgbClr val="CC0099"/>
              </a:solidFill>
              <a:cs typeface="Times New Roman" pitchFamily="18" charset="0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en-US" sz="3000" dirty="0">
              <a:solidFill>
                <a:srgbClr val="CC0099"/>
              </a:solidFill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400" dirty="0">
              <a:solidFill>
                <a:srgbClr val="CC0099"/>
              </a:solidFill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1ACCF9-D2D9-4C32-ADA2-B8BD054C4F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646" y="3429000"/>
            <a:ext cx="4826702" cy="2715019"/>
          </a:xfrm>
          <a:prstGeom prst="rect">
            <a:avLst/>
          </a:prstGeom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3606D5B9-4D01-49B7-9847-DE8BC07B4D0E}"/>
              </a:ext>
            </a:extLst>
          </p:cNvPr>
          <p:cNvSpPr/>
          <p:nvPr/>
        </p:nvSpPr>
        <p:spPr bwMode="auto">
          <a:xfrm>
            <a:off x="5330952" y="3693105"/>
            <a:ext cx="914400" cy="612648"/>
          </a:xfrm>
          <a:prstGeom prst="cloudCallou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B6282D50-9266-47F0-A438-CAEB918F6F73}"/>
              </a:ext>
            </a:extLst>
          </p:cNvPr>
          <p:cNvSpPr/>
          <p:nvPr/>
        </p:nvSpPr>
        <p:spPr bwMode="auto">
          <a:xfrm>
            <a:off x="6163056" y="4379976"/>
            <a:ext cx="914400" cy="612648"/>
          </a:xfrm>
          <a:prstGeom prst="cloudCallou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44550"/>
          </a:xfrm>
        </p:spPr>
        <p:txBody>
          <a:bodyPr/>
          <a:lstStyle/>
          <a:p>
            <a:pPr eaLnBrk="1" hangingPunct="1"/>
            <a:r>
              <a:rPr lang="en-US" altLang="en-US" dirty="0"/>
              <a:t>FADC250-v3 Board Status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7715E3-F73D-4FEF-848A-14C9A16550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6" y="755324"/>
            <a:ext cx="4026240" cy="53473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E5590C-3DE2-DC22-BEC2-A1013771A2EB}"/>
              </a:ext>
            </a:extLst>
          </p:cNvPr>
          <p:cNvSpPr txBox="1"/>
          <p:nvPr/>
        </p:nvSpPr>
        <p:spPr>
          <a:xfrm>
            <a:off x="4724016" y="1082964"/>
            <a:ext cx="3505584" cy="2339102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+mj-lt"/>
              </a:rPr>
              <a:t>FADC250_V3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+mj-lt"/>
              </a:rPr>
              <a:t>Production boards have been tested!!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sz="1200" dirty="0">
              <a:latin typeface="+mj-lt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+mj-lt"/>
              </a:rPr>
              <a:t>There are firmware activities to continue for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+mj-lt"/>
              </a:rPr>
              <a:t>Testing with the VXS Trigger Processor[VTP]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sz="1200" dirty="0">
              <a:latin typeface="+mj-lt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+mj-lt"/>
              </a:rPr>
              <a:t>CODA Driver verification activities continue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sz="1200" dirty="0">
              <a:latin typeface="+mj-lt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+mj-lt"/>
              </a:rPr>
              <a:t>Streaming ReadOut [SRO] test verification is 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+mj-lt"/>
              </a:rPr>
              <a:t>planned as well.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sz="1200" dirty="0">
              <a:latin typeface="+mj-lt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+mj-lt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4CE2702-F9CF-4AEE-BF80-EB353050E8EC}"/>
              </a:ext>
            </a:extLst>
          </p:cNvPr>
          <p:cNvSpPr txBox="1"/>
          <p:nvPr/>
        </p:nvSpPr>
        <p:spPr>
          <a:xfrm>
            <a:off x="4724016" y="4055878"/>
            <a:ext cx="2308645" cy="430887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FFFF00"/>
                </a:solidFill>
                <a:latin typeface="+mj-lt"/>
              </a:rPr>
              <a:t>Optical Port –  NOT populated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FFFF00"/>
                </a:solidFill>
                <a:latin typeface="+mj-lt"/>
              </a:rPr>
              <a:t>Used in Stand-Alone mode only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8316A13-DA81-43E5-A345-1535467362AD}"/>
              </a:ext>
            </a:extLst>
          </p:cNvPr>
          <p:cNvCxnSpPr>
            <a:cxnSpLocks/>
            <a:stCxn id="20" idx="1"/>
          </p:cNvCxnSpPr>
          <p:nvPr/>
        </p:nvCxnSpPr>
        <p:spPr bwMode="auto">
          <a:xfrm flipH="1" flipV="1">
            <a:off x="2782534" y="3343602"/>
            <a:ext cx="1941482" cy="927720"/>
          </a:xfrm>
          <a:prstGeom prst="straightConnector1">
            <a:avLst/>
          </a:prstGeom>
          <a:ln>
            <a:solidFill>
              <a:srgbClr val="FF0000"/>
            </a:solidFill>
            <a:headEnd type="none" w="lg" len="lg"/>
            <a:tailEnd type="triangle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F14CA41-6C9B-48DB-A89C-66E5186345BF}"/>
              </a:ext>
            </a:extLst>
          </p:cNvPr>
          <p:cNvSpPr txBox="1"/>
          <p:nvPr/>
        </p:nvSpPr>
        <p:spPr>
          <a:xfrm>
            <a:off x="4711874" y="4629290"/>
            <a:ext cx="3370617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FFFF00"/>
                </a:solidFill>
                <a:latin typeface="+mj-lt"/>
              </a:rPr>
              <a:t>Xilinx Kintex Ultrascale FPGA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FFFF00"/>
                </a:solidFill>
                <a:latin typeface="+mj-lt"/>
              </a:rPr>
              <a:t>Single FPGA solution!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FFFF00"/>
                </a:solidFill>
                <a:latin typeface="+mj-lt"/>
              </a:rPr>
              <a:t>Significantly lower power than previous version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FFFF00"/>
                </a:solidFill>
                <a:latin typeface="+mj-lt"/>
              </a:rPr>
              <a:t>Reduced part count and same price as 2012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652FF83-62E7-4DC9-88FA-A76ACC6B742F}"/>
              </a:ext>
            </a:extLst>
          </p:cNvPr>
          <p:cNvCxnSpPr>
            <a:cxnSpLocks/>
            <a:stCxn id="26" idx="1"/>
          </p:cNvCxnSpPr>
          <p:nvPr/>
        </p:nvCxnSpPr>
        <p:spPr bwMode="auto">
          <a:xfrm flipH="1" flipV="1">
            <a:off x="2551760" y="4051566"/>
            <a:ext cx="2160114" cy="962445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4ABC3CB-B60C-0490-EC7B-06521B985A5C}"/>
              </a:ext>
            </a:extLst>
          </p:cNvPr>
          <p:cNvSpPr txBox="1"/>
          <p:nvPr/>
        </p:nvSpPr>
        <p:spPr>
          <a:xfrm>
            <a:off x="8082491" y="0"/>
            <a:ext cx="1061509" cy="861774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/>
              <a:t>FEDAQ</a:t>
            </a:r>
          </a:p>
          <a:p>
            <a:r>
              <a:rPr lang="en-US" sz="1000" dirty="0"/>
              <a:t>H. Dong</a:t>
            </a:r>
          </a:p>
          <a:p>
            <a:r>
              <a:rPr lang="en-US" sz="1000" dirty="0"/>
              <a:t>E. Jastrzembski</a:t>
            </a:r>
          </a:p>
          <a:p>
            <a:r>
              <a:rPr lang="en-US" sz="1000" dirty="0"/>
              <a:t>J. Wilson</a:t>
            </a:r>
          </a:p>
          <a:p>
            <a:r>
              <a:rPr lang="en-US" sz="1000" dirty="0"/>
              <a:t>Ben Raydo</a:t>
            </a:r>
          </a:p>
        </p:txBody>
      </p:sp>
    </p:spTree>
    <p:extLst>
      <p:ext uri="{BB962C8B-B14F-4D97-AF65-F5344CB8AC3E}">
        <p14:creationId xmlns:p14="http://schemas.microsoft.com/office/powerpoint/2010/main" val="2821544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44550"/>
          </a:xfrm>
        </p:spPr>
        <p:txBody>
          <a:bodyPr/>
          <a:lstStyle/>
          <a:p>
            <a:pPr eaLnBrk="1" hangingPunct="1"/>
            <a:r>
              <a:rPr lang="en-US" altLang="en-US" dirty="0"/>
              <a:t>FADC250-v3 Board Modernization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7715E3-F73D-4FEF-848A-14C9A1655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5137" y="689107"/>
            <a:ext cx="6893725" cy="31396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E5590C-3DE2-DC22-BEC2-A1013771A2EB}"/>
              </a:ext>
            </a:extLst>
          </p:cNvPr>
          <p:cNvSpPr txBox="1"/>
          <p:nvPr/>
        </p:nvSpPr>
        <p:spPr>
          <a:xfrm>
            <a:off x="1125137" y="3829791"/>
            <a:ext cx="6893725" cy="196977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+mj-lt"/>
              </a:rPr>
              <a:t>FADC250_V3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+mj-lt"/>
              </a:rPr>
              <a:t>Acceptance testing of the new modules is extensive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sz="1200" dirty="0">
              <a:latin typeface="+mj-lt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+mj-lt"/>
              </a:rPr>
              <a:t>Resolution at 4.88mV; Full scale range is 2V; 12bit; 250Msps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+mj-lt"/>
              </a:rPr>
              <a:t>VME/VME2eSST  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+mj-lt"/>
              </a:rPr>
              <a:t>Gigabit serial data transfer to VTP – Will experiment need Streaming Redout Option?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+mj-lt"/>
              </a:rPr>
              <a:t>VME Eprom programming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+mj-lt"/>
              </a:rPr>
              <a:t>SDRAM testing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sz="1200" dirty="0">
              <a:latin typeface="+mj-lt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+mj-lt"/>
              </a:rPr>
              <a:t>Low level and Full Crate Acceptance Test [FCAT] software is complete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ABC3CB-B60C-0490-EC7B-06521B985A5C}"/>
              </a:ext>
            </a:extLst>
          </p:cNvPr>
          <p:cNvSpPr txBox="1"/>
          <p:nvPr/>
        </p:nvSpPr>
        <p:spPr>
          <a:xfrm>
            <a:off x="8082491" y="0"/>
            <a:ext cx="1061509" cy="1015663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/>
              <a:t>FEDAQ</a:t>
            </a:r>
          </a:p>
          <a:p>
            <a:r>
              <a:rPr lang="en-US" sz="1000" dirty="0"/>
              <a:t>H. Dong</a:t>
            </a:r>
          </a:p>
          <a:p>
            <a:r>
              <a:rPr lang="en-US" sz="1000" dirty="0"/>
              <a:t>W. Gunning</a:t>
            </a:r>
          </a:p>
          <a:p>
            <a:r>
              <a:rPr lang="en-US" sz="1000" dirty="0"/>
              <a:t>E. Jastrzembski</a:t>
            </a:r>
          </a:p>
          <a:p>
            <a:r>
              <a:rPr lang="en-US" sz="1000" dirty="0"/>
              <a:t>J. Wilson</a:t>
            </a:r>
          </a:p>
          <a:p>
            <a:r>
              <a:rPr lang="en-US" sz="1000" dirty="0"/>
              <a:t>Ben Raydo</a:t>
            </a:r>
          </a:p>
        </p:txBody>
      </p:sp>
    </p:spTree>
    <p:extLst>
      <p:ext uri="{BB962C8B-B14F-4D97-AF65-F5344CB8AC3E}">
        <p14:creationId xmlns:p14="http://schemas.microsoft.com/office/powerpoint/2010/main" val="2601997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13054" y="780662"/>
            <a:ext cx="8382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40" tIns="45720" rIns="91440" bIns="45720" anchor="t"/>
          <a:lstStyle/>
          <a:p>
            <a:pPr marL="742950" lvl="1" indent="-285750" eaLnBrk="0" hangingPunct="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1600" dirty="0">
                <a:latin typeface="Arial"/>
                <a:cs typeface="Arial"/>
              </a:rPr>
              <a:t>Old equipment removal performed safely and without issues</a:t>
            </a:r>
          </a:p>
          <a:p>
            <a:pPr marL="742950" lvl="1" indent="-285750" eaLnBrk="0" hangingPunct="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1600" dirty="0">
                <a:latin typeface="Arial"/>
                <a:cs typeface="Arial"/>
              </a:rPr>
              <a:t>Original coaxial cable cards re-terminated with Lemos</a:t>
            </a:r>
            <a:endParaRPr lang="en-US" sz="1400" dirty="0">
              <a:latin typeface="Arial"/>
              <a:cs typeface="Arial"/>
            </a:endParaRPr>
          </a:p>
          <a:p>
            <a:pPr marL="742950" lvl="1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latin typeface="Arial"/>
                <a:cs typeface="Arial"/>
              </a:rPr>
              <a:t>Hall activities remain but we are making progress</a:t>
            </a:r>
            <a:endParaRPr lang="en-US" sz="800" dirty="0">
              <a:latin typeface="Arial"/>
              <a:cs typeface="Arial"/>
            </a:endParaRPr>
          </a:p>
          <a:p>
            <a:pPr marL="742950" lvl="1" indent="-28575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latin typeface="Arial"/>
                <a:cs typeface="Arial"/>
              </a:rPr>
              <a:t>All DAQ modules are on site and tested</a:t>
            </a:r>
          </a:p>
          <a:p>
            <a:pPr marL="742950" lvl="1" indent="-28575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latin typeface="Arial"/>
                <a:cs typeface="Arial"/>
              </a:rPr>
              <a:t>New VME </a:t>
            </a:r>
            <a:r>
              <a:rPr lang="en-US" sz="1600" dirty="0" err="1">
                <a:latin typeface="Arial"/>
                <a:cs typeface="Arial"/>
              </a:rPr>
              <a:t>Cpu</a:t>
            </a:r>
            <a:r>
              <a:rPr lang="en-US" sz="1600" dirty="0">
                <a:latin typeface="Arial"/>
                <a:cs typeface="Arial"/>
              </a:rPr>
              <a:t> are on site </a:t>
            </a:r>
          </a:p>
          <a:p>
            <a:pPr marL="742950" lvl="1" indent="-28575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latin typeface="Arial"/>
                <a:cs typeface="Arial"/>
              </a:rPr>
              <a:t>Network and Trigger fiber cables installed </a:t>
            </a:r>
          </a:p>
          <a:p>
            <a:pPr marL="1200150" lvl="2" indent="-28575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latin typeface="Arial"/>
                <a:cs typeface="Arial"/>
              </a:rPr>
              <a:t>Goal is to cable these to the new crates and run tests </a:t>
            </a:r>
          </a:p>
          <a:p>
            <a:pPr marL="742950" lvl="1" indent="-285750"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en-US" sz="1600" dirty="0">
              <a:latin typeface="Arial"/>
              <a:cs typeface="Arial"/>
            </a:endParaRPr>
          </a:p>
          <a:p>
            <a:pPr marL="742950" lvl="1" indent="-28575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en-US" sz="1600" dirty="0">
                <a:latin typeface="Arial"/>
                <a:cs typeface="Arial"/>
              </a:rPr>
              <a:t>Topics not covered:</a:t>
            </a:r>
          </a:p>
          <a:p>
            <a:pPr marL="1200150" lvl="2" indent="-28575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/>
                <a:cs typeface="Arial"/>
              </a:rPr>
              <a:t>Trigger setup for HyCAL and other detectors</a:t>
            </a:r>
          </a:p>
          <a:p>
            <a:pPr marL="1200150" lvl="2" indent="-28575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/>
                <a:cs typeface="Arial"/>
              </a:rPr>
              <a:t>GEM DAQ configuration and integration with new VXS readout</a:t>
            </a:r>
          </a:p>
          <a:p>
            <a:pPr lvl="2">
              <a:spcBef>
                <a:spcPct val="20000"/>
              </a:spcBef>
            </a:pPr>
            <a:endParaRPr lang="en-US" sz="1600" dirty="0">
              <a:latin typeface="Arial"/>
              <a:cs typeface="Arial"/>
            </a:endParaRPr>
          </a:p>
          <a:p>
            <a:pPr lvl="2">
              <a:spcBef>
                <a:spcPct val="20000"/>
              </a:spcBef>
            </a:pPr>
            <a:r>
              <a:rPr lang="en-US" sz="1600" dirty="0">
                <a:latin typeface="Arial"/>
                <a:cs typeface="Arial"/>
              </a:rPr>
              <a:t>What are </a:t>
            </a:r>
            <a:r>
              <a:rPr lang="en-US" sz="1600">
                <a:latin typeface="Arial"/>
                <a:cs typeface="Arial"/>
              </a:rPr>
              <a:t>your questions?</a:t>
            </a:r>
            <a:endParaRPr lang="en-US" sz="1600" dirty="0">
              <a:latin typeface="Arial" charset="0"/>
              <a:cs typeface="Arial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800" dirty="0">
              <a:latin typeface="Arial" charset="0"/>
              <a:cs typeface="Arial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800" dirty="0"/>
          </a:p>
        </p:txBody>
      </p:sp>
      <p:sp>
        <p:nvSpPr>
          <p:cNvPr id="6" name="TextBox 29"/>
          <p:cNvSpPr txBox="1">
            <a:spLocks noChangeArrowheads="1"/>
          </p:cNvSpPr>
          <p:nvPr/>
        </p:nvSpPr>
        <p:spPr bwMode="auto">
          <a:xfrm>
            <a:off x="914400" y="1"/>
            <a:ext cx="716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 dirty="0">
                <a:latin typeface="Calibri" pitchFamily="34" charset="0"/>
              </a:rPr>
              <a:t>Summary</a:t>
            </a:r>
          </a:p>
        </p:txBody>
      </p:sp>
      <p:pic>
        <p:nvPicPr>
          <p:cNvPr id="3074" name="Picture 2" descr="C:\Users\cuevas\Pictures\FUN\STUFF\Phasors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150" y="286138"/>
            <a:ext cx="823807" cy="89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cuevas\Pictures\FUN\STUFF\Phasors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434"/>
            <a:ext cx="823807" cy="89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660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4550"/>
          </a:xfrm>
        </p:spPr>
        <p:txBody>
          <a:bodyPr/>
          <a:lstStyle/>
          <a:p>
            <a:pPr eaLnBrk="1" hangingPunct="1"/>
            <a:r>
              <a:rPr lang="en-US" dirty="0"/>
              <a:t>Backup slides</a:t>
            </a:r>
          </a:p>
        </p:txBody>
      </p:sp>
      <p:pic>
        <p:nvPicPr>
          <p:cNvPr id="47106" name="Picture 2" descr="jitter_eye_sm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337" y="3657600"/>
            <a:ext cx="3308350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 descr="tekds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61942"/>
            <a:ext cx="28575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cuevas\Pictures\FUN\be-glad-you-dont-work-in-I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889" y="3705308"/>
            <a:ext cx="3671373" cy="245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uevas\Pictures\FUN\circuit_diagra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1696" cy="34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96315" y="3335976"/>
            <a:ext cx="3888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They said we were going “wireless”,,,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BC64191-5839-4D20-8177-3B7B3DAB2358}"/>
              </a:ext>
            </a:extLst>
          </p:cNvPr>
          <p:cNvSpPr txBox="1">
            <a:spLocks/>
          </p:cNvSpPr>
          <p:nvPr/>
        </p:nvSpPr>
        <p:spPr bwMode="auto">
          <a:xfrm>
            <a:off x="384284" y="934025"/>
            <a:ext cx="7072805" cy="593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pPr algn="l"/>
            <a:endParaRPr lang="en-US" kern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5698B2-74CB-4274-91ED-DB62DBF2402B}"/>
              </a:ext>
            </a:extLst>
          </p:cNvPr>
          <p:cNvSpPr txBox="1"/>
          <p:nvPr/>
        </p:nvSpPr>
        <p:spPr>
          <a:xfrm>
            <a:off x="7784728" y="0"/>
            <a:ext cx="1317990" cy="707886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/>
              <a:t>Mark Taylor</a:t>
            </a:r>
          </a:p>
          <a:p>
            <a:r>
              <a:rPr lang="en-US" sz="1000" dirty="0"/>
              <a:t>Armen Stepanyan</a:t>
            </a:r>
          </a:p>
          <a:p>
            <a:r>
              <a:rPr lang="en-US" sz="1000" dirty="0"/>
              <a:t>Jim Sheperd [Temp]</a:t>
            </a:r>
          </a:p>
          <a:p>
            <a:r>
              <a:rPr lang="en-US" sz="1000" dirty="0"/>
              <a:t>FEDAQ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306203" y="230074"/>
            <a:ext cx="4293587" cy="40530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21990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buClr>
                <a:srgbClr val="000000"/>
              </a:buClr>
            </a:pPr>
            <a:r>
              <a:rPr lang="en-US" sz="2176" dirty="0">
                <a:solidFill>
                  <a:srgbClr val="000000"/>
                </a:solidFill>
                <a:latin typeface="Arial"/>
                <a:sym typeface="Arial"/>
              </a:rPr>
              <a:t>Hall B Activities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99042" y="3404836"/>
            <a:ext cx="2160511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FPGA power mezzanine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02685" y="3404836"/>
            <a:ext cx="2160511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VMM power mezzanine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881444" y="3217145"/>
            <a:ext cx="0" cy="188957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533252" y="3217145"/>
            <a:ext cx="0" cy="188957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672064" y="1625921"/>
            <a:ext cx="1409590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Base board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16591" y="2529881"/>
            <a:ext cx="651218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VMM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81653" y="2026324"/>
            <a:ext cx="651218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VMM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71698" y="2010342"/>
            <a:ext cx="545615" cy="385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To GEM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46454" y="2244920"/>
            <a:ext cx="651218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FPGA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44969" y="2395704"/>
            <a:ext cx="744212" cy="385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VTRx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(rad hard)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96088" y="3153653"/>
            <a:ext cx="2160511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MGT power mezzanine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3497461" y="2781066"/>
            <a:ext cx="0" cy="37258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305668" y="3617260"/>
            <a:ext cx="2160511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50 mm x 215 mm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72742" y="1323743"/>
            <a:ext cx="2160511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128 channels 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7FA36258-C0C6-70AF-1BBE-837F77194394}"/>
              </a:ext>
            </a:extLst>
          </p:cNvPr>
          <p:cNvSpPr txBox="1">
            <a:spLocks/>
          </p:cNvSpPr>
          <p:nvPr/>
        </p:nvSpPr>
        <p:spPr>
          <a:xfrm>
            <a:off x="748018" y="809126"/>
            <a:ext cx="6723680" cy="5872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121990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fontAlgn="auto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US" sz="1800" dirty="0">
                <a:latin typeface="Arial"/>
                <a:sym typeface="Arial"/>
              </a:rPr>
              <a:t>25 New Abaco VME64x CPU modules ordered </a:t>
            </a:r>
          </a:p>
          <a:p>
            <a:pPr marL="800100" lvl="1" indent="-342900" fontAlgn="auto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latin typeface="Arial"/>
                <a:sym typeface="Arial"/>
              </a:rPr>
              <a:t>2eSST firmware verified to work with JLAB DAQ modules</a:t>
            </a:r>
          </a:p>
          <a:p>
            <a:pPr marL="342900" indent="-342900" fontAlgn="auto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0000"/>
                </a:solidFill>
                <a:latin typeface="Arial"/>
                <a:sym typeface="Arial"/>
              </a:rPr>
              <a:t>New VTP boards received and tested</a:t>
            </a:r>
          </a:p>
          <a:p>
            <a:pPr marL="342900" indent="-342900" fontAlgn="auto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endParaRPr lang="en-US" sz="800" dirty="0">
              <a:solidFill>
                <a:srgbClr val="000000"/>
              </a:solidFill>
              <a:latin typeface="Arial"/>
              <a:sym typeface="Arial"/>
            </a:endParaRPr>
          </a:p>
          <a:p>
            <a:pPr marL="342900" indent="-342900" fontAlgn="auto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0000"/>
                </a:solidFill>
                <a:latin typeface="Arial"/>
                <a:sym typeface="Arial"/>
              </a:rPr>
              <a:t>New Trigger Interface boards received and tested</a:t>
            </a:r>
          </a:p>
          <a:p>
            <a:pPr marL="342900" indent="-342900" fontAlgn="auto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endParaRPr lang="en-US" sz="800" dirty="0">
              <a:solidFill>
                <a:srgbClr val="000000"/>
              </a:solidFill>
              <a:latin typeface="Arial"/>
              <a:sym typeface="Arial"/>
            </a:endParaRPr>
          </a:p>
          <a:p>
            <a:pPr marL="342900" indent="-342900" fontAlgn="auto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0000"/>
                </a:solidFill>
                <a:latin typeface="Arial"/>
                <a:sym typeface="Arial"/>
              </a:rPr>
              <a:t>New Signal Distribution [SD] boards received and tested</a:t>
            </a:r>
          </a:p>
          <a:p>
            <a:pPr marL="342900" indent="-342900" fontAlgn="auto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endParaRPr lang="en-US" sz="800" dirty="0">
              <a:solidFill>
                <a:srgbClr val="000000"/>
              </a:solidFill>
              <a:latin typeface="Arial"/>
              <a:sym typeface="Arial"/>
            </a:endParaRPr>
          </a:p>
          <a:p>
            <a:pPr marL="342900" indent="-342900" fontAlgn="auto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0000"/>
                </a:solidFill>
                <a:latin typeface="Arial"/>
                <a:sym typeface="Arial"/>
              </a:rPr>
              <a:t>New Trigger Fiber Optic cable has been ordered and patch panels received</a:t>
            </a:r>
          </a:p>
          <a:p>
            <a:pPr marL="342900" indent="-342900" fontAlgn="auto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endParaRPr lang="en-US" sz="1800" dirty="0">
              <a:solidFill>
                <a:srgbClr val="000000"/>
              </a:solidFill>
              <a:latin typeface="Arial"/>
              <a:sym typeface="Arial"/>
            </a:endParaRPr>
          </a:p>
          <a:p>
            <a:pPr marL="342900" indent="-342900" fontAlgn="auto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0000"/>
                </a:solidFill>
                <a:latin typeface="Arial"/>
                <a:sym typeface="Arial"/>
              </a:rPr>
              <a:t>New Trigger fiber will have to be tested to Pie Tower and Trigger Supervisor</a:t>
            </a:r>
          </a:p>
          <a:p>
            <a:pPr marL="800100" lvl="1" indent="-342900" fontAlgn="auto"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0000"/>
                </a:solidFill>
                <a:latin typeface="Arial"/>
                <a:sym typeface="Arial"/>
              </a:rPr>
              <a:t>Configure 7 new VXS crates and test with CLAS12 DAQ</a:t>
            </a:r>
          </a:p>
          <a:p>
            <a:pPr marL="800100" lvl="1" indent="-342900" fontAlgn="auto"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0000"/>
                </a:solidFill>
                <a:latin typeface="Arial"/>
                <a:sym typeface="Arial"/>
              </a:rPr>
              <a:t>Plan to install new CPU, SD, TI, VTP  before March lock up </a:t>
            </a:r>
          </a:p>
          <a:p>
            <a:pPr marL="342900" indent="-342900" fontAlgn="auto"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endParaRPr lang="en-US" sz="1800" dirty="0">
              <a:solidFill>
                <a:srgbClr val="000000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8472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bject 50"/>
          <p:cNvSpPr/>
          <p:nvPr/>
        </p:nvSpPr>
        <p:spPr>
          <a:xfrm>
            <a:off x="0" y="6858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0027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1" name="object 51"/>
          <p:cNvSpPr/>
          <p:nvPr/>
        </p:nvSpPr>
        <p:spPr>
          <a:xfrm>
            <a:off x="140208" y="1096010"/>
            <a:ext cx="1479677" cy="200532"/>
          </a:xfrm>
          <a:custGeom>
            <a:avLst/>
            <a:gdLst/>
            <a:ahLst/>
            <a:cxnLst/>
            <a:rect l="l" t="t" r="r" b="b"/>
            <a:pathLst>
              <a:path w="1479677" h="200532">
                <a:moveTo>
                  <a:pt x="1479677" y="3555"/>
                </a:moveTo>
                <a:lnTo>
                  <a:pt x="1476120" y="0"/>
                </a:lnTo>
                <a:lnTo>
                  <a:pt x="2921" y="0"/>
                </a:lnTo>
                <a:lnTo>
                  <a:pt x="0" y="2666"/>
                </a:lnTo>
                <a:lnTo>
                  <a:pt x="1474597" y="2666"/>
                </a:lnTo>
                <a:lnTo>
                  <a:pt x="1477010" y="4952"/>
                </a:lnTo>
                <a:lnTo>
                  <a:pt x="1477010" y="195452"/>
                </a:lnTo>
                <a:lnTo>
                  <a:pt x="1476120" y="200532"/>
                </a:lnTo>
                <a:lnTo>
                  <a:pt x="1479677" y="196976"/>
                </a:lnTo>
                <a:lnTo>
                  <a:pt x="1479677" y="3555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2" name="object 52"/>
          <p:cNvSpPr/>
          <p:nvPr/>
        </p:nvSpPr>
        <p:spPr>
          <a:xfrm>
            <a:off x="145783" y="1101216"/>
            <a:ext cx="1468767" cy="189992"/>
          </a:xfrm>
          <a:custGeom>
            <a:avLst/>
            <a:gdLst/>
            <a:ahLst/>
            <a:cxnLst/>
            <a:rect l="l" t="t" r="r" b="b"/>
            <a:pathLst>
              <a:path w="1468767" h="189992">
                <a:moveTo>
                  <a:pt x="1463433" y="5334"/>
                </a:moveTo>
                <a:lnTo>
                  <a:pt x="1463433" y="184658"/>
                </a:lnTo>
                <a:lnTo>
                  <a:pt x="0" y="184658"/>
                </a:lnTo>
                <a:lnTo>
                  <a:pt x="1466100" y="189992"/>
                </a:lnTo>
                <a:lnTo>
                  <a:pt x="1467624" y="189992"/>
                </a:lnTo>
                <a:lnTo>
                  <a:pt x="1468767" y="187325"/>
                </a:lnTo>
                <a:lnTo>
                  <a:pt x="1468767" y="1270"/>
                </a:lnTo>
                <a:lnTo>
                  <a:pt x="1466100" y="0"/>
                </a:lnTo>
                <a:lnTo>
                  <a:pt x="1463433" y="5334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3" name="object 53"/>
          <p:cNvSpPr/>
          <p:nvPr/>
        </p:nvSpPr>
        <p:spPr>
          <a:xfrm>
            <a:off x="140487" y="1101216"/>
            <a:ext cx="1471396" cy="189992"/>
          </a:xfrm>
          <a:custGeom>
            <a:avLst/>
            <a:gdLst/>
            <a:ahLst/>
            <a:cxnLst/>
            <a:rect l="l" t="t" r="r" b="b"/>
            <a:pathLst>
              <a:path w="1471396" h="189992">
                <a:moveTo>
                  <a:pt x="1468729" y="5334"/>
                </a:moveTo>
                <a:lnTo>
                  <a:pt x="1471396" y="0"/>
                </a:lnTo>
                <a:lnTo>
                  <a:pt x="1181" y="0"/>
                </a:lnTo>
                <a:lnTo>
                  <a:pt x="0" y="2667"/>
                </a:lnTo>
                <a:lnTo>
                  <a:pt x="0" y="188849"/>
                </a:lnTo>
                <a:lnTo>
                  <a:pt x="2641" y="189992"/>
                </a:lnTo>
                <a:lnTo>
                  <a:pt x="1471396" y="189992"/>
                </a:lnTo>
                <a:lnTo>
                  <a:pt x="5295" y="184658"/>
                </a:lnTo>
                <a:lnTo>
                  <a:pt x="5295" y="5334"/>
                </a:lnTo>
                <a:lnTo>
                  <a:pt x="1468729" y="5334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4" name="object 54"/>
          <p:cNvSpPr/>
          <p:nvPr/>
        </p:nvSpPr>
        <p:spPr>
          <a:xfrm>
            <a:off x="148424" y="1109217"/>
            <a:ext cx="1458252" cy="174117"/>
          </a:xfrm>
          <a:custGeom>
            <a:avLst/>
            <a:gdLst/>
            <a:ahLst/>
            <a:cxnLst/>
            <a:rect l="l" t="t" r="r" b="b"/>
            <a:pathLst>
              <a:path w="1458252" h="174117">
                <a:moveTo>
                  <a:pt x="0" y="174117"/>
                </a:moveTo>
                <a:lnTo>
                  <a:pt x="2641" y="171450"/>
                </a:lnTo>
                <a:lnTo>
                  <a:pt x="2641" y="2667"/>
                </a:lnTo>
                <a:lnTo>
                  <a:pt x="1455585" y="2667"/>
                </a:lnTo>
                <a:lnTo>
                  <a:pt x="1455585" y="171450"/>
                </a:lnTo>
                <a:lnTo>
                  <a:pt x="2641" y="171450"/>
                </a:lnTo>
                <a:lnTo>
                  <a:pt x="1458252" y="174117"/>
                </a:lnTo>
                <a:lnTo>
                  <a:pt x="1458252" y="0"/>
                </a:lnTo>
                <a:lnTo>
                  <a:pt x="0" y="0"/>
                </a:lnTo>
                <a:lnTo>
                  <a:pt x="0" y="174117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5" name="object 55"/>
          <p:cNvSpPr/>
          <p:nvPr/>
        </p:nvSpPr>
        <p:spPr>
          <a:xfrm>
            <a:off x="135191" y="1096010"/>
            <a:ext cx="1482026" cy="200532"/>
          </a:xfrm>
          <a:custGeom>
            <a:avLst/>
            <a:gdLst/>
            <a:ahLst/>
            <a:cxnLst/>
            <a:rect l="l" t="t" r="r" b="b"/>
            <a:pathLst>
              <a:path w="1482026" h="200532">
                <a:moveTo>
                  <a:pt x="3556" y="200532"/>
                </a:moveTo>
                <a:lnTo>
                  <a:pt x="1481137" y="200532"/>
                </a:lnTo>
                <a:lnTo>
                  <a:pt x="1482026" y="195452"/>
                </a:lnTo>
                <a:lnTo>
                  <a:pt x="1479613" y="197865"/>
                </a:lnTo>
                <a:lnTo>
                  <a:pt x="5016" y="197865"/>
                </a:lnTo>
                <a:lnTo>
                  <a:pt x="2654" y="195452"/>
                </a:lnTo>
                <a:lnTo>
                  <a:pt x="2654" y="4952"/>
                </a:lnTo>
                <a:lnTo>
                  <a:pt x="5016" y="2666"/>
                </a:lnTo>
                <a:lnTo>
                  <a:pt x="7937" y="0"/>
                </a:lnTo>
                <a:lnTo>
                  <a:pt x="3556" y="0"/>
                </a:lnTo>
                <a:lnTo>
                  <a:pt x="0" y="3555"/>
                </a:lnTo>
                <a:lnTo>
                  <a:pt x="0" y="196976"/>
                </a:lnTo>
                <a:lnTo>
                  <a:pt x="3556" y="200532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6" name="object 56"/>
          <p:cNvSpPr/>
          <p:nvPr/>
        </p:nvSpPr>
        <p:spPr>
          <a:xfrm>
            <a:off x="1611884" y="904494"/>
            <a:ext cx="6244336" cy="13060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7" name="object 57"/>
          <p:cNvSpPr/>
          <p:nvPr/>
        </p:nvSpPr>
        <p:spPr>
          <a:xfrm>
            <a:off x="1710182" y="708875"/>
            <a:ext cx="5749544" cy="337096"/>
          </a:xfrm>
          <a:custGeom>
            <a:avLst/>
            <a:gdLst/>
            <a:ahLst/>
            <a:cxnLst/>
            <a:rect l="l" t="t" r="r" b="b"/>
            <a:pathLst>
              <a:path w="5749544" h="337096">
                <a:moveTo>
                  <a:pt x="0" y="337096"/>
                </a:moveTo>
                <a:lnTo>
                  <a:pt x="5749544" y="337096"/>
                </a:lnTo>
                <a:lnTo>
                  <a:pt x="5749544" y="0"/>
                </a:lnTo>
                <a:lnTo>
                  <a:pt x="0" y="0"/>
                </a:lnTo>
                <a:lnTo>
                  <a:pt x="0" y="3370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8" name="object 58"/>
          <p:cNvSpPr/>
          <p:nvPr/>
        </p:nvSpPr>
        <p:spPr>
          <a:xfrm>
            <a:off x="1611884" y="1780425"/>
            <a:ext cx="2075814" cy="430136"/>
          </a:xfrm>
          <a:custGeom>
            <a:avLst/>
            <a:gdLst/>
            <a:ahLst/>
            <a:cxnLst/>
            <a:rect l="l" t="t" r="r" b="b"/>
            <a:pathLst>
              <a:path w="2075814" h="430136">
                <a:moveTo>
                  <a:pt x="0" y="430136"/>
                </a:moveTo>
                <a:lnTo>
                  <a:pt x="2075814" y="430136"/>
                </a:lnTo>
                <a:lnTo>
                  <a:pt x="2075814" y="0"/>
                </a:lnTo>
                <a:lnTo>
                  <a:pt x="0" y="0"/>
                </a:lnTo>
                <a:lnTo>
                  <a:pt x="0" y="430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9" name="object 59"/>
          <p:cNvSpPr/>
          <p:nvPr/>
        </p:nvSpPr>
        <p:spPr>
          <a:xfrm>
            <a:off x="200355" y="2651125"/>
            <a:ext cx="1479600" cy="385190"/>
          </a:xfrm>
          <a:custGeom>
            <a:avLst/>
            <a:gdLst/>
            <a:ahLst/>
            <a:cxnLst/>
            <a:rect l="l" t="t" r="r" b="b"/>
            <a:pathLst>
              <a:path w="1479600" h="385190">
                <a:moveTo>
                  <a:pt x="1479600" y="3555"/>
                </a:moveTo>
                <a:lnTo>
                  <a:pt x="1476044" y="0"/>
                </a:lnTo>
                <a:lnTo>
                  <a:pt x="2921" y="0"/>
                </a:lnTo>
                <a:lnTo>
                  <a:pt x="0" y="2666"/>
                </a:lnTo>
                <a:lnTo>
                  <a:pt x="1474647" y="2666"/>
                </a:lnTo>
                <a:lnTo>
                  <a:pt x="1476933" y="4952"/>
                </a:lnTo>
                <a:lnTo>
                  <a:pt x="1476933" y="380238"/>
                </a:lnTo>
                <a:lnTo>
                  <a:pt x="1476044" y="385190"/>
                </a:lnTo>
                <a:lnTo>
                  <a:pt x="1479600" y="381635"/>
                </a:lnTo>
                <a:lnTo>
                  <a:pt x="1479600" y="3555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0" name="object 60"/>
          <p:cNvSpPr/>
          <p:nvPr/>
        </p:nvSpPr>
        <p:spPr>
          <a:xfrm>
            <a:off x="205917" y="2656459"/>
            <a:ext cx="1468831" cy="374523"/>
          </a:xfrm>
          <a:custGeom>
            <a:avLst/>
            <a:gdLst/>
            <a:ahLst/>
            <a:cxnLst/>
            <a:rect l="l" t="t" r="r" b="b"/>
            <a:pathLst>
              <a:path w="1468831" h="374523">
                <a:moveTo>
                  <a:pt x="1463497" y="5206"/>
                </a:moveTo>
                <a:lnTo>
                  <a:pt x="1463497" y="369315"/>
                </a:lnTo>
                <a:lnTo>
                  <a:pt x="0" y="369315"/>
                </a:lnTo>
                <a:lnTo>
                  <a:pt x="1466164" y="374523"/>
                </a:lnTo>
                <a:lnTo>
                  <a:pt x="1467561" y="374523"/>
                </a:lnTo>
                <a:lnTo>
                  <a:pt x="1468831" y="371982"/>
                </a:lnTo>
                <a:lnTo>
                  <a:pt x="1468831" y="1142"/>
                </a:lnTo>
                <a:lnTo>
                  <a:pt x="1466164" y="0"/>
                </a:lnTo>
                <a:lnTo>
                  <a:pt x="1463497" y="5206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1" name="object 61"/>
          <p:cNvSpPr/>
          <p:nvPr/>
        </p:nvSpPr>
        <p:spPr>
          <a:xfrm>
            <a:off x="200634" y="2656459"/>
            <a:ext cx="1471447" cy="374523"/>
          </a:xfrm>
          <a:custGeom>
            <a:avLst/>
            <a:gdLst/>
            <a:ahLst/>
            <a:cxnLst/>
            <a:rect l="l" t="t" r="r" b="b"/>
            <a:pathLst>
              <a:path w="1471447" h="374523">
                <a:moveTo>
                  <a:pt x="1468780" y="5206"/>
                </a:moveTo>
                <a:lnTo>
                  <a:pt x="1471447" y="0"/>
                </a:lnTo>
                <a:lnTo>
                  <a:pt x="2641" y="0"/>
                </a:lnTo>
                <a:lnTo>
                  <a:pt x="0" y="2539"/>
                </a:lnTo>
                <a:lnTo>
                  <a:pt x="0" y="373379"/>
                </a:lnTo>
                <a:lnTo>
                  <a:pt x="2641" y="374523"/>
                </a:lnTo>
                <a:lnTo>
                  <a:pt x="1471447" y="374523"/>
                </a:lnTo>
                <a:lnTo>
                  <a:pt x="5283" y="369315"/>
                </a:lnTo>
                <a:lnTo>
                  <a:pt x="5283" y="5206"/>
                </a:lnTo>
                <a:lnTo>
                  <a:pt x="1468780" y="5206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2" name="object 62"/>
          <p:cNvSpPr/>
          <p:nvPr/>
        </p:nvSpPr>
        <p:spPr>
          <a:xfrm>
            <a:off x="208572" y="2664333"/>
            <a:ext cx="1458175" cy="358775"/>
          </a:xfrm>
          <a:custGeom>
            <a:avLst/>
            <a:gdLst/>
            <a:ahLst/>
            <a:cxnLst/>
            <a:rect l="l" t="t" r="r" b="b"/>
            <a:pathLst>
              <a:path w="1458175" h="358775">
                <a:moveTo>
                  <a:pt x="0" y="358775"/>
                </a:moveTo>
                <a:lnTo>
                  <a:pt x="2641" y="356107"/>
                </a:lnTo>
                <a:lnTo>
                  <a:pt x="2641" y="2666"/>
                </a:lnTo>
                <a:lnTo>
                  <a:pt x="1455508" y="2666"/>
                </a:lnTo>
                <a:lnTo>
                  <a:pt x="1455508" y="356107"/>
                </a:lnTo>
                <a:lnTo>
                  <a:pt x="2641" y="356107"/>
                </a:lnTo>
                <a:lnTo>
                  <a:pt x="1458175" y="358775"/>
                </a:lnTo>
                <a:lnTo>
                  <a:pt x="1458175" y="0"/>
                </a:lnTo>
                <a:lnTo>
                  <a:pt x="0" y="0"/>
                </a:lnTo>
                <a:lnTo>
                  <a:pt x="0" y="358775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3" name="object 63"/>
          <p:cNvSpPr/>
          <p:nvPr/>
        </p:nvSpPr>
        <p:spPr>
          <a:xfrm>
            <a:off x="195338" y="2651125"/>
            <a:ext cx="1481950" cy="385190"/>
          </a:xfrm>
          <a:custGeom>
            <a:avLst/>
            <a:gdLst/>
            <a:ahLst/>
            <a:cxnLst/>
            <a:rect l="l" t="t" r="r" b="b"/>
            <a:pathLst>
              <a:path w="1481950" h="385190">
                <a:moveTo>
                  <a:pt x="3555" y="385190"/>
                </a:moveTo>
                <a:lnTo>
                  <a:pt x="1481061" y="385190"/>
                </a:lnTo>
                <a:lnTo>
                  <a:pt x="1481950" y="380238"/>
                </a:lnTo>
                <a:lnTo>
                  <a:pt x="1479664" y="382524"/>
                </a:lnTo>
                <a:lnTo>
                  <a:pt x="5016" y="382524"/>
                </a:lnTo>
                <a:lnTo>
                  <a:pt x="2641" y="380238"/>
                </a:lnTo>
                <a:lnTo>
                  <a:pt x="2641" y="4952"/>
                </a:lnTo>
                <a:lnTo>
                  <a:pt x="5016" y="2666"/>
                </a:lnTo>
                <a:lnTo>
                  <a:pt x="7937" y="0"/>
                </a:lnTo>
                <a:lnTo>
                  <a:pt x="3555" y="0"/>
                </a:lnTo>
                <a:lnTo>
                  <a:pt x="0" y="3555"/>
                </a:lnTo>
                <a:lnTo>
                  <a:pt x="0" y="381635"/>
                </a:lnTo>
                <a:lnTo>
                  <a:pt x="3555" y="38519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4" name="object 64"/>
          <p:cNvSpPr/>
          <p:nvPr/>
        </p:nvSpPr>
        <p:spPr>
          <a:xfrm>
            <a:off x="1672082" y="2406142"/>
            <a:ext cx="6244336" cy="13060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5" name="object 65"/>
          <p:cNvSpPr/>
          <p:nvPr/>
        </p:nvSpPr>
        <p:spPr>
          <a:xfrm>
            <a:off x="1770252" y="2210523"/>
            <a:ext cx="5749544" cy="337096"/>
          </a:xfrm>
          <a:custGeom>
            <a:avLst/>
            <a:gdLst/>
            <a:ahLst/>
            <a:cxnLst/>
            <a:rect l="l" t="t" r="r" b="b"/>
            <a:pathLst>
              <a:path w="5749544" h="337096">
                <a:moveTo>
                  <a:pt x="0" y="337096"/>
                </a:moveTo>
                <a:lnTo>
                  <a:pt x="5749544" y="337096"/>
                </a:lnTo>
                <a:lnTo>
                  <a:pt x="5749544" y="0"/>
                </a:lnTo>
                <a:lnTo>
                  <a:pt x="0" y="0"/>
                </a:lnTo>
                <a:lnTo>
                  <a:pt x="0" y="3370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6" name="object 66"/>
          <p:cNvSpPr/>
          <p:nvPr/>
        </p:nvSpPr>
        <p:spPr>
          <a:xfrm>
            <a:off x="1672082" y="3282073"/>
            <a:ext cx="2075815" cy="430136"/>
          </a:xfrm>
          <a:custGeom>
            <a:avLst/>
            <a:gdLst/>
            <a:ahLst/>
            <a:cxnLst/>
            <a:rect l="l" t="t" r="r" b="b"/>
            <a:pathLst>
              <a:path w="2075815" h="430136">
                <a:moveTo>
                  <a:pt x="0" y="430136"/>
                </a:moveTo>
                <a:lnTo>
                  <a:pt x="2075815" y="430136"/>
                </a:lnTo>
                <a:lnTo>
                  <a:pt x="2075815" y="0"/>
                </a:lnTo>
                <a:lnTo>
                  <a:pt x="0" y="0"/>
                </a:lnTo>
                <a:lnTo>
                  <a:pt x="0" y="430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7" name="object 67"/>
          <p:cNvSpPr/>
          <p:nvPr/>
        </p:nvSpPr>
        <p:spPr>
          <a:xfrm>
            <a:off x="2950083" y="2547683"/>
            <a:ext cx="742949" cy="400113"/>
          </a:xfrm>
          <a:custGeom>
            <a:avLst/>
            <a:gdLst/>
            <a:ahLst/>
            <a:cxnLst/>
            <a:rect l="l" t="t" r="r" b="b"/>
            <a:pathLst>
              <a:path w="742949" h="400113">
                <a:moveTo>
                  <a:pt x="0" y="400113"/>
                </a:moveTo>
                <a:lnTo>
                  <a:pt x="742949" y="400113"/>
                </a:lnTo>
                <a:lnTo>
                  <a:pt x="742949" y="0"/>
                </a:lnTo>
                <a:lnTo>
                  <a:pt x="0" y="0"/>
                </a:lnTo>
                <a:lnTo>
                  <a:pt x="0" y="400113"/>
                </a:lnTo>
                <a:close/>
              </a:path>
            </a:pathLst>
          </a:custGeom>
          <a:solidFill>
            <a:srgbClr val="CECE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8" name="object 68"/>
          <p:cNvSpPr/>
          <p:nvPr/>
        </p:nvSpPr>
        <p:spPr>
          <a:xfrm>
            <a:off x="1770252" y="2491917"/>
            <a:ext cx="432968" cy="734390"/>
          </a:xfrm>
          <a:custGeom>
            <a:avLst/>
            <a:gdLst/>
            <a:ahLst/>
            <a:cxnLst/>
            <a:rect l="l" t="t" r="r" b="b"/>
            <a:pathLst>
              <a:path w="432968" h="734390">
                <a:moveTo>
                  <a:pt x="0" y="734390"/>
                </a:moveTo>
                <a:lnTo>
                  <a:pt x="432968" y="734390"/>
                </a:lnTo>
                <a:lnTo>
                  <a:pt x="432968" y="0"/>
                </a:lnTo>
                <a:lnTo>
                  <a:pt x="0" y="0"/>
                </a:lnTo>
                <a:lnTo>
                  <a:pt x="0" y="7343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9" name="object 69"/>
          <p:cNvSpPr/>
          <p:nvPr/>
        </p:nvSpPr>
        <p:spPr>
          <a:xfrm>
            <a:off x="2117598" y="2547683"/>
            <a:ext cx="742950" cy="400113"/>
          </a:xfrm>
          <a:custGeom>
            <a:avLst/>
            <a:gdLst/>
            <a:ahLst/>
            <a:cxnLst/>
            <a:rect l="l" t="t" r="r" b="b"/>
            <a:pathLst>
              <a:path w="742950" h="400113">
                <a:moveTo>
                  <a:pt x="0" y="400113"/>
                </a:moveTo>
                <a:lnTo>
                  <a:pt x="742950" y="400113"/>
                </a:lnTo>
                <a:lnTo>
                  <a:pt x="742950" y="0"/>
                </a:lnTo>
                <a:lnTo>
                  <a:pt x="0" y="0"/>
                </a:lnTo>
                <a:lnTo>
                  <a:pt x="0" y="400113"/>
                </a:lnTo>
                <a:close/>
              </a:path>
            </a:pathLst>
          </a:custGeom>
          <a:solidFill>
            <a:srgbClr val="DAEC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8" name="object 48"/>
          <p:cNvSpPr/>
          <p:nvPr/>
        </p:nvSpPr>
        <p:spPr>
          <a:xfrm>
            <a:off x="6640576" y="6500812"/>
            <a:ext cx="2500249" cy="0"/>
          </a:xfrm>
          <a:custGeom>
            <a:avLst/>
            <a:gdLst/>
            <a:ahLst/>
            <a:cxnLst/>
            <a:rect l="l" t="t" r="r" b="b"/>
            <a:pathLst>
              <a:path w="2500249">
                <a:moveTo>
                  <a:pt x="0" y="0"/>
                </a:moveTo>
                <a:lnTo>
                  <a:pt x="2500249" y="0"/>
                </a:lnTo>
              </a:path>
            </a:pathLst>
          </a:custGeom>
          <a:ln w="92075">
            <a:solidFill>
              <a:srgbClr val="0027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9" name="object 49"/>
          <p:cNvSpPr/>
          <p:nvPr/>
        </p:nvSpPr>
        <p:spPr>
          <a:xfrm>
            <a:off x="7339076" y="6249986"/>
            <a:ext cx="1612900" cy="536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0" y="6500812"/>
            <a:ext cx="3162300" cy="0"/>
          </a:xfrm>
          <a:custGeom>
            <a:avLst/>
            <a:gdLst/>
            <a:ahLst/>
            <a:cxnLst/>
            <a:rect l="l" t="t" r="r" b="b"/>
            <a:pathLst>
              <a:path w="3162300">
                <a:moveTo>
                  <a:pt x="0" y="0"/>
                </a:moveTo>
                <a:lnTo>
                  <a:pt x="3162300" y="0"/>
                </a:lnTo>
              </a:path>
            </a:pathLst>
          </a:custGeom>
          <a:ln w="92075">
            <a:solidFill>
              <a:srgbClr val="0027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228600" y="6172200"/>
            <a:ext cx="1219200" cy="6365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7" name="object 47"/>
          <p:cNvSpPr/>
          <p:nvPr/>
        </p:nvSpPr>
        <p:spPr>
          <a:xfrm>
            <a:off x="1614551" y="6205537"/>
            <a:ext cx="976312" cy="6524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00AF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00AF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1611884" y="4003294"/>
            <a:ext cx="6244336" cy="13060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1710182" y="3807675"/>
            <a:ext cx="5749544" cy="337096"/>
          </a:xfrm>
          <a:custGeom>
            <a:avLst/>
            <a:gdLst/>
            <a:ahLst/>
            <a:cxnLst/>
            <a:rect l="l" t="t" r="r" b="b"/>
            <a:pathLst>
              <a:path w="5749544" h="337096">
                <a:moveTo>
                  <a:pt x="0" y="337096"/>
                </a:moveTo>
                <a:lnTo>
                  <a:pt x="5749544" y="337096"/>
                </a:lnTo>
                <a:lnTo>
                  <a:pt x="5749544" y="0"/>
                </a:lnTo>
                <a:lnTo>
                  <a:pt x="0" y="0"/>
                </a:lnTo>
                <a:lnTo>
                  <a:pt x="0" y="3370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1611884" y="4879225"/>
            <a:ext cx="2075814" cy="430136"/>
          </a:xfrm>
          <a:custGeom>
            <a:avLst/>
            <a:gdLst/>
            <a:ahLst/>
            <a:cxnLst/>
            <a:rect l="l" t="t" r="r" b="b"/>
            <a:pathLst>
              <a:path w="2075814" h="430136">
                <a:moveTo>
                  <a:pt x="0" y="430136"/>
                </a:moveTo>
                <a:lnTo>
                  <a:pt x="2075814" y="430136"/>
                </a:lnTo>
                <a:lnTo>
                  <a:pt x="2075814" y="0"/>
                </a:lnTo>
                <a:lnTo>
                  <a:pt x="0" y="0"/>
                </a:lnTo>
                <a:lnTo>
                  <a:pt x="0" y="430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2168677" y="4164139"/>
            <a:ext cx="661009" cy="400113"/>
          </a:xfrm>
          <a:custGeom>
            <a:avLst/>
            <a:gdLst/>
            <a:ahLst/>
            <a:cxnLst/>
            <a:rect l="l" t="t" r="r" b="b"/>
            <a:pathLst>
              <a:path w="661009" h="400113">
                <a:moveTo>
                  <a:pt x="0" y="400113"/>
                </a:moveTo>
                <a:lnTo>
                  <a:pt x="661009" y="400113"/>
                </a:lnTo>
                <a:lnTo>
                  <a:pt x="661009" y="0"/>
                </a:lnTo>
                <a:lnTo>
                  <a:pt x="0" y="0"/>
                </a:lnTo>
                <a:lnTo>
                  <a:pt x="0" y="400113"/>
                </a:lnTo>
                <a:close/>
              </a:path>
            </a:pathLst>
          </a:custGeom>
          <a:solidFill>
            <a:srgbClr val="DAEC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1649983" y="4089323"/>
            <a:ext cx="518693" cy="734390"/>
          </a:xfrm>
          <a:custGeom>
            <a:avLst/>
            <a:gdLst/>
            <a:ahLst/>
            <a:cxnLst/>
            <a:rect l="l" t="t" r="r" b="b"/>
            <a:pathLst>
              <a:path w="518693" h="734390">
                <a:moveTo>
                  <a:pt x="0" y="734390"/>
                </a:moveTo>
                <a:lnTo>
                  <a:pt x="518693" y="734390"/>
                </a:lnTo>
                <a:lnTo>
                  <a:pt x="518693" y="0"/>
                </a:lnTo>
                <a:lnTo>
                  <a:pt x="0" y="0"/>
                </a:lnTo>
                <a:lnTo>
                  <a:pt x="0" y="7343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2884678" y="4144835"/>
            <a:ext cx="742950" cy="400113"/>
          </a:xfrm>
          <a:custGeom>
            <a:avLst/>
            <a:gdLst/>
            <a:ahLst/>
            <a:cxnLst/>
            <a:rect l="l" t="t" r="r" b="b"/>
            <a:pathLst>
              <a:path w="742950" h="400113">
                <a:moveTo>
                  <a:pt x="0" y="400113"/>
                </a:moveTo>
                <a:lnTo>
                  <a:pt x="742950" y="400113"/>
                </a:lnTo>
                <a:lnTo>
                  <a:pt x="742950" y="0"/>
                </a:lnTo>
                <a:lnTo>
                  <a:pt x="0" y="0"/>
                </a:lnTo>
                <a:lnTo>
                  <a:pt x="0" y="400113"/>
                </a:lnTo>
                <a:close/>
              </a:path>
            </a:pathLst>
          </a:custGeom>
          <a:solidFill>
            <a:srgbClr val="CECE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2083308" y="4079875"/>
            <a:ext cx="1613916" cy="570864"/>
          </a:xfrm>
          <a:custGeom>
            <a:avLst/>
            <a:gdLst/>
            <a:ahLst/>
            <a:cxnLst/>
            <a:rect l="l" t="t" r="r" b="b"/>
            <a:pathLst>
              <a:path w="1613916" h="570864">
                <a:moveTo>
                  <a:pt x="1613916" y="4191"/>
                </a:moveTo>
                <a:lnTo>
                  <a:pt x="1609725" y="0"/>
                </a:lnTo>
                <a:lnTo>
                  <a:pt x="3429" y="0"/>
                </a:lnTo>
                <a:lnTo>
                  <a:pt x="0" y="3175"/>
                </a:lnTo>
                <a:lnTo>
                  <a:pt x="1607946" y="3175"/>
                </a:lnTo>
                <a:lnTo>
                  <a:pt x="1610741" y="5968"/>
                </a:lnTo>
                <a:lnTo>
                  <a:pt x="1610741" y="564895"/>
                </a:lnTo>
                <a:lnTo>
                  <a:pt x="1609725" y="570864"/>
                </a:lnTo>
                <a:lnTo>
                  <a:pt x="1613916" y="566674"/>
                </a:lnTo>
                <a:lnTo>
                  <a:pt x="1613916" y="41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2089912" y="4086225"/>
            <a:ext cx="1600962" cy="558164"/>
          </a:xfrm>
          <a:custGeom>
            <a:avLst/>
            <a:gdLst/>
            <a:ahLst/>
            <a:cxnLst/>
            <a:rect l="l" t="t" r="r" b="b"/>
            <a:pathLst>
              <a:path w="1600962" h="558164">
                <a:moveTo>
                  <a:pt x="1594612" y="6350"/>
                </a:moveTo>
                <a:lnTo>
                  <a:pt x="1594612" y="551814"/>
                </a:lnTo>
                <a:lnTo>
                  <a:pt x="0" y="551814"/>
                </a:lnTo>
                <a:lnTo>
                  <a:pt x="1597787" y="558164"/>
                </a:lnTo>
                <a:lnTo>
                  <a:pt x="1599564" y="558164"/>
                </a:lnTo>
                <a:lnTo>
                  <a:pt x="1600962" y="554989"/>
                </a:lnTo>
                <a:lnTo>
                  <a:pt x="1600962" y="1397"/>
                </a:lnTo>
                <a:lnTo>
                  <a:pt x="1597787" y="0"/>
                </a:lnTo>
                <a:lnTo>
                  <a:pt x="1594612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2083562" y="4086225"/>
            <a:ext cx="1604137" cy="558164"/>
          </a:xfrm>
          <a:custGeom>
            <a:avLst/>
            <a:gdLst/>
            <a:ahLst/>
            <a:cxnLst/>
            <a:rect l="l" t="t" r="r" b="b"/>
            <a:pathLst>
              <a:path w="1604137" h="558164">
                <a:moveTo>
                  <a:pt x="1600962" y="6350"/>
                </a:moveTo>
                <a:lnTo>
                  <a:pt x="1604137" y="0"/>
                </a:lnTo>
                <a:lnTo>
                  <a:pt x="1524" y="0"/>
                </a:lnTo>
                <a:lnTo>
                  <a:pt x="0" y="3175"/>
                </a:lnTo>
                <a:lnTo>
                  <a:pt x="0" y="556768"/>
                </a:lnTo>
                <a:lnTo>
                  <a:pt x="3175" y="558164"/>
                </a:lnTo>
                <a:lnTo>
                  <a:pt x="1604137" y="558164"/>
                </a:lnTo>
                <a:lnTo>
                  <a:pt x="6350" y="551814"/>
                </a:lnTo>
                <a:lnTo>
                  <a:pt x="6350" y="6350"/>
                </a:lnTo>
                <a:lnTo>
                  <a:pt x="1600962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2093087" y="4095750"/>
            <a:ext cx="1588262" cy="539114"/>
          </a:xfrm>
          <a:custGeom>
            <a:avLst/>
            <a:gdLst/>
            <a:ahLst/>
            <a:cxnLst/>
            <a:rect l="l" t="t" r="r" b="b"/>
            <a:pathLst>
              <a:path w="1588262" h="539114">
                <a:moveTo>
                  <a:pt x="0" y="539114"/>
                </a:moveTo>
                <a:lnTo>
                  <a:pt x="3175" y="535939"/>
                </a:lnTo>
                <a:lnTo>
                  <a:pt x="3175" y="3175"/>
                </a:lnTo>
                <a:lnTo>
                  <a:pt x="1585087" y="3175"/>
                </a:lnTo>
                <a:lnTo>
                  <a:pt x="1585087" y="535939"/>
                </a:lnTo>
                <a:lnTo>
                  <a:pt x="3175" y="535939"/>
                </a:lnTo>
                <a:lnTo>
                  <a:pt x="1588262" y="539114"/>
                </a:lnTo>
                <a:lnTo>
                  <a:pt x="1588262" y="0"/>
                </a:lnTo>
                <a:lnTo>
                  <a:pt x="0" y="0"/>
                </a:lnTo>
                <a:lnTo>
                  <a:pt x="0" y="5391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2077212" y="4079875"/>
            <a:ext cx="1616837" cy="570864"/>
          </a:xfrm>
          <a:custGeom>
            <a:avLst/>
            <a:gdLst/>
            <a:ahLst/>
            <a:cxnLst/>
            <a:rect l="l" t="t" r="r" b="b"/>
            <a:pathLst>
              <a:path w="1616837" h="570864">
                <a:moveTo>
                  <a:pt x="4318" y="570864"/>
                </a:moveTo>
                <a:lnTo>
                  <a:pt x="1615821" y="570864"/>
                </a:lnTo>
                <a:lnTo>
                  <a:pt x="1616837" y="564895"/>
                </a:lnTo>
                <a:lnTo>
                  <a:pt x="1614042" y="567689"/>
                </a:lnTo>
                <a:lnTo>
                  <a:pt x="6095" y="567689"/>
                </a:lnTo>
                <a:lnTo>
                  <a:pt x="3175" y="564895"/>
                </a:lnTo>
                <a:lnTo>
                  <a:pt x="3175" y="5968"/>
                </a:lnTo>
                <a:lnTo>
                  <a:pt x="6095" y="3175"/>
                </a:lnTo>
                <a:lnTo>
                  <a:pt x="9525" y="0"/>
                </a:lnTo>
                <a:lnTo>
                  <a:pt x="4318" y="0"/>
                </a:lnTo>
                <a:lnTo>
                  <a:pt x="0" y="4191"/>
                </a:lnTo>
                <a:lnTo>
                  <a:pt x="0" y="566674"/>
                </a:lnTo>
                <a:lnTo>
                  <a:pt x="4318" y="5708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80069" y="4264025"/>
            <a:ext cx="1479617" cy="385191"/>
          </a:xfrm>
          <a:custGeom>
            <a:avLst/>
            <a:gdLst/>
            <a:ahLst/>
            <a:cxnLst/>
            <a:rect l="l" t="t" r="r" b="b"/>
            <a:pathLst>
              <a:path w="1479617" h="385191">
                <a:moveTo>
                  <a:pt x="1479617" y="3556"/>
                </a:moveTo>
                <a:lnTo>
                  <a:pt x="1476061" y="0"/>
                </a:lnTo>
                <a:lnTo>
                  <a:pt x="2922" y="0"/>
                </a:lnTo>
                <a:lnTo>
                  <a:pt x="0" y="2539"/>
                </a:lnTo>
                <a:lnTo>
                  <a:pt x="1474664" y="2539"/>
                </a:lnTo>
                <a:lnTo>
                  <a:pt x="1476950" y="4952"/>
                </a:lnTo>
                <a:lnTo>
                  <a:pt x="1476950" y="380111"/>
                </a:lnTo>
                <a:lnTo>
                  <a:pt x="1476061" y="385191"/>
                </a:lnTo>
                <a:lnTo>
                  <a:pt x="1479617" y="381635"/>
                </a:lnTo>
                <a:lnTo>
                  <a:pt x="1479617" y="3556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85637" y="4269232"/>
            <a:ext cx="1468715" cy="374650"/>
          </a:xfrm>
          <a:custGeom>
            <a:avLst/>
            <a:gdLst/>
            <a:ahLst/>
            <a:cxnLst/>
            <a:rect l="l" t="t" r="r" b="b"/>
            <a:pathLst>
              <a:path w="1468715" h="374650">
                <a:moveTo>
                  <a:pt x="1463508" y="5334"/>
                </a:moveTo>
                <a:lnTo>
                  <a:pt x="1463508" y="369316"/>
                </a:lnTo>
                <a:lnTo>
                  <a:pt x="0" y="369316"/>
                </a:lnTo>
                <a:lnTo>
                  <a:pt x="1466175" y="374650"/>
                </a:lnTo>
                <a:lnTo>
                  <a:pt x="1467572" y="374650"/>
                </a:lnTo>
                <a:lnTo>
                  <a:pt x="1468715" y="371983"/>
                </a:lnTo>
                <a:lnTo>
                  <a:pt x="1468715" y="1270"/>
                </a:lnTo>
                <a:lnTo>
                  <a:pt x="1466175" y="0"/>
                </a:lnTo>
                <a:lnTo>
                  <a:pt x="1463508" y="5334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80346" y="4269232"/>
            <a:ext cx="1471466" cy="374650"/>
          </a:xfrm>
          <a:custGeom>
            <a:avLst/>
            <a:gdLst/>
            <a:ahLst/>
            <a:cxnLst/>
            <a:rect l="l" t="t" r="r" b="b"/>
            <a:pathLst>
              <a:path w="1471466" h="374650">
                <a:moveTo>
                  <a:pt x="1468799" y="5334"/>
                </a:moveTo>
                <a:lnTo>
                  <a:pt x="1471466" y="0"/>
                </a:lnTo>
                <a:lnTo>
                  <a:pt x="1183" y="0"/>
                </a:lnTo>
                <a:lnTo>
                  <a:pt x="0" y="2667"/>
                </a:lnTo>
                <a:lnTo>
                  <a:pt x="0" y="373507"/>
                </a:lnTo>
                <a:lnTo>
                  <a:pt x="2645" y="374650"/>
                </a:lnTo>
                <a:lnTo>
                  <a:pt x="1471466" y="374650"/>
                </a:lnTo>
                <a:lnTo>
                  <a:pt x="5290" y="369316"/>
                </a:lnTo>
                <a:lnTo>
                  <a:pt x="5290" y="5334"/>
                </a:lnTo>
                <a:lnTo>
                  <a:pt x="1468799" y="5334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88284" y="4277233"/>
            <a:ext cx="1458194" cy="358775"/>
          </a:xfrm>
          <a:custGeom>
            <a:avLst/>
            <a:gdLst/>
            <a:ahLst/>
            <a:cxnLst/>
            <a:rect l="l" t="t" r="r" b="b"/>
            <a:pathLst>
              <a:path w="1458194" h="358775">
                <a:moveTo>
                  <a:pt x="0" y="358775"/>
                </a:moveTo>
                <a:lnTo>
                  <a:pt x="2645" y="356108"/>
                </a:lnTo>
                <a:lnTo>
                  <a:pt x="2645" y="2667"/>
                </a:lnTo>
                <a:lnTo>
                  <a:pt x="1455527" y="2667"/>
                </a:lnTo>
                <a:lnTo>
                  <a:pt x="1455527" y="356108"/>
                </a:lnTo>
                <a:lnTo>
                  <a:pt x="2645" y="356108"/>
                </a:lnTo>
                <a:lnTo>
                  <a:pt x="1458194" y="358775"/>
                </a:lnTo>
                <a:lnTo>
                  <a:pt x="1458194" y="0"/>
                </a:lnTo>
                <a:lnTo>
                  <a:pt x="0" y="0"/>
                </a:lnTo>
                <a:lnTo>
                  <a:pt x="0" y="358775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75054" y="4264025"/>
            <a:ext cx="1481965" cy="385191"/>
          </a:xfrm>
          <a:custGeom>
            <a:avLst/>
            <a:gdLst/>
            <a:ahLst/>
            <a:cxnLst/>
            <a:rect l="l" t="t" r="r" b="b"/>
            <a:pathLst>
              <a:path w="1481965" h="385191">
                <a:moveTo>
                  <a:pt x="3553" y="385191"/>
                </a:moveTo>
                <a:lnTo>
                  <a:pt x="1481076" y="385191"/>
                </a:lnTo>
                <a:lnTo>
                  <a:pt x="1481965" y="380111"/>
                </a:lnTo>
                <a:lnTo>
                  <a:pt x="1479679" y="382524"/>
                </a:lnTo>
                <a:lnTo>
                  <a:pt x="5015" y="382524"/>
                </a:lnTo>
                <a:lnTo>
                  <a:pt x="2645" y="380111"/>
                </a:lnTo>
                <a:lnTo>
                  <a:pt x="2645" y="4952"/>
                </a:lnTo>
                <a:lnTo>
                  <a:pt x="5015" y="2539"/>
                </a:lnTo>
                <a:lnTo>
                  <a:pt x="7937" y="0"/>
                </a:lnTo>
                <a:lnTo>
                  <a:pt x="3553" y="0"/>
                </a:lnTo>
                <a:lnTo>
                  <a:pt x="0" y="3556"/>
                </a:lnTo>
                <a:lnTo>
                  <a:pt x="0" y="381635"/>
                </a:lnTo>
                <a:lnTo>
                  <a:pt x="3553" y="385191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00AF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80067" y="4917440"/>
            <a:ext cx="1479619" cy="385191"/>
          </a:xfrm>
          <a:custGeom>
            <a:avLst/>
            <a:gdLst/>
            <a:ahLst/>
            <a:cxnLst/>
            <a:rect l="l" t="t" r="r" b="b"/>
            <a:pathLst>
              <a:path w="1479619" h="385190">
                <a:moveTo>
                  <a:pt x="1479619" y="3556"/>
                </a:moveTo>
                <a:lnTo>
                  <a:pt x="1476063" y="0"/>
                </a:lnTo>
                <a:lnTo>
                  <a:pt x="2922" y="0"/>
                </a:lnTo>
                <a:lnTo>
                  <a:pt x="0" y="2667"/>
                </a:lnTo>
                <a:lnTo>
                  <a:pt x="1474666" y="2667"/>
                </a:lnTo>
                <a:lnTo>
                  <a:pt x="1476952" y="4953"/>
                </a:lnTo>
                <a:lnTo>
                  <a:pt x="1476952" y="380238"/>
                </a:lnTo>
                <a:lnTo>
                  <a:pt x="1476063" y="385191"/>
                </a:lnTo>
                <a:lnTo>
                  <a:pt x="1479619" y="381635"/>
                </a:lnTo>
                <a:lnTo>
                  <a:pt x="1479619" y="3556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85636" y="4922774"/>
            <a:ext cx="1468716" cy="374522"/>
          </a:xfrm>
          <a:custGeom>
            <a:avLst/>
            <a:gdLst/>
            <a:ahLst/>
            <a:cxnLst/>
            <a:rect l="l" t="t" r="r" b="b"/>
            <a:pathLst>
              <a:path w="1468716" h="374523">
                <a:moveTo>
                  <a:pt x="1463509" y="5206"/>
                </a:moveTo>
                <a:lnTo>
                  <a:pt x="1463509" y="369316"/>
                </a:lnTo>
                <a:lnTo>
                  <a:pt x="0" y="369316"/>
                </a:lnTo>
                <a:lnTo>
                  <a:pt x="1466176" y="374522"/>
                </a:lnTo>
                <a:lnTo>
                  <a:pt x="1467573" y="374522"/>
                </a:lnTo>
                <a:lnTo>
                  <a:pt x="1468716" y="371982"/>
                </a:lnTo>
                <a:lnTo>
                  <a:pt x="1468716" y="1143"/>
                </a:lnTo>
                <a:lnTo>
                  <a:pt x="1466176" y="0"/>
                </a:lnTo>
                <a:lnTo>
                  <a:pt x="1463509" y="5206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80344" y="4922774"/>
            <a:ext cx="1471468" cy="374522"/>
          </a:xfrm>
          <a:custGeom>
            <a:avLst/>
            <a:gdLst/>
            <a:ahLst/>
            <a:cxnLst/>
            <a:rect l="l" t="t" r="r" b="b"/>
            <a:pathLst>
              <a:path w="1471468" h="374523">
                <a:moveTo>
                  <a:pt x="1468801" y="5206"/>
                </a:moveTo>
                <a:lnTo>
                  <a:pt x="1471468" y="0"/>
                </a:lnTo>
                <a:lnTo>
                  <a:pt x="2645" y="0"/>
                </a:lnTo>
                <a:lnTo>
                  <a:pt x="0" y="2539"/>
                </a:lnTo>
                <a:lnTo>
                  <a:pt x="0" y="373379"/>
                </a:lnTo>
                <a:lnTo>
                  <a:pt x="2645" y="374522"/>
                </a:lnTo>
                <a:lnTo>
                  <a:pt x="1471468" y="374522"/>
                </a:lnTo>
                <a:lnTo>
                  <a:pt x="5292" y="369316"/>
                </a:lnTo>
                <a:lnTo>
                  <a:pt x="5292" y="5206"/>
                </a:lnTo>
                <a:lnTo>
                  <a:pt x="1468801" y="5206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88281" y="4930648"/>
            <a:ext cx="1458197" cy="358774"/>
          </a:xfrm>
          <a:custGeom>
            <a:avLst/>
            <a:gdLst/>
            <a:ahLst/>
            <a:cxnLst/>
            <a:rect l="l" t="t" r="r" b="b"/>
            <a:pathLst>
              <a:path w="1458197" h="358775">
                <a:moveTo>
                  <a:pt x="0" y="358774"/>
                </a:moveTo>
                <a:lnTo>
                  <a:pt x="2645" y="356107"/>
                </a:lnTo>
                <a:lnTo>
                  <a:pt x="2645" y="2666"/>
                </a:lnTo>
                <a:lnTo>
                  <a:pt x="1455530" y="2666"/>
                </a:lnTo>
                <a:lnTo>
                  <a:pt x="1455530" y="356107"/>
                </a:lnTo>
                <a:lnTo>
                  <a:pt x="2645" y="356107"/>
                </a:lnTo>
                <a:lnTo>
                  <a:pt x="1458197" y="358774"/>
                </a:lnTo>
                <a:lnTo>
                  <a:pt x="1458197" y="0"/>
                </a:lnTo>
                <a:lnTo>
                  <a:pt x="0" y="0"/>
                </a:lnTo>
                <a:lnTo>
                  <a:pt x="0" y="358774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75051" y="4917440"/>
            <a:ext cx="1481968" cy="385191"/>
          </a:xfrm>
          <a:custGeom>
            <a:avLst/>
            <a:gdLst/>
            <a:ahLst/>
            <a:cxnLst/>
            <a:rect l="l" t="t" r="r" b="b"/>
            <a:pathLst>
              <a:path w="1481968" h="385190">
                <a:moveTo>
                  <a:pt x="3554" y="385191"/>
                </a:moveTo>
                <a:lnTo>
                  <a:pt x="1481079" y="385191"/>
                </a:lnTo>
                <a:lnTo>
                  <a:pt x="1481968" y="380238"/>
                </a:lnTo>
                <a:lnTo>
                  <a:pt x="1479682" y="382524"/>
                </a:lnTo>
                <a:lnTo>
                  <a:pt x="5015" y="382524"/>
                </a:lnTo>
                <a:lnTo>
                  <a:pt x="2646" y="380238"/>
                </a:lnTo>
                <a:lnTo>
                  <a:pt x="2646" y="4953"/>
                </a:lnTo>
                <a:lnTo>
                  <a:pt x="5015" y="2667"/>
                </a:lnTo>
                <a:lnTo>
                  <a:pt x="7937" y="0"/>
                </a:lnTo>
                <a:lnTo>
                  <a:pt x="3554" y="0"/>
                </a:lnTo>
                <a:lnTo>
                  <a:pt x="0" y="3556"/>
                </a:lnTo>
                <a:lnTo>
                  <a:pt x="0" y="381635"/>
                </a:lnTo>
                <a:lnTo>
                  <a:pt x="3554" y="385191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00AF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8" name="object 18"/>
          <p:cNvSpPr txBox="1"/>
          <p:nvPr/>
        </p:nvSpPr>
        <p:spPr>
          <a:xfrm>
            <a:off x="8306816" y="53155"/>
            <a:ext cx="815061" cy="609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9205">
              <a:lnSpc>
                <a:spcPts val="1120"/>
              </a:lnSpc>
              <a:spcBef>
                <a:spcPts val="55"/>
              </a:spcBef>
            </a:pPr>
            <a:r>
              <a:rPr sz="1000" b="1" spc="0" dirty="0">
                <a:latin typeface="Times New Roman"/>
                <a:cs typeface="Times New Roman"/>
              </a:rPr>
              <a:t>C.</a:t>
            </a:r>
            <a:r>
              <a:rPr sz="1000" b="1" spc="-4" dirty="0">
                <a:latin typeface="Times New Roman"/>
                <a:cs typeface="Times New Roman"/>
              </a:rPr>
              <a:t> </a:t>
            </a:r>
            <a:r>
              <a:rPr sz="1000" b="1" spc="0" dirty="0">
                <a:latin typeface="Times New Roman"/>
                <a:cs typeface="Times New Roman"/>
              </a:rPr>
              <a:t>Dic</a:t>
            </a:r>
            <a:r>
              <a:rPr sz="1000" b="1" spc="-9" dirty="0">
                <a:latin typeface="Times New Roman"/>
                <a:cs typeface="Times New Roman"/>
              </a:rPr>
              <a:t>k</a:t>
            </a:r>
            <a:r>
              <a:rPr sz="1000" b="1" spc="4" dirty="0">
                <a:latin typeface="Times New Roman"/>
                <a:cs typeface="Times New Roman"/>
              </a:rPr>
              <a:t>ov</a:t>
            </a:r>
            <a:r>
              <a:rPr sz="1000" b="1" spc="0" dirty="0">
                <a:latin typeface="Times New Roman"/>
                <a:cs typeface="Times New Roman"/>
              </a:rPr>
              <a:t>er</a:t>
            </a:r>
            <a:endParaRPr sz="1000" dirty="0">
              <a:latin typeface="Times New Roman"/>
              <a:cs typeface="Times New Roman"/>
            </a:endParaRPr>
          </a:p>
          <a:p>
            <a:pPr marL="12700" marR="9205">
              <a:lnSpc>
                <a:spcPct val="95825"/>
              </a:lnSpc>
            </a:pPr>
            <a:r>
              <a:rPr sz="1000" b="1" spc="4" dirty="0">
                <a:latin typeface="Times New Roman"/>
                <a:cs typeface="Times New Roman"/>
              </a:rPr>
              <a:t>B</a:t>
            </a:r>
            <a:r>
              <a:rPr sz="1000" b="1" spc="0" dirty="0">
                <a:latin typeface="Times New Roman"/>
                <a:cs typeface="Times New Roman"/>
              </a:rPr>
              <a:t>.</a:t>
            </a:r>
            <a:r>
              <a:rPr sz="1000" b="1" spc="-14" dirty="0">
                <a:latin typeface="Times New Roman"/>
                <a:cs typeface="Times New Roman"/>
              </a:rPr>
              <a:t> </a:t>
            </a:r>
            <a:r>
              <a:rPr sz="1000" b="1" spc="0" dirty="0">
                <a:latin typeface="Times New Roman"/>
                <a:cs typeface="Times New Roman"/>
              </a:rPr>
              <a:t>R</a:t>
            </a:r>
            <a:r>
              <a:rPr sz="1000" b="1" spc="4" dirty="0">
                <a:latin typeface="Times New Roman"/>
                <a:cs typeface="Times New Roman"/>
              </a:rPr>
              <a:t>ay</a:t>
            </a:r>
            <a:r>
              <a:rPr sz="1000" b="1" spc="0" dirty="0">
                <a:latin typeface="Times New Roman"/>
                <a:cs typeface="Times New Roman"/>
              </a:rPr>
              <a:t>do</a:t>
            </a:r>
            <a:endParaRPr sz="1000" dirty="0">
              <a:latin typeface="Times New Roman"/>
              <a:cs typeface="Times New Roman"/>
            </a:endParaRPr>
          </a:p>
          <a:p>
            <a:pPr marL="12700">
              <a:lnSpc>
                <a:spcPct val="100041"/>
              </a:lnSpc>
              <a:spcBef>
                <a:spcPts val="50"/>
              </a:spcBef>
            </a:pPr>
            <a:r>
              <a:rPr sz="1000" b="1" spc="0" dirty="0">
                <a:latin typeface="Times New Roman"/>
                <a:cs typeface="Times New Roman"/>
              </a:rPr>
              <a:t>C</a:t>
            </a:r>
            <a:r>
              <a:rPr sz="1000" b="1" spc="-4" dirty="0">
                <a:latin typeface="Times New Roman"/>
                <a:cs typeface="Times New Roman"/>
              </a:rPr>
              <a:t>E</a:t>
            </a:r>
            <a:r>
              <a:rPr sz="1000" b="1" spc="0" dirty="0">
                <a:latin typeface="Times New Roman"/>
                <a:cs typeface="Times New Roman"/>
              </a:rPr>
              <a:t>A</a:t>
            </a:r>
            <a:r>
              <a:rPr sz="1000" b="1" spc="-6" dirty="0">
                <a:latin typeface="Times New Roman"/>
                <a:cs typeface="Times New Roman"/>
              </a:rPr>
              <a:t> </a:t>
            </a:r>
            <a:r>
              <a:rPr sz="1000" b="1" spc="0" dirty="0">
                <a:latin typeface="Times New Roman"/>
                <a:cs typeface="Times New Roman"/>
              </a:rPr>
              <a:t>S</a:t>
            </a:r>
            <a:r>
              <a:rPr sz="1000" b="1" spc="4" dirty="0">
                <a:latin typeface="Times New Roman"/>
                <a:cs typeface="Times New Roman"/>
              </a:rPr>
              <a:t>a</a:t>
            </a:r>
            <a:r>
              <a:rPr sz="1000" b="1" spc="0" dirty="0">
                <a:latin typeface="Times New Roman"/>
                <a:cs typeface="Times New Roman"/>
              </a:rPr>
              <a:t>cl</a:t>
            </a:r>
            <a:r>
              <a:rPr sz="1000" b="1" spc="4" dirty="0">
                <a:latin typeface="Times New Roman"/>
                <a:cs typeface="Times New Roman"/>
              </a:rPr>
              <a:t>ay*</a:t>
            </a:r>
            <a:r>
              <a:rPr sz="1000" b="1" spc="0" dirty="0">
                <a:latin typeface="Times New Roman"/>
                <a:cs typeface="Times New Roman"/>
              </a:rPr>
              <a:t>* </a:t>
            </a:r>
            <a:r>
              <a:rPr sz="1000" b="1" spc="-4" dirty="0">
                <a:latin typeface="Times New Roman"/>
                <a:cs typeface="Times New Roman"/>
              </a:rPr>
              <a:t>I</a:t>
            </a:r>
            <a:r>
              <a:rPr sz="1000" b="1" spc="0" dirty="0">
                <a:latin typeface="Times New Roman"/>
                <a:cs typeface="Times New Roman"/>
              </a:rPr>
              <a:t>N</a:t>
            </a:r>
            <a:r>
              <a:rPr sz="1000" b="1" spc="4" dirty="0">
                <a:latin typeface="Times New Roman"/>
                <a:cs typeface="Times New Roman"/>
              </a:rPr>
              <a:t>F</a:t>
            </a:r>
            <a:r>
              <a:rPr sz="1000" b="1" spc="0" dirty="0">
                <a:latin typeface="Times New Roman"/>
                <a:cs typeface="Times New Roman"/>
              </a:rPr>
              <a:t>N*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52625" y="70286"/>
            <a:ext cx="5272455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b="1" spc="0" dirty="0">
                <a:solidFill>
                  <a:srgbClr val="333399"/>
                </a:solidFill>
                <a:latin typeface="Arial"/>
                <a:cs typeface="Arial"/>
              </a:rPr>
              <a:t>More E</a:t>
            </a:r>
            <a:r>
              <a:rPr sz="1800" b="1" spc="-4" dirty="0">
                <a:solidFill>
                  <a:srgbClr val="333399"/>
                </a:solidFill>
                <a:latin typeface="Arial"/>
                <a:cs typeface="Arial"/>
              </a:rPr>
              <a:t>x</a:t>
            </a:r>
            <a:r>
              <a:rPr sz="1800" b="1" spc="0" dirty="0">
                <a:solidFill>
                  <a:srgbClr val="333399"/>
                </a:solidFill>
                <a:latin typeface="Arial"/>
                <a:cs typeface="Arial"/>
              </a:rPr>
              <a:t>a</a:t>
            </a:r>
            <a:r>
              <a:rPr sz="1800" b="1" spc="-9" dirty="0">
                <a:solidFill>
                  <a:srgbClr val="333399"/>
                </a:solidFill>
                <a:latin typeface="Arial"/>
                <a:cs typeface="Arial"/>
              </a:rPr>
              <a:t>m</a:t>
            </a:r>
            <a:r>
              <a:rPr sz="1800" b="1" spc="0" dirty="0">
                <a:solidFill>
                  <a:srgbClr val="333399"/>
                </a:solidFill>
                <a:latin typeface="Arial"/>
                <a:cs typeface="Arial"/>
              </a:rPr>
              <a:t>p</a:t>
            </a:r>
            <a:r>
              <a:rPr sz="1800" b="1" spc="4" dirty="0">
                <a:solidFill>
                  <a:srgbClr val="333399"/>
                </a:solidFill>
                <a:latin typeface="Arial"/>
                <a:cs typeface="Arial"/>
              </a:rPr>
              <a:t>l</a:t>
            </a:r>
            <a:r>
              <a:rPr sz="1800" b="1" spc="0" dirty="0">
                <a:solidFill>
                  <a:srgbClr val="333399"/>
                </a:solidFill>
                <a:latin typeface="Arial"/>
                <a:cs typeface="Arial"/>
              </a:rPr>
              <a:t>es</a:t>
            </a:r>
            <a:r>
              <a:rPr sz="1800" b="1" spc="4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spc="0" dirty="0">
                <a:solidFill>
                  <a:srgbClr val="333399"/>
                </a:solidFill>
                <a:latin typeface="Arial"/>
                <a:cs typeface="Arial"/>
              </a:rPr>
              <a:t>of VXS Re</a:t>
            </a:r>
            <a:r>
              <a:rPr sz="1800" b="1" spc="-9" dirty="0">
                <a:solidFill>
                  <a:srgbClr val="333399"/>
                </a:solidFill>
                <a:latin typeface="Arial"/>
                <a:cs typeface="Arial"/>
              </a:rPr>
              <a:t>a</a:t>
            </a:r>
            <a:r>
              <a:rPr sz="1800" b="1" spc="0" dirty="0">
                <a:solidFill>
                  <a:srgbClr val="333399"/>
                </a:solidFill>
                <a:latin typeface="Arial"/>
                <a:cs typeface="Arial"/>
              </a:rPr>
              <a:t>d</a:t>
            </a:r>
            <a:r>
              <a:rPr sz="1800" b="1" spc="4" dirty="0">
                <a:solidFill>
                  <a:srgbClr val="333399"/>
                </a:solidFill>
                <a:latin typeface="Arial"/>
                <a:cs typeface="Arial"/>
              </a:rPr>
              <a:t>o</a:t>
            </a:r>
            <a:r>
              <a:rPr sz="1800" b="1" spc="0" dirty="0">
                <a:solidFill>
                  <a:srgbClr val="333399"/>
                </a:solidFill>
                <a:latin typeface="Arial"/>
                <a:cs typeface="Arial"/>
              </a:rPr>
              <a:t>ut</a:t>
            </a:r>
            <a:r>
              <a:rPr sz="1800" b="1" spc="4" dirty="0">
                <a:solidFill>
                  <a:srgbClr val="333399"/>
                </a:solidFill>
                <a:latin typeface="Arial"/>
                <a:cs typeface="Arial"/>
              </a:rPr>
              <a:t>/</a:t>
            </a:r>
            <a:r>
              <a:rPr sz="1800" b="1" spc="0" dirty="0">
                <a:solidFill>
                  <a:srgbClr val="333399"/>
                </a:solidFill>
                <a:latin typeface="Arial"/>
                <a:cs typeface="Arial"/>
              </a:rPr>
              <a:t>Con</a:t>
            </a:r>
            <a:r>
              <a:rPr sz="1800" b="1" spc="4" dirty="0">
                <a:solidFill>
                  <a:srgbClr val="333399"/>
                </a:solidFill>
                <a:latin typeface="Arial"/>
                <a:cs typeface="Arial"/>
              </a:rPr>
              <a:t>t</a:t>
            </a:r>
            <a:r>
              <a:rPr sz="1800" b="1" spc="0" dirty="0">
                <a:solidFill>
                  <a:srgbClr val="333399"/>
                </a:solidFill>
                <a:latin typeface="Arial"/>
                <a:cs typeface="Arial"/>
              </a:rPr>
              <a:t>rol</a:t>
            </a:r>
            <a:r>
              <a:rPr sz="1800" b="1" spc="-14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spc="0" dirty="0">
                <a:solidFill>
                  <a:srgbClr val="333399"/>
                </a:solidFill>
                <a:latin typeface="Arial"/>
                <a:cs typeface="Arial"/>
              </a:rPr>
              <a:t>of</a:t>
            </a:r>
            <a:r>
              <a:rPr sz="1800" b="1" spc="9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333399"/>
                </a:solidFill>
                <a:latin typeface="Arial"/>
                <a:cs typeface="Arial"/>
              </a:rPr>
              <a:t>A</a:t>
            </a:r>
            <a:r>
              <a:rPr sz="1800" b="1" spc="0" dirty="0">
                <a:solidFill>
                  <a:srgbClr val="333399"/>
                </a:solidFill>
                <a:latin typeface="Arial"/>
                <a:cs typeface="Arial"/>
              </a:rPr>
              <a:t>SIC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87779" y="776453"/>
            <a:ext cx="5563152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b="1" spc="4" dirty="0">
                <a:latin typeface="Times New Roman"/>
                <a:cs typeface="Times New Roman"/>
              </a:rPr>
              <a:t>2</a:t>
            </a:r>
            <a:r>
              <a:rPr sz="1600" b="1" spc="0" dirty="0">
                <a:latin typeface="Times New Roman"/>
                <a:cs typeface="Times New Roman"/>
              </a:rPr>
              <a:t>.5</a:t>
            </a:r>
            <a:r>
              <a:rPr sz="1600" b="1" spc="-4" dirty="0">
                <a:latin typeface="Times New Roman"/>
                <a:cs typeface="Times New Roman"/>
              </a:rPr>
              <a:t>G</a:t>
            </a:r>
            <a:r>
              <a:rPr sz="1600" b="1" spc="0" dirty="0">
                <a:latin typeface="Times New Roman"/>
                <a:cs typeface="Times New Roman"/>
              </a:rPr>
              <a:t>bps</a:t>
            </a:r>
            <a:r>
              <a:rPr sz="1600" b="1" spc="-46" dirty="0">
                <a:latin typeface="Times New Roman"/>
                <a:cs typeface="Times New Roman"/>
              </a:rPr>
              <a:t> </a:t>
            </a:r>
            <a:r>
              <a:rPr sz="1600" b="1" spc="0" dirty="0">
                <a:latin typeface="Times New Roman"/>
                <a:cs typeface="Times New Roman"/>
              </a:rPr>
              <a:t>line</a:t>
            </a:r>
            <a:r>
              <a:rPr sz="1600" b="1" spc="14" dirty="0">
                <a:latin typeface="Times New Roman"/>
                <a:cs typeface="Times New Roman"/>
              </a:rPr>
              <a:t> </a:t>
            </a:r>
            <a:r>
              <a:rPr sz="1600" b="1" spc="0" dirty="0">
                <a:latin typeface="Times New Roman"/>
                <a:cs typeface="Times New Roman"/>
              </a:rPr>
              <a:t>rate </a:t>
            </a:r>
            <a:r>
              <a:rPr sz="1600" b="1" spc="4" dirty="0">
                <a:latin typeface="Times New Roman"/>
                <a:cs typeface="Times New Roman"/>
              </a:rPr>
              <a:t>16</a:t>
            </a:r>
            <a:r>
              <a:rPr sz="1600" b="1" spc="0" dirty="0">
                <a:latin typeface="Times New Roman"/>
                <a:cs typeface="Times New Roman"/>
              </a:rPr>
              <a:t>bit</a:t>
            </a:r>
            <a:r>
              <a:rPr sz="1600" b="1" spc="-34" dirty="0">
                <a:latin typeface="Times New Roman"/>
                <a:cs typeface="Times New Roman"/>
              </a:rPr>
              <a:t> </a:t>
            </a:r>
            <a:r>
              <a:rPr sz="1600" b="1" spc="0" dirty="0">
                <a:latin typeface="Times New Roman"/>
                <a:cs typeface="Times New Roman"/>
              </a:rPr>
              <a:t>bus</a:t>
            </a:r>
            <a:r>
              <a:rPr sz="1600" b="1" spc="-13" dirty="0">
                <a:latin typeface="Times New Roman"/>
                <a:cs typeface="Times New Roman"/>
              </a:rPr>
              <a:t> </a:t>
            </a:r>
            <a:r>
              <a:rPr sz="1600" b="1" spc="0" dirty="0">
                <a:latin typeface="Times New Roman"/>
                <a:cs typeface="Times New Roman"/>
              </a:rPr>
              <a:t>@</a:t>
            </a:r>
            <a:r>
              <a:rPr sz="1600" b="1" spc="-14" dirty="0">
                <a:latin typeface="Times New Roman"/>
                <a:cs typeface="Times New Roman"/>
              </a:rPr>
              <a:t> </a:t>
            </a:r>
            <a:r>
              <a:rPr sz="1600" b="1" spc="0" dirty="0">
                <a:latin typeface="Times New Roman"/>
                <a:cs typeface="Times New Roman"/>
              </a:rPr>
              <a:t>1</a:t>
            </a:r>
            <a:r>
              <a:rPr sz="1600" b="1" spc="4" dirty="0">
                <a:latin typeface="Times New Roman"/>
                <a:cs typeface="Times New Roman"/>
              </a:rPr>
              <a:t>25</a:t>
            </a:r>
            <a:r>
              <a:rPr sz="1600" b="1" spc="0" dirty="0">
                <a:latin typeface="Times New Roman"/>
                <a:cs typeface="Times New Roman"/>
              </a:rPr>
              <a:t>MHz</a:t>
            </a:r>
            <a:r>
              <a:rPr sz="1600" b="1" spc="-23" dirty="0">
                <a:latin typeface="Times New Roman"/>
                <a:cs typeface="Times New Roman"/>
              </a:rPr>
              <a:t> </a:t>
            </a:r>
            <a:r>
              <a:rPr sz="1600" b="1" spc="0" dirty="0">
                <a:latin typeface="Times New Roman"/>
                <a:cs typeface="Times New Roman"/>
              </a:rPr>
              <a:t>for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0" dirty="0">
                <a:latin typeface="Times New Roman"/>
                <a:cs typeface="Times New Roman"/>
              </a:rPr>
              <a:t>t</a:t>
            </a:r>
            <a:r>
              <a:rPr sz="1600" b="1" spc="-4" dirty="0">
                <a:latin typeface="Times New Roman"/>
                <a:cs typeface="Times New Roman"/>
              </a:rPr>
              <a:t>r</a:t>
            </a:r>
            <a:r>
              <a:rPr sz="1600" b="1" spc="4" dirty="0">
                <a:latin typeface="Times New Roman"/>
                <a:cs typeface="Times New Roman"/>
              </a:rPr>
              <a:t>a</a:t>
            </a:r>
            <a:r>
              <a:rPr sz="1600" b="1" spc="0" dirty="0">
                <a:latin typeface="Times New Roman"/>
                <a:cs typeface="Times New Roman"/>
              </a:rPr>
              <a:t>ns</a:t>
            </a:r>
            <a:r>
              <a:rPr sz="1600" b="1" spc="-19" dirty="0">
                <a:latin typeface="Times New Roman"/>
                <a:cs typeface="Times New Roman"/>
              </a:rPr>
              <a:t>m</a:t>
            </a:r>
            <a:r>
              <a:rPr sz="1600" b="1" spc="0" dirty="0">
                <a:latin typeface="Times New Roman"/>
                <a:cs typeface="Times New Roman"/>
              </a:rPr>
              <a:t>it</a:t>
            </a:r>
            <a:r>
              <a:rPr sz="1600" b="1" spc="13" dirty="0">
                <a:latin typeface="Times New Roman"/>
                <a:cs typeface="Times New Roman"/>
              </a:rPr>
              <a:t> </a:t>
            </a:r>
            <a:r>
              <a:rPr sz="1600" b="1" spc="4" dirty="0">
                <a:latin typeface="Times New Roman"/>
                <a:cs typeface="Times New Roman"/>
              </a:rPr>
              <a:t>a</a:t>
            </a:r>
            <a:r>
              <a:rPr sz="1600" b="1" spc="0" dirty="0">
                <a:latin typeface="Times New Roman"/>
                <a:cs typeface="Times New Roman"/>
              </a:rPr>
              <a:t>nd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25" dirty="0">
                <a:latin typeface="Times New Roman"/>
                <a:cs typeface="Times New Roman"/>
              </a:rPr>
              <a:t>r</a:t>
            </a:r>
            <a:r>
              <a:rPr sz="1600" b="1" spc="0" dirty="0">
                <a:latin typeface="Times New Roman"/>
                <a:cs typeface="Times New Roman"/>
              </a:rPr>
              <a:t>ec</a:t>
            </a:r>
            <a:r>
              <a:rPr sz="1600" b="1" spc="-4" dirty="0">
                <a:latin typeface="Times New Roman"/>
                <a:cs typeface="Times New Roman"/>
              </a:rPr>
              <a:t>e</a:t>
            </a:r>
            <a:r>
              <a:rPr sz="1600" b="1" spc="0" dirty="0">
                <a:latin typeface="Times New Roman"/>
                <a:cs typeface="Times New Roman"/>
              </a:rPr>
              <a:t>ive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2664" y="1116760"/>
            <a:ext cx="131287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b="1" spc="0" dirty="0">
                <a:latin typeface="Times New Roman"/>
                <a:cs typeface="Times New Roman"/>
              </a:rPr>
              <a:t>RI</a:t>
            </a:r>
            <a:r>
              <a:rPr sz="1200" b="1" spc="-4" dirty="0">
                <a:latin typeface="Times New Roman"/>
                <a:cs typeface="Times New Roman"/>
              </a:rPr>
              <a:t>C</a:t>
            </a:r>
            <a:r>
              <a:rPr sz="1200" b="1" spc="0" dirty="0">
                <a:latin typeface="Times New Roman"/>
                <a:cs typeface="Times New Roman"/>
              </a:rPr>
              <a:t>H</a:t>
            </a:r>
            <a:r>
              <a:rPr sz="1200" b="1" spc="-9" dirty="0">
                <a:latin typeface="Times New Roman"/>
                <a:cs typeface="Times New Roman"/>
              </a:rPr>
              <a:t> </a:t>
            </a:r>
            <a:r>
              <a:rPr sz="1200" b="1" spc="0" dirty="0">
                <a:latin typeface="Times New Roman"/>
                <a:cs typeface="Times New Roman"/>
              </a:rPr>
              <a:t>25,000 </a:t>
            </a:r>
            <a:r>
              <a:rPr sz="1200" b="1" spc="4" dirty="0">
                <a:latin typeface="Times New Roman"/>
                <a:cs typeface="Times New Roman"/>
              </a:rPr>
              <a:t>p</a:t>
            </a:r>
            <a:r>
              <a:rPr sz="1200" b="1" spc="0" dirty="0">
                <a:latin typeface="Times New Roman"/>
                <a:cs typeface="Times New Roman"/>
              </a:rPr>
              <a:t>ixels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47850" y="2278474"/>
            <a:ext cx="5562742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b="1" spc="4" dirty="0">
                <a:latin typeface="Times New Roman"/>
                <a:cs typeface="Times New Roman"/>
              </a:rPr>
              <a:t>2</a:t>
            </a:r>
            <a:r>
              <a:rPr sz="1600" b="1" spc="0" dirty="0">
                <a:latin typeface="Times New Roman"/>
                <a:cs typeface="Times New Roman"/>
              </a:rPr>
              <a:t>.5Gbps</a:t>
            </a:r>
            <a:r>
              <a:rPr sz="1600" b="1" spc="-46" dirty="0">
                <a:latin typeface="Times New Roman"/>
                <a:cs typeface="Times New Roman"/>
              </a:rPr>
              <a:t> </a:t>
            </a:r>
            <a:r>
              <a:rPr sz="1600" b="1" spc="0" dirty="0">
                <a:latin typeface="Times New Roman"/>
                <a:cs typeface="Times New Roman"/>
              </a:rPr>
              <a:t>line</a:t>
            </a:r>
            <a:r>
              <a:rPr sz="1600" b="1" spc="-4" dirty="0">
                <a:latin typeface="Times New Roman"/>
                <a:cs typeface="Times New Roman"/>
              </a:rPr>
              <a:t> </a:t>
            </a:r>
            <a:r>
              <a:rPr sz="1600" b="1" spc="0" dirty="0">
                <a:latin typeface="Times New Roman"/>
                <a:cs typeface="Times New Roman"/>
              </a:rPr>
              <a:t>r</a:t>
            </a:r>
            <a:r>
              <a:rPr sz="1600" b="1" spc="4" dirty="0">
                <a:latin typeface="Times New Roman"/>
                <a:cs typeface="Times New Roman"/>
              </a:rPr>
              <a:t>a</a:t>
            </a:r>
            <a:r>
              <a:rPr sz="1600" b="1" spc="0" dirty="0">
                <a:latin typeface="Times New Roman"/>
                <a:cs typeface="Times New Roman"/>
              </a:rPr>
              <a:t>te</a:t>
            </a:r>
            <a:r>
              <a:rPr sz="1600" b="1" spc="-27" dirty="0">
                <a:latin typeface="Times New Roman"/>
                <a:cs typeface="Times New Roman"/>
              </a:rPr>
              <a:t> </a:t>
            </a:r>
            <a:r>
              <a:rPr sz="1600" b="1" spc="4" dirty="0">
                <a:latin typeface="Times New Roman"/>
                <a:cs typeface="Times New Roman"/>
              </a:rPr>
              <a:t>16</a:t>
            </a:r>
            <a:r>
              <a:rPr sz="1600" b="1" spc="0" dirty="0">
                <a:latin typeface="Times New Roman"/>
                <a:cs typeface="Times New Roman"/>
              </a:rPr>
              <a:t>bit</a:t>
            </a:r>
            <a:r>
              <a:rPr sz="1600" b="1" spc="-34" dirty="0">
                <a:latin typeface="Times New Roman"/>
                <a:cs typeface="Times New Roman"/>
              </a:rPr>
              <a:t> </a:t>
            </a:r>
            <a:r>
              <a:rPr sz="1600" b="1" spc="0" dirty="0">
                <a:latin typeface="Times New Roman"/>
                <a:cs typeface="Times New Roman"/>
              </a:rPr>
              <a:t>bus</a:t>
            </a:r>
            <a:r>
              <a:rPr sz="1600" b="1" spc="-13" dirty="0">
                <a:latin typeface="Times New Roman"/>
                <a:cs typeface="Times New Roman"/>
              </a:rPr>
              <a:t> </a:t>
            </a:r>
            <a:r>
              <a:rPr sz="1600" b="1" spc="0" dirty="0">
                <a:latin typeface="Times New Roman"/>
                <a:cs typeface="Times New Roman"/>
              </a:rPr>
              <a:t>@</a:t>
            </a:r>
            <a:r>
              <a:rPr sz="1600" b="1" spc="-14" dirty="0">
                <a:latin typeface="Times New Roman"/>
                <a:cs typeface="Times New Roman"/>
              </a:rPr>
              <a:t> </a:t>
            </a:r>
            <a:r>
              <a:rPr sz="1600" b="1" spc="4" dirty="0">
                <a:latin typeface="Times New Roman"/>
                <a:cs typeface="Times New Roman"/>
              </a:rPr>
              <a:t>125M</a:t>
            </a:r>
            <a:r>
              <a:rPr sz="1600" b="1" spc="-4" dirty="0">
                <a:latin typeface="Times New Roman"/>
                <a:cs typeface="Times New Roman"/>
              </a:rPr>
              <a:t>H</a:t>
            </a:r>
            <a:r>
              <a:rPr sz="1600" b="1" spc="0" dirty="0">
                <a:latin typeface="Times New Roman"/>
                <a:cs typeface="Times New Roman"/>
              </a:rPr>
              <a:t>z</a:t>
            </a:r>
            <a:r>
              <a:rPr sz="1600" b="1" spc="-53" dirty="0">
                <a:latin typeface="Times New Roman"/>
                <a:cs typeface="Times New Roman"/>
              </a:rPr>
              <a:t> </a:t>
            </a:r>
            <a:r>
              <a:rPr sz="1600" b="1" spc="0" dirty="0">
                <a:latin typeface="Times New Roman"/>
                <a:cs typeface="Times New Roman"/>
              </a:rPr>
              <a:t>for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0" dirty="0">
                <a:latin typeface="Times New Roman"/>
                <a:cs typeface="Times New Roman"/>
              </a:rPr>
              <a:t>tran</a:t>
            </a:r>
            <a:r>
              <a:rPr sz="1600" b="1" spc="4" dirty="0">
                <a:latin typeface="Times New Roman"/>
                <a:cs typeface="Times New Roman"/>
              </a:rPr>
              <a:t>s</a:t>
            </a:r>
            <a:r>
              <a:rPr sz="1600" b="1" spc="-19" dirty="0">
                <a:latin typeface="Times New Roman"/>
                <a:cs typeface="Times New Roman"/>
              </a:rPr>
              <a:t>m</a:t>
            </a:r>
            <a:r>
              <a:rPr sz="1600" b="1" spc="0" dirty="0">
                <a:latin typeface="Times New Roman"/>
                <a:cs typeface="Times New Roman"/>
              </a:rPr>
              <a:t>it</a:t>
            </a:r>
            <a:r>
              <a:rPr sz="1600" b="1" spc="-8" dirty="0">
                <a:latin typeface="Times New Roman"/>
                <a:cs typeface="Times New Roman"/>
              </a:rPr>
              <a:t> </a:t>
            </a:r>
            <a:r>
              <a:rPr sz="1600" b="1" spc="4" dirty="0">
                <a:latin typeface="Times New Roman"/>
                <a:cs typeface="Times New Roman"/>
              </a:rPr>
              <a:t>a</a:t>
            </a:r>
            <a:r>
              <a:rPr sz="1600" b="1" spc="0" dirty="0">
                <a:latin typeface="Times New Roman"/>
                <a:cs typeface="Times New Roman"/>
              </a:rPr>
              <a:t>nd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25" dirty="0">
                <a:latin typeface="Times New Roman"/>
                <a:cs typeface="Times New Roman"/>
              </a:rPr>
              <a:t>r</a:t>
            </a:r>
            <a:r>
              <a:rPr sz="1600" b="1" spc="0" dirty="0">
                <a:latin typeface="Times New Roman"/>
                <a:cs typeface="Times New Roman"/>
              </a:rPr>
              <a:t>eceive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3125" y="2672129"/>
            <a:ext cx="750214" cy="3606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464" marR="22859">
              <a:lnSpc>
                <a:spcPts val="1325"/>
              </a:lnSpc>
              <a:spcBef>
                <a:spcPts val="66"/>
              </a:spcBef>
            </a:pPr>
            <a:r>
              <a:rPr sz="1200" b="1" spc="4" dirty="0">
                <a:latin typeface="Times New Roman"/>
                <a:cs typeface="Times New Roman"/>
              </a:rPr>
              <a:t>S</a:t>
            </a:r>
            <a:r>
              <a:rPr sz="1200" b="1" spc="0" dirty="0">
                <a:latin typeface="Times New Roman"/>
                <a:cs typeface="Times New Roman"/>
              </a:rPr>
              <a:t>BS</a:t>
            </a:r>
            <a:r>
              <a:rPr sz="1200" b="1" spc="-19" dirty="0">
                <a:latin typeface="Times New Roman"/>
                <a:cs typeface="Times New Roman"/>
              </a:rPr>
              <a:t> </a:t>
            </a:r>
            <a:r>
              <a:rPr sz="1200" b="1" spc="-9" dirty="0">
                <a:latin typeface="Times New Roman"/>
                <a:cs typeface="Times New Roman"/>
              </a:rPr>
              <a:t>G</a:t>
            </a:r>
            <a:r>
              <a:rPr sz="1200" b="1" spc="0" dirty="0">
                <a:latin typeface="Times New Roman"/>
                <a:cs typeface="Times New Roman"/>
              </a:rPr>
              <a:t>EM</a:t>
            </a:r>
            <a:endParaRPr sz="1200" dirty="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sz="1200" b="1" spc="0" dirty="0">
                <a:latin typeface="Times New Roman"/>
                <a:cs typeface="Times New Roman"/>
              </a:rPr>
              <a:t>+40K </a:t>
            </a:r>
            <a:r>
              <a:rPr sz="1200" b="1" spc="4" dirty="0">
                <a:latin typeface="Times New Roman"/>
                <a:cs typeface="Times New Roman"/>
              </a:rPr>
              <a:t>p</a:t>
            </a:r>
            <a:r>
              <a:rPr sz="1200" b="1" spc="0" dirty="0">
                <a:latin typeface="Times New Roman"/>
                <a:cs typeface="Times New Roman"/>
              </a:rPr>
              <a:t>a</a:t>
            </a:r>
            <a:r>
              <a:rPr sz="1200" b="1" spc="4" dirty="0">
                <a:latin typeface="Times New Roman"/>
                <a:cs typeface="Times New Roman"/>
              </a:rPr>
              <a:t>d</a:t>
            </a:r>
            <a:r>
              <a:rPr sz="1200" b="1" spc="0" dirty="0">
                <a:latin typeface="Times New Roman"/>
                <a:cs typeface="Times New Roman"/>
              </a:rPr>
              <a:t>s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87779" y="3875880"/>
            <a:ext cx="5562742" cy="228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b="1" spc="4" dirty="0">
                <a:latin typeface="Times New Roman"/>
                <a:cs typeface="Times New Roman"/>
              </a:rPr>
              <a:t>2</a:t>
            </a:r>
            <a:r>
              <a:rPr sz="1600" b="1" spc="0" dirty="0">
                <a:latin typeface="Times New Roman"/>
                <a:cs typeface="Times New Roman"/>
              </a:rPr>
              <a:t>.5Gbps</a:t>
            </a:r>
            <a:r>
              <a:rPr sz="1600" b="1" spc="-46" dirty="0">
                <a:latin typeface="Times New Roman"/>
                <a:cs typeface="Times New Roman"/>
              </a:rPr>
              <a:t> </a:t>
            </a:r>
            <a:r>
              <a:rPr sz="1600" b="1" spc="0" dirty="0">
                <a:latin typeface="Times New Roman"/>
                <a:cs typeface="Times New Roman"/>
              </a:rPr>
              <a:t>line</a:t>
            </a:r>
            <a:r>
              <a:rPr sz="1600" b="1" spc="-4" dirty="0">
                <a:latin typeface="Times New Roman"/>
                <a:cs typeface="Times New Roman"/>
              </a:rPr>
              <a:t> </a:t>
            </a:r>
            <a:r>
              <a:rPr sz="1600" b="1" spc="0" dirty="0">
                <a:latin typeface="Times New Roman"/>
                <a:cs typeface="Times New Roman"/>
              </a:rPr>
              <a:t>r</a:t>
            </a:r>
            <a:r>
              <a:rPr sz="1600" b="1" spc="4" dirty="0">
                <a:latin typeface="Times New Roman"/>
                <a:cs typeface="Times New Roman"/>
              </a:rPr>
              <a:t>a</a:t>
            </a:r>
            <a:r>
              <a:rPr sz="1600" b="1" spc="0" dirty="0">
                <a:latin typeface="Times New Roman"/>
                <a:cs typeface="Times New Roman"/>
              </a:rPr>
              <a:t>te</a:t>
            </a:r>
            <a:r>
              <a:rPr sz="1600" b="1" spc="-27" dirty="0">
                <a:latin typeface="Times New Roman"/>
                <a:cs typeface="Times New Roman"/>
              </a:rPr>
              <a:t> </a:t>
            </a:r>
            <a:r>
              <a:rPr sz="1600" b="1" spc="4" dirty="0">
                <a:latin typeface="Times New Roman"/>
                <a:cs typeface="Times New Roman"/>
              </a:rPr>
              <a:t>16</a:t>
            </a:r>
            <a:r>
              <a:rPr sz="1600" b="1" spc="0" dirty="0">
                <a:latin typeface="Times New Roman"/>
                <a:cs typeface="Times New Roman"/>
              </a:rPr>
              <a:t>bit</a:t>
            </a:r>
            <a:r>
              <a:rPr sz="1600" b="1" spc="-34" dirty="0">
                <a:latin typeface="Times New Roman"/>
                <a:cs typeface="Times New Roman"/>
              </a:rPr>
              <a:t> </a:t>
            </a:r>
            <a:r>
              <a:rPr sz="1600" b="1" spc="0" dirty="0">
                <a:latin typeface="Times New Roman"/>
                <a:cs typeface="Times New Roman"/>
              </a:rPr>
              <a:t>bus</a:t>
            </a:r>
            <a:r>
              <a:rPr sz="1600" b="1" spc="-13" dirty="0">
                <a:latin typeface="Times New Roman"/>
                <a:cs typeface="Times New Roman"/>
              </a:rPr>
              <a:t> </a:t>
            </a:r>
            <a:r>
              <a:rPr sz="1600" b="1" spc="0" dirty="0">
                <a:latin typeface="Times New Roman"/>
                <a:cs typeface="Times New Roman"/>
              </a:rPr>
              <a:t>@</a:t>
            </a:r>
            <a:r>
              <a:rPr sz="1600" b="1" spc="-14" dirty="0">
                <a:latin typeface="Times New Roman"/>
                <a:cs typeface="Times New Roman"/>
              </a:rPr>
              <a:t> </a:t>
            </a:r>
            <a:r>
              <a:rPr sz="1600" b="1" spc="4" dirty="0">
                <a:latin typeface="Times New Roman"/>
                <a:cs typeface="Times New Roman"/>
              </a:rPr>
              <a:t>125M</a:t>
            </a:r>
            <a:r>
              <a:rPr sz="1600" b="1" spc="-4" dirty="0">
                <a:latin typeface="Times New Roman"/>
                <a:cs typeface="Times New Roman"/>
              </a:rPr>
              <a:t>H</a:t>
            </a:r>
            <a:r>
              <a:rPr sz="1600" b="1" spc="0" dirty="0">
                <a:latin typeface="Times New Roman"/>
                <a:cs typeface="Times New Roman"/>
              </a:rPr>
              <a:t>z</a:t>
            </a:r>
            <a:r>
              <a:rPr sz="1600" b="1" spc="-53" dirty="0">
                <a:latin typeface="Times New Roman"/>
                <a:cs typeface="Times New Roman"/>
              </a:rPr>
              <a:t> </a:t>
            </a:r>
            <a:r>
              <a:rPr sz="1600" b="1" spc="0" dirty="0">
                <a:latin typeface="Times New Roman"/>
                <a:cs typeface="Times New Roman"/>
              </a:rPr>
              <a:t>for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0" dirty="0">
                <a:latin typeface="Times New Roman"/>
                <a:cs typeface="Times New Roman"/>
              </a:rPr>
              <a:t>tran</a:t>
            </a:r>
            <a:r>
              <a:rPr sz="1600" b="1" spc="4" dirty="0">
                <a:latin typeface="Times New Roman"/>
                <a:cs typeface="Times New Roman"/>
              </a:rPr>
              <a:t>s</a:t>
            </a:r>
            <a:r>
              <a:rPr sz="1600" b="1" spc="-19" dirty="0">
                <a:latin typeface="Times New Roman"/>
                <a:cs typeface="Times New Roman"/>
              </a:rPr>
              <a:t>m</a:t>
            </a:r>
            <a:r>
              <a:rPr sz="1600" b="1" spc="0" dirty="0">
                <a:latin typeface="Times New Roman"/>
                <a:cs typeface="Times New Roman"/>
              </a:rPr>
              <a:t>it</a:t>
            </a:r>
            <a:r>
              <a:rPr sz="1600" b="1" spc="-8" dirty="0">
                <a:latin typeface="Times New Roman"/>
                <a:cs typeface="Times New Roman"/>
              </a:rPr>
              <a:t> </a:t>
            </a:r>
            <a:r>
              <a:rPr sz="1600" b="1" spc="4" dirty="0">
                <a:latin typeface="Times New Roman"/>
                <a:cs typeface="Times New Roman"/>
              </a:rPr>
              <a:t>a</a:t>
            </a:r>
            <a:r>
              <a:rPr sz="1600" b="1" spc="0" dirty="0">
                <a:latin typeface="Times New Roman"/>
                <a:cs typeface="Times New Roman"/>
              </a:rPr>
              <a:t>nd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25" dirty="0">
                <a:latin typeface="Times New Roman"/>
                <a:cs typeface="Times New Roman"/>
              </a:rPr>
              <a:t>r</a:t>
            </a:r>
            <a:r>
              <a:rPr sz="1600" b="1" spc="0" dirty="0">
                <a:latin typeface="Times New Roman"/>
                <a:cs typeface="Times New Roman"/>
              </a:rPr>
              <a:t>eceive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6646" y="4285156"/>
            <a:ext cx="863447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b="1" spc="-4" dirty="0">
                <a:latin typeface="Times New Roman"/>
                <a:cs typeface="Times New Roman"/>
              </a:rPr>
              <a:t>M</a:t>
            </a:r>
            <a:r>
              <a:rPr sz="1200" b="1" spc="0" dirty="0">
                <a:latin typeface="Times New Roman"/>
                <a:cs typeface="Times New Roman"/>
              </a:rPr>
              <a:t>ic</a:t>
            </a:r>
            <a:r>
              <a:rPr sz="1200" b="1" spc="-29" dirty="0">
                <a:latin typeface="Times New Roman"/>
                <a:cs typeface="Times New Roman"/>
              </a:rPr>
              <a:t>r</a:t>
            </a:r>
            <a:r>
              <a:rPr sz="1200" b="1" spc="0" dirty="0">
                <a:latin typeface="Times New Roman"/>
                <a:cs typeface="Times New Roman"/>
              </a:rPr>
              <a:t>o</a:t>
            </a:r>
            <a:r>
              <a:rPr sz="1200" b="1" spc="-4" dirty="0">
                <a:latin typeface="Times New Roman"/>
                <a:cs typeface="Times New Roman"/>
              </a:rPr>
              <a:t>Me</a:t>
            </a:r>
            <a:r>
              <a:rPr sz="1200" b="1" spc="0" dirty="0">
                <a:latin typeface="Times New Roman"/>
                <a:cs typeface="Times New Roman"/>
              </a:rPr>
              <a:t>gas</a:t>
            </a:r>
            <a:endParaRPr sz="1200" dirty="0">
              <a:latin typeface="Times New Roman"/>
              <a:cs typeface="Times New Roman"/>
            </a:endParaRPr>
          </a:p>
          <a:p>
            <a:pPr marL="40132" marR="22859">
              <a:lnSpc>
                <a:spcPct val="95825"/>
              </a:lnSpc>
            </a:pPr>
            <a:r>
              <a:rPr sz="1200" b="1" spc="0" dirty="0">
                <a:latin typeface="Times New Roman"/>
                <a:cs typeface="Times New Roman"/>
              </a:rPr>
              <a:t>+20K st</a:t>
            </a:r>
            <a:r>
              <a:rPr sz="1200" b="1" spc="-4" dirty="0">
                <a:latin typeface="Times New Roman"/>
                <a:cs typeface="Times New Roman"/>
              </a:rPr>
              <a:t>r</a:t>
            </a:r>
            <a:r>
              <a:rPr sz="1200" b="1" spc="0" dirty="0">
                <a:latin typeface="Times New Roman"/>
                <a:cs typeface="Times New Roman"/>
              </a:rPr>
              <a:t>i</a:t>
            </a:r>
            <a:r>
              <a:rPr sz="1200" b="1" spc="4" dirty="0">
                <a:latin typeface="Times New Roman"/>
                <a:cs typeface="Times New Roman"/>
              </a:rPr>
              <a:t>p</a:t>
            </a:r>
            <a:r>
              <a:rPr sz="1200" b="1" spc="0" dirty="0">
                <a:latin typeface="Times New Roman"/>
                <a:cs typeface="Times New Roman"/>
              </a:rPr>
              <a:t>s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0497" y="4938952"/>
            <a:ext cx="1403096" cy="3606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5918" marR="116433" algn="ctr">
              <a:lnSpc>
                <a:spcPts val="1325"/>
              </a:lnSpc>
              <a:spcBef>
                <a:spcPts val="66"/>
              </a:spcBef>
            </a:pPr>
            <a:r>
              <a:rPr sz="1200" b="1" spc="-14" dirty="0">
                <a:latin typeface="Times New Roman"/>
                <a:cs typeface="Times New Roman"/>
              </a:rPr>
              <a:t>F</a:t>
            </a:r>
            <a:r>
              <a:rPr sz="1200" b="1" spc="0" dirty="0">
                <a:latin typeface="Times New Roman"/>
                <a:cs typeface="Times New Roman"/>
              </a:rPr>
              <a:t>o</a:t>
            </a:r>
            <a:r>
              <a:rPr sz="1200" b="1" spc="-4" dirty="0">
                <a:latin typeface="Times New Roman"/>
                <a:cs typeface="Times New Roman"/>
              </a:rPr>
              <a:t>r</a:t>
            </a:r>
            <a:r>
              <a:rPr sz="1200" b="1" spc="9" dirty="0">
                <a:latin typeface="Times New Roman"/>
                <a:cs typeface="Times New Roman"/>
              </a:rPr>
              <a:t>w</a:t>
            </a:r>
            <a:r>
              <a:rPr sz="1200" b="1" spc="0" dirty="0">
                <a:latin typeface="Times New Roman"/>
                <a:cs typeface="Times New Roman"/>
              </a:rPr>
              <a:t>a</a:t>
            </a:r>
            <a:r>
              <a:rPr sz="1200" b="1" spc="-4" dirty="0">
                <a:latin typeface="Times New Roman"/>
                <a:cs typeface="Times New Roman"/>
              </a:rPr>
              <a:t>r</a:t>
            </a:r>
            <a:r>
              <a:rPr sz="1200" b="1" spc="0" dirty="0">
                <a:latin typeface="Times New Roman"/>
                <a:cs typeface="Times New Roman"/>
              </a:rPr>
              <a:t>d</a:t>
            </a:r>
            <a:r>
              <a:rPr sz="1200" b="1" spc="-9" dirty="0">
                <a:latin typeface="Times New Roman"/>
                <a:cs typeface="Times New Roman"/>
              </a:rPr>
              <a:t> </a:t>
            </a:r>
            <a:r>
              <a:rPr sz="1200" b="1" spc="-79" dirty="0">
                <a:latin typeface="Times New Roman"/>
                <a:cs typeface="Times New Roman"/>
              </a:rPr>
              <a:t>T</a:t>
            </a:r>
            <a:r>
              <a:rPr sz="1200" b="1" spc="-4" dirty="0">
                <a:latin typeface="Times New Roman"/>
                <a:cs typeface="Times New Roman"/>
              </a:rPr>
              <a:t>r</a:t>
            </a:r>
            <a:r>
              <a:rPr sz="1200" b="1" spc="0" dirty="0">
                <a:latin typeface="Times New Roman"/>
                <a:cs typeface="Times New Roman"/>
              </a:rPr>
              <a:t>a</a:t>
            </a:r>
            <a:r>
              <a:rPr sz="1200" b="1" spc="-4" dirty="0">
                <a:latin typeface="Times New Roman"/>
                <a:cs typeface="Times New Roman"/>
              </a:rPr>
              <a:t>c</a:t>
            </a:r>
            <a:r>
              <a:rPr sz="1200" b="1" spc="4" dirty="0">
                <a:latin typeface="Times New Roman"/>
                <a:cs typeface="Times New Roman"/>
              </a:rPr>
              <a:t>k</a:t>
            </a:r>
            <a:r>
              <a:rPr sz="1200" b="1" spc="-4" dirty="0">
                <a:latin typeface="Times New Roman"/>
                <a:cs typeface="Times New Roman"/>
              </a:rPr>
              <a:t>e</a:t>
            </a:r>
            <a:r>
              <a:rPr sz="1200" b="1" spc="0" dirty="0">
                <a:latin typeface="Times New Roman"/>
                <a:cs typeface="Times New Roman"/>
              </a:rPr>
              <a:t>r</a:t>
            </a:r>
            <a:endParaRPr sz="1200" dirty="0">
              <a:latin typeface="Times New Roman"/>
              <a:cs typeface="Times New Roman"/>
            </a:endParaRPr>
          </a:p>
          <a:p>
            <a:pPr algn="ctr">
              <a:lnSpc>
                <a:spcPct val="95825"/>
              </a:lnSpc>
            </a:pPr>
            <a:r>
              <a:rPr sz="1200" b="1" spc="0" dirty="0">
                <a:latin typeface="Times New Roman"/>
                <a:cs typeface="Times New Roman"/>
              </a:rPr>
              <a:t>+3300 </a:t>
            </a:r>
            <a:r>
              <a:rPr sz="1200" b="1" spc="4" dirty="0">
                <a:latin typeface="Times New Roman"/>
                <a:cs typeface="Times New Roman"/>
              </a:rPr>
              <a:t>u</a:t>
            </a:r>
            <a:r>
              <a:rPr sz="1200" b="1" spc="-4" dirty="0">
                <a:latin typeface="Times New Roman"/>
                <a:cs typeface="Times New Roman"/>
              </a:rPr>
              <a:t>Me</a:t>
            </a:r>
            <a:r>
              <a:rPr sz="1200" b="1" spc="0" dirty="0">
                <a:latin typeface="Times New Roman"/>
                <a:cs typeface="Times New Roman"/>
              </a:rPr>
              <a:t>gas</a:t>
            </a:r>
            <a:r>
              <a:rPr sz="1200" b="1" spc="9" dirty="0">
                <a:latin typeface="Times New Roman"/>
                <a:cs typeface="Times New Roman"/>
              </a:rPr>
              <a:t> </a:t>
            </a:r>
            <a:r>
              <a:rPr sz="1200" b="1" spc="4" dirty="0">
                <a:latin typeface="Times New Roman"/>
                <a:cs typeface="Times New Roman"/>
              </a:rPr>
              <a:t>S</a:t>
            </a:r>
            <a:r>
              <a:rPr sz="1200" b="1" spc="0" dirty="0">
                <a:latin typeface="Times New Roman"/>
                <a:cs typeface="Times New Roman"/>
              </a:rPr>
              <a:t>t</a:t>
            </a:r>
            <a:r>
              <a:rPr sz="1200" b="1" spc="-9" dirty="0">
                <a:latin typeface="Times New Roman"/>
                <a:cs typeface="Times New Roman"/>
              </a:rPr>
              <a:t>r</a:t>
            </a:r>
            <a:r>
              <a:rPr sz="1200" b="1" spc="0" dirty="0">
                <a:latin typeface="Times New Roman"/>
                <a:cs typeface="Times New Roman"/>
              </a:rPr>
              <a:t>i</a:t>
            </a:r>
            <a:r>
              <a:rPr sz="1200" b="1" spc="4" dirty="0">
                <a:latin typeface="Times New Roman"/>
                <a:cs typeface="Times New Roman"/>
              </a:rPr>
              <a:t>p</a:t>
            </a:r>
            <a:r>
              <a:rPr sz="1200" b="1" spc="0" dirty="0">
                <a:latin typeface="Times New Roman"/>
                <a:cs typeface="Times New Roman"/>
              </a:rPr>
              <a:t>s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73502" y="5348064"/>
            <a:ext cx="3613859" cy="9596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730"/>
              </a:lnSpc>
              <a:spcBef>
                <a:spcPts val="86"/>
              </a:spcBef>
            </a:pPr>
            <a:r>
              <a:rPr sz="1600" b="1" spc="0" dirty="0">
                <a:latin typeface="Times New Roman"/>
                <a:cs typeface="Times New Roman"/>
              </a:rPr>
              <a:t>V</a:t>
            </a:r>
            <a:r>
              <a:rPr sz="1600" b="1" spc="4" dirty="0">
                <a:latin typeface="Times New Roman"/>
                <a:cs typeface="Times New Roman"/>
              </a:rPr>
              <a:t>M</a:t>
            </a:r>
            <a:r>
              <a:rPr sz="1600" b="1" spc="0" dirty="0">
                <a:latin typeface="Times New Roman"/>
                <a:cs typeface="Times New Roman"/>
              </a:rPr>
              <a:t>E</a:t>
            </a:r>
            <a:r>
              <a:rPr sz="1600" b="1" spc="9" dirty="0">
                <a:latin typeface="Times New Roman"/>
                <a:cs typeface="Times New Roman"/>
              </a:rPr>
              <a:t>6</a:t>
            </a:r>
            <a:r>
              <a:rPr sz="1600" b="1" spc="4" dirty="0">
                <a:latin typeface="Times New Roman"/>
                <a:cs typeface="Times New Roman"/>
              </a:rPr>
              <a:t>4</a:t>
            </a:r>
            <a:r>
              <a:rPr sz="1600" b="1" spc="0" dirty="0">
                <a:latin typeface="Times New Roman"/>
                <a:cs typeface="Times New Roman"/>
              </a:rPr>
              <a:t>x</a:t>
            </a:r>
            <a:r>
              <a:rPr sz="1600" b="1" spc="-71" dirty="0">
                <a:latin typeface="Times New Roman"/>
                <a:cs typeface="Times New Roman"/>
              </a:rPr>
              <a:t> </a:t>
            </a:r>
            <a:r>
              <a:rPr sz="1600" b="1" spc="0" dirty="0">
                <a:latin typeface="Times New Roman"/>
                <a:cs typeface="Times New Roman"/>
              </a:rPr>
              <a:t>Re</a:t>
            </a:r>
            <a:r>
              <a:rPr sz="1600" b="1" spc="4" dirty="0">
                <a:latin typeface="Times New Roman"/>
                <a:cs typeface="Times New Roman"/>
              </a:rPr>
              <a:t>a</a:t>
            </a:r>
            <a:r>
              <a:rPr sz="1600" b="1" spc="0" dirty="0">
                <a:latin typeface="Times New Roman"/>
                <a:cs typeface="Times New Roman"/>
              </a:rPr>
              <a:t>d</a:t>
            </a:r>
            <a:r>
              <a:rPr sz="1600" b="1" spc="4" dirty="0">
                <a:latin typeface="Times New Roman"/>
                <a:cs typeface="Times New Roman"/>
              </a:rPr>
              <a:t>o</a:t>
            </a:r>
            <a:r>
              <a:rPr sz="1600" b="1" spc="0" dirty="0">
                <a:latin typeface="Times New Roman"/>
                <a:cs typeface="Times New Roman"/>
              </a:rPr>
              <a:t>ut</a:t>
            </a:r>
            <a:r>
              <a:rPr sz="1600" b="1" spc="-62" dirty="0">
                <a:latin typeface="Times New Roman"/>
                <a:cs typeface="Times New Roman"/>
              </a:rPr>
              <a:t> </a:t>
            </a:r>
            <a:r>
              <a:rPr sz="1600" b="1" spc="0" dirty="0">
                <a:latin typeface="Times New Roman"/>
                <a:cs typeface="Times New Roman"/>
              </a:rPr>
              <a:t>B</a:t>
            </a:r>
            <a:r>
              <a:rPr sz="1600" b="1" spc="9" dirty="0">
                <a:latin typeface="Times New Roman"/>
                <a:cs typeface="Times New Roman"/>
              </a:rPr>
              <a:t>a</a:t>
            </a:r>
            <a:r>
              <a:rPr sz="1600" b="1" spc="0" dirty="0">
                <a:latin typeface="Times New Roman"/>
                <a:cs typeface="Times New Roman"/>
              </a:rPr>
              <a:t>nd</a:t>
            </a:r>
            <a:r>
              <a:rPr sz="1600" b="1" spc="25" dirty="0">
                <a:latin typeface="Times New Roman"/>
                <a:cs typeface="Times New Roman"/>
              </a:rPr>
              <a:t>w</a:t>
            </a:r>
            <a:r>
              <a:rPr sz="1600" b="1" spc="0" dirty="0">
                <a:latin typeface="Times New Roman"/>
                <a:cs typeface="Times New Roman"/>
              </a:rPr>
              <a:t>idth</a:t>
            </a:r>
            <a:r>
              <a:rPr sz="1600" b="1" spc="-95" dirty="0">
                <a:latin typeface="Times New Roman"/>
                <a:cs typeface="Times New Roman"/>
              </a:rPr>
              <a:t> </a:t>
            </a:r>
            <a:r>
              <a:rPr sz="1600" b="1" spc="0" dirty="0">
                <a:latin typeface="Times New Roman"/>
                <a:cs typeface="Times New Roman"/>
              </a:rPr>
              <a:t>[</a:t>
            </a:r>
            <a:r>
              <a:rPr sz="1600" b="1" spc="-4" dirty="0">
                <a:latin typeface="Times New Roman"/>
                <a:cs typeface="Times New Roman"/>
              </a:rPr>
              <a:t>~</a:t>
            </a:r>
            <a:r>
              <a:rPr sz="1600" b="1" spc="4" dirty="0">
                <a:latin typeface="Times New Roman"/>
                <a:cs typeface="Times New Roman"/>
              </a:rPr>
              <a:t>200M</a:t>
            </a:r>
            <a:r>
              <a:rPr sz="1600" b="1" spc="0" dirty="0">
                <a:latin typeface="Times New Roman"/>
                <a:cs typeface="Times New Roman"/>
              </a:rPr>
              <a:t>B</a:t>
            </a:r>
            <a:r>
              <a:rPr sz="1600" b="1" spc="4" dirty="0">
                <a:latin typeface="Times New Roman"/>
                <a:cs typeface="Times New Roman"/>
              </a:rPr>
              <a:t>s</a:t>
            </a:r>
            <a:r>
              <a:rPr sz="1600" b="1" spc="0" dirty="0">
                <a:latin typeface="Times New Roman"/>
                <a:cs typeface="Times New Roman"/>
              </a:rPr>
              <a:t>]</a:t>
            </a:r>
            <a:endParaRPr sz="1600" dirty="0">
              <a:latin typeface="Times New Roman"/>
              <a:cs typeface="Times New Roman"/>
            </a:endParaRPr>
          </a:p>
          <a:p>
            <a:pPr marL="903479" marR="969677" indent="50570" algn="ctr">
              <a:lnSpc>
                <a:spcPct val="100041"/>
              </a:lnSpc>
            </a:pPr>
            <a:r>
              <a:rPr sz="1600" b="1" spc="-4" dirty="0">
                <a:latin typeface="Times New Roman"/>
                <a:cs typeface="Times New Roman"/>
              </a:rPr>
              <a:t>O</a:t>
            </a:r>
            <a:r>
              <a:rPr sz="1600" b="1" spc="0" dirty="0">
                <a:latin typeface="Times New Roman"/>
                <a:cs typeface="Times New Roman"/>
              </a:rPr>
              <a:t>K Bec</a:t>
            </a:r>
            <a:r>
              <a:rPr sz="1600" b="1" spc="4" dirty="0">
                <a:latin typeface="Times New Roman"/>
                <a:cs typeface="Times New Roman"/>
              </a:rPr>
              <a:t>a</a:t>
            </a:r>
            <a:r>
              <a:rPr sz="1600" b="1" spc="0" dirty="0">
                <a:latin typeface="Times New Roman"/>
                <a:cs typeface="Times New Roman"/>
              </a:rPr>
              <a:t>use Det</a:t>
            </a:r>
            <a:r>
              <a:rPr sz="1600" b="1" spc="-4" dirty="0">
                <a:latin typeface="Times New Roman"/>
                <a:cs typeface="Times New Roman"/>
              </a:rPr>
              <a:t>e</a:t>
            </a:r>
            <a:r>
              <a:rPr sz="1600" b="1" spc="0" dirty="0">
                <a:latin typeface="Times New Roman"/>
                <a:cs typeface="Times New Roman"/>
              </a:rPr>
              <a:t>ctor</a:t>
            </a:r>
            <a:r>
              <a:rPr sz="1600" b="1" spc="-63" dirty="0">
                <a:latin typeface="Times New Roman"/>
                <a:cs typeface="Times New Roman"/>
              </a:rPr>
              <a:t> </a:t>
            </a:r>
            <a:r>
              <a:rPr sz="1600" b="1" spc="4" dirty="0">
                <a:latin typeface="Times New Roman"/>
                <a:cs typeface="Times New Roman"/>
              </a:rPr>
              <a:t>o</a:t>
            </a:r>
            <a:r>
              <a:rPr sz="1600" b="1" spc="0" dirty="0">
                <a:latin typeface="Times New Roman"/>
                <a:cs typeface="Times New Roman"/>
              </a:rPr>
              <a:t>ccup</a:t>
            </a:r>
            <a:r>
              <a:rPr sz="1600" b="1" spc="4" dirty="0">
                <a:latin typeface="Times New Roman"/>
                <a:cs typeface="Times New Roman"/>
              </a:rPr>
              <a:t>a</a:t>
            </a:r>
            <a:r>
              <a:rPr sz="1600" b="1" spc="0" dirty="0">
                <a:latin typeface="Times New Roman"/>
                <a:cs typeface="Times New Roman"/>
              </a:rPr>
              <a:t>ncy Is</a:t>
            </a:r>
            <a:r>
              <a:rPr sz="1600" b="1" spc="-12" dirty="0">
                <a:latin typeface="Times New Roman"/>
                <a:cs typeface="Times New Roman"/>
              </a:rPr>
              <a:t> </a:t>
            </a:r>
            <a:r>
              <a:rPr sz="1600" b="1" spc="0" dirty="0">
                <a:latin typeface="Times New Roman"/>
                <a:cs typeface="Times New Roman"/>
              </a:rPr>
              <a:t>low</a:t>
            </a:r>
            <a:r>
              <a:rPr sz="1600" b="1" spc="-13" dirty="0">
                <a:latin typeface="Times New Roman"/>
                <a:cs typeface="Times New Roman"/>
              </a:rPr>
              <a:t> </a:t>
            </a:r>
            <a:r>
              <a:rPr sz="1600" b="1" spc="0" dirty="0">
                <a:latin typeface="Times New Roman"/>
                <a:cs typeface="Times New Roman"/>
              </a:rPr>
              <a:t>(</a:t>
            </a:r>
            <a:r>
              <a:rPr sz="1600" b="1" spc="-4" dirty="0">
                <a:latin typeface="Times New Roman"/>
                <a:cs typeface="Times New Roman"/>
              </a:rPr>
              <a:t>~</a:t>
            </a:r>
            <a:r>
              <a:rPr sz="1600" b="1" spc="4" dirty="0">
                <a:latin typeface="Times New Roman"/>
                <a:cs typeface="Times New Roman"/>
              </a:rPr>
              <a:t>1</a:t>
            </a:r>
            <a:r>
              <a:rPr sz="1600" b="1" spc="-14" dirty="0">
                <a:latin typeface="Times New Roman"/>
                <a:cs typeface="Times New Roman"/>
              </a:rPr>
              <a:t>%</a:t>
            </a:r>
            <a:r>
              <a:rPr sz="1600" b="1" spc="0" dirty="0">
                <a:latin typeface="Times New Roman"/>
                <a:cs typeface="Times New Roman"/>
              </a:rPr>
              <a:t>)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92907" y="6402435"/>
            <a:ext cx="3445071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T</a:t>
            </a:r>
            <a:r>
              <a:rPr sz="1200" b="1" spc="-4" dirty="0">
                <a:solidFill>
                  <a:srgbClr val="339966"/>
                </a:solidFill>
                <a:latin typeface="Arial"/>
                <a:cs typeface="Arial"/>
              </a:rPr>
              <a:t>h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omas</a:t>
            </a:r>
            <a:r>
              <a:rPr sz="1200" b="1" spc="4" dirty="0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J</a:t>
            </a:r>
            <a:r>
              <a:rPr sz="1200" b="1" spc="4" dirty="0">
                <a:solidFill>
                  <a:srgbClr val="339966"/>
                </a:solidFill>
                <a:latin typeface="Arial"/>
                <a:cs typeface="Arial"/>
              </a:rPr>
              <a:t>e</a:t>
            </a:r>
            <a:r>
              <a:rPr sz="1200" b="1" spc="-4" dirty="0">
                <a:solidFill>
                  <a:srgbClr val="339966"/>
                </a:solidFill>
                <a:latin typeface="Arial"/>
                <a:cs typeface="Arial"/>
              </a:rPr>
              <a:t>ff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erson</a:t>
            </a:r>
            <a:r>
              <a:rPr sz="1200" b="1" spc="-19" dirty="0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sz="1200" b="1" spc="-4" dirty="0">
                <a:solidFill>
                  <a:srgbClr val="339966"/>
                </a:solidFill>
                <a:latin typeface="Arial"/>
                <a:cs typeface="Arial"/>
              </a:rPr>
              <a:t>N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atio</a:t>
            </a:r>
            <a:r>
              <a:rPr sz="1200" b="1" spc="-4" dirty="0">
                <a:solidFill>
                  <a:srgbClr val="339966"/>
                </a:solidFill>
                <a:latin typeface="Arial"/>
                <a:cs typeface="Arial"/>
              </a:rPr>
              <a:t>n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al</a:t>
            </a:r>
            <a:r>
              <a:rPr sz="1200" b="1" spc="-39" dirty="0">
                <a:solidFill>
                  <a:srgbClr val="339966"/>
                </a:solidFill>
                <a:latin typeface="Arial"/>
                <a:cs typeface="Arial"/>
              </a:rPr>
              <a:t> A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c</a:t>
            </a:r>
            <a:r>
              <a:rPr sz="1200" b="1" spc="4" dirty="0">
                <a:solidFill>
                  <a:srgbClr val="339966"/>
                </a:solidFill>
                <a:latin typeface="Arial"/>
                <a:cs typeface="Arial"/>
              </a:rPr>
              <a:t>c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e</a:t>
            </a:r>
            <a:r>
              <a:rPr sz="1200" b="1" spc="4" dirty="0">
                <a:solidFill>
                  <a:srgbClr val="339966"/>
                </a:solidFill>
                <a:latin typeface="Arial"/>
                <a:cs typeface="Arial"/>
              </a:rPr>
              <a:t>l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erator</a:t>
            </a:r>
            <a:r>
              <a:rPr sz="1200" b="1" spc="-9" dirty="0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Fa</a:t>
            </a:r>
            <a:r>
              <a:rPr sz="1200" b="1" spc="4" dirty="0">
                <a:solidFill>
                  <a:srgbClr val="339966"/>
                </a:solidFill>
                <a:latin typeface="Arial"/>
                <a:cs typeface="Arial"/>
              </a:rPr>
              <a:t>c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il</a:t>
            </a:r>
            <a:r>
              <a:rPr sz="1200" b="1" spc="4" dirty="0">
                <a:solidFill>
                  <a:srgbClr val="339966"/>
                </a:solidFill>
                <a:latin typeface="Arial"/>
                <a:cs typeface="Arial"/>
              </a:rPr>
              <a:t>i</a:t>
            </a:r>
            <a:r>
              <a:rPr sz="1200" b="1" spc="-4" dirty="0">
                <a:solidFill>
                  <a:srgbClr val="339966"/>
                </a:solidFill>
                <a:latin typeface="Arial"/>
                <a:cs typeface="Arial"/>
              </a:rPr>
              <a:t>t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y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84678" y="4144835"/>
            <a:ext cx="742950" cy="4001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0975" marR="160087" indent="18288">
              <a:lnSpc>
                <a:spcPct val="100041"/>
              </a:lnSpc>
              <a:spcBef>
                <a:spcPts val="390"/>
              </a:spcBef>
            </a:pPr>
            <a:r>
              <a:rPr sz="1000" b="1" spc="0" dirty="0">
                <a:latin typeface="Times New Roman"/>
                <a:cs typeface="Times New Roman"/>
              </a:rPr>
              <a:t>FP</a:t>
            </a:r>
            <a:r>
              <a:rPr sz="1000" b="1" spc="-4" dirty="0">
                <a:latin typeface="Times New Roman"/>
                <a:cs typeface="Times New Roman"/>
              </a:rPr>
              <a:t>G</a:t>
            </a:r>
            <a:r>
              <a:rPr sz="1000" b="1" spc="0" dirty="0">
                <a:latin typeface="Times New Roman"/>
                <a:cs typeface="Times New Roman"/>
              </a:rPr>
              <a:t>A F</a:t>
            </a:r>
            <a:r>
              <a:rPr sz="1000" b="1" spc="-4" dirty="0">
                <a:latin typeface="Times New Roman"/>
                <a:cs typeface="Times New Roman"/>
              </a:rPr>
              <a:t>E</a:t>
            </a:r>
            <a:r>
              <a:rPr sz="1000" b="1" spc="0" dirty="0">
                <a:latin typeface="Times New Roman"/>
                <a:cs typeface="Times New Roman"/>
              </a:rPr>
              <a:t>C</a:t>
            </a:r>
            <a:r>
              <a:rPr sz="1000" b="1" spc="4" dirty="0">
                <a:latin typeface="Times New Roman"/>
                <a:cs typeface="Times New Roman"/>
              </a:rPr>
              <a:t>*</a:t>
            </a:r>
            <a:r>
              <a:rPr sz="1000" b="1" spc="0" dirty="0">
                <a:latin typeface="Times New Roman"/>
                <a:cs typeface="Times New Roman"/>
              </a:rPr>
              <a:t>*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68677" y="4164139"/>
            <a:ext cx="661009" cy="4001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007">
              <a:lnSpc>
                <a:spcPct val="95825"/>
              </a:lnSpc>
              <a:spcBef>
                <a:spcPts val="390"/>
              </a:spcBef>
            </a:pPr>
            <a:r>
              <a:rPr sz="1000" b="1" spc="0" dirty="0">
                <a:latin typeface="Times New Roman"/>
                <a:cs typeface="Times New Roman"/>
              </a:rPr>
              <a:t>DREAM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50083" y="2547683"/>
            <a:ext cx="742949" cy="4001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4564" marR="172555" indent="4571">
              <a:lnSpc>
                <a:spcPct val="100041"/>
              </a:lnSpc>
              <a:spcBef>
                <a:spcPts val="390"/>
              </a:spcBef>
            </a:pPr>
            <a:r>
              <a:rPr sz="1000" b="1" spc="0" dirty="0">
                <a:latin typeface="Times New Roman"/>
                <a:cs typeface="Times New Roman"/>
              </a:rPr>
              <a:t>FP</a:t>
            </a:r>
            <a:r>
              <a:rPr sz="1000" b="1" spc="-4" dirty="0">
                <a:latin typeface="Times New Roman"/>
                <a:cs typeface="Times New Roman"/>
              </a:rPr>
              <a:t>G</a:t>
            </a:r>
            <a:r>
              <a:rPr sz="1000" b="1" spc="0" dirty="0">
                <a:latin typeface="Times New Roman"/>
                <a:cs typeface="Times New Roman"/>
              </a:rPr>
              <a:t>A </a:t>
            </a:r>
            <a:r>
              <a:rPr sz="1000" b="1" spc="19" dirty="0">
                <a:latin typeface="Times New Roman"/>
                <a:cs typeface="Times New Roman"/>
              </a:rPr>
              <a:t>M</a:t>
            </a:r>
            <a:r>
              <a:rPr sz="1000" b="1" spc="0" dirty="0">
                <a:latin typeface="Times New Roman"/>
                <a:cs typeface="Times New Roman"/>
              </a:rPr>
              <a:t>PD*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117598" y="2547683"/>
            <a:ext cx="742950" cy="4001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6910">
              <a:lnSpc>
                <a:spcPct val="95825"/>
              </a:lnSpc>
              <a:spcBef>
                <a:spcPts val="390"/>
              </a:spcBef>
            </a:pPr>
            <a:r>
              <a:rPr sz="1000" b="1" spc="0" dirty="0">
                <a:latin typeface="Times New Roman"/>
                <a:cs typeface="Times New Roman"/>
              </a:rPr>
              <a:t>A</a:t>
            </a:r>
            <a:r>
              <a:rPr sz="1000" b="1" spc="4" dirty="0">
                <a:latin typeface="Times New Roman"/>
                <a:cs typeface="Times New Roman"/>
              </a:rPr>
              <a:t>P</a:t>
            </a:r>
            <a:r>
              <a:rPr sz="1000" b="1" spc="0" dirty="0">
                <a:latin typeface="Times New Roman"/>
                <a:cs typeface="Times New Roman"/>
              </a:rPr>
              <a:t>V</a:t>
            </a:r>
            <a:r>
              <a:rPr sz="1000" b="1" spc="4" dirty="0">
                <a:latin typeface="Times New Roman"/>
                <a:cs typeface="Times New Roman"/>
              </a:rPr>
              <a:t>2</a:t>
            </a:r>
            <a:r>
              <a:rPr sz="1000" b="1" spc="0" dirty="0">
                <a:latin typeface="Times New Roman"/>
                <a:cs typeface="Times New Roman"/>
              </a:rPr>
              <a:t>5</a:t>
            </a:r>
            <a:endParaRPr sz="1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82108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bject 50"/>
          <p:cNvSpPr/>
          <p:nvPr/>
        </p:nvSpPr>
        <p:spPr>
          <a:xfrm>
            <a:off x="0" y="6858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0027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8" name="object 48"/>
          <p:cNvSpPr/>
          <p:nvPr/>
        </p:nvSpPr>
        <p:spPr>
          <a:xfrm>
            <a:off x="6640576" y="6500812"/>
            <a:ext cx="2500249" cy="0"/>
          </a:xfrm>
          <a:custGeom>
            <a:avLst/>
            <a:gdLst/>
            <a:ahLst/>
            <a:cxnLst/>
            <a:rect l="l" t="t" r="r" b="b"/>
            <a:pathLst>
              <a:path w="2500249">
                <a:moveTo>
                  <a:pt x="0" y="0"/>
                </a:moveTo>
                <a:lnTo>
                  <a:pt x="2500249" y="0"/>
                </a:lnTo>
              </a:path>
            </a:pathLst>
          </a:custGeom>
          <a:ln w="92075">
            <a:solidFill>
              <a:srgbClr val="0027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9" name="object 49"/>
          <p:cNvSpPr/>
          <p:nvPr/>
        </p:nvSpPr>
        <p:spPr>
          <a:xfrm>
            <a:off x="7339076" y="6249986"/>
            <a:ext cx="1612900" cy="536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0" y="6500812"/>
            <a:ext cx="3162300" cy="0"/>
          </a:xfrm>
          <a:custGeom>
            <a:avLst/>
            <a:gdLst/>
            <a:ahLst/>
            <a:cxnLst/>
            <a:rect l="l" t="t" r="r" b="b"/>
            <a:pathLst>
              <a:path w="3162300">
                <a:moveTo>
                  <a:pt x="0" y="0"/>
                </a:moveTo>
                <a:lnTo>
                  <a:pt x="3162300" y="0"/>
                </a:lnTo>
              </a:path>
            </a:pathLst>
          </a:custGeom>
          <a:ln w="92075">
            <a:solidFill>
              <a:srgbClr val="0027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228600" y="6172200"/>
            <a:ext cx="1219200" cy="6365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7" name="object 47"/>
          <p:cNvSpPr/>
          <p:nvPr/>
        </p:nvSpPr>
        <p:spPr>
          <a:xfrm>
            <a:off x="1614551" y="6205537"/>
            <a:ext cx="976312" cy="6524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00AF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00AF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00AF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00AF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3192907" y="6402435"/>
            <a:ext cx="3445071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T</a:t>
            </a:r>
            <a:r>
              <a:rPr sz="1200" b="1" spc="-4" dirty="0">
                <a:solidFill>
                  <a:srgbClr val="339966"/>
                </a:solidFill>
                <a:latin typeface="Arial"/>
                <a:cs typeface="Arial"/>
              </a:rPr>
              <a:t>h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omas</a:t>
            </a:r>
            <a:r>
              <a:rPr sz="1200" b="1" spc="4" dirty="0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J</a:t>
            </a:r>
            <a:r>
              <a:rPr sz="1200" b="1" spc="4" dirty="0">
                <a:solidFill>
                  <a:srgbClr val="339966"/>
                </a:solidFill>
                <a:latin typeface="Arial"/>
                <a:cs typeface="Arial"/>
              </a:rPr>
              <a:t>e</a:t>
            </a:r>
            <a:r>
              <a:rPr sz="1200" b="1" spc="-4" dirty="0">
                <a:solidFill>
                  <a:srgbClr val="339966"/>
                </a:solidFill>
                <a:latin typeface="Arial"/>
                <a:cs typeface="Arial"/>
              </a:rPr>
              <a:t>ff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erson</a:t>
            </a:r>
            <a:r>
              <a:rPr sz="1200" b="1" spc="-19" dirty="0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sz="1200" b="1" spc="-4" dirty="0">
                <a:solidFill>
                  <a:srgbClr val="339966"/>
                </a:solidFill>
                <a:latin typeface="Arial"/>
                <a:cs typeface="Arial"/>
              </a:rPr>
              <a:t>N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atio</a:t>
            </a:r>
            <a:r>
              <a:rPr sz="1200" b="1" spc="-4" dirty="0">
                <a:solidFill>
                  <a:srgbClr val="339966"/>
                </a:solidFill>
                <a:latin typeface="Arial"/>
                <a:cs typeface="Arial"/>
              </a:rPr>
              <a:t>n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al</a:t>
            </a:r>
            <a:r>
              <a:rPr sz="1200" b="1" spc="-39" dirty="0">
                <a:solidFill>
                  <a:srgbClr val="339966"/>
                </a:solidFill>
                <a:latin typeface="Arial"/>
                <a:cs typeface="Arial"/>
              </a:rPr>
              <a:t> A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c</a:t>
            </a:r>
            <a:r>
              <a:rPr sz="1200" b="1" spc="4" dirty="0">
                <a:solidFill>
                  <a:srgbClr val="339966"/>
                </a:solidFill>
                <a:latin typeface="Arial"/>
                <a:cs typeface="Arial"/>
              </a:rPr>
              <a:t>c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e</a:t>
            </a:r>
            <a:r>
              <a:rPr sz="1200" b="1" spc="4" dirty="0">
                <a:solidFill>
                  <a:srgbClr val="339966"/>
                </a:solidFill>
                <a:latin typeface="Arial"/>
                <a:cs typeface="Arial"/>
              </a:rPr>
              <a:t>l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erator</a:t>
            </a:r>
            <a:r>
              <a:rPr sz="1200" b="1" spc="-9" dirty="0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Fa</a:t>
            </a:r>
            <a:r>
              <a:rPr sz="1200" b="1" spc="4" dirty="0">
                <a:solidFill>
                  <a:srgbClr val="339966"/>
                </a:solidFill>
                <a:latin typeface="Arial"/>
                <a:cs typeface="Arial"/>
              </a:rPr>
              <a:t>c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il</a:t>
            </a:r>
            <a:r>
              <a:rPr sz="1200" b="1" spc="4" dirty="0">
                <a:solidFill>
                  <a:srgbClr val="339966"/>
                </a:solidFill>
                <a:latin typeface="Arial"/>
                <a:cs typeface="Arial"/>
              </a:rPr>
              <a:t>i</a:t>
            </a:r>
            <a:r>
              <a:rPr sz="1200" b="1" spc="-4" dirty="0">
                <a:solidFill>
                  <a:srgbClr val="339966"/>
                </a:solidFill>
                <a:latin typeface="Arial"/>
                <a:cs typeface="Arial"/>
              </a:rPr>
              <a:t>t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y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24000">
                <a:srgbClr val="FFC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4" name="Rectangle 3"/>
          <p:cNvSpPr/>
          <p:nvPr/>
        </p:nvSpPr>
        <p:spPr>
          <a:xfrm rot="21070283">
            <a:off x="2489971" y="5782735"/>
            <a:ext cx="5639364" cy="646331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This Design will carry JLAB DAQ for another decade!!</a:t>
            </a:r>
          </a:p>
          <a:p>
            <a:pPr algn="ctr"/>
            <a:r>
              <a:rPr lang="en-US" sz="1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Amazing Electronic Device!</a:t>
            </a:r>
          </a:p>
        </p:txBody>
      </p:sp>
    </p:spTree>
    <p:extLst>
      <p:ext uri="{BB962C8B-B14F-4D97-AF65-F5344CB8AC3E}">
        <p14:creationId xmlns:p14="http://schemas.microsoft.com/office/powerpoint/2010/main" val="2470393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30"/>
            <a:ext cx="8229600" cy="6397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sz="1800" kern="0" dirty="0"/>
              <a:t>Fast Electronics </a:t>
            </a:r>
            <a:r>
              <a:rPr lang="en-US" sz="1800" u="sng" kern="0" dirty="0"/>
              <a:t>S</a:t>
            </a:r>
            <a:r>
              <a:rPr lang="en-US" sz="1800" kern="0" dirty="0"/>
              <a:t>treaming </a:t>
            </a:r>
            <a:r>
              <a:rPr lang="en-US" sz="1800" u="sng" kern="0" dirty="0"/>
              <a:t>R</a:t>
            </a:r>
            <a:r>
              <a:rPr lang="en-US" sz="1800" kern="0" dirty="0"/>
              <a:t>ead</a:t>
            </a:r>
            <a:r>
              <a:rPr lang="en-US" sz="1800" u="sng" kern="0" dirty="0"/>
              <a:t>O</a:t>
            </a:r>
            <a:r>
              <a:rPr lang="en-US" sz="1800" kern="0" dirty="0"/>
              <a:t>ut Mode</a:t>
            </a:r>
          </a:p>
          <a:p>
            <a:endParaRPr lang="en-US" sz="1800" kern="0" dirty="0"/>
          </a:p>
          <a:p>
            <a:br>
              <a:rPr lang="en-US" sz="2000" kern="0" dirty="0"/>
            </a:br>
            <a:endParaRPr lang="en-US" sz="1400" kern="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3CF08CC-96D2-446E-9EB0-6965F15E58C2}"/>
              </a:ext>
            </a:extLst>
          </p:cNvPr>
          <p:cNvSpPr txBox="1"/>
          <p:nvPr/>
        </p:nvSpPr>
        <p:spPr>
          <a:xfrm>
            <a:off x="8305723" y="19239"/>
            <a:ext cx="6213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FEDAQ</a:t>
            </a:r>
          </a:p>
        </p:txBody>
      </p:sp>
      <p:sp>
        <p:nvSpPr>
          <p:cNvPr id="44" name="Rectangle 3">
            <a:extLst>
              <a:ext uri="{FF2B5EF4-FFF2-40B4-BE49-F238E27FC236}">
                <a16:creationId xmlns:a16="http://schemas.microsoft.com/office/drawing/2014/main" id="{D2EC88AE-5A4C-47F1-A8FA-4CE55CD79F9F}"/>
              </a:ext>
            </a:extLst>
          </p:cNvPr>
          <p:cNvSpPr txBox="1">
            <a:spLocks noChangeArrowheads="1"/>
          </p:cNvSpPr>
          <p:nvPr/>
        </p:nvSpPr>
        <p:spPr>
          <a:xfrm>
            <a:off x="396298" y="839665"/>
            <a:ext cx="8229600" cy="5178670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rgbClr val="002060"/>
                </a:solidFill>
                <a:latin typeface="+mn-lt"/>
              </a:defRPr>
            </a:lvl2pPr>
            <a:lvl3pPr marL="9191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8000"/>
                </a:solidFill>
                <a:latin typeface="+mn-lt"/>
              </a:defRPr>
            </a:lvl3pPr>
            <a:lvl4pPr marL="12620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rgbClr val="632B8D"/>
                </a:solidFill>
                <a:latin typeface="+mn-lt"/>
              </a:defRPr>
            </a:lvl4pPr>
            <a:lvl5pPr marL="1604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5pPr>
            <a:lvl6pPr marL="20621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5193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29765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4337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kern="0" dirty="0">
                <a:sym typeface="Wingdings" pitchFamily="2" charset="2"/>
              </a:rPr>
              <a:t>Streaming Read-Out – Experience 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en-US" sz="1600" kern="0" dirty="0">
                <a:solidFill>
                  <a:schemeClr val="tx1"/>
                </a:solidFill>
                <a:sym typeface="Wingdings" pitchFamily="2" charset="2"/>
              </a:rPr>
              <a:t>Augment existing pipelined hardware developed for the 12GeV experiment program. ( Flash ADC – 12bit/250Msps, High speed Gigabit backplanes)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en-US" sz="1600" kern="0" dirty="0">
                <a:solidFill>
                  <a:schemeClr val="tx1"/>
                </a:solidFill>
                <a:sym typeface="Wingdings" pitchFamily="2" charset="2"/>
              </a:rPr>
              <a:t>Demonstrated</a:t>
            </a:r>
            <a:r>
              <a:rPr lang="en-US" sz="1400" kern="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1600" kern="0" dirty="0">
                <a:solidFill>
                  <a:schemeClr val="tx1"/>
                </a:solidFill>
                <a:sym typeface="Wingdings" pitchFamily="2" charset="2"/>
              </a:rPr>
              <a:t>high speed serial transmission that eliminates VME 200MByte/sec limitation</a:t>
            </a:r>
          </a:p>
          <a:p>
            <a:pPr lvl="2" eaLnBrk="1" hangingPunct="1"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en-US" sz="1600" kern="0" dirty="0">
                <a:solidFill>
                  <a:schemeClr val="tx1"/>
                </a:solidFill>
                <a:sym typeface="Wingdings" pitchFamily="2" charset="2"/>
              </a:rPr>
              <a:t>VXS uses multiple Giga-bit serial links on back-plane for data transfer</a:t>
            </a:r>
          </a:p>
          <a:p>
            <a:pPr lvl="2" eaLnBrk="1" hangingPunct="1"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en-US" sz="1600" kern="0" dirty="0">
                <a:solidFill>
                  <a:schemeClr val="tx1"/>
                </a:solidFill>
                <a:sym typeface="Wingdings" pitchFamily="2" charset="2"/>
              </a:rPr>
              <a:t>VXS Serial back-plane limit is 8GByte/sec</a:t>
            </a:r>
          </a:p>
          <a:p>
            <a:pPr lvl="2" eaLnBrk="1" hangingPunct="1"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en-US" sz="1600" kern="0" dirty="0">
                <a:solidFill>
                  <a:schemeClr val="tx1"/>
                </a:solidFill>
                <a:sym typeface="Wingdings" pitchFamily="2" charset="2"/>
              </a:rPr>
              <a:t>VXS Trigger_Processor[VTP] data transfer limit presently: ~2GByte/sec</a:t>
            </a:r>
          </a:p>
          <a:p>
            <a:pPr marL="690563" lvl="2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en-US" sz="1600" kern="0" dirty="0">
              <a:solidFill>
                <a:schemeClr val="tx1"/>
              </a:solidFill>
              <a:sym typeface="Wingdings" pitchFamily="2" charset="2"/>
            </a:endParaRP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en-US" sz="1600" kern="0" dirty="0">
                <a:solidFill>
                  <a:schemeClr val="tx1"/>
                </a:solidFill>
                <a:sym typeface="Wingdings" pitchFamily="2" charset="2"/>
              </a:rPr>
              <a:t>VXS Trigger Processor with fADC250 boards on CLAS12 sub-detector used successfully during beam operations. [Forward Tagger]</a:t>
            </a:r>
          </a:p>
          <a:p>
            <a:pPr lvl="2" eaLnBrk="1" hangingPunct="1"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en-US" sz="1400" kern="0" dirty="0">
                <a:solidFill>
                  <a:schemeClr val="tx1"/>
                </a:solidFill>
                <a:sym typeface="Wingdings" pitchFamily="2" charset="2"/>
              </a:rPr>
              <a:t>16 fADC250 Modules ReadOut with serial mode to VTP</a:t>
            </a:r>
          </a:p>
          <a:p>
            <a:pPr lvl="2" eaLnBrk="1" hangingPunct="1"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en-US" sz="1400" kern="0" dirty="0">
                <a:solidFill>
                  <a:schemeClr val="tx1"/>
                </a:solidFill>
                <a:sym typeface="Wingdings" pitchFamily="2" charset="2"/>
              </a:rPr>
              <a:t>150MBytes peak data rates from Forward Tagger operated with beam</a:t>
            </a:r>
          </a:p>
          <a:p>
            <a:pPr lvl="2" eaLnBrk="1" hangingPunct="1"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en-US" sz="1400" kern="0" dirty="0">
                <a:solidFill>
                  <a:schemeClr val="tx1"/>
                </a:solidFill>
                <a:sym typeface="Wingdings" pitchFamily="2" charset="2"/>
              </a:rPr>
              <a:t>VTP uses 10GbitEthernet links to DAq network system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FontTx/>
              <a:buChar char="-"/>
            </a:pPr>
            <a:endParaRPr lang="en-US" sz="1600" kern="0" dirty="0">
              <a:sym typeface="Wingdings" pitchFamily="2" charset="2"/>
            </a:endParaRP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sz="2000" kern="0" dirty="0"/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en-US" sz="2000" kern="0" dirty="0"/>
          </a:p>
          <a:p>
            <a:pPr marL="514350" indent="-51435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sz="2600" kern="0" dirty="0"/>
          </a:p>
        </p:txBody>
      </p:sp>
    </p:spTree>
    <p:extLst>
      <p:ext uri="{BB962C8B-B14F-4D97-AF65-F5344CB8AC3E}">
        <p14:creationId xmlns:p14="http://schemas.microsoft.com/office/powerpoint/2010/main" val="23902642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3914192" y="1323484"/>
            <a:ext cx="545623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 eaLnBrk="0" hangingPunct="0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marL="741363" indent="-284163" eaLnBrk="0" hangingPunct="0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marL="1104900" indent="-215900" eaLnBrk="0" hangingPunct="0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rgbClr val="0033CC"/>
              </a:solidFill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SzPct val="45000"/>
              <a:buFont typeface="Arial" panose="020B0604020202020204" pitchFamily="34" charset="0"/>
              <a:buNone/>
            </a:pPr>
            <a:endParaRPr lang="en-US" altLang="en-US" sz="1600" dirty="0">
              <a:solidFill>
                <a:srgbClr val="0033CC"/>
              </a:solidFill>
              <a:latin typeface="Arial" panose="020B0604020202020204" pitchFamily="34" charset="0"/>
            </a:endParaRPr>
          </a:p>
          <a:p>
            <a:pPr lvl="2" eaLnBrk="1" hangingPunct="1"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endParaRPr lang="en-US" altLang="en-US" sz="1600" dirty="0">
              <a:solidFill>
                <a:srgbClr val="0033CC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rgbClr val="0033CC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rgbClr val="0033CC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latin typeface="Arial" panose="020B0604020202020204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30"/>
            <a:ext cx="8229600" cy="6397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sz="1800" kern="0" dirty="0"/>
              <a:t>Streaming Without ‘Crates’ </a:t>
            </a:r>
          </a:p>
          <a:p>
            <a:r>
              <a:rPr lang="en-US" sz="1800" kern="0" dirty="0"/>
              <a:t>Readout/Control of ASIC &lt;-</a:t>
            </a:r>
            <a:r>
              <a:rPr lang="en-US" sz="1800" kern="0" dirty="0">
                <a:sym typeface="Wingdings" panose="05000000000000000000" pitchFamily="2" charset="2"/>
              </a:rPr>
              <a:t>-&gt;Network</a:t>
            </a:r>
            <a:br>
              <a:rPr lang="en-US" sz="2000" kern="0" dirty="0"/>
            </a:br>
            <a:endParaRPr lang="en-US" sz="1400" kern="0" dirty="0"/>
          </a:p>
        </p:txBody>
      </p:sp>
      <p:sp>
        <p:nvSpPr>
          <p:cNvPr id="10" name="TextBox 9"/>
          <p:cNvSpPr txBox="1"/>
          <p:nvPr/>
        </p:nvSpPr>
        <p:spPr>
          <a:xfrm>
            <a:off x="8116155" y="43324"/>
            <a:ext cx="10278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FEDAQ Group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F07B52-B25A-4B29-A919-01D1B3AE4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915" y="1957225"/>
            <a:ext cx="3446317" cy="25787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49B8419-09DB-4324-8E51-AEE9726102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732" y="754501"/>
            <a:ext cx="2983992" cy="168859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ECA2183-7D7A-49DF-A1C4-D86C33A35DC2}"/>
              </a:ext>
            </a:extLst>
          </p:cNvPr>
          <p:cNvSpPr txBox="1"/>
          <p:nvPr/>
        </p:nvSpPr>
        <p:spPr>
          <a:xfrm>
            <a:off x="106807" y="4297100"/>
            <a:ext cx="3947680" cy="1954381"/>
          </a:xfrm>
          <a:prstGeom prst="rect">
            <a:avLst/>
          </a:prstGeom>
          <a:noFill/>
          <a:ln w="15875" cmpd="tri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u="sng" dirty="0"/>
              <a:t>JLAB FPGA Readout/Control 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192 Channel Interface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Algorithms </a:t>
            </a:r>
          </a:p>
          <a:p>
            <a:pPr marL="742950" lvl="1" indent="-285750">
              <a:buFontTx/>
              <a:buChar char="-"/>
            </a:pPr>
            <a:r>
              <a:rPr lang="en-US" sz="1100" dirty="0"/>
              <a:t>1ns TDC</a:t>
            </a:r>
          </a:p>
          <a:p>
            <a:pPr marL="742950" lvl="1" indent="-285750">
              <a:buFontTx/>
              <a:buChar char="-"/>
            </a:pPr>
            <a:r>
              <a:rPr lang="en-US" sz="1100" dirty="0"/>
              <a:t>Scaler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Fixed Latency up to 8us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Optical Ethernet – </a:t>
            </a:r>
            <a:r>
              <a:rPr lang="en-US" sz="1100" u="sng" dirty="0"/>
              <a:t>Use Commercial 1Gbe</a:t>
            </a:r>
          </a:p>
          <a:p>
            <a:pPr marL="742950" lvl="1" indent="-285750">
              <a:buFontTx/>
              <a:buChar char="-"/>
            </a:pPr>
            <a:r>
              <a:rPr lang="en-US" sz="1100" dirty="0"/>
              <a:t>Finisar Transceiver capable of 10Gbps</a:t>
            </a:r>
          </a:p>
          <a:p>
            <a:pPr marL="742950" lvl="1" indent="-285750">
              <a:buFontTx/>
              <a:buChar char="-"/>
            </a:pPr>
            <a:r>
              <a:rPr lang="en-US" sz="1100" dirty="0"/>
              <a:t>Artix could run @3.125Gpbs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u="sng" dirty="0">
                <a:solidFill>
                  <a:srgbClr val="FF0000"/>
                </a:solidFill>
              </a:rPr>
              <a:t>Mates  to ASIC </a:t>
            </a:r>
            <a:r>
              <a:rPr lang="en-US" sz="11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+5VDC @1A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EC891B4-E0F9-446C-A4D8-517AE84E0CEC}"/>
              </a:ext>
            </a:extLst>
          </p:cNvPr>
          <p:cNvSpPr/>
          <p:nvPr/>
        </p:nvSpPr>
        <p:spPr bwMode="auto">
          <a:xfrm>
            <a:off x="5379859" y="2620437"/>
            <a:ext cx="424873" cy="184354"/>
          </a:xfrm>
          <a:prstGeom prst="ellipse">
            <a:avLst/>
          </a:prstGeom>
          <a:noFill/>
          <a:ln w="349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5" name="object 3">
            <a:extLst>
              <a:ext uri="{FF2B5EF4-FFF2-40B4-BE49-F238E27FC236}">
                <a16:creationId xmlns:a16="http://schemas.microsoft.com/office/drawing/2014/main" id="{4921F00C-6BE4-4C8D-BEA7-AA09B0C71A54}"/>
              </a:ext>
            </a:extLst>
          </p:cNvPr>
          <p:cNvSpPr txBox="1"/>
          <p:nvPr/>
        </p:nvSpPr>
        <p:spPr>
          <a:xfrm>
            <a:off x="2295391" y="2323865"/>
            <a:ext cx="968107" cy="1477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929">
              <a:lnSpc>
                <a:spcPts val="1800"/>
              </a:lnSpc>
              <a:spcBef>
                <a:spcPts val="90"/>
              </a:spcBef>
            </a:pPr>
            <a:r>
              <a:rPr sz="1700" dirty="0">
                <a:solidFill>
                  <a:srgbClr val="FEFB40"/>
                </a:solidFill>
                <a:latin typeface="Microsoft Sans Serif"/>
                <a:cs typeface="Microsoft Sans Serif"/>
              </a:rPr>
              <a:t>Xilinx Artix7</a:t>
            </a:r>
            <a:endParaRPr sz="1700" dirty="0">
              <a:latin typeface="Microsoft Sans Serif"/>
              <a:cs typeface="Microsoft Sans Serif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21D470F-1E29-495F-9A08-5783D243B776}"/>
              </a:ext>
            </a:extLst>
          </p:cNvPr>
          <p:cNvSpPr txBox="1"/>
          <p:nvPr/>
        </p:nvSpPr>
        <p:spPr>
          <a:xfrm>
            <a:off x="4606231" y="3292046"/>
            <a:ext cx="4408295" cy="3016210"/>
          </a:xfrm>
          <a:prstGeom prst="rect">
            <a:avLst/>
          </a:prstGeom>
          <a:noFill/>
          <a:ln w="25400">
            <a:solidFill>
              <a:schemeClr val="accent1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u="sng" dirty="0"/>
              <a:t>INDRA</a:t>
            </a:r>
            <a:r>
              <a:rPr lang="en-US" sz="1400" dirty="0"/>
              <a:t> Test Lab in CEBAF Center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Readout R&amp;D lab for future 12GeV experiments</a:t>
            </a:r>
          </a:p>
          <a:p>
            <a:pPr lvl="1"/>
            <a:r>
              <a:rPr lang="en-US" sz="1200" dirty="0"/>
              <a:t>- TDIS</a:t>
            </a:r>
          </a:p>
          <a:p>
            <a:pPr lvl="1"/>
            <a:r>
              <a:rPr lang="en-US" sz="1200" dirty="0"/>
              <a:t>- SoLID</a:t>
            </a:r>
          </a:p>
          <a:p>
            <a:pPr lvl="1"/>
            <a:r>
              <a:rPr lang="en-US" sz="1200" dirty="0"/>
              <a:t>- Moeller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Development of new Software for managing streaming data storage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Developing Software Framework for processing tasks. i.e.) Calibration, monitoring, reconstruction.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Use new COTS {Aritsta} network gear that includes high level FPGA for control of data stream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Development of High Level Synthesis code for creating ‘virtual triggers’ from streaming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FAF1A9E-10F1-4862-80E4-685DD720DFD6}"/>
              </a:ext>
            </a:extLst>
          </p:cNvPr>
          <p:cNvSpPr txBox="1"/>
          <p:nvPr/>
        </p:nvSpPr>
        <p:spPr>
          <a:xfrm>
            <a:off x="85241" y="754506"/>
            <a:ext cx="3990813" cy="2108269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1600" u="sng" dirty="0"/>
              <a:t>FPGA ReadOut &amp; Control[ROC]</a:t>
            </a:r>
          </a:p>
          <a:p>
            <a:r>
              <a:rPr lang="en-US" sz="1600" dirty="0"/>
              <a:t>Develop interfaces with new ASIC:</a:t>
            </a:r>
          </a:p>
          <a:p>
            <a:endParaRPr lang="en-US" sz="900" dirty="0"/>
          </a:p>
          <a:p>
            <a:pPr marL="342900" indent="-342900">
              <a:buAutoNum type="arabicPeriod"/>
            </a:pPr>
            <a:r>
              <a:rPr lang="en-US" sz="1600" dirty="0"/>
              <a:t>Used MAROC3 for CLAS12 RICH and GlueX DIRC detectors</a:t>
            </a:r>
          </a:p>
          <a:p>
            <a:pPr marL="342900" indent="-342900">
              <a:buFontTx/>
              <a:buAutoNum type="arabicPeriod"/>
            </a:pPr>
            <a:r>
              <a:rPr lang="en-US" sz="1600" dirty="0"/>
              <a:t>Petiroc 2A -&gt; 32 Channel SiPM with Q and T conversion {10 bit ADC; 18ps timing[Prototype in development]</a:t>
            </a:r>
          </a:p>
          <a:p>
            <a:r>
              <a:rPr lang="en-US" sz="1000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06232" y="2922713"/>
            <a:ext cx="4537781" cy="338554"/>
          </a:xfrm>
          <a:prstGeom prst="rect">
            <a:avLst/>
          </a:prstGeom>
          <a:solidFill>
            <a:srgbClr val="CCFFFF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u="sng" dirty="0"/>
              <a:t>I</a:t>
            </a:r>
            <a:r>
              <a:rPr lang="en-US" sz="1600" dirty="0"/>
              <a:t>nnovation in </a:t>
            </a:r>
            <a:r>
              <a:rPr lang="en-US" sz="1600" u="sng" dirty="0"/>
              <a:t>N</a:t>
            </a:r>
            <a:r>
              <a:rPr lang="en-US" sz="1600" dirty="0"/>
              <a:t>uclear </a:t>
            </a:r>
            <a:r>
              <a:rPr lang="en-US" sz="1600" u="sng" dirty="0"/>
              <a:t>D</a:t>
            </a:r>
            <a:r>
              <a:rPr lang="en-US" sz="1600" dirty="0"/>
              <a:t>ata </a:t>
            </a:r>
            <a:r>
              <a:rPr lang="en-US" sz="1600" u="sng" dirty="0"/>
              <a:t>R</a:t>
            </a:r>
            <a:r>
              <a:rPr lang="en-US" sz="1600" dirty="0"/>
              <a:t>eadout and </a:t>
            </a:r>
            <a:r>
              <a:rPr lang="en-US" sz="1600" u="sng" dirty="0"/>
              <a:t>A</a:t>
            </a:r>
            <a:r>
              <a:rPr lang="en-US" sz="1600" dirty="0"/>
              <a:t>nalysis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92682" y="2388831"/>
            <a:ext cx="1739579" cy="461665"/>
          </a:xfrm>
          <a:prstGeom prst="rect">
            <a:avLst/>
          </a:prstGeom>
          <a:noFill/>
          <a:ln w="25400">
            <a:solidFill>
              <a:srgbClr val="0099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</a:rPr>
              <a:t>Aritsta Network Switch</a:t>
            </a:r>
          </a:p>
          <a:p>
            <a:r>
              <a:rPr lang="en-US" sz="1200" dirty="0">
                <a:solidFill>
                  <a:srgbClr val="00B050"/>
                </a:solidFill>
              </a:rPr>
              <a:t>Uses Xilinx FPGA</a:t>
            </a:r>
          </a:p>
        </p:txBody>
      </p:sp>
      <p:sp>
        <p:nvSpPr>
          <p:cNvPr id="3" name="Freeform 2"/>
          <p:cNvSpPr/>
          <p:nvPr/>
        </p:nvSpPr>
        <p:spPr bwMode="auto">
          <a:xfrm>
            <a:off x="4215950" y="2396591"/>
            <a:ext cx="3025534" cy="532726"/>
          </a:xfrm>
          <a:custGeom>
            <a:avLst/>
            <a:gdLst>
              <a:gd name="connsiteX0" fmla="*/ 0 w 3025534"/>
              <a:gd name="connsiteY0" fmla="*/ 532726 h 532726"/>
              <a:gd name="connsiteX1" fmla="*/ 1343278 w 3025534"/>
              <a:gd name="connsiteY1" fmla="*/ 225228 h 532726"/>
              <a:gd name="connsiteX2" fmla="*/ 2346691 w 3025534"/>
              <a:gd name="connsiteY2" fmla="*/ 281873 h 532726"/>
              <a:gd name="connsiteX3" fmla="*/ 2977869 w 3025534"/>
              <a:gd name="connsiteY3" fmla="*/ 14836 h 532726"/>
              <a:gd name="connsiteX4" fmla="*/ 2977869 w 3025534"/>
              <a:gd name="connsiteY4" fmla="*/ 39112 h 532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5534" h="532726">
                <a:moveTo>
                  <a:pt x="0" y="532726"/>
                </a:moveTo>
                <a:cubicBezTo>
                  <a:pt x="476081" y="399881"/>
                  <a:pt x="952163" y="267037"/>
                  <a:pt x="1343278" y="225228"/>
                </a:cubicBezTo>
                <a:cubicBezTo>
                  <a:pt x="1734393" y="183419"/>
                  <a:pt x="2074259" y="316938"/>
                  <a:pt x="2346691" y="281873"/>
                </a:cubicBezTo>
                <a:cubicBezTo>
                  <a:pt x="2619123" y="246808"/>
                  <a:pt x="2872673" y="55296"/>
                  <a:pt x="2977869" y="14836"/>
                </a:cubicBezTo>
                <a:cubicBezTo>
                  <a:pt x="3083065" y="-25624"/>
                  <a:pt x="2981915" y="28323"/>
                  <a:pt x="2977869" y="39112"/>
                </a:cubicBezTo>
              </a:path>
            </a:pathLst>
          </a:custGeom>
          <a:noFill/>
          <a:ln w="34925" cap="flat" cmpd="sng" algn="ctr">
            <a:solidFill>
              <a:srgbClr val="FFC000"/>
            </a:solidFill>
            <a:prstDash val="solid"/>
            <a:round/>
            <a:headEnd type="stealth" w="lg" len="lg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46191" y="2396591"/>
            <a:ext cx="7585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Fiber Optic</a:t>
            </a:r>
          </a:p>
        </p:txBody>
      </p:sp>
    </p:spTree>
    <p:extLst>
      <p:ext uri="{BB962C8B-B14F-4D97-AF65-F5344CB8AC3E}">
        <p14:creationId xmlns:p14="http://schemas.microsoft.com/office/powerpoint/2010/main" val="1857706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7834313" algn="l"/>
              </a:tabLst>
            </a:pPr>
            <a:r>
              <a:rPr lang="en-US" dirty="0"/>
              <a:t>Status Report Overview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52948"/>
            <a:ext cx="8229600" cy="3414252"/>
          </a:xfrm>
        </p:spPr>
        <p:txBody>
          <a:bodyPr/>
          <a:lstStyle/>
          <a:p>
            <a:pPr marL="690245" lvl="1" indent="-342900" eaLnBrk="1" hangingPunct="1">
              <a:spcBef>
                <a:spcPct val="0"/>
              </a:spcBef>
              <a:spcAft>
                <a:spcPts val="600"/>
              </a:spcAft>
              <a:buAutoNum type="arabicPeriod"/>
            </a:pPr>
            <a:r>
              <a:rPr lang="en-US" sz="1800" dirty="0"/>
              <a:t>Activity list in Hall B </a:t>
            </a:r>
          </a:p>
          <a:p>
            <a:pPr marL="347345" lvl="1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1600" dirty="0">
                <a:solidFill>
                  <a:schemeClr val="tx1"/>
                </a:solidFill>
              </a:rPr>
              <a:t>      </a:t>
            </a:r>
            <a:endParaRPr lang="en-US" sz="1400" dirty="0">
              <a:cs typeface="Arial"/>
            </a:endParaRPr>
          </a:p>
          <a:p>
            <a:pPr marL="690245" lvl="1" indent="-342900" eaLnBrk="1" hangingPunct="1">
              <a:spcBef>
                <a:spcPct val="0"/>
              </a:spcBef>
              <a:spcAft>
                <a:spcPts val="600"/>
              </a:spcAft>
              <a:buAutoNum type="arabicPeriod" startAt="2"/>
            </a:pPr>
            <a:r>
              <a:rPr lang="en-US" sz="1800" dirty="0"/>
              <a:t>DAQ Readout Boards </a:t>
            </a:r>
          </a:p>
          <a:p>
            <a:pPr marL="690245" lvl="1" indent="-342900" eaLnBrk="1" hangingPunct="1">
              <a:spcBef>
                <a:spcPct val="0"/>
              </a:spcBef>
              <a:spcAft>
                <a:spcPts val="600"/>
              </a:spcAft>
              <a:buAutoNum type="arabicPeriod" startAt="2"/>
            </a:pPr>
            <a:endParaRPr lang="en-US" sz="1800" dirty="0"/>
          </a:p>
          <a:p>
            <a:pPr marL="690245" lvl="1" indent="-342900" eaLnBrk="1" hangingPunct="1">
              <a:spcBef>
                <a:spcPct val="0"/>
              </a:spcBef>
              <a:spcAft>
                <a:spcPts val="600"/>
              </a:spcAft>
              <a:buAutoNum type="arabicPeriod" startAt="2"/>
            </a:pPr>
            <a:r>
              <a:rPr lang="en-US" sz="1800" dirty="0"/>
              <a:t>Trigger – (</a:t>
            </a:r>
            <a:r>
              <a:rPr lang="en-US" sz="1800" dirty="0">
                <a:solidFill>
                  <a:srgbClr val="00B050"/>
                </a:solidFill>
              </a:rPr>
              <a:t>No report from me today</a:t>
            </a:r>
            <a:r>
              <a:rPr lang="en-US" sz="1800" dirty="0"/>
              <a:t>)  </a:t>
            </a:r>
          </a:p>
          <a:p>
            <a:pPr marL="690245" lvl="1" indent="-342900" eaLnBrk="1" hangingPunct="1">
              <a:spcBef>
                <a:spcPct val="0"/>
              </a:spcBef>
              <a:spcAft>
                <a:spcPts val="600"/>
              </a:spcAft>
              <a:buAutoNum type="arabicPeriod" startAt="2"/>
            </a:pPr>
            <a:endParaRPr lang="en-US" sz="1800" dirty="0">
              <a:cs typeface="Arial"/>
            </a:endParaRPr>
          </a:p>
          <a:p>
            <a:pPr marL="690245" lvl="1" indent="-342900" eaLnBrk="1" hangingPunct="1">
              <a:spcBef>
                <a:spcPct val="0"/>
              </a:spcBef>
              <a:spcAft>
                <a:spcPts val="600"/>
              </a:spcAft>
              <a:buAutoNum type="arabicPeriod" startAt="2"/>
            </a:pPr>
            <a:r>
              <a:rPr lang="en-US" sz="1800" dirty="0">
                <a:cs typeface="Arial"/>
              </a:rPr>
              <a:t>Discussion &amp; Summary</a:t>
            </a:r>
          </a:p>
          <a:p>
            <a:pPr marL="347345" lvl="1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en-US" sz="1800" dirty="0">
              <a:cs typeface="Arial"/>
            </a:endParaRPr>
          </a:p>
          <a:p>
            <a:pPr marL="347345" lvl="1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en-US" sz="1800" dirty="0">
              <a:cs typeface="Arial"/>
            </a:endParaRPr>
          </a:p>
          <a:p>
            <a:pPr marL="861695" lvl="1" indent="-514350" eaLnBrk="1" hangingPunct="1">
              <a:spcBef>
                <a:spcPct val="0"/>
              </a:spcBef>
              <a:spcAft>
                <a:spcPts val="600"/>
              </a:spcAft>
              <a:buChar char="-"/>
            </a:pPr>
            <a:endParaRPr lang="en-US" sz="1800" dirty="0">
              <a:cs typeface="Arial"/>
            </a:endParaRPr>
          </a:p>
          <a:p>
            <a:pPr marL="861695" lvl="1" indent="-514350" eaLnBrk="1" hangingPunct="1">
              <a:spcBef>
                <a:spcPct val="0"/>
              </a:spcBef>
              <a:spcAft>
                <a:spcPts val="600"/>
              </a:spcAft>
              <a:buFontTx/>
              <a:buChar char="-"/>
            </a:pPr>
            <a:endParaRPr lang="en-US" sz="1000" dirty="0">
              <a:cs typeface="Arial"/>
            </a:endParaRPr>
          </a:p>
          <a:p>
            <a:pPr marL="514350" indent="-514350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425862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BC64191-5839-4D20-8177-3B7B3DAB2358}"/>
              </a:ext>
            </a:extLst>
          </p:cNvPr>
          <p:cNvSpPr txBox="1">
            <a:spLocks/>
          </p:cNvSpPr>
          <p:nvPr/>
        </p:nvSpPr>
        <p:spPr bwMode="auto">
          <a:xfrm>
            <a:off x="384284" y="934025"/>
            <a:ext cx="7072805" cy="593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pPr algn="l"/>
            <a:endParaRPr lang="en-US" kern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5698B2-74CB-4274-91ED-DB62DBF2402B}"/>
              </a:ext>
            </a:extLst>
          </p:cNvPr>
          <p:cNvSpPr txBox="1"/>
          <p:nvPr/>
        </p:nvSpPr>
        <p:spPr>
          <a:xfrm>
            <a:off x="7786543" y="-1"/>
            <a:ext cx="1357457" cy="707886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/>
              <a:t>Mark Taylor</a:t>
            </a:r>
          </a:p>
          <a:p>
            <a:r>
              <a:rPr lang="en-US" sz="1000" dirty="0"/>
              <a:t>Armen Stepanyan</a:t>
            </a:r>
          </a:p>
          <a:p>
            <a:r>
              <a:rPr lang="en-US" sz="1000" dirty="0"/>
              <a:t>FEDAQ</a:t>
            </a:r>
          </a:p>
          <a:p>
            <a:endParaRPr lang="en-US" sz="10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306203" y="230074"/>
            <a:ext cx="4293587" cy="40530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21990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buClr>
                <a:srgbClr val="000000"/>
              </a:buClr>
            </a:pPr>
            <a:r>
              <a:rPr lang="en-US" sz="2176" dirty="0">
                <a:solidFill>
                  <a:srgbClr val="000000"/>
                </a:solidFill>
                <a:latin typeface="Arial"/>
                <a:sym typeface="Arial"/>
              </a:rPr>
              <a:t>Hall B Activities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99042" y="3404836"/>
            <a:ext cx="2160511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FPGA power mezzanine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02685" y="3404836"/>
            <a:ext cx="2160511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VMM power mezzanine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881444" y="3217145"/>
            <a:ext cx="0" cy="188957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533252" y="3217145"/>
            <a:ext cx="0" cy="188957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672064" y="1625921"/>
            <a:ext cx="1409590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Base board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16591" y="2529881"/>
            <a:ext cx="651218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VMM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81653" y="2026324"/>
            <a:ext cx="651218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VMM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71698" y="2010342"/>
            <a:ext cx="545615" cy="385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To GEM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46454" y="2244920"/>
            <a:ext cx="651218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FPGA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44969" y="2395704"/>
            <a:ext cx="744212" cy="385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VTRx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(rad hard)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96088" y="3153653"/>
            <a:ext cx="2160511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MGT power mezzanine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3497461" y="2781066"/>
            <a:ext cx="0" cy="37258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305668" y="3617260"/>
            <a:ext cx="2160511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50 mm x 215 mm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72742" y="1323743"/>
            <a:ext cx="2160511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128 channels 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7FA36258-C0C6-70AF-1BBE-837F77194394}"/>
              </a:ext>
            </a:extLst>
          </p:cNvPr>
          <p:cNvSpPr txBox="1">
            <a:spLocks/>
          </p:cNvSpPr>
          <p:nvPr/>
        </p:nvSpPr>
        <p:spPr>
          <a:xfrm>
            <a:off x="748018" y="809126"/>
            <a:ext cx="6723680" cy="5872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121990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fontAlgn="auto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US" sz="1100" dirty="0">
                <a:latin typeface="Arial"/>
                <a:sym typeface="Arial"/>
              </a:rPr>
              <a:t>Original FastBus crates/modules removed and excessed</a:t>
            </a:r>
          </a:p>
          <a:p>
            <a:pPr marL="342900" indent="-342900" fontAlgn="auto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endParaRPr lang="en-US" sz="1100" dirty="0">
              <a:solidFill>
                <a:srgbClr val="00B050"/>
              </a:solidFill>
              <a:latin typeface="Arial"/>
              <a:sym typeface="Arial"/>
            </a:endParaRPr>
          </a:p>
          <a:p>
            <a:pPr marL="342900" indent="-342900" fontAlgn="auto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US" sz="1100" dirty="0">
                <a:solidFill>
                  <a:srgbClr val="000000"/>
                </a:solidFill>
                <a:latin typeface="Arial"/>
                <a:sym typeface="Arial"/>
              </a:rPr>
              <a:t>Over a thousand RG58 coaxial connectors re-terminated with Lemo plugs after removal of old circuit boards used with the 1872 FastBus ADC</a:t>
            </a:r>
          </a:p>
          <a:p>
            <a:pPr marL="342900" indent="-342900" fontAlgn="auto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endParaRPr lang="en-US" sz="1100" dirty="0">
              <a:solidFill>
                <a:srgbClr val="000000"/>
              </a:solidFill>
              <a:latin typeface="Arial"/>
              <a:sym typeface="Arial"/>
            </a:endParaRPr>
          </a:p>
          <a:p>
            <a:pPr marL="342900" indent="-342900" fontAlgn="auto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US" sz="1100" dirty="0">
                <a:solidFill>
                  <a:srgbClr val="000000"/>
                </a:solidFill>
                <a:latin typeface="Arial"/>
                <a:sym typeface="Arial"/>
              </a:rPr>
              <a:t>New VXS crates have been received and tested. </a:t>
            </a:r>
          </a:p>
          <a:p>
            <a:pPr marL="800100" lvl="1" indent="-342900" fontAlgn="auto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US" sz="1100" dirty="0">
                <a:solidFill>
                  <a:srgbClr val="000000"/>
                </a:solidFill>
                <a:latin typeface="Arial"/>
                <a:sym typeface="Arial"/>
              </a:rPr>
              <a:t>Installation in the hall by next week 17-Nov</a:t>
            </a:r>
          </a:p>
          <a:p>
            <a:pPr lvl="1" fontAlgn="auto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</a:pPr>
            <a:endParaRPr lang="en-US" sz="1600" dirty="0">
              <a:solidFill>
                <a:srgbClr val="000000"/>
              </a:solidFill>
              <a:latin typeface="Arial"/>
              <a:sym typeface="Arial"/>
            </a:endParaRPr>
          </a:p>
          <a:p>
            <a:pPr marL="342900" indent="-342900" fontAlgn="auto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0000"/>
                </a:solidFill>
                <a:latin typeface="Arial"/>
                <a:sym typeface="Arial"/>
              </a:rPr>
              <a:t>New Trigger Fiber Optic cable has been ordered and patch panels received -&gt; </a:t>
            </a:r>
            <a:r>
              <a:rPr lang="en-US" sz="1800" dirty="0">
                <a:solidFill>
                  <a:srgbClr val="00B050"/>
                </a:solidFill>
                <a:latin typeface="Arial"/>
                <a:sym typeface="Arial"/>
              </a:rPr>
              <a:t>Complete</a:t>
            </a:r>
          </a:p>
          <a:p>
            <a:pPr marL="800100" lvl="1" indent="-342900" fontAlgn="auto"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latin typeface="Arial"/>
                <a:sym typeface="Arial"/>
              </a:rPr>
              <a:t>Fiber patch cables need to be ordered </a:t>
            </a:r>
          </a:p>
          <a:p>
            <a:pPr marL="800100" lvl="1" indent="-342900" fontAlgn="auto"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1400" dirty="0">
              <a:latin typeface="Arial"/>
              <a:sym typeface="Arial"/>
            </a:endParaRPr>
          </a:p>
          <a:p>
            <a:pPr marL="342900" indent="-342900" fontAlgn="auto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0000"/>
                </a:solidFill>
                <a:latin typeface="Arial"/>
                <a:sym typeface="Arial"/>
              </a:rPr>
              <a:t>New single mode </a:t>
            </a:r>
            <a:r>
              <a:rPr lang="en-US" sz="1800" i="1" dirty="0">
                <a:solidFill>
                  <a:srgbClr val="000000"/>
                </a:solidFill>
                <a:latin typeface="Arial"/>
                <a:sym typeface="Arial"/>
              </a:rPr>
              <a:t>network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Arial"/>
              </a:rPr>
              <a:t> fiber optic cable is </a:t>
            </a:r>
            <a:r>
              <a:rPr lang="en-US" sz="1800" dirty="0">
                <a:solidFill>
                  <a:srgbClr val="00B050"/>
                </a:solidFill>
                <a:latin typeface="Arial"/>
                <a:sym typeface="Arial"/>
              </a:rPr>
              <a:t>installed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Arial"/>
              </a:rPr>
              <a:t>  New DAQ switch installed and cabled to the counting house. </a:t>
            </a:r>
          </a:p>
          <a:p>
            <a:pPr marL="342900" indent="-342900" fontAlgn="auto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0000"/>
                </a:solidFill>
                <a:latin typeface="Arial"/>
                <a:sym typeface="Arial"/>
              </a:rPr>
              <a:t>Hall B Deck 2 North rack layout documentation started</a:t>
            </a:r>
          </a:p>
          <a:p>
            <a:pPr marL="342900" indent="-342900" fontAlgn="auto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0000"/>
                </a:solidFill>
                <a:latin typeface="Arial"/>
                <a:sym typeface="Arial"/>
              </a:rPr>
              <a:t>6 of 7 VXS crates installed in equipment racks in Hall B, Deck 2 North area</a:t>
            </a:r>
          </a:p>
          <a:p>
            <a:pPr marL="342900" indent="-342900" fontAlgn="auto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endParaRPr lang="en-US" sz="1800" dirty="0">
              <a:solidFill>
                <a:srgbClr val="000000"/>
              </a:solidFill>
              <a:latin typeface="Arial"/>
              <a:sym typeface="Arial"/>
            </a:endParaRPr>
          </a:p>
          <a:p>
            <a:pPr marL="342900" indent="-342900" fontAlgn="auto"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endParaRPr lang="en-US" sz="1800" dirty="0">
              <a:solidFill>
                <a:srgbClr val="000000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0958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BC64191-5839-4D20-8177-3B7B3DAB2358}"/>
              </a:ext>
            </a:extLst>
          </p:cNvPr>
          <p:cNvSpPr txBox="1">
            <a:spLocks/>
          </p:cNvSpPr>
          <p:nvPr/>
        </p:nvSpPr>
        <p:spPr bwMode="auto">
          <a:xfrm>
            <a:off x="384284" y="934025"/>
            <a:ext cx="7072805" cy="593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pPr algn="l"/>
            <a:endParaRPr lang="en-US" kern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5698B2-74CB-4274-91ED-DB62DBF2402B}"/>
              </a:ext>
            </a:extLst>
          </p:cNvPr>
          <p:cNvSpPr txBox="1"/>
          <p:nvPr/>
        </p:nvSpPr>
        <p:spPr>
          <a:xfrm>
            <a:off x="7784728" y="0"/>
            <a:ext cx="1317990" cy="707886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/>
              <a:t>Mark Taylor</a:t>
            </a:r>
          </a:p>
          <a:p>
            <a:r>
              <a:rPr lang="en-US" sz="1000" dirty="0"/>
              <a:t>Armen Stepanyan</a:t>
            </a:r>
          </a:p>
          <a:p>
            <a:r>
              <a:rPr lang="en-US" sz="1000" dirty="0"/>
              <a:t>Jim Sheperd [Temp]</a:t>
            </a:r>
          </a:p>
          <a:p>
            <a:r>
              <a:rPr lang="en-US" sz="1000" dirty="0"/>
              <a:t>FEDAQ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306203" y="230074"/>
            <a:ext cx="4293587" cy="40530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21990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buClr>
                <a:srgbClr val="000000"/>
              </a:buClr>
            </a:pPr>
            <a:r>
              <a:rPr lang="en-US" sz="2176" dirty="0">
                <a:solidFill>
                  <a:srgbClr val="000000"/>
                </a:solidFill>
                <a:latin typeface="Arial"/>
                <a:sym typeface="Arial"/>
              </a:rPr>
              <a:t>Hall B Activities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02685" y="3404836"/>
            <a:ext cx="2160511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VMM power mezzanine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881444" y="3217145"/>
            <a:ext cx="0" cy="188957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533252" y="3217145"/>
            <a:ext cx="0" cy="188957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672064" y="1625921"/>
            <a:ext cx="1409590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Base board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16591" y="2529881"/>
            <a:ext cx="651218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VMM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81653" y="2026324"/>
            <a:ext cx="651218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VMM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71698" y="2010342"/>
            <a:ext cx="545615" cy="385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To GEM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46454" y="2244920"/>
            <a:ext cx="651218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FPGA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44969" y="2395704"/>
            <a:ext cx="744212" cy="385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VTRx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(rad hard)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96088" y="3153653"/>
            <a:ext cx="2160511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MGT power mezzanine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3497461" y="2781066"/>
            <a:ext cx="0" cy="37258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305668" y="3617260"/>
            <a:ext cx="2160511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50 mm x 215 mm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72742" y="1323743"/>
            <a:ext cx="2160511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128 channels 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7FA36258-C0C6-70AF-1BBE-837F77194394}"/>
              </a:ext>
            </a:extLst>
          </p:cNvPr>
          <p:cNvSpPr txBox="1">
            <a:spLocks/>
          </p:cNvSpPr>
          <p:nvPr/>
        </p:nvSpPr>
        <p:spPr>
          <a:xfrm>
            <a:off x="779665" y="752603"/>
            <a:ext cx="6723680" cy="5872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121990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fontAlgn="auto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US" sz="1800" dirty="0">
                <a:latin typeface="Arial"/>
                <a:sym typeface="Arial"/>
              </a:rPr>
              <a:t>Hall B – Space Frame – Deck 2 North – Rack layout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</a:pPr>
            <a:endParaRPr lang="en-US" sz="900" dirty="0">
              <a:solidFill>
                <a:srgbClr val="00B050"/>
              </a:solidFill>
              <a:latin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A53881-A79C-2443-0869-F01E841CD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69" y="1236959"/>
            <a:ext cx="6557096" cy="42361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51FCFD-CA57-8D6B-7F46-135F98CD93F0}"/>
              </a:ext>
            </a:extLst>
          </p:cNvPr>
          <p:cNvSpPr txBox="1"/>
          <p:nvPr/>
        </p:nvSpPr>
        <p:spPr>
          <a:xfrm>
            <a:off x="3634302" y="3905778"/>
            <a:ext cx="1722995" cy="107721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Network Gear and Trigger Fiber Panels in L2-1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06D8C8-477A-E886-C481-17D7B8AC4FC3}"/>
              </a:ext>
            </a:extLst>
          </p:cNvPr>
          <p:cNvSpPr txBox="1"/>
          <p:nvPr/>
        </p:nvSpPr>
        <p:spPr>
          <a:xfrm>
            <a:off x="1202902" y="3524260"/>
            <a:ext cx="1456200" cy="15696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VXS Crates</a:t>
            </a:r>
          </a:p>
          <a:p>
            <a:r>
              <a:rPr lang="en-US" sz="1600" dirty="0"/>
              <a:t>DAQ Modules</a:t>
            </a:r>
          </a:p>
          <a:p>
            <a:r>
              <a:rPr lang="en-US" sz="1600" dirty="0"/>
              <a:t>Cables from</a:t>
            </a:r>
          </a:p>
          <a:p>
            <a:r>
              <a:rPr lang="en-US" sz="1600" dirty="0"/>
              <a:t>HCAL in the floor</a:t>
            </a:r>
          </a:p>
          <a:p>
            <a:endParaRPr lang="en-US" sz="16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38F5EBC-34D3-626E-A1AC-609E0395A488}"/>
              </a:ext>
            </a:extLst>
          </p:cNvPr>
          <p:cNvCxnSpPr/>
          <p:nvPr/>
        </p:nvCxnSpPr>
        <p:spPr bwMode="auto">
          <a:xfrm>
            <a:off x="4495799" y="3905778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E696995-1921-8AE3-631B-8741F03E473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690832" y="2952222"/>
            <a:ext cx="496965" cy="948575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67C1EFF-1C17-D6D7-DB96-E7BA565B713A}"/>
              </a:ext>
            </a:extLst>
          </p:cNvPr>
          <p:cNvSpPr txBox="1"/>
          <p:nvPr/>
        </p:nvSpPr>
        <p:spPr>
          <a:xfrm>
            <a:off x="3177000" y="5038193"/>
            <a:ext cx="1134930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CAEN HV equipment 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1138989-6973-DD60-A776-3BD03EBDD06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320773" y="3355042"/>
            <a:ext cx="17263" cy="1663827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F07E8A7-8A1F-4F4C-99AE-72D6CD394D0A}"/>
              </a:ext>
            </a:extLst>
          </p:cNvPr>
          <p:cNvSpPr txBox="1"/>
          <p:nvPr/>
        </p:nvSpPr>
        <p:spPr>
          <a:xfrm>
            <a:off x="5983836" y="4704639"/>
            <a:ext cx="1200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2025 March 3</a:t>
            </a:r>
          </a:p>
        </p:txBody>
      </p:sp>
    </p:spTree>
    <p:extLst>
      <p:ext uri="{BB962C8B-B14F-4D97-AF65-F5344CB8AC3E}">
        <p14:creationId xmlns:p14="http://schemas.microsoft.com/office/powerpoint/2010/main" val="380782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BC64191-5839-4D20-8177-3B7B3DAB2358}"/>
              </a:ext>
            </a:extLst>
          </p:cNvPr>
          <p:cNvSpPr txBox="1">
            <a:spLocks/>
          </p:cNvSpPr>
          <p:nvPr/>
        </p:nvSpPr>
        <p:spPr bwMode="auto">
          <a:xfrm>
            <a:off x="384284" y="934025"/>
            <a:ext cx="7072805" cy="593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pPr algn="l"/>
            <a:endParaRPr lang="en-US" kern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5698B2-74CB-4274-91ED-DB62DBF2402B}"/>
              </a:ext>
            </a:extLst>
          </p:cNvPr>
          <p:cNvSpPr txBox="1"/>
          <p:nvPr/>
        </p:nvSpPr>
        <p:spPr>
          <a:xfrm>
            <a:off x="7835432" y="8173"/>
            <a:ext cx="1317990" cy="707886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/>
              <a:t>Mark Taylor</a:t>
            </a:r>
          </a:p>
          <a:p>
            <a:r>
              <a:rPr lang="en-US" sz="1000" dirty="0"/>
              <a:t>Armen Stepanyan</a:t>
            </a:r>
          </a:p>
          <a:p>
            <a:r>
              <a:rPr lang="en-US" sz="1000" dirty="0"/>
              <a:t>Jim Sheperd [Temp]</a:t>
            </a:r>
          </a:p>
          <a:p>
            <a:r>
              <a:rPr lang="en-US" sz="1000" dirty="0"/>
              <a:t>FEDAQ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306203" y="230074"/>
            <a:ext cx="4293587" cy="40530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21990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buClr>
                <a:srgbClr val="000000"/>
              </a:buClr>
            </a:pPr>
            <a:r>
              <a:rPr lang="en-US" sz="2176" dirty="0">
                <a:solidFill>
                  <a:srgbClr val="000000"/>
                </a:solidFill>
                <a:latin typeface="Arial"/>
                <a:sym typeface="Arial"/>
              </a:rPr>
              <a:t>Hall B Activities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02685" y="3404836"/>
            <a:ext cx="2160511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VMM power mezzanine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881444" y="3217145"/>
            <a:ext cx="0" cy="188957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533252" y="3217145"/>
            <a:ext cx="0" cy="188957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672064" y="1625921"/>
            <a:ext cx="1409590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Base board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16591" y="2529881"/>
            <a:ext cx="651218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VMM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81653" y="2026324"/>
            <a:ext cx="651218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VMM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71698" y="2010342"/>
            <a:ext cx="545615" cy="385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To GEM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46454" y="2244920"/>
            <a:ext cx="651218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FPGA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44969" y="2395704"/>
            <a:ext cx="744212" cy="385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VTRx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(rad hard)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96088" y="3153653"/>
            <a:ext cx="2160511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MGT power mezzanine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3497461" y="2781066"/>
            <a:ext cx="0" cy="37258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305668" y="3617260"/>
            <a:ext cx="2160511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50 mm x 215 mm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72742" y="1323743"/>
            <a:ext cx="2160511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128 channels 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7FA36258-C0C6-70AF-1BBE-837F77194394}"/>
              </a:ext>
            </a:extLst>
          </p:cNvPr>
          <p:cNvSpPr txBox="1">
            <a:spLocks/>
          </p:cNvSpPr>
          <p:nvPr/>
        </p:nvSpPr>
        <p:spPr>
          <a:xfrm>
            <a:off x="748018" y="614455"/>
            <a:ext cx="6723680" cy="5872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121990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fontAlgn="auto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US" sz="1800" dirty="0">
                <a:latin typeface="Arial"/>
                <a:sym typeface="Arial"/>
              </a:rPr>
              <a:t>Hall B – Space Frame – Deck 2 North – Rack layout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</a:pPr>
            <a:endParaRPr lang="en-US" sz="900" dirty="0">
              <a:solidFill>
                <a:srgbClr val="00B050"/>
              </a:solidFill>
              <a:latin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A53881-A79C-2443-0869-F01E841CD6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47" y="1054077"/>
            <a:ext cx="5910497" cy="44502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51FCFD-CA57-8D6B-7F46-135F98CD93F0}"/>
              </a:ext>
            </a:extLst>
          </p:cNvPr>
          <p:cNvSpPr txBox="1"/>
          <p:nvPr/>
        </p:nvSpPr>
        <p:spPr>
          <a:xfrm>
            <a:off x="6747497" y="2697053"/>
            <a:ext cx="1722995" cy="1077218"/>
          </a:xfrm>
          <a:prstGeom prst="rect">
            <a:avLst/>
          </a:prstGeom>
          <a:solidFill>
            <a:srgbClr val="92D05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Network Gear and Trigger Fiber Panels in L2-1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06D8C8-477A-E886-C481-17D7B8AC4FC3}"/>
              </a:ext>
            </a:extLst>
          </p:cNvPr>
          <p:cNvSpPr txBox="1"/>
          <p:nvPr/>
        </p:nvSpPr>
        <p:spPr>
          <a:xfrm>
            <a:off x="1130835" y="5082361"/>
            <a:ext cx="2925768" cy="830997"/>
          </a:xfrm>
          <a:prstGeom prst="rect">
            <a:avLst/>
          </a:prstGeom>
          <a:solidFill>
            <a:srgbClr val="92D05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VXS Crates – 6 of 7 installed</a:t>
            </a:r>
          </a:p>
          <a:p>
            <a:r>
              <a:rPr lang="en-US" sz="1600" dirty="0"/>
              <a:t>Note 3 crates are mounted from other side of racks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38F5EBC-34D3-626E-A1AC-609E0395A488}"/>
              </a:ext>
            </a:extLst>
          </p:cNvPr>
          <p:cNvCxnSpPr/>
          <p:nvPr/>
        </p:nvCxnSpPr>
        <p:spPr bwMode="auto">
          <a:xfrm>
            <a:off x="4495799" y="3905778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E696995-1921-8AE3-631B-8741F03E473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292262" y="1748478"/>
            <a:ext cx="496965" cy="948575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67C1EFF-1C17-D6D7-DB96-E7BA565B713A}"/>
              </a:ext>
            </a:extLst>
          </p:cNvPr>
          <p:cNvSpPr txBox="1"/>
          <p:nvPr/>
        </p:nvSpPr>
        <p:spPr>
          <a:xfrm>
            <a:off x="4280439" y="5508912"/>
            <a:ext cx="1134930" cy="584775"/>
          </a:xfrm>
          <a:prstGeom prst="rect">
            <a:avLst/>
          </a:prstGeom>
          <a:solidFill>
            <a:srgbClr val="92D05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CAEN HV equipment 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1138989-6973-DD60-A776-3BD03EBDD06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487167" y="3902168"/>
            <a:ext cx="17263" cy="1663827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F07E8A7-8A1F-4F4C-99AE-72D6CD394D0A}"/>
              </a:ext>
            </a:extLst>
          </p:cNvPr>
          <p:cNvSpPr txBox="1"/>
          <p:nvPr/>
        </p:nvSpPr>
        <p:spPr>
          <a:xfrm>
            <a:off x="6313641" y="1097236"/>
            <a:ext cx="1200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2025 March 3</a:t>
            </a:r>
          </a:p>
        </p:txBody>
      </p:sp>
    </p:spTree>
    <p:extLst>
      <p:ext uri="{BB962C8B-B14F-4D97-AF65-F5344CB8AC3E}">
        <p14:creationId xmlns:p14="http://schemas.microsoft.com/office/powerpoint/2010/main" val="4206425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BC64191-5839-4D20-8177-3B7B3DAB2358}"/>
              </a:ext>
            </a:extLst>
          </p:cNvPr>
          <p:cNvSpPr txBox="1">
            <a:spLocks/>
          </p:cNvSpPr>
          <p:nvPr/>
        </p:nvSpPr>
        <p:spPr bwMode="auto">
          <a:xfrm>
            <a:off x="384284" y="934025"/>
            <a:ext cx="7072805" cy="593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pPr algn="l"/>
            <a:endParaRPr lang="en-US" kern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5698B2-74CB-4274-91ED-DB62DBF2402B}"/>
              </a:ext>
            </a:extLst>
          </p:cNvPr>
          <p:cNvSpPr txBox="1"/>
          <p:nvPr/>
        </p:nvSpPr>
        <p:spPr>
          <a:xfrm>
            <a:off x="7784728" y="0"/>
            <a:ext cx="1317990" cy="707886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/>
              <a:t>Mark Taylor</a:t>
            </a:r>
          </a:p>
          <a:p>
            <a:r>
              <a:rPr lang="en-US" sz="1000" dirty="0"/>
              <a:t>Armen Stepanyan</a:t>
            </a:r>
          </a:p>
          <a:p>
            <a:r>
              <a:rPr lang="en-US" sz="1000" dirty="0"/>
              <a:t>Jim Sheperd [Temp]</a:t>
            </a:r>
          </a:p>
          <a:p>
            <a:r>
              <a:rPr lang="en-US" sz="1000" dirty="0"/>
              <a:t>FEDAQ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306203" y="230074"/>
            <a:ext cx="4822385" cy="405307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l" defTabSz="121990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buClr>
                <a:srgbClr val="000000"/>
              </a:buClr>
            </a:pPr>
            <a:r>
              <a:rPr lang="en-US" sz="2176" dirty="0">
                <a:solidFill>
                  <a:srgbClr val="000000"/>
                </a:solidFill>
                <a:latin typeface="Arial"/>
                <a:sym typeface="Arial"/>
              </a:rPr>
              <a:t>Hall B Activities—Shown at last collaboration meeting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02685" y="3404836"/>
            <a:ext cx="2160511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VMM power mezzanine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881444" y="3217145"/>
            <a:ext cx="0" cy="188957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533252" y="3217145"/>
            <a:ext cx="0" cy="188957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672064" y="1625921"/>
            <a:ext cx="1409590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Base board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16591" y="2529881"/>
            <a:ext cx="651218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VMM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81653" y="2026324"/>
            <a:ext cx="651218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VMM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71698" y="2010342"/>
            <a:ext cx="545615" cy="385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To GEM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46454" y="2244920"/>
            <a:ext cx="651218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FPGA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44969" y="2395704"/>
            <a:ext cx="744212" cy="385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VTRx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(rad hard)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96088" y="3153653"/>
            <a:ext cx="2160511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MGT power mezzanine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3497461" y="2781066"/>
            <a:ext cx="0" cy="37258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305668" y="3617260"/>
            <a:ext cx="2160511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50 mm x 215 mm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72742" y="1323743"/>
            <a:ext cx="2160511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128 channels 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7FA36258-C0C6-70AF-1BBE-837F77194394}"/>
              </a:ext>
            </a:extLst>
          </p:cNvPr>
          <p:cNvSpPr txBox="1">
            <a:spLocks/>
          </p:cNvSpPr>
          <p:nvPr/>
        </p:nvSpPr>
        <p:spPr>
          <a:xfrm>
            <a:off x="1091156" y="761769"/>
            <a:ext cx="6723680" cy="5872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121990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fontAlgn="auto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US" sz="1800" dirty="0">
                <a:latin typeface="Arial"/>
                <a:sym typeface="Arial"/>
              </a:rPr>
              <a:t>Hall B – Space Frame – Deck 2 North – Rack Photos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</a:pPr>
            <a:endParaRPr lang="en-US" sz="900" dirty="0">
              <a:solidFill>
                <a:srgbClr val="00B050"/>
              </a:solidFill>
              <a:latin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51FCFD-CA57-8D6B-7F46-135F98CD93F0}"/>
              </a:ext>
            </a:extLst>
          </p:cNvPr>
          <p:cNvSpPr txBox="1"/>
          <p:nvPr/>
        </p:nvSpPr>
        <p:spPr>
          <a:xfrm>
            <a:off x="7036267" y="4900697"/>
            <a:ext cx="1722995" cy="107721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Will these cables be used?</a:t>
            </a:r>
          </a:p>
          <a:p>
            <a:r>
              <a:rPr lang="en-US" sz="1600" dirty="0"/>
              <a:t>RG213? RG6?</a:t>
            </a:r>
          </a:p>
          <a:p>
            <a:r>
              <a:rPr lang="en-US" sz="1600" dirty="0"/>
              <a:t>Large Coax cable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06D8C8-477A-E886-C481-17D7B8AC4FC3}"/>
              </a:ext>
            </a:extLst>
          </p:cNvPr>
          <p:cNvSpPr txBox="1"/>
          <p:nvPr/>
        </p:nvSpPr>
        <p:spPr>
          <a:xfrm>
            <a:off x="552044" y="5092978"/>
            <a:ext cx="1785849" cy="83099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6 VXS Crates &amp; DAQ Modules</a:t>
            </a:r>
          </a:p>
          <a:p>
            <a:r>
              <a:rPr lang="en-US" sz="1600" dirty="0"/>
              <a:t>Will reside here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38F5EBC-34D3-626E-A1AC-609E0395A488}"/>
              </a:ext>
            </a:extLst>
          </p:cNvPr>
          <p:cNvCxnSpPr/>
          <p:nvPr/>
        </p:nvCxnSpPr>
        <p:spPr bwMode="auto">
          <a:xfrm>
            <a:off x="4495799" y="3905778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67C1EFF-1C17-D6D7-DB96-E7BA565B713A}"/>
              </a:ext>
            </a:extLst>
          </p:cNvPr>
          <p:cNvSpPr txBox="1"/>
          <p:nvPr/>
        </p:nvSpPr>
        <p:spPr>
          <a:xfrm>
            <a:off x="2884327" y="5241869"/>
            <a:ext cx="1134930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CAEN HV equipment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A03B2A-42DF-212B-7CA4-17532904D6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48" y="1188746"/>
            <a:ext cx="3464191" cy="38431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C4397D4-186B-EC32-D4FE-9B420C56D3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74705" y="1973151"/>
            <a:ext cx="3573168" cy="2009907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1138989-6973-DD60-A776-3BD03EBDD063}"/>
              </a:ext>
            </a:extLst>
          </p:cNvPr>
          <p:cNvCxnSpPr>
            <a:cxnSpLocks/>
          </p:cNvCxnSpPr>
          <p:nvPr/>
        </p:nvCxnSpPr>
        <p:spPr bwMode="auto">
          <a:xfrm flipV="1">
            <a:off x="3457540" y="4258978"/>
            <a:ext cx="39921" cy="960621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E696995-1921-8AE3-631B-8741F03E473C}"/>
              </a:ext>
            </a:extLst>
          </p:cNvPr>
          <p:cNvCxnSpPr>
            <a:cxnSpLocks/>
            <a:stCxn id="4" idx="0"/>
          </p:cNvCxnSpPr>
          <p:nvPr/>
        </p:nvCxnSpPr>
        <p:spPr bwMode="auto">
          <a:xfrm flipV="1">
            <a:off x="7897765" y="3617261"/>
            <a:ext cx="119548" cy="1283436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F6F4625E-1D44-AD52-0269-4411C7FA96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710" y="1211885"/>
            <a:ext cx="2663236" cy="200526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52792A53-60EA-CE17-D9C5-0F4B25064BA8}"/>
              </a:ext>
            </a:extLst>
          </p:cNvPr>
          <p:cNvSpPr txBox="1"/>
          <p:nvPr/>
        </p:nvSpPr>
        <p:spPr>
          <a:xfrm>
            <a:off x="4502685" y="3690992"/>
            <a:ext cx="1722995" cy="230832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What is this equipment used for?</a:t>
            </a:r>
          </a:p>
          <a:p>
            <a:endParaRPr lang="en-US" sz="1600" dirty="0"/>
          </a:p>
          <a:p>
            <a:r>
              <a:rPr lang="en-US" sz="1600" dirty="0"/>
              <a:t>Will need to identify and document system function.</a:t>
            </a:r>
          </a:p>
          <a:p>
            <a:r>
              <a:rPr lang="en-US" sz="1600" dirty="0"/>
              <a:t> 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D536F21-860B-49FE-A768-2E76F7623C1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702949" y="2209614"/>
            <a:ext cx="1792851" cy="2153364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005DFB8-2FBF-4AC4-920E-70D3216F008D}"/>
              </a:ext>
            </a:extLst>
          </p:cNvPr>
          <p:cNvCxnSpPr>
            <a:cxnSpLocks/>
          </p:cNvCxnSpPr>
          <p:nvPr/>
        </p:nvCxnSpPr>
        <p:spPr bwMode="auto">
          <a:xfrm flipV="1">
            <a:off x="5300199" y="2748401"/>
            <a:ext cx="39921" cy="960621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513782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BC64191-5839-4D20-8177-3B7B3DAB2358}"/>
              </a:ext>
            </a:extLst>
          </p:cNvPr>
          <p:cNvSpPr txBox="1">
            <a:spLocks/>
          </p:cNvSpPr>
          <p:nvPr/>
        </p:nvSpPr>
        <p:spPr bwMode="auto">
          <a:xfrm>
            <a:off x="384284" y="934025"/>
            <a:ext cx="7072805" cy="593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pPr algn="l"/>
            <a:endParaRPr lang="en-US" kern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5698B2-74CB-4274-91ED-DB62DBF2402B}"/>
              </a:ext>
            </a:extLst>
          </p:cNvPr>
          <p:cNvSpPr txBox="1"/>
          <p:nvPr/>
        </p:nvSpPr>
        <p:spPr>
          <a:xfrm>
            <a:off x="7965472" y="99400"/>
            <a:ext cx="1178528" cy="553998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/>
              <a:t>Mark Taylor</a:t>
            </a:r>
          </a:p>
          <a:p>
            <a:r>
              <a:rPr lang="en-US" sz="1000" dirty="0"/>
              <a:t>Armen Stepanyan</a:t>
            </a:r>
          </a:p>
          <a:p>
            <a:r>
              <a:rPr lang="en-US" sz="1000" dirty="0"/>
              <a:t>FEDAQ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306203" y="230074"/>
            <a:ext cx="4293587" cy="40530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21990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buClr>
                <a:srgbClr val="000000"/>
              </a:buClr>
            </a:pPr>
            <a:r>
              <a:rPr lang="en-US" sz="2176" dirty="0">
                <a:solidFill>
                  <a:srgbClr val="000000"/>
                </a:solidFill>
                <a:latin typeface="Arial"/>
                <a:sym typeface="Arial"/>
              </a:rPr>
              <a:t>Hall B Activities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02685" y="3404836"/>
            <a:ext cx="2160511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VMM power mezzanine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881444" y="3217145"/>
            <a:ext cx="0" cy="188957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533252" y="3217145"/>
            <a:ext cx="0" cy="188957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672064" y="1625921"/>
            <a:ext cx="1409590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Base board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16591" y="2529881"/>
            <a:ext cx="651218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VMM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81653" y="2026324"/>
            <a:ext cx="651218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VMM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71698" y="2010342"/>
            <a:ext cx="545615" cy="385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To GEM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46454" y="2244920"/>
            <a:ext cx="651218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FPGA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44969" y="2395704"/>
            <a:ext cx="744212" cy="385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VTRx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(rad hard)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96088" y="3153653"/>
            <a:ext cx="2160511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MGT power mezzanine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3497461" y="2781066"/>
            <a:ext cx="0" cy="37258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305668" y="3617260"/>
            <a:ext cx="2160511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50 mm x 215 mm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72742" y="1323743"/>
            <a:ext cx="2160511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128 channels 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7FA36258-C0C6-70AF-1BBE-837F77194394}"/>
              </a:ext>
            </a:extLst>
          </p:cNvPr>
          <p:cNvSpPr txBox="1">
            <a:spLocks/>
          </p:cNvSpPr>
          <p:nvPr/>
        </p:nvSpPr>
        <p:spPr>
          <a:xfrm>
            <a:off x="0" y="605846"/>
            <a:ext cx="6867810" cy="5872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121990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fontAlgn="auto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US" sz="1800" dirty="0">
                <a:latin typeface="Arial"/>
                <a:sym typeface="Arial"/>
              </a:rPr>
              <a:t>Hall B – Space Frame – Deck 2 North – DEFINE Equipment </a:t>
            </a:r>
            <a:r>
              <a:rPr lang="en-US" sz="1800" dirty="0" err="1">
                <a:latin typeface="Arial"/>
                <a:sym typeface="Arial"/>
              </a:rPr>
              <a:t>EquipmentRack</a:t>
            </a:r>
            <a:r>
              <a:rPr lang="en-US" sz="1800" dirty="0">
                <a:latin typeface="Arial"/>
                <a:sym typeface="Arial"/>
              </a:rPr>
              <a:t> layout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</a:pPr>
            <a:endParaRPr lang="en-US" sz="900" dirty="0">
              <a:solidFill>
                <a:srgbClr val="00B050"/>
              </a:solidFill>
              <a:latin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A53881-A79C-2443-0869-F01E841CD6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4" y="1062960"/>
            <a:ext cx="4213729" cy="31726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51FCFD-CA57-8D6B-7F46-135F98CD93F0}"/>
              </a:ext>
            </a:extLst>
          </p:cNvPr>
          <p:cNvSpPr txBox="1"/>
          <p:nvPr/>
        </p:nvSpPr>
        <p:spPr>
          <a:xfrm>
            <a:off x="6321571" y="1037994"/>
            <a:ext cx="2643213" cy="2308324"/>
          </a:xfrm>
          <a:prstGeom prst="rect">
            <a:avLst/>
          </a:prstGeom>
          <a:solidFill>
            <a:srgbClr val="92D05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Need to document this equipment!</a:t>
            </a:r>
          </a:p>
          <a:p>
            <a:r>
              <a:rPr lang="en-US" sz="1600" dirty="0"/>
              <a:t>What devices are connected to this equipment?</a:t>
            </a:r>
          </a:p>
          <a:p>
            <a:r>
              <a:rPr lang="en-US" sz="1600" dirty="0"/>
              <a:t>Cabling? Voltage/Current needs? Hazards?</a:t>
            </a:r>
          </a:p>
          <a:p>
            <a:r>
              <a:rPr lang="en-US" sz="1600" dirty="0"/>
              <a:t>Operating Procedures?</a:t>
            </a:r>
          </a:p>
          <a:p>
            <a:r>
              <a:rPr lang="en-US" sz="1600" dirty="0"/>
              <a:t>Required for ERR Preparations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38F5EBC-34D3-626E-A1AC-609E0395A488}"/>
              </a:ext>
            </a:extLst>
          </p:cNvPr>
          <p:cNvCxnSpPr/>
          <p:nvPr/>
        </p:nvCxnSpPr>
        <p:spPr bwMode="auto">
          <a:xfrm>
            <a:off x="4495799" y="3905778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BFA35BA-9C4B-4AAD-A233-FD48737DA0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3" r="7096" b="24899"/>
          <a:stretch/>
        </p:blipFill>
        <p:spPr>
          <a:xfrm>
            <a:off x="142054" y="3612719"/>
            <a:ext cx="4204398" cy="246158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4817F79-9F0B-4C93-BC50-504EF7CCFA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83" t="19303" r="258" b="21088"/>
          <a:stretch/>
        </p:blipFill>
        <p:spPr>
          <a:xfrm>
            <a:off x="4573958" y="2066209"/>
            <a:ext cx="1699498" cy="408801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E39D38E-E431-439A-9717-C9B29FF827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03316" y="3910901"/>
            <a:ext cx="2828665" cy="169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047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74CC1-C692-FE43-C978-DF0DF9B57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VXS Crate Configuration</a:t>
            </a:r>
            <a:endParaRPr lang="en-US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4316B983-5452-AC96-295D-8A961EE7AF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31740" y="1216059"/>
            <a:ext cx="3318153" cy="2254972"/>
          </a:xfr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C5BF59FA-F292-62D5-FD5D-171DB21A2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0278" y="3658410"/>
            <a:ext cx="2235247" cy="25964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5FC19F2-EF87-A381-894E-0AF32626DEDD}"/>
              </a:ext>
            </a:extLst>
          </p:cNvPr>
          <p:cNvSpPr txBox="1"/>
          <p:nvPr/>
        </p:nvSpPr>
        <p:spPr>
          <a:xfrm>
            <a:off x="5956646" y="754882"/>
            <a:ext cx="2971799" cy="264899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no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Typical VXS Crate Setup: FADCs, VTP, SD, TI, CPU:</a:t>
            </a:r>
            <a:endParaRPr lang="en-US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E41A7C-06A1-7EF1-E201-AAED9AA84652}"/>
              </a:ext>
            </a:extLst>
          </p:cNvPr>
          <p:cNvSpPr txBox="1"/>
          <p:nvPr/>
        </p:nvSpPr>
        <p:spPr>
          <a:xfrm>
            <a:off x="3631984" y="5164670"/>
            <a:ext cx="2971799" cy="264899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no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VTP receives integrated pulses from all FADC channels in crate to create trigger. Optical connections used to share information with other crates.</a:t>
            </a:r>
            <a:endParaRPr lang="en-US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9AF98F9-E256-45C2-C452-AFB58DFBFEFA}"/>
              </a:ext>
            </a:extLst>
          </p:cNvPr>
          <p:cNvSpPr>
            <a:spLocks noGrp="1"/>
          </p:cNvSpPr>
          <p:nvPr/>
        </p:nvSpPr>
        <p:spPr bwMode="auto">
          <a:xfrm>
            <a:off x="94107" y="754882"/>
            <a:ext cx="4809173" cy="3965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33363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2400" b="1">
                <a:solidFill>
                  <a:srgbClr val="333399"/>
                </a:solidFill>
                <a:latin typeface="+mn-lt"/>
              </a:defRPr>
            </a:lvl2pPr>
            <a:lvl3pPr marL="800100" indent="-22860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  <a:defRPr sz="2000" b="1">
                <a:solidFill>
                  <a:srgbClr val="008000"/>
                </a:solidFill>
                <a:latin typeface="+mn-lt"/>
              </a:defRPr>
            </a:lvl3pPr>
            <a:lvl4pPr marL="1143000" indent="-22860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2000" b="1">
                <a:solidFill>
                  <a:srgbClr val="333399"/>
                </a:solidFill>
                <a:latin typeface="+mn-lt"/>
              </a:defRPr>
            </a:lvl4pPr>
            <a:lvl5pPr marL="1487488" indent="-22860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  <a:defRPr sz="2000" b="1">
                <a:solidFill>
                  <a:schemeClr val="hlink"/>
                </a:solidFill>
                <a:latin typeface="+mn-lt"/>
              </a:defRPr>
            </a:lvl5pPr>
            <a:lvl6pPr marL="19446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="1">
                <a:solidFill>
                  <a:schemeClr val="hlink"/>
                </a:solidFill>
                <a:latin typeface="+mn-lt"/>
              </a:defRPr>
            </a:lvl6pPr>
            <a:lvl7pPr marL="24018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="1">
                <a:solidFill>
                  <a:schemeClr val="hlink"/>
                </a:solidFill>
                <a:latin typeface="+mn-lt"/>
              </a:defRPr>
            </a:lvl7pPr>
            <a:lvl8pPr marL="28590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="1">
                <a:solidFill>
                  <a:schemeClr val="hlink"/>
                </a:solidFill>
                <a:latin typeface="+mn-lt"/>
              </a:defRPr>
            </a:lvl8pPr>
            <a:lvl9pPr marL="33162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="1">
                <a:solidFill>
                  <a:schemeClr val="hlink"/>
                </a:solidFill>
                <a:latin typeface="+mn-lt"/>
              </a:defRPr>
            </a:lvl9pPr>
          </a:lstStyle>
          <a:p>
            <a:r>
              <a:rPr lang="en-US" sz="1800" dirty="0"/>
              <a:t>Common configuration used at Jlab</a:t>
            </a:r>
            <a:endParaRPr lang="en-US" sz="1800" dirty="0">
              <a:cs typeface="Arial"/>
            </a:endParaRPr>
          </a:p>
          <a:p>
            <a:pPr lvl="1" indent="-174784"/>
            <a:r>
              <a:rPr lang="en-US" sz="1800" dirty="0"/>
              <a:t>21 Slot VXS crate</a:t>
            </a:r>
            <a:endParaRPr lang="en-US" sz="1800" dirty="0">
              <a:cs typeface="Arial"/>
            </a:endParaRPr>
          </a:p>
          <a:p>
            <a:pPr lvl="1" indent="-174784"/>
            <a:r>
              <a:rPr lang="en-US" sz="1800" dirty="0">
                <a:cs typeface="Arial"/>
              </a:rPr>
              <a:t>Up to 16 FADCs (256 channels/crate)</a:t>
            </a:r>
          </a:p>
          <a:p>
            <a:pPr lvl="1" indent="-174784"/>
            <a:r>
              <a:rPr lang="en-US" sz="1800" dirty="0">
                <a:cs typeface="Arial"/>
              </a:rPr>
              <a:t>230 FADC250-v3 boards have been tested. </a:t>
            </a:r>
          </a:p>
          <a:p>
            <a:pPr lvl="2" indent="-174784"/>
            <a:r>
              <a:rPr lang="en-US" sz="1400" dirty="0">
                <a:cs typeface="Arial"/>
              </a:rPr>
              <a:t>28 will be delivered to the MOLLER DAQ group</a:t>
            </a:r>
          </a:p>
          <a:p>
            <a:pPr lvl="2" indent="-174784"/>
            <a:r>
              <a:rPr lang="en-US" sz="1400" dirty="0">
                <a:cs typeface="Arial"/>
              </a:rPr>
              <a:t>Balance will be installed in Hall B</a:t>
            </a:r>
            <a:endParaRPr lang="en-US" sz="1800" dirty="0">
              <a:cs typeface="Arial"/>
            </a:endParaRPr>
          </a:p>
          <a:p>
            <a:pPr lvl="1" indent="-174784"/>
            <a:r>
              <a:rPr lang="en-US" sz="1800" dirty="0">
                <a:cs typeface="Arial"/>
              </a:rPr>
              <a:t>CPU for readout/config/monitor</a:t>
            </a:r>
          </a:p>
          <a:p>
            <a:pPr lvl="2" indent="-174784"/>
            <a:r>
              <a:rPr lang="en-US" sz="1400" dirty="0">
                <a:cs typeface="Arial"/>
              </a:rPr>
              <a:t>NEW Abaco SBC have been received</a:t>
            </a:r>
          </a:p>
          <a:p>
            <a:pPr lvl="2" indent="-174784"/>
            <a:r>
              <a:rPr lang="en-US" sz="1400" dirty="0">
                <a:cs typeface="Arial"/>
              </a:rPr>
              <a:t>Plan to install in Hall B before March lockup</a:t>
            </a:r>
            <a:endParaRPr lang="en-US" sz="1800" dirty="0">
              <a:cs typeface="Arial"/>
            </a:endParaRPr>
          </a:p>
          <a:p>
            <a:pPr lvl="1" indent="-174784"/>
            <a:r>
              <a:rPr lang="en-US" sz="1800" dirty="0">
                <a:cs typeface="Arial"/>
              </a:rPr>
              <a:t>TI and SD synchronize &amp; distribute clocks, triggers, sync to front-end</a:t>
            </a:r>
          </a:p>
          <a:p>
            <a:pPr lvl="1" indent="-174784"/>
            <a:r>
              <a:rPr lang="en-US" sz="1800" dirty="0">
                <a:cs typeface="Arial"/>
              </a:rPr>
              <a:t>VTP used to create trigger from FADC</a:t>
            </a:r>
          </a:p>
        </p:txBody>
      </p:sp>
    </p:spTree>
    <p:extLst>
      <p:ext uri="{BB962C8B-B14F-4D97-AF65-F5344CB8AC3E}">
        <p14:creationId xmlns:p14="http://schemas.microsoft.com/office/powerpoint/2010/main" val="1047092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BC64191-5839-4D20-8177-3B7B3DAB2358}"/>
              </a:ext>
            </a:extLst>
          </p:cNvPr>
          <p:cNvSpPr txBox="1">
            <a:spLocks/>
          </p:cNvSpPr>
          <p:nvPr/>
        </p:nvSpPr>
        <p:spPr bwMode="auto">
          <a:xfrm>
            <a:off x="384284" y="934025"/>
            <a:ext cx="7072805" cy="593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pPr algn="l"/>
            <a:endParaRPr lang="en-US" kern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5698B2-74CB-4274-91ED-DB62DBF2402B}"/>
              </a:ext>
            </a:extLst>
          </p:cNvPr>
          <p:cNvSpPr txBox="1"/>
          <p:nvPr/>
        </p:nvSpPr>
        <p:spPr>
          <a:xfrm>
            <a:off x="7965472" y="60457"/>
            <a:ext cx="1178528" cy="553998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/>
              <a:t>Mark Taylor</a:t>
            </a:r>
          </a:p>
          <a:p>
            <a:r>
              <a:rPr lang="en-US" sz="1000" dirty="0"/>
              <a:t>Armen Stepanyan</a:t>
            </a:r>
          </a:p>
          <a:p>
            <a:r>
              <a:rPr lang="en-US" sz="1000" dirty="0"/>
              <a:t>FEDAQ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306203" y="230074"/>
            <a:ext cx="4293587" cy="40530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21990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buClr>
                <a:srgbClr val="000000"/>
              </a:buClr>
            </a:pPr>
            <a:r>
              <a:rPr lang="en-US" sz="2176" dirty="0">
                <a:solidFill>
                  <a:srgbClr val="000000"/>
                </a:solidFill>
                <a:latin typeface="Arial"/>
                <a:sym typeface="Arial"/>
              </a:rPr>
              <a:t>Hall B Activities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02685" y="3404836"/>
            <a:ext cx="2160511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VMM power mezzanine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881444" y="3217145"/>
            <a:ext cx="0" cy="188957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533252" y="3217145"/>
            <a:ext cx="0" cy="188957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672064" y="1625921"/>
            <a:ext cx="1409590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Base board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16591" y="2529881"/>
            <a:ext cx="651218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VMM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81653" y="2026324"/>
            <a:ext cx="651218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VMM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71698" y="2010342"/>
            <a:ext cx="545615" cy="385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To GEM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46454" y="2244920"/>
            <a:ext cx="651218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FPGA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44969" y="2395704"/>
            <a:ext cx="744212" cy="385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VTRx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(rad hard)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96088" y="3153653"/>
            <a:ext cx="2160511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MGT power mezzanine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3497461" y="2781066"/>
            <a:ext cx="0" cy="37258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305668" y="3617260"/>
            <a:ext cx="2160511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50 mm x 215 mm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72742" y="1323743"/>
            <a:ext cx="2160511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128 channels 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7FA36258-C0C6-70AF-1BBE-837F77194394}"/>
              </a:ext>
            </a:extLst>
          </p:cNvPr>
          <p:cNvSpPr txBox="1">
            <a:spLocks/>
          </p:cNvSpPr>
          <p:nvPr/>
        </p:nvSpPr>
        <p:spPr>
          <a:xfrm>
            <a:off x="24702" y="660736"/>
            <a:ext cx="6723680" cy="5872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121990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fontAlgn="auto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US" sz="1800" dirty="0">
                <a:latin typeface="Arial"/>
                <a:sym typeface="Arial"/>
              </a:rPr>
              <a:t>Hall B – Space Frame – Deck 2 North – CAEN HV Status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</a:pPr>
            <a:endParaRPr lang="en-US" sz="900" dirty="0">
              <a:solidFill>
                <a:srgbClr val="00B050"/>
              </a:solidFill>
              <a:latin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A53881-A79C-2443-0869-F01E841CD6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26" t="3317" r="10964" b="-1"/>
          <a:stretch/>
        </p:blipFill>
        <p:spPr>
          <a:xfrm>
            <a:off x="308462" y="1153515"/>
            <a:ext cx="1590544" cy="430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06D8C8-477A-E886-C481-17D7B8AC4FC3}"/>
              </a:ext>
            </a:extLst>
          </p:cNvPr>
          <p:cNvSpPr txBox="1"/>
          <p:nvPr/>
        </p:nvSpPr>
        <p:spPr>
          <a:xfrm>
            <a:off x="2679393" y="1332395"/>
            <a:ext cx="4777695" cy="4278094"/>
          </a:xfrm>
          <a:prstGeom prst="rect">
            <a:avLst/>
          </a:prstGeom>
          <a:solidFill>
            <a:srgbClr val="92D05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Mark has tested all 7 mainframes and 2 have issues.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Local control connection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There are a few spare power supply modules for these CAEN models so we can replace bad units and test again.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HV ‘Dummy’ load board fabricated and will be used to test each of the HV module’s outputs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Will verify and check the AC power connections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Is there a spare CAEN mainframe for backup during the experiment period?</a:t>
            </a:r>
          </a:p>
          <a:p>
            <a:endParaRPr lang="en-US" sz="1600" dirty="0"/>
          </a:p>
          <a:p>
            <a:endParaRPr lang="en-US" sz="16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38F5EBC-34D3-626E-A1AC-609E0395A488}"/>
              </a:ext>
            </a:extLst>
          </p:cNvPr>
          <p:cNvCxnSpPr/>
          <p:nvPr/>
        </p:nvCxnSpPr>
        <p:spPr bwMode="auto">
          <a:xfrm>
            <a:off x="4495799" y="3905778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F07E8A7-8A1F-4F4C-99AE-72D6CD394D0A}"/>
              </a:ext>
            </a:extLst>
          </p:cNvPr>
          <p:cNvSpPr txBox="1"/>
          <p:nvPr/>
        </p:nvSpPr>
        <p:spPr>
          <a:xfrm>
            <a:off x="843442" y="5424236"/>
            <a:ext cx="1200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2025 March 3</a:t>
            </a:r>
          </a:p>
        </p:txBody>
      </p:sp>
    </p:spTree>
    <p:extLst>
      <p:ext uri="{BB962C8B-B14F-4D97-AF65-F5344CB8AC3E}">
        <p14:creationId xmlns:p14="http://schemas.microsoft.com/office/powerpoint/2010/main" val="400210092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CC00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CC00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Custom Desig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CC00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CC00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owerpoint Template Lehman Review June 07">
  <a:themeElements>
    <a:clrScheme name="Powerpoint Template Lehman Review June 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werpoint Template Lehman Review June 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owerpoint Template Lehman Review June 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Powerpoint Template Lehman Review June 07">
  <a:themeElements>
    <a:clrScheme name="Powerpoint Template Lehman Review June 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werpoint Template Lehman Review June 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owerpoint Template Lehman Review June 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CC00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CC00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B1D514388CB41A0EEF7AB490ED85B" ma:contentTypeVersion="13" ma:contentTypeDescription="Create a new document." ma:contentTypeScope="" ma:versionID="55d0e594fa8ca0d67bd832d3db661976">
  <xsd:schema xmlns:xsd="http://www.w3.org/2001/XMLSchema" xmlns:xs="http://www.w3.org/2001/XMLSchema" xmlns:p="http://schemas.microsoft.com/office/2006/metadata/properties" xmlns:ns3="426b74de-0581-4e94-90c0-1abf6215444e" xmlns:ns4="dcff909e-542d-4672-8557-4ef8d9009dce" targetNamespace="http://schemas.microsoft.com/office/2006/metadata/properties" ma:root="true" ma:fieldsID="92e122477b929eebffc73d96d9b03086" ns3:_="" ns4:_="">
    <xsd:import namespace="426b74de-0581-4e94-90c0-1abf6215444e"/>
    <xsd:import namespace="dcff909e-542d-4672-8557-4ef8d9009dc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6b74de-0581-4e94-90c0-1abf621544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ff909e-542d-4672-8557-4ef8d9009dc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26b74de-0581-4e94-90c0-1abf6215444e" xsi:nil="true"/>
  </documentManagement>
</p:properties>
</file>

<file path=customXml/itemProps1.xml><?xml version="1.0" encoding="utf-8"?>
<ds:datastoreItem xmlns:ds="http://schemas.openxmlformats.org/officeDocument/2006/customXml" ds:itemID="{BB12C817-E1CB-4858-A5B4-4DF9EC7B03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7BD464C-A284-43FE-AB4C-A024F0E44D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6b74de-0581-4e94-90c0-1abf6215444e"/>
    <ds:schemaRef ds:uri="dcff909e-542d-4672-8557-4ef8d9009d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5345C74-A1EF-4B2C-9B26-924A5E2D4EE3}">
  <ds:schemaRefs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dcff909e-542d-4672-8557-4ef8d9009dce"/>
    <ds:schemaRef ds:uri="426b74de-0581-4e94-90c0-1abf6215444e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2022</TotalTime>
  <Words>1607</Words>
  <Application>Microsoft Office PowerPoint</Application>
  <PresentationFormat>Letter Paper (8.5x11 in)</PresentationFormat>
  <Paragraphs>347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18</vt:i4>
      </vt:variant>
    </vt:vector>
  </HeadingPairs>
  <TitlesOfParts>
    <vt:vector size="34" baseType="lpstr">
      <vt:lpstr>Microsoft YaHei</vt:lpstr>
      <vt:lpstr>Arial</vt:lpstr>
      <vt:lpstr>Calibri</vt:lpstr>
      <vt:lpstr>Century Schoolbook</vt:lpstr>
      <vt:lpstr>Courier New</vt:lpstr>
      <vt:lpstr>Microsoft Sans Serif</vt:lpstr>
      <vt:lpstr>Times New Roman</vt:lpstr>
      <vt:lpstr>Wingdings</vt:lpstr>
      <vt:lpstr>Custom Design</vt:lpstr>
      <vt:lpstr>7_Custom Design</vt:lpstr>
      <vt:lpstr>4_Custom Design</vt:lpstr>
      <vt:lpstr>Powerpoint Template Lehman Review June 07</vt:lpstr>
      <vt:lpstr>1_Powerpoint Template Lehman Review June 07</vt:lpstr>
      <vt:lpstr>1_Custom Design</vt:lpstr>
      <vt:lpstr>2_Custom Design</vt:lpstr>
      <vt:lpstr>3_Custom Design</vt:lpstr>
      <vt:lpstr>Experimental Nuclear Physics Division Support Group Report  </vt:lpstr>
      <vt:lpstr>Status Report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VXS Crate Configuration</vt:lpstr>
      <vt:lpstr>PowerPoint Presentation</vt:lpstr>
      <vt:lpstr>FADC250-v3 Board Status</vt:lpstr>
      <vt:lpstr>FADC250-v3 Board Modernization</vt:lpstr>
      <vt:lpstr>PowerPoint Presentation</vt:lpstr>
      <vt:lpstr>Backup slides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Jefferson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ENP Fast Electronics Group Report</dc:title>
  <dc:subject>BESAC</dc:subject>
  <dc:creator>RC Cuevas</dc:creator>
  <cp:keywords>Presentation Generic</cp:keywords>
  <cp:lastModifiedBy>Chris Cuevas</cp:lastModifiedBy>
  <cp:revision>176</cp:revision>
  <cp:lastPrinted>2024-01-19T16:02:30Z</cp:lastPrinted>
  <dcterms:created xsi:type="dcterms:W3CDTF">2005-02-01T21:25:50Z</dcterms:created>
  <dcterms:modified xsi:type="dcterms:W3CDTF">2025-03-03T18:18:21Z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0x010100C41B1D514388CB41A0EEF7AB490ED85B</vt:lpwstr>
  </property>
</Properties>
</file>