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8" r:id="rId2"/>
    <p:sldId id="275" r:id="rId3"/>
    <p:sldId id="279" r:id="rId4"/>
    <p:sldId id="273" r:id="rId5"/>
    <p:sldId id="283" r:id="rId6"/>
    <p:sldId id="276" r:id="rId7"/>
    <p:sldId id="277" r:id="rId8"/>
    <p:sldId id="280" r:id="rId9"/>
    <p:sldId id="278" r:id="rId10"/>
    <p:sldId id="281" r:id="rId11"/>
    <p:sldId id="285" r:id="rId12"/>
    <p:sldId id="284" r:id="rId13"/>
    <p:sldId id="282" r:id="rId14"/>
    <p:sldId id="28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5" autoAdjust="0"/>
    <p:restoredTop sz="94660"/>
  </p:normalViewPr>
  <p:slideViewPr>
    <p:cSldViewPr>
      <p:cViewPr varScale="1">
        <p:scale>
          <a:sx n="124" d="100"/>
          <a:sy n="124" d="100"/>
        </p:scale>
        <p:origin x="9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75B033-E34E-45C2-B9A4-41FAD8ED6AC0}" type="datetimeFigureOut">
              <a:rPr lang="en-US" smtClean="0"/>
              <a:t>2/28/2025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DE45F6-8A30-42CB-AC64-1340D44405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1615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27963-3745-482E-8B0A-435E8767CFF6}" type="datetimeFigureOut">
              <a:rPr lang="en-US" smtClean="0"/>
              <a:t>2/28/2025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909FD4-A40D-4155-8651-63210BCDC3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7469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09FD4-A40D-4155-8651-63210BCDC3A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99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65081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30017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43500" y="0"/>
            <a:ext cx="1714500" cy="81676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4991100" cy="81676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863569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8524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71450" y="1117600"/>
            <a:ext cx="6515100" cy="7050088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8768638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1656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304149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1450" y="1117600"/>
            <a:ext cx="3181350" cy="7050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1117600"/>
            <a:ext cx="3181350" cy="7050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09627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22870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87875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458135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9185644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808984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38200"/>
            <a:ext cx="8686800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  <a:p>
            <a:pPr lvl="4"/>
            <a:endParaRPr lang="en-US" smtClean="0"/>
          </a:p>
        </p:txBody>
      </p:sp>
      <p:sp>
        <p:nvSpPr>
          <p:cNvPr id="792580" name="Line 4"/>
          <p:cNvSpPr>
            <a:spLocks noChangeShapeType="1"/>
          </p:cNvSpPr>
          <p:nvPr/>
        </p:nvSpPr>
        <p:spPr bwMode="auto">
          <a:xfrm>
            <a:off x="0" y="822325"/>
            <a:ext cx="9144000" cy="0"/>
          </a:xfrm>
          <a:prstGeom prst="line">
            <a:avLst/>
          </a:prstGeom>
          <a:noFill/>
          <a:ln w="57150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b="1" dirty="0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792582" name="Line 6"/>
          <p:cNvSpPr>
            <a:spLocks noChangeShapeType="1"/>
          </p:cNvSpPr>
          <p:nvPr/>
        </p:nvSpPr>
        <p:spPr bwMode="auto">
          <a:xfrm>
            <a:off x="0" y="6608763"/>
            <a:ext cx="9142413" cy="0"/>
          </a:xfrm>
          <a:prstGeom prst="line">
            <a:avLst/>
          </a:prstGeom>
          <a:noFill/>
          <a:ln w="101600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b="1" dirty="0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792584" name="Rectangle 8"/>
          <p:cNvSpPr>
            <a:spLocks noChangeArrowheads="1"/>
          </p:cNvSpPr>
          <p:nvPr/>
        </p:nvSpPr>
        <p:spPr bwMode="auto">
          <a:xfrm>
            <a:off x="2849563" y="6375401"/>
            <a:ext cx="4038600" cy="38164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339966"/>
                </a:solidFill>
                <a:ea typeface="ＭＳ Ｐゴシック" pitchFamily="-110" charset="-128"/>
              </a:rPr>
              <a:t>   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>
                <a:solidFill>
                  <a:srgbClr val="339966"/>
                </a:solidFill>
                <a:ea typeface="ＭＳ Ｐゴシック" pitchFamily="-110" charset="-128"/>
              </a:rPr>
              <a:t>Thomas Jefferson National Accelerator Facility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000" b="1" dirty="0">
              <a:solidFill>
                <a:srgbClr val="339966"/>
              </a:solidFill>
              <a:ea typeface="ＭＳ Ｐゴシック" pitchFamily="-110" charset="-128"/>
            </a:endParaRPr>
          </a:p>
        </p:txBody>
      </p:sp>
      <p:pic>
        <p:nvPicPr>
          <p:cNvPr id="1031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39013" y="6364288"/>
            <a:ext cx="161290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2586" name="Rectangle 10"/>
          <p:cNvSpPr>
            <a:spLocks noChangeArrowheads="1"/>
          </p:cNvSpPr>
          <p:nvPr/>
        </p:nvSpPr>
        <p:spPr bwMode="auto">
          <a:xfrm>
            <a:off x="6977063" y="6570663"/>
            <a:ext cx="29686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" b="1" dirty="0">
                <a:solidFill>
                  <a:srgbClr val="FFFFFF"/>
                </a:solidFill>
                <a:ea typeface="ＭＳ Ｐゴシック" pitchFamily="-110" charset="-128"/>
              </a:rPr>
              <a:t>Page </a:t>
            </a:r>
            <a:fld id="{C0885CA2-C4F2-4737-B8CD-57CAEC80E2A4}" type="slidenum">
              <a:rPr lang="en-US" altLang="en-US" sz="600" b="1">
                <a:solidFill>
                  <a:srgbClr val="FFFFFF"/>
                </a:solidFill>
                <a:ea typeface="ＭＳ Ｐゴシック" pitchFamily="-110" charset="-128"/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600" b="1" dirty="0">
              <a:solidFill>
                <a:srgbClr val="FFFFFF"/>
              </a:solidFill>
              <a:ea typeface="ＭＳ Ｐゴシック" pitchFamily="-110" charset="-128"/>
            </a:endParaRPr>
          </a:p>
        </p:txBody>
      </p:sp>
      <p:pic>
        <p:nvPicPr>
          <p:cNvPr id="1033" name="Picture 12" descr="NP-logo-Nl copy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6324600"/>
            <a:ext cx="1295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600200" y="6375400"/>
            <a:ext cx="9144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717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+mj-lt"/>
          <a:ea typeface="ＭＳ Ｐゴシック" pitchFamily="-110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  <a:ea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  <a:ea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  <a:ea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  <a:ea typeface="ＭＳ Ｐゴシック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1pPr>
      <a:lvl2pPr marL="457200" indent="-23336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b="1">
          <a:solidFill>
            <a:srgbClr val="333399"/>
          </a:solidFill>
          <a:latin typeface="+mn-lt"/>
          <a:ea typeface="ＭＳ Ｐゴシック" pitchFamily="-110" charset="-128"/>
        </a:defRPr>
      </a:lvl2pPr>
      <a:lvl3pPr marL="8001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b="1">
          <a:solidFill>
            <a:srgbClr val="008000"/>
          </a:solidFill>
          <a:latin typeface="+mn-lt"/>
          <a:ea typeface="ＭＳ Ｐゴシック" pitchFamily="-110" charset="-128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b="1">
          <a:solidFill>
            <a:srgbClr val="CC0000"/>
          </a:solidFill>
          <a:latin typeface="+mn-lt"/>
          <a:ea typeface="ＭＳ Ｐゴシック" pitchFamily="-110" charset="-128"/>
        </a:defRPr>
      </a:lvl4pPr>
      <a:lvl5pPr marL="1487488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b="1">
          <a:solidFill>
            <a:schemeClr val="hlink"/>
          </a:solidFill>
          <a:latin typeface="+mn-lt"/>
          <a:ea typeface="ＭＳ Ｐゴシック" pitchFamily="-110" charset="-128"/>
        </a:defRPr>
      </a:lvl5pPr>
      <a:lvl6pPr marL="1944688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b="1">
          <a:solidFill>
            <a:schemeClr val="hlink"/>
          </a:solidFill>
          <a:latin typeface="+mn-lt"/>
        </a:defRPr>
      </a:lvl6pPr>
      <a:lvl7pPr marL="2401888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b="1">
          <a:solidFill>
            <a:schemeClr val="hlink"/>
          </a:solidFill>
          <a:latin typeface="+mn-lt"/>
        </a:defRPr>
      </a:lvl7pPr>
      <a:lvl8pPr marL="2859088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b="1">
          <a:solidFill>
            <a:schemeClr val="hlink"/>
          </a:solidFill>
          <a:latin typeface="+mn-lt"/>
        </a:defRPr>
      </a:lvl8pPr>
      <a:lvl9pPr marL="3316288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b="1">
          <a:solidFill>
            <a:schemeClr val="hlink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jlab.org/Hall-B/engineering/hallb_eng_wiki/index.php/Main_Page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1066800"/>
            <a:ext cx="5375704" cy="2895600"/>
          </a:xfrm>
        </p:spPr>
        <p:txBody>
          <a:bodyPr/>
          <a:lstStyle/>
          <a:p>
            <a:r>
              <a:rPr lang="en-US" dirty="0" smtClean="0"/>
              <a:t>JLab Hall B </a:t>
            </a:r>
            <a:br>
              <a:rPr lang="en-US" dirty="0" smtClean="0"/>
            </a:br>
            <a:r>
              <a:rPr lang="en-US" dirty="0" smtClean="0"/>
              <a:t>PRad II and X17 </a:t>
            </a:r>
            <a:r>
              <a:rPr lang="en-US" dirty="0" smtClean="0"/>
              <a:t>Engineering Status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9883" y="4495800"/>
            <a:ext cx="4770738" cy="1235676"/>
          </a:xfrm>
        </p:spPr>
        <p:txBody>
          <a:bodyPr/>
          <a:lstStyle/>
          <a:p>
            <a:r>
              <a:rPr lang="en-US" dirty="0" smtClean="0"/>
              <a:t>March 2025</a:t>
            </a:r>
            <a:endParaRPr lang="en-US" dirty="0" smtClean="0"/>
          </a:p>
          <a:p>
            <a:r>
              <a:rPr lang="en-US" dirty="0" smtClean="0"/>
              <a:t>Bob Miller</a:t>
            </a:r>
          </a:p>
          <a:p>
            <a:r>
              <a:rPr lang="en-US" dirty="0" smtClean="0"/>
              <a:t>Chris Guthrie</a:t>
            </a:r>
          </a:p>
        </p:txBody>
      </p:sp>
    </p:spTree>
    <p:extLst>
      <p:ext uri="{BB962C8B-B14F-4D97-AF65-F5344CB8AC3E}">
        <p14:creationId xmlns:p14="http://schemas.microsoft.com/office/powerpoint/2010/main" val="20756384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429500" cy="457200"/>
          </a:xfrm>
        </p:spPr>
        <p:txBody>
          <a:bodyPr/>
          <a:lstStyle/>
          <a:p>
            <a:pPr algn="ctr"/>
            <a:r>
              <a:rPr lang="en-US" sz="2400" dirty="0"/>
              <a:t>GEM Detectors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73557" y="937526"/>
            <a:ext cx="7615885" cy="5350648"/>
            <a:chOff x="573557" y="937526"/>
            <a:chExt cx="7615885" cy="535064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3557" y="937526"/>
              <a:ext cx="7615885" cy="5350648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838200" y="1245303"/>
              <a:ext cx="1905000" cy="738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Downstream GEM Mounted to Hycal as in PRad I</a:t>
              </a:r>
              <a:endParaRPr lang="en-US" sz="1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08893" y="2814964"/>
              <a:ext cx="1905000" cy="95410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Upstream GEM Mounted to Downstream GEM via </a:t>
              </a:r>
              <a:r>
                <a:rPr lang="en-US" sz="1400" dirty="0" smtClean="0"/>
                <a:t>Steel Links</a:t>
              </a:r>
              <a:endParaRPr lang="en-US" sz="14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18662" y="4600069"/>
              <a:ext cx="1905000" cy="95410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GEMs are Spaced 40 cm Apart – Upstream Plane to Upstream Plane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330203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429500" cy="457200"/>
          </a:xfrm>
        </p:spPr>
        <p:txBody>
          <a:bodyPr/>
          <a:lstStyle/>
          <a:p>
            <a:pPr algn="ctr"/>
            <a:r>
              <a:rPr lang="en-US" sz="2400" dirty="0"/>
              <a:t>GEM </a:t>
            </a:r>
            <a:r>
              <a:rPr lang="en-US" sz="2400" dirty="0" smtClean="0"/>
              <a:t>Gas System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905000"/>
            <a:ext cx="77343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Modify Hall B MVT gas system to supply argon/CO2 to GEMS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Supplies 70/30 argon/CO2, mixture can be adjusted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Supplies maximum of 500 sccm of mixture, distributed to 4 GEM modules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GEM pressure controlled by oil bubblers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Overpressure protection supplied by separate oil bubblers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N2 supply for flushing and conditioning the GEMS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7200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429500" cy="457200"/>
          </a:xfrm>
        </p:spPr>
        <p:txBody>
          <a:bodyPr/>
          <a:lstStyle/>
          <a:p>
            <a:pPr algn="ctr"/>
            <a:r>
              <a:rPr lang="en-US" sz="2400" dirty="0" smtClean="0"/>
              <a:t>Hycal Collimators</a:t>
            </a:r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304799" y="1523999"/>
            <a:ext cx="8494284" cy="1200330"/>
            <a:chOff x="2315075" y="1523999"/>
            <a:chExt cx="6295525" cy="1200330"/>
          </a:xfrm>
        </p:grpSpPr>
        <p:sp>
          <p:nvSpPr>
            <p:cNvPr id="11" name="TextBox 10"/>
            <p:cNvSpPr txBox="1"/>
            <p:nvPr/>
          </p:nvSpPr>
          <p:spPr>
            <a:xfrm>
              <a:off x="2315075" y="1524000"/>
              <a:ext cx="2804456" cy="12003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PRad II Collimator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Covers 4 x 4 Crystals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60 mm Thick Tungsten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Used for PRad 1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138851" y="1523999"/>
              <a:ext cx="3471749" cy="9233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X17 Collimator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Covers 6 x 6 Crystals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73 mm Thick Tungsten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2731530"/>
            <a:ext cx="4509704" cy="34007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285528"/>
            <a:ext cx="3936332" cy="25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605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371600"/>
            <a:ext cx="8473831" cy="42369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429500" cy="457200"/>
          </a:xfrm>
        </p:spPr>
        <p:txBody>
          <a:bodyPr/>
          <a:lstStyle/>
          <a:p>
            <a:pPr algn="ctr"/>
            <a:r>
              <a:rPr lang="en-US" sz="2400" dirty="0"/>
              <a:t>Hycal to Beam Dump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04801" y="1523999"/>
            <a:ext cx="8305799" cy="646332"/>
            <a:chOff x="1600201" y="1523999"/>
            <a:chExt cx="7010399" cy="646332"/>
          </a:xfrm>
        </p:grpSpPr>
        <p:sp>
          <p:nvSpPr>
            <p:cNvPr id="10" name="TextBox 9"/>
            <p:cNvSpPr txBox="1"/>
            <p:nvPr/>
          </p:nvSpPr>
          <p:spPr>
            <a:xfrm>
              <a:off x="1600201" y="1524000"/>
              <a:ext cx="643156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Hycal</a:t>
              </a:r>
            </a:p>
            <a:p>
              <a:r>
                <a:rPr lang="en-US" dirty="0" smtClean="0"/>
                <a:t>             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15076" y="1524000"/>
              <a:ext cx="1494926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Helium Filled Kapton Tube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881718" y="1524000"/>
              <a:ext cx="1680882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Beam Position Monitor  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634318" y="1524000"/>
              <a:ext cx="930413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Harp</a:t>
              </a:r>
            </a:p>
            <a:p>
              <a:r>
                <a:rPr lang="en-US" dirty="0" smtClean="0"/>
                <a:t>             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639651" y="1523999"/>
              <a:ext cx="1970949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Vacuum Tubes to Beam Dump            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647080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429500" cy="457200"/>
          </a:xfrm>
        </p:spPr>
        <p:txBody>
          <a:bodyPr/>
          <a:lstStyle/>
          <a:p>
            <a:pPr algn="ctr"/>
            <a:r>
              <a:rPr lang="en-US" sz="2400" dirty="0" smtClean="0"/>
              <a:t>Design and Engineering Status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704850" y="1905000"/>
            <a:ext cx="8001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Conceptual designs of all components are complete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Working on detailed designs and drawings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as drawings are completed, parts will be ordered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Working with Procurement and vendors to order long lead time items such as scintillator and harp actuators, and tungsten shielding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Working with the Hall Work Coordinator on installation procedures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1461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429500" cy="457200"/>
          </a:xfrm>
        </p:spPr>
        <p:txBody>
          <a:bodyPr/>
          <a:lstStyle/>
          <a:p>
            <a:pPr algn="ctr"/>
            <a:r>
              <a:rPr lang="en-US" sz="2400" dirty="0" smtClean="0"/>
              <a:t>Outline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5119255" y="2652996"/>
            <a:ext cx="41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A1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19750" y="2951722"/>
            <a:ext cx="41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A2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62400" y="3352800"/>
            <a:ext cx="41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B1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95800" y="3612850"/>
            <a:ext cx="41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B1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1121420"/>
            <a:ext cx="8382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Beam Line Drawings at: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wiki.jlab.org/Hall-B/engineering/hallb_eng_wiki/index.php/Main_Page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Hall-B </a:t>
            </a:r>
            <a:r>
              <a:rPr lang="en-US" dirty="0" smtClean="0">
                <a:hlinkClick r:id="rId2"/>
              </a:rPr>
              <a:t>engineering</a:t>
            </a:r>
            <a:endParaRPr lang="en-US" dirty="0" smtClean="0"/>
          </a:p>
          <a:p>
            <a:pPr lvl="1"/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PRad </a:t>
            </a:r>
            <a:r>
              <a:rPr lang="en-US" dirty="0" smtClean="0"/>
              <a:t>II and X17 Upstream of the Tagger Magnet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PRad </a:t>
            </a:r>
            <a:r>
              <a:rPr lang="en-US" dirty="0" smtClean="0"/>
              <a:t>II from Tagger Magnet to </a:t>
            </a:r>
            <a:r>
              <a:rPr lang="en-US" dirty="0" smtClean="0"/>
              <a:t>Hycal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Upstream Collimators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PRad </a:t>
            </a:r>
            <a:r>
              <a:rPr lang="en-US" dirty="0" smtClean="0"/>
              <a:t>II </a:t>
            </a:r>
            <a:r>
              <a:rPr lang="en-US" dirty="0"/>
              <a:t>Veto </a:t>
            </a:r>
            <a:r>
              <a:rPr lang="en-US" dirty="0" smtClean="0"/>
              <a:t>Scintillator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PRad </a:t>
            </a:r>
            <a:r>
              <a:rPr lang="en-US" dirty="0"/>
              <a:t>II </a:t>
            </a:r>
            <a:r>
              <a:rPr lang="en-US" dirty="0"/>
              <a:t>Veto </a:t>
            </a:r>
            <a:r>
              <a:rPr lang="en-US" dirty="0" smtClean="0"/>
              <a:t>Scintillator Positions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X17 from Tagger Magnet to </a:t>
            </a:r>
            <a:r>
              <a:rPr lang="en-US" dirty="0" smtClean="0"/>
              <a:t>Hycal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PRad </a:t>
            </a:r>
            <a:r>
              <a:rPr lang="en-US" dirty="0"/>
              <a:t>II and X17 </a:t>
            </a:r>
            <a:r>
              <a:rPr lang="en-US" dirty="0" smtClean="0"/>
              <a:t>Vacuum Tank Window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GEM </a:t>
            </a:r>
            <a:r>
              <a:rPr lang="en-US" dirty="0" smtClean="0"/>
              <a:t>Detectors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GEM Gas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Hycal Collimators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Hycal to Beam </a:t>
            </a:r>
            <a:r>
              <a:rPr lang="en-US" dirty="0" smtClean="0"/>
              <a:t>Dump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Design and Engineering Status</a:t>
            </a:r>
            <a:endParaRPr lang="en-US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5893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429500" cy="457200"/>
          </a:xfrm>
        </p:spPr>
        <p:txBody>
          <a:bodyPr/>
          <a:lstStyle/>
          <a:p>
            <a:pPr algn="ctr"/>
            <a:r>
              <a:rPr lang="en-US" sz="2400" dirty="0" smtClean="0"/>
              <a:t>PRad </a:t>
            </a:r>
            <a:r>
              <a:rPr lang="en-US" sz="2400" dirty="0"/>
              <a:t>II and X17 Upstream of the Tagger </a:t>
            </a:r>
            <a:r>
              <a:rPr lang="en-US" sz="2400" dirty="0" smtClean="0"/>
              <a:t>Magnet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5119255" y="2652996"/>
            <a:ext cx="41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A1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19750" y="2951722"/>
            <a:ext cx="41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A2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62400" y="3352800"/>
            <a:ext cx="41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B1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95800" y="3612850"/>
            <a:ext cx="41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B1</a:t>
            </a:r>
            <a:endParaRPr lang="en-US" sz="1400" dirty="0">
              <a:solidFill>
                <a:schemeClr val="bg1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1295400" y="1133532"/>
            <a:ext cx="7020585" cy="4746311"/>
            <a:chOff x="1195057" y="979644"/>
            <a:chExt cx="7020585" cy="4746311"/>
          </a:xfrm>
        </p:grpSpPr>
        <p:grpSp>
          <p:nvGrpSpPr>
            <p:cNvPr id="6" name="Group 5"/>
            <p:cNvGrpSpPr/>
            <p:nvPr/>
          </p:nvGrpSpPr>
          <p:grpSpPr>
            <a:xfrm>
              <a:off x="1195057" y="979644"/>
              <a:ext cx="7020585" cy="4746311"/>
              <a:chOff x="1195057" y="979644"/>
              <a:chExt cx="7020585" cy="474631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95057" y="979644"/>
                <a:ext cx="7020585" cy="474631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1288473" y="2167860"/>
                <a:ext cx="1600200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Harp</a:t>
                </a:r>
                <a:endParaRPr lang="en-US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295399" y="1119157"/>
                <a:ext cx="1880857" cy="92333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Radiator Foils </a:t>
                </a:r>
                <a:r>
                  <a:rPr lang="en-US" dirty="0" smtClean="0"/>
                  <a:t> and Collimator </a:t>
                </a:r>
                <a:r>
                  <a:rPr lang="en-US" dirty="0" smtClean="0"/>
                  <a:t>Block</a:t>
                </a:r>
                <a:endParaRPr lang="en-US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5119255" y="1132045"/>
                <a:ext cx="1510145" cy="6463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Halo</a:t>
                </a:r>
              </a:p>
              <a:p>
                <a:r>
                  <a:rPr lang="en-US" dirty="0" smtClean="0"/>
                  <a:t>Counters</a:t>
                </a:r>
                <a:endParaRPr lang="en-US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5119255" y="1905000"/>
                <a:ext cx="1482232" cy="6463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Valve and Gauges</a:t>
                </a:r>
                <a:endParaRPr lang="en-US" dirty="0"/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1288473" y="1441072"/>
              <a:ext cx="5379027" cy="4144120"/>
              <a:chOff x="1295400" y="1455211"/>
              <a:chExt cx="5379027" cy="4144120"/>
            </a:xfrm>
          </p:grpSpPr>
          <p:cxnSp>
            <p:nvCxnSpPr>
              <p:cNvPr id="8" name="Straight Arrow Connector 7"/>
              <p:cNvCxnSpPr>
                <a:stCxn id="31" idx="3"/>
              </p:cNvCxnSpPr>
              <p:nvPr/>
            </p:nvCxnSpPr>
            <p:spPr bwMode="auto">
              <a:xfrm>
                <a:off x="3183183" y="1594961"/>
                <a:ext cx="533401" cy="970509"/>
              </a:xfrm>
              <a:prstGeom prst="straightConnector1">
                <a:avLst/>
              </a:prstGeom>
              <a:ln>
                <a:headEnd type="none" w="med" len="med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/>
              <p:nvPr/>
            </p:nvCxnSpPr>
            <p:spPr bwMode="auto">
              <a:xfrm>
                <a:off x="2903544" y="2389748"/>
                <a:ext cx="194169" cy="323165"/>
              </a:xfrm>
              <a:prstGeom prst="straightConnector1">
                <a:avLst/>
              </a:prstGeom>
              <a:ln>
                <a:headEnd type="none" w="med" len="med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>
                <a:stCxn id="34" idx="1"/>
              </p:cNvCxnSpPr>
              <p:nvPr/>
            </p:nvCxnSpPr>
            <p:spPr bwMode="auto">
              <a:xfrm flipH="1">
                <a:off x="4572001" y="1455211"/>
                <a:ext cx="547254" cy="1351673"/>
              </a:xfrm>
              <a:prstGeom prst="straightConnector1">
                <a:avLst/>
              </a:prstGeom>
              <a:ln>
                <a:headEnd type="none" w="med" len="med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>
                <a:stCxn id="35" idx="1"/>
              </p:cNvCxnSpPr>
              <p:nvPr/>
            </p:nvCxnSpPr>
            <p:spPr bwMode="auto">
              <a:xfrm flipH="1">
                <a:off x="4953001" y="2228166"/>
                <a:ext cx="166254" cy="476077"/>
              </a:xfrm>
              <a:prstGeom prst="straightConnector1">
                <a:avLst/>
              </a:prstGeom>
              <a:ln>
                <a:headEnd type="none" w="med" len="med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0" name="TextBox 49"/>
              <p:cNvSpPr txBox="1"/>
              <p:nvPr/>
            </p:nvSpPr>
            <p:spPr>
              <a:xfrm>
                <a:off x="1295400" y="4953000"/>
                <a:ext cx="1600200" cy="6463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Raster Magnets</a:t>
                </a:r>
                <a:endParaRPr lang="en-US" dirty="0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5074227" y="4953000"/>
                <a:ext cx="1600200" cy="6463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Tagger Magnet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163870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429500" cy="457200"/>
          </a:xfrm>
        </p:spPr>
        <p:txBody>
          <a:bodyPr/>
          <a:lstStyle/>
          <a:p>
            <a:pPr algn="ctr"/>
            <a:r>
              <a:rPr lang="en-US" sz="2400" dirty="0" smtClean="0"/>
              <a:t>PRad </a:t>
            </a:r>
            <a:r>
              <a:rPr lang="en-US" sz="2400" dirty="0"/>
              <a:t>II from Tagger Magnet to Hycal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119255" y="2652996"/>
            <a:ext cx="41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A1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19750" y="2951722"/>
            <a:ext cx="41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A2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62400" y="3352800"/>
            <a:ext cx="41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B1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95800" y="3612850"/>
            <a:ext cx="41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B1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000" y="1295400"/>
            <a:ext cx="12192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Collimator Box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728031" y="1292192"/>
            <a:ext cx="70181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Harp</a:t>
            </a:r>
          </a:p>
          <a:p>
            <a:r>
              <a:rPr lang="en-US" dirty="0" smtClean="0"/>
              <a:t>             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603569" y="1292192"/>
            <a:ext cx="93545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PRad Target          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092633" y="1293466"/>
            <a:ext cx="110690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Vacuum Tanks             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287535" y="1292192"/>
            <a:ext cx="12192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GEM Detectors             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654654" y="1295397"/>
            <a:ext cx="12192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Hycal </a:t>
            </a:r>
          </a:p>
          <a:p>
            <a:r>
              <a:rPr lang="en-US" dirty="0" smtClean="0"/>
              <a:t>             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274627" y="5715000"/>
            <a:ext cx="67056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PRad II Target to Hycal Lead Tungstate Counters is 6.2 Meters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678603" y="1292192"/>
            <a:ext cx="129188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Veto Scintillator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978970"/>
            <a:ext cx="8492854" cy="366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4400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429500" cy="457200"/>
          </a:xfrm>
        </p:spPr>
        <p:txBody>
          <a:bodyPr/>
          <a:lstStyle/>
          <a:p>
            <a:pPr algn="ctr"/>
            <a:r>
              <a:rPr lang="en-US" sz="2400" dirty="0" smtClean="0"/>
              <a:t>Upstream Collimators</a:t>
            </a:r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304799" y="1523999"/>
            <a:ext cx="8494284" cy="646331"/>
            <a:chOff x="2315075" y="1523999"/>
            <a:chExt cx="6295525" cy="646331"/>
          </a:xfrm>
        </p:grpSpPr>
        <p:sp>
          <p:nvSpPr>
            <p:cNvPr id="11" name="TextBox 10"/>
            <p:cNvSpPr txBox="1"/>
            <p:nvPr/>
          </p:nvSpPr>
          <p:spPr>
            <a:xfrm>
              <a:off x="2315075" y="1524000"/>
              <a:ext cx="2087650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20 mm Thick Tungsten Collimator on Radiator Stick</a:t>
              </a:r>
              <a:endParaRPr lang="en-US" sz="16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912949" y="1523999"/>
              <a:ext cx="3697651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Tungsten Collimators in Collimator Box Downstrea</a:t>
              </a:r>
              <a:r>
                <a:rPr lang="en-US" dirty="0" smtClean="0"/>
                <a:t>m of the Tagger Magnet</a:t>
              </a:r>
              <a:endParaRPr lang="en-US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287927"/>
            <a:ext cx="4989084" cy="37418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1" y="2286000"/>
            <a:ext cx="2816776" cy="374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8848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429500" cy="457200"/>
          </a:xfrm>
        </p:spPr>
        <p:txBody>
          <a:bodyPr/>
          <a:lstStyle/>
          <a:p>
            <a:pPr algn="ctr"/>
            <a:r>
              <a:rPr lang="en-US" sz="2400" dirty="0" smtClean="0"/>
              <a:t>PRad </a:t>
            </a:r>
            <a:r>
              <a:rPr lang="en-US" sz="2400" dirty="0"/>
              <a:t>II </a:t>
            </a:r>
            <a:r>
              <a:rPr lang="en-US" sz="2400" dirty="0" smtClean="0"/>
              <a:t>Veto Scintillator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5119255" y="2652996"/>
            <a:ext cx="41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A1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19750" y="2951722"/>
            <a:ext cx="41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A2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62400" y="3352800"/>
            <a:ext cx="41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B1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95800" y="3612850"/>
            <a:ext cx="41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B1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1365706"/>
            <a:ext cx="4962412" cy="42819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83598" y="1365706"/>
            <a:ext cx="304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Four scintillator paddles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Mounted </a:t>
            </a:r>
            <a:r>
              <a:rPr lang="en-US" dirty="0" smtClean="0"/>
              <a:t>to the downstream side of the target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Each </a:t>
            </a:r>
            <a:r>
              <a:rPr lang="en-US" dirty="0" smtClean="0"/>
              <a:t>paddle can move in and out independently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9764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429500" cy="457200"/>
          </a:xfrm>
        </p:spPr>
        <p:txBody>
          <a:bodyPr/>
          <a:lstStyle/>
          <a:p>
            <a:pPr algn="ctr"/>
            <a:r>
              <a:rPr lang="en-US" sz="2400" dirty="0"/>
              <a:t>PRad II </a:t>
            </a:r>
            <a:r>
              <a:rPr lang="en-US" sz="2400" dirty="0"/>
              <a:t>Veto Scintillator </a:t>
            </a:r>
            <a:r>
              <a:rPr lang="en-US" sz="2400" dirty="0" smtClean="0"/>
              <a:t>Positions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5119255" y="2652996"/>
            <a:ext cx="41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A1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19750" y="2951722"/>
            <a:ext cx="41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A2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62400" y="3352800"/>
            <a:ext cx="41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B1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95800" y="3612850"/>
            <a:ext cx="41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B1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4112C0-EE74-4422-ADBD-44C71EA20B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41576" y="1434465"/>
            <a:ext cx="3970020" cy="38366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14ACD1-C9DB-4D90-96AE-CAABF5E8114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648200" y="1434465"/>
            <a:ext cx="4250690" cy="383667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41576" y="5486400"/>
            <a:ext cx="397002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Scintillators in for Hycal Calibration</a:t>
            </a:r>
          </a:p>
          <a:p>
            <a:r>
              <a:rPr lang="en-US" sz="1600" dirty="0" smtClean="0"/>
              <a:t>- opening for 2.92 degree calibration cone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4648200" y="5486400"/>
            <a:ext cx="425069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Scintillators Retracted for PRad II </a:t>
            </a:r>
            <a:r>
              <a:rPr lang="en-US" sz="1600" dirty="0" smtClean="0"/>
              <a:t>Operation - opening for 12.7 degree acceptance cone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047225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429500" cy="457200"/>
          </a:xfrm>
        </p:spPr>
        <p:txBody>
          <a:bodyPr/>
          <a:lstStyle/>
          <a:p>
            <a:pPr algn="ctr"/>
            <a:r>
              <a:rPr lang="en-US" sz="2400" dirty="0"/>
              <a:t>X17 from Tagger Magnet to Hycal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119255" y="2652996"/>
            <a:ext cx="41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A1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19750" y="2951722"/>
            <a:ext cx="41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A2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62400" y="3352800"/>
            <a:ext cx="41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B1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95800" y="3612850"/>
            <a:ext cx="41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B1</a:t>
            </a:r>
            <a:endParaRPr lang="en-US" sz="1400" dirty="0">
              <a:solidFill>
                <a:schemeClr val="bg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39193" y="1219200"/>
            <a:ext cx="8752407" cy="4979167"/>
            <a:chOff x="239193" y="1219200"/>
            <a:chExt cx="8752407" cy="497916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9193" y="1219200"/>
              <a:ext cx="8752407" cy="497916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381000" y="1295400"/>
              <a:ext cx="1219200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Collimator Box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717537" y="1292189"/>
              <a:ext cx="930413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Target &amp; Harp        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732156" y="1292190"/>
              <a:ext cx="1219200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Vacuum Tube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046606" y="1292190"/>
              <a:ext cx="1219200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Vacuum Tanks             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675506" y="1292190"/>
              <a:ext cx="1219200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GEM Detectors             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001000" y="1295397"/>
              <a:ext cx="872854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Hycal </a:t>
              </a:r>
            </a:p>
            <a:p>
              <a:r>
                <a:rPr lang="en-US" dirty="0" smtClean="0"/>
                <a:t>             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372100" y="1294561"/>
              <a:ext cx="1219200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 Meter Window</a:t>
              </a:r>
              <a:endParaRPr lang="en-US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81000" y="2094131"/>
            <a:ext cx="62103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X17 Target to Hycal Lead Tungstate Counters is 7.5 Meters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3063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1" y="1957863"/>
            <a:ext cx="7467600" cy="43156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429500" cy="457200"/>
          </a:xfrm>
        </p:spPr>
        <p:txBody>
          <a:bodyPr/>
          <a:lstStyle/>
          <a:p>
            <a:pPr algn="ctr"/>
            <a:r>
              <a:rPr lang="en-US" sz="2400" dirty="0"/>
              <a:t>X17 Vacuum Tank Window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119255" y="2652996"/>
            <a:ext cx="41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A1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19750" y="2951722"/>
            <a:ext cx="41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A2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62400" y="3352800"/>
            <a:ext cx="41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B1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95800" y="3612850"/>
            <a:ext cx="41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B1</a:t>
            </a:r>
            <a:endParaRPr lang="en-US" sz="1400" dirty="0">
              <a:solidFill>
                <a:schemeClr val="bg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19201" y="1219199"/>
            <a:ext cx="7467600" cy="738664"/>
            <a:chOff x="1219201" y="1219199"/>
            <a:chExt cx="6973020" cy="738664"/>
          </a:xfrm>
        </p:grpSpPr>
        <p:sp>
          <p:nvSpPr>
            <p:cNvPr id="5" name="TextBox 4"/>
            <p:cNvSpPr txBox="1"/>
            <p:nvPr/>
          </p:nvSpPr>
          <p:spPr>
            <a:xfrm>
              <a:off x="1219201" y="1219200"/>
              <a:ext cx="1636525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Window Adapter in Orange</a:t>
              </a:r>
              <a:endParaRPr lang="en-US" sz="1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973162" y="1219199"/>
              <a:ext cx="2397797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 smtClean="0"/>
                <a:t>1 Meter Diameter Window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 smtClean="0"/>
                <a:t>0.020” Thick Aluminum</a:t>
              </a:r>
              <a:endParaRPr lang="en-US" sz="1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488395" y="1219199"/>
              <a:ext cx="2703826" cy="738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 smtClean="0"/>
                <a:t>15 mm Diameter Window at Center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 smtClean="0"/>
                <a:t>30 micron Thick Aluminum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509649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 Template Lehman Review June 07">
  <a:themeElements>
    <a:clrScheme name="Powerpoint Template Lehman Review June 0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owerpoint Template Lehman Review June 0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owerpoint Template Lehman Review June 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Lehman Review June 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Lehman Review June 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Lehman Review June 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Lehman Review June 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Lehman Review June 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37587</TotalTime>
  <Words>490</Words>
  <Application>Microsoft Office PowerPoint</Application>
  <PresentationFormat>On-screen Show (4:3)</PresentationFormat>
  <Paragraphs>140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ＭＳ Ｐゴシック</vt:lpstr>
      <vt:lpstr>Arial</vt:lpstr>
      <vt:lpstr>Calibri</vt:lpstr>
      <vt:lpstr>Times New Roman</vt:lpstr>
      <vt:lpstr>Powerpoint Template Lehman Review June 07</vt:lpstr>
      <vt:lpstr>JLab Hall B  PRad II and X17 Engineering Status </vt:lpstr>
      <vt:lpstr>Outline</vt:lpstr>
      <vt:lpstr>PRad II and X17 Upstream of the Tagger Magnet</vt:lpstr>
      <vt:lpstr>PRad II from Tagger Magnet to Hycal</vt:lpstr>
      <vt:lpstr>Upstream Collimators</vt:lpstr>
      <vt:lpstr>PRad II Veto Scintillator</vt:lpstr>
      <vt:lpstr>PRad II Veto Scintillator Positions</vt:lpstr>
      <vt:lpstr>X17 from Tagger Magnet to Hycal</vt:lpstr>
      <vt:lpstr>X17 Vacuum Tank Window</vt:lpstr>
      <vt:lpstr>GEM Detectors</vt:lpstr>
      <vt:lpstr>GEM Gas System</vt:lpstr>
      <vt:lpstr>Hycal Collimators</vt:lpstr>
      <vt:lpstr>Hycal to Beam Dump</vt:lpstr>
      <vt:lpstr>Design and Engineering Status</vt:lpstr>
    </vt:vector>
  </TitlesOfParts>
  <Company>Jefferson 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Detector Mounting to Torus</dc:title>
  <dc:creator>rmiller</dc:creator>
  <cp:lastModifiedBy>Bob Miller</cp:lastModifiedBy>
  <cp:revision>129</cp:revision>
  <dcterms:created xsi:type="dcterms:W3CDTF">2013-10-28T14:26:47Z</dcterms:created>
  <dcterms:modified xsi:type="dcterms:W3CDTF">2025-02-28T18:25:05Z</dcterms:modified>
</cp:coreProperties>
</file>