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74" r:id="rId2"/>
    <p:sldId id="377" r:id="rId3"/>
    <p:sldId id="371" r:id="rId4"/>
    <p:sldId id="378" r:id="rId5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buClr>
        <a:srgbClr val="0000FF"/>
      </a:buClr>
      <a:buFont typeface="Wingdings" pitchFamily="2" charset="2"/>
      <a:buChar char="Ø"/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Clr>
        <a:srgbClr val="0000FF"/>
      </a:buClr>
      <a:buFont typeface="Wingdings" pitchFamily="2" charset="2"/>
      <a:buChar char="Ø"/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Clr>
        <a:srgbClr val="0000FF"/>
      </a:buClr>
      <a:buFont typeface="Wingdings" pitchFamily="2" charset="2"/>
      <a:buChar char="Ø"/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Clr>
        <a:srgbClr val="0000FF"/>
      </a:buClr>
      <a:buFont typeface="Wingdings" pitchFamily="2" charset="2"/>
      <a:buChar char="Ø"/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Clr>
        <a:srgbClr val="0000FF"/>
      </a:buClr>
      <a:buFont typeface="Wingdings" pitchFamily="2" charset="2"/>
      <a:buChar char="Ø"/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26"/>
  </p:normalViewPr>
  <p:slideViewPr>
    <p:cSldViewPr>
      <p:cViewPr varScale="1">
        <p:scale>
          <a:sx n="120" d="100"/>
          <a:sy n="120" d="100"/>
        </p:scale>
        <p:origin x="194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44E0717-E5E8-84C0-91E6-F68AD9D2840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Wingdings" charset="0"/>
              <a:buChar char="Ø"/>
              <a:defRPr sz="1200" smtClean="0">
                <a:latin typeface="Comic Sans M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CF9DB3-9360-B247-E5A4-EC1BE90BB7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5BF4EA-2400-334F-9470-74F4DBFB9838}" type="datetimeFigureOut">
              <a:rPr lang="en-US" altLang="en-US"/>
              <a:pPr/>
              <a:t>3/2/25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6CEE24-7E00-67AB-2FC5-04A093934FE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Wingdings" charset="0"/>
              <a:buChar char="Ø"/>
              <a:defRPr sz="1200" smtClean="0">
                <a:latin typeface="Comic Sans MS" charset="0"/>
                <a:ea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96BBA6-E77A-1FA5-321D-F288B542FED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BD040F-AA3A-8542-9124-8A0E5B9C2A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20A238C1-707B-BC2A-3930-7512346E964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buClrTx/>
              <a:buFontTx/>
              <a:buNone/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12275B5-7291-EED2-4599-A8BB23B04B6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buClrTx/>
              <a:buFontTx/>
              <a:buNone/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9C9D6016-55C6-8462-4DA6-303D2AC405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59A108A-CF5C-8699-0A1B-3B4135E3824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03725"/>
            <a:ext cx="559752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9C767BA-BF5F-841A-50DE-51D061CE34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buClrTx/>
              <a:buFontTx/>
              <a:buNone/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D496B9F1-807E-63DC-D0F9-E5868430AF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058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buClr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676E84C1-345C-6E4C-9611-F74AD0D869A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A1CFDDC4-4AA4-4840-C0C9-5B3CA53B820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ACE1B217-9DA8-1B35-4303-D57C1131A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32CEF787-062A-48B0-9FCC-D106CE5428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1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57C3D1-5CA6-54AC-7B36-F2CBE3D88E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>
            <a:extLst>
              <a:ext uri="{FF2B5EF4-FFF2-40B4-BE49-F238E27FC236}">
                <a16:creationId xmlns:a16="http://schemas.microsoft.com/office/drawing/2014/main" id="{7471DCD5-B674-0DF6-E681-1C6CCEE6BB5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8" name="Notes Placeholder 2">
            <a:extLst>
              <a:ext uri="{FF2B5EF4-FFF2-40B4-BE49-F238E27FC236}">
                <a16:creationId xmlns:a16="http://schemas.microsoft.com/office/drawing/2014/main" id="{80EA8E38-7252-2442-EFEA-C6A42C186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9459" name="Slide Number Placeholder 3">
            <a:extLst>
              <a:ext uri="{FF2B5EF4-FFF2-40B4-BE49-F238E27FC236}">
                <a16:creationId xmlns:a16="http://schemas.microsoft.com/office/drawing/2014/main" id="{6DE10801-1F8C-889D-5199-E9DDFA1394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61082D6B-25C8-B644-9300-BE822FA6BCE3}" type="slidenum">
              <a:rPr lang="en-US" altLang="en-US" sz="1200">
                <a:latin typeface="Arial" panose="020B0604020202020204" pitchFamily="34" charset="0"/>
              </a:rPr>
              <a:pPr eaLnBrk="1" hangingPunct="1"/>
              <a:t>2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3959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D6FBC658-7D9D-595A-FC3E-652028BF1A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C178625A-6D1A-1C46-6A12-437B26246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DE0A8340-269A-C784-799F-65D97165CC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169733E-95F1-5943-A977-9174FD7D817A}" type="slidenum">
              <a:rPr lang="en-US" altLang="en-US" sz="1200">
                <a:latin typeface="Arial" panose="020B0604020202020204" pitchFamily="34" charset="0"/>
              </a:rPr>
              <a:pPr eaLnBrk="1" hangingPunct="1"/>
              <a:t>3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4A57AD-BD0A-3C17-2A95-594E32625E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>
            <a:extLst>
              <a:ext uri="{FF2B5EF4-FFF2-40B4-BE49-F238E27FC236}">
                <a16:creationId xmlns:a16="http://schemas.microsoft.com/office/drawing/2014/main" id="{64304688-6B39-2F59-2821-B62F45D5FF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2" name="Notes Placeholder 2">
            <a:extLst>
              <a:ext uri="{FF2B5EF4-FFF2-40B4-BE49-F238E27FC236}">
                <a16:creationId xmlns:a16="http://schemas.microsoft.com/office/drawing/2014/main" id="{2FA99319-F048-D089-B784-306A73C46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5603" name="Slide Number Placeholder 3">
            <a:extLst>
              <a:ext uri="{FF2B5EF4-FFF2-40B4-BE49-F238E27FC236}">
                <a16:creationId xmlns:a16="http://schemas.microsoft.com/office/drawing/2014/main" id="{CD26B6C8-DA6A-FD45-F4C5-795F3BDCC29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0275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8169733E-95F1-5943-A977-9174FD7D817A}" type="slidenum">
              <a:rPr lang="en-US" altLang="en-US" sz="1200">
                <a:latin typeface="Arial" panose="020B0604020202020204" pitchFamily="34" charset="0"/>
              </a:rPr>
              <a:pPr eaLnBrk="1" hangingPunct="1"/>
              <a:t>4</a:t>
            </a:fld>
            <a:endParaRPr lang="en-US" altLang="en-US" sz="12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44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E8E279-7101-9E91-558D-3A9A467D34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E4AC8D-E64B-D968-F77D-EDA9A515E1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4ACF24-6EF8-D679-1EBE-9149F4D0D6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EFF8BA-AFA3-0248-A576-5ED49F344F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8402438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19915B-A97B-5E46-AEAF-3C17CE8EFD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B512C82-7929-4B1A-2C57-8453CC3A42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EC2262-0AF6-E526-2C84-A46BE724FC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C30B22-F441-3C4E-8613-A8FE8F640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7651713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839F06-7759-ADB7-8962-4F00EA0E79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C185AD-E687-0765-FA3B-876860EAD7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4956BC5-F088-E40D-BCC1-B618F2B774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36AC6-E2AB-0F4C-A1EC-379D09B4E6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405537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3A1B19-E630-F6B9-3DBF-C6818732F5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7689ACAE-8B1D-C410-4DB9-E6433A9A54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D0BBAD-1ADF-86BC-0A09-711627B831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B142D8-48DA-8947-B6E1-8797EC431F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910989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7C11D00-38DD-C1CB-4F10-4C5F78647D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8E30B495-BF15-1D98-A627-BCCE1A3A8D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00AB67F-6627-F9E9-42A6-30F25D7195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87B26B-29CA-BA4B-BBE0-E5F66491FB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361035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9B2A927-C557-46B6-FFD4-BA9570213B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FFBE72-F800-51CC-8F28-5674DF53A3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170F1B-A870-0E57-3C95-EA188135C6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C6C101-C784-8C49-9F38-17DB8AF8CD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492621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847230F-EF61-0020-8B52-789B2F3AA1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7D76C66-7EA7-45DD-BCA0-11EF84076A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96BB73-03B4-2524-ADC1-4A67A44BC2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7C7FD-B57F-CB4E-B36E-7F5151F8A0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3842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C4B1C0-C270-7C6D-2034-0FC2C3F2C3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36F1226-9347-E563-9D24-13A1F568EA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46C415-689B-1251-44E0-CBE4184A97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C48938-0042-844C-8B3F-C6E5E6472B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349663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1EFF42-330E-68CF-B439-5536467C2B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7892FD-B0A1-7BEF-0231-F3F3B53A33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C0A733-25E0-22E0-8C1C-6A805F6EF2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FFD208-17C2-7B4E-BE0E-531AFD7A0B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64937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ED0AD9-0617-3A64-6F64-F1D5328454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327D9AD-8970-6714-7F5E-FC89D950AF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4A626E6-DCCB-D681-95D6-7B4662DA19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64EEE1-A154-BF40-800F-5A504A4CEF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4348737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86905E5-45FF-FD92-1232-6E1CE7CF51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80234B7-E5AE-C80B-E95F-58BC41099D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81A49B5-B135-5040-6ADD-19C4BC88E0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E79663-D355-2F4D-9B3F-02A143AC6A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792184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5964C44-DD33-DDB9-6271-DAB1069FB6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A5F0F59-43FD-174B-B498-29FE8192EA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B5D00CC-84C7-F096-F593-4D401D8701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D1ADD7-ED00-A946-90F5-04BE895B0E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103834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590465A-557C-602A-E10A-54E736ECCB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6892E17-D6AE-E78D-167B-24C12CC0B7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0A67FD3-7AD5-4DEC-F3A8-0D21536AA0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1050E6-2C16-074F-9467-2173F81F54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193890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51287E-6CCC-C7FF-C554-FC9D2E2FCA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41BD96-6E0B-D556-95F8-F73B8D334E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7D2A64B-0A33-5F20-8B6E-148F52DCA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E4BCCE-391A-2B47-8561-55282CF8A4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4080121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A7E59A-32E3-DADA-F5B8-0B53C187D11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E90259-9E9F-8512-A1E6-7E65EA9178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BFFF69-771F-97B1-AA20-7437C64F8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206191-955A-B349-8F7F-B3FD38E6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7540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3658485-4BC5-E5FE-75ED-5E2AEABD23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9B6E045-DF6A-AFAC-56E3-6F3DBF4A0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C3AEDDC-6EF6-989B-DF75-2925C6F65B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/>
              <a:t>A. Gasparian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F5F2A6E-0363-86C5-2539-7F1CA3FCED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nl-NL"/>
              <a:t>Coll. meeting March 3 2025</a:t>
            </a: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4BAAA03-A029-8DCD-52AD-CD01F854CD5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400">
                <a:latin typeface="Arial" panose="020B0604020202020204" pitchFamily="34" charset="0"/>
              </a:defRPr>
            </a:lvl1pPr>
          </a:lstStyle>
          <a:p>
            <a:fld id="{E393F6B3-C028-6C45-8BA3-AACDB2E44C6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slow"/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0C7470B5-5B6B-0918-985A-653E74EE1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PRad</a:t>
            </a:r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/X17 Collaboration Major Achievements</a:t>
            </a:r>
            <a:b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2000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for the past one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532735-FE6C-59B9-05CA-8388629DC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62865"/>
            <a:ext cx="8229600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rgbClr val="CC3300"/>
              </a:buClr>
              <a:buFont typeface="+mj-lt"/>
              <a:buAutoNum type="arabi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Significantly increased the collaboration membership, 		(Patrick/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Dipangkar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)</a:t>
            </a:r>
          </a:p>
          <a:p>
            <a:pPr marL="0" indent="0" eaLnBrk="1" hangingPunct="1">
              <a:buClr>
                <a:srgbClr val="CC3300"/>
              </a:buClr>
              <a:buNone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       more work needs to be done on this part.</a:t>
            </a:r>
          </a:p>
          <a:p>
            <a:pPr marL="0" indent="0" eaLnBrk="1" hangingPunct="1">
              <a:buClr>
                <a:srgbClr val="CC3300"/>
              </a:buClr>
              <a:buNone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rgbClr val="CC3300"/>
              </a:buClr>
              <a:buFont typeface="+mj-lt"/>
              <a:buAutoNum type="arabicParenR" startAt="2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fADC250 -based DAQ electronics is on site (in most part) and tested at 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JLab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 (talk by Chris)</a:t>
            </a:r>
          </a:p>
          <a:p>
            <a:pPr marL="0" indent="0" eaLnBrk="1" hangingPunct="1">
              <a:buClr>
                <a:srgbClr val="CC3300"/>
              </a:buClr>
              <a:buNone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rgbClr val="CC3300"/>
              </a:buClr>
              <a:buFont typeface="+mj-lt"/>
              <a:buAutoNum type="arabicParenR" startAt="3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</a:t>
            </a:r>
            <a:r>
              <a:rPr lang="en-US" altLang="en-US" sz="1600" baseline="-250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2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gas flow target is reassembled, updated, </a:t>
            </a:r>
            <a:r>
              <a:rPr lang="en-US" altLang="en-US" sz="1600" dirty="0">
                <a:solidFill>
                  <a:srgbClr val="FF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mostly tested,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	(</a:t>
            </a:r>
            <a:r>
              <a:rPr lang="en-US" altLang="en-US" sz="1600" dirty="0">
                <a:latin typeface="Arial Narrow" panose="020B0604020202020204" pitchFamily="34" charset="0"/>
                <a:cs typeface="Arial Narrow" panose="020B0604020202020204" pitchFamily="34" charset="0"/>
                <a:sym typeface="Symbol" pitchFamily="2" charset="2"/>
              </a:rPr>
              <a:t>talk by </a:t>
            </a:r>
            <a:r>
              <a:rPr lang="en-US" sz="1600" dirty="0" err="1">
                <a:latin typeface="Arial Narrow" panose="020B0604020202020204" pitchFamily="34" charset="0"/>
                <a:cs typeface="Arial Narrow" panose="020B0604020202020204" pitchFamily="34" charset="0"/>
              </a:rPr>
              <a:t>Xiangdong</a:t>
            </a:r>
            <a:r>
              <a:rPr lang="en-US" sz="1600" dirty="0">
                <a:latin typeface="Arial Narrow" panose="020B0604020202020204" pitchFamily="34" charset="0"/>
                <a:cs typeface="Arial Narrow" panose="020B0604020202020204" pitchFamily="34" charset="0"/>
              </a:rPr>
              <a:t> </a:t>
            </a:r>
            <a:r>
              <a:rPr lang="en-US" altLang="en-US" sz="1600" dirty="0">
                <a:latin typeface="Arial Narrow" panose="020B0604020202020204" pitchFamily="34" charset="0"/>
                <a:cs typeface="Arial Narrow" panose="020B0604020202020204" pitchFamily="34" charset="0"/>
                <a:sym typeface="Symbol" pitchFamily="2" charset="2"/>
              </a:rPr>
              <a:t>) </a:t>
            </a:r>
          </a:p>
          <a:p>
            <a:pPr marL="0" indent="0" eaLnBrk="1" hangingPunct="1">
              <a:buClr>
                <a:srgbClr val="CC3300"/>
              </a:buClr>
              <a:buNone/>
            </a:pPr>
            <a:r>
              <a:rPr lang="en-US" altLang="en-US" sz="1600" dirty="0">
                <a:latin typeface="Arial Narrow" panose="020B0604020202020204" pitchFamily="34" charset="0"/>
                <a:cs typeface="Arial Narrow" panose="020B0604020202020204" pitchFamily="34" charset="0"/>
                <a:sym typeface="Symbol" pitchFamily="2" charset="2"/>
              </a:rPr>
              <a:t>       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tests with He is planned in the next few weeks.</a:t>
            </a:r>
          </a:p>
          <a:p>
            <a:pPr eaLnBrk="1" hangingPunct="1">
              <a:buClr>
                <a:srgbClr val="CC3300"/>
              </a:buClr>
              <a:buFont typeface="+mj-lt"/>
              <a:buAutoNum type="arabicParenR" startAt="3"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rgbClr val="CC3300"/>
              </a:buClr>
              <a:buFont typeface="+mj-lt"/>
              <a:buAutoNum type="arabicParenR" startAt="4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GEM detectors are </a:t>
            </a:r>
            <a:r>
              <a:rPr lang="en-US" altLang="en-US" sz="16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in progress 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(with some delays but not yet critical) 	(talk by 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Nilanga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)</a:t>
            </a:r>
          </a:p>
          <a:p>
            <a:pPr eaLnBrk="1" hangingPunct="1">
              <a:buClr>
                <a:srgbClr val="CC3300"/>
              </a:buClr>
              <a:buFont typeface="+mj-lt"/>
              <a:buAutoNum type="arabicParenR" startAt="4"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rgbClr val="CC3300"/>
              </a:buClr>
              <a:buFont typeface="+mj-lt"/>
              <a:buAutoNum type="arabicParenR" startAt="4"/>
            </a:pPr>
            <a:r>
              <a:rPr 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An alternative DAQ readout system for GEM detectors had been proposed and successfully tested providing </a:t>
            </a:r>
            <a:r>
              <a:rPr lang="en-US" sz="1600" dirty="0">
                <a:solidFill>
                  <a:srgbClr val="FF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25 kHz DAQ rate 				</a:t>
            </a:r>
            <a:r>
              <a:rPr 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(talk by </a:t>
            </a:r>
            <a:r>
              <a:rPr 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Nilanga</a:t>
            </a:r>
            <a:r>
              <a:rPr 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) </a:t>
            </a:r>
          </a:p>
          <a:p>
            <a:pPr eaLnBrk="1" hangingPunct="1">
              <a:buClr>
                <a:srgbClr val="CC3300"/>
              </a:buClr>
              <a:buFont typeface="+mj-lt"/>
              <a:buAutoNum type="arabicParenR" startAt="4"/>
            </a:pPr>
            <a:endParaRPr 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rgbClr val="CC3300"/>
              </a:buClr>
              <a:buFont typeface="+mj-lt"/>
              <a:buAutoNum type="arabicParenR" startAt="4"/>
            </a:pPr>
            <a:r>
              <a:rPr lang="en-US" sz="1600" dirty="0" err="1">
                <a:latin typeface="Arial Narrow" charset="0"/>
                <a:ea typeface="ＭＳ Ｐゴシック" charset="0"/>
                <a:cs typeface="Arial" charset="0"/>
                <a:sym typeface="Symbol" charset="0"/>
              </a:rPr>
              <a:t>HyCal</a:t>
            </a:r>
            <a:r>
              <a:rPr lang="en-US" sz="1600" dirty="0">
                <a:latin typeface="Arial Narrow" charset="0"/>
                <a:ea typeface="ＭＳ Ｐゴシック" charset="0"/>
                <a:cs typeface="Arial" charset="0"/>
                <a:sym typeface="Symbol" charset="0"/>
              </a:rPr>
              <a:t> PbWO</a:t>
            </a:r>
            <a:r>
              <a:rPr lang="en-US" sz="1600" baseline="-25000" dirty="0">
                <a:latin typeface="Arial Narrow" charset="0"/>
                <a:ea typeface="ＭＳ Ｐゴシック" charset="0"/>
                <a:cs typeface="Arial" charset="0"/>
                <a:sym typeface="Symbol" charset="0"/>
              </a:rPr>
              <a:t>4</a:t>
            </a:r>
            <a:r>
              <a:rPr lang="en-US" sz="1600" dirty="0">
                <a:latin typeface="Arial Narrow" charset="0"/>
                <a:ea typeface="ＭＳ Ｐゴシック" charset="0"/>
                <a:cs typeface="Arial" charset="0"/>
                <a:sym typeface="Symbol" charset="0"/>
              </a:rPr>
              <a:t> crystal part has been repaired and tested. 		(talk by Aruni/Erik)</a:t>
            </a:r>
          </a:p>
          <a:p>
            <a:pPr marL="0" indent="0" eaLnBrk="1" hangingPunct="1">
              <a:buClr>
                <a:srgbClr val="CC3300"/>
              </a:buClr>
              <a:buNone/>
            </a:pPr>
            <a:r>
              <a:rPr lang="en-US" sz="1600" dirty="0">
                <a:latin typeface="Arial Narrow" charset="0"/>
                <a:ea typeface="ＭＳ Ｐゴシック" charset="0"/>
                <a:cs typeface="Arial" charset="0"/>
                <a:sym typeface="Symbol" charset="0"/>
              </a:rPr>
              <a:t>       </a:t>
            </a:r>
            <a:r>
              <a:rPr lang="en-US" sz="1600" dirty="0" err="1">
                <a:solidFill>
                  <a:srgbClr val="C00000"/>
                </a:solidFill>
                <a:latin typeface="Arial Narrow" charset="0"/>
                <a:ea typeface="ＭＳ Ｐゴシック" charset="0"/>
                <a:cs typeface="Arial" charset="0"/>
                <a:sym typeface="Symbol" charset="0"/>
              </a:rPr>
              <a:t>HyCal</a:t>
            </a:r>
            <a:r>
              <a:rPr lang="en-US" sz="1600" dirty="0">
                <a:solidFill>
                  <a:srgbClr val="C00000"/>
                </a:solidFill>
                <a:latin typeface="Arial Narrow" charset="0"/>
                <a:ea typeface="ＭＳ Ｐゴシック" charset="0"/>
                <a:cs typeface="Arial" charset="0"/>
                <a:sym typeface="Symbol" charset="0"/>
              </a:rPr>
              <a:t> is ~95% ready for the experiment</a:t>
            </a:r>
          </a:p>
          <a:p>
            <a:pPr eaLnBrk="1" hangingPunct="1">
              <a:buClr>
                <a:srgbClr val="CC3300"/>
              </a:buClr>
              <a:buFont typeface="+mj-lt"/>
              <a:buAutoNum type="arabicParenR" startAt="4"/>
            </a:pPr>
            <a:endParaRPr lang="en-US" sz="1600" dirty="0">
              <a:latin typeface="Arial Narrow" charset="0"/>
              <a:ea typeface="ＭＳ Ｐゴシック" charset="0"/>
              <a:cs typeface="Arial" charset="0"/>
              <a:sym typeface="Symbol" charset="0"/>
            </a:endParaRPr>
          </a:p>
          <a:p>
            <a:pPr eaLnBrk="1" hangingPunct="1">
              <a:buClr>
                <a:srgbClr val="CC3300"/>
              </a:buClr>
              <a:buFont typeface="+mj-lt"/>
              <a:buAutoNum type="arabicParenR" startAt="7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A good progress on the </a:t>
            </a: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chiller and interlock part		(by Eugene)</a:t>
            </a:r>
          </a:p>
          <a:p>
            <a:pPr marL="0" indent="0" eaLnBrk="1" hangingPunct="1">
              <a:buClr>
                <a:srgbClr val="CC3300"/>
              </a:buClr>
              <a:buNone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       need more work on this part</a:t>
            </a:r>
          </a:p>
          <a:p>
            <a:pPr marL="0" indent="0" eaLnBrk="1" hangingPunct="1">
              <a:buClr>
                <a:srgbClr val="CC3300"/>
              </a:buClr>
              <a:buNone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rgbClr val="CC3300"/>
              </a:buClr>
              <a:buFont typeface="+mj-lt"/>
              <a:buAutoNum type="arabicParenR" startAt="4"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rgbClr val="CC3300"/>
              </a:buClr>
              <a:buFont typeface="+mj-lt"/>
              <a:buAutoNum type="arabicParenR" startAt="4"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marL="0" indent="0">
              <a:buClr>
                <a:srgbClr val="CC3300"/>
              </a:buClr>
              <a:buNone/>
              <a:defRPr/>
            </a:pPr>
            <a:endParaRPr lang="en-US" sz="1800" dirty="0">
              <a:latin typeface="Arial Narrow" panose="020B0604020202020204" pitchFamily="34" charset="0"/>
              <a:ea typeface="ＭＳ Ｐゴシック" charset="0"/>
              <a:cs typeface="Arial Narrow" panose="020B0604020202020204" pitchFamily="34" charset="0"/>
              <a:sym typeface="Symbol" charset="0"/>
            </a:endParaRPr>
          </a:p>
          <a:p>
            <a:pPr marL="0" indent="0" eaLnBrk="1" hangingPunct="1">
              <a:buClr>
                <a:srgbClr val="CC3300"/>
              </a:buClr>
              <a:buNone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AC7903EC-68C6-DB37-8687-9AB3464D51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1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C0B030-E9AC-3BE4-0409-6B089E49362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48BCE0-5B87-72EB-1B67-95400FCC2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FF1D02-B604-CB17-5E37-5AE751C5B8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05C1356D-9437-C7A9-3EBF-8029013377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z="2400" dirty="0" err="1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PRad</a:t>
            </a:r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/X17 Collaboration Major Achievements</a:t>
            </a:r>
            <a:b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2000" dirty="0">
                <a:solidFill>
                  <a:srgbClr val="FF0000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for the past one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E3F8EC-209B-1F60-5E76-45386BF86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62865"/>
            <a:ext cx="82296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buClr>
                <a:srgbClr val="CC3300"/>
              </a:buClr>
              <a:buFont typeface="+mj-lt"/>
              <a:buAutoNum type="arabicParenR" startAt="4"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rgbClr val="CC3300"/>
              </a:buClr>
              <a:buFont typeface="+mj-lt"/>
              <a:buAutoNum type="arabicParenR" startAt="8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Trigger algorithm is developed and being implemented 		(talk by Chao)</a:t>
            </a:r>
          </a:p>
          <a:p>
            <a:pPr eaLnBrk="1" hangingPunct="1">
              <a:buClr>
                <a:srgbClr val="CC3300"/>
              </a:buClr>
              <a:buFont typeface="+mj-lt"/>
              <a:buAutoNum type="arabicParenR" startAt="8"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rgbClr val="CC3300"/>
              </a:buClr>
              <a:buFont typeface="+mj-lt"/>
              <a:buAutoNum type="arabicParenR" startAt="8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Good progress on Entire DAQ configuration part 		(Sergey/Chao)</a:t>
            </a:r>
          </a:p>
          <a:p>
            <a:pPr eaLnBrk="1" hangingPunct="1">
              <a:buClr>
                <a:srgbClr val="CC3300"/>
              </a:buClr>
              <a:buFont typeface="+mj-lt"/>
              <a:buAutoNum type="arabicParenR" startAt="8"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eaLnBrk="1" hangingPunct="1">
              <a:buClr>
                <a:srgbClr val="CC3300"/>
              </a:buClr>
              <a:buFont typeface="+mj-lt"/>
              <a:buAutoNum type="arabicParenR" startAt="8"/>
            </a:pPr>
            <a:r>
              <a:rPr lang="en-US" altLang="en-US" sz="16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nnn</a:t>
            </a: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marL="0" indent="0">
              <a:buClr>
                <a:srgbClr val="CC3300"/>
              </a:buClr>
              <a:buNone/>
              <a:defRPr/>
            </a:pPr>
            <a:endParaRPr lang="en-US" sz="1800" dirty="0">
              <a:latin typeface="Arial Narrow" panose="020B0604020202020204" pitchFamily="34" charset="0"/>
              <a:ea typeface="ＭＳ Ｐゴシック" charset="0"/>
              <a:cs typeface="Arial Narrow" panose="020B0604020202020204" pitchFamily="34" charset="0"/>
              <a:sym typeface="Symbol" charset="0"/>
            </a:endParaRPr>
          </a:p>
          <a:p>
            <a:pPr marL="0" indent="0" eaLnBrk="1" hangingPunct="1">
              <a:buClr>
                <a:srgbClr val="CC3300"/>
              </a:buClr>
              <a:buNone/>
            </a:pPr>
            <a:endParaRPr lang="en-US" altLang="en-US" sz="16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</p:txBody>
      </p:sp>
      <p:sp>
        <p:nvSpPr>
          <p:cNvPr id="18435" name="Slide Number Placeholder 9">
            <a:extLst>
              <a:ext uri="{FF2B5EF4-FFF2-40B4-BE49-F238E27FC236}">
                <a16:creationId xmlns:a16="http://schemas.microsoft.com/office/drawing/2014/main" id="{75F3232F-2DA4-8ECE-3D5C-9D57B8894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3E1438F7-EAA6-F749-85B3-F547956D0774}" type="slidenum">
              <a:rPr lang="en-US" altLang="en-US" sz="800">
                <a:latin typeface="Arial" panose="020B0604020202020204" pitchFamily="34" charset="0"/>
              </a:rPr>
              <a:pPr eaLnBrk="1" hangingPunct="1"/>
              <a:t>2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88E2B5-8CEF-1494-62A8-C26A3E7A5E45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/>
              <a:t>A. Gasparian</a:t>
            </a:r>
            <a:endParaRPr lang="en-US" sz="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20E827-47C1-E029-DDF3-C3C899BF0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76942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8D52EBED-81C3-5EC4-6748-2822BF8C3E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Collaboration Tasks for the Next 2 Years  </a:t>
            </a:r>
          </a:p>
        </p:txBody>
      </p:sp>
      <p:sp>
        <p:nvSpPr>
          <p:cNvPr id="24578" name="Slide Number Placeholder 9">
            <a:extLst>
              <a:ext uri="{FF2B5EF4-FFF2-40B4-BE49-F238E27FC236}">
                <a16:creationId xmlns:a16="http://schemas.microsoft.com/office/drawing/2014/main" id="{1190F83E-A0E8-3FD0-C715-C894D50E2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4253D15-4B7E-5F4D-9ADA-59CCE96EDAEE}" type="slidenum">
              <a:rPr lang="en-US" altLang="en-US" sz="800">
                <a:latin typeface="Arial" panose="020B0604020202020204" pitchFamily="34" charset="0"/>
              </a:rPr>
              <a:pPr eaLnBrk="1" hangingPunct="1"/>
              <a:t>3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FA473E7-24A5-566F-4DD8-2885634049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685800"/>
            <a:ext cx="7467600" cy="547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3429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8001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lvl="1" eaLnBrk="1" hangingPunct="1">
              <a:buClr>
                <a:schemeClr val="tx1"/>
              </a:buClr>
              <a:buFont typeface="+mj-lt"/>
              <a:buAutoNum type="arabicParenR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Construct and test all </a:t>
            </a:r>
            <a:r>
              <a:rPr lang="en-US" altLang="en-US" sz="1800" dirty="0">
                <a:solidFill>
                  <a:srgbClr val="FF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beamline</a:t>
            </a: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elements 	by September 2025</a:t>
            </a:r>
          </a:p>
          <a:p>
            <a:pPr marL="0" lvl="1" indent="0" eaLnBrk="1" hangingPunct="1">
              <a:buClr>
                <a:schemeClr val="tx1"/>
              </a:buClr>
              <a:buNone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      including scattering chamber with the window</a:t>
            </a:r>
          </a:p>
          <a:p>
            <a:pPr marL="0" lvl="1" indent="0" eaLnBrk="1" hangingPunct="1">
              <a:buClr>
                <a:schemeClr val="tx1"/>
              </a:buClr>
              <a:buNone/>
            </a:pPr>
            <a:endParaRPr lang="en-US" altLang="en-US" sz="18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Reassemble and test the </a:t>
            </a:r>
            <a:r>
              <a:rPr lang="en-US" altLang="en-US" sz="1800" dirty="0" err="1">
                <a:solidFill>
                  <a:srgbClr val="FF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800" dirty="0">
                <a:solidFill>
                  <a:srgbClr val="FF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Transporter</a:t>
            </a: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. 	From Sept. to Dec. 2025</a:t>
            </a:r>
          </a:p>
          <a:p>
            <a:pPr lvl="1" eaLnBrk="1" hangingPunct="1">
              <a:buClr>
                <a:srgbClr val="CC3300"/>
              </a:buClr>
              <a:buFont typeface="+mj-lt"/>
              <a:buAutoNum type="arabicParenR" startAt="2"/>
            </a:pPr>
            <a:endParaRPr lang="en-US" altLang="en-US" sz="18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2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Complete </a:t>
            </a:r>
            <a:r>
              <a:rPr lang="en-US" altLang="en-US" sz="1800" dirty="0" err="1">
                <a:solidFill>
                  <a:srgbClr val="FF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HyCal</a:t>
            </a:r>
            <a:r>
              <a:rPr lang="en-US" altLang="en-US" sz="1800" dirty="0">
                <a:solidFill>
                  <a:srgbClr val="FF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work with cosmic rays and LMS, </a:t>
            </a:r>
          </a:p>
          <a:p>
            <a:pPr marL="0" lvl="1" indent="0" eaLnBrk="1" hangingPunct="1">
              <a:buClr>
                <a:srgbClr val="CC3300"/>
              </a:buClr>
              <a:buNone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       prepare for the  beamline  installation and cosmic ray tests in  September 2025.</a:t>
            </a:r>
          </a:p>
          <a:p>
            <a:pPr lvl="2" eaLnBrk="1" hangingPunct="1">
              <a:buClr>
                <a:srgbClr val="CC3300"/>
              </a:buClr>
              <a:buFont typeface="Arial" panose="020B0604020202020204" pitchFamily="34" charset="0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test all signal and HV cables;</a:t>
            </a:r>
          </a:p>
          <a:p>
            <a:pPr lvl="2" eaLnBrk="1" hangingPunct="1">
              <a:buClr>
                <a:srgbClr val="CC3300"/>
              </a:buClr>
              <a:buFont typeface="Arial" panose="020B0604020202020204" pitchFamily="34" charset="0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test and repair all CAEN HV channels;</a:t>
            </a:r>
          </a:p>
          <a:p>
            <a:pPr lvl="2" eaLnBrk="1" hangingPunct="1">
              <a:buClr>
                <a:srgbClr val="CC3300"/>
              </a:buClr>
              <a:buFont typeface="Arial" panose="020B0604020202020204" pitchFamily="34" charset="0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test the new chiller;</a:t>
            </a:r>
          </a:p>
          <a:p>
            <a:pPr lvl="2" eaLnBrk="1" hangingPunct="1">
              <a:buClr>
                <a:srgbClr val="CC3300"/>
              </a:buClr>
              <a:buFont typeface="Arial" panose="020B0604020202020204" pitchFamily="34" charset="0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test the new interlock system.</a:t>
            </a:r>
          </a:p>
          <a:p>
            <a:pPr marL="457200" lvl="2" indent="0" eaLnBrk="1" hangingPunct="1">
              <a:buClr>
                <a:srgbClr val="CC3300"/>
              </a:buClr>
              <a:buNone/>
            </a:pPr>
            <a:endParaRPr lang="en-US" altLang="en-US" sz="18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4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Complete </a:t>
            </a:r>
            <a:r>
              <a:rPr lang="en-US" altLang="en-US" sz="18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gas flow target </a:t>
            </a: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tests, ready</a:t>
            </a:r>
            <a:r>
              <a:rPr lang="en-US" altLang="en-US" sz="18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</a:t>
            </a: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for the </a:t>
            </a:r>
            <a:r>
              <a:rPr lang="en-US" altLang="en-US" sz="18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beamline installation </a:t>
            </a:r>
          </a:p>
          <a:p>
            <a:pPr marL="0" lvl="1" indent="0" eaLnBrk="1" hangingPunct="1">
              <a:buClr>
                <a:schemeClr val="tx1"/>
              </a:buClr>
              <a:buNone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     and tests					 in </a:t>
            </a:r>
            <a:r>
              <a:rPr lang="en-US" altLang="en-US" sz="18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September 2025</a:t>
            </a: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5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Remove the </a:t>
            </a:r>
            <a:r>
              <a:rPr lang="en-US" altLang="en-US" sz="18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gas flow target from beamline</a:t>
            </a: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, install X17 beamline       by Dec. 2025</a:t>
            </a:r>
          </a:p>
          <a:p>
            <a:pPr lvl="1" eaLnBrk="1" hangingPunct="1">
              <a:buClr>
                <a:srgbClr val="CC3300"/>
              </a:buClr>
              <a:buFont typeface="+mj-lt"/>
              <a:buAutoNum type="arabicParenR" startAt="3"/>
            </a:pPr>
            <a:endParaRPr lang="en-US" altLang="en-US" sz="18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6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Construct and test </a:t>
            </a:r>
            <a:r>
              <a:rPr lang="en-US" altLang="en-US" sz="1800" dirty="0">
                <a:solidFill>
                  <a:srgbClr val="FF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GEM detectors </a:t>
            </a: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(4 detectors for 2 plains), ready for installation and cosmic ray tests in				September 2025</a:t>
            </a:r>
          </a:p>
          <a:p>
            <a:pPr lvl="2" eaLnBrk="1" hangingPunct="1">
              <a:buClr>
                <a:srgbClr val="CC3300"/>
              </a:buClr>
              <a:buFont typeface="Arial" panose="020B0604020202020204" pitchFamily="34" charset="0"/>
              <a:buAutoNum type="alphaLcParenR"/>
            </a:pPr>
            <a:r>
              <a:rPr lang="en-US" altLang="en-US" sz="16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Integrate GEM new readout with DAQ;</a:t>
            </a:r>
          </a:p>
          <a:p>
            <a:pPr marL="0" lvl="1" indent="0" eaLnBrk="1" hangingPunct="1">
              <a:buClr>
                <a:schemeClr val="tx1"/>
              </a:buClr>
              <a:buNone/>
            </a:pPr>
            <a:endParaRPr lang="en-US" altLang="en-US" sz="18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607A1B-1ECD-D232-F634-8FD9B86C609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 dirty="0"/>
              <a:t>A. </a:t>
            </a:r>
            <a:r>
              <a:rPr lang="en-US" sz="800" dirty="0" err="1"/>
              <a:t>Gasparian</a:t>
            </a:r>
            <a:endParaRPr lang="en-US" sz="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4E67CD7-FC35-564C-D0A2-AA7D91BA6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5598F6-EE87-7CB3-1E66-D34AAAD75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>
            <a:extLst>
              <a:ext uri="{FF2B5EF4-FFF2-40B4-BE49-F238E27FC236}">
                <a16:creationId xmlns:a16="http://schemas.microsoft.com/office/drawing/2014/main" id="{D18E853D-4AF1-4EE7-AF2E-189D9936C3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rgbClr val="0000CC"/>
                </a:solidFill>
                <a:latin typeface="Arial Narrow" panose="020B0604020202020204" pitchFamily="34" charset="0"/>
                <a:ea typeface="ＭＳ Ｐゴシック" panose="020B0600070205080204" pitchFamily="34" charset="-128"/>
              </a:rPr>
              <a:t>Collaboration Tasks for the Next 2 Years  </a:t>
            </a:r>
          </a:p>
        </p:txBody>
      </p:sp>
      <p:sp>
        <p:nvSpPr>
          <p:cNvPr id="24578" name="Slide Number Placeholder 9">
            <a:extLst>
              <a:ext uri="{FF2B5EF4-FFF2-40B4-BE49-F238E27FC236}">
                <a16:creationId xmlns:a16="http://schemas.microsoft.com/office/drawing/2014/main" id="{2CD9CB46-648C-2934-7DB5-E24DB5F60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54253D15-4B7E-5F4D-9ADA-59CCE96EDAEE}" type="slidenum">
              <a:rPr lang="en-US" altLang="en-US" sz="800">
                <a:latin typeface="Arial" panose="020B0604020202020204" pitchFamily="34" charset="0"/>
              </a:rPr>
              <a:pPr eaLnBrk="1" hangingPunct="1"/>
              <a:t>4</a:t>
            </a:fld>
            <a:endParaRPr lang="en-US" altLang="en-US" sz="800">
              <a:latin typeface="Arial" panose="020B060402020202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762394D-2027-D8FD-4E6B-EDAE0895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685800"/>
            <a:ext cx="8229600" cy="48013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1pPr>
            <a:lvl2pPr marL="3429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2pPr>
            <a:lvl3pPr marL="800100" indent="-3429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FF"/>
              </a:buClr>
              <a:buFont typeface="Wingdings" pitchFamily="2" charset="2"/>
              <a:buChar char="Ø"/>
              <a:defRPr sz="2400">
                <a:solidFill>
                  <a:schemeClr val="tx1"/>
                </a:solidFill>
                <a:latin typeface="Comic Sans MS" panose="030F0902030302020204" pitchFamily="66" charset="0"/>
                <a:ea typeface="ＭＳ Ｐゴシック" panose="020B0600070205080204" pitchFamily="34" charset="-128"/>
              </a:defRPr>
            </a:lvl9pPr>
          </a:lstStyle>
          <a:p>
            <a:pPr marL="0" lvl="1" indent="0" eaLnBrk="1" hangingPunct="1">
              <a:buClr>
                <a:srgbClr val="CC3300"/>
              </a:buClr>
              <a:buNone/>
            </a:pPr>
            <a:endParaRPr lang="en-US" altLang="en-US" sz="18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7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Construct and test veto</a:t>
            </a:r>
            <a:r>
              <a:rPr lang="en-US" altLang="en-US" sz="18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scintillators</a:t>
            </a: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, assemble in the target chamber and test. Ready to install 				in November 2025</a:t>
            </a:r>
          </a:p>
          <a:p>
            <a:pPr marL="0" lvl="1" indent="0" eaLnBrk="1" hangingPunct="1">
              <a:buClr>
                <a:schemeClr val="tx1"/>
              </a:buClr>
              <a:buNone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       and then after the X17 experiment.                         In April 2026</a:t>
            </a:r>
          </a:p>
          <a:p>
            <a:pPr lvl="1" eaLnBrk="1" hangingPunct="1">
              <a:buClr>
                <a:srgbClr val="CC3300"/>
              </a:buClr>
              <a:buFont typeface="+mj-lt"/>
              <a:buAutoNum type="arabicParenR" startAt="7"/>
            </a:pPr>
            <a:endParaRPr lang="en-US" altLang="en-US" sz="18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8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Install new </a:t>
            </a:r>
            <a:r>
              <a:rPr lang="en-US" altLang="en-US" sz="1800" dirty="0" err="1">
                <a:solidFill>
                  <a:srgbClr val="FF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fADC</a:t>
            </a:r>
            <a:r>
              <a:rPr lang="en-US" altLang="en-US" sz="1800" dirty="0">
                <a:solidFill>
                  <a:srgbClr val="FF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-based DAQ electronics before February 2025</a:t>
            </a: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. Full tests from August 2025.</a:t>
            </a: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8"/>
            </a:pPr>
            <a:endParaRPr lang="en-US" altLang="en-US" sz="18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8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Further develop full package of </a:t>
            </a:r>
            <a:r>
              <a:rPr lang="en-US" altLang="en-US" sz="1800" dirty="0">
                <a:solidFill>
                  <a:srgbClr val="C00000"/>
                </a:solidFill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online control and monitoring programs</a:t>
            </a: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.	Dec. 2025</a:t>
            </a: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8"/>
            </a:pPr>
            <a:endParaRPr lang="en-US" altLang="en-US" sz="18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8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To be ready for online draft data analysis during the experiments.	January 2026</a:t>
            </a: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8"/>
            </a:pPr>
            <a:endParaRPr lang="en-US" altLang="en-US" sz="18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8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Execute both X17 and </a:t>
            </a:r>
            <a:r>
              <a:rPr lang="en-US" altLang="en-US" sz="1800" dirty="0" err="1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PRad</a:t>
            </a: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-II experiments, accumulate high quality and large statistics experimental data sets.					Feb. July 2026</a:t>
            </a: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8"/>
            </a:pPr>
            <a:endParaRPr lang="en-US" altLang="en-US" sz="18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8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Complete work on Radiative Corrections			August 2026</a:t>
            </a:r>
          </a:p>
          <a:p>
            <a:pPr marL="0" lvl="1" indent="0" eaLnBrk="1" hangingPunct="1">
              <a:buClr>
                <a:schemeClr val="tx1"/>
              </a:buClr>
              <a:buNone/>
            </a:pPr>
            <a:endParaRPr lang="en-US" altLang="en-US" sz="1800" dirty="0">
              <a:latin typeface="Arial Narrow" panose="020B0604020202020204" pitchFamily="34" charset="0"/>
              <a:cs typeface="Arial" panose="020B0604020202020204" pitchFamily="34" charset="0"/>
              <a:sym typeface="Symbol" pitchFamily="2" charset="2"/>
            </a:endParaRPr>
          </a:p>
          <a:p>
            <a:pPr lvl="1" eaLnBrk="1" hangingPunct="1">
              <a:buClr>
                <a:schemeClr val="tx1"/>
              </a:buClr>
              <a:buFont typeface="+mj-lt"/>
              <a:buAutoNum type="arabicParenR" startAt="13"/>
            </a:pPr>
            <a:r>
              <a:rPr lang="en-US" altLang="en-US" sz="1800" dirty="0">
                <a:latin typeface="Arial Narrow" panose="020B0604020202020204" pitchFamily="34" charset="0"/>
                <a:cs typeface="Arial" panose="020B0604020202020204" pitchFamily="34" charset="0"/>
                <a:sym typeface="Symbol" pitchFamily="2" charset="2"/>
              </a:rPr>
              <a:t>Start the data analysis work for both experiments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3975-1FDB-04AC-8320-B42F00C75947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z="800" dirty="0"/>
              <a:t>A. </a:t>
            </a:r>
            <a:r>
              <a:rPr lang="en-US" sz="800" dirty="0" err="1"/>
              <a:t>Gasparian</a:t>
            </a:r>
            <a:endParaRPr lang="en-US" sz="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30BC8ED-8A3A-4090-DAD3-F0628E6F5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z="800"/>
              <a:t>Coll. meeting March 3 2025</a:t>
            </a:r>
            <a:endParaRPr lang="en-US" sz="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20408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1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91440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FF"/>
          </a:buClr>
          <a:buSzTx/>
          <a:buFont typeface="Wingdings" pitchFamily="2" charset="2"/>
          <a:buChar char="Ø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91440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FF"/>
          </a:buClr>
          <a:buSzTx/>
          <a:buFont typeface="Wingdings" pitchFamily="2" charset="2"/>
          <a:buChar char="Ø"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20168</TotalTime>
  <Words>563</Words>
  <Application>Microsoft Macintosh PowerPoint</Application>
  <PresentationFormat>On-screen Show (4:3)</PresentationFormat>
  <Paragraphs>79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Comic Sans MS</vt:lpstr>
      <vt:lpstr>Wingdings</vt:lpstr>
      <vt:lpstr>Default Design</vt:lpstr>
      <vt:lpstr>PRad/X17 Collaboration Major Achievements for the past one year</vt:lpstr>
      <vt:lpstr>PRad/X17 Collaboration Major Achievements for the past one year</vt:lpstr>
      <vt:lpstr>Collaboration Tasks for the Next 2 Years  </vt:lpstr>
      <vt:lpstr>Collaboration Tasks for the Next 2 Years  </vt:lpstr>
    </vt:vector>
  </TitlesOfParts>
  <Company>North Carolina A&amp;T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PrimEx Project at Jefferson Lab (a short overview)</dc:title>
  <dc:creator>Ashot Gasparian</dc:creator>
  <cp:lastModifiedBy>Ashot Gasparian</cp:lastModifiedBy>
  <cp:revision>570</cp:revision>
  <dcterms:created xsi:type="dcterms:W3CDTF">2004-03-21T19:39:59Z</dcterms:created>
  <dcterms:modified xsi:type="dcterms:W3CDTF">2025-03-03T04:03:37Z</dcterms:modified>
</cp:coreProperties>
</file>