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337" r:id="rId2"/>
    <p:sldId id="1304" r:id="rId3"/>
    <p:sldId id="258" r:id="rId4"/>
    <p:sldId id="259" r:id="rId5"/>
    <p:sldId id="260" r:id="rId6"/>
    <p:sldId id="261" r:id="rId7"/>
    <p:sldId id="321" r:id="rId8"/>
    <p:sldId id="324" r:id="rId9"/>
    <p:sldId id="325" r:id="rId10"/>
    <p:sldId id="328" r:id="rId11"/>
    <p:sldId id="329" r:id="rId12"/>
    <p:sldId id="266" r:id="rId13"/>
    <p:sldId id="332" r:id="rId14"/>
    <p:sldId id="330" r:id="rId15"/>
    <p:sldId id="331" r:id="rId16"/>
    <p:sldId id="334" r:id="rId17"/>
    <p:sldId id="335" r:id="rId18"/>
    <p:sldId id="311" r:id="rId19"/>
    <p:sldId id="336" r:id="rId20"/>
  </p:sldIdLst>
  <p:sldSz cx="4610100" cy="3460750"/>
  <p:notesSz cx="4610100" cy="34607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669"/>
    <p:restoredTop sz="94650"/>
  </p:normalViewPr>
  <p:slideViewPr>
    <p:cSldViewPr>
      <p:cViewPr>
        <p:scale>
          <a:sx n="91" d="100"/>
          <a:sy n="91" d="100"/>
        </p:scale>
        <p:origin x="2744" y="17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997075" cy="1730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2611438" y="0"/>
            <a:ext cx="1997075" cy="1730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32C095-0D6C-BF4B-8400-C62B413F9049}" type="datetimeFigureOut">
              <a:rPr lang="en-US" smtClean="0"/>
              <a:t>6/25/25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527175" y="433388"/>
            <a:ext cx="1555750" cy="1166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60375" y="1665288"/>
            <a:ext cx="3689350" cy="1363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3287713"/>
            <a:ext cx="1997075" cy="1730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611438" y="3287713"/>
            <a:ext cx="1997075" cy="1730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3B996-3DFD-CB45-8730-1AF9E0272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35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F25D94CF-149D-8643-A574-D07EA8C7D6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01975" y="609600"/>
            <a:ext cx="3854450" cy="2895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Text Box 3">
            <a:extLst>
              <a:ext uri="{FF2B5EF4-FFF2-40B4-BE49-F238E27FC236}">
                <a16:creationId xmlns:a16="http://schemas.microsoft.com/office/drawing/2014/main" id="{BF2CB2F9-E098-6F49-83E7-86559C0C974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3B996-3DFD-CB45-8730-1AF9E02724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16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45757" y="1072832"/>
            <a:ext cx="3918585" cy="7267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691515" y="1938020"/>
            <a:ext cx="3227070" cy="8651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01A47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Allison</a:t>
            </a:r>
            <a:r>
              <a:rPr spc="10" dirty="0"/>
              <a:t> </a:t>
            </a:r>
            <a:r>
              <a:rPr dirty="0"/>
              <a:t>J.</a:t>
            </a:r>
            <a:r>
              <a:rPr spc="10" dirty="0"/>
              <a:t> </a:t>
            </a:r>
            <a:r>
              <a:rPr dirty="0"/>
              <a:t>Zec</a:t>
            </a:r>
            <a:r>
              <a:rPr spc="15" dirty="0"/>
              <a:t> </a:t>
            </a:r>
            <a:r>
              <a:rPr spc="-10" dirty="0"/>
              <a:t>(she/her)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29209">
              <a:lnSpc>
                <a:spcPct val="100000"/>
              </a:lnSpc>
              <a:spcBef>
                <a:spcPts val="175"/>
              </a:spcBef>
            </a:pPr>
            <a:r>
              <a:rPr spc="-10" dirty="0"/>
              <a:t>2022-12-</a:t>
            </a:r>
            <a:r>
              <a:rPr spc="-25" dirty="0"/>
              <a:t>13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5461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‹#›</a:t>
            </a:fld>
            <a:r>
              <a:rPr spc="30" dirty="0"/>
              <a:t> </a:t>
            </a:r>
            <a:r>
              <a:rPr spc="125" dirty="0"/>
              <a:t>/</a:t>
            </a:r>
            <a:r>
              <a:rPr spc="30" dirty="0"/>
              <a:t> </a:t>
            </a:r>
            <a:r>
              <a:rPr spc="-25" dirty="0"/>
              <a:t>43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1A47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Allison</a:t>
            </a:r>
            <a:r>
              <a:rPr spc="10" dirty="0"/>
              <a:t> </a:t>
            </a:r>
            <a:r>
              <a:rPr dirty="0"/>
              <a:t>J.</a:t>
            </a:r>
            <a:r>
              <a:rPr spc="10" dirty="0"/>
              <a:t> </a:t>
            </a:r>
            <a:r>
              <a:rPr dirty="0"/>
              <a:t>Zec</a:t>
            </a:r>
            <a:r>
              <a:rPr spc="15" dirty="0"/>
              <a:t> </a:t>
            </a:r>
            <a:r>
              <a:rPr spc="-10" dirty="0"/>
              <a:t>(she/her)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29209">
              <a:lnSpc>
                <a:spcPct val="100000"/>
              </a:lnSpc>
              <a:spcBef>
                <a:spcPts val="175"/>
              </a:spcBef>
            </a:pPr>
            <a:r>
              <a:rPr spc="-10" dirty="0"/>
              <a:t>2022-12-</a:t>
            </a:r>
            <a:r>
              <a:rPr spc="-25" dirty="0"/>
              <a:t>13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5461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‹#›</a:t>
            </a:fld>
            <a:r>
              <a:rPr spc="30" dirty="0"/>
              <a:t> </a:t>
            </a:r>
            <a:r>
              <a:rPr spc="125" dirty="0"/>
              <a:t>/</a:t>
            </a:r>
            <a:r>
              <a:rPr spc="30" dirty="0"/>
              <a:t> </a:t>
            </a:r>
            <a:r>
              <a:rPr spc="-25" dirty="0"/>
              <a:t>43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30505" y="795972"/>
            <a:ext cx="2005393" cy="2284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374201" y="795972"/>
            <a:ext cx="2005393" cy="2284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Allison</a:t>
            </a:r>
            <a:r>
              <a:rPr spc="10" dirty="0"/>
              <a:t> </a:t>
            </a:r>
            <a:r>
              <a:rPr dirty="0"/>
              <a:t>J.</a:t>
            </a:r>
            <a:r>
              <a:rPr spc="10" dirty="0"/>
              <a:t> </a:t>
            </a:r>
            <a:r>
              <a:rPr dirty="0"/>
              <a:t>Zec</a:t>
            </a:r>
            <a:r>
              <a:rPr spc="15" dirty="0"/>
              <a:t> </a:t>
            </a:r>
            <a:r>
              <a:rPr spc="-10" dirty="0"/>
              <a:t>(she/her)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29209">
              <a:lnSpc>
                <a:spcPct val="100000"/>
              </a:lnSpc>
              <a:spcBef>
                <a:spcPts val="175"/>
              </a:spcBef>
            </a:pPr>
            <a:r>
              <a:rPr spc="-10" dirty="0"/>
              <a:t>2022-12-</a:t>
            </a:r>
            <a:r>
              <a:rPr spc="-25" dirty="0"/>
              <a:t>13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5461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‹#›</a:t>
            </a:fld>
            <a:r>
              <a:rPr spc="30" dirty="0"/>
              <a:t> </a:t>
            </a:r>
            <a:r>
              <a:rPr spc="125" dirty="0"/>
              <a:t>/</a:t>
            </a:r>
            <a:r>
              <a:rPr spc="30" dirty="0"/>
              <a:t> </a:t>
            </a:r>
            <a:r>
              <a:rPr spc="-25" dirty="0"/>
              <a:t>43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Allison</a:t>
            </a:r>
            <a:r>
              <a:rPr spc="10" dirty="0"/>
              <a:t> </a:t>
            </a:r>
            <a:r>
              <a:rPr dirty="0"/>
              <a:t>J.</a:t>
            </a:r>
            <a:r>
              <a:rPr spc="10" dirty="0"/>
              <a:t> </a:t>
            </a:r>
            <a:r>
              <a:rPr dirty="0"/>
              <a:t>Zec</a:t>
            </a:r>
            <a:r>
              <a:rPr spc="15" dirty="0"/>
              <a:t> </a:t>
            </a:r>
            <a:r>
              <a:rPr spc="-10" dirty="0"/>
              <a:t>(she/her)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29209">
              <a:lnSpc>
                <a:spcPct val="100000"/>
              </a:lnSpc>
              <a:spcBef>
                <a:spcPts val="175"/>
              </a:spcBef>
            </a:pPr>
            <a:r>
              <a:rPr spc="-10" dirty="0"/>
              <a:t>2022-12-</a:t>
            </a:r>
            <a:r>
              <a:rPr spc="-25" dirty="0"/>
              <a:t>13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5461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‹#›</a:t>
            </a:fld>
            <a:r>
              <a:rPr spc="30" dirty="0"/>
              <a:t> </a:t>
            </a:r>
            <a:r>
              <a:rPr spc="125" dirty="0"/>
              <a:t>/</a:t>
            </a:r>
            <a:r>
              <a:rPr spc="30" dirty="0"/>
              <a:t> </a:t>
            </a:r>
            <a:r>
              <a:rPr spc="-25" dirty="0"/>
              <a:t>43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5729" y="1268640"/>
            <a:ext cx="4457065" cy="82550"/>
          </a:xfrm>
          <a:custGeom>
            <a:avLst/>
            <a:gdLst/>
            <a:ahLst/>
            <a:cxnLst/>
            <a:rect l="l" t="t" r="r" b="b"/>
            <a:pathLst>
              <a:path w="4457065" h="82550">
                <a:moveTo>
                  <a:pt x="4405806" y="0"/>
                </a:moveTo>
                <a:lnTo>
                  <a:pt x="50800" y="0"/>
                </a:lnTo>
                <a:lnTo>
                  <a:pt x="31075" y="4008"/>
                </a:lnTo>
                <a:lnTo>
                  <a:pt x="14922" y="14922"/>
                </a:lnTo>
                <a:lnTo>
                  <a:pt x="4008" y="31075"/>
                </a:lnTo>
                <a:lnTo>
                  <a:pt x="0" y="50800"/>
                </a:lnTo>
                <a:lnTo>
                  <a:pt x="0" y="82384"/>
                </a:lnTo>
                <a:lnTo>
                  <a:pt x="4456606" y="82384"/>
                </a:lnTo>
                <a:lnTo>
                  <a:pt x="4456606" y="50800"/>
                </a:lnTo>
                <a:lnTo>
                  <a:pt x="4452598" y="31075"/>
                </a:lnTo>
                <a:lnTo>
                  <a:pt x="4441684" y="14922"/>
                </a:lnTo>
                <a:lnTo>
                  <a:pt x="4425531" y="4008"/>
                </a:lnTo>
                <a:lnTo>
                  <a:pt x="4405806" y="0"/>
                </a:lnTo>
                <a:close/>
              </a:path>
            </a:pathLst>
          </a:custGeom>
          <a:solidFill>
            <a:srgbClr val="0034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Allison</a:t>
            </a:r>
            <a:r>
              <a:rPr spc="10" dirty="0"/>
              <a:t> </a:t>
            </a:r>
            <a:r>
              <a:rPr dirty="0"/>
              <a:t>J.</a:t>
            </a:r>
            <a:r>
              <a:rPr spc="10" dirty="0"/>
              <a:t> </a:t>
            </a:r>
            <a:r>
              <a:rPr dirty="0"/>
              <a:t>Zec</a:t>
            </a:r>
            <a:r>
              <a:rPr spc="15" dirty="0"/>
              <a:t> </a:t>
            </a:r>
            <a:r>
              <a:rPr spc="-10" dirty="0"/>
              <a:t>(she/her)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29209">
              <a:lnSpc>
                <a:spcPct val="100000"/>
              </a:lnSpc>
              <a:spcBef>
                <a:spcPts val="175"/>
              </a:spcBef>
            </a:pPr>
            <a:r>
              <a:rPr spc="-10" dirty="0"/>
              <a:t>2022-12-</a:t>
            </a:r>
            <a:r>
              <a:rPr spc="-25" dirty="0"/>
              <a:t>13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5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5461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‹#›</a:t>
            </a:fld>
            <a:r>
              <a:rPr spc="30" dirty="0"/>
              <a:t> </a:t>
            </a:r>
            <a:r>
              <a:rPr spc="125" dirty="0"/>
              <a:t>/</a:t>
            </a:r>
            <a:r>
              <a:rPr spc="30" dirty="0"/>
              <a:t> </a:t>
            </a:r>
            <a:r>
              <a:rPr spc="-25" dirty="0"/>
              <a:t>43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-12"/>
            <a:ext cx="4608195" cy="350520"/>
          </a:xfrm>
          <a:custGeom>
            <a:avLst/>
            <a:gdLst/>
            <a:ahLst/>
            <a:cxnLst/>
            <a:rect l="l" t="t" r="r" b="b"/>
            <a:pathLst>
              <a:path w="4608195" h="350520">
                <a:moveTo>
                  <a:pt x="4608004" y="0"/>
                </a:moveTo>
                <a:lnTo>
                  <a:pt x="0" y="0"/>
                </a:lnTo>
                <a:lnTo>
                  <a:pt x="0" y="350126"/>
                </a:lnTo>
                <a:lnTo>
                  <a:pt x="4608004" y="350126"/>
                </a:lnTo>
                <a:lnTo>
                  <a:pt x="4608004" y="0"/>
                </a:lnTo>
                <a:close/>
              </a:path>
            </a:pathLst>
          </a:custGeom>
          <a:solidFill>
            <a:srgbClr val="0034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5300" y="59878"/>
            <a:ext cx="3138805" cy="244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61132" y="610100"/>
            <a:ext cx="2000885" cy="2379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01A47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13474" y="3342177"/>
            <a:ext cx="694690" cy="118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Allison</a:t>
            </a:r>
            <a:r>
              <a:rPr spc="10" dirty="0"/>
              <a:t> </a:t>
            </a:r>
            <a:r>
              <a:rPr dirty="0"/>
              <a:t>J.</a:t>
            </a:r>
            <a:r>
              <a:rPr spc="10" dirty="0"/>
              <a:t> </a:t>
            </a:r>
            <a:r>
              <a:rPr dirty="0"/>
              <a:t>Zec</a:t>
            </a:r>
            <a:r>
              <a:rPr spc="15" dirty="0"/>
              <a:t> </a:t>
            </a:r>
            <a:r>
              <a:rPr spc="-10" dirty="0"/>
              <a:t>(she/her)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68216" y="3342177"/>
            <a:ext cx="373329" cy="118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29209">
              <a:lnSpc>
                <a:spcPct val="100000"/>
              </a:lnSpc>
              <a:spcBef>
                <a:spcPts val="175"/>
              </a:spcBef>
            </a:pPr>
            <a:r>
              <a:rPr spc="-10" dirty="0"/>
              <a:t>2022-12-</a:t>
            </a:r>
            <a:r>
              <a:rPr spc="-25" dirty="0"/>
              <a:t>13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280548" y="3342177"/>
            <a:ext cx="264160" cy="118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5461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‹#›</a:t>
            </a:fld>
            <a:r>
              <a:rPr spc="30" dirty="0"/>
              <a:t> </a:t>
            </a:r>
            <a:r>
              <a:rPr spc="125" dirty="0"/>
              <a:t>/</a:t>
            </a:r>
            <a:r>
              <a:rPr spc="30" dirty="0"/>
              <a:t> </a:t>
            </a:r>
            <a:r>
              <a:rPr spc="-25" dirty="0"/>
              <a:t>43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10" Type="http://schemas.openxmlformats.org/officeDocument/2006/relationships/image" Target="../media/image2.png"/><Relationship Id="rId4" Type="http://schemas.openxmlformats.org/officeDocument/2006/relationships/image" Target="../media/image12.png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8.jpg"/><Relationship Id="rId7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3FF71-7FDD-CC7F-503B-E2271B56D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BF73F5D8-692B-1824-1CC6-E2565270DCB2}"/>
              </a:ext>
            </a:extLst>
          </p:cNvPr>
          <p:cNvGrpSpPr/>
          <p:nvPr/>
        </p:nvGrpSpPr>
        <p:grpSpPr>
          <a:xfrm>
            <a:off x="8737" y="70770"/>
            <a:ext cx="4601363" cy="482633"/>
            <a:chOff x="75729" y="423443"/>
            <a:chExt cx="4592626" cy="893954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DF5B5721-F16D-2076-4595-B608BC10987B}"/>
                </a:ext>
              </a:extLst>
            </p:cNvPr>
            <p:cNvSpPr/>
            <p:nvPr/>
          </p:nvSpPr>
          <p:spPr>
            <a:xfrm>
              <a:off x="75729" y="423443"/>
              <a:ext cx="4457065" cy="82550"/>
            </a:xfrm>
            <a:custGeom>
              <a:avLst/>
              <a:gdLst/>
              <a:ahLst/>
              <a:cxnLst/>
              <a:rect l="l" t="t" r="r" b="b"/>
              <a:pathLst>
                <a:path w="4457065" h="82550">
                  <a:moveTo>
                    <a:pt x="4405806" y="0"/>
                  </a:moveTo>
                  <a:lnTo>
                    <a:pt x="50800" y="0"/>
                  </a:lnTo>
                  <a:lnTo>
                    <a:pt x="31075" y="4008"/>
                  </a:lnTo>
                  <a:lnTo>
                    <a:pt x="14922" y="14922"/>
                  </a:lnTo>
                  <a:lnTo>
                    <a:pt x="4008" y="31075"/>
                  </a:lnTo>
                  <a:lnTo>
                    <a:pt x="0" y="50800"/>
                  </a:lnTo>
                  <a:lnTo>
                    <a:pt x="0" y="82384"/>
                  </a:lnTo>
                  <a:lnTo>
                    <a:pt x="4456606" y="82384"/>
                  </a:lnTo>
                  <a:lnTo>
                    <a:pt x="4456606" y="50800"/>
                  </a:lnTo>
                  <a:lnTo>
                    <a:pt x="4452598" y="31075"/>
                  </a:lnTo>
                  <a:lnTo>
                    <a:pt x="4441684" y="14922"/>
                  </a:lnTo>
                  <a:lnTo>
                    <a:pt x="4425531" y="4008"/>
                  </a:lnTo>
                  <a:lnTo>
                    <a:pt x="4405806" y="0"/>
                  </a:lnTo>
                  <a:close/>
                </a:path>
              </a:pathLst>
            </a:custGeom>
            <a:solidFill>
              <a:srgbClr val="0034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78AC0E89-57CB-7276-807E-ABE645720FA5}"/>
                </a:ext>
              </a:extLst>
            </p:cNvPr>
            <p:cNvSpPr/>
            <p:nvPr/>
          </p:nvSpPr>
          <p:spPr>
            <a:xfrm>
              <a:off x="75729" y="690652"/>
              <a:ext cx="4592626" cy="626745"/>
            </a:xfrm>
            <a:custGeom>
              <a:avLst/>
              <a:gdLst/>
              <a:ahLst/>
              <a:cxnLst/>
              <a:rect l="l" t="t" r="r" b="b"/>
              <a:pathLst>
                <a:path w="4457065" h="626744">
                  <a:moveTo>
                    <a:pt x="4456606" y="0"/>
                  </a:moveTo>
                  <a:lnTo>
                    <a:pt x="0" y="0"/>
                  </a:lnTo>
                  <a:lnTo>
                    <a:pt x="0" y="575645"/>
                  </a:lnTo>
                  <a:lnTo>
                    <a:pt x="4008" y="595370"/>
                  </a:lnTo>
                  <a:lnTo>
                    <a:pt x="14922" y="611523"/>
                  </a:lnTo>
                  <a:lnTo>
                    <a:pt x="31075" y="622437"/>
                  </a:lnTo>
                  <a:lnTo>
                    <a:pt x="50800" y="626446"/>
                  </a:lnTo>
                  <a:lnTo>
                    <a:pt x="4405806" y="626446"/>
                  </a:lnTo>
                  <a:lnTo>
                    <a:pt x="4425531" y="622437"/>
                  </a:lnTo>
                  <a:lnTo>
                    <a:pt x="4441684" y="611523"/>
                  </a:lnTo>
                  <a:lnTo>
                    <a:pt x="4452598" y="595370"/>
                  </a:lnTo>
                  <a:lnTo>
                    <a:pt x="4456606" y="575645"/>
                  </a:lnTo>
                  <a:lnTo>
                    <a:pt x="4456606" y="0"/>
                  </a:lnTo>
                  <a:close/>
                </a:path>
              </a:pathLst>
            </a:custGeom>
            <a:solidFill>
              <a:srgbClr val="0034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>
            <a:extLst>
              <a:ext uri="{FF2B5EF4-FFF2-40B4-BE49-F238E27FC236}">
                <a16:creationId xmlns:a16="http://schemas.microsoft.com/office/drawing/2014/main" id="{456D6C21-A040-ED03-BBF5-07DFC2538B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6397"/>
            <a:ext cx="4601363" cy="723596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522730" marR="222885" indent="-1394460" algn="l">
              <a:lnSpc>
                <a:spcPct val="106700"/>
              </a:lnSpc>
              <a:spcBef>
                <a:spcPts val="330"/>
              </a:spcBef>
            </a:pPr>
            <a:r>
              <a:rPr lang="en-US" spc="-35" dirty="0">
                <a:solidFill>
                  <a:srgbClr val="FFFFFF"/>
                </a:solidFill>
                <a:latin typeface="+mj-lt"/>
              </a:rPr>
              <a:t> Measurement of Tensor</a:t>
            </a:r>
            <a:r>
              <a:rPr lang="en-US" spc="-30" dirty="0">
                <a:solidFill>
                  <a:srgbClr val="FFFFFF"/>
                </a:solidFill>
                <a:latin typeface="+mj-lt"/>
              </a:rPr>
              <a:t> Observables and Deuteron Structure </a:t>
            </a:r>
            <a:br>
              <a:rPr lang="en-US" spc="-30" dirty="0">
                <a:solidFill>
                  <a:srgbClr val="FFFFFF"/>
                </a:solidFill>
                <a:latin typeface="+mj-lt"/>
              </a:rPr>
            </a:br>
            <a:r>
              <a:rPr lang="en-US" spc="-30" dirty="0">
                <a:solidFill>
                  <a:srgbClr val="FFFFFF"/>
                </a:solidFill>
                <a:latin typeface="+mj-lt"/>
              </a:rPr>
              <a:t>      Function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  </a:t>
            </a:r>
            <a:endParaRPr spc="-10" dirty="0">
              <a:latin typeface="+mj-lt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5396660F-C86E-2F89-F8D8-477F3B5BC40D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29209">
              <a:lnSpc>
                <a:spcPct val="100000"/>
              </a:lnSpc>
              <a:spcBef>
                <a:spcPts val="175"/>
              </a:spcBef>
            </a:pPr>
            <a:r>
              <a:rPr spc="-10" dirty="0"/>
              <a:t>2022-12-</a:t>
            </a:r>
            <a:r>
              <a:rPr spc="-25" dirty="0"/>
              <a:t>13</a:t>
            </a: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F24D91B7-E925-D60C-8E4A-CBD55454CC3E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5461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1</a:t>
            </a:fld>
            <a:r>
              <a:rPr spc="30" dirty="0"/>
              <a:t> </a:t>
            </a:r>
            <a:r>
              <a:rPr spc="125" dirty="0"/>
              <a:t>/</a:t>
            </a:r>
            <a:r>
              <a:rPr spc="30" dirty="0"/>
              <a:t> </a:t>
            </a:r>
            <a:r>
              <a:rPr spc="-25" dirty="0"/>
              <a:t>43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985D54-E3B2-D2DE-14FC-A9067C4CFB3E}"/>
              </a:ext>
            </a:extLst>
          </p:cNvPr>
          <p:cNvSpPr txBox="1"/>
          <p:nvPr/>
        </p:nvSpPr>
        <p:spPr>
          <a:xfrm>
            <a:off x="1466850" y="2319049"/>
            <a:ext cx="1120275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/>
                </a:solidFill>
                <a:latin typeface="+mj-lt"/>
              </a:rPr>
              <a:t>Chhetra Lama</a:t>
            </a:r>
          </a:p>
          <a:p>
            <a:r>
              <a:rPr lang="en-US" sz="700" dirty="0">
                <a:solidFill>
                  <a:schemeClr val="tx1"/>
                </a:solidFill>
                <a:latin typeface="+mj-lt"/>
              </a:rPr>
              <a:t>25/06/2025</a:t>
            </a:r>
            <a:endParaRPr lang="en-US" sz="105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9" name="object 6">
            <a:extLst>
              <a:ext uri="{FF2B5EF4-FFF2-40B4-BE49-F238E27FC236}">
                <a16:creationId xmlns:a16="http://schemas.microsoft.com/office/drawing/2014/main" id="{8A50CD55-BF64-D6E1-C67E-40ACD193209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216" y="2810695"/>
            <a:ext cx="1536382" cy="3648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7444B83-55A9-8845-082F-4B582C43A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525" y="2774994"/>
            <a:ext cx="2081827" cy="3706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952330A-4D38-80C3-3357-BCF4D4AAB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450" y="919421"/>
            <a:ext cx="1495939" cy="120561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57F1AD0-5753-8A0D-BD6F-6230539769FD}"/>
              </a:ext>
            </a:extLst>
          </p:cNvPr>
          <p:cNvSpPr txBox="1"/>
          <p:nvPr/>
        </p:nvSpPr>
        <p:spPr>
          <a:xfrm>
            <a:off x="-7803" y="920342"/>
            <a:ext cx="2693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+mj-lt"/>
              </a:rPr>
              <a:t>Summer School “Light-ion physics in the EIC era: </a:t>
            </a:r>
          </a:p>
          <a:p>
            <a:r>
              <a:rPr lang="en-US" sz="1200" dirty="0">
                <a:solidFill>
                  <a:schemeClr val="tx1"/>
                </a:solidFill>
                <a:latin typeface="+mj-lt"/>
              </a:rPr>
              <a:t>From nuclear structure to high-energy processes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’’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B1B964-4879-3B4B-39F2-0EFC1EA74903}"/>
              </a:ext>
            </a:extLst>
          </p:cNvPr>
          <p:cNvSpPr txBox="1"/>
          <p:nvPr/>
        </p:nvSpPr>
        <p:spPr>
          <a:xfrm>
            <a:off x="246395" y="821317"/>
            <a:ext cx="18473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3471944227"/>
      </p:ext>
    </p:extLst>
  </p:cSld>
  <p:clrMapOvr>
    <a:masterClrMapping/>
  </p:clrMapOvr>
  <p:transition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D9235-8E96-3B92-8D6F-6738109FF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7D0A4-27B7-A9CA-1800-C8985BA6A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59878"/>
            <a:ext cx="3138805" cy="215444"/>
          </a:xfrm>
        </p:spPr>
        <p:txBody>
          <a:bodyPr/>
          <a:lstStyle/>
          <a:p>
            <a:r>
              <a:rPr lang="en-US" dirty="0"/>
              <a:t>Tensor Observables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EFFFC-9841-9F5F-D8E9-2D4F3A04D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87" y="663357"/>
            <a:ext cx="4267200" cy="4396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12D0275-7424-2F1E-D4C4-14562A19863C}"/>
                  </a:ext>
                </a:extLst>
              </p:cNvPr>
              <p:cNvSpPr txBox="1"/>
              <p:nvPr/>
            </p:nvSpPr>
            <p:spPr>
              <a:xfrm>
                <a:off x="95300" y="1429106"/>
                <a:ext cx="4160241" cy="4443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50" dirty="0">
                    <a:solidFill>
                      <a:schemeClr val="tx1"/>
                    </a:solidFill>
                    <a:latin typeface="+mn-lt"/>
                  </a:rPr>
                  <a:t>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5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050" dirty="0" smtClean="0">
                            <a:solidFill>
                              <a:schemeClr val="tx1"/>
                            </a:solidFill>
                            <a:latin typeface="+mn-lt"/>
                          </a:rPr>
                          <m:t>𝜎</m:t>
                        </m:r>
                      </m:e>
                      <m:sub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050" dirty="0">
                    <a:solidFill>
                      <a:schemeClr val="tx1"/>
                    </a:solidFill>
                    <a:latin typeface="+mn-lt"/>
                  </a:rPr>
                  <a:t> is unpolarized cross section,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5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05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050" dirty="0">
                    <a:solidFill>
                      <a:schemeClr val="tx1"/>
                    </a:solidFill>
                    <a:latin typeface="+mn-lt"/>
                  </a:rPr>
                  <a:t> is electron beam helicity, </a:t>
                </a:r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105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05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||</m:t>
                        </m:r>
                      </m:sub>
                    </m:sSub>
                    <m:r>
                      <a:rPr lang="en-US" sz="105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𝑒𝑑</m:t>
                        </m:r>
                      </m:sup>
                    </m:sSubSup>
                  </m:oMath>
                </a14:m>
                <a:r>
                  <a:rPr lang="en-US" sz="1050" dirty="0">
                    <a:solidFill>
                      <a:schemeClr val="tx1"/>
                    </a:solidFill>
                    <a:latin typeface="+mn-lt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  <m:r>
                      <a:rPr lang="en-US" sz="105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05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105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05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1050" dirty="0">
                    <a:solidFill>
                      <a:schemeClr val="tx1"/>
                    </a:solidFill>
                    <a:latin typeface="+mn-lt"/>
                  </a:rPr>
                  <a:t> are symmetries dependent on the polarization angle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12D0275-7424-2F1E-D4C4-14562A1986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00" y="1429106"/>
                <a:ext cx="4160241" cy="444352"/>
              </a:xfrm>
              <a:prstGeom prst="rect">
                <a:avLst/>
              </a:prstGeom>
              <a:blipFill>
                <a:blip r:embed="rId3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A0B0109-4D05-6FE1-A883-B7F3BBA30474}"/>
              </a:ext>
            </a:extLst>
          </p:cNvPr>
          <p:cNvSpPr txBox="1"/>
          <p:nvPr/>
        </p:nvSpPr>
        <p:spPr>
          <a:xfrm>
            <a:off x="115687" y="2128253"/>
            <a:ext cx="4494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+mn-lt"/>
              </a:rPr>
              <a:t>If we integrate over beam helicity, then the first term will disapp</a:t>
            </a:r>
            <a:r>
              <a:rPr lang="en-US" sz="1100" dirty="0">
                <a:latin typeface="+mn-lt"/>
              </a:rPr>
              <a:t>ear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91A9830-E039-1856-DA87-D991EB0BB0D3}"/>
              </a:ext>
            </a:extLst>
          </p:cNvPr>
          <p:cNvCxnSpPr>
            <a:cxnSpLocks/>
          </p:cNvCxnSpPr>
          <p:nvPr/>
        </p:nvCxnSpPr>
        <p:spPr>
          <a:xfrm flipH="1">
            <a:off x="1543050" y="663357"/>
            <a:ext cx="304800" cy="4396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B4F83F-1B1A-20A1-4299-89B32B1003A2}"/>
              </a:ext>
            </a:extLst>
          </p:cNvPr>
          <p:cNvCxnSpPr>
            <a:cxnSpLocks/>
          </p:cNvCxnSpPr>
          <p:nvPr/>
        </p:nvCxnSpPr>
        <p:spPr>
          <a:xfrm flipH="1">
            <a:off x="2236253" y="729959"/>
            <a:ext cx="304800" cy="4396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DABE7A-1368-3923-3012-CD6966D19C91}"/>
                  </a:ext>
                </a:extLst>
              </p:cNvPr>
              <p:cNvSpPr txBox="1"/>
              <p:nvPr/>
            </p:nvSpPr>
            <p:spPr>
              <a:xfrm>
                <a:off x="85274" y="2518533"/>
                <a:ext cx="4494413" cy="275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tx1"/>
                    </a:solidFill>
                    <a:latin typeface="+mn-lt"/>
                  </a:rPr>
                  <a:t>If we flip between vector polarization sign then</a:t>
                </a:r>
                <a:r>
                  <a:rPr lang="en-US" sz="1100" b="0" dirty="0">
                    <a:solidFill>
                      <a:schemeClr val="tx1"/>
                    </a:solidFill>
                    <a:latin typeface="+mn-lt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US" sz="1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</m:oMath>
                </a14:m>
                <a:r>
                  <a:rPr lang="en-US" sz="1100" dirty="0">
                    <a:solidFill>
                      <a:schemeClr val="tx1"/>
                    </a:solidFill>
                    <a:latin typeface="+mn-lt"/>
                  </a:rPr>
                  <a:t> disappear 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DABE7A-1368-3923-3012-CD6966D19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74" y="2518533"/>
                <a:ext cx="4494413" cy="275781"/>
              </a:xfrm>
              <a:prstGeom prst="rect">
                <a:avLst/>
              </a:prstGeom>
              <a:blipFill>
                <a:blip r:embed="rId4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object 6">
            <a:extLst>
              <a:ext uri="{FF2B5EF4-FFF2-40B4-BE49-F238E27FC236}">
                <a16:creationId xmlns:a16="http://schemas.microsoft.com/office/drawing/2014/main" id="{A07CFDBF-ACC8-0B5D-ECA5-295A401A149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3474" y="3298267"/>
            <a:ext cx="592341" cy="170221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EFE5AE88-3A1C-1948-D37E-2BDDA0DFA5A8}"/>
              </a:ext>
            </a:extLst>
          </p:cNvPr>
          <p:cNvSpPr/>
          <p:nvPr/>
        </p:nvSpPr>
        <p:spPr>
          <a:xfrm>
            <a:off x="759695" y="3303632"/>
            <a:ext cx="3027498" cy="149142"/>
          </a:xfrm>
          <a:custGeom>
            <a:avLst/>
            <a:gdLst/>
            <a:ahLst/>
            <a:cxnLst/>
            <a:rect l="l" t="t" r="r" b="b"/>
            <a:pathLst>
              <a:path w="7782559" h="444500">
                <a:moveTo>
                  <a:pt x="7782179" y="0"/>
                </a:moveTo>
                <a:lnTo>
                  <a:pt x="0" y="0"/>
                </a:lnTo>
                <a:lnTo>
                  <a:pt x="0" y="444411"/>
                </a:lnTo>
                <a:lnTo>
                  <a:pt x="7782179" y="444411"/>
                </a:lnTo>
                <a:lnTo>
                  <a:pt x="7782179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r>
              <a:rPr lang="en-US" sz="1100" spc="-30" dirty="0">
                <a:solidFill>
                  <a:srgbClr val="FFFFFF"/>
                </a:solidFill>
              </a:rPr>
              <a:t>             </a:t>
            </a:r>
            <a:r>
              <a:rPr lang="en-US" sz="1000" spc="-30" dirty="0">
                <a:solidFill>
                  <a:srgbClr val="FFFFFF"/>
                </a:solidFill>
                <a:latin typeface="+mn-lt"/>
              </a:rPr>
              <a:t>b1 and Azz  polarized target experiment</a:t>
            </a:r>
            <a:endParaRPr sz="1100" dirty="0"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8D9FB2-792F-392C-57EB-4BD7BBDD3C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0083" y="3300070"/>
            <a:ext cx="663333" cy="1180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C7B35E-271E-1F5B-4ACE-606F77825DC4}"/>
              </a:ext>
            </a:extLst>
          </p:cNvPr>
          <p:cNvSpPr txBox="1"/>
          <p:nvPr/>
        </p:nvSpPr>
        <p:spPr>
          <a:xfrm>
            <a:off x="-21431" y="3067434"/>
            <a:ext cx="2428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rgbClr val="001A47"/>
                </a:solidFill>
                <a:latin typeface="+mn-lt"/>
                <a:cs typeface="Arial"/>
              </a:rPr>
              <a:t>W.</a:t>
            </a:r>
            <a:r>
              <a:rPr lang="en-US" sz="600" spc="5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spc="-20" dirty="0" err="1">
                <a:solidFill>
                  <a:srgbClr val="001A47"/>
                </a:solidFill>
                <a:latin typeface="+mn-lt"/>
                <a:cs typeface="Arial"/>
              </a:rPr>
              <a:t>Leidemann</a:t>
            </a:r>
            <a:r>
              <a:rPr lang="en-US" sz="600" spc="-20" dirty="0">
                <a:solidFill>
                  <a:srgbClr val="001A47"/>
                </a:solidFill>
                <a:latin typeface="+mn-lt"/>
                <a:cs typeface="Arial"/>
              </a:rPr>
              <a:t>,</a:t>
            </a:r>
            <a:r>
              <a:rPr lang="en-US" sz="600" spc="35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dirty="0">
                <a:solidFill>
                  <a:srgbClr val="001A47"/>
                </a:solidFill>
                <a:latin typeface="+mn-lt"/>
                <a:cs typeface="Arial"/>
              </a:rPr>
              <a:t>E.L.</a:t>
            </a:r>
            <a:r>
              <a:rPr lang="en-US" sz="600" spc="35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spc="-10" dirty="0" err="1">
                <a:solidFill>
                  <a:srgbClr val="001A47"/>
                </a:solidFill>
                <a:latin typeface="+mn-lt"/>
                <a:cs typeface="Arial"/>
              </a:rPr>
              <a:t>Tomusiak</a:t>
            </a:r>
            <a:r>
              <a:rPr lang="en-US" sz="600" spc="-10" dirty="0">
                <a:solidFill>
                  <a:srgbClr val="001A47"/>
                </a:solidFill>
                <a:latin typeface="+mn-lt"/>
                <a:cs typeface="Arial"/>
              </a:rPr>
              <a:t>,</a:t>
            </a:r>
            <a:r>
              <a:rPr lang="en-US" sz="600" spc="35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dirty="0">
                <a:solidFill>
                  <a:srgbClr val="001A47"/>
                </a:solidFill>
                <a:latin typeface="+mn-lt"/>
                <a:cs typeface="Arial"/>
              </a:rPr>
              <a:t>H.</a:t>
            </a:r>
            <a:r>
              <a:rPr lang="en-US" sz="600" spc="30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spc="-10" dirty="0" err="1">
                <a:solidFill>
                  <a:srgbClr val="001A47"/>
                </a:solidFill>
                <a:latin typeface="+mn-lt"/>
                <a:cs typeface="Arial"/>
              </a:rPr>
              <a:t>Arenhovel</a:t>
            </a:r>
            <a:r>
              <a:rPr lang="en-US" sz="600" spc="-10" dirty="0">
                <a:solidFill>
                  <a:srgbClr val="001A47"/>
                </a:solidFill>
                <a:latin typeface="+mn-lt"/>
                <a:cs typeface="Arial"/>
              </a:rPr>
              <a:t>,</a:t>
            </a:r>
            <a:r>
              <a:rPr lang="en-US" sz="600" spc="35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dirty="0">
                <a:solidFill>
                  <a:srgbClr val="001A47"/>
                </a:solidFill>
                <a:latin typeface="+mn-lt"/>
                <a:cs typeface="Arial"/>
              </a:rPr>
              <a:t>Phys.</a:t>
            </a:r>
            <a:r>
              <a:rPr lang="en-US" sz="600" spc="120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dirty="0">
                <a:solidFill>
                  <a:srgbClr val="001A47"/>
                </a:solidFill>
                <a:latin typeface="+mn-lt"/>
                <a:cs typeface="Arial"/>
              </a:rPr>
              <a:t>Rev.</a:t>
            </a:r>
            <a:r>
              <a:rPr lang="en-US" sz="600" spc="120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dirty="0">
                <a:solidFill>
                  <a:srgbClr val="001A47"/>
                </a:solidFill>
                <a:latin typeface="+mn-lt"/>
                <a:cs typeface="Arial"/>
              </a:rPr>
              <a:t>C</a:t>
            </a:r>
            <a:r>
              <a:rPr lang="en-US" sz="600" spc="30" dirty="0">
                <a:solidFill>
                  <a:srgbClr val="001A47"/>
                </a:solidFill>
                <a:latin typeface="+mn-lt"/>
                <a:cs typeface="Arial"/>
              </a:rPr>
              <a:t> 43 </a:t>
            </a:r>
            <a:r>
              <a:rPr lang="en-US" sz="600" spc="-10" dirty="0">
                <a:solidFill>
                  <a:srgbClr val="001A47"/>
                </a:solidFill>
                <a:latin typeface="+mn-lt"/>
                <a:cs typeface="Arial"/>
              </a:rPr>
              <a:t>1022</a:t>
            </a:r>
            <a:r>
              <a:rPr lang="en-US" sz="600" spc="35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spc="-10" dirty="0">
                <a:solidFill>
                  <a:srgbClr val="001A47"/>
                </a:solidFill>
                <a:latin typeface="+mn-lt"/>
                <a:cs typeface="Arial"/>
              </a:rPr>
              <a:t>(1991)</a:t>
            </a:r>
            <a:endParaRPr lang="en-US" sz="600" dirty="0">
              <a:latin typeface="+mn-lt"/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870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04DF7-BD1D-4446-EB7F-0A24A3197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45862-A2B5-EE04-C184-BCF8983B4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59878"/>
            <a:ext cx="3138805" cy="215444"/>
          </a:xfrm>
        </p:spPr>
        <p:txBody>
          <a:bodyPr/>
          <a:lstStyle/>
          <a:p>
            <a:r>
              <a:rPr lang="en-US" dirty="0"/>
              <a:t>Tensor Observables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0CF07C-C74E-97D2-5BE8-33F9F3D83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87" y="663357"/>
            <a:ext cx="4267200" cy="4396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D989A17-3846-B37C-B809-89FFB5185718}"/>
                  </a:ext>
                </a:extLst>
              </p:cNvPr>
              <p:cNvSpPr txBox="1"/>
              <p:nvPr/>
            </p:nvSpPr>
            <p:spPr>
              <a:xfrm>
                <a:off x="95300" y="1429106"/>
                <a:ext cx="4179477" cy="4443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50" dirty="0">
                    <a:solidFill>
                      <a:schemeClr val="tx1"/>
                    </a:solidFill>
                    <a:latin typeface="+mn-lt"/>
                  </a:rPr>
                  <a:t>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5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050" dirty="0" smtClean="0">
                            <a:solidFill>
                              <a:schemeClr val="tx1"/>
                            </a:solidFill>
                            <a:latin typeface="+mn-lt"/>
                          </a:rPr>
                          <m:t>𝜎</m:t>
                        </m:r>
                      </m:e>
                      <m:sub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050" dirty="0">
                    <a:solidFill>
                      <a:schemeClr val="tx1"/>
                    </a:solidFill>
                    <a:latin typeface="+mn-lt"/>
                  </a:rPr>
                  <a:t> is unpolarized cross section,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5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05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050" dirty="0">
                    <a:solidFill>
                      <a:schemeClr val="tx1"/>
                    </a:solidFill>
                    <a:latin typeface="+mn-lt"/>
                  </a:rPr>
                  <a:t> is electron beam helicity, </a:t>
                </a:r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105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05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||</m:t>
                        </m:r>
                      </m:sub>
                    </m:sSub>
                    <m:r>
                      <a:rPr lang="en-US" sz="105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𝑒𝑑</m:t>
                        </m:r>
                      </m:sup>
                    </m:sSubSup>
                  </m:oMath>
                </a14:m>
                <a:r>
                  <a:rPr lang="en-US" sz="1050" dirty="0">
                    <a:solidFill>
                      <a:schemeClr val="tx1"/>
                    </a:solidFill>
                    <a:latin typeface="+mn-lt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  <m:r>
                      <a:rPr lang="en-US" sz="105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05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105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05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1050" dirty="0">
                    <a:solidFill>
                      <a:schemeClr val="tx1"/>
                    </a:solidFill>
                    <a:latin typeface="+mn-lt"/>
                  </a:rPr>
                  <a:t> are symmetries dependent on the polarization an</a:t>
                </a:r>
                <a:r>
                  <a:rPr lang="en-US" sz="1050" dirty="0">
                    <a:solidFill>
                      <a:schemeClr val="tx1"/>
                    </a:solidFill>
                  </a:rPr>
                  <a:t>gle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D989A17-3846-B37C-B809-89FFB51857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00" y="1429106"/>
                <a:ext cx="4179477" cy="444352"/>
              </a:xfrm>
              <a:prstGeom prst="rect">
                <a:avLst/>
              </a:prstGeom>
              <a:blipFill>
                <a:blip r:embed="rId3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881FB99-3D46-3AD2-D87E-DA8E7BDDD13D}"/>
              </a:ext>
            </a:extLst>
          </p:cNvPr>
          <p:cNvSpPr txBox="1"/>
          <p:nvPr/>
        </p:nvSpPr>
        <p:spPr>
          <a:xfrm>
            <a:off x="115687" y="2128253"/>
            <a:ext cx="4494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+mn-lt"/>
              </a:rPr>
              <a:t>If we integrate over beam helicity, then the first term will disappear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1CD8E96-5E2D-5C62-2908-467E413F267C}"/>
              </a:ext>
            </a:extLst>
          </p:cNvPr>
          <p:cNvCxnSpPr>
            <a:cxnSpLocks/>
          </p:cNvCxnSpPr>
          <p:nvPr/>
        </p:nvCxnSpPr>
        <p:spPr>
          <a:xfrm flipH="1">
            <a:off x="1543050" y="663357"/>
            <a:ext cx="304800" cy="4396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99C112-9E89-A910-E6E8-1D55F56BE52A}"/>
              </a:ext>
            </a:extLst>
          </p:cNvPr>
          <p:cNvCxnSpPr>
            <a:cxnSpLocks/>
          </p:cNvCxnSpPr>
          <p:nvPr/>
        </p:nvCxnSpPr>
        <p:spPr>
          <a:xfrm flipH="1">
            <a:off x="2236253" y="729959"/>
            <a:ext cx="304800" cy="4396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CDC19DF-5D8C-3D1F-1CC6-99776DC55CCD}"/>
                  </a:ext>
                </a:extLst>
              </p:cNvPr>
              <p:cNvSpPr txBox="1"/>
              <p:nvPr/>
            </p:nvSpPr>
            <p:spPr>
              <a:xfrm>
                <a:off x="85274" y="2518533"/>
                <a:ext cx="4494413" cy="275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tx1"/>
                    </a:solidFill>
                    <a:latin typeface="+mn-lt"/>
                  </a:rPr>
                  <a:t>If we flip between vector polarization sign then</a:t>
                </a:r>
                <a:r>
                  <a:rPr lang="en-US" sz="1100" b="0" dirty="0">
                    <a:solidFill>
                      <a:schemeClr val="tx1"/>
                    </a:solidFill>
                    <a:latin typeface="+mn-lt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US" sz="11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</m:oMath>
                </a14:m>
                <a:r>
                  <a:rPr lang="en-US" sz="1100" dirty="0">
                    <a:solidFill>
                      <a:schemeClr val="tx1"/>
                    </a:solidFill>
                    <a:latin typeface="+mn-lt"/>
                  </a:rPr>
                  <a:t> disappear 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CDC19DF-5D8C-3D1F-1CC6-99776DC55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74" y="2518533"/>
                <a:ext cx="4494413" cy="275781"/>
              </a:xfrm>
              <a:prstGeom prst="rect">
                <a:avLst/>
              </a:prstGeom>
              <a:blipFill>
                <a:blip r:embed="rId4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3CFF029-BA43-FD46-879F-970AC4949C0A}"/>
              </a:ext>
            </a:extLst>
          </p:cNvPr>
          <p:cNvCxnSpPr>
            <a:cxnSpLocks/>
          </p:cNvCxnSpPr>
          <p:nvPr/>
        </p:nvCxnSpPr>
        <p:spPr>
          <a:xfrm flipH="1">
            <a:off x="2929456" y="706770"/>
            <a:ext cx="304800" cy="4396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ject 6">
            <a:extLst>
              <a:ext uri="{FF2B5EF4-FFF2-40B4-BE49-F238E27FC236}">
                <a16:creationId xmlns:a16="http://schemas.microsoft.com/office/drawing/2014/main" id="{C2129B20-E9FA-4BAD-F609-C29D4E03537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3474" y="3298267"/>
            <a:ext cx="592341" cy="170221"/>
          </a:xfrm>
          <a:prstGeom prst="rect">
            <a:avLst/>
          </a:prstGeom>
        </p:spPr>
      </p:pic>
      <p:sp>
        <p:nvSpPr>
          <p:cNvPr id="12" name="object 3">
            <a:extLst>
              <a:ext uri="{FF2B5EF4-FFF2-40B4-BE49-F238E27FC236}">
                <a16:creationId xmlns:a16="http://schemas.microsoft.com/office/drawing/2014/main" id="{67A4B8A2-73D8-0743-7FE9-13A6F6DF90EC}"/>
              </a:ext>
            </a:extLst>
          </p:cNvPr>
          <p:cNvSpPr/>
          <p:nvPr/>
        </p:nvSpPr>
        <p:spPr>
          <a:xfrm>
            <a:off x="759695" y="3303632"/>
            <a:ext cx="3027498" cy="149142"/>
          </a:xfrm>
          <a:custGeom>
            <a:avLst/>
            <a:gdLst/>
            <a:ahLst/>
            <a:cxnLst/>
            <a:rect l="l" t="t" r="r" b="b"/>
            <a:pathLst>
              <a:path w="7782559" h="444500">
                <a:moveTo>
                  <a:pt x="7782179" y="0"/>
                </a:moveTo>
                <a:lnTo>
                  <a:pt x="0" y="0"/>
                </a:lnTo>
                <a:lnTo>
                  <a:pt x="0" y="444411"/>
                </a:lnTo>
                <a:lnTo>
                  <a:pt x="7782179" y="444411"/>
                </a:lnTo>
                <a:lnTo>
                  <a:pt x="7782179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r>
              <a:rPr lang="en-US" sz="1100" spc="-30" dirty="0">
                <a:solidFill>
                  <a:srgbClr val="FFFFFF"/>
                </a:solidFill>
              </a:rPr>
              <a:t>             </a:t>
            </a:r>
            <a:r>
              <a:rPr lang="en-US" sz="1000" spc="-30" dirty="0">
                <a:solidFill>
                  <a:srgbClr val="FFFFFF"/>
                </a:solidFill>
                <a:latin typeface="+mn-lt"/>
              </a:rPr>
              <a:t>b1 and Azz  polarized target experiment</a:t>
            </a:r>
            <a:endParaRPr sz="1100" dirty="0"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EC4537-548C-BAF3-B41F-1FFCCEEB21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0083" y="3300070"/>
            <a:ext cx="663333" cy="1180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883DC4-9BE3-D11B-DCCF-7B928D873E44}"/>
              </a:ext>
            </a:extLst>
          </p:cNvPr>
          <p:cNvSpPr txBox="1"/>
          <p:nvPr/>
        </p:nvSpPr>
        <p:spPr>
          <a:xfrm>
            <a:off x="-21431" y="3067434"/>
            <a:ext cx="2428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rgbClr val="001A47"/>
                </a:solidFill>
                <a:latin typeface="+mn-lt"/>
                <a:cs typeface="Arial"/>
              </a:rPr>
              <a:t>W.</a:t>
            </a:r>
            <a:r>
              <a:rPr lang="en-US" sz="600" spc="5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spc="-20" dirty="0" err="1">
                <a:solidFill>
                  <a:srgbClr val="001A47"/>
                </a:solidFill>
                <a:latin typeface="+mn-lt"/>
                <a:cs typeface="Arial"/>
              </a:rPr>
              <a:t>Leidemann</a:t>
            </a:r>
            <a:r>
              <a:rPr lang="en-US" sz="600" spc="-20" dirty="0">
                <a:solidFill>
                  <a:srgbClr val="001A47"/>
                </a:solidFill>
                <a:latin typeface="+mn-lt"/>
                <a:cs typeface="Arial"/>
              </a:rPr>
              <a:t>,</a:t>
            </a:r>
            <a:r>
              <a:rPr lang="en-US" sz="600" spc="35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dirty="0">
                <a:solidFill>
                  <a:srgbClr val="001A47"/>
                </a:solidFill>
                <a:latin typeface="+mn-lt"/>
                <a:cs typeface="Arial"/>
              </a:rPr>
              <a:t>E.L.</a:t>
            </a:r>
            <a:r>
              <a:rPr lang="en-US" sz="600" spc="35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spc="-10" dirty="0" err="1">
                <a:solidFill>
                  <a:srgbClr val="001A47"/>
                </a:solidFill>
                <a:latin typeface="+mn-lt"/>
                <a:cs typeface="Arial"/>
              </a:rPr>
              <a:t>Tomusiak</a:t>
            </a:r>
            <a:r>
              <a:rPr lang="en-US" sz="600" spc="-10" dirty="0">
                <a:solidFill>
                  <a:srgbClr val="001A47"/>
                </a:solidFill>
                <a:latin typeface="+mn-lt"/>
                <a:cs typeface="Arial"/>
              </a:rPr>
              <a:t>,</a:t>
            </a:r>
            <a:r>
              <a:rPr lang="en-US" sz="600" spc="35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dirty="0">
                <a:solidFill>
                  <a:srgbClr val="001A47"/>
                </a:solidFill>
                <a:latin typeface="+mn-lt"/>
                <a:cs typeface="Arial"/>
              </a:rPr>
              <a:t>H.</a:t>
            </a:r>
            <a:r>
              <a:rPr lang="en-US" sz="600" spc="30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spc="-10" dirty="0" err="1">
                <a:solidFill>
                  <a:srgbClr val="001A47"/>
                </a:solidFill>
                <a:latin typeface="+mn-lt"/>
                <a:cs typeface="Arial"/>
              </a:rPr>
              <a:t>Arenhovel</a:t>
            </a:r>
            <a:r>
              <a:rPr lang="en-US" sz="600" spc="-10" dirty="0">
                <a:solidFill>
                  <a:srgbClr val="001A47"/>
                </a:solidFill>
                <a:latin typeface="+mn-lt"/>
                <a:cs typeface="Arial"/>
              </a:rPr>
              <a:t>,</a:t>
            </a:r>
            <a:r>
              <a:rPr lang="en-US" sz="600" spc="35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dirty="0">
                <a:solidFill>
                  <a:srgbClr val="001A47"/>
                </a:solidFill>
                <a:latin typeface="+mn-lt"/>
                <a:cs typeface="Arial"/>
              </a:rPr>
              <a:t>Phys.</a:t>
            </a:r>
            <a:r>
              <a:rPr lang="en-US" sz="600" spc="120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dirty="0">
                <a:solidFill>
                  <a:srgbClr val="001A47"/>
                </a:solidFill>
                <a:latin typeface="+mn-lt"/>
                <a:cs typeface="Arial"/>
              </a:rPr>
              <a:t>Rev.</a:t>
            </a:r>
            <a:r>
              <a:rPr lang="en-US" sz="600" spc="120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dirty="0">
                <a:solidFill>
                  <a:srgbClr val="001A47"/>
                </a:solidFill>
                <a:latin typeface="+mn-lt"/>
                <a:cs typeface="Arial"/>
              </a:rPr>
              <a:t>C</a:t>
            </a:r>
            <a:r>
              <a:rPr lang="en-US" sz="600" spc="30" dirty="0">
                <a:solidFill>
                  <a:srgbClr val="001A47"/>
                </a:solidFill>
                <a:latin typeface="+mn-lt"/>
                <a:cs typeface="Arial"/>
              </a:rPr>
              <a:t> 43 </a:t>
            </a:r>
            <a:r>
              <a:rPr lang="en-US" sz="600" spc="-10" dirty="0">
                <a:solidFill>
                  <a:srgbClr val="001A47"/>
                </a:solidFill>
                <a:latin typeface="+mn-lt"/>
                <a:cs typeface="Arial"/>
              </a:rPr>
              <a:t>1022</a:t>
            </a:r>
            <a:r>
              <a:rPr lang="en-US" sz="600" spc="35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spc="-10" dirty="0">
                <a:solidFill>
                  <a:srgbClr val="001A47"/>
                </a:solidFill>
                <a:latin typeface="+mn-lt"/>
                <a:cs typeface="Arial"/>
              </a:rPr>
              <a:t>(1991)</a:t>
            </a:r>
            <a:endParaRPr lang="en-US" sz="600" dirty="0">
              <a:latin typeface="+mn-lt"/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760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300" y="59878"/>
            <a:ext cx="3581350" cy="23275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60" dirty="0"/>
              <a:t>Tensor</a:t>
            </a:r>
            <a:r>
              <a:rPr spc="-30" dirty="0"/>
              <a:t> </a:t>
            </a:r>
            <a:r>
              <a:rPr spc="-25" dirty="0"/>
              <a:t>Asymmetry</a:t>
            </a:r>
            <a:r>
              <a:rPr lang="en-US" spc="-25" dirty="0"/>
              <a:t> and Structure Function</a:t>
            </a:r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122161" y="428038"/>
            <a:ext cx="1645285" cy="5365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ts val="1639"/>
              </a:lnSpc>
              <a:spcBef>
                <a:spcPts val="135"/>
              </a:spcBef>
            </a:pPr>
            <a:r>
              <a:rPr sz="1400" dirty="0">
                <a:solidFill>
                  <a:srgbClr val="001A47"/>
                </a:solidFill>
                <a:latin typeface="+mj-lt"/>
                <a:cs typeface="Tahoma"/>
              </a:rPr>
              <a:t>For </a:t>
            </a:r>
            <a:r>
              <a:rPr sz="1400" spc="-110" dirty="0">
                <a:solidFill>
                  <a:srgbClr val="001A47"/>
                </a:solidFill>
                <a:latin typeface="+mj-lt"/>
                <a:cs typeface="Arial Black"/>
              </a:rPr>
              <a:t>0</a:t>
            </a:r>
            <a:r>
              <a:rPr sz="1400" b="1" i="1" spc="-110" dirty="0">
                <a:solidFill>
                  <a:srgbClr val="001A47"/>
                </a:solidFill>
                <a:latin typeface="+mj-lt"/>
                <a:cs typeface="Georgia"/>
              </a:rPr>
              <a:t>.</a:t>
            </a:r>
            <a:r>
              <a:rPr sz="1400" spc="-110" dirty="0">
                <a:solidFill>
                  <a:srgbClr val="001A47"/>
                </a:solidFill>
                <a:latin typeface="+mj-lt"/>
                <a:cs typeface="Arial Black"/>
              </a:rPr>
              <a:t>8</a:t>
            </a:r>
            <a:r>
              <a:rPr sz="1400" spc="-70" dirty="0">
                <a:solidFill>
                  <a:srgbClr val="001A47"/>
                </a:solidFill>
                <a:latin typeface="+mj-lt"/>
                <a:cs typeface="Arial Black"/>
              </a:rPr>
              <a:t> </a:t>
            </a:r>
            <a:r>
              <a:rPr sz="1400" b="1" i="1" spc="515" dirty="0">
                <a:solidFill>
                  <a:srgbClr val="001A47"/>
                </a:solidFill>
                <a:latin typeface="+mj-lt"/>
                <a:cs typeface="Arial"/>
              </a:rPr>
              <a:t>≤</a:t>
            </a:r>
            <a:r>
              <a:rPr sz="1400" b="1" i="1" spc="5" dirty="0">
                <a:solidFill>
                  <a:srgbClr val="001A47"/>
                </a:solidFill>
                <a:latin typeface="+mj-lt"/>
                <a:cs typeface="Arial"/>
              </a:rPr>
              <a:t> </a:t>
            </a:r>
            <a:r>
              <a:rPr sz="1400" b="1" i="1" dirty="0">
                <a:solidFill>
                  <a:srgbClr val="001A47"/>
                </a:solidFill>
                <a:latin typeface="+mj-lt"/>
                <a:cs typeface="Times New Roman"/>
              </a:rPr>
              <a:t>x</a:t>
            </a:r>
            <a:r>
              <a:rPr sz="1400" b="1" i="1" spc="145" dirty="0">
                <a:solidFill>
                  <a:srgbClr val="001A47"/>
                </a:solidFill>
                <a:latin typeface="+mj-lt"/>
                <a:cs typeface="Times New Roman"/>
              </a:rPr>
              <a:t> </a:t>
            </a:r>
            <a:r>
              <a:rPr sz="1400" b="1" i="1" spc="515" dirty="0">
                <a:solidFill>
                  <a:srgbClr val="001A47"/>
                </a:solidFill>
                <a:latin typeface="+mj-lt"/>
                <a:cs typeface="Arial"/>
              </a:rPr>
              <a:t>≤</a:t>
            </a:r>
            <a:r>
              <a:rPr sz="1400" b="1" i="1" dirty="0">
                <a:solidFill>
                  <a:srgbClr val="001A47"/>
                </a:solidFill>
                <a:latin typeface="+mj-lt"/>
                <a:cs typeface="Arial"/>
              </a:rPr>
              <a:t> </a:t>
            </a:r>
            <a:r>
              <a:rPr sz="1400" spc="-25" dirty="0">
                <a:solidFill>
                  <a:srgbClr val="001A47"/>
                </a:solidFill>
                <a:latin typeface="+mj-lt"/>
                <a:cs typeface="Arial Black"/>
              </a:rPr>
              <a:t>1</a:t>
            </a:r>
            <a:r>
              <a:rPr sz="1400" b="1" i="1" spc="-25" dirty="0">
                <a:solidFill>
                  <a:srgbClr val="001A47"/>
                </a:solidFill>
                <a:latin typeface="+mj-lt"/>
                <a:cs typeface="Georgia"/>
              </a:rPr>
              <a:t>.</a:t>
            </a:r>
            <a:r>
              <a:rPr sz="1400" spc="-25" dirty="0">
                <a:solidFill>
                  <a:srgbClr val="001A47"/>
                </a:solidFill>
                <a:latin typeface="+mj-lt"/>
                <a:cs typeface="Arial Black"/>
              </a:rPr>
              <a:t>8</a:t>
            </a:r>
            <a:endParaRPr sz="1400" dirty="0">
              <a:latin typeface="+mj-lt"/>
              <a:cs typeface="Arial Black"/>
            </a:endParaRPr>
          </a:p>
          <a:p>
            <a:pPr marL="38100">
              <a:lnSpc>
                <a:spcPts val="1155"/>
              </a:lnSpc>
            </a:pPr>
            <a:r>
              <a:rPr sz="1000" dirty="0">
                <a:solidFill>
                  <a:schemeClr val="tx1"/>
                </a:solidFill>
                <a:latin typeface="+mn-lt"/>
                <a:cs typeface="Cambria"/>
              </a:rPr>
              <a:t>σ</a:t>
            </a:r>
            <a:r>
              <a:rPr sz="1050" i="1" baseline="-11904" dirty="0">
                <a:solidFill>
                  <a:schemeClr val="tx1"/>
                </a:solidFill>
                <a:latin typeface="+mn-lt"/>
                <a:cs typeface="Arial"/>
              </a:rPr>
              <a:t>p</a:t>
            </a:r>
            <a:r>
              <a:rPr sz="1050" i="1" spc="157" baseline="-11904" dirty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sz="1000" spc="-10" dirty="0">
                <a:solidFill>
                  <a:schemeClr val="tx1"/>
                </a:solidFill>
                <a:latin typeface="+mn-lt"/>
                <a:cs typeface="Microsoft Sans Serif"/>
              </a:rPr>
              <a:t>=polarized</a:t>
            </a:r>
            <a:r>
              <a:rPr sz="1000" spc="15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spc="-65" dirty="0">
                <a:solidFill>
                  <a:schemeClr val="tx1"/>
                </a:solidFill>
                <a:latin typeface="+mn-lt"/>
                <a:cs typeface="Microsoft Sans Serif"/>
              </a:rPr>
              <a:t>cross</a:t>
            </a:r>
            <a:r>
              <a:rPr sz="1000" spc="15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spc="-10" dirty="0">
                <a:solidFill>
                  <a:schemeClr val="tx1"/>
                </a:solidFill>
                <a:latin typeface="+mn-lt"/>
                <a:cs typeface="Microsoft Sans Serif"/>
              </a:rPr>
              <a:t>section</a:t>
            </a:r>
            <a:endParaRPr sz="1000" dirty="0">
              <a:solidFill>
                <a:schemeClr val="tx1"/>
              </a:solidFill>
              <a:latin typeface="+mn-lt"/>
              <a:cs typeface="Microsoft Sans Serif"/>
            </a:endParaRPr>
          </a:p>
          <a:p>
            <a:pPr marL="38100">
              <a:lnSpc>
                <a:spcPts val="1200"/>
              </a:lnSpc>
            </a:pPr>
            <a:r>
              <a:rPr sz="1000" dirty="0">
                <a:solidFill>
                  <a:schemeClr val="tx1"/>
                </a:solidFill>
                <a:latin typeface="+mn-lt"/>
                <a:cs typeface="Cambria"/>
              </a:rPr>
              <a:t>σ</a:t>
            </a:r>
            <a:r>
              <a:rPr sz="1050" baseline="-11904" dirty="0">
                <a:solidFill>
                  <a:schemeClr val="tx1"/>
                </a:solidFill>
                <a:latin typeface="+mn-lt"/>
                <a:cs typeface="Arial MT"/>
              </a:rPr>
              <a:t>0</a:t>
            </a:r>
            <a:r>
              <a:rPr sz="1050" spc="165" baseline="-11904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1000" spc="-25" dirty="0">
                <a:solidFill>
                  <a:schemeClr val="tx1"/>
                </a:solidFill>
                <a:latin typeface="+mn-lt"/>
                <a:cs typeface="Microsoft Sans Serif"/>
              </a:rPr>
              <a:t>=unpolarized</a:t>
            </a:r>
            <a:r>
              <a:rPr sz="1000" spc="45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spc="-65" dirty="0">
                <a:solidFill>
                  <a:schemeClr val="tx1"/>
                </a:solidFill>
                <a:latin typeface="+mn-lt"/>
                <a:cs typeface="Microsoft Sans Serif"/>
              </a:rPr>
              <a:t>cross</a:t>
            </a:r>
            <a:r>
              <a:rPr sz="1000" spc="45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spc="-10" dirty="0">
                <a:solidFill>
                  <a:schemeClr val="tx1"/>
                </a:solidFill>
                <a:latin typeface="+mn-lt"/>
                <a:cs typeface="Microsoft Sans Serif"/>
              </a:rPr>
              <a:t>section</a:t>
            </a:r>
            <a:endParaRPr sz="1000" dirty="0">
              <a:solidFill>
                <a:schemeClr val="tx1"/>
              </a:solidFill>
              <a:latin typeface="+mn-lt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4202" y="1192253"/>
            <a:ext cx="107314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i="1" spc="-25" dirty="0">
                <a:solidFill>
                  <a:srgbClr val="001A47"/>
                </a:solidFill>
                <a:latin typeface="Arial"/>
                <a:cs typeface="Arial"/>
              </a:rPr>
              <a:t>zz</a:t>
            </a:r>
            <a:endParaRPr sz="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9848" y="1135321"/>
            <a:ext cx="33909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27329" algn="l"/>
              </a:tabLst>
            </a:pPr>
            <a:r>
              <a:rPr sz="1000" i="1" spc="-50" dirty="0">
                <a:solidFill>
                  <a:srgbClr val="001A47"/>
                </a:solidFill>
                <a:latin typeface="+mn-lt"/>
                <a:cs typeface="Arial"/>
              </a:rPr>
              <a:t>A</a:t>
            </a:r>
            <a:r>
              <a:rPr sz="1000" i="1" dirty="0">
                <a:solidFill>
                  <a:srgbClr val="001A47"/>
                </a:solidFill>
                <a:latin typeface="+mn-lt"/>
                <a:cs typeface="Arial"/>
              </a:rPr>
              <a:t>	</a:t>
            </a:r>
            <a:r>
              <a:rPr sz="1000" spc="130" dirty="0">
                <a:solidFill>
                  <a:srgbClr val="001A47"/>
                </a:solidFill>
                <a:latin typeface="+mn-lt"/>
                <a:cs typeface="Microsoft Sans Serif"/>
              </a:rPr>
              <a:t>=</a:t>
            </a:r>
            <a:endParaRPr sz="1000" dirty="0">
              <a:latin typeface="+mn-lt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3190" y="1933763"/>
            <a:ext cx="2022475" cy="11304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36880" marR="5080" indent="-171450">
              <a:lnSpc>
                <a:spcPct val="100000"/>
              </a:lnSpc>
              <a:spcBef>
                <a:spcPts val="285"/>
              </a:spcBef>
              <a:buFont typeface="Wingdings" pitchFamily="2" charset="2"/>
              <a:buChar char="Ø"/>
            </a:pPr>
            <a:r>
              <a:rPr lang="en-US" sz="1000" spc="-35" dirty="0">
                <a:solidFill>
                  <a:schemeClr val="tx1"/>
                </a:solidFill>
                <a:latin typeface="+mn-lt"/>
                <a:cs typeface="Microsoft Sans Serif"/>
              </a:rPr>
              <a:t>Currently no </a:t>
            </a:r>
            <a:r>
              <a:rPr lang="en-US" sz="1000" spc="-35" dirty="0" err="1">
                <a:solidFill>
                  <a:schemeClr val="tx1"/>
                </a:solidFill>
                <a:latin typeface="+mn-lt"/>
                <a:cs typeface="Microsoft Sans Serif"/>
              </a:rPr>
              <a:t>quasielastic</a:t>
            </a:r>
            <a:r>
              <a:rPr lang="en-US" sz="1000" spc="-35" dirty="0">
                <a:solidFill>
                  <a:schemeClr val="tx1"/>
                </a:solidFill>
                <a:latin typeface="+mn-lt"/>
                <a:cs typeface="Microsoft Sans Serif"/>
              </a:rPr>
              <a:t> data available</a:t>
            </a:r>
          </a:p>
          <a:p>
            <a:pPr marL="436880" marR="5080" indent="-171450">
              <a:lnSpc>
                <a:spcPct val="100000"/>
              </a:lnSpc>
              <a:spcBef>
                <a:spcPts val="285"/>
              </a:spcBef>
              <a:buFont typeface="Wingdings" pitchFamily="2" charset="2"/>
              <a:buChar char="Ø"/>
            </a:pPr>
            <a:r>
              <a:rPr sz="1000" dirty="0">
                <a:solidFill>
                  <a:schemeClr val="tx1"/>
                </a:solidFill>
                <a:latin typeface="+mn-lt"/>
                <a:cs typeface="Microsoft Sans Serif"/>
              </a:rPr>
              <a:t>Difficult</a:t>
            </a:r>
            <a:r>
              <a:rPr sz="1000" spc="60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dirty="0">
                <a:solidFill>
                  <a:schemeClr val="tx1"/>
                </a:solidFill>
                <a:latin typeface="+mn-lt"/>
                <a:cs typeface="Microsoft Sans Serif"/>
              </a:rPr>
              <a:t>to</a:t>
            </a:r>
            <a:r>
              <a:rPr sz="1000" spc="65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spc="-65" dirty="0">
                <a:solidFill>
                  <a:schemeClr val="tx1"/>
                </a:solidFill>
                <a:latin typeface="+mn-lt"/>
                <a:cs typeface="Microsoft Sans Serif"/>
              </a:rPr>
              <a:t>measure</a:t>
            </a:r>
            <a:r>
              <a:rPr sz="1000" spc="65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dirty="0">
                <a:solidFill>
                  <a:schemeClr val="tx1"/>
                </a:solidFill>
                <a:latin typeface="+mn-lt"/>
                <a:cs typeface="Microsoft Sans Serif"/>
              </a:rPr>
              <a:t>with</a:t>
            </a:r>
            <a:r>
              <a:rPr sz="1000" spc="65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spc="-20" dirty="0">
                <a:solidFill>
                  <a:schemeClr val="tx1"/>
                </a:solidFill>
                <a:latin typeface="+mn-lt"/>
                <a:cs typeface="Microsoft Sans Serif"/>
              </a:rPr>
              <a:t>just </a:t>
            </a:r>
            <a:r>
              <a:rPr sz="1000" spc="-25" dirty="0">
                <a:solidFill>
                  <a:schemeClr val="tx1"/>
                </a:solidFill>
                <a:latin typeface="+mn-lt"/>
                <a:cs typeface="Microsoft Sans Serif"/>
              </a:rPr>
              <a:t>vector</a:t>
            </a:r>
            <a:r>
              <a:rPr sz="1000" spc="15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spc="-40" dirty="0">
                <a:solidFill>
                  <a:schemeClr val="tx1"/>
                </a:solidFill>
                <a:latin typeface="+mn-lt"/>
                <a:cs typeface="Microsoft Sans Serif"/>
              </a:rPr>
              <a:t>polarized</a:t>
            </a:r>
            <a:r>
              <a:rPr sz="1000" spc="15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spc="-10" dirty="0">
                <a:solidFill>
                  <a:schemeClr val="tx1"/>
                </a:solidFill>
                <a:latin typeface="+mn-lt"/>
                <a:cs typeface="Microsoft Sans Serif"/>
              </a:rPr>
              <a:t>deuterons</a:t>
            </a:r>
            <a:endParaRPr sz="1000" dirty="0">
              <a:solidFill>
                <a:schemeClr val="tx1"/>
              </a:solidFill>
              <a:latin typeface="+mn-lt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54"/>
              </a:spcBef>
            </a:pPr>
            <a:endParaRPr sz="1000" dirty="0">
              <a:solidFill>
                <a:schemeClr val="tx1"/>
              </a:solidFill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800" dirty="0">
                <a:solidFill>
                  <a:schemeClr val="tx1"/>
                </a:solidFill>
                <a:latin typeface="+mn-lt"/>
                <a:cs typeface="Arial MT"/>
              </a:rPr>
              <a:t>M.</a:t>
            </a:r>
            <a:r>
              <a:rPr sz="800" spc="95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800" spc="-25" dirty="0">
                <a:solidFill>
                  <a:schemeClr val="tx1"/>
                </a:solidFill>
                <a:latin typeface="+mn-lt"/>
                <a:cs typeface="Arial MT"/>
              </a:rPr>
              <a:t>Sargsian,</a:t>
            </a:r>
            <a:r>
              <a:rPr sz="800" spc="95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800" dirty="0">
                <a:solidFill>
                  <a:schemeClr val="tx1"/>
                </a:solidFill>
                <a:latin typeface="+mn-lt"/>
                <a:cs typeface="Arial MT"/>
              </a:rPr>
              <a:t>M.</a:t>
            </a:r>
            <a:r>
              <a:rPr sz="800" spc="95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800" dirty="0">
                <a:solidFill>
                  <a:schemeClr val="tx1"/>
                </a:solidFill>
                <a:latin typeface="+mn-lt"/>
                <a:cs typeface="Arial MT"/>
              </a:rPr>
              <a:t>Strikman</a:t>
            </a:r>
            <a:r>
              <a:rPr sz="800" spc="90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800" spc="-10" dirty="0">
                <a:solidFill>
                  <a:schemeClr val="tx1"/>
                </a:solidFill>
                <a:latin typeface="+mn-lt"/>
                <a:cs typeface="Arial MT"/>
              </a:rPr>
              <a:t>arXiv:1409.6056</a:t>
            </a:r>
            <a:endParaRPr sz="800" dirty="0">
              <a:solidFill>
                <a:schemeClr val="tx1"/>
              </a:solidFill>
              <a:latin typeface="+mn-l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800" dirty="0">
                <a:solidFill>
                  <a:schemeClr val="tx1"/>
                </a:solidFill>
                <a:latin typeface="+mn-lt"/>
                <a:cs typeface="Arial MT"/>
              </a:rPr>
              <a:t>E.</a:t>
            </a:r>
            <a:r>
              <a:rPr sz="800" spc="35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800" dirty="0">
                <a:solidFill>
                  <a:schemeClr val="tx1"/>
                </a:solidFill>
                <a:latin typeface="+mn-lt"/>
                <a:cs typeface="Arial MT"/>
              </a:rPr>
              <a:t>Long</a:t>
            </a:r>
            <a:r>
              <a:rPr sz="800" spc="30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800" i="1" dirty="0">
                <a:solidFill>
                  <a:schemeClr val="tx1"/>
                </a:solidFill>
                <a:latin typeface="+mn-lt"/>
                <a:cs typeface="Arial"/>
              </a:rPr>
              <a:t>et</a:t>
            </a:r>
            <a:r>
              <a:rPr sz="800" i="1" spc="30" dirty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sz="800" i="1" dirty="0">
                <a:solidFill>
                  <a:schemeClr val="tx1"/>
                </a:solidFill>
                <a:latin typeface="+mn-lt"/>
                <a:cs typeface="Arial"/>
              </a:rPr>
              <a:t>al</a:t>
            </a:r>
            <a:r>
              <a:rPr sz="800" dirty="0">
                <a:solidFill>
                  <a:schemeClr val="tx1"/>
                </a:solidFill>
                <a:latin typeface="+mn-lt"/>
                <a:cs typeface="Arial MT"/>
              </a:rPr>
              <a:t>,</a:t>
            </a:r>
            <a:r>
              <a:rPr sz="800" spc="35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800" dirty="0">
                <a:solidFill>
                  <a:schemeClr val="tx1"/>
                </a:solidFill>
                <a:latin typeface="+mn-lt"/>
                <a:cs typeface="Arial MT"/>
              </a:rPr>
              <a:t>JLab</a:t>
            </a:r>
            <a:r>
              <a:rPr sz="800" spc="30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800" spc="-30" dirty="0">
                <a:solidFill>
                  <a:schemeClr val="tx1"/>
                </a:solidFill>
                <a:latin typeface="+mn-lt"/>
                <a:cs typeface="Arial MT"/>
              </a:rPr>
              <a:t>C12-</a:t>
            </a:r>
            <a:r>
              <a:rPr sz="800" spc="-25" dirty="0">
                <a:solidFill>
                  <a:schemeClr val="tx1"/>
                </a:solidFill>
                <a:latin typeface="+mn-lt"/>
                <a:cs typeface="Arial MT"/>
              </a:rPr>
              <a:t>15-005</a:t>
            </a:r>
            <a:endParaRPr sz="800" dirty="0">
              <a:solidFill>
                <a:schemeClr val="tx1"/>
              </a:solidFill>
              <a:latin typeface="+mn-lt"/>
              <a:cs typeface="Arial M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4637" y="465871"/>
            <a:ext cx="2343302" cy="1915880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2308072" y="2569003"/>
            <a:ext cx="2244725" cy="468526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 marR="30480">
              <a:lnSpc>
                <a:spcPct val="148300"/>
              </a:lnSpc>
              <a:spcBef>
                <a:spcPts val="50"/>
              </a:spcBef>
            </a:pPr>
            <a:r>
              <a:rPr sz="700" spc="-55" dirty="0">
                <a:solidFill>
                  <a:schemeClr val="tx1"/>
                </a:solidFill>
                <a:latin typeface="+mn-lt"/>
                <a:cs typeface="Arial Black"/>
              </a:rPr>
              <a:t>Above:</a:t>
            </a:r>
            <a:r>
              <a:rPr sz="700" spc="40" dirty="0">
                <a:solidFill>
                  <a:schemeClr val="tx1"/>
                </a:solidFill>
                <a:latin typeface="+mn-lt"/>
                <a:cs typeface="Arial Black"/>
              </a:rPr>
              <a:t> </a:t>
            </a:r>
            <a:r>
              <a:rPr sz="700" dirty="0">
                <a:solidFill>
                  <a:schemeClr val="tx1"/>
                </a:solidFill>
                <a:latin typeface="+mn-lt"/>
                <a:cs typeface="Arial MT"/>
              </a:rPr>
              <a:t>Two</a:t>
            </a:r>
            <a:r>
              <a:rPr sz="700" spc="15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700" dirty="0">
                <a:solidFill>
                  <a:schemeClr val="tx1"/>
                </a:solidFill>
                <a:latin typeface="+mn-lt"/>
                <a:cs typeface="Arial MT"/>
              </a:rPr>
              <a:t>theory</a:t>
            </a:r>
            <a:r>
              <a:rPr sz="700" spc="10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700" dirty="0">
                <a:solidFill>
                  <a:schemeClr val="tx1"/>
                </a:solidFill>
                <a:latin typeface="+mn-lt"/>
                <a:cs typeface="Arial MT"/>
              </a:rPr>
              <a:t>models:</a:t>
            </a:r>
            <a:r>
              <a:rPr sz="700" spc="85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700" dirty="0">
                <a:solidFill>
                  <a:schemeClr val="tx1"/>
                </a:solidFill>
                <a:latin typeface="+mn-lt"/>
                <a:cs typeface="Arial MT"/>
              </a:rPr>
              <a:t>AV18</a:t>
            </a:r>
            <a:r>
              <a:rPr sz="700" spc="15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700" dirty="0">
                <a:solidFill>
                  <a:schemeClr val="tx1"/>
                </a:solidFill>
                <a:latin typeface="+mn-lt"/>
                <a:cs typeface="Arial MT"/>
              </a:rPr>
              <a:t>(solid)</a:t>
            </a:r>
            <a:r>
              <a:rPr sz="700" spc="10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700" dirty="0">
                <a:solidFill>
                  <a:schemeClr val="tx1"/>
                </a:solidFill>
                <a:latin typeface="+mn-lt"/>
                <a:cs typeface="Arial MT"/>
              </a:rPr>
              <a:t>and</a:t>
            </a:r>
            <a:r>
              <a:rPr sz="700" spc="10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700" spc="-10" dirty="0">
                <a:solidFill>
                  <a:schemeClr val="tx1"/>
                </a:solidFill>
                <a:latin typeface="+mn-lt"/>
                <a:cs typeface="Arial MT"/>
              </a:rPr>
              <a:t>CDBonn</a:t>
            </a:r>
            <a:r>
              <a:rPr sz="700" spc="500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700" dirty="0">
                <a:solidFill>
                  <a:schemeClr val="tx1"/>
                </a:solidFill>
                <a:latin typeface="+mn-lt"/>
                <a:cs typeface="Arial MT"/>
              </a:rPr>
              <a:t>(dashed)</a:t>
            </a:r>
            <a:r>
              <a:rPr sz="700" spc="15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700" dirty="0">
                <a:solidFill>
                  <a:schemeClr val="tx1"/>
                </a:solidFill>
                <a:latin typeface="+mn-lt"/>
                <a:cs typeface="Arial MT"/>
              </a:rPr>
              <a:t>for</a:t>
            </a:r>
            <a:r>
              <a:rPr sz="700" spc="15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700" dirty="0">
                <a:solidFill>
                  <a:schemeClr val="tx1"/>
                </a:solidFill>
                <a:latin typeface="+mn-lt"/>
                <a:cs typeface="Arial MT"/>
              </a:rPr>
              <a:t>two</a:t>
            </a:r>
            <a:r>
              <a:rPr sz="700" spc="15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700" dirty="0">
                <a:solidFill>
                  <a:schemeClr val="tx1"/>
                </a:solidFill>
                <a:latin typeface="+mn-lt"/>
                <a:cs typeface="Arial MT"/>
              </a:rPr>
              <a:t>different</a:t>
            </a:r>
            <a:r>
              <a:rPr sz="700" spc="15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700" dirty="0">
                <a:solidFill>
                  <a:schemeClr val="tx1"/>
                </a:solidFill>
                <a:latin typeface="+mn-lt"/>
                <a:cs typeface="Arial MT"/>
              </a:rPr>
              <a:t>calculation</a:t>
            </a:r>
            <a:r>
              <a:rPr sz="700" spc="15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700" spc="-10" dirty="0">
                <a:solidFill>
                  <a:schemeClr val="tx1"/>
                </a:solidFill>
                <a:latin typeface="+mn-lt"/>
                <a:cs typeface="Arial MT"/>
              </a:rPr>
              <a:t>frameworks</a:t>
            </a:r>
            <a:r>
              <a:rPr sz="700" spc="500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1050" baseline="7936" dirty="0">
                <a:solidFill>
                  <a:schemeClr val="tx1"/>
                </a:solidFill>
                <a:latin typeface="+mn-lt"/>
                <a:cs typeface="Arial MT"/>
              </a:rPr>
              <a:t>predicting</a:t>
            </a:r>
            <a:r>
              <a:rPr sz="1050" spc="30" baseline="7936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1050" baseline="7936" dirty="0">
                <a:solidFill>
                  <a:schemeClr val="tx1"/>
                </a:solidFill>
                <a:latin typeface="+mn-lt"/>
                <a:cs typeface="Arial MT"/>
              </a:rPr>
              <a:t>the</a:t>
            </a:r>
            <a:r>
              <a:rPr sz="1050" spc="37" baseline="7936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1050" spc="-15" baseline="7936" dirty="0">
                <a:solidFill>
                  <a:schemeClr val="tx1"/>
                </a:solidFill>
                <a:latin typeface="+mn-lt"/>
                <a:cs typeface="Arial MT"/>
              </a:rPr>
              <a:t>quasielastic</a:t>
            </a:r>
            <a:r>
              <a:rPr sz="1050" spc="44" baseline="7936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1050" baseline="7936" dirty="0">
                <a:solidFill>
                  <a:schemeClr val="tx1"/>
                </a:solidFill>
                <a:latin typeface="+mn-lt"/>
                <a:cs typeface="Arial MT"/>
              </a:rPr>
              <a:t>value</a:t>
            </a:r>
            <a:r>
              <a:rPr sz="1050" spc="37" baseline="7936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1050" baseline="7936" dirty="0">
                <a:solidFill>
                  <a:schemeClr val="tx1"/>
                </a:solidFill>
                <a:latin typeface="+mn-lt"/>
                <a:cs typeface="Arial MT"/>
              </a:rPr>
              <a:t>of</a:t>
            </a:r>
            <a:r>
              <a:rPr sz="1050" spc="37" baseline="7936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1050" i="1" spc="-15" baseline="7936" dirty="0">
                <a:solidFill>
                  <a:schemeClr val="tx1"/>
                </a:solidFill>
                <a:latin typeface="+mn-lt"/>
                <a:cs typeface="Arial"/>
              </a:rPr>
              <a:t>A</a:t>
            </a:r>
            <a:r>
              <a:rPr sz="500" i="1" spc="-10" dirty="0">
                <a:solidFill>
                  <a:schemeClr val="tx1"/>
                </a:solidFill>
                <a:latin typeface="+mn-lt"/>
                <a:cs typeface="Arial"/>
              </a:rPr>
              <a:t>zz</a:t>
            </a:r>
            <a:r>
              <a:rPr sz="500" i="1" spc="-50" dirty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sz="1050" spc="-75" baseline="7936" dirty="0">
                <a:solidFill>
                  <a:schemeClr val="tx1"/>
                </a:solidFill>
                <a:latin typeface="+mn-lt"/>
                <a:cs typeface="Arial MT"/>
              </a:rPr>
              <a:t>.</a:t>
            </a:r>
            <a:endParaRPr sz="1050" baseline="7936" dirty="0">
              <a:solidFill>
                <a:schemeClr val="tx1"/>
              </a:solidFill>
              <a:latin typeface="+mn-lt"/>
              <a:cs typeface="Arial MT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Allison</a:t>
            </a:r>
            <a:r>
              <a:rPr spc="10" dirty="0"/>
              <a:t> </a:t>
            </a:r>
            <a:r>
              <a:rPr dirty="0"/>
              <a:t>J.</a:t>
            </a:r>
            <a:r>
              <a:rPr spc="10" dirty="0"/>
              <a:t> </a:t>
            </a:r>
            <a:r>
              <a:rPr dirty="0"/>
              <a:t>Zec</a:t>
            </a:r>
            <a:r>
              <a:rPr spc="15" dirty="0"/>
              <a:t> </a:t>
            </a:r>
            <a:r>
              <a:rPr spc="-10" dirty="0"/>
              <a:t>(she/her)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157414" y="3342177"/>
            <a:ext cx="2091689" cy="11874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500" dirty="0">
                <a:solidFill>
                  <a:srgbClr val="FFFFFF"/>
                </a:solidFill>
                <a:latin typeface="Arial MT"/>
                <a:cs typeface="Arial MT"/>
                <a:hlinkClick r:id="rId3" action="ppaction://hlinksldjump"/>
              </a:rPr>
              <a:t>Achieving</a:t>
            </a:r>
            <a:r>
              <a:rPr sz="500" spc="-5" dirty="0">
                <a:solidFill>
                  <a:srgbClr val="FFFFFF"/>
                </a:solidFill>
                <a:latin typeface="Arial MT"/>
                <a:cs typeface="Arial MT"/>
                <a:hlinkClick r:id="rId3" action="ppaction://hlinksldjump"/>
              </a:rPr>
              <a:t> </a:t>
            </a:r>
            <a:r>
              <a:rPr sz="500" dirty="0">
                <a:solidFill>
                  <a:srgbClr val="FFFFFF"/>
                </a:solidFill>
                <a:latin typeface="Arial MT"/>
                <a:cs typeface="Arial MT"/>
                <a:hlinkClick r:id="rId3" action="ppaction://hlinksldjump"/>
              </a:rPr>
              <a:t>High</a:t>
            </a:r>
            <a:r>
              <a:rPr sz="500" spc="-5" dirty="0">
                <a:solidFill>
                  <a:srgbClr val="FFFFFF"/>
                </a:solidFill>
                <a:latin typeface="Arial MT"/>
                <a:cs typeface="Arial MT"/>
                <a:hlinkClick r:id="rId3" action="ppaction://hlinksldjump"/>
              </a:rPr>
              <a:t> </a:t>
            </a:r>
            <a:r>
              <a:rPr sz="500" dirty="0">
                <a:solidFill>
                  <a:srgbClr val="FFFFFF"/>
                </a:solidFill>
                <a:latin typeface="Arial MT"/>
                <a:cs typeface="Arial MT"/>
                <a:hlinkClick r:id="rId3" action="ppaction://hlinksldjump"/>
              </a:rPr>
              <a:t>Deuteron </a:t>
            </a:r>
            <a:r>
              <a:rPr sz="500" spc="-10" dirty="0">
                <a:solidFill>
                  <a:srgbClr val="FFFFFF"/>
                </a:solidFill>
                <a:latin typeface="Arial MT"/>
                <a:cs typeface="Arial MT"/>
                <a:hlinkClick r:id="rId3" action="ppaction://hlinksldjump"/>
              </a:rPr>
              <a:t>Tensor</a:t>
            </a:r>
            <a:r>
              <a:rPr sz="500" spc="-5" dirty="0">
                <a:solidFill>
                  <a:srgbClr val="FFFFFF"/>
                </a:solidFill>
                <a:latin typeface="Arial MT"/>
                <a:cs typeface="Arial MT"/>
                <a:hlinkClick r:id="rId3" action="ppaction://hlinksldjump"/>
              </a:rPr>
              <a:t> </a:t>
            </a:r>
            <a:r>
              <a:rPr sz="500" dirty="0">
                <a:solidFill>
                  <a:srgbClr val="FFFFFF"/>
                </a:solidFill>
                <a:latin typeface="Arial MT"/>
                <a:cs typeface="Arial MT"/>
                <a:hlinkClick r:id="rId3" action="ppaction://hlinksldjump"/>
              </a:rPr>
              <a:t>Polarization</a:t>
            </a:r>
            <a:r>
              <a:rPr sz="500" spc="-5" dirty="0">
                <a:solidFill>
                  <a:srgbClr val="FFFFFF"/>
                </a:solidFill>
                <a:latin typeface="Arial MT"/>
                <a:cs typeface="Arial MT"/>
                <a:hlinkClick r:id="rId3" action="ppaction://hlinksldjump"/>
              </a:rPr>
              <a:t> </a:t>
            </a:r>
            <a:r>
              <a:rPr sz="500" dirty="0">
                <a:solidFill>
                  <a:srgbClr val="FFFFFF"/>
                </a:solidFill>
                <a:latin typeface="Arial MT"/>
                <a:cs typeface="Arial MT"/>
                <a:hlinkClick r:id="rId3" action="ppaction://hlinksldjump"/>
              </a:rPr>
              <a:t>To Probe</a:t>
            </a:r>
            <a:r>
              <a:rPr sz="500" spc="-5" dirty="0">
                <a:solidFill>
                  <a:srgbClr val="FFFFFF"/>
                </a:solidFill>
                <a:latin typeface="Arial MT"/>
                <a:cs typeface="Arial MT"/>
                <a:hlinkClick r:id="rId3" action="ppaction://hlinksldjump"/>
              </a:rPr>
              <a:t> </a:t>
            </a:r>
            <a:r>
              <a:rPr sz="500" dirty="0">
                <a:solidFill>
                  <a:srgbClr val="FFFFFF"/>
                </a:solidFill>
                <a:latin typeface="Arial MT"/>
                <a:cs typeface="Arial MT"/>
                <a:hlinkClick r:id="rId3" action="ppaction://hlinksldjump"/>
              </a:rPr>
              <a:t>Nuclear </a:t>
            </a:r>
            <a:r>
              <a:rPr sz="500" spc="-10" dirty="0">
                <a:solidFill>
                  <a:srgbClr val="FFFFFF"/>
                </a:solidFill>
                <a:latin typeface="Arial MT"/>
                <a:cs typeface="Arial MT"/>
                <a:hlinkClick r:id="rId3" action="ppaction://hlinksldjump"/>
              </a:rPr>
              <a:t>Structure</a:t>
            </a:r>
            <a:endParaRPr sz="500">
              <a:latin typeface="Arial MT"/>
              <a:cs typeface="Arial MT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54610">
              <a:lnSpc>
                <a:spcPct val="100000"/>
              </a:lnSpc>
              <a:spcBef>
                <a:spcPts val="175"/>
              </a:spcBef>
            </a:pPr>
            <a:r>
              <a:rPr dirty="0"/>
              <a:t>7</a:t>
            </a:r>
            <a:r>
              <a:rPr spc="30" dirty="0"/>
              <a:t> </a:t>
            </a:r>
            <a:r>
              <a:rPr spc="125" dirty="0"/>
              <a:t>/</a:t>
            </a:r>
            <a:r>
              <a:rPr spc="30" dirty="0"/>
              <a:t> </a:t>
            </a:r>
            <a:r>
              <a:rPr spc="-25" dirty="0"/>
              <a:t>43</a:t>
            </a:r>
          </a:p>
        </p:txBody>
      </p:sp>
      <p:sp>
        <p:nvSpPr>
          <p:cNvPr id="26" name="object 24">
            <a:extLst>
              <a:ext uri="{FF2B5EF4-FFF2-40B4-BE49-F238E27FC236}">
                <a16:creationId xmlns:a16="http://schemas.microsoft.com/office/drawing/2014/main" id="{C8D6A01F-227E-77B8-65CA-960B3C7C2269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xfrm>
            <a:off x="3768216" y="3342177"/>
            <a:ext cx="373329" cy="99386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29209">
              <a:lnSpc>
                <a:spcPct val="100000"/>
              </a:lnSpc>
              <a:spcBef>
                <a:spcPts val="175"/>
              </a:spcBef>
            </a:pPr>
            <a:r>
              <a:rPr spc="-10" dirty="0"/>
              <a:t>202</a:t>
            </a:r>
            <a:r>
              <a:rPr lang="en-US" spc="-10" dirty="0"/>
              <a:t>5</a:t>
            </a:r>
            <a:r>
              <a:rPr spc="-10" dirty="0"/>
              <a:t>-</a:t>
            </a:r>
            <a:r>
              <a:rPr lang="en-US" spc="-10" dirty="0"/>
              <a:t>06</a:t>
            </a:r>
            <a:r>
              <a:rPr spc="-10" dirty="0"/>
              <a:t>-</a:t>
            </a:r>
            <a:r>
              <a:rPr lang="en-US" spc="-25" dirty="0"/>
              <a:t>25</a:t>
            </a:r>
            <a:endParaRPr spc="-25" dirty="0"/>
          </a:p>
        </p:txBody>
      </p:sp>
      <p:pic>
        <p:nvPicPr>
          <p:cNvPr id="27" name="object 6">
            <a:extLst>
              <a:ext uri="{FF2B5EF4-FFF2-40B4-BE49-F238E27FC236}">
                <a16:creationId xmlns:a16="http://schemas.microsoft.com/office/drawing/2014/main" id="{37E6B705-7D52-8DB6-5674-A9F70139436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474" y="3298267"/>
            <a:ext cx="592341" cy="17022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6E18C73-210D-9E50-4AEA-10FB09009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0083" y="3300070"/>
            <a:ext cx="663333" cy="1180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218619C-6BBC-8720-32D5-E945D9FF108B}"/>
                  </a:ext>
                </a:extLst>
              </p:cNvPr>
              <p:cNvSpPr txBox="1"/>
              <p:nvPr/>
            </p:nvSpPr>
            <p:spPr>
              <a:xfrm>
                <a:off x="967409" y="1045331"/>
                <a:ext cx="881269" cy="382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sSub>
                          <m:sSub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>
                    <a:latin typeface="+mn-lt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2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 dirty="0" smtClean="0">
                                <a:latin typeface="Cambria Math" panose="02040503050406030204" pitchFamily="18" charset="0"/>
                              </a:rPr>
                              <m:t>𝞼</m:t>
                            </m:r>
                          </m:e>
                          <m:sub>
                            <m:r>
                              <a:rPr lang="en-US" sz="1200" b="0" i="1" dirty="0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 dirty="0" smtClean="0">
                                <a:latin typeface="Cambria Math" panose="02040503050406030204" pitchFamily="18" charset="0"/>
                              </a:rPr>
                              <m:t>𝞼</m:t>
                            </m:r>
                          </m:e>
                          <m:sub>
                            <m:r>
                              <a:rPr lang="en-US" sz="12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>
                    <a:latin typeface="+mn-lt"/>
                  </a:rPr>
                  <a:t>-</a:t>
                </a:r>
                <a:r>
                  <a:rPr lang="en-US" sz="1100" dirty="0">
                    <a:latin typeface="+mn-lt"/>
                  </a:rPr>
                  <a:t>1</a:t>
                </a:r>
                <a:r>
                  <a:rPr lang="en-US" dirty="0">
                    <a:latin typeface="+mn-lt"/>
                  </a:rPr>
                  <a:t>)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218619C-6BBC-8720-32D5-E945D9FF1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409" y="1045331"/>
                <a:ext cx="881269" cy="382733"/>
              </a:xfrm>
              <a:prstGeom prst="rect">
                <a:avLst/>
              </a:prstGeom>
              <a:blipFill>
                <a:blip r:embed="rId6"/>
                <a:stretch>
                  <a:fillRect t="-12903"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bject 3">
            <a:extLst>
              <a:ext uri="{FF2B5EF4-FFF2-40B4-BE49-F238E27FC236}">
                <a16:creationId xmlns:a16="http://schemas.microsoft.com/office/drawing/2014/main" id="{741724A4-DD52-7E6E-FEEC-E668754FB2D7}"/>
              </a:ext>
            </a:extLst>
          </p:cNvPr>
          <p:cNvSpPr/>
          <p:nvPr/>
        </p:nvSpPr>
        <p:spPr>
          <a:xfrm>
            <a:off x="759695" y="3303632"/>
            <a:ext cx="3027498" cy="149142"/>
          </a:xfrm>
          <a:custGeom>
            <a:avLst/>
            <a:gdLst/>
            <a:ahLst/>
            <a:cxnLst/>
            <a:rect l="l" t="t" r="r" b="b"/>
            <a:pathLst>
              <a:path w="7782559" h="444500">
                <a:moveTo>
                  <a:pt x="7782179" y="0"/>
                </a:moveTo>
                <a:lnTo>
                  <a:pt x="0" y="0"/>
                </a:lnTo>
                <a:lnTo>
                  <a:pt x="0" y="444411"/>
                </a:lnTo>
                <a:lnTo>
                  <a:pt x="7782179" y="444411"/>
                </a:lnTo>
                <a:lnTo>
                  <a:pt x="7782179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r>
              <a:rPr lang="en-US" sz="1100" spc="-30" dirty="0">
                <a:solidFill>
                  <a:srgbClr val="FFFFFF"/>
                </a:solidFill>
              </a:rPr>
              <a:t>             </a:t>
            </a:r>
            <a:r>
              <a:rPr lang="en-US" sz="1000" spc="-30" dirty="0">
                <a:solidFill>
                  <a:srgbClr val="FFFFFF"/>
                </a:solidFill>
                <a:latin typeface="+mn-lt"/>
              </a:rPr>
              <a:t>b1 and Azz  polarized target experiment</a:t>
            </a:r>
            <a:endParaRPr sz="11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0E16519-8E7D-36E4-57F9-3A4AFCA1DB18}"/>
                  </a:ext>
                </a:extLst>
              </p:cNvPr>
              <p:cNvSpPr txBox="1"/>
              <p:nvPr/>
            </p:nvSpPr>
            <p:spPr>
              <a:xfrm>
                <a:off x="526774" y="1717310"/>
                <a:ext cx="1016276" cy="577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latin typeface="+mn-lt"/>
                  </a:rPr>
                  <a:t>b</a:t>
                </a:r>
                <a:r>
                  <a:rPr lang="en-US" sz="900" baseline="-25000" dirty="0">
                    <a:latin typeface="+mn-lt"/>
                  </a:rPr>
                  <a:t>1</a:t>
                </a:r>
                <a:r>
                  <a:rPr lang="en-US" sz="900" dirty="0">
                    <a:latin typeface="+mn-lt"/>
                  </a:rPr>
                  <a:t> =−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9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9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900" dirty="0">
                    <a:latin typeface="+mn-lt"/>
                  </a:rPr>
                  <a:t>F</a:t>
                </a:r>
                <a:r>
                  <a:rPr lang="en-US" sz="900" baseline="-25000" dirty="0">
                    <a:latin typeface="+mn-lt"/>
                  </a:rPr>
                  <a:t>1</a:t>
                </a:r>
                <a:r>
                  <a:rPr lang="en-US" sz="900" dirty="0">
                    <a:latin typeface="+mn-lt"/>
                  </a:rPr>
                  <a:t>A</a:t>
                </a:r>
                <a:r>
                  <a:rPr lang="en-US" sz="900" baseline="-25000" dirty="0">
                    <a:latin typeface="+mn-lt"/>
                  </a:rPr>
                  <a:t>zz</a:t>
                </a:r>
              </a:p>
              <a:p>
                <a:r>
                  <a:rPr lang="en-US" sz="1800" i="1" dirty="0">
                    <a:solidFill>
                      <a:schemeClr val="tx1"/>
                    </a:solidFill>
                    <a:cs typeface="Arial"/>
                  </a:rPr>
                  <a:t>	 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0E16519-8E7D-36E4-57F9-3A4AFCA1DB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774" y="1717310"/>
                <a:ext cx="1016276" cy="5774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FC7266A3-45AA-16A0-AB4E-EF89323A00E8}"/>
              </a:ext>
            </a:extLst>
          </p:cNvPr>
          <p:cNvSpPr txBox="1"/>
          <p:nvPr/>
        </p:nvSpPr>
        <p:spPr>
          <a:xfrm>
            <a:off x="482895" y="1474414"/>
            <a:ext cx="1575936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for </a:t>
            </a:r>
            <a:r>
              <a:rPr lang="en-US" sz="1000" i="1" dirty="0">
                <a:solidFill>
                  <a:srgbClr val="001A47"/>
                </a:solidFill>
                <a:cs typeface="Times New Roman"/>
              </a:rPr>
              <a:t>x</a:t>
            </a:r>
            <a:r>
              <a:rPr lang="en-US" sz="1000" i="1" spc="145" dirty="0">
                <a:solidFill>
                  <a:srgbClr val="001A47"/>
                </a:solidFill>
                <a:cs typeface="Times New Roman"/>
              </a:rPr>
              <a:t> </a:t>
            </a:r>
            <a:r>
              <a:rPr lang="en-US" sz="1000" i="1" spc="515" dirty="0">
                <a:solidFill>
                  <a:srgbClr val="001A47"/>
                </a:solidFill>
                <a:cs typeface="Arial"/>
              </a:rPr>
              <a:t>≤</a:t>
            </a:r>
            <a:r>
              <a:rPr lang="en-US" sz="1000" i="1" dirty="0">
                <a:solidFill>
                  <a:srgbClr val="001A47"/>
                </a:solidFill>
                <a:cs typeface="Arial"/>
              </a:rPr>
              <a:t> </a:t>
            </a:r>
            <a:r>
              <a:rPr lang="en-US" sz="1000" i="1" spc="-25" dirty="0">
                <a:solidFill>
                  <a:srgbClr val="001A47"/>
                </a:solidFill>
                <a:cs typeface="Arial Black"/>
              </a:rPr>
              <a:t>0.5</a:t>
            </a:r>
            <a:endParaRPr lang="en-US" sz="1000" dirty="0">
              <a:cs typeface="Arial Black"/>
            </a:endParaRPr>
          </a:p>
          <a:p>
            <a:endParaRPr lang="en-US" sz="7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3544CA-E61E-CC20-45BB-53BB3783C283}"/>
              </a:ext>
            </a:extLst>
          </p:cNvPr>
          <p:cNvSpPr txBox="1"/>
          <p:nvPr/>
        </p:nvSpPr>
        <p:spPr>
          <a:xfrm>
            <a:off x="2649077" y="3057424"/>
            <a:ext cx="9252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 </a:t>
            </a:r>
            <a:r>
              <a:rPr lang="en-US" sz="600" dirty="0" err="1"/>
              <a:t>Courtesy:Allison</a:t>
            </a:r>
            <a:r>
              <a:rPr lang="en-US" sz="600" dirty="0"/>
              <a:t> Zec</a:t>
            </a:r>
            <a:endParaRPr lang="en-US" sz="900" dirty="0"/>
          </a:p>
        </p:txBody>
      </p:sp>
    </p:spTree>
  </p:cSld>
  <p:clrMapOvr>
    <a:masterClrMapping/>
  </p:clrMapOvr>
  <p:transition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D30AB-ADAC-C252-AB8A-88446BEEC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59878"/>
            <a:ext cx="3138805" cy="215444"/>
          </a:xfrm>
        </p:spPr>
        <p:txBody>
          <a:bodyPr/>
          <a:lstStyle/>
          <a:p>
            <a:r>
              <a:rPr lang="en-US" dirty="0"/>
              <a:t>Tensor Enhancement  @UNH DNP Lab</a:t>
            </a:r>
          </a:p>
        </p:txBody>
      </p:sp>
      <p:pic>
        <p:nvPicPr>
          <p:cNvPr id="4" name="Picture 3" descr="A collage of several images of a factory&#10;&#10;AI-generated content may be incorrect.">
            <a:extLst>
              <a:ext uri="{FF2B5EF4-FFF2-40B4-BE49-F238E27FC236}">
                <a16:creationId xmlns:a16="http://schemas.microsoft.com/office/drawing/2014/main" id="{FE84FE25-9703-DA7C-BF48-B200BBDF3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434975"/>
            <a:ext cx="4343400" cy="2590800"/>
          </a:xfrm>
          <a:prstGeom prst="rect">
            <a:avLst/>
          </a:prstGeom>
        </p:spPr>
      </p:pic>
      <p:pic>
        <p:nvPicPr>
          <p:cNvPr id="5" name="object 6">
            <a:extLst>
              <a:ext uri="{FF2B5EF4-FFF2-40B4-BE49-F238E27FC236}">
                <a16:creationId xmlns:a16="http://schemas.microsoft.com/office/drawing/2014/main" id="{B6C5347E-E0A9-1C87-AD91-2F56904EA2F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474" y="3298267"/>
            <a:ext cx="592341" cy="170221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id="{115B0DC6-6852-2F58-C25D-509B579E3175}"/>
              </a:ext>
            </a:extLst>
          </p:cNvPr>
          <p:cNvSpPr/>
          <p:nvPr/>
        </p:nvSpPr>
        <p:spPr>
          <a:xfrm>
            <a:off x="759695" y="3303632"/>
            <a:ext cx="3027498" cy="149142"/>
          </a:xfrm>
          <a:custGeom>
            <a:avLst/>
            <a:gdLst/>
            <a:ahLst/>
            <a:cxnLst/>
            <a:rect l="l" t="t" r="r" b="b"/>
            <a:pathLst>
              <a:path w="7782559" h="444500">
                <a:moveTo>
                  <a:pt x="7782179" y="0"/>
                </a:moveTo>
                <a:lnTo>
                  <a:pt x="0" y="0"/>
                </a:lnTo>
                <a:lnTo>
                  <a:pt x="0" y="444411"/>
                </a:lnTo>
                <a:lnTo>
                  <a:pt x="7782179" y="444411"/>
                </a:lnTo>
                <a:lnTo>
                  <a:pt x="7782179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r>
              <a:rPr lang="en-US" sz="1100" spc="-30" dirty="0">
                <a:solidFill>
                  <a:srgbClr val="FFFFFF"/>
                </a:solidFill>
              </a:rPr>
              <a:t>             </a:t>
            </a:r>
            <a:r>
              <a:rPr lang="en-US" sz="1000" spc="-30" dirty="0">
                <a:solidFill>
                  <a:srgbClr val="FFFFFF"/>
                </a:solidFill>
                <a:latin typeface="+mn-lt"/>
              </a:rPr>
              <a:t>b1 and Azz  polarized target experiment</a:t>
            </a:r>
            <a:endParaRPr sz="1100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D5F46-B153-442F-A26A-4B455DDA4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0083" y="3300070"/>
            <a:ext cx="663333" cy="1180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FA5F27-36E3-5BE6-6907-E2D9784BD464}"/>
              </a:ext>
            </a:extLst>
          </p:cNvPr>
          <p:cNvSpPr txBox="1"/>
          <p:nvPr/>
        </p:nvSpPr>
        <p:spPr>
          <a:xfrm>
            <a:off x="705815" y="3025775"/>
            <a:ext cx="25715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Experimental setup for the cooldown at the UNH Polarized Target lab </a:t>
            </a:r>
          </a:p>
        </p:txBody>
      </p:sp>
    </p:spTree>
    <p:extLst>
      <p:ext uri="{BB962C8B-B14F-4D97-AF65-F5344CB8AC3E}">
        <p14:creationId xmlns:p14="http://schemas.microsoft.com/office/powerpoint/2010/main" val="2535674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C3F3B-8039-B830-8A4B-21F11DED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59878"/>
            <a:ext cx="3138805" cy="215444"/>
          </a:xfrm>
        </p:spPr>
        <p:txBody>
          <a:bodyPr/>
          <a:lstStyle/>
          <a:p>
            <a:r>
              <a:rPr lang="en-US" dirty="0"/>
              <a:t>Tensor Enhancement by </a:t>
            </a:r>
            <a:r>
              <a:rPr lang="en-US" dirty="0" err="1"/>
              <a:t>Holeburning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6BCF62-4ABC-621E-1C95-0A4E7909C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15" y="1102123"/>
            <a:ext cx="2315084" cy="17116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DE37E8-3ED7-0347-177B-9062EEAFC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850" y="1044575"/>
            <a:ext cx="1773168" cy="167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AB0A66-EC02-D450-455D-0A9B494E6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97" y="738425"/>
            <a:ext cx="1600200" cy="2154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1C9707-396E-4EBE-B7B7-ABF2B9C988F5}"/>
              </a:ext>
            </a:extLst>
          </p:cNvPr>
          <p:cNvSpPr txBox="1"/>
          <p:nvPr/>
        </p:nvSpPr>
        <p:spPr>
          <a:xfrm>
            <a:off x="552449" y="1958975"/>
            <a:ext cx="18859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+mn-lt"/>
              </a:rPr>
              <a:t>P</a:t>
            </a:r>
            <a:r>
              <a:rPr lang="en-US" sz="1050" baseline="-25000" dirty="0">
                <a:latin typeface="+mn-lt"/>
              </a:rPr>
              <a:t>max</a:t>
            </a:r>
            <a:r>
              <a:rPr lang="en-US" sz="1050" dirty="0">
                <a:latin typeface="+mn-lt"/>
              </a:rPr>
              <a:t>= 53% and tau= 38.57 mins</a:t>
            </a:r>
            <a:r>
              <a:rPr lang="en-US" sz="1050" baseline="-25000" dirty="0">
                <a:latin typeface="+mn-lt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EA82BD-5077-C17B-2271-C57BC4D28B77}"/>
              </a:ext>
            </a:extLst>
          </p:cNvPr>
          <p:cNvSpPr txBox="1"/>
          <p:nvPr/>
        </p:nvSpPr>
        <p:spPr>
          <a:xfrm>
            <a:off x="2838918" y="1349375"/>
            <a:ext cx="98065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err="1"/>
              <a:t>Courtesy:M.McClellan</a:t>
            </a:r>
            <a:endParaRPr lang="en-US" sz="600" dirty="0"/>
          </a:p>
        </p:txBody>
      </p:sp>
      <p:pic>
        <p:nvPicPr>
          <p:cNvPr id="14" name="object 6">
            <a:extLst>
              <a:ext uri="{FF2B5EF4-FFF2-40B4-BE49-F238E27FC236}">
                <a16:creationId xmlns:a16="http://schemas.microsoft.com/office/drawing/2014/main" id="{BE9143FE-45DF-5071-7669-0B9AA7B9362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3474" y="3298267"/>
            <a:ext cx="592341" cy="170221"/>
          </a:xfrm>
          <a:prstGeom prst="rect">
            <a:avLst/>
          </a:prstGeom>
        </p:spPr>
      </p:pic>
      <p:sp>
        <p:nvSpPr>
          <p:cNvPr id="15" name="object 3">
            <a:extLst>
              <a:ext uri="{FF2B5EF4-FFF2-40B4-BE49-F238E27FC236}">
                <a16:creationId xmlns:a16="http://schemas.microsoft.com/office/drawing/2014/main" id="{7A523C01-E2F7-A2F1-AD3D-255D29BC2FB1}"/>
              </a:ext>
            </a:extLst>
          </p:cNvPr>
          <p:cNvSpPr/>
          <p:nvPr/>
        </p:nvSpPr>
        <p:spPr>
          <a:xfrm>
            <a:off x="759695" y="3303632"/>
            <a:ext cx="3027498" cy="149142"/>
          </a:xfrm>
          <a:custGeom>
            <a:avLst/>
            <a:gdLst/>
            <a:ahLst/>
            <a:cxnLst/>
            <a:rect l="l" t="t" r="r" b="b"/>
            <a:pathLst>
              <a:path w="7782559" h="444500">
                <a:moveTo>
                  <a:pt x="7782179" y="0"/>
                </a:moveTo>
                <a:lnTo>
                  <a:pt x="0" y="0"/>
                </a:lnTo>
                <a:lnTo>
                  <a:pt x="0" y="444411"/>
                </a:lnTo>
                <a:lnTo>
                  <a:pt x="7782179" y="444411"/>
                </a:lnTo>
                <a:lnTo>
                  <a:pt x="7782179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r>
              <a:rPr lang="en-US" sz="1100" spc="-30" dirty="0">
                <a:solidFill>
                  <a:srgbClr val="FFFFFF"/>
                </a:solidFill>
              </a:rPr>
              <a:t>             </a:t>
            </a:r>
            <a:r>
              <a:rPr lang="en-US" sz="1000" spc="-30" dirty="0">
                <a:solidFill>
                  <a:srgbClr val="FFFFFF"/>
                </a:solidFill>
                <a:latin typeface="+mn-lt"/>
              </a:rPr>
              <a:t>b1 and Azz  polarized target experiment</a:t>
            </a:r>
            <a:endParaRPr sz="1100" dirty="0"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78465C-10E7-9FF7-7551-D9D335AC7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0083" y="3300070"/>
            <a:ext cx="663333" cy="1180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1D37FE1-6B0F-2D92-9C30-26D82532F55B}"/>
              </a:ext>
            </a:extLst>
          </p:cNvPr>
          <p:cNvSpPr txBox="1"/>
          <p:nvPr/>
        </p:nvSpPr>
        <p:spPr>
          <a:xfrm>
            <a:off x="1655654" y="2949388"/>
            <a:ext cx="15327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Data from UNH Lab</a:t>
            </a:r>
          </a:p>
        </p:txBody>
      </p:sp>
      <p:sp>
        <p:nvSpPr>
          <p:cNvPr id="3" name="object 26">
            <a:extLst>
              <a:ext uri="{FF2B5EF4-FFF2-40B4-BE49-F238E27FC236}">
                <a16:creationId xmlns:a16="http://schemas.microsoft.com/office/drawing/2014/main" id="{229FEB9B-0E8F-F518-A214-5D605CB8EA23}"/>
              </a:ext>
            </a:extLst>
          </p:cNvPr>
          <p:cNvSpPr txBox="1"/>
          <p:nvPr/>
        </p:nvSpPr>
        <p:spPr>
          <a:xfrm>
            <a:off x="2679004" y="749983"/>
            <a:ext cx="1454845" cy="17376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050" i="1" dirty="0">
                <a:solidFill>
                  <a:schemeClr val="tx1"/>
                </a:solidFill>
                <a:latin typeface="+mn-lt"/>
                <a:cs typeface="Arial"/>
              </a:rPr>
              <a:t>P</a:t>
            </a:r>
            <a:r>
              <a:rPr sz="1100" i="1" baseline="-11904" dirty="0">
                <a:solidFill>
                  <a:schemeClr val="tx1"/>
                </a:solidFill>
                <a:latin typeface="+mn-lt"/>
                <a:cs typeface="Arial"/>
              </a:rPr>
              <a:t>zz</a:t>
            </a:r>
            <a:r>
              <a:rPr sz="1100" i="1" spc="300" baseline="-11904" dirty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sz="1050" spc="180" dirty="0">
                <a:solidFill>
                  <a:schemeClr val="tx1"/>
                </a:solidFill>
                <a:latin typeface="+mn-lt"/>
                <a:cs typeface="Microsoft Sans Serif"/>
              </a:rPr>
              <a:t>=</a:t>
            </a:r>
            <a:r>
              <a:rPr sz="1050" spc="15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50" spc="50" dirty="0">
                <a:solidFill>
                  <a:schemeClr val="tx1"/>
                </a:solidFill>
                <a:latin typeface="+mn-lt"/>
                <a:cs typeface="Microsoft Sans Serif"/>
              </a:rPr>
              <a:t>(</a:t>
            </a:r>
            <a:r>
              <a:rPr sz="1050" i="1" spc="50" dirty="0">
                <a:solidFill>
                  <a:schemeClr val="tx1"/>
                </a:solidFill>
                <a:latin typeface="+mn-lt"/>
                <a:cs typeface="Arial"/>
              </a:rPr>
              <a:t>p</a:t>
            </a:r>
            <a:r>
              <a:rPr sz="1100" spc="75" baseline="-11904" dirty="0">
                <a:solidFill>
                  <a:schemeClr val="tx1"/>
                </a:solidFill>
                <a:latin typeface="+mn-lt"/>
                <a:cs typeface="Arial MT"/>
              </a:rPr>
              <a:t>+</a:t>
            </a:r>
            <a:r>
              <a:rPr sz="1100" spc="120" baseline="-11904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1050" spc="180" dirty="0">
                <a:solidFill>
                  <a:schemeClr val="tx1"/>
                </a:solidFill>
                <a:latin typeface="+mn-lt"/>
                <a:cs typeface="Microsoft Sans Serif"/>
              </a:rPr>
              <a:t>+</a:t>
            </a:r>
            <a:r>
              <a:rPr sz="1050" spc="-45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50" i="1" dirty="0">
                <a:solidFill>
                  <a:schemeClr val="tx1"/>
                </a:solidFill>
                <a:latin typeface="+mn-lt"/>
                <a:cs typeface="Arial"/>
              </a:rPr>
              <a:t>p</a:t>
            </a:r>
            <a:r>
              <a:rPr sz="1100" baseline="-11904" dirty="0">
                <a:solidFill>
                  <a:schemeClr val="tx1"/>
                </a:solidFill>
                <a:latin typeface="+mn-lt"/>
                <a:cs typeface="Lucida Sans Unicode"/>
              </a:rPr>
              <a:t>−</a:t>
            </a:r>
            <a:r>
              <a:rPr sz="1050" dirty="0">
                <a:solidFill>
                  <a:schemeClr val="tx1"/>
                </a:solidFill>
                <a:latin typeface="+mn-lt"/>
                <a:cs typeface="Microsoft Sans Serif"/>
              </a:rPr>
              <a:t>)</a:t>
            </a:r>
            <a:r>
              <a:rPr sz="1050" spc="-40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50" spc="220" dirty="0">
                <a:solidFill>
                  <a:schemeClr val="tx1"/>
                </a:solidFill>
                <a:latin typeface="+mn-lt"/>
                <a:cs typeface="Cambria"/>
              </a:rPr>
              <a:t>−</a:t>
            </a:r>
            <a:r>
              <a:rPr sz="1050" spc="5" dirty="0">
                <a:solidFill>
                  <a:schemeClr val="tx1"/>
                </a:solidFill>
                <a:latin typeface="+mn-lt"/>
                <a:cs typeface="Cambria"/>
              </a:rPr>
              <a:t> </a:t>
            </a:r>
            <a:r>
              <a:rPr sz="1050" spc="-25" dirty="0">
                <a:solidFill>
                  <a:schemeClr val="tx1"/>
                </a:solidFill>
                <a:latin typeface="+mn-lt"/>
                <a:cs typeface="Microsoft Sans Serif"/>
              </a:rPr>
              <a:t>2</a:t>
            </a:r>
            <a:r>
              <a:rPr sz="1050" i="1" spc="-25" dirty="0">
                <a:solidFill>
                  <a:schemeClr val="tx1"/>
                </a:solidFill>
                <a:latin typeface="+mn-lt"/>
                <a:cs typeface="Arial"/>
              </a:rPr>
              <a:t>p</a:t>
            </a:r>
            <a:r>
              <a:rPr sz="1100" spc="-37" baseline="-11904" dirty="0">
                <a:solidFill>
                  <a:schemeClr val="tx1"/>
                </a:solidFill>
                <a:latin typeface="+mn-lt"/>
                <a:cs typeface="Arial MT"/>
              </a:rPr>
              <a:t>0</a:t>
            </a:r>
            <a:endParaRPr sz="1100" baseline="-11904" dirty="0">
              <a:solidFill>
                <a:schemeClr val="tx1"/>
              </a:solidFill>
              <a:latin typeface="+mn-lt"/>
              <a:cs typeface="Arial MT"/>
            </a:endParaRPr>
          </a:p>
        </p:txBody>
      </p:sp>
      <p:sp>
        <p:nvSpPr>
          <p:cNvPr id="6" name="object 16">
            <a:extLst>
              <a:ext uri="{FF2B5EF4-FFF2-40B4-BE49-F238E27FC236}">
                <a16:creationId xmlns:a16="http://schemas.microsoft.com/office/drawing/2014/main" id="{67566AF0-70EA-B0A5-D77F-D4C30F75710D}"/>
              </a:ext>
            </a:extLst>
          </p:cNvPr>
          <p:cNvSpPr txBox="1"/>
          <p:nvPr/>
        </p:nvSpPr>
        <p:spPr>
          <a:xfrm>
            <a:off x="2047406" y="414371"/>
            <a:ext cx="1600200" cy="438582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664210">
              <a:lnSpc>
                <a:spcPct val="100000"/>
              </a:lnSpc>
              <a:spcBef>
                <a:spcPts val="760"/>
              </a:spcBef>
            </a:pPr>
            <a:r>
              <a:rPr sz="900" i="1" dirty="0">
                <a:solidFill>
                  <a:srgbClr val="001A47"/>
                </a:solidFill>
                <a:latin typeface="Arial"/>
                <a:cs typeface="Arial"/>
              </a:rPr>
              <a:t>P</a:t>
            </a:r>
            <a:r>
              <a:rPr sz="1000" i="1" baseline="-11904" dirty="0">
                <a:solidFill>
                  <a:srgbClr val="001A47"/>
                </a:solidFill>
                <a:latin typeface="Arial"/>
                <a:cs typeface="Arial"/>
              </a:rPr>
              <a:t>z</a:t>
            </a:r>
            <a:r>
              <a:rPr sz="1000" i="1" spc="262" baseline="-11904" dirty="0">
                <a:solidFill>
                  <a:srgbClr val="001A47"/>
                </a:solidFill>
                <a:latin typeface="Arial"/>
                <a:cs typeface="Arial"/>
              </a:rPr>
              <a:t> </a:t>
            </a:r>
            <a:r>
              <a:rPr sz="900" spc="180" dirty="0">
                <a:solidFill>
                  <a:srgbClr val="001A47"/>
                </a:solidFill>
                <a:latin typeface="Microsoft Sans Serif"/>
                <a:cs typeface="Microsoft Sans Serif"/>
              </a:rPr>
              <a:t>=</a:t>
            </a:r>
            <a:r>
              <a:rPr sz="900" dirty="0">
                <a:solidFill>
                  <a:srgbClr val="001A47"/>
                </a:solidFill>
                <a:latin typeface="Microsoft Sans Serif"/>
                <a:cs typeface="Microsoft Sans Serif"/>
              </a:rPr>
              <a:t> </a:t>
            </a:r>
            <a:r>
              <a:rPr sz="900" i="1" spc="55" dirty="0">
                <a:solidFill>
                  <a:srgbClr val="001A47"/>
                </a:solidFill>
                <a:latin typeface="Arial"/>
                <a:cs typeface="Arial"/>
              </a:rPr>
              <a:t>p</a:t>
            </a:r>
            <a:r>
              <a:rPr sz="1000" spc="82" baseline="-11904" dirty="0">
                <a:solidFill>
                  <a:srgbClr val="001A47"/>
                </a:solidFill>
                <a:latin typeface="Arial MT"/>
                <a:cs typeface="Arial MT"/>
              </a:rPr>
              <a:t>+</a:t>
            </a:r>
            <a:r>
              <a:rPr sz="1000" spc="89" baseline="-11904" dirty="0">
                <a:solidFill>
                  <a:srgbClr val="001A47"/>
                </a:solidFill>
                <a:latin typeface="Arial MT"/>
                <a:cs typeface="Arial MT"/>
              </a:rPr>
              <a:t> </a:t>
            </a:r>
            <a:r>
              <a:rPr sz="900" spc="220" dirty="0">
                <a:solidFill>
                  <a:srgbClr val="001A47"/>
                </a:solidFill>
                <a:latin typeface="Cambria"/>
                <a:cs typeface="Cambria"/>
              </a:rPr>
              <a:t>−</a:t>
            </a:r>
            <a:r>
              <a:rPr sz="900" spc="-5" dirty="0">
                <a:solidFill>
                  <a:srgbClr val="001A47"/>
                </a:solidFill>
                <a:latin typeface="Cambria"/>
                <a:cs typeface="Cambria"/>
              </a:rPr>
              <a:t> </a:t>
            </a:r>
            <a:r>
              <a:rPr sz="900" i="1" spc="-25" dirty="0">
                <a:solidFill>
                  <a:srgbClr val="001A47"/>
                </a:solidFill>
                <a:latin typeface="Arial"/>
                <a:cs typeface="Arial"/>
              </a:rPr>
              <a:t>p</a:t>
            </a:r>
            <a:r>
              <a:rPr lang="en-US" sz="1000" spc="-37" baseline="-11904" dirty="0">
                <a:solidFill>
                  <a:srgbClr val="001A47"/>
                </a:solidFill>
                <a:latin typeface="Lucida Sans Unicode"/>
                <a:cs typeface="Lucida Sans Unicode"/>
              </a:rPr>
              <a:t>−</a:t>
            </a:r>
          </a:p>
          <a:p>
            <a:pPr marL="38100">
              <a:lnSpc>
                <a:spcPct val="100000"/>
              </a:lnSpc>
              <a:spcBef>
                <a:spcPts val="525"/>
              </a:spcBef>
            </a:pPr>
            <a:endParaRPr lang="en-US" sz="800" dirty="0">
              <a:solidFill>
                <a:schemeClr val="tx1"/>
              </a:solidFill>
              <a:latin typeface="+mn-lt"/>
              <a:cs typeface="Arial M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62C536-814F-AB94-F373-FAF4B1C636B4}"/>
              </a:ext>
            </a:extLst>
          </p:cNvPr>
          <p:cNvSpPr txBox="1"/>
          <p:nvPr/>
        </p:nvSpPr>
        <p:spPr>
          <a:xfrm>
            <a:off x="370703" y="475735"/>
            <a:ext cx="8867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Polarization </a:t>
            </a:r>
          </a:p>
        </p:txBody>
      </p:sp>
    </p:spTree>
    <p:extLst>
      <p:ext uri="{BB962C8B-B14F-4D97-AF65-F5344CB8AC3E}">
        <p14:creationId xmlns:p14="http://schemas.microsoft.com/office/powerpoint/2010/main" val="1809923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6ADFE-37A1-280A-C253-738AC6AEE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59878"/>
            <a:ext cx="3138805" cy="215444"/>
          </a:xfrm>
        </p:spPr>
        <p:txBody>
          <a:bodyPr/>
          <a:lstStyle/>
          <a:p>
            <a:r>
              <a:rPr lang="en-US" dirty="0" err="1"/>
              <a:t>Holeburning</a:t>
            </a:r>
            <a:r>
              <a:rPr lang="en-US" dirty="0"/>
              <a:t> Continued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3B0475-D098-5F96-E1DB-74589DB6E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511175"/>
            <a:ext cx="2362200" cy="21511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E231AD-C7B0-420A-4A8A-A90AFDF3C27A}"/>
              </a:ext>
            </a:extLst>
          </p:cNvPr>
          <p:cNvSpPr txBox="1"/>
          <p:nvPr/>
        </p:nvSpPr>
        <p:spPr>
          <a:xfrm>
            <a:off x="95250" y="771161"/>
            <a:ext cx="2057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en-US" sz="1050" dirty="0"/>
              <a:t> Multiple applications of </a:t>
            </a:r>
            <a:r>
              <a:rPr lang="en-US" sz="1050" dirty="0" err="1"/>
              <a:t>holeburning</a:t>
            </a:r>
            <a:r>
              <a:rPr lang="en-US" sz="1050" dirty="0"/>
              <a:t> we achieved 16% tensor polarization on d-butanol.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sz="1050" dirty="0"/>
              <a:t> We are currently working on improvements to our equipment design so that our system will perform even better.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sz="1050" dirty="0"/>
              <a:t> Our goal is to achieve 30% tensor polarization using this technique.</a:t>
            </a:r>
          </a:p>
        </p:txBody>
      </p:sp>
      <p:pic>
        <p:nvPicPr>
          <p:cNvPr id="7" name="object 6">
            <a:extLst>
              <a:ext uri="{FF2B5EF4-FFF2-40B4-BE49-F238E27FC236}">
                <a16:creationId xmlns:a16="http://schemas.microsoft.com/office/drawing/2014/main" id="{51FE2744-F54E-5234-4549-DAA4677C6F5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474" y="3298267"/>
            <a:ext cx="592341" cy="170221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553A7042-B767-896C-7DBD-4BA8EB2473C4}"/>
              </a:ext>
            </a:extLst>
          </p:cNvPr>
          <p:cNvSpPr/>
          <p:nvPr/>
        </p:nvSpPr>
        <p:spPr>
          <a:xfrm>
            <a:off x="759695" y="3303632"/>
            <a:ext cx="3027498" cy="149142"/>
          </a:xfrm>
          <a:custGeom>
            <a:avLst/>
            <a:gdLst/>
            <a:ahLst/>
            <a:cxnLst/>
            <a:rect l="l" t="t" r="r" b="b"/>
            <a:pathLst>
              <a:path w="7782559" h="444500">
                <a:moveTo>
                  <a:pt x="7782179" y="0"/>
                </a:moveTo>
                <a:lnTo>
                  <a:pt x="0" y="0"/>
                </a:lnTo>
                <a:lnTo>
                  <a:pt x="0" y="444411"/>
                </a:lnTo>
                <a:lnTo>
                  <a:pt x="7782179" y="444411"/>
                </a:lnTo>
                <a:lnTo>
                  <a:pt x="7782179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r>
              <a:rPr lang="en-US" sz="1100" spc="-30" dirty="0">
                <a:solidFill>
                  <a:srgbClr val="FFFFFF"/>
                </a:solidFill>
              </a:rPr>
              <a:t>             </a:t>
            </a:r>
            <a:r>
              <a:rPr lang="en-US" sz="1000" spc="-30" dirty="0">
                <a:solidFill>
                  <a:srgbClr val="FFFFFF"/>
                </a:solidFill>
                <a:latin typeface="+mn-lt"/>
              </a:rPr>
              <a:t>b1 and Azz  polarized target experiment</a:t>
            </a:r>
            <a:endParaRPr sz="1100" dirty="0"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8544AE-0C62-86FB-1FAA-EB39EECC4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0083" y="3300070"/>
            <a:ext cx="663333" cy="11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40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F6DDF-AFFB-E5D4-71D7-D0F971C6D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D9A53-2610-0787-46FE-1F2A36554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59878"/>
            <a:ext cx="3138805" cy="215444"/>
          </a:xfrm>
        </p:spPr>
        <p:txBody>
          <a:bodyPr/>
          <a:lstStyle/>
          <a:p>
            <a:r>
              <a:rPr lang="en-US" dirty="0" err="1"/>
              <a:t>Holeburning</a:t>
            </a:r>
            <a:r>
              <a:rPr lang="en-US" dirty="0"/>
              <a:t> Relaxation Time</a:t>
            </a:r>
          </a:p>
        </p:txBody>
      </p:sp>
      <p:pic>
        <p:nvPicPr>
          <p:cNvPr id="7" name="object 6">
            <a:extLst>
              <a:ext uri="{FF2B5EF4-FFF2-40B4-BE49-F238E27FC236}">
                <a16:creationId xmlns:a16="http://schemas.microsoft.com/office/drawing/2014/main" id="{74609989-5103-C83A-1428-CD6FB0A4DF1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474" y="3298267"/>
            <a:ext cx="592341" cy="170221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21AE568E-8736-570E-E1C9-BED5360D92E9}"/>
              </a:ext>
            </a:extLst>
          </p:cNvPr>
          <p:cNvSpPr/>
          <p:nvPr/>
        </p:nvSpPr>
        <p:spPr>
          <a:xfrm>
            <a:off x="759695" y="3303632"/>
            <a:ext cx="3027498" cy="149142"/>
          </a:xfrm>
          <a:custGeom>
            <a:avLst/>
            <a:gdLst/>
            <a:ahLst/>
            <a:cxnLst/>
            <a:rect l="l" t="t" r="r" b="b"/>
            <a:pathLst>
              <a:path w="7782559" h="444500">
                <a:moveTo>
                  <a:pt x="7782179" y="0"/>
                </a:moveTo>
                <a:lnTo>
                  <a:pt x="0" y="0"/>
                </a:lnTo>
                <a:lnTo>
                  <a:pt x="0" y="444411"/>
                </a:lnTo>
                <a:lnTo>
                  <a:pt x="7782179" y="444411"/>
                </a:lnTo>
                <a:lnTo>
                  <a:pt x="7782179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r>
              <a:rPr lang="en-US" sz="1100" spc="-30" dirty="0">
                <a:solidFill>
                  <a:srgbClr val="FFFFFF"/>
                </a:solidFill>
              </a:rPr>
              <a:t>             </a:t>
            </a:r>
            <a:r>
              <a:rPr lang="en-US" sz="1000" spc="-30" dirty="0">
                <a:solidFill>
                  <a:srgbClr val="FFFFFF"/>
                </a:solidFill>
                <a:latin typeface="+mn-lt"/>
              </a:rPr>
              <a:t>b1 and Azz  polarized target experiment</a:t>
            </a:r>
            <a:endParaRPr sz="1100" dirty="0"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6B6D95-68F6-789F-27DD-BEE672CE9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0083" y="3300070"/>
            <a:ext cx="663333" cy="1180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5722D7-5171-6CC0-1BF1-BCAFDFAB4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8" y="661875"/>
            <a:ext cx="2300605" cy="1905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589BCC-705C-5119-B264-EA2B7B6B7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444" y="806455"/>
            <a:ext cx="2228921" cy="16859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F90E9C8-6A60-7A19-3303-C47D3424EAB7}"/>
              </a:ext>
            </a:extLst>
          </p:cNvPr>
          <p:cNvSpPr txBox="1"/>
          <p:nvPr/>
        </p:nvSpPr>
        <p:spPr>
          <a:xfrm>
            <a:off x="162608" y="2722140"/>
            <a:ext cx="24472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Livetime</a:t>
            </a:r>
            <a:r>
              <a:rPr lang="en-US" sz="1000" dirty="0"/>
              <a:t> animation of </a:t>
            </a:r>
            <a:r>
              <a:rPr lang="en-US" sz="1000" dirty="0" err="1"/>
              <a:t>Holeburning</a:t>
            </a:r>
            <a:endParaRPr lang="en-US" sz="1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C00BD5-EB28-8C7B-2859-6EE9E5D99F23}"/>
              </a:ext>
            </a:extLst>
          </p:cNvPr>
          <p:cNvSpPr txBox="1"/>
          <p:nvPr/>
        </p:nvSpPr>
        <p:spPr>
          <a:xfrm>
            <a:off x="2846426" y="2654294"/>
            <a:ext cx="160172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Difference in </a:t>
            </a:r>
            <a:r>
              <a:rPr lang="en-US" sz="900" dirty="0" err="1"/>
              <a:t>ssRF-nossRF</a:t>
            </a:r>
            <a:r>
              <a:rPr lang="en-US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6089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2846A-B014-F880-41DD-B3B3E5AAA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59878"/>
            <a:ext cx="3138805" cy="215444"/>
          </a:xfrm>
        </p:spPr>
        <p:txBody>
          <a:bodyPr/>
          <a:lstStyle/>
          <a:p>
            <a:r>
              <a:rPr lang="en-US" dirty="0" err="1"/>
              <a:t>Holeburning</a:t>
            </a:r>
            <a:r>
              <a:rPr lang="en-US" dirty="0"/>
              <a:t> Relaxation Time Continued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DE6282-204A-00C8-558A-F08F04D17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00" y="716942"/>
            <a:ext cx="2514550" cy="2145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2DDBEE-E62A-EB30-C5FF-81159D830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450" y="815975"/>
            <a:ext cx="2152650" cy="2046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6C9676-C4E6-1B8F-DD74-C39DA82B9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0" y="434976"/>
            <a:ext cx="1387927" cy="381000"/>
          </a:xfrm>
          <a:prstGeom prst="rect">
            <a:avLst/>
          </a:prstGeom>
        </p:spPr>
      </p:pic>
      <p:pic>
        <p:nvPicPr>
          <p:cNvPr id="9" name="object 6">
            <a:extLst>
              <a:ext uri="{FF2B5EF4-FFF2-40B4-BE49-F238E27FC236}">
                <a16:creationId xmlns:a16="http://schemas.microsoft.com/office/drawing/2014/main" id="{7F08E144-5D78-A3AF-9298-81FE4984A88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3474" y="3298267"/>
            <a:ext cx="592341" cy="170221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69E441DB-9B10-6A74-1CFA-15955CA203A6}"/>
              </a:ext>
            </a:extLst>
          </p:cNvPr>
          <p:cNvSpPr/>
          <p:nvPr/>
        </p:nvSpPr>
        <p:spPr>
          <a:xfrm>
            <a:off x="759695" y="3303632"/>
            <a:ext cx="3027498" cy="149142"/>
          </a:xfrm>
          <a:custGeom>
            <a:avLst/>
            <a:gdLst/>
            <a:ahLst/>
            <a:cxnLst/>
            <a:rect l="l" t="t" r="r" b="b"/>
            <a:pathLst>
              <a:path w="7782559" h="444500">
                <a:moveTo>
                  <a:pt x="7782179" y="0"/>
                </a:moveTo>
                <a:lnTo>
                  <a:pt x="0" y="0"/>
                </a:lnTo>
                <a:lnTo>
                  <a:pt x="0" y="444411"/>
                </a:lnTo>
                <a:lnTo>
                  <a:pt x="7782179" y="444411"/>
                </a:lnTo>
                <a:lnTo>
                  <a:pt x="7782179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r>
              <a:rPr lang="en-US" sz="1100" spc="-30" dirty="0">
                <a:solidFill>
                  <a:srgbClr val="FFFFFF"/>
                </a:solidFill>
              </a:rPr>
              <a:t>             </a:t>
            </a:r>
            <a:r>
              <a:rPr lang="en-US" sz="1000" spc="-30" dirty="0">
                <a:solidFill>
                  <a:srgbClr val="FFFFFF"/>
                </a:solidFill>
                <a:latin typeface="+mn-lt"/>
              </a:rPr>
              <a:t>b1 and Azz  polarized target experiment</a:t>
            </a:r>
            <a:endParaRPr sz="1100" dirty="0"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3C5B37-B44B-29B4-83B3-BF002ED314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0083" y="3300070"/>
            <a:ext cx="663333" cy="1180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ACFA81-70A8-C955-7939-721974C58FE0}"/>
              </a:ext>
            </a:extLst>
          </p:cNvPr>
          <p:cNvSpPr txBox="1"/>
          <p:nvPr/>
        </p:nvSpPr>
        <p:spPr>
          <a:xfrm>
            <a:off x="317241" y="2762614"/>
            <a:ext cx="1311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Corresponding area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85A23C-7A5D-50D6-F459-E28F128C7613}"/>
              </a:ext>
            </a:extLst>
          </p:cNvPr>
          <p:cNvSpPr txBox="1"/>
          <p:nvPr/>
        </p:nvSpPr>
        <p:spPr>
          <a:xfrm>
            <a:off x="2980592" y="2936631"/>
            <a:ext cx="12410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Area curve fitting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58B4B0A-B94D-815E-C083-2FAB2BEA56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3735" y="434976"/>
            <a:ext cx="1654757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3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300" y="59878"/>
            <a:ext cx="720725" cy="2444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50" dirty="0"/>
              <a:t>Summary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2561132" y="610100"/>
            <a:ext cx="2000885" cy="24077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9550" marR="30480" indent="-171450">
              <a:lnSpc>
                <a:spcPct val="100000"/>
              </a:lnSpc>
              <a:spcBef>
                <a:spcPts val="95"/>
              </a:spcBef>
              <a:buFont typeface="Wingdings" pitchFamily="2" charset="2"/>
              <a:buChar char="Ø"/>
            </a:pPr>
            <a:r>
              <a:rPr sz="1400" spc="-55" dirty="0">
                <a:solidFill>
                  <a:schemeClr val="tx1"/>
                </a:solidFill>
              </a:rPr>
              <a:t>Tensor</a:t>
            </a:r>
            <a:r>
              <a:rPr sz="1400" dirty="0">
                <a:solidFill>
                  <a:schemeClr val="tx1"/>
                </a:solidFill>
              </a:rPr>
              <a:t> </a:t>
            </a:r>
            <a:r>
              <a:rPr sz="1400" spc="-40" dirty="0">
                <a:solidFill>
                  <a:schemeClr val="tx1"/>
                </a:solidFill>
              </a:rPr>
              <a:t>polarized</a:t>
            </a:r>
            <a:r>
              <a:rPr sz="1400" spc="5" dirty="0">
                <a:solidFill>
                  <a:schemeClr val="tx1"/>
                </a:solidFill>
              </a:rPr>
              <a:t> </a:t>
            </a:r>
            <a:r>
              <a:rPr sz="1400" spc="-25" dirty="0">
                <a:solidFill>
                  <a:schemeClr val="tx1"/>
                </a:solidFill>
              </a:rPr>
              <a:t>targets</a:t>
            </a:r>
            <a:r>
              <a:rPr sz="1400" dirty="0">
                <a:solidFill>
                  <a:schemeClr val="tx1"/>
                </a:solidFill>
              </a:rPr>
              <a:t> </a:t>
            </a:r>
            <a:r>
              <a:rPr sz="1400" spc="-45" dirty="0">
                <a:solidFill>
                  <a:schemeClr val="tx1"/>
                </a:solidFill>
              </a:rPr>
              <a:t>present</a:t>
            </a:r>
            <a:r>
              <a:rPr sz="1400" spc="5" dirty="0">
                <a:solidFill>
                  <a:schemeClr val="tx1"/>
                </a:solidFill>
              </a:rPr>
              <a:t> </a:t>
            </a:r>
            <a:r>
              <a:rPr sz="1400" spc="-35" dirty="0">
                <a:solidFill>
                  <a:schemeClr val="tx1"/>
                </a:solidFill>
              </a:rPr>
              <a:t>new </a:t>
            </a:r>
            <a:r>
              <a:rPr sz="1400" spc="-20" dirty="0">
                <a:solidFill>
                  <a:schemeClr val="tx1"/>
                </a:solidFill>
              </a:rPr>
              <a:t>opportunities</a:t>
            </a:r>
            <a:r>
              <a:rPr sz="1400" spc="30" dirty="0">
                <a:solidFill>
                  <a:schemeClr val="tx1"/>
                </a:solidFill>
              </a:rPr>
              <a:t> </a:t>
            </a:r>
            <a:r>
              <a:rPr sz="1400" dirty="0">
                <a:solidFill>
                  <a:schemeClr val="tx1"/>
                </a:solidFill>
              </a:rPr>
              <a:t>for</a:t>
            </a:r>
            <a:r>
              <a:rPr sz="1400" spc="35" dirty="0">
                <a:solidFill>
                  <a:schemeClr val="tx1"/>
                </a:solidFill>
              </a:rPr>
              <a:t> </a:t>
            </a:r>
            <a:r>
              <a:rPr sz="1400" spc="-35" dirty="0">
                <a:solidFill>
                  <a:schemeClr val="tx1"/>
                </a:solidFill>
              </a:rPr>
              <a:t>high-</a:t>
            </a:r>
            <a:r>
              <a:rPr sz="1400" spc="-10" dirty="0">
                <a:solidFill>
                  <a:schemeClr val="tx1"/>
                </a:solidFill>
              </a:rPr>
              <a:t>luminosity </a:t>
            </a:r>
            <a:r>
              <a:rPr sz="1400" spc="-45" dirty="0">
                <a:solidFill>
                  <a:schemeClr val="tx1"/>
                </a:solidFill>
              </a:rPr>
              <a:t>experiments</a:t>
            </a:r>
            <a:r>
              <a:rPr sz="1400" spc="10" dirty="0">
                <a:solidFill>
                  <a:schemeClr val="tx1"/>
                </a:solidFill>
              </a:rPr>
              <a:t> </a:t>
            </a:r>
            <a:r>
              <a:rPr sz="1400" spc="-55" dirty="0">
                <a:solidFill>
                  <a:schemeClr val="tx1"/>
                </a:solidFill>
              </a:rPr>
              <a:t>such</a:t>
            </a:r>
            <a:r>
              <a:rPr sz="1400" spc="10" dirty="0">
                <a:solidFill>
                  <a:schemeClr val="tx1"/>
                </a:solidFill>
              </a:rPr>
              <a:t> </a:t>
            </a:r>
            <a:r>
              <a:rPr sz="1400" spc="-70" dirty="0">
                <a:solidFill>
                  <a:schemeClr val="tx1"/>
                </a:solidFill>
              </a:rPr>
              <a:t>as</a:t>
            </a:r>
            <a:r>
              <a:rPr sz="1400" spc="10" dirty="0">
                <a:solidFill>
                  <a:schemeClr val="tx1"/>
                </a:solidFill>
              </a:rPr>
              <a:t> </a:t>
            </a:r>
            <a:r>
              <a:rPr sz="1400" i="1" dirty="0">
                <a:solidFill>
                  <a:schemeClr val="tx1"/>
                </a:solidFill>
                <a:latin typeface="Arial"/>
                <a:cs typeface="Arial"/>
              </a:rPr>
              <a:t>b</a:t>
            </a:r>
            <a:r>
              <a:rPr sz="1600" baseline="-11904" dirty="0">
                <a:solidFill>
                  <a:schemeClr val="tx1"/>
                </a:solidFill>
                <a:latin typeface="Arial MT"/>
                <a:cs typeface="Arial MT"/>
              </a:rPr>
              <a:t>1</a:t>
            </a:r>
            <a:r>
              <a:rPr sz="1600" spc="187" baseline="-11904" dirty="0">
                <a:solidFill>
                  <a:schemeClr val="tx1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chemeClr val="tx1"/>
                </a:solidFill>
              </a:rPr>
              <a:t>and</a:t>
            </a:r>
            <a:r>
              <a:rPr sz="1400" spc="10" dirty="0">
                <a:solidFill>
                  <a:schemeClr val="tx1"/>
                </a:solidFill>
              </a:rPr>
              <a:t> </a:t>
            </a:r>
            <a:r>
              <a:rPr sz="1400" i="1" spc="-25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1600" i="1" spc="-37" baseline="-11904" dirty="0">
                <a:solidFill>
                  <a:schemeClr val="tx1"/>
                </a:solidFill>
                <a:latin typeface="Arial"/>
                <a:cs typeface="Arial"/>
              </a:rPr>
              <a:t>zz</a:t>
            </a:r>
            <a:endParaRPr lang="en-US" sz="1600" i="1" spc="-37" baseline="-11904" dirty="0">
              <a:solidFill>
                <a:schemeClr val="tx1"/>
              </a:solidFill>
              <a:latin typeface="Arial"/>
              <a:cs typeface="Arial"/>
            </a:endParaRPr>
          </a:p>
          <a:p>
            <a:pPr marL="209550" marR="30480" indent="-171450">
              <a:lnSpc>
                <a:spcPct val="100000"/>
              </a:lnSpc>
              <a:spcBef>
                <a:spcPts val="95"/>
              </a:spcBef>
              <a:buFont typeface="Wingdings" pitchFamily="2" charset="2"/>
              <a:buChar char="Ø"/>
            </a:pPr>
            <a:r>
              <a:rPr sz="1400" dirty="0">
                <a:solidFill>
                  <a:schemeClr val="tx1"/>
                </a:solidFill>
              </a:rPr>
              <a:t>DNP</a:t>
            </a:r>
            <a:r>
              <a:rPr sz="1400" spc="10" dirty="0">
                <a:solidFill>
                  <a:schemeClr val="tx1"/>
                </a:solidFill>
              </a:rPr>
              <a:t> </a:t>
            </a:r>
            <a:r>
              <a:rPr sz="1400" spc="-25" dirty="0">
                <a:solidFill>
                  <a:schemeClr val="tx1"/>
                </a:solidFill>
              </a:rPr>
              <a:t>tried-</a:t>
            </a:r>
            <a:r>
              <a:rPr sz="1400" spc="-30" dirty="0">
                <a:solidFill>
                  <a:schemeClr val="tx1"/>
                </a:solidFill>
              </a:rPr>
              <a:t>and-</a:t>
            </a:r>
            <a:r>
              <a:rPr sz="1400" dirty="0">
                <a:solidFill>
                  <a:schemeClr val="tx1"/>
                </a:solidFill>
              </a:rPr>
              <a:t>true</a:t>
            </a:r>
            <a:r>
              <a:rPr sz="1400" spc="10" dirty="0">
                <a:solidFill>
                  <a:schemeClr val="tx1"/>
                </a:solidFill>
              </a:rPr>
              <a:t> </a:t>
            </a:r>
            <a:r>
              <a:rPr sz="1400" spc="-20" dirty="0">
                <a:solidFill>
                  <a:schemeClr val="tx1"/>
                </a:solidFill>
              </a:rPr>
              <a:t>method</a:t>
            </a:r>
            <a:r>
              <a:rPr sz="1400" spc="10" dirty="0">
                <a:solidFill>
                  <a:schemeClr val="tx1"/>
                </a:solidFill>
              </a:rPr>
              <a:t> </a:t>
            </a:r>
            <a:r>
              <a:rPr sz="1400" spc="-25" dirty="0">
                <a:solidFill>
                  <a:schemeClr val="tx1"/>
                </a:solidFill>
              </a:rPr>
              <a:t>for </a:t>
            </a:r>
            <a:r>
              <a:rPr sz="1400" dirty="0">
                <a:solidFill>
                  <a:schemeClr val="tx1"/>
                </a:solidFill>
              </a:rPr>
              <a:t>target</a:t>
            </a:r>
            <a:r>
              <a:rPr sz="1400" spc="-50" dirty="0">
                <a:solidFill>
                  <a:schemeClr val="tx1"/>
                </a:solidFill>
              </a:rPr>
              <a:t> </a:t>
            </a:r>
            <a:r>
              <a:rPr sz="1400" spc="-10" dirty="0">
                <a:solidFill>
                  <a:schemeClr val="tx1"/>
                </a:solidFill>
              </a:rPr>
              <a:t>polarization</a:t>
            </a:r>
            <a:r>
              <a:rPr lang="en-US" sz="1400" spc="-10" dirty="0">
                <a:solidFill>
                  <a:schemeClr val="tx1"/>
                </a:solidFill>
              </a:rPr>
              <a:t> going on </a:t>
            </a:r>
          </a:p>
          <a:p>
            <a:pPr marL="209550" marR="30480" indent="-171450">
              <a:lnSpc>
                <a:spcPct val="100000"/>
              </a:lnSpc>
              <a:spcBef>
                <a:spcPts val="95"/>
              </a:spcBef>
              <a:buFont typeface="Wingdings" pitchFamily="2" charset="2"/>
              <a:buChar char="Ø"/>
            </a:pPr>
            <a:r>
              <a:rPr sz="1400" dirty="0">
                <a:solidFill>
                  <a:schemeClr val="tx1"/>
                </a:solidFill>
              </a:rPr>
              <a:t>UNH </a:t>
            </a:r>
            <a:r>
              <a:rPr sz="1400" spc="-30" dirty="0">
                <a:solidFill>
                  <a:schemeClr val="tx1"/>
                </a:solidFill>
              </a:rPr>
              <a:t>NPG</a:t>
            </a:r>
            <a:r>
              <a:rPr sz="1400" spc="5" dirty="0">
                <a:solidFill>
                  <a:schemeClr val="tx1"/>
                </a:solidFill>
              </a:rPr>
              <a:t> </a:t>
            </a:r>
            <a:r>
              <a:rPr sz="1400" spc="-60" dirty="0">
                <a:solidFill>
                  <a:schemeClr val="tx1"/>
                </a:solidFill>
              </a:rPr>
              <a:t>has</a:t>
            </a:r>
            <a:r>
              <a:rPr sz="1400" spc="5" dirty="0">
                <a:solidFill>
                  <a:schemeClr val="tx1"/>
                </a:solidFill>
              </a:rPr>
              <a:t> </a:t>
            </a:r>
            <a:r>
              <a:rPr sz="1400" spc="-45" dirty="0">
                <a:solidFill>
                  <a:schemeClr val="tx1"/>
                </a:solidFill>
              </a:rPr>
              <a:t>demonstrated</a:t>
            </a:r>
            <a:r>
              <a:rPr sz="1400" spc="5" dirty="0">
                <a:solidFill>
                  <a:schemeClr val="tx1"/>
                </a:solidFill>
              </a:rPr>
              <a:t> </a:t>
            </a:r>
            <a:r>
              <a:rPr sz="1400" spc="-25" dirty="0">
                <a:solidFill>
                  <a:schemeClr val="tx1"/>
                </a:solidFill>
              </a:rPr>
              <a:t>tensor polarization</a:t>
            </a:r>
            <a:r>
              <a:rPr sz="1400" spc="25" dirty="0">
                <a:solidFill>
                  <a:schemeClr val="tx1"/>
                </a:solidFill>
              </a:rPr>
              <a:t> </a:t>
            </a:r>
            <a:r>
              <a:rPr sz="1400" spc="-10" dirty="0">
                <a:solidFill>
                  <a:schemeClr val="tx1"/>
                </a:solidFill>
              </a:rPr>
              <a:t>capability</a:t>
            </a:r>
            <a:r>
              <a:rPr lang="en-US" sz="1400" spc="-1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15658" y="2994728"/>
            <a:ext cx="1715135" cy="183383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lang="en-US" sz="1000" spc="-40" dirty="0">
                <a:solidFill>
                  <a:srgbClr val="001A47"/>
                </a:solidFill>
                <a:latin typeface="Arial Black"/>
                <a:cs typeface="Arial Black"/>
              </a:rPr>
              <a:t>NPG group at UNH</a:t>
            </a:r>
            <a:endParaRPr sz="1000" dirty="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57414" y="3342177"/>
            <a:ext cx="2091689" cy="99386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500" dirty="0">
                <a:solidFill>
                  <a:srgbClr val="FFFFFF"/>
                </a:solidFill>
                <a:latin typeface="Arial MT"/>
                <a:cs typeface="Arial MT"/>
                <a:hlinkClick r:id="rId2" action="ppaction://hlinksldjump"/>
              </a:rPr>
              <a:t>Achieving</a:t>
            </a:r>
            <a:r>
              <a:rPr sz="500" spc="-5" dirty="0">
                <a:solidFill>
                  <a:srgbClr val="FFFFFF"/>
                </a:solidFill>
                <a:latin typeface="Arial MT"/>
                <a:cs typeface="Arial MT"/>
                <a:hlinkClick r:id="rId2" action="ppaction://hlinksldjump"/>
              </a:rPr>
              <a:t> </a:t>
            </a:r>
            <a:r>
              <a:rPr sz="500" dirty="0">
                <a:solidFill>
                  <a:srgbClr val="FFFFFF"/>
                </a:solidFill>
                <a:latin typeface="Arial MT"/>
                <a:cs typeface="Arial MT"/>
                <a:hlinkClick r:id="rId2" action="ppaction://hlinksldjump"/>
              </a:rPr>
              <a:t>HighDeuteron </a:t>
            </a:r>
            <a:r>
              <a:rPr sz="500" spc="-10" dirty="0">
                <a:solidFill>
                  <a:srgbClr val="FFFFFF"/>
                </a:solidFill>
                <a:latin typeface="Arial MT"/>
                <a:cs typeface="Arial MT"/>
                <a:hlinkClick r:id="rId2" action="ppaction://hlinksldjump"/>
              </a:rPr>
              <a:t>Tensor</a:t>
            </a:r>
            <a:r>
              <a:rPr sz="500" spc="-5" dirty="0">
                <a:solidFill>
                  <a:srgbClr val="FFFFFF"/>
                </a:solidFill>
                <a:latin typeface="Arial MT"/>
                <a:cs typeface="Arial MT"/>
                <a:hlinkClick r:id="rId2" action="ppaction://hlinksldjump"/>
              </a:rPr>
              <a:t> </a:t>
            </a:r>
            <a:r>
              <a:rPr sz="500" dirty="0">
                <a:solidFill>
                  <a:srgbClr val="FFFFFF"/>
                </a:solidFill>
                <a:latin typeface="Arial MT"/>
                <a:cs typeface="Arial MT"/>
                <a:hlinkClick r:id="rId2" action="ppaction://hlinksldjump"/>
              </a:rPr>
              <a:t>Polarization</a:t>
            </a:r>
            <a:r>
              <a:rPr sz="500" spc="-5" dirty="0">
                <a:solidFill>
                  <a:srgbClr val="FFFFFF"/>
                </a:solidFill>
                <a:latin typeface="Arial MT"/>
                <a:cs typeface="Arial MT"/>
                <a:hlinkClick r:id="rId2" action="ppaction://hlinksldjump"/>
              </a:rPr>
              <a:t> </a:t>
            </a:r>
            <a:r>
              <a:rPr sz="500" dirty="0">
                <a:solidFill>
                  <a:srgbClr val="FFFFFF"/>
                </a:solidFill>
                <a:latin typeface="Arial MT"/>
                <a:cs typeface="Arial MT"/>
                <a:hlinkClick r:id="rId2" action="ppaction://hlinksldjump"/>
              </a:rPr>
              <a:t>To Probe</a:t>
            </a:r>
            <a:r>
              <a:rPr sz="500" spc="-5" dirty="0">
                <a:solidFill>
                  <a:srgbClr val="FFFFFF"/>
                </a:solidFill>
                <a:latin typeface="Arial MT"/>
                <a:cs typeface="Arial MT"/>
                <a:hlinkClick r:id="rId2" action="ppaction://hlinksldjump"/>
              </a:rPr>
              <a:t> </a:t>
            </a:r>
            <a:r>
              <a:rPr sz="500" dirty="0">
                <a:solidFill>
                  <a:srgbClr val="FFFFFF"/>
                </a:solidFill>
                <a:latin typeface="Arial MT"/>
                <a:cs typeface="Arial MT"/>
                <a:hlinkClick r:id="rId2" action="ppaction://hlinksldjump"/>
              </a:rPr>
              <a:t>Nuclear </a:t>
            </a:r>
            <a:r>
              <a:rPr sz="500" spc="-10" dirty="0">
                <a:solidFill>
                  <a:srgbClr val="FFFFFF"/>
                </a:solidFill>
                <a:latin typeface="Arial MT"/>
                <a:cs typeface="Arial MT"/>
                <a:hlinkClick r:id="rId2" action="ppaction://hlinksldjump"/>
              </a:rPr>
              <a:t>Structure</a:t>
            </a:r>
            <a:endParaRPr sz="500" dirty="0">
              <a:latin typeface="Arial MT"/>
              <a:cs typeface="Arial MT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pc="-10" dirty="0"/>
              <a:t>2022-12-</a:t>
            </a:r>
            <a:r>
              <a:rPr spc="-25" dirty="0"/>
              <a:t>13</a:t>
            </a: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r>
              <a:rPr dirty="0"/>
              <a:t>42</a:t>
            </a:r>
            <a:r>
              <a:rPr spc="20" dirty="0"/>
              <a:t> </a:t>
            </a:r>
            <a:r>
              <a:rPr spc="125" dirty="0"/>
              <a:t>/</a:t>
            </a:r>
            <a:r>
              <a:rPr spc="25" dirty="0"/>
              <a:t> </a:t>
            </a:r>
            <a:r>
              <a:rPr spc="-25" dirty="0"/>
              <a:t>43</a:t>
            </a:r>
          </a:p>
        </p:txBody>
      </p:sp>
      <p:pic>
        <p:nvPicPr>
          <p:cNvPr id="3" name="object 6">
            <a:extLst>
              <a:ext uri="{FF2B5EF4-FFF2-40B4-BE49-F238E27FC236}">
                <a16:creationId xmlns:a16="http://schemas.microsoft.com/office/drawing/2014/main" id="{A0C49F15-BAFB-2355-737E-BDD02425DAE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474" y="3298267"/>
            <a:ext cx="592341" cy="170221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7B8CCE5A-7C9D-3C31-595C-FED9B7277826}"/>
              </a:ext>
            </a:extLst>
          </p:cNvPr>
          <p:cNvSpPr/>
          <p:nvPr/>
        </p:nvSpPr>
        <p:spPr>
          <a:xfrm>
            <a:off x="759695" y="3303632"/>
            <a:ext cx="3027498" cy="149142"/>
          </a:xfrm>
          <a:custGeom>
            <a:avLst/>
            <a:gdLst/>
            <a:ahLst/>
            <a:cxnLst/>
            <a:rect l="l" t="t" r="r" b="b"/>
            <a:pathLst>
              <a:path w="7782559" h="444500">
                <a:moveTo>
                  <a:pt x="7782179" y="0"/>
                </a:moveTo>
                <a:lnTo>
                  <a:pt x="0" y="0"/>
                </a:lnTo>
                <a:lnTo>
                  <a:pt x="0" y="444411"/>
                </a:lnTo>
                <a:lnTo>
                  <a:pt x="7782179" y="444411"/>
                </a:lnTo>
                <a:lnTo>
                  <a:pt x="7782179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r>
              <a:rPr lang="en-US" sz="1100" spc="-30" dirty="0">
                <a:solidFill>
                  <a:srgbClr val="FFFFFF"/>
                </a:solidFill>
              </a:rPr>
              <a:t>             </a:t>
            </a:r>
            <a:r>
              <a:rPr lang="en-US" sz="1000" spc="-30" dirty="0">
                <a:solidFill>
                  <a:srgbClr val="FFFFFF"/>
                </a:solidFill>
                <a:latin typeface="+mn-lt"/>
              </a:rPr>
              <a:t>b1 and Azz  polarized target experiment</a:t>
            </a:r>
            <a:endParaRPr sz="1100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43D403-E9AE-8FE2-2881-3CD2A1277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0083" y="3300070"/>
            <a:ext cx="663333" cy="1180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C2C044-27CC-A7C7-ACE2-11E881900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00" y="593987"/>
            <a:ext cx="2465832" cy="2407710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42A2C-7D90-FED8-7D1E-9FE6EFFC4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59878"/>
            <a:ext cx="3138805" cy="215444"/>
          </a:xfrm>
        </p:spPr>
        <p:txBody>
          <a:bodyPr/>
          <a:lstStyle/>
          <a:p>
            <a:r>
              <a:rPr lang="en-US" dirty="0"/>
              <a:t>Question?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C011C8-806A-F50E-9A5A-86EFD9853427}"/>
              </a:ext>
            </a:extLst>
          </p:cNvPr>
          <p:cNvSpPr txBox="1"/>
          <p:nvPr/>
        </p:nvSpPr>
        <p:spPr>
          <a:xfrm>
            <a:off x="323850" y="1407209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Thank you!</a:t>
            </a:r>
          </a:p>
          <a:p>
            <a:r>
              <a:rPr lang="en-US" dirty="0"/>
              <a:t>Any Questions will be Welcome!</a:t>
            </a:r>
          </a:p>
        </p:txBody>
      </p:sp>
    </p:spTree>
    <p:extLst>
      <p:ext uri="{BB962C8B-B14F-4D97-AF65-F5344CB8AC3E}">
        <p14:creationId xmlns:p14="http://schemas.microsoft.com/office/powerpoint/2010/main" val="2773083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>
            <a:extLst>
              <a:ext uri="{FF2B5EF4-FFF2-40B4-BE49-F238E27FC236}">
                <a16:creationId xmlns:a16="http://schemas.microsoft.com/office/drawing/2014/main" id="{CC2F30B9-18CE-FA43-9465-90BD68FFD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1640" y="1730375"/>
            <a:ext cx="1770219" cy="737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algn="l" defTabSz="364297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kern="1200" dirty="0"/>
              <a:t>C12-15-005:   </a:t>
            </a:r>
            <a:r>
              <a:rPr lang="en-US" altLang="ja-JP" sz="1000" i="1" kern="1200" dirty="0"/>
              <a:t>A</a:t>
            </a:r>
            <a:r>
              <a:rPr lang="en-US" altLang="ja-JP" sz="1000" i="1" kern="1200" baseline="-25000" dirty="0"/>
              <a:t>zz</a:t>
            </a:r>
            <a:r>
              <a:rPr lang="en-US" altLang="ja-JP" sz="1000" i="1" kern="1200" dirty="0"/>
              <a:t> for x&gt;1</a:t>
            </a:r>
            <a:endParaRPr lang="en-US" altLang="ja-JP" sz="1000" kern="1200" dirty="0"/>
          </a:p>
          <a:p>
            <a:pPr algn="l" defTabSz="364297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ja-JP" sz="800" b="1" kern="1200" dirty="0"/>
          </a:p>
          <a:p>
            <a:pPr algn="l" defTabSz="364297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797" kern="1200" dirty="0"/>
          </a:p>
          <a:p>
            <a:pPr algn="l" defTabSz="364297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797" kern="1200" dirty="0"/>
          </a:p>
          <a:p>
            <a:pPr algn="l" defTabSz="364297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797" kern="1200" dirty="0"/>
          </a:p>
        </p:txBody>
      </p:sp>
      <p:sp>
        <p:nvSpPr>
          <p:cNvPr id="41986" name="Rectangle 1">
            <a:extLst>
              <a:ext uri="{FF2B5EF4-FFF2-40B4-BE49-F238E27FC236}">
                <a16:creationId xmlns:a16="http://schemas.microsoft.com/office/drawing/2014/main" id="{CB74AD2E-A244-3649-AC0B-3CE2979DE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849" y="1748716"/>
            <a:ext cx="2140201" cy="49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algn="l" defTabSz="364297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kern="1200" dirty="0"/>
              <a:t>C12-13-011:  The </a:t>
            </a:r>
            <a:r>
              <a:rPr lang="en-US" altLang="en-US" sz="1000" i="1" kern="1200" dirty="0"/>
              <a:t>b</a:t>
            </a:r>
            <a:r>
              <a:rPr lang="en-US" altLang="en-US" sz="1000" i="1" kern="1200" baseline="-25000" dirty="0"/>
              <a:t>1</a:t>
            </a:r>
            <a:r>
              <a:rPr lang="en-US" altLang="en-US" sz="1000" i="1" kern="1200" dirty="0"/>
              <a:t> experiment</a:t>
            </a:r>
            <a:endParaRPr lang="en-US" altLang="en-US" sz="800" kern="1200" dirty="0"/>
          </a:p>
          <a:p>
            <a:pPr algn="l" defTabSz="364297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797" kern="1200" dirty="0"/>
          </a:p>
          <a:p>
            <a:pPr algn="l" defTabSz="364297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797" kern="1200" dirty="0"/>
          </a:p>
        </p:txBody>
      </p:sp>
      <p:sp>
        <p:nvSpPr>
          <p:cNvPr id="41987" name="TextBox 1">
            <a:extLst>
              <a:ext uri="{FF2B5EF4-FFF2-40B4-BE49-F238E27FC236}">
                <a16:creationId xmlns:a16="http://schemas.microsoft.com/office/drawing/2014/main" id="{6EF30A3D-D93F-7847-9216-B2DAD8A9A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680" y="1971970"/>
            <a:ext cx="13756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algn="l" defTabSz="364297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00" kern="1200" dirty="0"/>
              <a:t>30 Days in </a:t>
            </a:r>
            <a:r>
              <a:rPr lang="en-US" altLang="en-US" sz="900" kern="1200" dirty="0" err="1"/>
              <a:t>Jlab</a:t>
            </a:r>
            <a:r>
              <a:rPr lang="en-US" altLang="en-US" sz="900" kern="1200" dirty="0"/>
              <a:t> Hall C</a:t>
            </a:r>
          </a:p>
          <a:p>
            <a:pPr algn="l" defTabSz="364297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00" kern="1200" dirty="0"/>
              <a:t>A</a:t>
            </a:r>
            <a:r>
              <a:rPr lang="en-US" altLang="en-US" sz="900" kern="1200" baseline="30000" dirty="0"/>
              <a:t>-</a:t>
            </a:r>
            <a:r>
              <a:rPr lang="en-US" altLang="en-US" sz="900" kern="1200" dirty="0"/>
              <a:t> Physics Rating</a:t>
            </a:r>
          </a:p>
        </p:txBody>
      </p:sp>
      <p:pic>
        <p:nvPicPr>
          <p:cNvPr id="41988" name="Picture 4" descr="JLab_logo_white1.jpg">
            <a:extLst>
              <a:ext uri="{FF2B5EF4-FFF2-40B4-BE49-F238E27FC236}">
                <a16:creationId xmlns:a16="http://schemas.microsoft.com/office/drawing/2014/main" id="{6F4625C8-8DF7-D947-B8D7-63D2B389C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671" y="370281"/>
            <a:ext cx="1316755" cy="411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UVA_logo.gif~c200.gif">
            <a:extLst>
              <a:ext uri="{FF2B5EF4-FFF2-40B4-BE49-F238E27FC236}">
                <a16:creationId xmlns:a16="http://schemas.microsoft.com/office/drawing/2014/main" id="{418755FE-2B63-8140-8F4E-7634BB6AC0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529" y="353969"/>
            <a:ext cx="1011915" cy="1011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 descr="Unh_logo-2.jpg">
            <a:extLst>
              <a:ext uri="{FF2B5EF4-FFF2-40B4-BE49-F238E27FC236}">
                <a16:creationId xmlns:a16="http://schemas.microsoft.com/office/drawing/2014/main" id="{7D3A897C-39D7-9C41-A2DE-701C4DA63E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18" y="407385"/>
            <a:ext cx="1194060" cy="93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TextBox 1">
            <a:extLst>
              <a:ext uri="{FF2B5EF4-FFF2-40B4-BE49-F238E27FC236}">
                <a16:creationId xmlns:a16="http://schemas.microsoft.com/office/drawing/2014/main" id="{522C2A1A-8386-CB44-8923-B66065CFA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8523" y="1969440"/>
            <a:ext cx="13756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algn="l" defTabSz="364297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00" kern="1200" dirty="0"/>
              <a:t>44 Days in </a:t>
            </a:r>
            <a:r>
              <a:rPr lang="en-US" altLang="en-US" sz="900" kern="1200" dirty="0" err="1"/>
              <a:t>Jlab</a:t>
            </a:r>
            <a:r>
              <a:rPr lang="en-US" altLang="en-US" sz="900" kern="1200" dirty="0"/>
              <a:t> Hall C</a:t>
            </a:r>
          </a:p>
          <a:p>
            <a:pPr algn="l" defTabSz="364297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00" kern="1200" dirty="0"/>
              <a:t>A</a:t>
            </a:r>
            <a:r>
              <a:rPr lang="en-US" altLang="en-US" sz="900" kern="1200" baseline="30000" dirty="0"/>
              <a:t>-</a:t>
            </a:r>
            <a:r>
              <a:rPr lang="en-US" altLang="en-US" sz="900" kern="1200" dirty="0"/>
              <a:t> Physics Rating</a:t>
            </a:r>
          </a:p>
        </p:txBody>
      </p:sp>
      <p:sp>
        <p:nvSpPr>
          <p:cNvPr id="41992" name="TextBox 12">
            <a:extLst>
              <a:ext uri="{FF2B5EF4-FFF2-40B4-BE49-F238E27FC236}">
                <a16:creationId xmlns:a16="http://schemas.microsoft.com/office/drawing/2014/main" id="{4025B577-6A4B-6244-BD4C-A1AEFE94B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93" y="2488469"/>
            <a:ext cx="3822510" cy="64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halkboard" panose="03050602040202020205" pitchFamily="66" charset="77"/>
                <a:ea typeface="ＭＳ Ｐゴシック" panose="020B0600070205080204" pitchFamily="34" charset="-128"/>
              </a:defRPr>
            </a:lvl9pPr>
          </a:lstStyle>
          <a:p>
            <a:pPr algn="ctr" defTabSz="364297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b="1" u="sng" kern="1200" dirty="0" err="1"/>
              <a:t>RunGroup</a:t>
            </a:r>
            <a:r>
              <a:rPr lang="en-US" altLang="en-US" sz="1000" b="1" u="sng" kern="1200" dirty="0"/>
              <a:t> Spokespersons </a:t>
            </a:r>
          </a:p>
          <a:p>
            <a:pPr algn="ctr" defTabSz="364297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797" b="1" u="sng" kern="1200" dirty="0"/>
          </a:p>
          <a:p>
            <a:pPr algn="ctr" defTabSz="364297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00" b="1" kern="1200" dirty="0"/>
              <a:t>Chen, Day, </a:t>
            </a:r>
            <a:r>
              <a:rPr lang="en-US" altLang="en-US" sz="900" b="1" kern="1200" dirty="0" err="1"/>
              <a:t>Higinbothan</a:t>
            </a:r>
            <a:r>
              <a:rPr lang="en-US" altLang="en-US" sz="900" b="1" kern="1200" dirty="0"/>
              <a:t>, </a:t>
            </a:r>
            <a:r>
              <a:rPr lang="en-US" altLang="en-US" sz="900" b="1" kern="1200" dirty="0" err="1"/>
              <a:t>Kalantarians</a:t>
            </a:r>
            <a:r>
              <a:rPr lang="en-US" altLang="en-US" sz="900" b="1" kern="1200" dirty="0"/>
              <a:t>, Keller </a:t>
            </a:r>
          </a:p>
          <a:p>
            <a:pPr algn="ctr" defTabSz="364297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00" b="1" kern="1200" dirty="0"/>
              <a:t>Long, Rondon, Slifer, </a:t>
            </a:r>
            <a:r>
              <a:rPr lang="en-US" altLang="en-US" sz="900" b="1" kern="1200" dirty="0" err="1"/>
              <a:t>Solvignon</a:t>
            </a:r>
            <a:r>
              <a:rPr lang="en-US" altLang="en-US" sz="900" b="1" kern="1200" dirty="0"/>
              <a:t> </a:t>
            </a:r>
          </a:p>
        </p:txBody>
      </p:sp>
      <p:pic>
        <p:nvPicPr>
          <p:cNvPr id="41993" name="Picture 2">
            <a:extLst>
              <a:ext uri="{FF2B5EF4-FFF2-40B4-BE49-F238E27FC236}">
                <a16:creationId xmlns:a16="http://schemas.microsoft.com/office/drawing/2014/main" id="{4AE47801-4E79-4F41-9DB1-0735FA41C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614" y="781372"/>
            <a:ext cx="710870" cy="71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94" name="Group 7">
            <a:extLst>
              <a:ext uri="{FF2B5EF4-FFF2-40B4-BE49-F238E27FC236}">
                <a16:creationId xmlns:a16="http://schemas.microsoft.com/office/drawing/2014/main" id="{A326EA04-7149-E04D-AB57-218A0FF57193}"/>
              </a:ext>
            </a:extLst>
          </p:cNvPr>
          <p:cNvGrpSpPr>
            <a:grpSpLocks/>
          </p:cNvGrpSpPr>
          <p:nvPr/>
        </p:nvGrpSpPr>
        <p:grpSpPr bwMode="auto">
          <a:xfrm>
            <a:off x="2802153" y="1926434"/>
            <a:ext cx="1604518" cy="10119"/>
            <a:chOff x="6037734" y="4782065"/>
            <a:chExt cx="4027506" cy="26423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5C81BFD-F337-C649-BD0D-FE107383A75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37734" y="4782065"/>
              <a:ext cx="4021156" cy="0"/>
            </a:xfrm>
            <a:prstGeom prst="line">
              <a:avLst/>
            </a:prstGeom>
            <a:noFill/>
            <a:ln w="9525" cap="flat" cmpd="sng" algn="ctr">
              <a:solidFill>
                <a:schemeClr val="accent5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25786FD-3C9C-3F47-AA22-50B75D8047D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44084" y="4808488"/>
              <a:ext cx="4021156" cy="0"/>
            </a:xfrm>
            <a:prstGeom prst="line">
              <a:avLst/>
            </a:prstGeom>
            <a:noFill/>
            <a:ln w="9525" cap="flat" cmpd="sng" algn="ctr">
              <a:solidFill>
                <a:schemeClr val="accent5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1995" name="Group 6">
            <a:extLst>
              <a:ext uri="{FF2B5EF4-FFF2-40B4-BE49-F238E27FC236}">
                <a16:creationId xmlns:a16="http://schemas.microsoft.com/office/drawing/2014/main" id="{74F6E23B-92AB-B34D-BB84-A7F3285EE730}"/>
              </a:ext>
            </a:extLst>
          </p:cNvPr>
          <p:cNvGrpSpPr>
            <a:grpSpLocks/>
          </p:cNvGrpSpPr>
          <p:nvPr/>
        </p:nvGrpSpPr>
        <p:grpSpPr bwMode="auto">
          <a:xfrm>
            <a:off x="297108" y="1908442"/>
            <a:ext cx="1779074" cy="11384"/>
            <a:chOff x="342327" y="4782065"/>
            <a:chExt cx="4466211" cy="2883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2C7681C-5C49-C949-BC40-31BF552C7E26}"/>
                </a:ext>
              </a:extLst>
            </p:cNvPr>
            <p:cNvCxnSpPr/>
            <p:nvPr/>
          </p:nvCxnSpPr>
          <p:spPr bwMode="auto">
            <a:xfrm>
              <a:off x="342327" y="4782065"/>
              <a:ext cx="4466211" cy="0"/>
            </a:xfrm>
            <a:prstGeom prst="line">
              <a:avLst/>
            </a:prstGeom>
            <a:noFill/>
            <a:ln w="9525" cap="flat" cmpd="sng" algn="ctr">
              <a:solidFill>
                <a:schemeClr val="accent5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61E585A-C0E1-F848-BDCE-CA7468BB9D8A}"/>
                </a:ext>
              </a:extLst>
            </p:cNvPr>
            <p:cNvCxnSpPr/>
            <p:nvPr/>
          </p:nvCxnSpPr>
          <p:spPr bwMode="auto">
            <a:xfrm>
              <a:off x="342327" y="4810895"/>
              <a:ext cx="4466211" cy="0"/>
            </a:xfrm>
            <a:prstGeom prst="line">
              <a:avLst/>
            </a:prstGeom>
            <a:noFill/>
            <a:ln w="9525" cap="flat" cmpd="sng" algn="ctr">
              <a:solidFill>
                <a:schemeClr val="accent5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BC9AB30-4C93-7236-E2C3-43C3FFE43490}"/>
              </a:ext>
            </a:extLst>
          </p:cNvPr>
          <p:cNvSpPr txBox="1"/>
          <p:nvPr/>
        </p:nvSpPr>
        <p:spPr>
          <a:xfrm>
            <a:off x="297108" y="-45625"/>
            <a:ext cx="4363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-35" dirty="0">
                <a:solidFill>
                  <a:srgbClr val="FFFFFF"/>
                </a:solidFill>
              </a:rPr>
              <a:t>Measurement of Tensor</a:t>
            </a:r>
            <a:r>
              <a:rPr lang="en-US" sz="1200" spc="-30" dirty="0">
                <a:solidFill>
                  <a:srgbClr val="FFFFFF"/>
                </a:solidFill>
              </a:rPr>
              <a:t> Observables and Deuteron Structure  </a:t>
            </a:r>
            <a:br>
              <a:rPr lang="en-US" sz="1200" spc="-30" dirty="0">
                <a:solidFill>
                  <a:srgbClr val="FFFFFF"/>
                </a:solidFill>
              </a:rPr>
            </a:br>
            <a:r>
              <a:rPr lang="en-US" sz="1200" spc="-30" dirty="0">
                <a:solidFill>
                  <a:srgbClr val="FFFFFF"/>
                </a:solidFill>
              </a:rPr>
              <a:t>                                             Function</a:t>
            </a:r>
            <a:endParaRPr lang="en-US" sz="1200" dirty="0"/>
          </a:p>
        </p:txBody>
      </p:sp>
      <p:pic>
        <p:nvPicPr>
          <p:cNvPr id="6" name="object 6">
            <a:extLst>
              <a:ext uri="{FF2B5EF4-FFF2-40B4-BE49-F238E27FC236}">
                <a16:creationId xmlns:a16="http://schemas.microsoft.com/office/drawing/2014/main" id="{31BED9D6-5842-7452-E84E-F29996FDD5F0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3474" y="3298267"/>
            <a:ext cx="592341" cy="170221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7655A8B6-4B51-51E6-4B8F-BB5DA6C97F59}"/>
              </a:ext>
            </a:extLst>
          </p:cNvPr>
          <p:cNvSpPr/>
          <p:nvPr/>
        </p:nvSpPr>
        <p:spPr>
          <a:xfrm>
            <a:off x="759695" y="3303632"/>
            <a:ext cx="3027498" cy="149142"/>
          </a:xfrm>
          <a:custGeom>
            <a:avLst/>
            <a:gdLst/>
            <a:ahLst/>
            <a:cxnLst/>
            <a:rect l="l" t="t" r="r" b="b"/>
            <a:pathLst>
              <a:path w="7782559" h="444500">
                <a:moveTo>
                  <a:pt x="7782179" y="0"/>
                </a:moveTo>
                <a:lnTo>
                  <a:pt x="0" y="0"/>
                </a:lnTo>
                <a:lnTo>
                  <a:pt x="0" y="444411"/>
                </a:lnTo>
                <a:lnTo>
                  <a:pt x="7782179" y="444411"/>
                </a:lnTo>
                <a:lnTo>
                  <a:pt x="7782179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r>
              <a:rPr lang="en-US" sz="1100" spc="-30" dirty="0">
                <a:solidFill>
                  <a:srgbClr val="FFFFFF"/>
                </a:solidFill>
              </a:rPr>
              <a:t>             </a:t>
            </a:r>
            <a:r>
              <a:rPr lang="en-US" sz="1000" spc="-30" dirty="0">
                <a:solidFill>
                  <a:srgbClr val="FFFFFF"/>
                </a:solidFill>
                <a:latin typeface="+mn-lt"/>
              </a:rPr>
              <a:t>b1 and Azz  polarized target experiment</a:t>
            </a:r>
            <a:endParaRPr sz="1100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B5F38A-FDAA-60EF-3B7E-5B40AA967C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0083" y="3300070"/>
            <a:ext cx="663333" cy="1180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E4C18D-1782-9D9B-C561-A763635A1D1F}"/>
              </a:ext>
            </a:extLst>
          </p:cNvPr>
          <p:cNvSpPr txBox="1"/>
          <p:nvPr/>
        </p:nvSpPr>
        <p:spPr>
          <a:xfrm>
            <a:off x="2649077" y="3057424"/>
            <a:ext cx="12105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 </a:t>
            </a:r>
            <a:r>
              <a:rPr lang="en-US" sz="900" dirty="0" err="1">
                <a:solidFill>
                  <a:schemeClr val="tx1"/>
                </a:solidFill>
              </a:rPr>
              <a:t>Courtesy:Karl</a:t>
            </a:r>
            <a:r>
              <a:rPr lang="en-US" sz="900" dirty="0">
                <a:solidFill>
                  <a:schemeClr val="tx1"/>
                </a:solidFill>
              </a:rPr>
              <a:t> Slifer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300" y="59878"/>
            <a:ext cx="3138805" cy="23275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10" dirty="0">
                <a:latin typeface="+mj-lt"/>
              </a:rPr>
              <a:t>Protons</a:t>
            </a:r>
            <a:r>
              <a:rPr spc="-5" dirty="0">
                <a:latin typeface="+mj-lt"/>
              </a:rPr>
              <a:t> </a:t>
            </a:r>
            <a:r>
              <a:rPr spc="120" dirty="0">
                <a:latin typeface="+mj-lt"/>
              </a:rPr>
              <a:t>&amp;</a:t>
            </a:r>
            <a:r>
              <a:rPr spc="-5" dirty="0">
                <a:latin typeface="+mj-lt"/>
              </a:rPr>
              <a:t> </a:t>
            </a:r>
            <a:r>
              <a:rPr spc="-45" dirty="0">
                <a:latin typeface="+mj-lt"/>
              </a:rPr>
              <a:t>Deuterons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DB785EB2-86C7-6DE2-519A-E30708490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76572" y="667745"/>
            <a:ext cx="2000885" cy="242466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Allison</a:t>
            </a:r>
            <a:r>
              <a:rPr spc="10" dirty="0"/>
              <a:t> </a:t>
            </a:r>
            <a:r>
              <a:rPr dirty="0"/>
              <a:t>J.</a:t>
            </a:r>
            <a:r>
              <a:rPr spc="10" dirty="0"/>
              <a:t> </a:t>
            </a:r>
            <a:r>
              <a:rPr dirty="0"/>
              <a:t>Zec</a:t>
            </a:r>
            <a:r>
              <a:rPr spc="15" dirty="0"/>
              <a:t> </a:t>
            </a:r>
            <a:r>
              <a:rPr spc="-10" dirty="0"/>
              <a:t>(she/her)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29209">
              <a:lnSpc>
                <a:spcPct val="100000"/>
              </a:lnSpc>
              <a:spcBef>
                <a:spcPts val="175"/>
              </a:spcBef>
            </a:pPr>
            <a:r>
              <a:rPr spc="-10" dirty="0"/>
              <a:t>202</a:t>
            </a:r>
            <a:r>
              <a:rPr lang="en-US" spc="-10" dirty="0"/>
              <a:t>5</a:t>
            </a:r>
            <a:r>
              <a:rPr spc="-10" dirty="0"/>
              <a:t>-</a:t>
            </a:r>
            <a:r>
              <a:rPr lang="en-US" spc="-10" dirty="0"/>
              <a:t>06</a:t>
            </a:r>
            <a:r>
              <a:rPr spc="-10" dirty="0"/>
              <a:t>-</a:t>
            </a:r>
            <a:r>
              <a:rPr lang="en-US" spc="-25" dirty="0"/>
              <a:t>25</a:t>
            </a:r>
            <a:endParaRPr spc="-25" dirty="0"/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xfrm>
            <a:off x="4141545" y="3342123"/>
            <a:ext cx="403163" cy="99386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5461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3</a:t>
            </a:fld>
            <a:r>
              <a:rPr spc="30" dirty="0"/>
              <a:t> </a:t>
            </a:r>
            <a:r>
              <a:rPr spc="125" dirty="0"/>
              <a:t>/</a:t>
            </a:r>
            <a:r>
              <a:rPr spc="30" dirty="0"/>
              <a:t> </a:t>
            </a:r>
            <a:r>
              <a:rPr spc="-25" dirty="0"/>
              <a:t>43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8857" y="508233"/>
            <a:ext cx="42290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80" dirty="0">
                <a:solidFill>
                  <a:srgbClr val="001A47"/>
                </a:solidFill>
                <a:latin typeface="+mj-lt"/>
                <a:cs typeface="Arial Black"/>
              </a:rPr>
              <a:t>Proton</a:t>
            </a:r>
            <a:endParaRPr sz="1000" b="1" dirty="0">
              <a:latin typeface="+mj-lt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32535" y="919480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053" y="0"/>
                </a:lnTo>
              </a:path>
            </a:pathLst>
          </a:custGeom>
          <a:ln w="5054">
            <a:solidFill>
              <a:srgbClr val="001A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19835" y="893472"/>
            <a:ext cx="7302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0" dirty="0">
                <a:solidFill>
                  <a:srgbClr val="001A47"/>
                </a:solidFill>
                <a:latin typeface="Arial MT"/>
                <a:cs typeface="Arial MT"/>
              </a:rPr>
              <a:t>2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5815" y="811890"/>
            <a:ext cx="84963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000" spc="-45" dirty="0">
                <a:solidFill>
                  <a:srgbClr val="001A47"/>
                </a:solidFill>
                <a:latin typeface="+mn-lt"/>
                <a:cs typeface="Microsoft Sans Serif"/>
              </a:rPr>
              <a:t>Spin-</a:t>
            </a:r>
            <a:r>
              <a:rPr sz="1000" spc="-150" dirty="0">
                <a:solidFill>
                  <a:srgbClr val="001A47"/>
                </a:solidFill>
                <a:latin typeface="+mn-lt"/>
                <a:cs typeface="Microsoft Sans Serif"/>
              </a:rPr>
              <a:t> </a:t>
            </a:r>
            <a:r>
              <a:rPr sz="1050" spc="412" baseline="31746" dirty="0">
                <a:solidFill>
                  <a:srgbClr val="001A47"/>
                </a:solidFill>
                <a:latin typeface="+mn-lt"/>
                <a:cs typeface="Arial MT"/>
              </a:rPr>
              <a:t> </a:t>
            </a:r>
            <a:r>
              <a:rPr lang="en-US" sz="1050" spc="412" baseline="31746" dirty="0">
                <a:solidFill>
                  <a:srgbClr val="001A47"/>
                </a:solidFill>
                <a:latin typeface="+mn-lt"/>
                <a:cs typeface="Arial MT"/>
              </a:rPr>
              <a:t>1</a:t>
            </a:r>
            <a:r>
              <a:rPr sz="1000" spc="-20" dirty="0">
                <a:solidFill>
                  <a:srgbClr val="001A47"/>
                </a:solidFill>
                <a:latin typeface="+mn-lt"/>
                <a:cs typeface="Microsoft Sans Serif"/>
              </a:rPr>
              <a:t>System</a:t>
            </a:r>
            <a:endParaRPr sz="1000" dirty="0">
              <a:latin typeface="+mn-lt"/>
              <a:cs typeface="Microsoft Sans Serif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0029" y="1007410"/>
            <a:ext cx="1280355" cy="128035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9133" y="2300368"/>
            <a:ext cx="2103120" cy="640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sz="1000" spc="-20" dirty="0">
                <a:solidFill>
                  <a:schemeClr val="tx1"/>
                </a:solidFill>
                <a:latin typeface="+mn-lt"/>
                <a:cs typeface="Microsoft Sans Serif"/>
              </a:rPr>
              <a:t>Three</a:t>
            </a:r>
            <a:r>
              <a:rPr sz="1000" spc="-5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spc="-50" dirty="0">
                <a:solidFill>
                  <a:schemeClr val="tx1"/>
                </a:solidFill>
                <a:latin typeface="+mn-lt"/>
                <a:cs typeface="Microsoft Sans Serif"/>
              </a:rPr>
              <a:t>valence</a:t>
            </a:r>
            <a:r>
              <a:rPr sz="1000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spc="-40" dirty="0">
                <a:solidFill>
                  <a:schemeClr val="tx1"/>
                </a:solidFill>
                <a:latin typeface="+mn-lt"/>
                <a:cs typeface="Microsoft Sans Serif"/>
              </a:rPr>
              <a:t>quarks</a:t>
            </a:r>
            <a:r>
              <a:rPr sz="1000" spc="-5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spc="180" dirty="0">
                <a:solidFill>
                  <a:schemeClr val="tx1"/>
                </a:solidFill>
                <a:latin typeface="+mn-lt"/>
                <a:cs typeface="Microsoft Sans Serif"/>
              </a:rPr>
              <a:t>+</a:t>
            </a:r>
            <a:r>
              <a:rPr sz="1000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spc="-35" dirty="0">
                <a:solidFill>
                  <a:schemeClr val="tx1"/>
                </a:solidFill>
                <a:latin typeface="+mn-lt"/>
                <a:cs typeface="Microsoft Sans Serif"/>
              </a:rPr>
              <a:t>gluons</a:t>
            </a:r>
            <a:r>
              <a:rPr sz="1000" spc="-5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spc="-20" dirty="0">
                <a:solidFill>
                  <a:schemeClr val="tx1"/>
                </a:solidFill>
                <a:latin typeface="+mn-lt"/>
                <a:cs typeface="Microsoft Sans Serif"/>
              </a:rPr>
              <a:t>and</a:t>
            </a:r>
            <a:r>
              <a:rPr sz="1000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spc="-85" dirty="0">
                <a:solidFill>
                  <a:schemeClr val="tx1"/>
                </a:solidFill>
                <a:latin typeface="+mn-lt"/>
                <a:cs typeface="Microsoft Sans Serif"/>
              </a:rPr>
              <a:t>sea</a:t>
            </a:r>
            <a:r>
              <a:rPr sz="1000" spc="-10" dirty="0">
                <a:solidFill>
                  <a:schemeClr val="tx1"/>
                </a:solidFill>
                <a:latin typeface="+mn-lt"/>
                <a:cs typeface="Microsoft Sans Serif"/>
              </a:rPr>
              <a:t> quarks</a:t>
            </a:r>
            <a:endParaRPr sz="1000" dirty="0">
              <a:solidFill>
                <a:schemeClr val="tx1"/>
              </a:solidFill>
              <a:latin typeface="+mn-lt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 dirty="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000" dirty="0">
                <a:solidFill>
                  <a:schemeClr val="tx1"/>
                </a:solidFill>
                <a:latin typeface="+mn-lt"/>
                <a:cs typeface="Microsoft Sans Serif"/>
              </a:rPr>
              <a:t>No</a:t>
            </a:r>
            <a:r>
              <a:rPr sz="1000" spc="20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spc="-55" dirty="0">
                <a:solidFill>
                  <a:schemeClr val="tx1"/>
                </a:solidFill>
                <a:latin typeface="+mn-lt"/>
                <a:cs typeface="Microsoft Sans Serif"/>
              </a:rPr>
              <a:t>nucleon-</a:t>
            </a:r>
            <a:r>
              <a:rPr sz="1000" spc="-40" dirty="0">
                <a:solidFill>
                  <a:schemeClr val="tx1"/>
                </a:solidFill>
                <a:latin typeface="+mn-lt"/>
                <a:cs typeface="Microsoft Sans Serif"/>
              </a:rPr>
              <a:t>nucleon</a:t>
            </a:r>
            <a:r>
              <a:rPr sz="1000" spc="25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spc="-10" dirty="0">
                <a:solidFill>
                  <a:schemeClr val="tx1"/>
                </a:solidFill>
                <a:latin typeface="+mn-lt"/>
                <a:cs typeface="Microsoft Sans Serif"/>
              </a:rPr>
              <a:t>interactions</a:t>
            </a:r>
            <a:endParaRPr sz="1000" dirty="0">
              <a:solidFill>
                <a:schemeClr val="tx1"/>
              </a:solidFill>
              <a:latin typeface="+mn-lt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93991" y="2917841"/>
            <a:ext cx="395605" cy="4611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i="1" dirty="0">
                <a:solidFill>
                  <a:srgbClr val="001A47"/>
                </a:solidFill>
                <a:latin typeface="Arial"/>
                <a:cs typeface="Arial"/>
              </a:rPr>
              <a:t>m</a:t>
            </a:r>
            <a:r>
              <a:rPr sz="1000" i="1" spc="-10" dirty="0">
                <a:solidFill>
                  <a:srgbClr val="001A47"/>
                </a:solidFill>
                <a:latin typeface="Arial"/>
                <a:cs typeface="Arial"/>
              </a:rPr>
              <a:t> </a:t>
            </a:r>
            <a:r>
              <a:rPr sz="1000" spc="180" dirty="0">
                <a:solidFill>
                  <a:srgbClr val="001A47"/>
                </a:solidFill>
                <a:latin typeface="Microsoft Sans Serif"/>
                <a:cs typeface="Microsoft Sans Serif"/>
              </a:rPr>
              <a:t>=</a:t>
            </a:r>
            <a:r>
              <a:rPr sz="1000" spc="-15" dirty="0">
                <a:solidFill>
                  <a:srgbClr val="001A47"/>
                </a:solidFill>
                <a:latin typeface="Microsoft Sans Serif"/>
                <a:cs typeface="Microsoft Sans Serif"/>
              </a:rPr>
              <a:t> </a:t>
            </a:r>
            <a:r>
              <a:rPr sz="1000" spc="170" dirty="0">
                <a:solidFill>
                  <a:srgbClr val="001A47"/>
                </a:solidFill>
                <a:latin typeface="Cambria"/>
                <a:cs typeface="Cambria"/>
              </a:rPr>
              <a:t>±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262238" y="658495"/>
            <a:ext cx="0" cy="2320290"/>
          </a:xfrm>
          <a:custGeom>
            <a:avLst/>
            <a:gdLst/>
            <a:ahLst/>
            <a:cxnLst/>
            <a:rect l="l" t="t" r="r" b="b"/>
            <a:pathLst>
              <a:path h="2320290">
                <a:moveTo>
                  <a:pt x="0" y="2319794"/>
                </a:moveTo>
                <a:lnTo>
                  <a:pt x="0" y="0"/>
                </a:lnTo>
              </a:path>
            </a:pathLst>
          </a:custGeom>
          <a:ln w="3594">
            <a:solidFill>
              <a:srgbClr val="001A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838460" y="527258"/>
            <a:ext cx="1031624" cy="481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001A47"/>
                </a:solidFill>
                <a:latin typeface="+mj-lt"/>
                <a:cs typeface="Arial Black"/>
              </a:rPr>
              <a:t>Deuteron</a:t>
            </a:r>
            <a:endParaRPr sz="1000" b="1" dirty="0">
              <a:latin typeface="+mj-lt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1190"/>
              </a:spcBef>
            </a:pPr>
            <a:r>
              <a:rPr sz="1000" spc="-45" dirty="0">
                <a:solidFill>
                  <a:schemeClr val="tx1"/>
                </a:solidFill>
                <a:latin typeface="Microsoft Sans Serif"/>
                <a:cs typeface="Microsoft Sans Serif"/>
              </a:rPr>
              <a:t>Spin-</a:t>
            </a:r>
            <a:r>
              <a:rPr sz="1000" dirty="0">
                <a:solidFill>
                  <a:schemeClr val="tx1"/>
                </a:solidFill>
                <a:latin typeface="Microsoft Sans Serif"/>
                <a:cs typeface="Microsoft Sans Serif"/>
              </a:rPr>
              <a:t>1</a:t>
            </a:r>
            <a:r>
              <a:rPr sz="1000" spc="6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chemeClr val="tx1"/>
                </a:solidFill>
                <a:latin typeface="Microsoft Sans Serif"/>
                <a:cs typeface="Microsoft Sans Serif"/>
              </a:rPr>
              <a:t>System</a:t>
            </a:r>
            <a:endParaRPr sz="1000" dirty="0">
              <a:solidFill>
                <a:schemeClr val="tx1"/>
              </a:solidFill>
              <a:latin typeface="Microsoft Sans Serif"/>
              <a:cs typeface="Microsoft Sans Serif"/>
            </a:endParaRPr>
          </a:p>
        </p:txBody>
      </p: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11562" y="986692"/>
            <a:ext cx="1132814" cy="1110307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2587382" y="2143282"/>
            <a:ext cx="1781175" cy="96116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000" spc="-30" dirty="0">
                <a:solidFill>
                  <a:schemeClr val="tx1"/>
                </a:solidFill>
                <a:latin typeface="+mn-lt"/>
                <a:cs typeface="Microsoft Sans Serif"/>
              </a:rPr>
              <a:t>Proton-</a:t>
            </a:r>
            <a:r>
              <a:rPr sz="1000" spc="-10" dirty="0">
                <a:solidFill>
                  <a:schemeClr val="tx1"/>
                </a:solidFill>
                <a:latin typeface="+mn-lt"/>
                <a:cs typeface="Microsoft Sans Serif"/>
              </a:rPr>
              <a:t>Neutron</a:t>
            </a:r>
            <a:r>
              <a:rPr sz="1000" spc="-5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spc="-25" dirty="0">
                <a:solidFill>
                  <a:schemeClr val="tx1"/>
                </a:solidFill>
                <a:latin typeface="+mn-lt"/>
                <a:cs typeface="Microsoft Sans Serif"/>
              </a:rPr>
              <a:t>bound</a:t>
            </a:r>
            <a:r>
              <a:rPr sz="1000" spc="-5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spc="-10" dirty="0">
                <a:solidFill>
                  <a:schemeClr val="tx1"/>
                </a:solidFill>
                <a:latin typeface="+mn-lt"/>
                <a:cs typeface="Microsoft Sans Serif"/>
              </a:rPr>
              <a:t>state</a:t>
            </a:r>
            <a:endParaRPr sz="1000" dirty="0">
              <a:solidFill>
                <a:schemeClr val="tx1"/>
              </a:solidFill>
              <a:latin typeface="+mn-lt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000" dirty="0">
              <a:latin typeface="+mn-lt"/>
              <a:cs typeface="Microsoft Sans Serif"/>
            </a:endParaRPr>
          </a:p>
          <a:p>
            <a:pPr marL="12065" marR="5080" algn="ctr">
              <a:lnSpc>
                <a:spcPct val="100000"/>
              </a:lnSpc>
            </a:pPr>
            <a:r>
              <a:rPr sz="1000" spc="-30" dirty="0">
                <a:solidFill>
                  <a:schemeClr val="tx1"/>
                </a:solidFill>
                <a:latin typeface="+mn-lt"/>
                <a:cs typeface="Microsoft Sans Serif"/>
              </a:rPr>
              <a:t>Simplest</a:t>
            </a:r>
            <a:r>
              <a:rPr sz="1000" spc="-5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spc="-45" dirty="0">
                <a:solidFill>
                  <a:schemeClr val="tx1"/>
                </a:solidFill>
                <a:latin typeface="+mn-lt"/>
                <a:cs typeface="Microsoft Sans Serif"/>
              </a:rPr>
              <a:t>nuclear</a:t>
            </a:r>
            <a:r>
              <a:rPr sz="1000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spc="-45" dirty="0">
                <a:solidFill>
                  <a:schemeClr val="tx1"/>
                </a:solidFill>
                <a:latin typeface="+mn-lt"/>
                <a:cs typeface="Microsoft Sans Serif"/>
              </a:rPr>
              <a:t>system:</a:t>
            </a:r>
            <a:r>
              <a:rPr sz="1000" spc="80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spc="-35" dirty="0">
                <a:solidFill>
                  <a:schemeClr val="tx1"/>
                </a:solidFill>
                <a:latin typeface="+mn-lt"/>
                <a:cs typeface="Microsoft Sans Serif"/>
              </a:rPr>
              <a:t>nucleon </a:t>
            </a:r>
            <a:r>
              <a:rPr sz="1000" spc="-20" dirty="0">
                <a:solidFill>
                  <a:schemeClr val="tx1"/>
                </a:solidFill>
                <a:latin typeface="+mn-lt"/>
                <a:cs typeface="Microsoft Sans Serif"/>
              </a:rPr>
              <a:t>interaction</a:t>
            </a:r>
            <a:r>
              <a:rPr sz="1000" spc="50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spc="-10" dirty="0">
                <a:solidFill>
                  <a:schemeClr val="tx1"/>
                </a:solidFill>
                <a:latin typeface="+mn-lt"/>
                <a:cs typeface="Microsoft Sans Serif"/>
              </a:rPr>
              <a:t>effects</a:t>
            </a:r>
            <a:endParaRPr sz="1000" dirty="0">
              <a:solidFill>
                <a:schemeClr val="tx1"/>
              </a:solidFill>
              <a:latin typeface="+mn-lt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 dirty="0">
              <a:solidFill>
                <a:schemeClr val="tx1"/>
              </a:solidFill>
              <a:latin typeface="Microsoft Sans Serif"/>
              <a:cs typeface="Microsoft Sans Serif"/>
            </a:endParaRPr>
          </a:p>
          <a:p>
            <a:pPr marL="635" algn="ctr">
              <a:lnSpc>
                <a:spcPct val="100000"/>
              </a:lnSpc>
            </a:pPr>
            <a:r>
              <a:rPr sz="1000" i="1" dirty="0">
                <a:solidFill>
                  <a:srgbClr val="001A47"/>
                </a:solidFill>
                <a:latin typeface="Arial"/>
                <a:cs typeface="Arial"/>
              </a:rPr>
              <a:t>m</a:t>
            </a:r>
            <a:r>
              <a:rPr sz="1000" i="1" spc="-10" dirty="0">
                <a:solidFill>
                  <a:srgbClr val="001A47"/>
                </a:solidFill>
                <a:latin typeface="Arial"/>
                <a:cs typeface="Arial"/>
              </a:rPr>
              <a:t> </a:t>
            </a:r>
            <a:r>
              <a:rPr sz="1000" spc="180" dirty="0">
                <a:solidFill>
                  <a:srgbClr val="001A47"/>
                </a:solidFill>
                <a:latin typeface="Microsoft Sans Serif"/>
                <a:cs typeface="Microsoft Sans Serif"/>
              </a:rPr>
              <a:t>=</a:t>
            </a:r>
            <a:r>
              <a:rPr sz="1000" spc="-5" dirty="0">
                <a:solidFill>
                  <a:srgbClr val="001A47"/>
                </a:solidFill>
                <a:latin typeface="Microsoft Sans Serif"/>
                <a:cs typeface="Microsoft Sans Serif"/>
              </a:rPr>
              <a:t> </a:t>
            </a:r>
            <a:r>
              <a:rPr sz="1000" spc="75" dirty="0">
                <a:solidFill>
                  <a:srgbClr val="001A47"/>
                </a:solidFill>
                <a:latin typeface="Cambria"/>
                <a:cs typeface="Cambria"/>
              </a:rPr>
              <a:t>±</a:t>
            </a:r>
            <a:r>
              <a:rPr sz="1000" spc="75" dirty="0">
                <a:solidFill>
                  <a:srgbClr val="001A47"/>
                </a:solidFill>
                <a:latin typeface="Microsoft Sans Serif"/>
                <a:cs typeface="Microsoft Sans Serif"/>
              </a:rPr>
              <a:t>1</a:t>
            </a:r>
            <a:r>
              <a:rPr sz="1000" spc="75" dirty="0">
                <a:solidFill>
                  <a:srgbClr val="001A47"/>
                </a:solidFill>
                <a:latin typeface="Cambria"/>
                <a:cs typeface="Cambria"/>
              </a:rPr>
              <a:t>,</a:t>
            </a:r>
            <a:r>
              <a:rPr sz="1000" spc="-55" dirty="0">
                <a:solidFill>
                  <a:srgbClr val="001A47"/>
                </a:solidFill>
                <a:latin typeface="Cambria"/>
                <a:cs typeface="Cambria"/>
              </a:rPr>
              <a:t> </a:t>
            </a:r>
            <a:r>
              <a:rPr sz="1000" spc="-50" dirty="0">
                <a:solidFill>
                  <a:srgbClr val="001A47"/>
                </a:solidFill>
                <a:latin typeface="Microsoft Sans Serif"/>
                <a:cs typeface="Microsoft Sans Serif"/>
              </a:rPr>
              <a:t>0</a:t>
            </a:r>
            <a:endParaRPr sz="1000" dirty="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9042" y="3103987"/>
            <a:ext cx="1915160" cy="119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dirty="0">
                <a:solidFill>
                  <a:srgbClr val="001A47"/>
                </a:solidFill>
                <a:latin typeface="+mn-lt"/>
                <a:cs typeface="Arial MT"/>
              </a:rPr>
              <a:t>S.</a:t>
            </a:r>
            <a:r>
              <a:rPr sz="700" spc="25" dirty="0">
                <a:solidFill>
                  <a:srgbClr val="001A47"/>
                </a:solidFill>
                <a:latin typeface="+mn-lt"/>
                <a:cs typeface="Arial MT"/>
              </a:rPr>
              <a:t> </a:t>
            </a:r>
            <a:r>
              <a:rPr sz="700" dirty="0">
                <a:solidFill>
                  <a:srgbClr val="001A47"/>
                </a:solidFill>
                <a:latin typeface="+mn-lt"/>
                <a:cs typeface="Arial MT"/>
              </a:rPr>
              <a:t>Kumano,</a:t>
            </a:r>
            <a:r>
              <a:rPr sz="700" spc="25" dirty="0">
                <a:solidFill>
                  <a:srgbClr val="001A47"/>
                </a:solidFill>
                <a:latin typeface="+mn-lt"/>
                <a:cs typeface="Arial MT"/>
              </a:rPr>
              <a:t> </a:t>
            </a:r>
            <a:r>
              <a:rPr sz="700" dirty="0">
                <a:solidFill>
                  <a:srgbClr val="001A47"/>
                </a:solidFill>
                <a:latin typeface="+mn-lt"/>
                <a:cs typeface="Arial MT"/>
              </a:rPr>
              <a:t>IOP</a:t>
            </a:r>
            <a:r>
              <a:rPr sz="700" spc="25" dirty="0">
                <a:solidFill>
                  <a:srgbClr val="001A47"/>
                </a:solidFill>
                <a:latin typeface="+mn-lt"/>
                <a:cs typeface="Arial MT"/>
              </a:rPr>
              <a:t> </a:t>
            </a:r>
            <a:r>
              <a:rPr sz="700" dirty="0">
                <a:solidFill>
                  <a:srgbClr val="001A47"/>
                </a:solidFill>
                <a:latin typeface="+mn-lt"/>
                <a:cs typeface="Arial MT"/>
              </a:rPr>
              <a:t>Proc.</a:t>
            </a:r>
            <a:r>
              <a:rPr sz="700" spc="110" dirty="0">
                <a:solidFill>
                  <a:srgbClr val="001A47"/>
                </a:solidFill>
                <a:latin typeface="+mn-lt"/>
                <a:cs typeface="Arial MT"/>
              </a:rPr>
              <a:t> </a:t>
            </a:r>
            <a:r>
              <a:rPr sz="700" dirty="0">
                <a:solidFill>
                  <a:srgbClr val="001A47"/>
                </a:solidFill>
                <a:latin typeface="+mn-lt"/>
                <a:cs typeface="Arial MT"/>
              </a:rPr>
              <a:t>Tens.</a:t>
            </a:r>
            <a:r>
              <a:rPr sz="700" spc="110" dirty="0">
                <a:solidFill>
                  <a:srgbClr val="001A47"/>
                </a:solidFill>
                <a:latin typeface="+mn-lt"/>
                <a:cs typeface="Arial MT"/>
              </a:rPr>
              <a:t> </a:t>
            </a:r>
            <a:r>
              <a:rPr sz="700" dirty="0">
                <a:solidFill>
                  <a:srgbClr val="001A47"/>
                </a:solidFill>
                <a:latin typeface="+mn-lt"/>
                <a:cs typeface="Arial MT"/>
              </a:rPr>
              <a:t>Pol.</a:t>
            </a:r>
            <a:r>
              <a:rPr sz="700" spc="105" dirty="0">
                <a:solidFill>
                  <a:srgbClr val="001A47"/>
                </a:solidFill>
                <a:latin typeface="+mn-lt"/>
                <a:cs typeface="Arial MT"/>
              </a:rPr>
              <a:t> </a:t>
            </a:r>
            <a:r>
              <a:rPr sz="700" dirty="0">
                <a:solidFill>
                  <a:srgbClr val="001A47"/>
                </a:solidFill>
                <a:latin typeface="+mn-lt"/>
                <a:cs typeface="Arial MT"/>
              </a:rPr>
              <a:t>Targ.</a:t>
            </a:r>
            <a:r>
              <a:rPr sz="700" spc="110" dirty="0">
                <a:solidFill>
                  <a:srgbClr val="001A47"/>
                </a:solidFill>
                <a:latin typeface="+mn-lt"/>
                <a:cs typeface="Arial MT"/>
              </a:rPr>
              <a:t> </a:t>
            </a:r>
            <a:r>
              <a:rPr sz="700" spc="-10" dirty="0">
                <a:solidFill>
                  <a:srgbClr val="001A47"/>
                </a:solidFill>
                <a:latin typeface="+mn-lt"/>
                <a:cs typeface="Arial MT"/>
              </a:rPr>
              <a:t>(2014)</a:t>
            </a:r>
            <a:endParaRPr sz="700" dirty="0">
              <a:latin typeface="+mn-l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57414" y="3342177"/>
            <a:ext cx="2091689" cy="11874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500" dirty="0">
                <a:solidFill>
                  <a:srgbClr val="FFFFFF"/>
                </a:solidFill>
                <a:latin typeface="Arial MT"/>
                <a:cs typeface="Arial MT"/>
                <a:hlinkClick r:id="" action="ppaction://noaction"/>
              </a:rPr>
              <a:t>Achieving</a:t>
            </a:r>
            <a:r>
              <a:rPr sz="500" spc="-5" dirty="0">
                <a:solidFill>
                  <a:srgbClr val="FFFFFF"/>
                </a:solidFill>
                <a:latin typeface="Arial MT"/>
                <a:cs typeface="Arial MT"/>
                <a:hlinkClick r:id="" action="ppaction://noaction"/>
              </a:rPr>
              <a:t> </a:t>
            </a:r>
            <a:r>
              <a:rPr sz="500" dirty="0">
                <a:solidFill>
                  <a:srgbClr val="FFFFFF"/>
                </a:solidFill>
                <a:latin typeface="Arial MT"/>
                <a:cs typeface="Arial MT"/>
                <a:hlinkClick r:id="" action="ppaction://noaction"/>
              </a:rPr>
              <a:t>High</a:t>
            </a:r>
            <a:r>
              <a:rPr sz="500" spc="-5" dirty="0">
                <a:solidFill>
                  <a:srgbClr val="FFFFFF"/>
                </a:solidFill>
                <a:latin typeface="Arial MT"/>
                <a:cs typeface="Arial MT"/>
                <a:hlinkClick r:id="" action="ppaction://noaction"/>
              </a:rPr>
              <a:t> </a:t>
            </a:r>
            <a:r>
              <a:rPr sz="500" dirty="0">
                <a:solidFill>
                  <a:srgbClr val="FFFFFF"/>
                </a:solidFill>
                <a:latin typeface="Arial MT"/>
                <a:cs typeface="Arial MT"/>
                <a:hlinkClick r:id="" action="ppaction://noaction"/>
              </a:rPr>
              <a:t>Deuteron </a:t>
            </a:r>
            <a:r>
              <a:rPr sz="500" spc="-10" dirty="0">
                <a:solidFill>
                  <a:srgbClr val="FFFFFF"/>
                </a:solidFill>
                <a:latin typeface="Arial MT"/>
                <a:cs typeface="Arial MT"/>
                <a:hlinkClick r:id="" action="ppaction://noaction"/>
              </a:rPr>
              <a:t>Tensor</a:t>
            </a:r>
            <a:r>
              <a:rPr sz="500" spc="-5" dirty="0">
                <a:solidFill>
                  <a:srgbClr val="FFFFFF"/>
                </a:solidFill>
                <a:latin typeface="Arial MT"/>
                <a:cs typeface="Arial MT"/>
                <a:hlinkClick r:id="" action="ppaction://noaction"/>
              </a:rPr>
              <a:t> </a:t>
            </a:r>
            <a:r>
              <a:rPr sz="500" dirty="0">
                <a:solidFill>
                  <a:srgbClr val="FFFFFF"/>
                </a:solidFill>
                <a:latin typeface="Arial MT"/>
                <a:cs typeface="Arial MT"/>
                <a:hlinkClick r:id="" action="ppaction://noaction"/>
              </a:rPr>
              <a:t>Polarization</a:t>
            </a:r>
            <a:r>
              <a:rPr sz="500" spc="-5" dirty="0">
                <a:solidFill>
                  <a:srgbClr val="FFFFFF"/>
                </a:solidFill>
                <a:latin typeface="Arial MT"/>
                <a:cs typeface="Arial MT"/>
                <a:hlinkClick r:id="" action="ppaction://noaction"/>
              </a:rPr>
              <a:t> </a:t>
            </a:r>
            <a:r>
              <a:rPr sz="500" dirty="0">
                <a:solidFill>
                  <a:srgbClr val="FFFFFF"/>
                </a:solidFill>
                <a:latin typeface="Arial MT"/>
                <a:cs typeface="Arial MT"/>
                <a:hlinkClick r:id="" action="ppaction://noaction"/>
              </a:rPr>
              <a:t>To Probe</a:t>
            </a:r>
            <a:r>
              <a:rPr sz="500" spc="-5" dirty="0">
                <a:solidFill>
                  <a:srgbClr val="FFFFFF"/>
                </a:solidFill>
                <a:latin typeface="Arial MT"/>
                <a:cs typeface="Arial MT"/>
                <a:hlinkClick r:id="" action="ppaction://noaction"/>
              </a:rPr>
              <a:t> </a:t>
            </a:r>
            <a:r>
              <a:rPr sz="500" dirty="0">
                <a:solidFill>
                  <a:srgbClr val="FFFFFF"/>
                </a:solidFill>
                <a:latin typeface="Arial MT"/>
                <a:cs typeface="Arial MT"/>
                <a:hlinkClick r:id="" action="ppaction://noaction"/>
              </a:rPr>
              <a:t>Nuclear </a:t>
            </a:r>
            <a:r>
              <a:rPr sz="500" spc="-10" dirty="0">
                <a:solidFill>
                  <a:srgbClr val="FFFFFF"/>
                </a:solidFill>
                <a:latin typeface="Arial MT"/>
                <a:cs typeface="Arial MT"/>
                <a:hlinkClick r:id="" action="ppaction://noaction"/>
              </a:rPr>
              <a:t>Structure</a:t>
            </a:r>
            <a:endParaRPr sz="500" dirty="0">
              <a:latin typeface="Arial MT"/>
              <a:cs typeface="Arial M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250CFE1-B64A-8039-0C74-6B010FD1C85C}"/>
                  </a:ext>
                </a:extLst>
              </p:cNvPr>
              <p:cNvSpPr txBox="1"/>
              <p:nvPr/>
            </p:nvSpPr>
            <p:spPr>
              <a:xfrm>
                <a:off x="1289596" y="2873542"/>
                <a:ext cx="149018" cy="294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7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7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6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250CFE1-B64A-8039-0C74-6B010FD1C8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596" y="2873542"/>
                <a:ext cx="149018" cy="2940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object 6">
            <a:extLst>
              <a:ext uri="{FF2B5EF4-FFF2-40B4-BE49-F238E27FC236}">
                <a16:creationId xmlns:a16="http://schemas.microsoft.com/office/drawing/2014/main" id="{869E8B7B-ED52-5668-AE2F-75F73F3115C0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3474" y="3298267"/>
            <a:ext cx="592341" cy="170221"/>
          </a:xfrm>
          <a:prstGeom prst="rect">
            <a:avLst/>
          </a:prstGeom>
        </p:spPr>
      </p:pic>
      <p:sp>
        <p:nvSpPr>
          <p:cNvPr id="30" name="object 3">
            <a:extLst>
              <a:ext uri="{FF2B5EF4-FFF2-40B4-BE49-F238E27FC236}">
                <a16:creationId xmlns:a16="http://schemas.microsoft.com/office/drawing/2014/main" id="{EB4DFBD4-C884-1B65-07B5-D9053971EA27}"/>
              </a:ext>
            </a:extLst>
          </p:cNvPr>
          <p:cNvSpPr/>
          <p:nvPr/>
        </p:nvSpPr>
        <p:spPr>
          <a:xfrm>
            <a:off x="759695" y="3303632"/>
            <a:ext cx="3027498" cy="149142"/>
          </a:xfrm>
          <a:custGeom>
            <a:avLst/>
            <a:gdLst/>
            <a:ahLst/>
            <a:cxnLst/>
            <a:rect l="l" t="t" r="r" b="b"/>
            <a:pathLst>
              <a:path w="7782559" h="444500">
                <a:moveTo>
                  <a:pt x="7782179" y="0"/>
                </a:moveTo>
                <a:lnTo>
                  <a:pt x="0" y="0"/>
                </a:lnTo>
                <a:lnTo>
                  <a:pt x="0" y="444411"/>
                </a:lnTo>
                <a:lnTo>
                  <a:pt x="7782179" y="444411"/>
                </a:lnTo>
                <a:lnTo>
                  <a:pt x="7782179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r>
              <a:rPr lang="en-US" sz="1100" spc="-30" dirty="0">
                <a:solidFill>
                  <a:srgbClr val="FFFFFF"/>
                </a:solidFill>
              </a:rPr>
              <a:t>             </a:t>
            </a:r>
            <a:r>
              <a:rPr lang="en-US" sz="1000" spc="-30" dirty="0">
                <a:solidFill>
                  <a:srgbClr val="FFFFFF"/>
                </a:solidFill>
                <a:latin typeface="+mn-lt"/>
              </a:rPr>
              <a:t>b1 and Azz  polarized target experiment</a:t>
            </a:r>
            <a:endParaRPr sz="1100" dirty="0">
              <a:latin typeface="+mn-lt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7AB5980-DB23-69CE-1FD9-C74247239C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0083" y="3300070"/>
            <a:ext cx="663333" cy="1180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04C8AD-E442-11A9-80DD-379FFAE10DC0}"/>
              </a:ext>
            </a:extLst>
          </p:cNvPr>
          <p:cNvSpPr txBox="1"/>
          <p:nvPr/>
        </p:nvSpPr>
        <p:spPr>
          <a:xfrm>
            <a:off x="2649077" y="3057424"/>
            <a:ext cx="127470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 </a:t>
            </a:r>
            <a:r>
              <a:rPr lang="en-US" sz="900" dirty="0" err="1">
                <a:solidFill>
                  <a:schemeClr val="tx1"/>
                </a:solidFill>
              </a:rPr>
              <a:t>Courtesy:Allison</a:t>
            </a:r>
            <a:r>
              <a:rPr lang="en-US" sz="900" dirty="0">
                <a:solidFill>
                  <a:schemeClr val="tx1"/>
                </a:solidFill>
              </a:rPr>
              <a:t> Zec</a:t>
            </a:r>
          </a:p>
        </p:txBody>
      </p:sp>
    </p:spTree>
  </p:cSld>
  <p:clrMapOvr>
    <a:masterClrMapping/>
  </p:clrMapOvr>
  <p:transition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What</a:t>
            </a:r>
            <a:r>
              <a:rPr spc="-5" dirty="0"/>
              <a:t> </a:t>
            </a:r>
            <a:r>
              <a:rPr spc="-40" dirty="0"/>
              <a:t>Deuterons</a:t>
            </a:r>
            <a:r>
              <a:rPr spc="-5" dirty="0"/>
              <a:t> </a:t>
            </a:r>
            <a:r>
              <a:rPr dirty="0"/>
              <a:t>Do</a:t>
            </a:r>
            <a:r>
              <a:rPr spc="-5" dirty="0"/>
              <a:t> </a:t>
            </a:r>
            <a:r>
              <a:rPr dirty="0"/>
              <a:t>That </a:t>
            </a:r>
            <a:r>
              <a:rPr spc="-10" dirty="0"/>
              <a:t>Protons</a:t>
            </a:r>
            <a:r>
              <a:rPr dirty="0"/>
              <a:t> </a:t>
            </a:r>
            <a:r>
              <a:rPr spc="-10" dirty="0"/>
              <a:t>Don’t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18857" y="637786"/>
            <a:ext cx="42290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80" dirty="0">
                <a:solidFill>
                  <a:schemeClr val="tx1"/>
                </a:solidFill>
                <a:latin typeface="+mj-lt"/>
                <a:cs typeface="Arial Black"/>
              </a:rPr>
              <a:t>Proton</a:t>
            </a:r>
            <a:endParaRPr sz="1000" dirty="0">
              <a:solidFill>
                <a:schemeClr val="tx1"/>
              </a:solidFill>
              <a:latin typeface="+mj-lt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32535" y="1049032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053" y="0"/>
                </a:lnTo>
              </a:path>
            </a:pathLst>
          </a:custGeom>
          <a:ln w="5054">
            <a:solidFill>
              <a:srgbClr val="001A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19835" y="1023025"/>
            <a:ext cx="73025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-50" dirty="0">
                <a:solidFill>
                  <a:srgbClr val="001A47"/>
                </a:solidFill>
                <a:latin typeface="Arial MT"/>
                <a:cs typeface="Arial MT"/>
              </a:rPr>
              <a:t>2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5815" y="941443"/>
            <a:ext cx="84963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000" spc="-45" dirty="0">
                <a:solidFill>
                  <a:schemeClr val="tx1"/>
                </a:solidFill>
                <a:latin typeface="+mn-lt"/>
                <a:cs typeface="Microsoft Sans Serif"/>
              </a:rPr>
              <a:t>Spin-</a:t>
            </a:r>
            <a:r>
              <a:rPr sz="1000" spc="-150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50" spc="412" baseline="31746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lang="en-US" sz="1050" spc="412" baseline="31746" dirty="0">
                <a:solidFill>
                  <a:schemeClr val="tx1"/>
                </a:solidFill>
                <a:latin typeface="+mn-lt"/>
                <a:cs typeface="Arial MT"/>
              </a:rPr>
              <a:t>1</a:t>
            </a:r>
            <a:r>
              <a:rPr sz="1000" spc="-20" dirty="0">
                <a:solidFill>
                  <a:schemeClr val="tx1"/>
                </a:solidFill>
                <a:latin typeface="+mn-lt"/>
                <a:cs typeface="Microsoft Sans Serif"/>
              </a:rPr>
              <a:t>System</a:t>
            </a:r>
            <a:endParaRPr sz="1000" dirty="0">
              <a:solidFill>
                <a:schemeClr val="tx1"/>
              </a:solidFill>
              <a:latin typeface="+mn-lt"/>
              <a:cs typeface="Microsoft Sans Serif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1632" y="1240734"/>
            <a:ext cx="319186" cy="41818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30936" y="1772385"/>
            <a:ext cx="44577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800" i="1" dirty="0">
                <a:solidFill>
                  <a:srgbClr val="001A47"/>
                </a:solidFill>
                <a:latin typeface="Arial"/>
                <a:cs typeface="Arial"/>
              </a:rPr>
              <a:t>m</a:t>
            </a:r>
            <a:r>
              <a:rPr sz="800" i="1" spc="25" dirty="0">
                <a:solidFill>
                  <a:srgbClr val="001A47"/>
                </a:solidFill>
                <a:latin typeface="Arial"/>
                <a:cs typeface="Arial"/>
              </a:rPr>
              <a:t> </a:t>
            </a:r>
            <a:r>
              <a:rPr sz="800" spc="190" dirty="0">
                <a:solidFill>
                  <a:srgbClr val="001A47"/>
                </a:solidFill>
                <a:latin typeface="Arial MT"/>
                <a:cs typeface="Arial MT"/>
              </a:rPr>
              <a:t>=</a:t>
            </a:r>
            <a:r>
              <a:rPr sz="800" spc="15" dirty="0">
                <a:solidFill>
                  <a:srgbClr val="001A47"/>
                </a:solidFill>
                <a:latin typeface="Arial MT"/>
                <a:cs typeface="Arial MT"/>
              </a:rPr>
              <a:t> </a:t>
            </a:r>
            <a:r>
              <a:rPr sz="800" spc="190" dirty="0">
                <a:solidFill>
                  <a:srgbClr val="001A47"/>
                </a:solidFill>
                <a:latin typeface="Arial MT"/>
                <a:cs typeface="Arial MT"/>
              </a:rPr>
              <a:t>+</a:t>
            </a:r>
            <a:r>
              <a:rPr sz="800" spc="-100" dirty="0">
                <a:solidFill>
                  <a:srgbClr val="001A47"/>
                </a:solidFill>
                <a:latin typeface="Arial MT"/>
                <a:cs typeface="Arial MT"/>
              </a:rPr>
              <a:t> </a:t>
            </a:r>
            <a:r>
              <a:rPr sz="900" spc="-75" baseline="32407" dirty="0">
                <a:solidFill>
                  <a:srgbClr val="001A47"/>
                </a:solidFill>
                <a:latin typeface="Arial MT"/>
                <a:cs typeface="Arial MT"/>
              </a:rPr>
              <a:t>1</a:t>
            </a:r>
            <a:endParaRPr sz="900" baseline="32407">
              <a:latin typeface="Arial MT"/>
              <a:cs typeface="Arial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97966" y="1861007"/>
            <a:ext cx="40640" cy="0"/>
          </a:xfrm>
          <a:custGeom>
            <a:avLst/>
            <a:gdLst/>
            <a:ahLst/>
            <a:cxnLst/>
            <a:rect l="l" t="t" r="r" b="b"/>
            <a:pathLst>
              <a:path w="40640">
                <a:moveTo>
                  <a:pt x="0" y="0"/>
                </a:moveTo>
                <a:lnTo>
                  <a:pt x="40335" y="0"/>
                </a:lnTo>
              </a:path>
            </a:pathLst>
          </a:custGeom>
          <a:ln w="5054">
            <a:solidFill>
              <a:srgbClr val="001A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39565" y="1240734"/>
            <a:ext cx="319186" cy="418185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368856" y="1772385"/>
            <a:ext cx="44577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800" i="1" dirty="0">
                <a:solidFill>
                  <a:srgbClr val="001A47"/>
                </a:solidFill>
                <a:latin typeface="Arial"/>
                <a:cs typeface="Arial"/>
              </a:rPr>
              <a:t>m</a:t>
            </a:r>
            <a:r>
              <a:rPr sz="800" i="1" spc="20" dirty="0">
                <a:solidFill>
                  <a:srgbClr val="001A47"/>
                </a:solidFill>
                <a:latin typeface="Arial"/>
                <a:cs typeface="Arial"/>
              </a:rPr>
              <a:t> </a:t>
            </a:r>
            <a:r>
              <a:rPr sz="800" spc="190" dirty="0">
                <a:solidFill>
                  <a:srgbClr val="001A47"/>
                </a:solidFill>
                <a:latin typeface="Arial MT"/>
                <a:cs typeface="Arial MT"/>
              </a:rPr>
              <a:t>=</a:t>
            </a:r>
            <a:r>
              <a:rPr sz="800" spc="20" dirty="0">
                <a:solidFill>
                  <a:srgbClr val="001A47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001A47"/>
                </a:solidFill>
                <a:latin typeface="Lucida Sans Unicode"/>
                <a:cs typeface="Lucida Sans Unicode"/>
              </a:rPr>
              <a:t>−</a:t>
            </a:r>
            <a:r>
              <a:rPr sz="800" spc="-125" dirty="0">
                <a:solidFill>
                  <a:srgbClr val="001A47"/>
                </a:solidFill>
                <a:latin typeface="Lucida Sans Unicode"/>
                <a:cs typeface="Lucida Sans Unicode"/>
              </a:rPr>
              <a:t> </a:t>
            </a:r>
            <a:r>
              <a:rPr sz="900" spc="-75" baseline="32407" dirty="0">
                <a:solidFill>
                  <a:srgbClr val="001A47"/>
                </a:solidFill>
                <a:latin typeface="Arial MT"/>
                <a:cs typeface="Arial MT"/>
              </a:rPr>
              <a:t>1</a:t>
            </a:r>
            <a:endParaRPr sz="900" baseline="32407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735899" y="1861007"/>
            <a:ext cx="40640" cy="0"/>
          </a:xfrm>
          <a:custGeom>
            <a:avLst/>
            <a:gdLst/>
            <a:ahLst/>
            <a:cxnLst/>
            <a:rect l="l" t="t" r="r" b="b"/>
            <a:pathLst>
              <a:path w="40639">
                <a:moveTo>
                  <a:pt x="0" y="0"/>
                </a:moveTo>
                <a:lnTo>
                  <a:pt x="40335" y="0"/>
                </a:lnTo>
              </a:path>
            </a:pathLst>
          </a:custGeom>
          <a:ln w="5054">
            <a:solidFill>
              <a:srgbClr val="001A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85266" y="1837390"/>
            <a:ext cx="1003935" cy="1168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49960" algn="l"/>
              </a:tabLst>
            </a:pPr>
            <a:r>
              <a:rPr sz="600" spc="-50" dirty="0">
                <a:solidFill>
                  <a:srgbClr val="001A47"/>
                </a:solidFill>
                <a:latin typeface="Arial MT"/>
                <a:cs typeface="Arial MT"/>
              </a:rPr>
              <a:t>2</a:t>
            </a:r>
            <a:r>
              <a:rPr sz="600" dirty="0">
                <a:solidFill>
                  <a:srgbClr val="001A47"/>
                </a:solidFill>
                <a:latin typeface="Arial MT"/>
                <a:cs typeface="Arial MT"/>
              </a:rPr>
              <a:t>	</a:t>
            </a:r>
            <a:r>
              <a:rPr sz="600" spc="-50" dirty="0">
                <a:solidFill>
                  <a:srgbClr val="001A47"/>
                </a:solidFill>
                <a:latin typeface="Arial MT"/>
                <a:cs typeface="Arial MT"/>
              </a:rPr>
              <a:t>2</a:t>
            </a:r>
            <a:endParaRPr sz="600" dirty="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5300" y="1988520"/>
            <a:ext cx="156972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chemeClr val="tx1"/>
                </a:solidFill>
                <a:latin typeface="Microsoft Sans Serif"/>
                <a:cs typeface="Microsoft Sans Serif"/>
              </a:rPr>
              <a:t>“</a:t>
            </a:r>
            <a:r>
              <a:rPr sz="1000" dirty="0">
                <a:solidFill>
                  <a:schemeClr val="tx1"/>
                </a:solidFill>
                <a:latin typeface="+mn-lt"/>
                <a:cs typeface="Microsoft Sans Serif"/>
              </a:rPr>
              <a:t>Typical”</a:t>
            </a:r>
            <a:r>
              <a:rPr sz="1000" spc="55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spc="-25" dirty="0">
                <a:solidFill>
                  <a:schemeClr val="tx1"/>
                </a:solidFill>
                <a:latin typeface="+mn-lt"/>
                <a:cs typeface="Microsoft Sans Serif"/>
              </a:rPr>
              <a:t>Vector</a:t>
            </a:r>
            <a:r>
              <a:rPr sz="1000" spc="55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spc="-25" dirty="0">
                <a:solidFill>
                  <a:schemeClr val="tx1"/>
                </a:solidFill>
                <a:latin typeface="+mn-lt"/>
                <a:cs typeface="Microsoft Sans Serif"/>
              </a:rPr>
              <a:t>Polarization</a:t>
            </a:r>
            <a:endParaRPr sz="1000" dirty="0">
              <a:solidFill>
                <a:schemeClr val="tx1"/>
              </a:solidFill>
              <a:latin typeface="+mn-lt"/>
              <a:cs typeface="Microsoft Sans Serif"/>
            </a:endParaRPr>
          </a:p>
        </p:txBody>
      </p: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6819" y="2239383"/>
            <a:ext cx="976301" cy="418645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88430" y="2676800"/>
            <a:ext cx="1654175" cy="450850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664210">
              <a:lnSpc>
                <a:spcPct val="100000"/>
              </a:lnSpc>
              <a:spcBef>
                <a:spcPts val="760"/>
              </a:spcBef>
            </a:pPr>
            <a:r>
              <a:rPr sz="1000" i="1" dirty="0">
                <a:solidFill>
                  <a:srgbClr val="001A47"/>
                </a:solidFill>
                <a:latin typeface="Arial"/>
                <a:cs typeface="Arial"/>
              </a:rPr>
              <a:t>P</a:t>
            </a:r>
            <a:r>
              <a:rPr sz="1050" i="1" baseline="-11904" dirty="0">
                <a:solidFill>
                  <a:srgbClr val="001A47"/>
                </a:solidFill>
                <a:latin typeface="Arial"/>
                <a:cs typeface="Arial"/>
              </a:rPr>
              <a:t>z</a:t>
            </a:r>
            <a:r>
              <a:rPr sz="1050" i="1" spc="262" baseline="-11904" dirty="0">
                <a:solidFill>
                  <a:srgbClr val="001A47"/>
                </a:solidFill>
                <a:latin typeface="Arial"/>
                <a:cs typeface="Arial"/>
              </a:rPr>
              <a:t> </a:t>
            </a:r>
            <a:r>
              <a:rPr sz="1000" spc="180" dirty="0">
                <a:solidFill>
                  <a:srgbClr val="001A47"/>
                </a:solidFill>
                <a:latin typeface="Microsoft Sans Serif"/>
                <a:cs typeface="Microsoft Sans Serif"/>
              </a:rPr>
              <a:t>=</a:t>
            </a:r>
            <a:r>
              <a:rPr sz="1000" dirty="0">
                <a:solidFill>
                  <a:srgbClr val="001A47"/>
                </a:solidFill>
                <a:latin typeface="Microsoft Sans Serif"/>
                <a:cs typeface="Microsoft Sans Serif"/>
              </a:rPr>
              <a:t> </a:t>
            </a:r>
            <a:r>
              <a:rPr sz="1000" i="1" spc="55" dirty="0">
                <a:solidFill>
                  <a:srgbClr val="001A47"/>
                </a:solidFill>
                <a:latin typeface="Arial"/>
                <a:cs typeface="Arial"/>
              </a:rPr>
              <a:t>p</a:t>
            </a:r>
            <a:r>
              <a:rPr sz="1050" spc="82" baseline="-11904" dirty="0">
                <a:solidFill>
                  <a:srgbClr val="001A47"/>
                </a:solidFill>
                <a:latin typeface="Arial MT"/>
                <a:cs typeface="Arial MT"/>
              </a:rPr>
              <a:t>+</a:t>
            </a:r>
            <a:r>
              <a:rPr sz="1050" spc="89" baseline="-11904" dirty="0">
                <a:solidFill>
                  <a:srgbClr val="001A47"/>
                </a:solidFill>
                <a:latin typeface="Arial MT"/>
                <a:cs typeface="Arial MT"/>
              </a:rPr>
              <a:t> </a:t>
            </a:r>
            <a:r>
              <a:rPr sz="1000" spc="220" dirty="0">
                <a:solidFill>
                  <a:srgbClr val="001A47"/>
                </a:solidFill>
                <a:latin typeface="Cambria"/>
                <a:cs typeface="Cambria"/>
              </a:rPr>
              <a:t>−</a:t>
            </a:r>
            <a:r>
              <a:rPr sz="1000" spc="-5" dirty="0">
                <a:solidFill>
                  <a:srgbClr val="001A47"/>
                </a:solidFill>
                <a:latin typeface="Cambria"/>
                <a:cs typeface="Cambria"/>
              </a:rPr>
              <a:t> </a:t>
            </a:r>
            <a:r>
              <a:rPr sz="1000" i="1" spc="-25" dirty="0">
                <a:solidFill>
                  <a:srgbClr val="001A47"/>
                </a:solidFill>
                <a:latin typeface="Arial"/>
                <a:cs typeface="Arial"/>
              </a:rPr>
              <a:t>p</a:t>
            </a:r>
            <a:r>
              <a:rPr sz="1050" spc="-37" baseline="-11904" dirty="0">
                <a:solidFill>
                  <a:srgbClr val="001A47"/>
                </a:solidFill>
                <a:latin typeface="Lucida Sans Unicode"/>
                <a:cs typeface="Lucida Sans Unicode"/>
              </a:rPr>
              <a:t>−</a:t>
            </a:r>
            <a:endParaRPr sz="1050" baseline="-11904" dirty="0">
              <a:latin typeface="Lucida Sans Unicode"/>
              <a:cs typeface="Lucida Sans Unicode"/>
            </a:endParaRPr>
          </a:p>
          <a:p>
            <a:pPr marL="38100">
              <a:lnSpc>
                <a:spcPct val="100000"/>
              </a:lnSpc>
              <a:spcBef>
                <a:spcPts val="525"/>
              </a:spcBef>
            </a:pPr>
            <a:r>
              <a:rPr sz="800" dirty="0">
                <a:solidFill>
                  <a:schemeClr val="tx1"/>
                </a:solidFill>
                <a:latin typeface="+mn-lt"/>
                <a:cs typeface="Arial MT"/>
              </a:rPr>
              <a:t>J</a:t>
            </a:r>
            <a:r>
              <a:rPr sz="800" spc="-5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800" spc="-10" dirty="0">
                <a:solidFill>
                  <a:schemeClr val="tx1"/>
                </a:solidFill>
                <a:latin typeface="+mn-lt"/>
                <a:cs typeface="Arial MT"/>
              </a:rPr>
              <a:t>Forest,</a:t>
            </a:r>
            <a:r>
              <a:rPr sz="800" spc="30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800" dirty="0">
                <a:solidFill>
                  <a:schemeClr val="tx1"/>
                </a:solidFill>
                <a:latin typeface="+mn-lt"/>
                <a:cs typeface="Arial MT"/>
              </a:rPr>
              <a:t>et</a:t>
            </a:r>
            <a:r>
              <a:rPr sz="800" spc="25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800" dirty="0">
                <a:solidFill>
                  <a:schemeClr val="tx1"/>
                </a:solidFill>
                <a:latin typeface="+mn-lt"/>
                <a:cs typeface="Arial MT"/>
              </a:rPr>
              <a:t>al,</a:t>
            </a:r>
            <a:r>
              <a:rPr sz="800" spc="30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800" dirty="0">
                <a:solidFill>
                  <a:schemeClr val="tx1"/>
                </a:solidFill>
                <a:latin typeface="+mn-lt"/>
                <a:cs typeface="Arial MT"/>
              </a:rPr>
              <a:t>PRC</a:t>
            </a:r>
            <a:r>
              <a:rPr sz="800" spc="30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800" spc="-110" dirty="0">
                <a:solidFill>
                  <a:schemeClr val="tx1"/>
                </a:solidFill>
                <a:latin typeface="+mn-lt"/>
                <a:cs typeface="Arial Black"/>
              </a:rPr>
              <a:t>54</a:t>
            </a:r>
            <a:r>
              <a:rPr sz="800" spc="15" dirty="0">
                <a:solidFill>
                  <a:schemeClr val="tx1"/>
                </a:solidFill>
                <a:latin typeface="+mn-lt"/>
                <a:cs typeface="Arial Black"/>
              </a:rPr>
              <a:t> </a:t>
            </a:r>
            <a:r>
              <a:rPr sz="800" dirty="0">
                <a:solidFill>
                  <a:schemeClr val="tx1"/>
                </a:solidFill>
                <a:latin typeface="+mn-lt"/>
                <a:cs typeface="Arial MT"/>
              </a:rPr>
              <a:t>646</a:t>
            </a:r>
            <a:r>
              <a:rPr sz="800" spc="30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800" spc="-10" dirty="0">
                <a:solidFill>
                  <a:schemeClr val="tx1"/>
                </a:solidFill>
                <a:latin typeface="+mn-lt"/>
                <a:cs typeface="Arial MT"/>
              </a:rPr>
              <a:t>(1996)</a:t>
            </a:r>
            <a:endParaRPr sz="800" dirty="0">
              <a:solidFill>
                <a:schemeClr val="tx1"/>
              </a:solidFill>
              <a:latin typeface="+mn-lt"/>
              <a:cs typeface="Arial MT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262238" y="567029"/>
            <a:ext cx="0" cy="2320290"/>
          </a:xfrm>
          <a:custGeom>
            <a:avLst/>
            <a:gdLst/>
            <a:ahLst/>
            <a:cxnLst/>
            <a:rect l="l" t="t" r="r" b="b"/>
            <a:pathLst>
              <a:path h="2320290">
                <a:moveTo>
                  <a:pt x="0" y="2319794"/>
                </a:moveTo>
                <a:lnTo>
                  <a:pt x="0" y="0"/>
                </a:lnTo>
              </a:path>
            </a:pathLst>
          </a:custGeom>
          <a:ln w="3594">
            <a:solidFill>
              <a:srgbClr val="001A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085858" y="698136"/>
            <a:ext cx="784225" cy="481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chemeClr val="tx1"/>
                </a:solidFill>
                <a:latin typeface="+mj-lt"/>
                <a:cs typeface="Arial Black"/>
              </a:rPr>
              <a:t>Deuteron</a:t>
            </a:r>
            <a:endParaRPr sz="1000" dirty="0">
              <a:solidFill>
                <a:schemeClr val="tx1"/>
              </a:solidFill>
              <a:latin typeface="+mj-lt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1190"/>
              </a:spcBef>
            </a:pPr>
            <a:r>
              <a:rPr sz="1000" spc="-45" dirty="0">
                <a:solidFill>
                  <a:schemeClr val="tx1"/>
                </a:solidFill>
                <a:latin typeface="Microsoft Sans Serif"/>
                <a:cs typeface="Microsoft Sans Serif"/>
              </a:rPr>
              <a:t>Spin-</a:t>
            </a:r>
            <a:r>
              <a:rPr sz="1000" dirty="0">
                <a:solidFill>
                  <a:schemeClr val="tx1"/>
                </a:solidFill>
                <a:latin typeface="Microsoft Sans Serif"/>
                <a:cs typeface="Microsoft Sans Serif"/>
              </a:rPr>
              <a:t>1</a:t>
            </a:r>
            <a:r>
              <a:rPr sz="1000" spc="60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1000" spc="-35" dirty="0">
                <a:solidFill>
                  <a:schemeClr val="tx1"/>
                </a:solidFill>
                <a:latin typeface="Microsoft Sans Serif"/>
                <a:cs typeface="Microsoft Sans Serif"/>
              </a:rPr>
              <a:t>System</a:t>
            </a:r>
            <a:endParaRPr sz="1000" dirty="0">
              <a:solidFill>
                <a:schemeClr val="tx1"/>
              </a:solidFill>
              <a:latin typeface="Microsoft Sans Serif"/>
              <a:cs typeface="Microsoft Sans Serif"/>
            </a:endParaRPr>
          </a:p>
        </p:txBody>
      </p:sp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59013" y="1333939"/>
            <a:ext cx="351078" cy="359300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91847" y="1335470"/>
            <a:ext cx="373938" cy="366543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3323145" y="1745258"/>
            <a:ext cx="309245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i="1" dirty="0">
                <a:solidFill>
                  <a:srgbClr val="001A47"/>
                </a:solidFill>
                <a:latin typeface="Arial"/>
                <a:cs typeface="Arial"/>
              </a:rPr>
              <a:t>m</a:t>
            </a:r>
            <a:r>
              <a:rPr sz="800" i="1" spc="25" dirty="0">
                <a:solidFill>
                  <a:srgbClr val="001A47"/>
                </a:solidFill>
                <a:latin typeface="Arial"/>
                <a:cs typeface="Arial"/>
              </a:rPr>
              <a:t> </a:t>
            </a:r>
            <a:r>
              <a:rPr sz="800" spc="190" dirty="0">
                <a:solidFill>
                  <a:srgbClr val="001A47"/>
                </a:solidFill>
                <a:latin typeface="Arial MT"/>
                <a:cs typeface="Arial MT"/>
              </a:rPr>
              <a:t>=</a:t>
            </a:r>
            <a:r>
              <a:rPr sz="800" spc="15" dirty="0">
                <a:solidFill>
                  <a:srgbClr val="001A47"/>
                </a:solidFill>
                <a:latin typeface="Arial MT"/>
                <a:cs typeface="Arial MT"/>
              </a:rPr>
              <a:t> </a:t>
            </a:r>
            <a:r>
              <a:rPr sz="800" spc="-50" dirty="0">
                <a:solidFill>
                  <a:srgbClr val="001A47"/>
                </a:solidFill>
                <a:latin typeface="Arial MT"/>
                <a:cs typeface="Arial MT"/>
              </a:rPr>
              <a:t>0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400300" y="1723706"/>
            <a:ext cx="215519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774189" algn="l"/>
              </a:tabLst>
            </a:pPr>
            <a:r>
              <a:rPr sz="800" i="1" dirty="0">
                <a:solidFill>
                  <a:srgbClr val="001A47"/>
                </a:solidFill>
                <a:latin typeface="Arial"/>
                <a:cs typeface="Arial"/>
              </a:rPr>
              <a:t>m</a:t>
            </a:r>
            <a:r>
              <a:rPr sz="800" i="1" spc="25" dirty="0">
                <a:solidFill>
                  <a:srgbClr val="001A47"/>
                </a:solidFill>
                <a:latin typeface="Arial"/>
                <a:cs typeface="Arial"/>
              </a:rPr>
              <a:t> </a:t>
            </a:r>
            <a:r>
              <a:rPr sz="800" spc="190" dirty="0">
                <a:solidFill>
                  <a:srgbClr val="001A47"/>
                </a:solidFill>
                <a:latin typeface="Arial MT"/>
                <a:cs typeface="Arial MT"/>
              </a:rPr>
              <a:t>=</a:t>
            </a:r>
            <a:r>
              <a:rPr sz="800" spc="15" dirty="0">
                <a:solidFill>
                  <a:srgbClr val="001A47"/>
                </a:solidFill>
                <a:latin typeface="Arial MT"/>
                <a:cs typeface="Arial MT"/>
              </a:rPr>
              <a:t> </a:t>
            </a:r>
            <a:r>
              <a:rPr sz="800" spc="55" dirty="0">
                <a:solidFill>
                  <a:srgbClr val="001A47"/>
                </a:solidFill>
                <a:latin typeface="Arial MT"/>
                <a:cs typeface="Arial MT"/>
              </a:rPr>
              <a:t>+1</a:t>
            </a:r>
            <a:r>
              <a:rPr sz="800" dirty="0">
                <a:solidFill>
                  <a:srgbClr val="001A47"/>
                </a:solidFill>
                <a:latin typeface="Arial MT"/>
                <a:cs typeface="Arial MT"/>
              </a:rPr>
              <a:t>	</a:t>
            </a:r>
            <a:r>
              <a:rPr sz="800" i="1" dirty="0">
                <a:solidFill>
                  <a:srgbClr val="001A47"/>
                </a:solidFill>
                <a:latin typeface="Arial"/>
                <a:cs typeface="Arial"/>
              </a:rPr>
              <a:t>m</a:t>
            </a:r>
            <a:r>
              <a:rPr sz="800" i="1" spc="25" dirty="0">
                <a:solidFill>
                  <a:srgbClr val="001A47"/>
                </a:solidFill>
                <a:latin typeface="Arial"/>
                <a:cs typeface="Arial"/>
              </a:rPr>
              <a:t> </a:t>
            </a:r>
            <a:r>
              <a:rPr sz="800" spc="190" dirty="0">
                <a:solidFill>
                  <a:srgbClr val="001A47"/>
                </a:solidFill>
                <a:latin typeface="Arial MT"/>
                <a:cs typeface="Arial MT"/>
              </a:rPr>
              <a:t>=</a:t>
            </a:r>
            <a:r>
              <a:rPr sz="800" spc="15" dirty="0">
                <a:solidFill>
                  <a:srgbClr val="001A47"/>
                </a:solidFill>
                <a:latin typeface="Arial MT"/>
                <a:cs typeface="Arial MT"/>
              </a:rPr>
              <a:t> </a:t>
            </a:r>
            <a:r>
              <a:rPr sz="800" spc="-25" dirty="0">
                <a:solidFill>
                  <a:srgbClr val="001A47"/>
                </a:solidFill>
                <a:latin typeface="Lucida Sans Unicode"/>
                <a:cs typeface="Lucida Sans Unicode"/>
              </a:rPr>
              <a:t>−</a:t>
            </a:r>
            <a:r>
              <a:rPr sz="800" spc="-25" dirty="0">
                <a:solidFill>
                  <a:srgbClr val="001A47"/>
                </a:solidFill>
                <a:latin typeface="Arial MT"/>
                <a:cs typeface="Arial MT"/>
              </a:rPr>
              <a:t>1</a:t>
            </a:r>
            <a:endParaRPr sz="800">
              <a:latin typeface="Arial MT"/>
              <a:cs typeface="Arial MT"/>
            </a:endParaRPr>
          </a:p>
        </p:txBody>
      </p:sp>
      <p:pic>
        <p:nvPicPr>
          <p:cNvPr id="23" name="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21785" y="1332208"/>
            <a:ext cx="350343" cy="362796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2640520" y="1884443"/>
            <a:ext cx="167449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5" dirty="0">
                <a:solidFill>
                  <a:schemeClr val="tx1"/>
                </a:solidFill>
                <a:latin typeface="+mn-lt"/>
                <a:cs typeface="Microsoft Sans Serif"/>
              </a:rPr>
              <a:t>Vector</a:t>
            </a:r>
            <a:r>
              <a:rPr sz="1000" spc="35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lang="en-US" sz="1000" spc="-125" dirty="0">
                <a:solidFill>
                  <a:schemeClr val="tx1"/>
                </a:solidFill>
                <a:latin typeface="+mn-lt"/>
                <a:cs typeface="Arial Black"/>
              </a:rPr>
              <a:t>and</a:t>
            </a:r>
            <a:r>
              <a:rPr sz="1000" spc="-5" dirty="0">
                <a:solidFill>
                  <a:schemeClr val="tx1"/>
                </a:solidFill>
                <a:latin typeface="+mn-lt"/>
                <a:cs typeface="Arial Black"/>
              </a:rPr>
              <a:t> </a:t>
            </a:r>
            <a:r>
              <a:rPr sz="1000" spc="-60" dirty="0">
                <a:solidFill>
                  <a:schemeClr val="tx1"/>
                </a:solidFill>
                <a:latin typeface="+mn-lt"/>
                <a:cs typeface="Microsoft Sans Serif"/>
              </a:rPr>
              <a:t>Tensor</a:t>
            </a:r>
            <a:r>
              <a:rPr sz="1000" spc="45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spc="-25" dirty="0">
                <a:solidFill>
                  <a:schemeClr val="tx1"/>
                </a:solidFill>
                <a:latin typeface="+mn-lt"/>
                <a:cs typeface="Microsoft Sans Serif"/>
              </a:rPr>
              <a:t>Polarization</a:t>
            </a:r>
            <a:endParaRPr sz="1000" dirty="0">
              <a:solidFill>
                <a:schemeClr val="tx1"/>
              </a:solidFill>
              <a:latin typeface="+mn-lt"/>
              <a:cs typeface="Microsoft Sans Serif"/>
            </a:endParaRPr>
          </a:p>
        </p:txBody>
      </p:sp>
      <p:pic>
        <p:nvPicPr>
          <p:cNvPr id="25" name="object 2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410802" y="2036331"/>
            <a:ext cx="2133715" cy="649743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2824403" y="2698679"/>
            <a:ext cx="130048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000" i="1" dirty="0">
                <a:solidFill>
                  <a:schemeClr val="tx1"/>
                </a:solidFill>
                <a:latin typeface="+mn-lt"/>
                <a:cs typeface="Arial"/>
              </a:rPr>
              <a:t>P</a:t>
            </a:r>
            <a:r>
              <a:rPr sz="1050" i="1" baseline="-11904" dirty="0">
                <a:solidFill>
                  <a:schemeClr val="tx1"/>
                </a:solidFill>
                <a:latin typeface="+mn-lt"/>
                <a:cs typeface="Arial"/>
              </a:rPr>
              <a:t>zz</a:t>
            </a:r>
            <a:r>
              <a:rPr sz="1050" i="1" spc="300" baseline="-11904" dirty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sz="1000" spc="180" dirty="0">
                <a:solidFill>
                  <a:schemeClr val="tx1"/>
                </a:solidFill>
                <a:latin typeface="+mn-lt"/>
                <a:cs typeface="Microsoft Sans Serif"/>
              </a:rPr>
              <a:t>=</a:t>
            </a:r>
            <a:r>
              <a:rPr sz="1000" spc="15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spc="50" dirty="0">
                <a:solidFill>
                  <a:schemeClr val="tx1"/>
                </a:solidFill>
                <a:latin typeface="+mn-lt"/>
                <a:cs typeface="Microsoft Sans Serif"/>
              </a:rPr>
              <a:t>(</a:t>
            </a:r>
            <a:r>
              <a:rPr sz="1000" i="1" spc="50" dirty="0">
                <a:solidFill>
                  <a:schemeClr val="tx1"/>
                </a:solidFill>
                <a:latin typeface="+mn-lt"/>
                <a:cs typeface="Arial"/>
              </a:rPr>
              <a:t>p</a:t>
            </a:r>
            <a:r>
              <a:rPr sz="1050" spc="75" baseline="-11904" dirty="0">
                <a:solidFill>
                  <a:schemeClr val="tx1"/>
                </a:solidFill>
                <a:latin typeface="+mn-lt"/>
                <a:cs typeface="Arial MT"/>
              </a:rPr>
              <a:t>+</a:t>
            </a:r>
            <a:r>
              <a:rPr sz="1050" spc="120" baseline="-11904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1000" spc="180" dirty="0">
                <a:solidFill>
                  <a:schemeClr val="tx1"/>
                </a:solidFill>
                <a:latin typeface="+mn-lt"/>
                <a:cs typeface="Microsoft Sans Serif"/>
              </a:rPr>
              <a:t>+</a:t>
            </a:r>
            <a:r>
              <a:rPr sz="1000" spc="-45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i="1" dirty="0">
                <a:solidFill>
                  <a:schemeClr val="tx1"/>
                </a:solidFill>
                <a:latin typeface="+mn-lt"/>
                <a:cs typeface="Arial"/>
              </a:rPr>
              <a:t>p</a:t>
            </a:r>
            <a:r>
              <a:rPr sz="1050" baseline="-11904" dirty="0">
                <a:solidFill>
                  <a:schemeClr val="tx1"/>
                </a:solidFill>
                <a:latin typeface="+mn-lt"/>
                <a:cs typeface="Lucida Sans Unicode"/>
              </a:rPr>
              <a:t>−</a:t>
            </a:r>
            <a:r>
              <a:rPr sz="1000" dirty="0">
                <a:solidFill>
                  <a:schemeClr val="tx1"/>
                </a:solidFill>
                <a:latin typeface="+mn-lt"/>
                <a:cs typeface="Microsoft Sans Serif"/>
              </a:rPr>
              <a:t>)</a:t>
            </a:r>
            <a:r>
              <a:rPr sz="1000" spc="-40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spc="220" dirty="0">
                <a:solidFill>
                  <a:schemeClr val="tx1"/>
                </a:solidFill>
                <a:latin typeface="+mn-lt"/>
                <a:cs typeface="Cambria"/>
              </a:rPr>
              <a:t>−</a:t>
            </a:r>
            <a:r>
              <a:rPr sz="1000" spc="5" dirty="0">
                <a:solidFill>
                  <a:schemeClr val="tx1"/>
                </a:solidFill>
                <a:latin typeface="+mn-lt"/>
                <a:cs typeface="Cambria"/>
              </a:rPr>
              <a:t> </a:t>
            </a:r>
            <a:r>
              <a:rPr sz="1000" spc="-25" dirty="0">
                <a:solidFill>
                  <a:schemeClr val="tx1"/>
                </a:solidFill>
                <a:latin typeface="+mn-lt"/>
                <a:cs typeface="Microsoft Sans Serif"/>
              </a:rPr>
              <a:t>2</a:t>
            </a:r>
            <a:r>
              <a:rPr sz="1000" i="1" spc="-25" dirty="0">
                <a:solidFill>
                  <a:schemeClr val="tx1"/>
                </a:solidFill>
                <a:latin typeface="+mn-lt"/>
                <a:cs typeface="Arial"/>
              </a:rPr>
              <a:t>p</a:t>
            </a:r>
            <a:r>
              <a:rPr sz="1050" spc="-37" baseline="-11904" dirty="0">
                <a:solidFill>
                  <a:schemeClr val="tx1"/>
                </a:solidFill>
                <a:latin typeface="+mn-lt"/>
                <a:cs typeface="Arial MT"/>
              </a:rPr>
              <a:t>0</a:t>
            </a:r>
            <a:endParaRPr sz="1050" baseline="-11904" dirty="0">
              <a:solidFill>
                <a:schemeClr val="tx1"/>
              </a:solidFill>
              <a:latin typeface="+mn-lt"/>
              <a:cs typeface="Arial MT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ftr" sz="quarter" idx="5"/>
          </p:nvPr>
        </p:nvSpPr>
        <p:spPr>
          <a:xfrm>
            <a:off x="113474" y="3342177"/>
            <a:ext cx="694690" cy="99386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lang="en-US" spc="-10" dirty="0"/>
              <a:t>Chhetra Lama</a:t>
            </a:r>
            <a:endParaRPr spc="-10" dirty="0"/>
          </a:p>
        </p:txBody>
      </p:sp>
      <p:sp>
        <p:nvSpPr>
          <p:cNvPr id="34" name="object 3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5461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4</a:t>
            </a:fld>
            <a:r>
              <a:rPr spc="30" dirty="0"/>
              <a:t> </a:t>
            </a:r>
            <a:r>
              <a:rPr spc="125" dirty="0"/>
              <a:t>/</a:t>
            </a:r>
            <a:r>
              <a:rPr spc="30" dirty="0"/>
              <a:t> </a:t>
            </a:r>
            <a:r>
              <a:rPr spc="-25" dirty="0"/>
              <a:t>43</a:t>
            </a:r>
          </a:p>
        </p:txBody>
      </p:sp>
      <p:sp>
        <p:nvSpPr>
          <p:cNvPr id="36" name="object 24">
            <a:extLst>
              <a:ext uri="{FF2B5EF4-FFF2-40B4-BE49-F238E27FC236}">
                <a16:creationId xmlns:a16="http://schemas.microsoft.com/office/drawing/2014/main" id="{EC0FF912-3B3F-CD40-5697-B9B79566AAB0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xfrm>
            <a:off x="3768216" y="3342177"/>
            <a:ext cx="373329" cy="99386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29209">
              <a:lnSpc>
                <a:spcPct val="100000"/>
              </a:lnSpc>
              <a:spcBef>
                <a:spcPts val="175"/>
              </a:spcBef>
            </a:pPr>
            <a:r>
              <a:rPr spc="-10" dirty="0"/>
              <a:t>202</a:t>
            </a:r>
            <a:r>
              <a:rPr lang="en-US" spc="-10" dirty="0"/>
              <a:t>5</a:t>
            </a:r>
            <a:r>
              <a:rPr spc="-10" dirty="0"/>
              <a:t>-</a:t>
            </a:r>
            <a:r>
              <a:rPr lang="en-US" spc="-10" dirty="0"/>
              <a:t>06</a:t>
            </a:r>
            <a:r>
              <a:rPr spc="-10" dirty="0"/>
              <a:t>-</a:t>
            </a:r>
            <a:r>
              <a:rPr lang="en-US" spc="-25" dirty="0"/>
              <a:t>25</a:t>
            </a:r>
            <a:endParaRPr spc="-25" dirty="0"/>
          </a:p>
        </p:txBody>
      </p:sp>
      <p:pic>
        <p:nvPicPr>
          <p:cNvPr id="38" name="object 6">
            <a:extLst>
              <a:ext uri="{FF2B5EF4-FFF2-40B4-BE49-F238E27FC236}">
                <a16:creationId xmlns:a16="http://schemas.microsoft.com/office/drawing/2014/main" id="{3C9F6B62-6ACD-9983-6652-5FDADD1EFEFB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3474" y="3298267"/>
            <a:ext cx="592341" cy="17022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972EA80-DAAC-FCC7-611F-404D8BB908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70083" y="3300070"/>
            <a:ext cx="663333" cy="118095"/>
          </a:xfrm>
          <a:prstGeom prst="rect">
            <a:avLst/>
          </a:prstGeom>
        </p:spPr>
      </p:pic>
      <p:sp>
        <p:nvSpPr>
          <p:cNvPr id="28" name="object 3">
            <a:extLst>
              <a:ext uri="{FF2B5EF4-FFF2-40B4-BE49-F238E27FC236}">
                <a16:creationId xmlns:a16="http://schemas.microsoft.com/office/drawing/2014/main" id="{91ED33D4-4632-B721-FB58-F0A9C9284D99}"/>
              </a:ext>
            </a:extLst>
          </p:cNvPr>
          <p:cNvSpPr/>
          <p:nvPr/>
        </p:nvSpPr>
        <p:spPr>
          <a:xfrm>
            <a:off x="759695" y="3303632"/>
            <a:ext cx="3027498" cy="149142"/>
          </a:xfrm>
          <a:custGeom>
            <a:avLst/>
            <a:gdLst/>
            <a:ahLst/>
            <a:cxnLst/>
            <a:rect l="l" t="t" r="r" b="b"/>
            <a:pathLst>
              <a:path w="7782559" h="444500">
                <a:moveTo>
                  <a:pt x="7782179" y="0"/>
                </a:moveTo>
                <a:lnTo>
                  <a:pt x="0" y="0"/>
                </a:lnTo>
                <a:lnTo>
                  <a:pt x="0" y="444411"/>
                </a:lnTo>
                <a:lnTo>
                  <a:pt x="7782179" y="444411"/>
                </a:lnTo>
                <a:lnTo>
                  <a:pt x="7782179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r>
              <a:rPr lang="en-US" sz="1100" spc="-30" dirty="0">
                <a:solidFill>
                  <a:srgbClr val="FFFFFF"/>
                </a:solidFill>
              </a:rPr>
              <a:t>             </a:t>
            </a:r>
            <a:r>
              <a:rPr lang="en-US" sz="1000" spc="-30" dirty="0">
                <a:solidFill>
                  <a:srgbClr val="FFFFFF"/>
                </a:solidFill>
                <a:latin typeface="+mn-lt"/>
              </a:rPr>
              <a:t>b1 and Azz  polarized target experiment</a:t>
            </a:r>
            <a:endParaRPr sz="1100" dirty="0">
              <a:latin typeface="+mn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DDA171-58AD-9930-88AE-F764DA0071F9}"/>
              </a:ext>
            </a:extLst>
          </p:cNvPr>
          <p:cNvSpPr txBox="1"/>
          <p:nvPr/>
        </p:nvSpPr>
        <p:spPr>
          <a:xfrm>
            <a:off x="2649077" y="3057424"/>
            <a:ext cx="127470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 </a:t>
            </a:r>
            <a:r>
              <a:rPr lang="en-US" sz="900" dirty="0" err="1">
                <a:solidFill>
                  <a:schemeClr val="tx1"/>
                </a:solidFill>
              </a:rPr>
              <a:t>Courtesy:Allison</a:t>
            </a:r>
            <a:r>
              <a:rPr lang="en-US" sz="900" dirty="0">
                <a:solidFill>
                  <a:schemeClr val="tx1"/>
                </a:solidFill>
              </a:rPr>
              <a:t> Zec</a:t>
            </a:r>
          </a:p>
        </p:txBody>
      </p:sp>
    </p:spTree>
  </p:cSld>
  <p:clrMapOvr>
    <a:masterClrMapping/>
  </p:clrMapOvr>
  <p:transition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60" dirty="0"/>
              <a:t>Tensor</a:t>
            </a:r>
            <a:r>
              <a:rPr spc="-15" dirty="0"/>
              <a:t> </a:t>
            </a:r>
            <a:r>
              <a:rPr spc="-20" dirty="0"/>
              <a:t>Polarization</a:t>
            </a:r>
            <a:r>
              <a:rPr spc="-10" dirty="0"/>
              <a:t> </a:t>
            </a:r>
            <a:r>
              <a:rPr spc="-20" dirty="0"/>
              <a:t>Properties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67600" y="582973"/>
            <a:ext cx="27241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60" dirty="0">
                <a:solidFill>
                  <a:srgbClr val="001A47"/>
                </a:solidFill>
                <a:latin typeface="+mj-lt"/>
                <a:cs typeface="Arial Black"/>
              </a:rPr>
              <a:t>If.</a:t>
            </a:r>
            <a:r>
              <a:rPr sz="1000" b="1" spc="-140" dirty="0">
                <a:solidFill>
                  <a:srgbClr val="001A47"/>
                </a:solidFill>
                <a:latin typeface="+mj-lt"/>
                <a:cs typeface="Arial Black"/>
              </a:rPr>
              <a:t> </a:t>
            </a:r>
            <a:r>
              <a:rPr sz="1000" b="1" spc="-40" dirty="0">
                <a:solidFill>
                  <a:srgbClr val="001A47"/>
                </a:solidFill>
                <a:latin typeface="+mj-lt"/>
                <a:cs typeface="Arial Black"/>
              </a:rPr>
              <a:t>.</a:t>
            </a:r>
            <a:r>
              <a:rPr sz="1000" b="1" spc="-140" dirty="0">
                <a:solidFill>
                  <a:srgbClr val="001A47"/>
                </a:solidFill>
                <a:latin typeface="+mj-lt"/>
                <a:cs typeface="Arial Black"/>
              </a:rPr>
              <a:t> </a:t>
            </a:r>
            <a:r>
              <a:rPr sz="1000" b="1" spc="-50" dirty="0">
                <a:solidFill>
                  <a:srgbClr val="001A47"/>
                </a:solidFill>
                <a:latin typeface="+mj-lt"/>
                <a:cs typeface="Arial Black"/>
              </a:rPr>
              <a:t>.</a:t>
            </a:r>
            <a:endParaRPr sz="1000" b="1" dirty="0">
              <a:latin typeface="+mj-lt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34436" y="582973"/>
            <a:ext cx="716915" cy="90986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15875" algn="ctr">
              <a:lnSpc>
                <a:spcPct val="100000"/>
              </a:lnSpc>
              <a:spcBef>
                <a:spcPts val="95"/>
              </a:spcBef>
            </a:pPr>
            <a:r>
              <a:rPr sz="1000" spc="-90" dirty="0">
                <a:solidFill>
                  <a:schemeClr val="tx1"/>
                </a:solidFill>
                <a:latin typeface="+mj-lt"/>
                <a:cs typeface="Arial Black"/>
              </a:rPr>
              <a:t>Then.</a:t>
            </a:r>
            <a:r>
              <a:rPr sz="1000" spc="-140" dirty="0">
                <a:solidFill>
                  <a:schemeClr val="tx1"/>
                </a:solidFill>
                <a:latin typeface="+mj-lt"/>
                <a:cs typeface="Arial Black"/>
              </a:rPr>
              <a:t> </a:t>
            </a:r>
            <a:r>
              <a:rPr sz="1000" spc="-40" dirty="0">
                <a:solidFill>
                  <a:schemeClr val="tx1"/>
                </a:solidFill>
                <a:latin typeface="+mj-lt"/>
                <a:cs typeface="Arial Black"/>
              </a:rPr>
              <a:t>.</a:t>
            </a:r>
            <a:r>
              <a:rPr sz="1000" spc="-135" dirty="0">
                <a:solidFill>
                  <a:schemeClr val="tx1"/>
                </a:solidFill>
                <a:latin typeface="+mj-lt"/>
                <a:cs typeface="Arial Black"/>
              </a:rPr>
              <a:t> </a:t>
            </a:r>
            <a:r>
              <a:rPr sz="1000" spc="-50" dirty="0">
                <a:solidFill>
                  <a:schemeClr val="tx1"/>
                </a:solidFill>
                <a:latin typeface="+mj-lt"/>
                <a:cs typeface="Arial Black"/>
              </a:rPr>
              <a:t>.</a:t>
            </a:r>
            <a:endParaRPr sz="1000" dirty="0">
              <a:solidFill>
                <a:schemeClr val="tx1"/>
              </a:solidFill>
              <a:latin typeface="+mj-lt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915"/>
              </a:spcBef>
            </a:pPr>
            <a:r>
              <a:rPr sz="1000" dirty="0">
                <a:solidFill>
                  <a:schemeClr val="tx1"/>
                </a:solidFill>
                <a:latin typeface="+mn-lt"/>
                <a:cs typeface="Microsoft Sans Serif"/>
              </a:rPr>
              <a:t>0</a:t>
            </a:r>
            <a:r>
              <a:rPr sz="1000" spc="-25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spc="220" dirty="0">
                <a:solidFill>
                  <a:schemeClr val="tx1"/>
                </a:solidFill>
                <a:latin typeface="+mn-lt"/>
                <a:cs typeface="Cambria"/>
              </a:rPr>
              <a:t>&lt;</a:t>
            </a:r>
            <a:r>
              <a:rPr sz="1000" spc="20" dirty="0">
                <a:solidFill>
                  <a:schemeClr val="tx1"/>
                </a:solidFill>
                <a:latin typeface="+mn-lt"/>
                <a:cs typeface="Cambria"/>
              </a:rPr>
              <a:t> </a:t>
            </a:r>
            <a:r>
              <a:rPr sz="1000" i="1" dirty="0">
                <a:solidFill>
                  <a:schemeClr val="tx1"/>
                </a:solidFill>
                <a:latin typeface="+mn-lt"/>
                <a:cs typeface="Arial"/>
              </a:rPr>
              <a:t>P</a:t>
            </a:r>
            <a:r>
              <a:rPr sz="1050" i="1" baseline="-11904" dirty="0">
                <a:solidFill>
                  <a:schemeClr val="tx1"/>
                </a:solidFill>
                <a:latin typeface="+mn-lt"/>
                <a:cs typeface="Arial"/>
              </a:rPr>
              <a:t>zz</a:t>
            </a:r>
            <a:r>
              <a:rPr sz="1050" i="1" spc="225" baseline="-11904" dirty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sz="1000" spc="220" dirty="0">
                <a:solidFill>
                  <a:schemeClr val="tx1"/>
                </a:solidFill>
                <a:latin typeface="+mn-lt"/>
                <a:cs typeface="Cambria"/>
              </a:rPr>
              <a:t>≤</a:t>
            </a:r>
            <a:r>
              <a:rPr sz="1000" spc="20" dirty="0">
                <a:solidFill>
                  <a:schemeClr val="tx1"/>
                </a:solidFill>
                <a:latin typeface="+mn-lt"/>
                <a:cs typeface="Cambria"/>
              </a:rPr>
              <a:t> </a:t>
            </a:r>
            <a:r>
              <a:rPr sz="1000" spc="-50" dirty="0">
                <a:solidFill>
                  <a:schemeClr val="tx1"/>
                </a:solidFill>
                <a:latin typeface="+mn-lt"/>
                <a:cs typeface="Microsoft Sans Serif"/>
              </a:rPr>
              <a:t>1</a:t>
            </a:r>
            <a:endParaRPr sz="1000" dirty="0">
              <a:solidFill>
                <a:schemeClr val="tx1"/>
              </a:solidFill>
              <a:latin typeface="+mn-lt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000" dirty="0">
              <a:solidFill>
                <a:schemeClr val="tx1"/>
              </a:solidFill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80"/>
              </a:spcBef>
            </a:pPr>
            <a:endParaRPr sz="1000" dirty="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000" i="1" dirty="0">
                <a:solidFill>
                  <a:srgbClr val="001A47"/>
                </a:solidFill>
                <a:latin typeface="+mn-lt"/>
                <a:cs typeface="Arial"/>
              </a:rPr>
              <a:t>P</a:t>
            </a:r>
            <a:r>
              <a:rPr sz="1050" i="1" baseline="-11904" dirty="0">
                <a:solidFill>
                  <a:srgbClr val="001A47"/>
                </a:solidFill>
                <a:latin typeface="+mn-lt"/>
                <a:cs typeface="Arial"/>
              </a:rPr>
              <a:t>zz</a:t>
            </a:r>
            <a:r>
              <a:rPr sz="1050" i="1" spc="209" baseline="-11904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sz="1000" spc="180" dirty="0">
                <a:solidFill>
                  <a:srgbClr val="001A47"/>
                </a:solidFill>
                <a:latin typeface="+mn-lt"/>
                <a:cs typeface="Microsoft Sans Serif"/>
              </a:rPr>
              <a:t>=</a:t>
            </a:r>
            <a:r>
              <a:rPr sz="1000" spc="-30" dirty="0">
                <a:solidFill>
                  <a:srgbClr val="001A47"/>
                </a:solidFill>
                <a:latin typeface="+mn-lt"/>
                <a:cs typeface="Microsoft Sans Serif"/>
              </a:rPr>
              <a:t> </a:t>
            </a:r>
            <a:r>
              <a:rPr sz="1000" spc="-50" dirty="0">
                <a:solidFill>
                  <a:srgbClr val="001A47"/>
                </a:solidFill>
                <a:latin typeface="+mn-lt"/>
                <a:cs typeface="Microsoft Sans Serif"/>
              </a:rPr>
              <a:t>0</a:t>
            </a:r>
            <a:endParaRPr sz="1000" dirty="0">
              <a:latin typeface="+mn-lt"/>
              <a:cs typeface="Microsoft Sans Serif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6462" y="794915"/>
            <a:ext cx="780364" cy="28497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4575" y="1227284"/>
            <a:ext cx="1264502" cy="28886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6462" y="1694672"/>
            <a:ext cx="780364" cy="28497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985236" y="1751424"/>
            <a:ext cx="81534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000" spc="80" dirty="0">
                <a:solidFill>
                  <a:schemeClr val="tx1"/>
                </a:solidFill>
                <a:latin typeface="Cambria"/>
                <a:cs typeface="Cambria"/>
              </a:rPr>
              <a:t>−</a:t>
            </a:r>
            <a:r>
              <a:rPr sz="1000" spc="80" dirty="0">
                <a:solidFill>
                  <a:schemeClr val="tx1"/>
                </a:solidFill>
                <a:latin typeface="Microsoft Sans Serif"/>
                <a:cs typeface="Microsoft Sans Serif"/>
              </a:rPr>
              <a:t>2</a:t>
            </a:r>
            <a:r>
              <a:rPr sz="1000" spc="-1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1000" spc="220" dirty="0">
                <a:solidFill>
                  <a:schemeClr val="tx1"/>
                </a:solidFill>
                <a:latin typeface="Cambria"/>
                <a:cs typeface="Cambria"/>
              </a:rPr>
              <a:t>≤</a:t>
            </a:r>
            <a:r>
              <a:rPr sz="1000" spc="35" dirty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sz="1000" i="1" dirty="0">
                <a:solidFill>
                  <a:schemeClr val="tx1"/>
                </a:solidFill>
                <a:latin typeface="Arial"/>
                <a:cs typeface="Arial"/>
              </a:rPr>
              <a:t>P</a:t>
            </a:r>
            <a:r>
              <a:rPr sz="1050" i="1" baseline="-11904" dirty="0">
                <a:solidFill>
                  <a:schemeClr val="tx1"/>
                </a:solidFill>
                <a:latin typeface="Arial"/>
                <a:cs typeface="Arial"/>
              </a:rPr>
              <a:t>zz</a:t>
            </a:r>
            <a:r>
              <a:rPr sz="1050" i="1" spc="247" baseline="-11904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000" spc="220" dirty="0">
                <a:solidFill>
                  <a:schemeClr val="tx1"/>
                </a:solidFill>
                <a:latin typeface="Cambria"/>
                <a:cs typeface="Cambria"/>
              </a:rPr>
              <a:t>&lt;</a:t>
            </a:r>
            <a:r>
              <a:rPr sz="1000" spc="35" dirty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sz="1000" spc="-50" dirty="0">
                <a:solidFill>
                  <a:schemeClr val="tx1"/>
                </a:solidFill>
                <a:latin typeface="Microsoft Sans Serif"/>
                <a:cs typeface="Microsoft Sans Serif"/>
              </a:rPr>
              <a:t>0</a:t>
            </a:r>
            <a:endParaRPr sz="1000" dirty="0">
              <a:solidFill>
                <a:schemeClr val="tx1"/>
              </a:solidFill>
              <a:latin typeface="Microsoft Sans Serif"/>
              <a:cs typeface="Microsoft Sans Serif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0363" y="2178966"/>
            <a:ext cx="2137385" cy="94060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2561132" y="2289969"/>
            <a:ext cx="1868170" cy="76880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209550" indent="-171450">
              <a:lnSpc>
                <a:spcPct val="100000"/>
              </a:lnSpc>
              <a:spcBef>
                <a:spcPts val="395"/>
              </a:spcBef>
              <a:buFont typeface="Wingdings" pitchFamily="2" charset="2"/>
              <a:buChar char="Ø"/>
            </a:pPr>
            <a:r>
              <a:rPr sz="1000" i="1" dirty="0">
                <a:solidFill>
                  <a:schemeClr val="tx1"/>
                </a:solidFill>
                <a:latin typeface="+mn-lt"/>
                <a:cs typeface="Arial"/>
              </a:rPr>
              <a:t>P</a:t>
            </a:r>
            <a:r>
              <a:rPr sz="1050" i="1" baseline="-11904" dirty="0">
                <a:solidFill>
                  <a:schemeClr val="tx1"/>
                </a:solidFill>
                <a:latin typeface="+mn-lt"/>
                <a:cs typeface="Arial"/>
              </a:rPr>
              <a:t>z</a:t>
            </a:r>
            <a:r>
              <a:rPr sz="1050" i="1" spc="292" baseline="-11904" dirty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sz="1000" spc="-55" dirty="0">
                <a:solidFill>
                  <a:schemeClr val="tx1"/>
                </a:solidFill>
                <a:latin typeface="+mn-lt"/>
                <a:cs typeface="Microsoft Sans Serif"/>
              </a:rPr>
              <a:t>ranges</a:t>
            </a:r>
            <a:r>
              <a:rPr sz="1000" spc="25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dirty="0">
                <a:solidFill>
                  <a:schemeClr val="tx1"/>
                </a:solidFill>
                <a:latin typeface="+mn-lt"/>
                <a:cs typeface="Microsoft Sans Serif"/>
              </a:rPr>
              <a:t>from</a:t>
            </a:r>
            <a:r>
              <a:rPr sz="1000" spc="25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spc="-30" dirty="0">
                <a:solidFill>
                  <a:schemeClr val="tx1"/>
                </a:solidFill>
                <a:latin typeface="+mn-lt"/>
                <a:cs typeface="Microsoft Sans Serif"/>
              </a:rPr>
              <a:t>-</a:t>
            </a:r>
            <a:r>
              <a:rPr sz="1000" dirty="0">
                <a:solidFill>
                  <a:schemeClr val="tx1"/>
                </a:solidFill>
                <a:latin typeface="+mn-lt"/>
                <a:cs typeface="Microsoft Sans Serif"/>
              </a:rPr>
              <a:t>1</a:t>
            </a:r>
            <a:r>
              <a:rPr sz="1000" spc="25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dirty="0">
                <a:solidFill>
                  <a:schemeClr val="tx1"/>
                </a:solidFill>
                <a:latin typeface="+mn-lt"/>
                <a:cs typeface="Microsoft Sans Serif"/>
              </a:rPr>
              <a:t>to</a:t>
            </a:r>
            <a:r>
              <a:rPr sz="1000" spc="25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spc="35" dirty="0">
                <a:solidFill>
                  <a:schemeClr val="tx1"/>
                </a:solidFill>
                <a:latin typeface="+mn-lt"/>
                <a:cs typeface="Microsoft Sans Serif"/>
              </a:rPr>
              <a:t>+1</a:t>
            </a:r>
            <a:endParaRPr lang="en-US" sz="1000" spc="35" dirty="0">
              <a:solidFill>
                <a:schemeClr val="tx1"/>
              </a:solidFill>
              <a:latin typeface="+mn-lt"/>
              <a:cs typeface="Microsoft Sans Serif"/>
            </a:endParaRPr>
          </a:p>
          <a:p>
            <a:pPr marL="209550" indent="-171450">
              <a:lnSpc>
                <a:spcPct val="100000"/>
              </a:lnSpc>
              <a:spcBef>
                <a:spcPts val="395"/>
              </a:spcBef>
              <a:buFont typeface="Wingdings" pitchFamily="2" charset="2"/>
              <a:buChar char="Ø"/>
            </a:pPr>
            <a:r>
              <a:rPr sz="1000" i="1" dirty="0" err="1">
                <a:solidFill>
                  <a:schemeClr val="tx1"/>
                </a:solidFill>
                <a:latin typeface="+mn-lt"/>
                <a:cs typeface="Arial"/>
              </a:rPr>
              <a:t>P</a:t>
            </a:r>
            <a:r>
              <a:rPr sz="1050" i="1" baseline="-11904" dirty="0" err="1">
                <a:solidFill>
                  <a:schemeClr val="tx1"/>
                </a:solidFill>
                <a:latin typeface="+mn-lt"/>
                <a:cs typeface="Arial"/>
              </a:rPr>
              <a:t>zz</a:t>
            </a:r>
            <a:r>
              <a:rPr sz="1050" i="1" spc="277" baseline="-11904" dirty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sz="1000" spc="-55" dirty="0">
                <a:solidFill>
                  <a:schemeClr val="tx1"/>
                </a:solidFill>
                <a:latin typeface="+mn-lt"/>
                <a:cs typeface="Microsoft Sans Serif"/>
              </a:rPr>
              <a:t>ranges</a:t>
            </a:r>
            <a:r>
              <a:rPr sz="1000" spc="20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dirty="0">
                <a:solidFill>
                  <a:schemeClr val="tx1"/>
                </a:solidFill>
                <a:latin typeface="+mn-lt"/>
                <a:cs typeface="Microsoft Sans Serif"/>
              </a:rPr>
              <a:t>from</a:t>
            </a:r>
            <a:r>
              <a:rPr sz="1000" spc="20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spc="-30" dirty="0">
                <a:solidFill>
                  <a:schemeClr val="tx1"/>
                </a:solidFill>
                <a:latin typeface="+mn-lt"/>
                <a:cs typeface="Microsoft Sans Serif"/>
              </a:rPr>
              <a:t>-</a:t>
            </a:r>
            <a:r>
              <a:rPr sz="1000" dirty="0">
                <a:solidFill>
                  <a:schemeClr val="tx1"/>
                </a:solidFill>
                <a:latin typeface="+mn-lt"/>
                <a:cs typeface="Microsoft Sans Serif"/>
              </a:rPr>
              <a:t>2</a:t>
            </a:r>
            <a:r>
              <a:rPr sz="1000" spc="20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dirty="0">
                <a:solidFill>
                  <a:schemeClr val="tx1"/>
                </a:solidFill>
                <a:latin typeface="+mn-lt"/>
                <a:cs typeface="Microsoft Sans Serif"/>
              </a:rPr>
              <a:t>to</a:t>
            </a:r>
            <a:r>
              <a:rPr sz="1000" spc="20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spc="35" dirty="0">
                <a:solidFill>
                  <a:schemeClr val="tx1"/>
                </a:solidFill>
                <a:latin typeface="+mn-lt"/>
                <a:cs typeface="Microsoft Sans Serif"/>
              </a:rPr>
              <a:t>+1</a:t>
            </a:r>
            <a:endParaRPr lang="en-US" sz="1000" spc="35" dirty="0">
              <a:solidFill>
                <a:schemeClr val="tx1"/>
              </a:solidFill>
              <a:latin typeface="+mn-lt"/>
              <a:cs typeface="Microsoft Sans Serif"/>
            </a:endParaRPr>
          </a:p>
          <a:p>
            <a:pPr marL="209550" indent="-171450">
              <a:lnSpc>
                <a:spcPct val="100000"/>
              </a:lnSpc>
              <a:spcBef>
                <a:spcPts val="395"/>
              </a:spcBef>
              <a:buFont typeface="Wingdings" pitchFamily="2" charset="2"/>
              <a:buChar char="Ø"/>
            </a:pPr>
            <a:r>
              <a:rPr sz="1000" dirty="0">
                <a:solidFill>
                  <a:schemeClr val="tx1"/>
                </a:solidFill>
                <a:latin typeface="+mn-lt"/>
                <a:cs typeface="Microsoft Sans Serif"/>
              </a:rPr>
              <a:t>In</a:t>
            </a:r>
            <a:r>
              <a:rPr sz="1000" spc="10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spc="-45" dirty="0">
                <a:solidFill>
                  <a:schemeClr val="tx1"/>
                </a:solidFill>
                <a:latin typeface="+mn-lt"/>
                <a:cs typeface="Microsoft Sans Serif"/>
              </a:rPr>
              <a:t>deuterons</a:t>
            </a:r>
            <a:r>
              <a:rPr sz="1000" spc="10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dirty="0">
                <a:solidFill>
                  <a:schemeClr val="tx1"/>
                </a:solidFill>
                <a:latin typeface="+mn-lt"/>
                <a:cs typeface="Microsoft Sans Serif"/>
              </a:rPr>
              <a:t>both</a:t>
            </a:r>
            <a:r>
              <a:rPr sz="1000" spc="5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i="1" dirty="0">
                <a:solidFill>
                  <a:schemeClr val="tx1"/>
                </a:solidFill>
                <a:latin typeface="+mn-lt"/>
                <a:cs typeface="Arial"/>
              </a:rPr>
              <a:t>P</a:t>
            </a:r>
            <a:r>
              <a:rPr sz="1050" i="1" baseline="-11904" dirty="0">
                <a:solidFill>
                  <a:schemeClr val="tx1"/>
                </a:solidFill>
                <a:latin typeface="+mn-lt"/>
                <a:cs typeface="Arial"/>
              </a:rPr>
              <a:t>z</a:t>
            </a:r>
            <a:r>
              <a:rPr sz="1050" i="1" spc="270" baseline="-11904" dirty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sz="1000" spc="-20" dirty="0">
                <a:solidFill>
                  <a:schemeClr val="tx1"/>
                </a:solidFill>
                <a:latin typeface="+mn-lt"/>
                <a:cs typeface="Microsoft Sans Serif"/>
              </a:rPr>
              <a:t>and</a:t>
            </a:r>
            <a:r>
              <a:rPr sz="1000" spc="10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i="1" dirty="0">
                <a:solidFill>
                  <a:schemeClr val="tx1"/>
                </a:solidFill>
                <a:latin typeface="+mn-lt"/>
                <a:cs typeface="Arial"/>
              </a:rPr>
              <a:t>P</a:t>
            </a:r>
            <a:r>
              <a:rPr sz="1050" i="1" baseline="-11904" dirty="0">
                <a:solidFill>
                  <a:schemeClr val="tx1"/>
                </a:solidFill>
                <a:latin typeface="+mn-lt"/>
                <a:cs typeface="Arial"/>
              </a:rPr>
              <a:t>zz</a:t>
            </a:r>
            <a:r>
              <a:rPr sz="1050" i="1" spc="262" baseline="-11904" dirty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sz="1000" spc="-40" dirty="0">
                <a:solidFill>
                  <a:schemeClr val="tx1"/>
                </a:solidFill>
                <a:latin typeface="+mn-lt"/>
                <a:cs typeface="Microsoft Sans Serif"/>
              </a:rPr>
              <a:t>can </a:t>
            </a:r>
            <a:r>
              <a:rPr sz="1000" spc="-10" dirty="0">
                <a:solidFill>
                  <a:schemeClr val="tx1"/>
                </a:solidFill>
                <a:latin typeface="+mn-lt"/>
                <a:cs typeface="Microsoft Sans Serif"/>
              </a:rPr>
              <a:t>be</a:t>
            </a:r>
            <a:r>
              <a:rPr sz="1000" spc="-30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spc="-40" dirty="0">
                <a:solidFill>
                  <a:schemeClr val="tx1"/>
                </a:solidFill>
                <a:latin typeface="+mn-lt"/>
                <a:cs typeface="Microsoft Sans Serif"/>
              </a:rPr>
              <a:t>nonzero</a:t>
            </a:r>
            <a:r>
              <a:rPr sz="1000" spc="-25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spc="-10" dirty="0">
                <a:solidFill>
                  <a:schemeClr val="tx1"/>
                </a:solidFill>
                <a:latin typeface="+mn-lt"/>
                <a:cs typeface="Microsoft Sans Serif"/>
              </a:rPr>
              <a:t>simultaneously</a:t>
            </a:r>
            <a:endParaRPr sz="1000" dirty="0">
              <a:solidFill>
                <a:schemeClr val="tx1"/>
              </a:solidFill>
              <a:latin typeface="+mn-lt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322750" y="3342177"/>
            <a:ext cx="205104" cy="11874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500" dirty="0">
                <a:solidFill>
                  <a:srgbClr val="FFFFFF"/>
                </a:solidFill>
                <a:latin typeface="Arial MT"/>
                <a:cs typeface="Arial MT"/>
              </a:rPr>
              <a:t>5</a:t>
            </a:r>
            <a:r>
              <a:rPr sz="5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500" spc="125" dirty="0">
                <a:solidFill>
                  <a:srgbClr val="FFFFFF"/>
                </a:solidFill>
                <a:latin typeface="Arial MT"/>
                <a:cs typeface="Arial MT"/>
              </a:rPr>
              <a:t>/</a:t>
            </a:r>
            <a:r>
              <a:rPr sz="5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500" spc="-25" dirty="0">
                <a:solidFill>
                  <a:srgbClr val="FFFFFF"/>
                </a:solidFill>
                <a:latin typeface="Arial MT"/>
                <a:cs typeface="Arial MT"/>
              </a:rPr>
              <a:t>43</a:t>
            </a:r>
            <a:endParaRPr sz="500">
              <a:latin typeface="Arial MT"/>
              <a:cs typeface="Arial MT"/>
            </a:endParaRPr>
          </a:p>
        </p:txBody>
      </p:sp>
      <p:sp>
        <p:nvSpPr>
          <p:cNvPr id="22" name="object 24">
            <a:extLst>
              <a:ext uri="{FF2B5EF4-FFF2-40B4-BE49-F238E27FC236}">
                <a16:creationId xmlns:a16="http://schemas.microsoft.com/office/drawing/2014/main" id="{EFA46B71-01E3-1877-19B0-12FD2B81FBC7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xfrm>
            <a:off x="3768216" y="3342177"/>
            <a:ext cx="373329" cy="99386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29209">
              <a:lnSpc>
                <a:spcPct val="100000"/>
              </a:lnSpc>
              <a:spcBef>
                <a:spcPts val="175"/>
              </a:spcBef>
            </a:pPr>
            <a:r>
              <a:rPr spc="-10" dirty="0"/>
              <a:t>202</a:t>
            </a:r>
            <a:r>
              <a:rPr lang="en-US" spc="-10" dirty="0"/>
              <a:t>5</a:t>
            </a:r>
            <a:r>
              <a:rPr spc="-10" dirty="0"/>
              <a:t>-</a:t>
            </a:r>
            <a:r>
              <a:rPr lang="en-US" spc="-10" dirty="0"/>
              <a:t>06</a:t>
            </a:r>
            <a:r>
              <a:rPr spc="-10" dirty="0"/>
              <a:t>-</a:t>
            </a:r>
            <a:r>
              <a:rPr lang="en-US" spc="-25" dirty="0"/>
              <a:t>25</a:t>
            </a:r>
            <a:endParaRPr spc="-25" dirty="0"/>
          </a:p>
        </p:txBody>
      </p:sp>
      <p:pic>
        <p:nvPicPr>
          <p:cNvPr id="23" name="object 6">
            <a:extLst>
              <a:ext uri="{FF2B5EF4-FFF2-40B4-BE49-F238E27FC236}">
                <a16:creationId xmlns:a16="http://schemas.microsoft.com/office/drawing/2014/main" id="{10BB93E9-B078-8808-6D06-58688B0FCB85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3474" y="3298267"/>
            <a:ext cx="592341" cy="1702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165E534-845A-ED41-2ED7-4442DC6082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0083" y="3300070"/>
            <a:ext cx="663333" cy="118095"/>
          </a:xfrm>
          <a:prstGeom prst="rect">
            <a:avLst/>
          </a:prstGeom>
        </p:spPr>
      </p:pic>
      <p:sp>
        <p:nvSpPr>
          <p:cNvPr id="15" name="object 3">
            <a:extLst>
              <a:ext uri="{FF2B5EF4-FFF2-40B4-BE49-F238E27FC236}">
                <a16:creationId xmlns:a16="http://schemas.microsoft.com/office/drawing/2014/main" id="{D7AEBB62-F0A3-FEC8-ABEC-14B9AC1225BC}"/>
              </a:ext>
            </a:extLst>
          </p:cNvPr>
          <p:cNvSpPr/>
          <p:nvPr/>
        </p:nvSpPr>
        <p:spPr>
          <a:xfrm>
            <a:off x="759695" y="3303632"/>
            <a:ext cx="3027498" cy="149142"/>
          </a:xfrm>
          <a:custGeom>
            <a:avLst/>
            <a:gdLst/>
            <a:ahLst/>
            <a:cxnLst/>
            <a:rect l="l" t="t" r="r" b="b"/>
            <a:pathLst>
              <a:path w="7782559" h="444500">
                <a:moveTo>
                  <a:pt x="7782179" y="0"/>
                </a:moveTo>
                <a:lnTo>
                  <a:pt x="0" y="0"/>
                </a:lnTo>
                <a:lnTo>
                  <a:pt x="0" y="444411"/>
                </a:lnTo>
                <a:lnTo>
                  <a:pt x="7782179" y="444411"/>
                </a:lnTo>
                <a:lnTo>
                  <a:pt x="7782179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r>
              <a:rPr lang="en-US" sz="1100" spc="-30" dirty="0">
                <a:solidFill>
                  <a:srgbClr val="FFFFFF"/>
                </a:solidFill>
              </a:rPr>
              <a:t>             </a:t>
            </a:r>
            <a:r>
              <a:rPr lang="en-US" sz="1000" spc="-30" dirty="0">
                <a:solidFill>
                  <a:srgbClr val="FFFFFF"/>
                </a:solidFill>
                <a:latin typeface="+mn-lt"/>
              </a:rPr>
              <a:t>b1 and Azz  polarized target experiment</a:t>
            </a:r>
            <a:endParaRPr sz="1100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FC0A2A-83CB-EB73-E753-D3DD87E609C7}"/>
              </a:ext>
            </a:extLst>
          </p:cNvPr>
          <p:cNvSpPr txBox="1"/>
          <p:nvPr/>
        </p:nvSpPr>
        <p:spPr>
          <a:xfrm>
            <a:off x="2649077" y="3057424"/>
            <a:ext cx="127470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 </a:t>
            </a:r>
            <a:r>
              <a:rPr lang="en-US" sz="900" dirty="0" err="1">
                <a:solidFill>
                  <a:schemeClr val="tx1"/>
                </a:solidFill>
              </a:rPr>
              <a:t>Courtesy:Allison</a:t>
            </a:r>
            <a:r>
              <a:rPr lang="en-US" sz="900" dirty="0">
                <a:solidFill>
                  <a:schemeClr val="tx1"/>
                </a:solidFill>
              </a:rPr>
              <a:t> Zec</a:t>
            </a:r>
          </a:p>
        </p:txBody>
      </p:sp>
    </p:spTree>
  </p:cSld>
  <p:clrMapOvr>
    <a:masterClrMapping/>
  </p:clrMapOvr>
  <p:transition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pc="-60" dirty="0"/>
              <a:t>Tensor</a:t>
            </a:r>
            <a:r>
              <a:rPr spc="-15" dirty="0"/>
              <a:t> </a:t>
            </a:r>
            <a:r>
              <a:rPr spc="-20" dirty="0"/>
              <a:t>Polarization</a:t>
            </a:r>
            <a:r>
              <a:rPr spc="-10" dirty="0"/>
              <a:t> </a:t>
            </a:r>
            <a:r>
              <a:rPr spc="-20" dirty="0"/>
              <a:t>Properties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67600" y="582973"/>
            <a:ext cx="27241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00" b="1" spc="-60" dirty="0">
                <a:solidFill>
                  <a:srgbClr val="001A47"/>
                </a:solidFill>
                <a:latin typeface="+mn-lt"/>
                <a:cs typeface="Arial Black"/>
              </a:rPr>
              <a:t>If.</a:t>
            </a:r>
            <a:r>
              <a:rPr sz="900" b="1" spc="-140" dirty="0">
                <a:solidFill>
                  <a:srgbClr val="001A47"/>
                </a:solidFill>
                <a:latin typeface="+mn-lt"/>
                <a:cs typeface="Arial Black"/>
              </a:rPr>
              <a:t> </a:t>
            </a:r>
            <a:r>
              <a:rPr sz="900" b="1" spc="-40" dirty="0">
                <a:solidFill>
                  <a:srgbClr val="001A47"/>
                </a:solidFill>
                <a:latin typeface="+mn-lt"/>
                <a:cs typeface="Arial Black"/>
              </a:rPr>
              <a:t>.</a:t>
            </a:r>
            <a:r>
              <a:rPr sz="900" b="1" spc="-140" dirty="0">
                <a:solidFill>
                  <a:srgbClr val="001A47"/>
                </a:solidFill>
                <a:latin typeface="+mn-lt"/>
                <a:cs typeface="Arial Black"/>
              </a:rPr>
              <a:t> </a:t>
            </a:r>
            <a:r>
              <a:rPr sz="1000" b="1" spc="-50" dirty="0">
                <a:solidFill>
                  <a:srgbClr val="001A47"/>
                </a:solidFill>
                <a:latin typeface="+mn-lt"/>
                <a:cs typeface="Arial Black"/>
              </a:rPr>
              <a:t>.</a:t>
            </a:r>
            <a:endParaRPr sz="1000" b="1" dirty="0">
              <a:latin typeface="+mn-lt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34436" y="582973"/>
            <a:ext cx="716915" cy="90986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15875" algn="ctr">
              <a:lnSpc>
                <a:spcPct val="100000"/>
              </a:lnSpc>
              <a:spcBef>
                <a:spcPts val="95"/>
              </a:spcBef>
            </a:pPr>
            <a:r>
              <a:rPr sz="1000" spc="-90" dirty="0">
                <a:solidFill>
                  <a:srgbClr val="001A47"/>
                </a:solidFill>
                <a:latin typeface="+mn-lt"/>
                <a:cs typeface="Arial Black"/>
              </a:rPr>
              <a:t>Then.</a:t>
            </a:r>
            <a:r>
              <a:rPr sz="1000" spc="-140" dirty="0">
                <a:solidFill>
                  <a:srgbClr val="001A47"/>
                </a:solidFill>
                <a:latin typeface="+mn-lt"/>
                <a:cs typeface="Arial Black"/>
              </a:rPr>
              <a:t> </a:t>
            </a:r>
            <a:r>
              <a:rPr sz="1000" spc="-40" dirty="0">
                <a:solidFill>
                  <a:srgbClr val="001A47"/>
                </a:solidFill>
                <a:latin typeface="+mn-lt"/>
                <a:cs typeface="Arial Black"/>
              </a:rPr>
              <a:t>.</a:t>
            </a:r>
            <a:r>
              <a:rPr sz="1000" spc="-135" dirty="0">
                <a:solidFill>
                  <a:srgbClr val="001A47"/>
                </a:solidFill>
                <a:latin typeface="+mn-lt"/>
                <a:cs typeface="Arial Black"/>
              </a:rPr>
              <a:t> </a:t>
            </a:r>
            <a:r>
              <a:rPr sz="1000" spc="-50" dirty="0">
                <a:solidFill>
                  <a:srgbClr val="001A47"/>
                </a:solidFill>
                <a:latin typeface="+mn-lt"/>
                <a:cs typeface="Arial Black"/>
              </a:rPr>
              <a:t>.</a:t>
            </a:r>
            <a:endParaRPr sz="1000" dirty="0">
              <a:latin typeface="+mn-lt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915"/>
              </a:spcBef>
            </a:pPr>
            <a:r>
              <a:rPr sz="1000" dirty="0">
                <a:solidFill>
                  <a:schemeClr val="tx1"/>
                </a:solidFill>
                <a:latin typeface="+mn-lt"/>
                <a:cs typeface="Microsoft Sans Serif"/>
              </a:rPr>
              <a:t>0</a:t>
            </a:r>
            <a:r>
              <a:rPr sz="1000" spc="-25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spc="220" dirty="0">
                <a:solidFill>
                  <a:schemeClr val="tx1"/>
                </a:solidFill>
                <a:latin typeface="+mn-lt"/>
                <a:cs typeface="Cambria"/>
              </a:rPr>
              <a:t>&lt;</a:t>
            </a:r>
            <a:r>
              <a:rPr sz="1000" spc="20" dirty="0">
                <a:solidFill>
                  <a:schemeClr val="tx1"/>
                </a:solidFill>
                <a:latin typeface="+mn-lt"/>
                <a:cs typeface="Cambria"/>
              </a:rPr>
              <a:t> </a:t>
            </a:r>
            <a:r>
              <a:rPr sz="1000" i="1" dirty="0">
                <a:solidFill>
                  <a:schemeClr val="tx1"/>
                </a:solidFill>
                <a:latin typeface="+mn-lt"/>
                <a:cs typeface="Arial"/>
              </a:rPr>
              <a:t>P</a:t>
            </a:r>
            <a:r>
              <a:rPr sz="1050" i="1" baseline="-11904" dirty="0">
                <a:solidFill>
                  <a:schemeClr val="tx1"/>
                </a:solidFill>
                <a:latin typeface="+mn-lt"/>
                <a:cs typeface="Arial"/>
              </a:rPr>
              <a:t>zz</a:t>
            </a:r>
            <a:r>
              <a:rPr sz="1050" i="1" spc="225" baseline="-11904" dirty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sz="1000" spc="220" dirty="0">
                <a:solidFill>
                  <a:schemeClr val="tx1"/>
                </a:solidFill>
                <a:latin typeface="+mn-lt"/>
                <a:cs typeface="Cambria"/>
              </a:rPr>
              <a:t>≤</a:t>
            </a:r>
            <a:r>
              <a:rPr sz="1000" spc="20" dirty="0">
                <a:solidFill>
                  <a:schemeClr val="tx1"/>
                </a:solidFill>
                <a:latin typeface="+mn-lt"/>
                <a:cs typeface="Cambria"/>
              </a:rPr>
              <a:t> </a:t>
            </a:r>
            <a:r>
              <a:rPr sz="1000" spc="-50" dirty="0">
                <a:solidFill>
                  <a:schemeClr val="tx1"/>
                </a:solidFill>
                <a:latin typeface="+mn-lt"/>
                <a:cs typeface="Microsoft Sans Serif"/>
              </a:rPr>
              <a:t>1</a:t>
            </a:r>
            <a:endParaRPr sz="1000" dirty="0">
              <a:solidFill>
                <a:schemeClr val="tx1"/>
              </a:solidFill>
              <a:latin typeface="+mn-lt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000" dirty="0">
              <a:latin typeface="+mn-lt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80"/>
              </a:spcBef>
            </a:pPr>
            <a:endParaRPr sz="1000" dirty="0">
              <a:latin typeface="+mn-lt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000" i="1" dirty="0">
                <a:solidFill>
                  <a:schemeClr val="tx1"/>
                </a:solidFill>
                <a:latin typeface="+mn-lt"/>
                <a:cs typeface="Arial"/>
              </a:rPr>
              <a:t>P</a:t>
            </a:r>
            <a:r>
              <a:rPr sz="1050" i="1" baseline="-11904" dirty="0">
                <a:solidFill>
                  <a:schemeClr val="tx1"/>
                </a:solidFill>
                <a:latin typeface="+mn-lt"/>
                <a:cs typeface="Arial"/>
              </a:rPr>
              <a:t>zz</a:t>
            </a:r>
            <a:r>
              <a:rPr sz="1050" i="1" spc="209" baseline="-11904" dirty="0">
                <a:solidFill>
                  <a:schemeClr val="tx1"/>
                </a:solidFill>
                <a:latin typeface="+mn-lt"/>
                <a:cs typeface="Arial"/>
              </a:rPr>
              <a:t> </a:t>
            </a:r>
            <a:r>
              <a:rPr sz="1000" spc="180" dirty="0">
                <a:solidFill>
                  <a:schemeClr val="tx1"/>
                </a:solidFill>
                <a:latin typeface="+mn-lt"/>
                <a:cs typeface="Microsoft Sans Serif"/>
              </a:rPr>
              <a:t>=</a:t>
            </a:r>
            <a:r>
              <a:rPr sz="1000" spc="-30" dirty="0">
                <a:solidFill>
                  <a:schemeClr val="tx1"/>
                </a:solidFill>
                <a:latin typeface="+mn-lt"/>
                <a:cs typeface="Microsoft Sans Serif"/>
              </a:rPr>
              <a:t> </a:t>
            </a:r>
            <a:r>
              <a:rPr sz="1000" spc="-50" dirty="0">
                <a:solidFill>
                  <a:schemeClr val="tx1"/>
                </a:solidFill>
                <a:latin typeface="+mn-lt"/>
                <a:cs typeface="Microsoft Sans Serif"/>
              </a:rPr>
              <a:t>0</a:t>
            </a:r>
            <a:endParaRPr sz="1000" dirty="0">
              <a:solidFill>
                <a:schemeClr val="tx1"/>
              </a:solidFill>
              <a:latin typeface="+mn-lt"/>
              <a:cs typeface="Microsoft Sans Serif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6462" y="794915"/>
            <a:ext cx="780364" cy="28497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4575" y="1227284"/>
            <a:ext cx="1264502" cy="28886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6462" y="1694672"/>
            <a:ext cx="780364" cy="28497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985236" y="1751424"/>
            <a:ext cx="81534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000" spc="80" dirty="0">
                <a:solidFill>
                  <a:srgbClr val="001A47"/>
                </a:solidFill>
                <a:latin typeface="Cambria"/>
                <a:cs typeface="Cambria"/>
              </a:rPr>
              <a:t>−</a:t>
            </a:r>
            <a:r>
              <a:rPr sz="1000" spc="80" dirty="0">
                <a:solidFill>
                  <a:schemeClr val="tx1"/>
                </a:solidFill>
                <a:latin typeface="Microsoft Sans Serif"/>
                <a:cs typeface="Microsoft Sans Serif"/>
              </a:rPr>
              <a:t>2</a:t>
            </a:r>
            <a:r>
              <a:rPr sz="1000" spc="-15" dirty="0">
                <a:solidFill>
                  <a:schemeClr val="tx1"/>
                </a:solidFill>
                <a:latin typeface="Microsoft Sans Serif"/>
                <a:cs typeface="Microsoft Sans Serif"/>
              </a:rPr>
              <a:t> </a:t>
            </a:r>
            <a:r>
              <a:rPr sz="1000" spc="220" dirty="0">
                <a:solidFill>
                  <a:schemeClr val="tx1"/>
                </a:solidFill>
                <a:latin typeface="Cambria"/>
                <a:cs typeface="Cambria"/>
              </a:rPr>
              <a:t>≤</a:t>
            </a:r>
            <a:r>
              <a:rPr sz="1000" spc="35" dirty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sz="1000" i="1" dirty="0">
                <a:solidFill>
                  <a:schemeClr val="tx1"/>
                </a:solidFill>
                <a:latin typeface="Arial"/>
                <a:cs typeface="Arial"/>
              </a:rPr>
              <a:t>P</a:t>
            </a:r>
            <a:r>
              <a:rPr sz="1050" i="1" baseline="-11904" dirty="0">
                <a:solidFill>
                  <a:schemeClr val="tx1"/>
                </a:solidFill>
                <a:latin typeface="Arial"/>
                <a:cs typeface="Arial"/>
              </a:rPr>
              <a:t>zz</a:t>
            </a:r>
            <a:r>
              <a:rPr sz="1050" i="1" spc="247" baseline="-11904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1000" spc="220" dirty="0">
                <a:solidFill>
                  <a:schemeClr val="tx1"/>
                </a:solidFill>
                <a:latin typeface="Cambria"/>
                <a:cs typeface="Cambria"/>
              </a:rPr>
              <a:t>&lt;</a:t>
            </a:r>
            <a:r>
              <a:rPr sz="1000" spc="35" dirty="0">
                <a:solidFill>
                  <a:schemeClr val="tx1"/>
                </a:solidFill>
                <a:latin typeface="Cambria"/>
                <a:cs typeface="Cambria"/>
              </a:rPr>
              <a:t> </a:t>
            </a:r>
            <a:r>
              <a:rPr sz="1000" spc="-50" dirty="0">
                <a:solidFill>
                  <a:schemeClr val="tx1"/>
                </a:solidFill>
                <a:latin typeface="Microsoft Sans Serif"/>
                <a:cs typeface="Microsoft Sans Serif"/>
              </a:rPr>
              <a:t>0</a:t>
            </a:r>
            <a:endParaRPr sz="1000" dirty="0">
              <a:solidFill>
                <a:schemeClr val="tx1"/>
              </a:solidFill>
              <a:latin typeface="Microsoft Sans Serif"/>
              <a:cs typeface="Microsoft Sans Serif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0363" y="2178966"/>
            <a:ext cx="2137385" cy="940609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2346172" y="2395194"/>
            <a:ext cx="2178050" cy="631825"/>
            <a:chOff x="2346172" y="2395194"/>
            <a:chExt cx="2178050" cy="631825"/>
          </a:xfrm>
        </p:grpSpPr>
        <p:sp>
          <p:nvSpPr>
            <p:cNvPr id="11" name="object 11"/>
            <p:cNvSpPr/>
            <p:nvPr/>
          </p:nvSpPr>
          <p:spPr>
            <a:xfrm>
              <a:off x="2346172" y="2395194"/>
              <a:ext cx="2178050" cy="631825"/>
            </a:xfrm>
            <a:custGeom>
              <a:avLst/>
              <a:gdLst/>
              <a:ahLst/>
              <a:cxnLst/>
              <a:rect l="l" t="t" r="r" b="b"/>
              <a:pathLst>
                <a:path w="2178050" h="631825">
                  <a:moveTo>
                    <a:pt x="2123502" y="0"/>
                  </a:moveTo>
                  <a:lnTo>
                    <a:pt x="54000" y="0"/>
                  </a:lnTo>
                  <a:lnTo>
                    <a:pt x="32980" y="4243"/>
                  </a:lnTo>
                  <a:lnTo>
                    <a:pt x="15816" y="15816"/>
                  </a:lnTo>
                  <a:lnTo>
                    <a:pt x="4243" y="32980"/>
                  </a:lnTo>
                  <a:lnTo>
                    <a:pt x="0" y="54000"/>
                  </a:lnTo>
                  <a:lnTo>
                    <a:pt x="0" y="577583"/>
                  </a:lnTo>
                  <a:lnTo>
                    <a:pt x="4243" y="598602"/>
                  </a:lnTo>
                  <a:lnTo>
                    <a:pt x="15816" y="615767"/>
                  </a:lnTo>
                  <a:lnTo>
                    <a:pt x="32980" y="627340"/>
                  </a:lnTo>
                  <a:lnTo>
                    <a:pt x="54000" y="631583"/>
                  </a:lnTo>
                  <a:lnTo>
                    <a:pt x="2123502" y="631583"/>
                  </a:lnTo>
                  <a:lnTo>
                    <a:pt x="2144521" y="627340"/>
                  </a:lnTo>
                  <a:lnTo>
                    <a:pt x="2161686" y="615767"/>
                  </a:lnTo>
                  <a:lnTo>
                    <a:pt x="2173259" y="598602"/>
                  </a:lnTo>
                  <a:lnTo>
                    <a:pt x="2177502" y="577583"/>
                  </a:lnTo>
                  <a:lnTo>
                    <a:pt x="2177502" y="54000"/>
                  </a:lnTo>
                  <a:lnTo>
                    <a:pt x="2173259" y="32980"/>
                  </a:lnTo>
                  <a:lnTo>
                    <a:pt x="2161686" y="15816"/>
                  </a:lnTo>
                  <a:lnTo>
                    <a:pt x="2144521" y="4243"/>
                  </a:lnTo>
                  <a:lnTo>
                    <a:pt x="2123502" y="0"/>
                  </a:lnTo>
                  <a:close/>
                </a:path>
              </a:pathLst>
            </a:custGeom>
            <a:solidFill>
              <a:srgbClr val="3D00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364172" y="2413194"/>
              <a:ext cx="2141855" cy="595630"/>
            </a:xfrm>
            <a:custGeom>
              <a:avLst/>
              <a:gdLst/>
              <a:ahLst/>
              <a:cxnLst/>
              <a:rect l="l" t="t" r="r" b="b"/>
              <a:pathLst>
                <a:path w="2141854" h="595630">
                  <a:moveTo>
                    <a:pt x="2105502" y="0"/>
                  </a:moveTo>
                  <a:lnTo>
                    <a:pt x="36000" y="0"/>
                  </a:lnTo>
                  <a:lnTo>
                    <a:pt x="21987" y="2829"/>
                  </a:lnTo>
                  <a:lnTo>
                    <a:pt x="10544" y="10544"/>
                  </a:lnTo>
                  <a:lnTo>
                    <a:pt x="2829" y="21987"/>
                  </a:lnTo>
                  <a:lnTo>
                    <a:pt x="0" y="36000"/>
                  </a:lnTo>
                  <a:lnTo>
                    <a:pt x="0" y="559583"/>
                  </a:lnTo>
                  <a:lnTo>
                    <a:pt x="2829" y="573596"/>
                  </a:lnTo>
                  <a:lnTo>
                    <a:pt x="10544" y="585039"/>
                  </a:lnTo>
                  <a:lnTo>
                    <a:pt x="21987" y="592754"/>
                  </a:lnTo>
                  <a:lnTo>
                    <a:pt x="36000" y="595583"/>
                  </a:lnTo>
                  <a:lnTo>
                    <a:pt x="2105502" y="595583"/>
                  </a:lnTo>
                  <a:lnTo>
                    <a:pt x="2119515" y="592754"/>
                  </a:lnTo>
                  <a:lnTo>
                    <a:pt x="2130958" y="585039"/>
                  </a:lnTo>
                  <a:lnTo>
                    <a:pt x="2138673" y="573596"/>
                  </a:lnTo>
                  <a:lnTo>
                    <a:pt x="2141502" y="559583"/>
                  </a:lnTo>
                  <a:lnTo>
                    <a:pt x="2141502" y="36000"/>
                  </a:lnTo>
                  <a:lnTo>
                    <a:pt x="2138673" y="21987"/>
                  </a:lnTo>
                  <a:lnTo>
                    <a:pt x="2130958" y="10544"/>
                  </a:lnTo>
                  <a:lnTo>
                    <a:pt x="2119515" y="2829"/>
                  </a:lnTo>
                  <a:lnTo>
                    <a:pt x="2105502" y="0"/>
                  </a:lnTo>
                  <a:close/>
                </a:path>
              </a:pathLst>
            </a:custGeom>
            <a:solidFill>
              <a:srgbClr val="DCD8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552852" y="2473713"/>
            <a:ext cx="1764664" cy="44069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indent="-635" algn="ctr">
              <a:lnSpc>
                <a:spcPct val="101499"/>
              </a:lnSpc>
              <a:spcBef>
                <a:spcPts val="80"/>
              </a:spcBef>
            </a:pPr>
            <a:r>
              <a:rPr sz="900" dirty="0">
                <a:solidFill>
                  <a:schemeClr val="tx1"/>
                </a:solidFill>
                <a:latin typeface="+mn-lt"/>
                <a:cs typeface="Arial MT"/>
              </a:rPr>
              <a:t>A</a:t>
            </a:r>
            <a:r>
              <a:rPr sz="900" spc="65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900" spc="-20" dirty="0">
                <a:solidFill>
                  <a:schemeClr val="tx1"/>
                </a:solidFill>
                <a:latin typeface="+mn-lt"/>
                <a:cs typeface="Arial MT"/>
              </a:rPr>
              <a:t>high-</a:t>
            </a:r>
            <a:r>
              <a:rPr sz="900" spc="-10" dirty="0">
                <a:solidFill>
                  <a:schemeClr val="tx1"/>
                </a:solidFill>
                <a:latin typeface="+mn-lt"/>
                <a:cs typeface="Arial MT"/>
              </a:rPr>
              <a:t>luminosity</a:t>
            </a:r>
            <a:r>
              <a:rPr sz="900" spc="70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900" spc="-40" dirty="0">
                <a:solidFill>
                  <a:schemeClr val="tx1"/>
                </a:solidFill>
                <a:latin typeface="+mn-lt"/>
                <a:cs typeface="Arial MT"/>
              </a:rPr>
              <a:t>tensor-</a:t>
            </a:r>
            <a:r>
              <a:rPr sz="900" spc="-10" dirty="0">
                <a:solidFill>
                  <a:schemeClr val="tx1"/>
                </a:solidFill>
                <a:latin typeface="+mn-lt"/>
                <a:cs typeface="Arial MT"/>
              </a:rPr>
              <a:t>polarized </a:t>
            </a:r>
            <a:r>
              <a:rPr sz="900" dirty="0">
                <a:solidFill>
                  <a:schemeClr val="tx1"/>
                </a:solidFill>
                <a:latin typeface="+mn-lt"/>
                <a:cs typeface="Arial MT"/>
              </a:rPr>
              <a:t>target</a:t>
            </a:r>
            <a:r>
              <a:rPr sz="900" spc="-10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900" spc="-45" dirty="0">
                <a:solidFill>
                  <a:schemeClr val="tx1"/>
                </a:solidFill>
                <a:latin typeface="+mn-lt"/>
                <a:cs typeface="Arial MT"/>
              </a:rPr>
              <a:t>has</a:t>
            </a:r>
            <a:r>
              <a:rPr sz="900" spc="-5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900" spc="-35" dirty="0">
                <a:solidFill>
                  <a:schemeClr val="tx1"/>
                </a:solidFill>
                <a:latin typeface="+mn-lt"/>
                <a:cs typeface="Arial MT"/>
              </a:rPr>
              <a:t>promise</a:t>
            </a:r>
            <a:r>
              <a:rPr sz="900" spc="-5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900" spc="-45" dirty="0">
                <a:solidFill>
                  <a:schemeClr val="tx1"/>
                </a:solidFill>
                <a:latin typeface="+mn-lt"/>
                <a:cs typeface="Arial MT"/>
              </a:rPr>
              <a:t>as</a:t>
            </a:r>
            <a:r>
              <a:rPr sz="900" spc="-5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900" dirty="0">
                <a:solidFill>
                  <a:schemeClr val="tx1"/>
                </a:solidFill>
                <a:latin typeface="+mn-lt"/>
                <a:cs typeface="Arial MT"/>
              </a:rPr>
              <a:t>a</a:t>
            </a:r>
            <a:r>
              <a:rPr sz="900" spc="-10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900" spc="-20" dirty="0">
                <a:solidFill>
                  <a:schemeClr val="tx1"/>
                </a:solidFill>
                <a:latin typeface="+mn-lt"/>
                <a:cs typeface="Arial MT"/>
              </a:rPr>
              <a:t>novel</a:t>
            </a:r>
            <a:r>
              <a:rPr sz="900" spc="-5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900" spc="-25" dirty="0">
                <a:solidFill>
                  <a:schemeClr val="tx1"/>
                </a:solidFill>
                <a:latin typeface="+mn-lt"/>
                <a:cs typeface="Arial MT"/>
              </a:rPr>
              <a:t>probe </a:t>
            </a:r>
            <a:r>
              <a:rPr sz="900" dirty="0">
                <a:solidFill>
                  <a:schemeClr val="tx1"/>
                </a:solidFill>
                <a:latin typeface="+mn-lt"/>
                <a:cs typeface="Arial MT"/>
              </a:rPr>
              <a:t>of</a:t>
            </a:r>
            <a:r>
              <a:rPr sz="900" spc="25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900" spc="-35" dirty="0">
                <a:solidFill>
                  <a:schemeClr val="tx1"/>
                </a:solidFill>
                <a:latin typeface="+mn-lt"/>
                <a:cs typeface="Arial MT"/>
              </a:rPr>
              <a:t>nuclear</a:t>
            </a:r>
            <a:r>
              <a:rPr sz="900" spc="30" dirty="0">
                <a:solidFill>
                  <a:schemeClr val="tx1"/>
                </a:solidFill>
                <a:latin typeface="+mn-lt"/>
                <a:cs typeface="Arial MT"/>
              </a:rPr>
              <a:t> </a:t>
            </a:r>
            <a:r>
              <a:rPr sz="900" spc="-10" dirty="0">
                <a:solidFill>
                  <a:schemeClr val="tx1"/>
                </a:solidFill>
                <a:latin typeface="+mn-lt"/>
                <a:cs typeface="Arial MT"/>
              </a:rPr>
              <a:t>physics</a:t>
            </a:r>
            <a:endParaRPr sz="900" dirty="0">
              <a:solidFill>
                <a:schemeClr val="tx1"/>
              </a:solidFill>
              <a:latin typeface="+mn-lt"/>
              <a:cs typeface="Arial MT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dirty="0"/>
              <a:t>Allison</a:t>
            </a:r>
            <a:r>
              <a:rPr spc="10" dirty="0"/>
              <a:t> </a:t>
            </a:r>
            <a:r>
              <a:rPr dirty="0"/>
              <a:t>J.</a:t>
            </a:r>
            <a:r>
              <a:rPr spc="10" dirty="0"/>
              <a:t> </a:t>
            </a:r>
            <a:r>
              <a:rPr dirty="0"/>
              <a:t>Zec</a:t>
            </a:r>
            <a:r>
              <a:rPr spc="15" dirty="0"/>
              <a:t> </a:t>
            </a:r>
            <a:r>
              <a:rPr spc="-10" dirty="0"/>
              <a:t>(she/her)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1157414" y="3342177"/>
            <a:ext cx="2091689" cy="11874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500" dirty="0">
                <a:solidFill>
                  <a:srgbClr val="FFFFFF"/>
                </a:solidFill>
                <a:latin typeface="Arial MT"/>
                <a:cs typeface="Arial MT"/>
                <a:hlinkClick r:id="rId6" action="ppaction://hlinksldjump"/>
              </a:rPr>
              <a:t>Achieving</a:t>
            </a:r>
            <a:r>
              <a:rPr sz="500" spc="-5" dirty="0">
                <a:solidFill>
                  <a:srgbClr val="FFFFFF"/>
                </a:solidFill>
                <a:latin typeface="Arial MT"/>
                <a:cs typeface="Arial MT"/>
                <a:hlinkClick r:id="rId6" action="ppaction://hlinksldjump"/>
              </a:rPr>
              <a:t> </a:t>
            </a:r>
            <a:r>
              <a:rPr sz="500" dirty="0">
                <a:solidFill>
                  <a:srgbClr val="FFFFFF"/>
                </a:solidFill>
                <a:latin typeface="Arial MT"/>
                <a:cs typeface="Arial MT"/>
                <a:hlinkClick r:id="rId6" action="ppaction://hlinksldjump"/>
              </a:rPr>
              <a:t>High</a:t>
            </a:r>
            <a:r>
              <a:rPr sz="500" spc="-5" dirty="0">
                <a:solidFill>
                  <a:srgbClr val="FFFFFF"/>
                </a:solidFill>
                <a:latin typeface="Arial MT"/>
                <a:cs typeface="Arial MT"/>
                <a:hlinkClick r:id="rId6" action="ppaction://hlinksldjump"/>
              </a:rPr>
              <a:t> </a:t>
            </a:r>
            <a:r>
              <a:rPr sz="500" dirty="0">
                <a:solidFill>
                  <a:srgbClr val="FFFFFF"/>
                </a:solidFill>
                <a:latin typeface="Arial MT"/>
                <a:cs typeface="Arial MT"/>
                <a:hlinkClick r:id="rId6" action="ppaction://hlinksldjump"/>
              </a:rPr>
              <a:t>Deuteron </a:t>
            </a:r>
            <a:r>
              <a:rPr sz="500" spc="-10" dirty="0">
                <a:solidFill>
                  <a:srgbClr val="FFFFFF"/>
                </a:solidFill>
                <a:latin typeface="Arial MT"/>
                <a:cs typeface="Arial MT"/>
                <a:hlinkClick r:id="rId6" action="ppaction://hlinksldjump"/>
              </a:rPr>
              <a:t>Tensor</a:t>
            </a:r>
            <a:r>
              <a:rPr sz="500" spc="-5" dirty="0">
                <a:solidFill>
                  <a:srgbClr val="FFFFFF"/>
                </a:solidFill>
                <a:latin typeface="Arial MT"/>
                <a:cs typeface="Arial MT"/>
                <a:hlinkClick r:id="rId6" action="ppaction://hlinksldjump"/>
              </a:rPr>
              <a:t> </a:t>
            </a:r>
            <a:r>
              <a:rPr sz="500" dirty="0">
                <a:solidFill>
                  <a:srgbClr val="FFFFFF"/>
                </a:solidFill>
                <a:latin typeface="Arial MT"/>
                <a:cs typeface="Arial MT"/>
                <a:hlinkClick r:id="rId6" action="ppaction://hlinksldjump"/>
              </a:rPr>
              <a:t>Polarization</a:t>
            </a:r>
            <a:r>
              <a:rPr sz="500" spc="-5" dirty="0">
                <a:solidFill>
                  <a:srgbClr val="FFFFFF"/>
                </a:solidFill>
                <a:latin typeface="Arial MT"/>
                <a:cs typeface="Arial MT"/>
                <a:hlinkClick r:id="rId6" action="ppaction://hlinksldjump"/>
              </a:rPr>
              <a:t> </a:t>
            </a:r>
            <a:r>
              <a:rPr sz="500" dirty="0">
                <a:solidFill>
                  <a:srgbClr val="FFFFFF"/>
                </a:solidFill>
                <a:latin typeface="Arial MT"/>
                <a:cs typeface="Arial MT"/>
                <a:hlinkClick r:id="rId6" action="ppaction://hlinksldjump"/>
              </a:rPr>
              <a:t>To Probe</a:t>
            </a:r>
            <a:r>
              <a:rPr sz="500" spc="-5" dirty="0">
                <a:solidFill>
                  <a:srgbClr val="FFFFFF"/>
                </a:solidFill>
                <a:latin typeface="Arial MT"/>
                <a:cs typeface="Arial MT"/>
                <a:hlinkClick r:id="rId6" action="ppaction://hlinksldjump"/>
              </a:rPr>
              <a:t> </a:t>
            </a:r>
            <a:r>
              <a:rPr sz="500" dirty="0">
                <a:solidFill>
                  <a:srgbClr val="FFFFFF"/>
                </a:solidFill>
                <a:latin typeface="Arial MT"/>
                <a:cs typeface="Arial MT"/>
                <a:hlinkClick r:id="rId6" action="ppaction://hlinksldjump"/>
              </a:rPr>
              <a:t>Nuclear </a:t>
            </a:r>
            <a:r>
              <a:rPr sz="500" spc="-10" dirty="0">
                <a:solidFill>
                  <a:srgbClr val="FFFFFF"/>
                </a:solidFill>
                <a:latin typeface="Arial MT"/>
                <a:cs typeface="Arial MT"/>
                <a:hlinkClick r:id="rId6" action="ppaction://hlinksldjump"/>
              </a:rPr>
              <a:t>Structure</a:t>
            </a:r>
            <a:endParaRPr sz="500" dirty="0"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322750" y="3342177"/>
            <a:ext cx="205104" cy="11874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500" dirty="0">
                <a:solidFill>
                  <a:srgbClr val="FFFFFF"/>
                </a:solidFill>
                <a:latin typeface="Arial MT"/>
                <a:cs typeface="Arial MT"/>
              </a:rPr>
              <a:t>5</a:t>
            </a:r>
            <a:r>
              <a:rPr sz="5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500" spc="125" dirty="0">
                <a:solidFill>
                  <a:srgbClr val="FFFFFF"/>
                </a:solidFill>
                <a:latin typeface="Arial MT"/>
                <a:cs typeface="Arial MT"/>
              </a:rPr>
              <a:t>/</a:t>
            </a:r>
            <a:r>
              <a:rPr sz="500" spc="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500" spc="-25" dirty="0">
                <a:solidFill>
                  <a:srgbClr val="FFFFFF"/>
                </a:solidFill>
                <a:latin typeface="Arial MT"/>
                <a:cs typeface="Arial MT"/>
              </a:rPr>
              <a:t>43</a:t>
            </a:r>
            <a:endParaRPr sz="500">
              <a:latin typeface="Arial MT"/>
              <a:cs typeface="Arial MT"/>
            </a:endParaRPr>
          </a:p>
        </p:txBody>
      </p:sp>
      <p:sp>
        <p:nvSpPr>
          <p:cNvPr id="22" name="object 24">
            <a:extLst>
              <a:ext uri="{FF2B5EF4-FFF2-40B4-BE49-F238E27FC236}">
                <a16:creationId xmlns:a16="http://schemas.microsoft.com/office/drawing/2014/main" id="{C639EF72-9255-CE41-8A73-8006BE9FC7D5}"/>
              </a:ext>
            </a:extLst>
          </p:cNvPr>
          <p:cNvSpPr txBox="1">
            <a:spLocks noGrp="1"/>
          </p:cNvSpPr>
          <p:nvPr>
            <p:ph type="dt" sz="half" idx="6"/>
          </p:nvPr>
        </p:nvSpPr>
        <p:spPr>
          <a:xfrm>
            <a:off x="3768216" y="3342177"/>
            <a:ext cx="373329" cy="99386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29209">
              <a:lnSpc>
                <a:spcPct val="100000"/>
              </a:lnSpc>
              <a:spcBef>
                <a:spcPts val="175"/>
              </a:spcBef>
            </a:pPr>
            <a:r>
              <a:rPr spc="-10" dirty="0"/>
              <a:t>202</a:t>
            </a:r>
            <a:r>
              <a:rPr lang="en-US" spc="-10" dirty="0"/>
              <a:t>5</a:t>
            </a:r>
            <a:r>
              <a:rPr spc="-10" dirty="0"/>
              <a:t>-</a:t>
            </a:r>
            <a:r>
              <a:rPr lang="en-US" spc="-10" dirty="0"/>
              <a:t>06</a:t>
            </a:r>
            <a:r>
              <a:rPr spc="-10" dirty="0"/>
              <a:t>-</a:t>
            </a:r>
            <a:r>
              <a:rPr lang="en-US" spc="-25" dirty="0"/>
              <a:t>25</a:t>
            </a:r>
            <a:endParaRPr spc="-25" dirty="0"/>
          </a:p>
        </p:txBody>
      </p:sp>
      <p:pic>
        <p:nvPicPr>
          <p:cNvPr id="23" name="object 6">
            <a:extLst>
              <a:ext uri="{FF2B5EF4-FFF2-40B4-BE49-F238E27FC236}">
                <a16:creationId xmlns:a16="http://schemas.microsoft.com/office/drawing/2014/main" id="{DD672CFC-9B3B-1070-5C53-C0F30FBD6E2D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3474" y="3298267"/>
            <a:ext cx="592341" cy="1702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611F6C9-8ADA-4668-9AD1-9470556DFB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0083" y="3300070"/>
            <a:ext cx="663333" cy="118095"/>
          </a:xfrm>
          <a:prstGeom prst="rect">
            <a:avLst/>
          </a:prstGeom>
        </p:spPr>
      </p:pic>
      <p:sp>
        <p:nvSpPr>
          <p:cNvPr id="15" name="object 3">
            <a:extLst>
              <a:ext uri="{FF2B5EF4-FFF2-40B4-BE49-F238E27FC236}">
                <a16:creationId xmlns:a16="http://schemas.microsoft.com/office/drawing/2014/main" id="{0BCAF329-9D05-B03C-6EE7-4E51F99DA539}"/>
              </a:ext>
            </a:extLst>
          </p:cNvPr>
          <p:cNvSpPr/>
          <p:nvPr/>
        </p:nvSpPr>
        <p:spPr>
          <a:xfrm>
            <a:off x="759695" y="3303632"/>
            <a:ext cx="3027498" cy="149142"/>
          </a:xfrm>
          <a:custGeom>
            <a:avLst/>
            <a:gdLst/>
            <a:ahLst/>
            <a:cxnLst/>
            <a:rect l="l" t="t" r="r" b="b"/>
            <a:pathLst>
              <a:path w="7782559" h="444500">
                <a:moveTo>
                  <a:pt x="7782179" y="0"/>
                </a:moveTo>
                <a:lnTo>
                  <a:pt x="0" y="0"/>
                </a:lnTo>
                <a:lnTo>
                  <a:pt x="0" y="444411"/>
                </a:lnTo>
                <a:lnTo>
                  <a:pt x="7782179" y="444411"/>
                </a:lnTo>
                <a:lnTo>
                  <a:pt x="7782179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r>
              <a:rPr lang="en-US" sz="1100" spc="-30" dirty="0">
                <a:solidFill>
                  <a:srgbClr val="FFFFFF"/>
                </a:solidFill>
              </a:rPr>
              <a:t>             </a:t>
            </a:r>
            <a:r>
              <a:rPr lang="en-US" sz="1000" spc="-30" dirty="0">
                <a:solidFill>
                  <a:srgbClr val="FFFFFF"/>
                </a:solidFill>
                <a:latin typeface="+mn-lt"/>
              </a:rPr>
              <a:t>b1 and Azz  polarized target experiment</a:t>
            </a:r>
            <a:endParaRPr sz="1100" dirty="0"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852E52-464C-E545-7689-8318E422D682}"/>
              </a:ext>
            </a:extLst>
          </p:cNvPr>
          <p:cNvSpPr txBox="1"/>
          <p:nvPr/>
        </p:nvSpPr>
        <p:spPr>
          <a:xfrm>
            <a:off x="2649077" y="3057424"/>
            <a:ext cx="127470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 </a:t>
            </a:r>
            <a:r>
              <a:rPr lang="en-US" sz="900" dirty="0" err="1">
                <a:solidFill>
                  <a:schemeClr val="tx1"/>
                </a:solidFill>
              </a:rPr>
              <a:t>Courtesy:Allison</a:t>
            </a:r>
            <a:r>
              <a:rPr lang="en-US" sz="900" dirty="0">
                <a:solidFill>
                  <a:schemeClr val="tx1"/>
                </a:solidFill>
              </a:rPr>
              <a:t> Zec</a:t>
            </a:r>
          </a:p>
        </p:txBody>
      </p:sp>
    </p:spTree>
  </p:cSld>
  <p:clrMapOvr>
    <a:masterClrMapping/>
  </p:clrMapOvr>
  <p:transition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65133-BF39-5577-7765-302ECCC6A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C80E4-2DBE-C602-D85F-B705AB5B7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59878"/>
            <a:ext cx="3138805" cy="215444"/>
          </a:xfrm>
        </p:spPr>
        <p:txBody>
          <a:bodyPr/>
          <a:lstStyle/>
          <a:p>
            <a:r>
              <a:rPr lang="en-US" dirty="0"/>
              <a:t>Tensor Observables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D02F8-6A18-320C-D9C8-7CBD9644C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87" y="663357"/>
            <a:ext cx="4267200" cy="4396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4B95B0B-E676-1324-30C3-BB0672290B0B}"/>
                  </a:ext>
                </a:extLst>
              </p:cNvPr>
              <p:cNvSpPr txBox="1"/>
              <p:nvPr/>
            </p:nvSpPr>
            <p:spPr>
              <a:xfrm>
                <a:off x="95300" y="1429106"/>
                <a:ext cx="4160241" cy="4443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50" dirty="0">
                    <a:solidFill>
                      <a:schemeClr val="tx1"/>
                    </a:solidFill>
                    <a:latin typeface="+mn-lt"/>
                  </a:rPr>
                  <a:t>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5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050" dirty="0" smtClean="0">
                            <a:solidFill>
                              <a:schemeClr val="tx1"/>
                            </a:solidFill>
                            <a:latin typeface="+mn-lt"/>
                          </a:rPr>
                          <m:t>𝜎</m:t>
                        </m:r>
                      </m:e>
                      <m:sub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050" dirty="0">
                    <a:solidFill>
                      <a:schemeClr val="tx1"/>
                    </a:solidFill>
                    <a:latin typeface="+mn-lt"/>
                  </a:rPr>
                  <a:t> is unpolarized cross section,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5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05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050" dirty="0">
                    <a:solidFill>
                      <a:schemeClr val="tx1"/>
                    </a:solidFill>
                    <a:latin typeface="+mn-lt"/>
                  </a:rPr>
                  <a:t> is electron beam helicity, </a:t>
                </a:r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105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05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||</m:t>
                        </m:r>
                      </m:sub>
                    </m:sSub>
                    <m:r>
                      <a:rPr lang="en-US" sz="105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𝑒𝑑</m:t>
                        </m:r>
                      </m:sup>
                    </m:sSubSup>
                  </m:oMath>
                </a14:m>
                <a:r>
                  <a:rPr lang="en-US" sz="1050" dirty="0">
                    <a:solidFill>
                      <a:schemeClr val="tx1"/>
                    </a:solidFill>
                    <a:latin typeface="+mn-lt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  <m:r>
                      <a:rPr lang="en-US" sz="105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05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105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05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1050" dirty="0">
                    <a:solidFill>
                      <a:schemeClr val="tx1"/>
                    </a:solidFill>
                    <a:latin typeface="+mn-lt"/>
                  </a:rPr>
                  <a:t> are symmetries dependent on the polarization angle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4B95B0B-E676-1324-30C3-BB0672290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00" y="1429106"/>
                <a:ext cx="4160241" cy="444352"/>
              </a:xfrm>
              <a:prstGeom prst="rect">
                <a:avLst/>
              </a:prstGeom>
              <a:blipFill>
                <a:blip r:embed="rId3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object 6">
            <a:extLst>
              <a:ext uri="{FF2B5EF4-FFF2-40B4-BE49-F238E27FC236}">
                <a16:creationId xmlns:a16="http://schemas.microsoft.com/office/drawing/2014/main" id="{B2E156AB-B821-1C1D-F739-33E7AC7D20A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474" y="3298267"/>
            <a:ext cx="592341" cy="170221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F10DC811-295C-596F-9B35-AE8966C3882F}"/>
              </a:ext>
            </a:extLst>
          </p:cNvPr>
          <p:cNvSpPr/>
          <p:nvPr/>
        </p:nvSpPr>
        <p:spPr>
          <a:xfrm>
            <a:off x="759695" y="3303632"/>
            <a:ext cx="3027498" cy="149142"/>
          </a:xfrm>
          <a:custGeom>
            <a:avLst/>
            <a:gdLst/>
            <a:ahLst/>
            <a:cxnLst/>
            <a:rect l="l" t="t" r="r" b="b"/>
            <a:pathLst>
              <a:path w="7782559" h="444500">
                <a:moveTo>
                  <a:pt x="7782179" y="0"/>
                </a:moveTo>
                <a:lnTo>
                  <a:pt x="0" y="0"/>
                </a:lnTo>
                <a:lnTo>
                  <a:pt x="0" y="444411"/>
                </a:lnTo>
                <a:lnTo>
                  <a:pt x="7782179" y="444411"/>
                </a:lnTo>
                <a:lnTo>
                  <a:pt x="7782179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r>
              <a:rPr lang="en-US" sz="1100" spc="-30" dirty="0">
                <a:solidFill>
                  <a:srgbClr val="FFFFFF"/>
                </a:solidFill>
              </a:rPr>
              <a:t>             </a:t>
            </a:r>
            <a:r>
              <a:rPr lang="en-US" sz="1000" spc="-30" dirty="0">
                <a:solidFill>
                  <a:srgbClr val="FFFFFF"/>
                </a:solidFill>
                <a:latin typeface="+mn-lt"/>
              </a:rPr>
              <a:t>b1 and Azz  polarized target experiment</a:t>
            </a:r>
            <a:endParaRPr sz="1100" dirty="0"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5E85E8-9904-7027-1C8E-CC30F368F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0083" y="3300070"/>
            <a:ext cx="663333" cy="1180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0C5FC4C-F13D-AAA4-D7C0-8422FB13BEBA}"/>
              </a:ext>
            </a:extLst>
          </p:cNvPr>
          <p:cNvSpPr txBox="1"/>
          <p:nvPr/>
        </p:nvSpPr>
        <p:spPr>
          <a:xfrm>
            <a:off x="-21431" y="3067434"/>
            <a:ext cx="2428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rgbClr val="001A47"/>
                </a:solidFill>
                <a:latin typeface="+mn-lt"/>
                <a:cs typeface="Arial"/>
              </a:rPr>
              <a:t>W.</a:t>
            </a:r>
            <a:r>
              <a:rPr lang="en-US" sz="600" spc="5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spc="-20" dirty="0" err="1">
                <a:solidFill>
                  <a:srgbClr val="001A47"/>
                </a:solidFill>
                <a:latin typeface="+mn-lt"/>
                <a:cs typeface="Arial"/>
              </a:rPr>
              <a:t>Leidemann</a:t>
            </a:r>
            <a:r>
              <a:rPr lang="en-US" sz="600" spc="-20" dirty="0">
                <a:solidFill>
                  <a:srgbClr val="001A47"/>
                </a:solidFill>
                <a:latin typeface="+mn-lt"/>
                <a:cs typeface="Arial"/>
              </a:rPr>
              <a:t>,</a:t>
            </a:r>
            <a:r>
              <a:rPr lang="en-US" sz="600" spc="35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dirty="0">
                <a:solidFill>
                  <a:srgbClr val="001A47"/>
                </a:solidFill>
                <a:latin typeface="+mn-lt"/>
                <a:cs typeface="Arial"/>
              </a:rPr>
              <a:t>E.L.</a:t>
            </a:r>
            <a:r>
              <a:rPr lang="en-US" sz="600" spc="35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spc="-10" dirty="0" err="1">
                <a:solidFill>
                  <a:srgbClr val="001A47"/>
                </a:solidFill>
                <a:latin typeface="+mn-lt"/>
                <a:cs typeface="Arial"/>
              </a:rPr>
              <a:t>Tomusiak</a:t>
            </a:r>
            <a:r>
              <a:rPr lang="en-US" sz="600" spc="-10" dirty="0">
                <a:solidFill>
                  <a:srgbClr val="001A47"/>
                </a:solidFill>
                <a:latin typeface="+mn-lt"/>
                <a:cs typeface="Arial"/>
              </a:rPr>
              <a:t>,</a:t>
            </a:r>
            <a:r>
              <a:rPr lang="en-US" sz="600" spc="35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dirty="0">
                <a:solidFill>
                  <a:srgbClr val="001A47"/>
                </a:solidFill>
                <a:latin typeface="+mn-lt"/>
                <a:cs typeface="Arial"/>
              </a:rPr>
              <a:t>H.</a:t>
            </a:r>
            <a:r>
              <a:rPr lang="en-US" sz="600" spc="30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spc="-10" dirty="0" err="1">
                <a:solidFill>
                  <a:srgbClr val="001A47"/>
                </a:solidFill>
                <a:latin typeface="+mn-lt"/>
                <a:cs typeface="Arial"/>
              </a:rPr>
              <a:t>Arenhovel</a:t>
            </a:r>
            <a:r>
              <a:rPr lang="en-US" sz="600" spc="-10" dirty="0">
                <a:solidFill>
                  <a:srgbClr val="001A47"/>
                </a:solidFill>
                <a:latin typeface="+mn-lt"/>
                <a:cs typeface="Arial"/>
              </a:rPr>
              <a:t>,</a:t>
            </a:r>
            <a:r>
              <a:rPr lang="en-US" sz="600" spc="35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dirty="0">
                <a:solidFill>
                  <a:srgbClr val="001A47"/>
                </a:solidFill>
                <a:latin typeface="+mn-lt"/>
                <a:cs typeface="Arial"/>
              </a:rPr>
              <a:t>Phys.</a:t>
            </a:r>
            <a:r>
              <a:rPr lang="en-US" sz="600" spc="120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dirty="0">
                <a:solidFill>
                  <a:srgbClr val="001A47"/>
                </a:solidFill>
                <a:latin typeface="+mn-lt"/>
                <a:cs typeface="Arial"/>
              </a:rPr>
              <a:t>Rev.</a:t>
            </a:r>
            <a:r>
              <a:rPr lang="en-US" sz="600" spc="120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dirty="0">
                <a:solidFill>
                  <a:srgbClr val="001A47"/>
                </a:solidFill>
                <a:latin typeface="+mn-lt"/>
                <a:cs typeface="Arial"/>
              </a:rPr>
              <a:t>C</a:t>
            </a:r>
            <a:r>
              <a:rPr lang="en-US" sz="600" spc="30" dirty="0">
                <a:solidFill>
                  <a:srgbClr val="001A47"/>
                </a:solidFill>
                <a:latin typeface="+mn-lt"/>
                <a:cs typeface="Arial"/>
              </a:rPr>
              <a:t> 43 </a:t>
            </a:r>
            <a:r>
              <a:rPr lang="en-US" sz="600" spc="-10" dirty="0">
                <a:solidFill>
                  <a:srgbClr val="001A47"/>
                </a:solidFill>
                <a:latin typeface="+mn-lt"/>
                <a:cs typeface="Arial"/>
              </a:rPr>
              <a:t>1022</a:t>
            </a:r>
            <a:r>
              <a:rPr lang="en-US" sz="600" spc="35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spc="-10" dirty="0">
                <a:solidFill>
                  <a:srgbClr val="001A47"/>
                </a:solidFill>
                <a:latin typeface="+mn-lt"/>
                <a:cs typeface="Arial"/>
              </a:rPr>
              <a:t>(1991)</a:t>
            </a:r>
            <a:endParaRPr lang="en-US" sz="600" dirty="0">
              <a:latin typeface="+mn-lt"/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364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3C961-89A2-0BC2-81FE-45167FC85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8BA68-30A2-76C2-43F8-4EA1F22C7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59878"/>
            <a:ext cx="3138805" cy="215444"/>
          </a:xfrm>
        </p:spPr>
        <p:txBody>
          <a:bodyPr/>
          <a:lstStyle/>
          <a:p>
            <a:r>
              <a:rPr lang="en-US" dirty="0"/>
              <a:t>Tensor Observables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05534E-32C2-DD0B-290F-A6567AEE6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87" y="663357"/>
            <a:ext cx="4267200" cy="4396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A8BD9B2-E4D5-C8B2-D2A0-DE42D20B85E9}"/>
                  </a:ext>
                </a:extLst>
              </p:cNvPr>
              <p:cNvSpPr txBox="1"/>
              <p:nvPr/>
            </p:nvSpPr>
            <p:spPr>
              <a:xfrm>
                <a:off x="95300" y="1429106"/>
                <a:ext cx="4168257" cy="4443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50" dirty="0">
                    <a:latin typeface="+mn-lt"/>
                  </a:rPr>
                  <a:t>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5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050" dirty="0" smtClean="0">
                            <a:latin typeface="+mn-lt"/>
                          </a:rPr>
                          <m:t>𝜎</m:t>
                        </m:r>
                      </m:e>
                      <m:sub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050" dirty="0">
                    <a:latin typeface="+mn-lt"/>
                  </a:rPr>
                  <a:t> is unpolarized cross section,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5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050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050" dirty="0">
                    <a:latin typeface="+mn-lt"/>
                  </a:rPr>
                  <a:t> is electron beam helicity, </a:t>
                </a:r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105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050" b="0" i="1" dirty="0" smtClean="0">
                            <a:latin typeface="Cambria Math" panose="02040503050406030204" pitchFamily="18" charset="0"/>
                          </a:rPr>
                          <m:t>||</m:t>
                        </m:r>
                      </m:sub>
                    </m:sSub>
                    <m:r>
                      <a:rPr lang="en-US" sz="1050" b="0" i="0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sz="105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𝑒𝑑</m:t>
                        </m:r>
                      </m:sup>
                    </m:sSubSup>
                  </m:oMath>
                </a14:m>
                <a:r>
                  <a:rPr lang="en-US" sz="1050" dirty="0">
                    <a:latin typeface="+mn-lt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05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  <m:r>
                      <a:rPr lang="en-US" sz="105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05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105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05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1050" dirty="0">
                    <a:latin typeface="+mn-lt"/>
                  </a:rPr>
                  <a:t> are symmetries dependent on the polarization angl</a:t>
                </a:r>
                <a:r>
                  <a:rPr lang="en-US" sz="1050" dirty="0"/>
                  <a:t>e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A8BD9B2-E4D5-C8B2-D2A0-DE42D20B85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00" y="1429106"/>
                <a:ext cx="4168257" cy="444352"/>
              </a:xfrm>
              <a:prstGeom prst="rect">
                <a:avLst/>
              </a:prstGeom>
              <a:blipFill>
                <a:blip r:embed="rId3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B298AF7-1427-EDED-2293-0A85DC118E03}"/>
              </a:ext>
            </a:extLst>
          </p:cNvPr>
          <p:cNvSpPr txBox="1"/>
          <p:nvPr/>
        </p:nvSpPr>
        <p:spPr>
          <a:xfrm>
            <a:off x="115687" y="2128253"/>
            <a:ext cx="4494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/>
                </a:solidFill>
                <a:latin typeface="+mn-lt"/>
              </a:rPr>
              <a:t>If we integrate over beam helicity, then the first term will disappear</a:t>
            </a:r>
          </a:p>
        </p:txBody>
      </p:sp>
      <p:pic>
        <p:nvPicPr>
          <p:cNvPr id="13" name="object 6">
            <a:extLst>
              <a:ext uri="{FF2B5EF4-FFF2-40B4-BE49-F238E27FC236}">
                <a16:creationId xmlns:a16="http://schemas.microsoft.com/office/drawing/2014/main" id="{B51A0F5E-1738-1D09-2AF7-0E726E190AD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474" y="3298267"/>
            <a:ext cx="592341" cy="170221"/>
          </a:xfrm>
          <a:prstGeom prst="rect">
            <a:avLst/>
          </a:prstGeom>
        </p:spPr>
      </p:pic>
      <p:sp>
        <p:nvSpPr>
          <p:cNvPr id="14" name="object 3">
            <a:extLst>
              <a:ext uri="{FF2B5EF4-FFF2-40B4-BE49-F238E27FC236}">
                <a16:creationId xmlns:a16="http://schemas.microsoft.com/office/drawing/2014/main" id="{7002A164-B7FD-E3FC-45EC-A4C7ECF92518}"/>
              </a:ext>
            </a:extLst>
          </p:cNvPr>
          <p:cNvSpPr/>
          <p:nvPr/>
        </p:nvSpPr>
        <p:spPr>
          <a:xfrm>
            <a:off x="759695" y="3303632"/>
            <a:ext cx="3027498" cy="149142"/>
          </a:xfrm>
          <a:custGeom>
            <a:avLst/>
            <a:gdLst/>
            <a:ahLst/>
            <a:cxnLst/>
            <a:rect l="l" t="t" r="r" b="b"/>
            <a:pathLst>
              <a:path w="7782559" h="444500">
                <a:moveTo>
                  <a:pt x="7782179" y="0"/>
                </a:moveTo>
                <a:lnTo>
                  <a:pt x="0" y="0"/>
                </a:lnTo>
                <a:lnTo>
                  <a:pt x="0" y="444411"/>
                </a:lnTo>
                <a:lnTo>
                  <a:pt x="7782179" y="444411"/>
                </a:lnTo>
                <a:lnTo>
                  <a:pt x="7782179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r>
              <a:rPr lang="en-US" sz="1100" spc="-30" dirty="0">
                <a:solidFill>
                  <a:srgbClr val="FFFFFF"/>
                </a:solidFill>
              </a:rPr>
              <a:t>             </a:t>
            </a:r>
            <a:r>
              <a:rPr lang="en-US" sz="1000" spc="-30" dirty="0">
                <a:solidFill>
                  <a:srgbClr val="FFFFFF"/>
                </a:solidFill>
                <a:latin typeface="+mn-lt"/>
              </a:rPr>
              <a:t>b1 and Azz  polarized target experiment</a:t>
            </a:r>
            <a:endParaRPr sz="1100" dirty="0">
              <a:latin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61BF4AA-62E5-688B-08E4-CEBA4D33C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0083" y="3300070"/>
            <a:ext cx="663333" cy="1180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FDC44D1-2CD0-E264-DE0F-3692C6919788}"/>
              </a:ext>
            </a:extLst>
          </p:cNvPr>
          <p:cNvSpPr txBox="1"/>
          <p:nvPr/>
        </p:nvSpPr>
        <p:spPr>
          <a:xfrm>
            <a:off x="-21431" y="3067434"/>
            <a:ext cx="2428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rgbClr val="001A47"/>
                </a:solidFill>
                <a:latin typeface="+mn-lt"/>
                <a:cs typeface="Arial"/>
              </a:rPr>
              <a:t>W.</a:t>
            </a:r>
            <a:r>
              <a:rPr lang="en-US" sz="600" spc="5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spc="-20" dirty="0" err="1">
                <a:solidFill>
                  <a:srgbClr val="001A47"/>
                </a:solidFill>
                <a:latin typeface="+mn-lt"/>
                <a:cs typeface="Arial"/>
              </a:rPr>
              <a:t>Leidemann</a:t>
            </a:r>
            <a:r>
              <a:rPr lang="en-US" sz="600" spc="-20" dirty="0">
                <a:solidFill>
                  <a:srgbClr val="001A47"/>
                </a:solidFill>
                <a:latin typeface="+mn-lt"/>
                <a:cs typeface="Arial"/>
              </a:rPr>
              <a:t>,</a:t>
            </a:r>
            <a:r>
              <a:rPr lang="en-US" sz="600" spc="35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dirty="0">
                <a:solidFill>
                  <a:srgbClr val="001A47"/>
                </a:solidFill>
                <a:latin typeface="+mn-lt"/>
                <a:cs typeface="Arial"/>
              </a:rPr>
              <a:t>E.L.</a:t>
            </a:r>
            <a:r>
              <a:rPr lang="en-US" sz="600" spc="35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spc="-10" dirty="0" err="1">
                <a:solidFill>
                  <a:srgbClr val="001A47"/>
                </a:solidFill>
                <a:latin typeface="+mn-lt"/>
                <a:cs typeface="Arial"/>
              </a:rPr>
              <a:t>Tomusiak</a:t>
            </a:r>
            <a:r>
              <a:rPr lang="en-US" sz="600" spc="-10" dirty="0">
                <a:solidFill>
                  <a:srgbClr val="001A47"/>
                </a:solidFill>
                <a:latin typeface="+mn-lt"/>
                <a:cs typeface="Arial"/>
              </a:rPr>
              <a:t>,</a:t>
            </a:r>
            <a:r>
              <a:rPr lang="en-US" sz="600" spc="35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dirty="0">
                <a:solidFill>
                  <a:srgbClr val="001A47"/>
                </a:solidFill>
                <a:latin typeface="+mn-lt"/>
                <a:cs typeface="Arial"/>
              </a:rPr>
              <a:t>H.</a:t>
            </a:r>
            <a:r>
              <a:rPr lang="en-US" sz="600" spc="30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spc="-10" dirty="0" err="1">
                <a:solidFill>
                  <a:srgbClr val="001A47"/>
                </a:solidFill>
                <a:latin typeface="+mn-lt"/>
                <a:cs typeface="Arial"/>
              </a:rPr>
              <a:t>Arenhovel</a:t>
            </a:r>
            <a:r>
              <a:rPr lang="en-US" sz="600" spc="-10" dirty="0">
                <a:solidFill>
                  <a:srgbClr val="001A47"/>
                </a:solidFill>
                <a:latin typeface="+mn-lt"/>
                <a:cs typeface="Arial"/>
              </a:rPr>
              <a:t>,</a:t>
            </a:r>
            <a:r>
              <a:rPr lang="en-US" sz="600" spc="35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dirty="0">
                <a:solidFill>
                  <a:srgbClr val="001A47"/>
                </a:solidFill>
                <a:latin typeface="+mn-lt"/>
                <a:cs typeface="Arial"/>
              </a:rPr>
              <a:t>Phys.</a:t>
            </a:r>
            <a:r>
              <a:rPr lang="en-US" sz="600" spc="120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dirty="0">
                <a:solidFill>
                  <a:srgbClr val="001A47"/>
                </a:solidFill>
                <a:latin typeface="+mn-lt"/>
                <a:cs typeface="Arial"/>
              </a:rPr>
              <a:t>Rev.</a:t>
            </a:r>
            <a:r>
              <a:rPr lang="en-US" sz="600" spc="120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dirty="0">
                <a:solidFill>
                  <a:srgbClr val="001A47"/>
                </a:solidFill>
                <a:latin typeface="+mn-lt"/>
                <a:cs typeface="Arial"/>
              </a:rPr>
              <a:t>C</a:t>
            </a:r>
            <a:r>
              <a:rPr lang="en-US" sz="600" spc="30" dirty="0">
                <a:solidFill>
                  <a:srgbClr val="001A47"/>
                </a:solidFill>
                <a:latin typeface="+mn-lt"/>
                <a:cs typeface="Arial"/>
              </a:rPr>
              <a:t> 43 </a:t>
            </a:r>
            <a:r>
              <a:rPr lang="en-US" sz="600" spc="-10" dirty="0">
                <a:solidFill>
                  <a:srgbClr val="001A47"/>
                </a:solidFill>
                <a:latin typeface="+mn-lt"/>
                <a:cs typeface="Arial"/>
              </a:rPr>
              <a:t>1022</a:t>
            </a:r>
            <a:r>
              <a:rPr lang="en-US" sz="600" spc="35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spc="-10" dirty="0">
                <a:solidFill>
                  <a:srgbClr val="001A47"/>
                </a:solidFill>
                <a:latin typeface="+mn-lt"/>
                <a:cs typeface="Arial"/>
              </a:rPr>
              <a:t>(1991)</a:t>
            </a:r>
            <a:endParaRPr lang="en-US" sz="600" dirty="0">
              <a:latin typeface="+mn-lt"/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016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D4EC2-2646-48D9-8713-67399C883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5EC73-7F5A-3847-094D-E9622F48B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0" y="59878"/>
            <a:ext cx="3138805" cy="215444"/>
          </a:xfrm>
        </p:spPr>
        <p:txBody>
          <a:bodyPr/>
          <a:lstStyle/>
          <a:p>
            <a:r>
              <a:rPr lang="en-US" dirty="0"/>
              <a:t>Tensor Observables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7138DB-D922-FB86-AA05-639C17043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87" y="663357"/>
            <a:ext cx="4267200" cy="4396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5F4ABF3-9491-535D-5EBA-741D49301EA4}"/>
                  </a:ext>
                </a:extLst>
              </p:cNvPr>
              <p:cNvSpPr txBox="1"/>
              <p:nvPr/>
            </p:nvSpPr>
            <p:spPr>
              <a:xfrm>
                <a:off x="95300" y="1429106"/>
                <a:ext cx="4160241" cy="4443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50" dirty="0">
                    <a:solidFill>
                      <a:schemeClr val="tx1"/>
                    </a:solidFill>
                    <a:latin typeface="+mn-lt"/>
                  </a:rPr>
                  <a:t>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5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050" dirty="0" smtClean="0">
                            <a:solidFill>
                              <a:schemeClr val="tx1"/>
                            </a:solidFill>
                            <a:latin typeface="+mn-lt"/>
                          </a:rPr>
                          <m:t>𝜎</m:t>
                        </m:r>
                      </m:e>
                      <m:sub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050" dirty="0">
                    <a:solidFill>
                      <a:schemeClr val="tx1"/>
                    </a:solidFill>
                    <a:latin typeface="+mn-lt"/>
                  </a:rPr>
                  <a:t> is unpolarized cross section,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5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05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050" dirty="0">
                    <a:solidFill>
                      <a:schemeClr val="tx1"/>
                    </a:solidFill>
                    <a:latin typeface="+mn-lt"/>
                  </a:rPr>
                  <a:t> is electron beam helicity, </a:t>
                </a:r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105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05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||</m:t>
                        </m:r>
                      </m:sub>
                    </m:sSub>
                    <m:r>
                      <a:rPr lang="en-US" sz="105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𝑒𝑑</m:t>
                        </m:r>
                      </m:sup>
                    </m:sSubSup>
                  </m:oMath>
                </a14:m>
                <a:r>
                  <a:rPr lang="en-US" sz="1050" dirty="0">
                    <a:solidFill>
                      <a:schemeClr val="tx1"/>
                    </a:solidFill>
                    <a:latin typeface="+mn-lt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  <m:r>
                      <a:rPr lang="en-US" sz="105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05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105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05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05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1050" dirty="0">
                    <a:solidFill>
                      <a:schemeClr val="tx1"/>
                    </a:solidFill>
                    <a:latin typeface="+mn-lt"/>
                  </a:rPr>
                  <a:t> are symmetries dependent on the polarization angle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5F4ABF3-9491-535D-5EBA-741D49301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00" y="1429106"/>
                <a:ext cx="4160241" cy="444352"/>
              </a:xfrm>
              <a:prstGeom prst="rect">
                <a:avLst/>
              </a:prstGeom>
              <a:blipFill>
                <a:blip r:embed="rId3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B575772-3567-3E31-E958-901D2B6AAD17}"/>
              </a:ext>
            </a:extLst>
          </p:cNvPr>
          <p:cNvSpPr txBox="1"/>
          <p:nvPr/>
        </p:nvSpPr>
        <p:spPr>
          <a:xfrm>
            <a:off x="115687" y="2128253"/>
            <a:ext cx="44944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+mn-lt"/>
              </a:rPr>
              <a:t>If we integrate over beam helicity, then the first term will disappear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E54A20-4443-8315-8978-9FCF54278CD9}"/>
              </a:ext>
            </a:extLst>
          </p:cNvPr>
          <p:cNvCxnSpPr>
            <a:cxnSpLocks/>
          </p:cNvCxnSpPr>
          <p:nvPr/>
        </p:nvCxnSpPr>
        <p:spPr>
          <a:xfrm flipH="1">
            <a:off x="1543050" y="663357"/>
            <a:ext cx="304800" cy="4396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8B574A-339F-BA96-0CAB-B7FA363950E0}"/>
              </a:ext>
            </a:extLst>
          </p:cNvPr>
          <p:cNvCxnSpPr>
            <a:cxnSpLocks/>
          </p:cNvCxnSpPr>
          <p:nvPr/>
        </p:nvCxnSpPr>
        <p:spPr>
          <a:xfrm flipH="1">
            <a:off x="2236253" y="729959"/>
            <a:ext cx="304800" cy="4396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ject 6">
            <a:extLst>
              <a:ext uri="{FF2B5EF4-FFF2-40B4-BE49-F238E27FC236}">
                <a16:creationId xmlns:a16="http://schemas.microsoft.com/office/drawing/2014/main" id="{983A7F9C-6CDB-30BF-C05B-08295DBDC65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474" y="3298267"/>
            <a:ext cx="592341" cy="170221"/>
          </a:xfrm>
          <a:prstGeom prst="rect">
            <a:avLst/>
          </a:prstGeo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634DDE05-7A88-03A8-02E8-6FF1BC9C186B}"/>
              </a:ext>
            </a:extLst>
          </p:cNvPr>
          <p:cNvSpPr/>
          <p:nvPr/>
        </p:nvSpPr>
        <p:spPr>
          <a:xfrm>
            <a:off x="759695" y="3303632"/>
            <a:ext cx="3027498" cy="149142"/>
          </a:xfrm>
          <a:custGeom>
            <a:avLst/>
            <a:gdLst/>
            <a:ahLst/>
            <a:cxnLst/>
            <a:rect l="l" t="t" r="r" b="b"/>
            <a:pathLst>
              <a:path w="7782559" h="444500">
                <a:moveTo>
                  <a:pt x="7782179" y="0"/>
                </a:moveTo>
                <a:lnTo>
                  <a:pt x="0" y="0"/>
                </a:lnTo>
                <a:lnTo>
                  <a:pt x="0" y="444411"/>
                </a:lnTo>
                <a:lnTo>
                  <a:pt x="7782179" y="444411"/>
                </a:lnTo>
                <a:lnTo>
                  <a:pt x="7782179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r>
              <a:rPr lang="en-US" sz="1100" spc="-30" dirty="0">
                <a:solidFill>
                  <a:srgbClr val="FFFFFF"/>
                </a:solidFill>
              </a:rPr>
              <a:t>             </a:t>
            </a:r>
            <a:r>
              <a:rPr lang="en-US" sz="1000" spc="-30" dirty="0">
                <a:solidFill>
                  <a:srgbClr val="FFFFFF"/>
                </a:solidFill>
                <a:latin typeface="+mn-lt"/>
              </a:rPr>
              <a:t>b1 and Azz  polarized target experiment</a:t>
            </a:r>
            <a:endParaRPr sz="1100" dirty="0"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DF267E-D3A0-4D1E-3BC8-D1F66305D6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0083" y="3300070"/>
            <a:ext cx="663333" cy="1180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AE4374-5E4D-77A7-6B9A-230ECAFE187F}"/>
              </a:ext>
            </a:extLst>
          </p:cNvPr>
          <p:cNvSpPr txBox="1"/>
          <p:nvPr/>
        </p:nvSpPr>
        <p:spPr>
          <a:xfrm>
            <a:off x="-21431" y="3067434"/>
            <a:ext cx="2428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rgbClr val="001A47"/>
                </a:solidFill>
                <a:latin typeface="+mn-lt"/>
                <a:cs typeface="Arial"/>
              </a:rPr>
              <a:t>W.</a:t>
            </a:r>
            <a:r>
              <a:rPr lang="en-US" sz="600" spc="5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spc="-20" dirty="0" err="1">
                <a:solidFill>
                  <a:srgbClr val="001A47"/>
                </a:solidFill>
                <a:latin typeface="+mn-lt"/>
                <a:cs typeface="Arial"/>
              </a:rPr>
              <a:t>Leidemann</a:t>
            </a:r>
            <a:r>
              <a:rPr lang="en-US" sz="600" spc="-20" dirty="0">
                <a:solidFill>
                  <a:srgbClr val="001A47"/>
                </a:solidFill>
                <a:latin typeface="+mn-lt"/>
                <a:cs typeface="Arial"/>
              </a:rPr>
              <a:t>,</a:t>
            </a:r>
            <a:r>
              <a:rPr lang="en-US" sz="600" spc="35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dirty="0">
                <a:solidFill>
                  <a:srgbClr val="001A47"/>
                </a:solidFill>
                <a:latin typeface="+mn-lt"/>
                <a:cs typeface="Arial"/>
              </a:rPr>
              <a:t>E.L.</a:t>
            </a:r>
            <a:r>
              <a:rPr lang="en-US" sz="600" spc="35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spc="-10" dirty="0" err="1">
                <a:solidFill>
                  <a:srgbClr val="001A47"/>
                </a:solidFill>
                <a:latin typeface="+mn-lt"/>
                <a:cs typeface="Arial"/>
              </a:rPr>
              <a:t>Tomusiak</a:t>
            </a:r>
            <a:r>
              <a:rPr lang="en-US" sz="600" spc="-10" dirty="0">
                <a:solidFill>
                  <a:srgbClr val="001A47"/>
                </a:solidFill>
                <a:latin typeface="+mn-lt"/>
                <a:cs typeface="Arial"/>
              </a:rPr>
              <a:t>,</a:t>
            </a:r>
            <a:r>
              <a:rPr lang="en-US" sz="600" spc="35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dirty="0">
                <a:solidFill>
                  <a:srgbClr val="001A47"/>
                </a:solidFill>
                <a:latin typeface="+mn-lt"/>
                <a:cs typeface="Arial"/>
              </a:rPr>
              <a:t>H.</a:t>
            </a:r>
            <a:r>
              <a:rPr lang="en-US" sz="600" spc="30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spc="-10" dirty="0" err="1">
                <a:solidFill>
                  <a:srgbClr val="001A47"/>
                </a:solidFill>
                <a:latin typeface="+mn-lt"/>
                <a:cs typeface="Arial"/>
              </a:rPr>
              <a:t>Arenhovel</a:t>
            </a:r>
            <a:r>
              <a:rPr lang="en-US" sz="600" spc="-10" dirty="0">
                <a:solidFill>
                  <a:srgbClr val="001A47"/>
                </a:solidFill>
                <a:latin typeface="+mn-lt"/>
                <a:cs typeface="Arial"/>
              </a:rPr>
              <a:t>,</a:t>
            </a:r>
            <a:r>
              <a:rPr lang="en-US" sz="600" spc="35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dirty="0">
                <a:solidFill>
                  <a:srgbClr val="001A47"/>
                </a:solidFill>
                <a:latin typeface="+mn-lt"/>
                <a:cs typeface="Arial"/>
              </a:rPr>
              <a:t>Phys.</a:t>
            </a:r>
            <a:r>
              <a:rPr lang="en-US" sz="600" spc="120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dirty="0">
                <a:solidFill>
                  <a:srgbClr val="001A47"/>
                </a:solidFill>
                <a:latin typeface="+mn-lt"/>
                <a:cs typeface="Arial"/>
              </a:rPr>
              <a:t>Rev.</a:t>
            </a:r>
            <a:r>
              <a:rPr lang="en-US" sz="600" spc="120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dirty="0">
                <a:solidFill>
                  <a:srgbClr val="001A47"/>
                </a:solidFill>
                <a:latin typeface="+mn-lt"/>
                <a:cs typeface="Arial"/>
              </a:rPr>
              <a:t>C</a:t>
            </a:r>
            <a:r>
              <a:rPr lang="en-US" sz="600" spc="30" dirty="0">
                <a:solidFill>
                  <a:srgbClr val="001A47"/>
                </a:solidFill>
                <a:latin typeface="+mn-lt"/>
                <a:cs typeface="Arial"/>
              </a:rPr>
              <a:t> 43 </a:t>
            </a:r>
            <a:r>
              <a:rPr lang="en-US" sz="600" spc="-10" dirty="0">
                <a:solidFill>
                  <a:srgbClr val="001A47"/>
                </a:solidFill>
                <a:latin typeface="+mn-lt"/>
                <a:cs typeface="Arial"/>
              </a:rPr>
              <a:t>1022</a:t>
            </a:r>
            <a:r>
              <a:rPr lang="en-US" sz="600" spc="35" dirty="0">
                <a:solidFill>
                  <a:srgbClr val="001A47"/>
                </a:solidFill>
                <a:latin typeface="+mn-lt"/>
                <a:cs typeface="Arial"/>
              </a:rPr>
              <a:t> </a:t>
            </a:r>
            <a:r>
              <a:rPr lang="en-US" sz="600" spc="-10" dirty="0">
                <a:solidFill>
                  <a:srgbClr val="001A47"/>
                </a:solidFill>
                <a:latin typeface="+mn-lt"/>
                <a:cs typeface="Arial"/>
              </a:rPr>
              <a:t>(1991)</a:t>
            </a:r>
            <a:endParaRPr lang="en-US" sz="600" dirty="0">
              <a:latin typeface="+mn-lt"/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468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814</TotalTime>
  <Words>1190</Words>
  <Application>Microsoft Macintosh PowerPoint</Application>
  <PresentationFormat>Custom</PresentationFormat>
  <Paragraphs>186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Aptos</vt:lpstr>
      <vt:lpstr>Arial</vt:lpstr>
      <vt:lpstr>Arial Black</vt:lpstr>
      <vt:lpstr>Arial MT</vt:lpstr>
      <vt:lpstr>Cambria</vt:lpstr>
      <vt:lpstr>Cambria Math</vt:lpstr>
      <vt:lpstr>Lucida Sans Unicode</vt:lpstr>
      <vt:lpstr>Microsoft Sans Serif</vt:lpstr>
      <vt:lpstr>Tahoma</vt:lpstr>
      <vt:lpstr>Times New Roman</vt:lpstr>
      <vt:lpstr>Wingdings</vt:lpstr>
      <vt:lpstr>Office Theme</vt:lpstr>
      <vt:lpstr> Measurement of Tensor Observables and Deuteron Structure        Function    </vt:lpstr>
      <vt:lpstr>PowerPoint Presentation</vt:lpstr>
      <vt:lpstr>Protons &amp; Deuterons</vt:lpstr>
      <vt:lpstr>What Deuterons Do That Protons Don’t</vt:lpstr>
      <vt:lpstr>Tensor Polarization Properties</vt:lpstr>
      <vt:lpstr>Tensor Polarization Properties</vt:lpstr>
      <vt:lpstr>Tensor Observables</vt:lpstr>
      <vt:lpstr>Tensor Observables</vt:lpstr>
      <vt:lpstr>Tensor Observables</vt:lpstr>
      <vt:lpstr>Tensor Observables</vt:lpstr>
      <vt:lpstr>Tensor Observables</vt:lpstr>
      <vt:lpstr>Tensor Asymmetry and Structure Function</vt:lpstr>
      <vt:lpstr>Tensor Enhancement  @UNH DNP Lab</vt:lpstr>
      <vt:lpstr>Tensor Enhancement by Holeburning</vt:lpstr>
      <vt:lpstr>Holeburning Continued</vt:lpstr>
      <vt:lpstr>Holeburning Relaxation Time</vt:lpstr>
      <vt:lpstr>Holeburning Relaxation Time Continued</vt:lpstr>
      <vt:lpstr>Summary</vt:lpstr>
      <vt:lpstr>Question?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Achieving High Deuteron Tensor Polarization To Probe Nuclear Structure</dc:title>
  <dc:creator>Allison J. Zec (she/her)</dc:creator>
  <cp:lastModifiedBy>Chhetra Lama</cp:lastModifiedBy>
  <cp:revision>54</cp:revision>
  <dcterms:created xsi:type="dcterms:W3CDTF">2025-06-24T14:09:39Z</dcterms:created>
  <dcterms:modified xsi:type="dcterms:W3CDTF">2025-06-25T18:28:09Z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2022-12-13T00:00:00Z</vt:filetime>
  </property>
  <property fmtid="{D5CDD505-2E9C-101B-9397-08002B2CF9AE}" pid="3" name="Creator">
    <vt:lpwstr>LaTeX with Beamer class</vt:lpwstr>
  </property>
  <property fmtid="{D5CDD505-2E9C-101B-9397-08002B2CF9AE}" pid="4" name="LastSaved">
    <vt:filetime>2025-06-24T00:00:00Z</vt:filetime>
  </property>
  <property fmtid="{D5CDD505-2E9C-101B-9397-08002B2CF9AE}" pid="5" name="PTEX.Fullbanner">
    <vt:lpwstr>This is MiKTeX-pdfTeX 4.12.0 (1.40.24)</vt:lpwstr>
  </property>
  <property fmtid="{D5CDD505-2E9C-101B-9397-08002B2CF9AE}" pid="6" name="Producer">
    <vt:lpwstr>MiKTeX pdfTeX-1.40.24</vt:lpwstr>
  </property>
</Properties>
</file>