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6" r:id="rId2"/>
    <p:sldId id="262" r:id="rId3"/>
    <p:sldId id="261" r:id="rId4"/>
    <p:sldId id="257" r:id="rId5"/>
    <p:sldId id="263" r:id="rId6"/>
    <p:sldId id="265" r:id="rId7"/>
    <p:sldId id="266" r:id="rId8"/>
    <p:sldId id="268" r:id="rId9"/>
    <p:sldId id="335" r:id="rId10"/>
    <p:sldId id="269" r:id="rId11"/>
    <p:sldId id="270" r:id="rId12"/>
    <p:sldId id="468" r:id="rId13"/>
    <p:sldId id="295" r:id="rId14"/>
    <p:sldId id="470" r:id="rId15"/>
    <p:sldId id="271" r:id="rId16"/>
    <p:sldId id="345" r:id="rId17"/>
    <p:sldId id="337" r:id="rId18"/>
    <p:sldId id="338" r:id="rId19"/>
    <p:sldId id="471" r:id="rId20"/>
    <p:sldId id="347" r:id="rId21"/>
    <p:sldId id="330" r:id="rId22"/>
    <p:sldId id="331" r:id="rId23"/>
    <p:sldId id="272" r:id="rId24"/>
    <p:sldId id="267" r:id="rId25"/>
    <p:sldId id="472" r:id="rId26"/>
    <p:sldId id="473" r:id="rId27"/>
    <p:sldId id="294" r:id="rId28"/>
    <p:sldId id="493" r:id="rId29"/>
    <p:sldId id="332" r:id="rId30"/>
    <p:sldId id="474" r:id="rId31"/>
    <p:sldId id="301" r:id="rId32"/>
    <p:sldId id="300" r:id="rId33"/>
    <p:sldId id="273" r:id="rId34"/>
    <p:sldId id="275" r:id="rId35"/>
    <p:sldId id="378" r:id="rId36"/>
    <p:sldId id="459" r:id="rId37"/>
    <p:sldId id="475" r:id="rId38"/>
    <p:sldId id="476" r:id="rId39"/>
    <p:sldId id="274" r:id="rId40"/>
    <p:sldId id="303" r:id="rId41"/>
    <p:sldId id="349" r:id="rId42"/>
    <p:sldId id="449" r:id="rId43"/>
    <p:sldId id="477" r:id="rId44"/>
    <p:sldId id="478" r:id="rId45"/>
    <p:sldId id="438" r:id="rId46"/>
    <p:sldId id="355" r:id="rId47"/>
    <p:sldId id="439" r:id="rId48"/>
    <p:sldId id="357" r:id="rId49"/>
    <p:sldId id="440" r:id="rId50"/>
    <p:sldId id="360" r:id="rId51"/>
    <p:sldId id="441" r:id="rId52"/>
    <p:sldId id="381" r:id="rId53"/>
    <p:sldId id="461" r:id="rId54"/>
    <p:sldId id="460" r:id="rId55"/>
    <p:sldId id="442" r:id="rId56"/>
    <p:sldId id="497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AC"/>
    <a:srgbClr val="E73C23"/>
    <a:srgbClr val="00F302"/>
    <a:srgbClr val="EEE061"/>
    <a:srgbClr val="FFF98A"/>
    <a:srgbClr val="DE50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9"/>
    <p:restoredTop sz="97099" autoAdjust="0"/>
  </p:normalViewPr>
  <p:slideViewPr>
    <p:cSldViewPr snapToGrid="0" snapToObjects="1">
      <p:cViewPr varScale="1">
        <p:scale>
          <a:sx n="127" d="100"/>
          <a:sy n="127" d="100"/>
        </p:scale>
        <p:origin x="696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6B3E07-1025-4447-967E-394123C6EB6C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24DF2-0D92-964D-A1BF-EE945F4A30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71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Critical improvement</a:t>
            </a:r>
            <a:r>
              <a:rPr lang="en-US" baseline="0" dirty="0"/>
              <a:t> – define size of EMC effect as slope between 0.4-0.7: fractional normalization error less important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24DF2-0D92-964D-A1BF-EE945F4A30A2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7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EMC effect correlated</a:t>
            </a:r>
            <a:r>
              <a:rPr lang="en-US" baseline="0" dirty="0"/>
              <a:t> with local density – what is the source of this higher local density?</a:t>
            </a:r>
          </a:p>
          <a:p>
            <a:r>
              <a:rPr lang="en-US" baseline="0" dirty="0"/>
              <a:t>Mean field models do not lead to high local densities – but they are incomplete.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24DF2-0D92-964D-A1BF-EE945F4A30A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686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066800"/>
            <a:ext cx="5080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066800"/>
            <a:ext cx="5080000" cy="5181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1842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804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45810"/>
            <a:ext cx="10972800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CF058-31C7-0541-992A-FF6B18E67362}" type="datetimeFigureOut">
              <a:rPr lang="en-US" smtClean="0"/>
              <a:pPr/>
              <a:t>6/26/25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46349-D443-5646-A990-61A8F31F347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1420" y="6412895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7CCCF-424A-304E-A351-6F93D137BA2B}" type="slidenum">
              <a:rPr lang="en-US" sz="1800" smtClean="0">
                <a:latin typeface="Arial"/>
                <a:cs typeface="Arial"/>
              </a:rPr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800" dirty="0">
              <a:latin typeface="Arial"/>
              <a:cs typeface="Arial"/>
            </a:endParaRPr>
          </a:p>
        </p:txBody>
      </p:sp>
      <p:pic>
        <p:nvPicPr>
          <p:cNvPr id="8" name="Picture 7" descr="JLab_logo_white1.jpg">
            <a:extLst>
              <a:ext uri="{FF2B5EF4-FFF2-40B4-BE49-F238E27FC236}">
                <a16:creationId xmlns:a16="http://schemas.microsoft.com/office/drawing/2014/main" id="{59DB738C-E628-7929-13A0-E137918614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160" y="6394510"/>
            <a:ext cx="1463040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8.emf"/><Relationship Id="rId7" Type="http://schemas.openxmlformats.org/officeDocument/2006/relationships/image" Target="../media/image30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3.emf"/><Relationship Id="rId5" Type="http://schemas.openxmlformats.org/officeDocument/2006/relationships/image" Target="../media/image29.wmf"/><Relationship Id="rId10" Type="http://schemas.openxmlformats.org/officeDocument/2006/relationships/image" Target="../media/image32.emf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d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d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2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wmf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3.wmf"/><Relationship Id="rId4" Type="http://schemas.openxmlformats.org/officeDocument/2006/relationships/image" Target="../media/image10.wmf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1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5251" y="601327"/>
            <a:ext cx="9341498" cy="1470025"/>
          </a:xfrm>
        </p:spPr>
        <p:txBody>
          <a:bodyPr>
            <a:noAutofit/>
          </a:bodyPr>
          <a:lstStyle/>
          <a:p>
            <a:br>
              <a:rPr lang="en-US" sz="4400" i="1" baseline="30000" dirty="0">
                <a:solidFill>
                  <a:srgbClr val="0027AC"/>
                </a:solidFill>
                <a:cs typeface="Arial Bold"/>
              </a:rPr>
            </a:br>
            <a:r>
              <a:rPr lang="en-US" sz="4400" i="1" baseline="30000" dirty="0">
                <a:solidFill>
                  <a:srgbClr val="0027AC"/>
                </a:solidFill>
                <a:cs typeface="Arial Bold"/>
              </a:rPr>
              <a:t>Nuclear </a:t>
            </a:r>
            <a:r>
              <a:rPr lang="en-US" sz="4400" i="1" baseline="30000" dirty="0" err="1">
                <a:solidFill>
                  <a:srgbClr val="0027AC"/>
                </a:solidFill>
                <a:cs typeface="Arial Bold"/>
              </a:rPr>
              <a:t>Partons</a:t>
            </a:r>
            <a:r>
              <a:rPr lang="en-US" sz="4400" i="1" baseline="30000" dirty="0">
                <a:solidFill>
                  <a:srgbClr val="0027AC"/>
                </a:solidFill>
                <a:cs typeface="Arial Bold"/>
              </a:rPr>
              <a:t> at Large x: The EMC Effect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54057" y="2082050"/>
            <a:ext cx="5811416" cy="2489117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Light Ion Physics in the EIC Era</a:t>
            </a:r>
          </a:p>
          <a:p>
            <a:endParaRPr lang="en-US" sz="2800" dirty="0">
              <a:solidFill>
                <a:schemeClr val="accent2"/>
              </a:solidFill>
            </a:endParaRPr>
          </a:p>
          <a:p>
            <a:r>
              <a:rPr lang="en-US" sz="2800" dirty="0"/>
              <a:t>Dave Gaskell</a:t>
            </a:r>
          </a:p>
          <a:p>
            <a:r>
              <a:rPr lang="en-US" sz="2800" dirty="0"/>
              <a:t>Jefferson Lab</a:t>
            </a:r>
          </a:p>
          <a:p>
            <a:endParaRPr lang="en-US" sz="2800" dirty="0"/>
          </a:p>
          <a:p>
            <a:r>
              <a:rPr lang="en-US" sz="2600" i="1" dirty="0">
                <a:solidFill>
                  <a:srgbClr val="00B050"/>
                </a:solidFill>
              </a:rPr>
              <a:t>June 26-27, 2025</a:t>
            </a:r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7FF7E-E2EA-3292-2E30-B37A66B5C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16" y="4277102"/>
            <a:ext cx="3242625" cy="1826679"/>
          </a:xfrm>
          <a:prstGeom prst="rect">
            <a:avLst/>
          </a:prstGeom>
        </p:spPr>
      </p:pic>
      <p:pic>
        <p:nvPicPr>
          <p:cNvPr id="5" name="Picture 4" descr="https://userweb.jlab.org/~kcarter/Dehmer/4_CEBAF_accel_arc.jpg">
            <a:extLst>
              <a:ext uri="{FF2B5EF4-FFF2-40B4-BE49-F238E27FC236}">
                <a16:creationId xmlns:a16="http://schemas.microsoft.com/office/drawing/2014/main" id="{6CB8E7EA-597A-CB1E-286B-9AAAA4C88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89" y="3893142"/>
            <a:ext cx="3315095" cy="22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1E670-7B4C-9155-FE90-1C3A530A7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F</a:t>
            </a:r>
            <a:r>
              <a:rPr lang="en-US" i="1" baseline="-25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and Parton Distributions</a:t>
            </a:r>
            <a:endParaRPr lang="en-US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53CA2C2-21DD-AADD-8F92-328606D632CF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1245810"/>
            <a:ext cx="4615543" cy="4880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F</a:t>
            </a:r>
            <a:r>
              <a:rPr lang="en-US" i="1" baseline="-25000" dirty="0"/>
              <a:t>2</a:t>
            </a:r>
            <a:r>
              <a:rPr lang="en-US" dirty="0"/>
              <a:t> interpreted in the quark-</a:t>
            </a:r>
            <a:r>
              <a:rPr lang="en-US" dirty="0" err="1"/>
              <a:t>parton</a:t>
            </a:r>
            <a:r>
              <a:rPr lang="en-US" dirty="0"/>
              <a:t> model as the charge-weighted sum over quark distributions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Quark structure of nucleon inferred from DIS on proton and neutron (deuteron) + complementary reactions</a:t>
            </a:r>
          </a:p>
          <a:p>
            <a:endParaRPr lang="en-US" dirty="0"/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243DB05D-6ABA-E995-6E08-1EE964E502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0782919"/>
              </p:ext>
            </p:extLst>
          </p:nvPr>
        </p:nvGraphicFramePr>
        <p:xfrm>
          <a:off x="483995" y="2935098"/>
          <a:ext cx="2667000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18960" imgH="342720" progId="Equation.3">
                  <p:embed/>
                </p:oleObj>
              </mc:Choice>
              <mc:Fallback>
                <p:oleObj name="Equation" r:id="rId2" imgW="1218960" imgH="34272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995" y="2935098"/>
                        <a:ext cx="2667000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40423CC-6FA2-164C-8F7E-B2081FC0B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831" y="1164364"/>
            <a:ext cx="5086909" cy="50432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6B10DE2-BBA2-3CC4-58BC-294C571D8B5E}"/>
              </a:ext>
            </a:extLst>
          </p:cNvPr>
          <p:cNvSpPr txBox="1"/>
          <p:nvPr/>
        </p:nvSpPr>
        <p:spPr>
          <a:xfrm>
            <a:off x="8370277" y="5958673"/>
            <a:ext cx="189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5CE932-46F1-14F0-A016-94971DB614FE}"/>
              </a:ext>
            </a:extLst>
          </p:cNvPr>
          <p:cNvSpPr txBox="1"/>
          <p:nvPr/>
        </p:nvSpPr>
        <p:spPr>
          <a:xfrm>
            <a:off x="5084466" y="6271170"/>
            <a:ext cx="6353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Particle Data Group – 2023 Review of Particle Physics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B392D1-0DE5-AE38-393E-E58032DB641D}"/>
              </a:ext>
            </a:extLst>
          </p:cNvPr>
          <p:cNvSpPr txBox="1"/>
          <p:nvPr/>
        </p:nvSpPr>
        <p:spPr>
          <a:xfrm>
            <a:off x="3385970" y="3028890"/>
            <a:ext cx="2871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q</a:t>
            </a:r>
            <a:r>
              <a:rPr lang="en-US" sz="2000" i="1" baseline="-25000" dirty="0"/>
              <a:t>i</a:t>
            </a:r>
            <a:r>
              <a:rPr lang="en-US" sz="2000" i="1" dirty="0"/>
              <a:t>(x) = u(x), d(x), s(x) …</a:t>
            </a:r>
          </a:p>
        </p:txBody>
      </p:sp>
    </p:spTree>
    <p:extLst>
      <p:ext uri="{BB962C8B-B14F-4D97-AF65-F5344CB8AC3E}">
        <p14:creationId xmlns:p14="http://schemas.microsoft.com/office/powerpoint/2010/main" val="1335085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C90B3-C561-FF3A-A18E-8FD9731BA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Nuclear Structure Functions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765FF-63FF-2266-5F44-BD602D9C9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961" y="1202126"/>
            <a:ext cx="4406245" cy="4009682"/>
          </a:xfrm>
          <a:prstGeom prst="rect">
            <a:avLst/>
          </a:prstGeom>
        </p:spPr>
      </p:pic>
      <p:sp>
        <p:nvSpPr>
          <p:cNvPr id="5" name="Text Box 11">
            <a:extLst>
              <a:ext uri="{FF2B5EF4-FFF2-40B4-BE49-F238E27FC236}">
                <a16:creationId xmlns:a16="http://schemas.microsoft.com/office/drawing/2014/main" id="{1859C990-4EB5-EFF5-E02D-D21DADDF5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186" y="5341387"/>
            <a:ext cx="440624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i="1" dirty="0"/>
              <a:t>Figure  from Bickerstaff and Thomas, J. Phys. G 15, 1523 (1989)</a:t>
            </a:r>
          </a:p>
          <a:p>
            <a:pPr eaLnBrk="1" hangingPunct="1"/>
            <a:r>
              <a:rPr lang="en-US" sz="1600" i="1" dirty="0"/>
              <a:t>Calculation: Bodek and Ritchie PRD 23, 1070 (</a:t>
            </a:r>
            <a:r>
              <a:rPr lang="en-US" sz="1600" b="1" i="1" dirty="0">
                <a:solidFill>
                  <a:srgbClr val="FF3300"/>
                </a:solidFill>
              </a:rPr>
              <a:t>1981</a:t>
            </a:r>
            <a:r>
              <a:rPr lang="en-US" sz="1600" i="1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983B6B-6A67-E96B-6F31-53D7CAF2A63C}"/>
              </a:ext>
            </a:extLst>
          </p:cNvPr>
          <p:cNvSpPr txBox="1"/>
          <p:nvPr/>
        </p:nvSpPr>
        <p:spPr>
          <a:xfrm>
            <a:off x="247859" y="1443285"/>
            <a:ext cx="6062506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Since nuclear binding energies are small (~MeV) compared to typical DIS energies (~GeV), the </a:t>
            </a:r>
            <a:r>
              <a:rPr lang="en-US" sz="2000" dirty="0">
                <a:sym typeface="Wingdings" pitchFamily="2" charset="2"/>
              </a:rPr>
              <a:t>naïve expectation was that nuclear effects in DIS would be small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00098-5976-A283-25CC-1F97AD8F3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0122" y="3375488"/>
            <a:ext cx="2832099" cy="700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8CCF7-3979-6DE7-0A77-C230B975175C}"/>
              </a:ext>
            </a:extLst>
          </p:cNvPr>
          <p:cNvSpPr txBox="1"/>
          <p:nvPr/>
        </p:nvSpPr>
        <p:spPr>
          <a:xfrm>
            <a:off x="321550" y="4703976"/>
            <a:ext cx="60625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From the beginning the above expression was known to be </a:t>
            </a:r>
            <a:r>
              <a:rPr lang="en-US" sz="2000" b="1" i="1" dirty="0">
                <a:solidFill>
                  <a:srgbClr val="FF0000"/>
                </a:solidFill>
              </a:rPr>
              <a:t>too simple </a:t>
            </a:r>
            <a:r>
              <a:rPr lang="en-US" sz="2000" dirty="0">
                <a:sym typeface="Wingdings" pitchFamily="2" charset="2"/>
              </a:rPr>
              <a:t> difference in the “Fermi momentum” for heavy nuclei leads to rise at large x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D2A86A-0255-71DD-08DB-2B7F6705873F}"/>
              </a:ext>
            </a:extLst>
          </p:cNvPr>
          <p:cNvSpPr txBox="1"/>
          <p:nvPr/>
        </p:nvSpPr>
        <p:spPr>
          <a:xfrm>
            <a:off x="495996" y="3479480"/>
            <a:ext cx="1295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nuclear effects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5AE281B-81B9-B2CE-41E9-39ED728F1ABF}"/>
              </a:ext>
            </a:extLst>
          </p:cNvPr>
          <p:cNvSpPr/>
          <p:nvPr/>
        </p:nvSpPr>
        <p:spPr>
          <a:xfrm>
            <a:off x="2045241" y="3525929"/>
            <a:ext cx="751230" cy="494655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04CFE0E-0CD3-7699-5EB4-2E4475D67577}"/>
              </a:ext>
            </a:extLst>
          </p:cNvPr>
          <p:cNvSpPr/>
          <p:nvPr/>
        </p:nvSpPr>
        <p:spPr>
          <a:xfrm>
            <a:off x="6968076" y="6001608"/>
            <a:ext cx="1034980" cy="48232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6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E09AE-07E9-EB6D-0513-A61493DA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Discovery of the EMC Effect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1F618-F277-891F-6D6B-98A58E429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7079">
            <a:off x="6904003" y="1210602"/>
            <a:ext cx="4214368" cy="4931156"/>
          </a:xfrm>
          <a:prstGeom prst="rect">
            <a:avLst/>
          </a:prstGeom>
          <a:scene3d>
            <a:camera prst="orthographicFront">
              <a:rot lat="0" lon="0" rev="120000"/>
            </a:camera>
            <a:lightRig rig="threePt" dir="t"/>
          </a:scene3d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A53675A5-9FCA-BFEA-D903-A9FB1CA97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3041" y="6192334"/>
            <a:ext cx="34772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400" i="1" dirty="0">
                <a:ea typeface="Arial Unicode MS" charset="0"/>
                <a:cs typeface="Arial Unicode MS" charset="0"/>
              </a:rPr>
              <a:t>Aubert et al, Phys. Lett. B123, 275 (1983)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441ED1-D51A-D1D6-A8F6-E98D32A97804}"/>
              </a:ext>
            </a:extLst>
          </p:cNvPr>
          <p:cNvSpPr txBox="1"/>
          <p:nvPr/>
        </p:nvSpPr>
        <p:spPr>
          <a:xfrm>
            <a:off x="8927692" y="3676180"/>
            <a:ext cx="1527349" cy="1722122"/>
          </a:xfrm>
          <a:prstGeom prst="rect">
            <a:avLst/>
          </a:prstGeom>
          <a:noFill/>
          <a:ln w="25400">
            <a:solidFill>
              <a:srgbClr val="E73C23"/>
            </a:solidFill>
            <a:prstDash val="dash"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42F5E9-4A74-C45E-1C2C-D695434643EE}"/>
              </a:ext>
            </a:extLst>
          </p:cNvPr>
          <p:cNvSpPr txBox="1"/>
          <p:nvPr/>
        </p:nvSpPr>
        <p:spPr>
          <a:xfrm>
            <a:off x="7769887" y="1871417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EMC Collaboration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F4B0F96-8031-19E0-1C3A-494FD8359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83" y="1116926"/>
            <a:ext cx="5715683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published measurement of nuclear dependence of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</a:t>
            </a:r>
            <a:r>
              <a:rPr kumimoji="0" lang="en-US" sz="2400" b="0" i="1" u="none" strike="noStrike" kern="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by the European Muon Collaboration in 1983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Observed 2 mysterious effects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Significant enhancement at small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charset="2"/>
              </a:rPr>
              <a:t> Nuclear Pions! (my thesis)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charset="2"/>
              </a:rPr>
              <a:t>Depletion at large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charset="2"/>
              </a:rPr>
              <a:t> x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Wingdings" charset="2"/>
              </a:rPr>
              <a:t>  the “EMC Effect”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Enhancement at 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x&lt;0.1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later went away</a:t>
            </a:r>
          </a:p>
        </p:txBody>
      </p:sp>
    </p:spTree>
    <p:extLst>
      <p:ext uri="{BB962C8B-B14F-4D97-AF65-F5344CB8AC3E}">
        <p14:creationId xmlns:p14="http://schemas.microsoft.com/office/powerpoint/2010/main" val="3390013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Confirmation of the EMC Effect</a:t>
            </a:r>
          </a:p>
        </p:txBody>
      </p:sp>
      <p:pic>
        <p:nvPicPr>
          <p:cNvPr id="5" name="Picture 4" descr="slac_e87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753" y="1275203"/>
            <a:ext cx="6695135" cy="43075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7898" y="5998588"/>
            <a:ext cx="54203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Bodek et al, PRL 50, 1431 (1983) and PRL 51, 534 (1983)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1284143"/>
            <a:ext cx="348535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SLAC re-analysis of old solid target data used for measurements of cryotarget wall backgrounds</a:t>
            </a:r>
          </a:p>
          <a:p>
            <a:endParaRPr lang="en-US" sz="2400" dirty="0"/>
          </a:p>
          <a:p>
            <a:endParaRPr lang="en-US" sz="2400" dirty="0"/>
          </a:p>
          <a:p>
            <a:pPr>
              <a:buFont typeface="Wingdings" charset="2"/>
              <a:buChar char="à"/>
            </a:pPr>
            <a:r>
              <a:rPr lang="en-US" sz="2400" dirty="0">
                <a:sym typeface="Wingdings"/>
              </a:rPr>
              <a:t>Effect for </a:t>
            </a:r>
            <a:r>
              <a:rPr lang="en-US" sz="2400" i="1" dirty="0">
                <a:sym typeface="Wingdings"/>
              </a:rPr>
              <a:t>x&gt;0.3 </a:t>
            </a:r>
            <a:r>
              <a:rPr lang="en-US" sz="2400" dirty="0">
                <a:sym typeface="Wingdings"/>
              </a:rPr>
              <a:t>confirmed</a:t>
            </a:r>
          </a:p>
          <a:p>
            <a:pPr>
              <a:buFont typeface="Wingdings" charset="2"/>
              <a:buChar char="à"/>
            </a:pPr>
            <a:r>
              <a:rPr lang="en-US" sz="2400" dirty="0">
                <a:sym typeface="Wingdings"/>
              </a:rPr>
              <a:t>No large excess at very low </a:t>
            </a:r>
            <a:r>
              <a:rPr lang="en-US" sz="2400" i="1" dirty="0">
                <a:sym typeface="Wingdings"/>
              </a:rPr>
              <a:t>x</a:t>
            </a:r>
            <a:endParaRPr lang="en-US" sz="2400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E7C0B-8897-B317-6413-6184D9189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E6B3D-6683-6869-3A1D-0DA53FB3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Subsequent Measurements</a:t>
            </a:r>
            <a:endParaRPr lang="en-US" dirty="0"/>
          </a:p>
        </p:txBody>
      </p:sp>
      <p:pic>
        <p:nvPicPr>
          <p:cNvPr id="4" name="Picture 3" descr="emc_cu_fe.eps">
            <a:extLst>
              <a:ext uri="{FF2B5EF4-FFF2-40B4-BE49-F238E27FC236}">
                <a16:creationId xmlns:a16="http://schemas.microsoft.com/office/drawing/2014/main" id="{BAEBE668-88C4-9F42-1D06-513282B8F16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270" t="5082"/>
              <a:stretch>
                <a:fillRect/>
              </a:stretch>
            </p:blipFill>
          </mc:Choice>
          <mc:Fallback>
            <p:blipFill>
              <a:blip r:embed="rId3"/>
              <a:srcRect l="1270" t="5082"/>
              <a:stretch>
                <a:fillRect/>
              </a:stretch>
            </p:blipFill>
          </mc:Fallback>
        </mc:AlternateContent>
        <p:spPr>
          <a:xfrm>
            <a:off x="919576" y="1021778"/>
            <a:ext cx="6918135" cy="4985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FD0F4F-590E-DBD3-0AA0-C916FBA8750D}"/>
              </a:ext>
            </a:extLst>
          </p:cNvPr>
          <p:cNvSpPr txBox="1"/>
          <p:nvPr/>
        </p:nvSpPr>
        <p:spPr>
          <a:xfrm>
            <a:off x="8185321" y="1625191"/>
            <a:ext cx="293909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 program of dedicated measurements quickly followed</a:t>
            </a:r>
          </a:p>
          <a:p>
            <a:endParaRPr lang="en-US" sz="2000" dirty="0"/>
          </a:p>
          <a:p>
            <a:r>
              <a:rPr lang="en-US" sz="2000" dirty="0"/>
              <a:t>The resulting data is remarkably consistent over a large range of beam energies and measurement techniques</a:t>
            </a:r>
          </a:p>
        </p:txBody>
      </p:sp>
    </p:spTree>
    <p:extLst>
      <p:ext uri="{BB962C8B-B14F-4D97-AF65-F5344CB8AC3E}">
        <p14:creationId xmlns:p14="http://schemas.microsoft.com/office/powerpoint/2010/main" val="2645963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B05FA-20FF-6B0D-B739-28339CC8E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477" y="666522"/>
            <a:ext cx="2769787" cy="80467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2"/>
                </a:solidFill>
              </a:rPr>
              <a:t>EMC Effect Measurements</a:t>
            </a:r>
            <a:endParaRPr lang="en-US" sz="28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EA723E0-EA01-AED5-383B-5885CBF357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8745005"/>
              </p:ext>
            </p:extLst>
          </p:nvPr>
        </p:nvGraphicFramePr>
        <p:xfrm>
          <a:off x="3259224" y="389422"/>
          <a:ext cx="8487090" cy="607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94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19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9254">
                <a:tc>
                  <a:txBody>
                    <a:bodyPr/>
                    <a:lstStyle/>
                    <a:p>
                      <a:r>
                        <a:rPr lang="en-US" sz="1300" dirty="0"/>
                        <a:t>Laboratory/collaboration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Energy</a:t>
                      </a:r>
                    </a:p>
                    <a:p>
                      <a:r>
                        <a:rPr lang="en-US" sz="1300" dirty="0"/>
                        <a:t>(GeV)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Targets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Year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SLAC E139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8-24.5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</a:t>
                      </a:r>
                      <a:r>
                        <a:rPr lang="en-US" sz="1300" baseline="30000" dirty="0"/>
                        <a:t>4</a:t>
                      </a:r>
                      <a:r>
                        <a:rPr lang="en-US" sz="1300" dirty="0"/>
                        <a:t>He, Be, C, Ca, Fe, Ag,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1994,1984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SLAC E140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3.75-19.5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Fe,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1992,1990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CERN NMC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baseline="30000" dirty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Li</a:t>
                      </a:r>
                      <a:r>
                        <a:rPr lang="en-US" sz="1300" dirty="0"/>
                        <a:t>, </a:t>
                      </a:r>
                      <a:r>
                        <a:rPr lang="en-US" sz="1300" baseline="30000" dirty="0"/>
                        <a:t>12</a:t>
                      </a:r>
                      <a:r>
                        <a:rPr lang="en-US" sz="1300" dirty="0"/>
                        <a:t>C,</a:t>
                      </a:r>
                      <a:r>
                        <a:rPr lang="en-US" sz="1300" baseline="0" dirty="0"/>
                        <a:t> </a:t>
                      </a:r>
                      <a:r>
                        <a:rPr lang="en-US" sz="1300" baseline="30000" dirty="0"/>
                        <a:t>40</a:t>
                      </a:r>
                      <a:r>
                        <a:rPr lang="en-US" sz="1300" baseline="0" dirty="0"/>
                        <a:t>Ca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</a:t>
                      </a:r>
                      <a:r>
                        <a:rPr lang="en-US" sz="1300" baseline="30000" dirty="0"/>
                        <a:t>4</a:t>
                      </a:r>
                      <a:r>
                        <a:rPr lang="en-US" sz="1300" dirty="0"/>
                        <a:t>He, C,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1991, 1995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Be,</a:t>
                      </a:r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 C</a:t>
                      </a:r>
                      <a:r>
                        <a:rPr lang="en-US" sz="1300" dirty="0"/>
                        <a:t>, Al, Ca, Fe, Sn, 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CERN BCDMS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N,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CERN EMC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100-280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C,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100-280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C, Cu, Sn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0" i="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US" sz="1300" dirty="0"/>
                        <a:t>, </a:t>
                      </a:r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100-280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FNAL E665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Xe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Symbol" charset="2"/>
                          <a:cs typeface="Symbol" charset="2"/>
                        </a:rPr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Xe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1992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DESY HERMES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  <a:cs typeface="Symbol" charset="2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</a:t>
                      </a:r>
                      <a:r>
                        <a:rPr lang="en-US" sz="1300" baseline="30000" dirty="0"/>
                        <a:t>3</a:t>
                      </a:r>
                      <a:r>
                        <a:rPr lang="en-US" sz="1300" dirty="0"/>
                        <a:t>He, N, </a:t>
                      </a:r>
                      <a:r>
                        <a:rPr lang="en-US" sz="1300" dirty="0">
                          <a:solidFill>
                            <a:schemeClr val="accent6"/>
                          </a:solidFill>
                        </a:rPr>
                        <a:t>Kr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2000, 2003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r>
                        <a:rPr lang="en-US" sz="1300" dirty="0"/>
                        <a:t>Jefferson</a:t>
                      </a:r>
                      <a:r>
                        <a:rPr lang="en-US" sz="1300" baseline="0" dirty="0"/>
                        <a:t> Lab</a:t>
                      </a:r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  <a:cs typeface="Symbol" charset="2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/>
                        <a:t>, </a:t>
                      </a:r>
                      <a:r>
                        <a:rPr lang="en-US" sz="1300" baseline="30000" dirty="0"/>
                        <a:t>3</a:t>
                      </a:r>
                      <a:r>
                        <a:rPr lang="en-US" sz="1300" dirty="0"/>
                        <a:t>He, </a:t>
                      </a:r>
                      <a:r>
                        <a:rPr lang="en-US" sz="1300" baseline="30000" dirty="0"/>
                        <a:t>4</a:t>
                      </a:r>
                      <a:r>
                        <a:rPr lang="en-US" sz="1300" dirty="0"/>
                        <a:t>He, Be, C, </a:t>
                      </a:r>
                      <a:r>
                        <a:rPr lang="en-US" sz="1300" dirty="0">
                          <a:solidFill>
                            <a:srgbClr val="0027AC"/>
                          </a:solidFill>
                        </a:rPr>
                        <a:t>Cu, 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2009, </a:t>
                      </a:r>
                      <a:r>
                        <a:rPr lang="en-US" sz="1300" dirty="0">
                          <a:solidFill>
                            <a:srgbClr val="0027AC"/>
                          </a:solidFill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  <a:cs typeface="Symbol" charset="2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300" baseline="0" dirty="0">
                          <a:solidFill>
                            <a:schemeClr val="accent6"/>
                          </a:solidFill>
                        </a:rPr>
                        <a:t>C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300" baseline="0" dirty="0">
                          <a:solidFill>
                            <a:schemeClr val="accent6"/>
                          </a:solidFill>
                        </a:rPr>
                        <a:t>Cu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1300" baseline="0" dirty="0">
                          <a:solidFill>
                            <a:schemeClr val="accent6"/>
                          </a:solidFill>
                        </a:rPr>
                        <a:t>Au</a:t>
                      </a:r>
                      <a:endParaRPr lang="en-US" sz="130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2004 (thesis)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  <a:cs typeface="Symbol" charset="2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 C, Al, Fe, Pb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9930075"/>
                  </a:ext>
                </a:extLst>
              </a:tr>
              <a:tr h="293679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n-lt"/>
                          <a:cs typeface="Symbol" charset="2"/>
                        </a:rPr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i="1" dirty="0">
                          <a:solidFill>
                            <a:srgbClr val="FF0000"/>
                          </a:solidFill>
                        </a:rPr>
                        <a:t>D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 Be, 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B, 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</a:rPr>
                        <a:t>11</a:t>
                      </a:r>
                      <a:r>
                        <a:rPr lang="en-US" sz="1300" baseline="0" dirty="0">
                          <a:solidFill>
                            <a:schemeClr val="tx1"/>
                          </a:solidFill>
                        </a:rPr>
                        <a:t>B, C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84184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CE494CC-69B1-6795-855F-48420501C69D}"/>
              </a:ext>
            </a:extLst>
          </p:cNvPr>
          <p:cNvSpPr txBox="1"/>
          <p:nvPr/>
        </p:nvSpPr>
        <p:spPr>
          <a:xfrm>
            <a:off x="194477" y="2062203"/>
            <a:ext cx="29808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original discovery in 1983, numerous measurements to explore properties of EMC Effect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 Wide range of beam energies: 5 GeV electrons to 490 GeV muons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0212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Measuring the EMC Effect: Muons vs. Electrons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11124" y="1079309"/>
            <a:ext cx="950088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err="1"/>
              <a:t>Muon</a:t>
            </a:r>
            <a:r>
              <a:rPr lang="en-US" sz="2400" u="sng" dirty="0"/>
              <a:t> beam experiments (EMC, NMC, BCDMS, FNAL E665)</a:t>
            </a:r>
          </a:p>
          <a:p>
            <a:endParaRPr lang="en-US" sz="2400" u="sng" dirty="0"/>
          </a:p>
          <a:p>
            <a:pPr marL="0" lvl="1"/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Energy scale ~ 100-500 GeV</a:t>
            </a:r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/>
              <a:t>Secondary beams, relatively low intensity</a:t>
            </a:r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/>
              <a:t>Beam energy determined event by event</a:t>
            </a:r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/>
              <a:t>Large acceptance devices required</a:t>
            </a:r>
          </a:p>
          <a:p>
            <a:pPr marL="0" lvl="1"/>
            <a:endParaRPr lang="en-US" sz="2000" dirty="0"/>
          </a:p>
          <a:p>
            <a:pPr marL="0" lvl="1"/>
            <a:endParaRPr lang="en-US" sz="2000" dirty="0"/>
          </a:p>
          <a:p>
            <a:r>
              <a:rPr lang="en-US" sz="2400" u="sng" dirty="0"/>
              <a:t>Electron beam experiments (SLAC, HERMES, JLAB)</a:t>
            </a:r>
          </a:p>
          <a:p>
            <a:endParaRPr lang="en-US" sz="2400" u="sng" dirty="0"/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/>
              <a:t>Energy scale 6-25 GeV</a:t>
            </a:r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/>
              <a:t>Well defined beam energy, narrow </a:t>
            </a:r>
            <a:r>
              <a:rPr lang="en-US" sz="2400" dirty="0" err="1"/>
              <a:t>dE</a:t>
            </a:r>
            <a:endParaRPr lang="en-US" sz="2400" dirty="0"/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/>
              <a:t>Intense beams </a:t>
            </a:r>
            <a:r>
              <a:rPr lang="en-US" sz="2400" dirty="0">
                <a:sym typeface="Wingdings"/>
              </a:rPr>
              <a:t> higher statistics</a:t>
            </a:r>
          </a:p>
          <a:p>
            <a:pPr marL="285750" lvl="1" indent="-28575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Small acceptance devices often (but not always) used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84049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New </a:t>
            </a:r>
            <a:r>
              <a:rPr lang="en-US" dirty="0" err="1">
                <a:solidFill>
                  <a:schemeClr val="accent2"/>
                </a:solidFill>
              </a:rPr>
              <a:t>Muon</a:t>
            </a:r>
            <a:r>
              <a:rPr lang="en-US" dirty="0">
                <a:solidFill>
                  <a:schemeClr val="accent2"/>
                </a:solidFill>
              </a:rPr>
              <a:t> 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134" y="1039695"/>
            <a:ext cx="7153598" cy="51282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881" y="6295311"/>
            <a:ext cx="5133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P. </a:t>
            </a:r>
            <a:r>
              <a:rPr lang="en-US" dirty="0" err="1"/>
              <a:t>Amaudruz</a:t>
            </a:r>
            <a:r>
              <a:rPr lang="en-US" dirty="0"/>
              <a:t> et al: </a:t>
            </a:r>
            <a:r>
              <a:rPr lang="en-US" dirty="0" err="1"/>
              <a:t>Nucl</a:t>
            </a:r>
            <a:r>
              <a:rPr lang="en-US" dirty="0"/>
              <a:t> Phys. B 371 (1992) 3-31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856511"/>
            <a:ext cx="25734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NMC: next generation experiment at CERN, building on EMC</a:t>
            </a:r>
          </a:p>
          <a:p>
            <a:endParaRPr lang="en-US" dirty="0"/>
          </a:p>
          <a:p>
            <a:r>
              <a:rPr lang="en-US" dirty="0"/>
              <a:t>Large acceptance spectrometer with large array of tracking chambers </a:t>
            </a:r>
          </a:p>
        </p:txBody>
      </p:sp>
    </p:spTree>
    <p:extLst>
      <p:ext uri="{BB962C8B-B14F-4D97-AF65-F5344CB8AC3E}">
        <p14:creationId xmlns:p14="http://schemas.microsoft.com/office/powerpoint/2010/main" val="557370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New </a:t>
            </a:r>
            <a:r>
              <a:rPr lang="en-US" dirty="0" err="1">
                <a:solidFill>
                  <a:srgbClr val="C0504D"/>
                </a:solidFill>
              </a:rPr>
              <a:t>Muon</a:t>
            </a:r>
            <a:r>
              <a:rPr lang="en-US" dirty="0">
                <a:solidFill>
                  <a:srgbClr val="C0504D"/>
                </a:solidFill>
              </a:rPr>
              <a:t> Collaboration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985" y="2092320"/>
            <a:ext cx="5689308" cy="23652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73429" y="4483454"/>
            <a:ext cx="521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</a:t>
            </a:r>
            <a:r>
              <a:rPr lang="en-US" dirty="0" err="1"/>
              <a:t>Arneodo</a:t>
            </a:r>
            <a:r>
              <a:rPr lang="en-US" dirty="0"/>
              <a:t> et al: </a:t>
            </a:r>
            <a:r>
              <a:rPr lang="en-US" dirty="0" err="1"/>
              <a:t>Nucl</a:t>
            </a:r>
            <a:r>
              <a:rPr lang="en-US" dirty="0"/>
              <a:t>. Phys. B 441 (1995) 12-30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94389" y="5259924"/>
            <a:ext cx="85806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Order 10</a:t>
            </a:r>
            <a:r>
              <a:rPr lang="en-US" sz="2000" baseline="30000" dirty="0"/>
              <a:t>7</a:t>
            </a:r>
            <a:r>
              <a:rPr lang="en-US" sz="2000" dirty="0"/>
              <a:t> </a:t>
            </a:r>
            <a:r>
              <a:rPr lang="en-US" sz="2000" dirty="0" err="1"/>
              <a:t>muons</a:t>
            </a:r>
            <a:r>
              <a:rPr lang="en-US" sz="2000" dirty="0"/>
              <a:t>/s: 3 m long </a:t>
            </a:r>
            <a:r>
              <a:rPr lang="en-US" sz="2000" dirty="0" err="1"/>
              <a:t>cryotargets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Luminosity~ 10</a:t>
            </a:r>
            <a:r>
              <a:rPr lang="en-US" sz="2000" baseline="30000" dirty="0">
                <a:sym typeface="Wingdings"/>
              </a:rPr>
              <a:t>32</a:t>
            </a:r>
            <a:r>
              <a:rPr lang="en-US" sz="2000" dirty="0">
                <a:sym typeface="Wingdings"/>
              </a:rPr>
              <a:t> cm</a:t>
            </a:r>
            <a:r>
              <a:rPr lang="en-US" sz="2000" baseline="30000" dirty="0">
                <a:sym typeface="Wingdings"/>
              </a:rPr>
              <a:t>-2</a:t>
            </a:r>
            <a:r>
              <a:rPr lang="en-US" sz="2000" dirty="0">
                <a:sym typeface="Wingdings"/>
              </a:rPr>
              <a:t> s</a:t>
            </a:r>
            <a:r>
              <a:rPr lang="en-US" sz="2000" baseline="30000" dirty="0">
                <a:sym typeface="Wingdings"/>
              </a:rPr>
              <a:t>-1</a:t>
            </a:r>
          </a:p>
          <a:p>
            <a:r>
              <a:rPr lang="en-US" sz="2000" dirty="0">
                <a:sym typeface="Wingdings"/>
              </a:rPr>
              <a:t>                                  </a:t>
            </a:r>
          </a:p>
          <a:p>
            <a:r>
              <a:rPr lang="en-US" sz="2000" dirty="0">
                <a:sym typeface="Wingdings"/>
              </a:rPr>
              <a:t>Normalization uncertainties for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(A)/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(D)  0.4%</a:t>
            </a:r>
          </a:p>
          <a:p>
            <a:r>
              <a:rPr lang="en-US" sz="2000" dirty="0">
                <a:sym typeface="Wingdings"/>
              </a:rPr>
              <a:t>                                                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(A)/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(C)  0.2%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9600" y="1241103"/>
            <a:ext cx="111502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Target designed to minimize systematic uncertainties </a:t>
            </a:r>
            <a:r>
              <a:rPr lang="en-US" sz="2000" dirty="0">
                <a:sym typeface="Wingdings"/>
              </a:rPr>
              <a:t> excellent vertex resolution so several targets could be in beam simultaneously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6845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Jefferson Lab – Hall C</a:t>
            </a:r>
          </a:p>
        </p:txBody>
      </p:sp>
      <p:pic>
        <p:nvPicPr>
          <p:cNvPr id="4" name="Picture 3" descr="rc-hmsCZcopy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933" y="4211337"/>
            <a:ext cx="5697605" cy="2411116"/>
          </a:xfrm>
          <a:prstGeom prst="rect">
            <a:avLst/>
          </a:prstGeom>
        </p:spPr>
      </p:pic>
      <p:pic>
        <p:nvPicPr>
          <p:cNvPr id="14" name="Picture 13" descr="hmshut_tal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455" y="1208889"/>
            <a:ext cx="6881082" cy="264300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8" name="Straight Connector 17"/>
          <p:cNvCxnSpPr/>
          <p:nvPr/>
        </p:nvCxnSpPr>
        <p:spPr>
          <a:xfrm flipV="1">
            <a:off x="8949349" y="3851892"/>
            <a:ext cx="754188" cy="63156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2822455" y="3851891"/>
            <a:ext cx="5414164" cy="92959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6429" y="4246848"/>
            <a:ext cx="39751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Moderate acceptance (6 </a:t>
            </a:r>
            <a:r>
              <a:rPr lang="en-US" dirty="0" err="1"/>
              <a:t>msr</a:t>
            </a:r>
            <a:r>
              <a:rPr lang="en-US" dirty="0"/>
              <a:t>) magnetic focusing spectrometer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ym typeface="Wingdings"/>
              </a:rPr>
              <a:t>Excellent understanding</a:t>
            </a:r>
          </a:p>
          <a:p>
            <a:r>
              <a:rPr lang="en-US" dirty="0">
                <a:sym typeface="Wingdings"/>
              </a:rPr>
              <a:t>of acceptance and kinematics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2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CA36F-5E18-DBF8-DB40-8FF7060EA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Describing the Strong Force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39B1AE4-3798-4B8C-2F19-20329ED3A0AA}"/>
              </a:ext>
            </a:extLst>
          </p:cNvPr>
          <p:cNvGrpSpPr/>
          <p:nvPr/>
        </p:nvGrpSpPr>
        <p:grpSpPr>
          <a:xfrm>
            <a:off x="8443355" y="1573938"/>
            <a:ext cx="2759034" cy="1314705"/>
            <a:chOff x="8823366" y="4293388"/>
            <a:chExt cx="2759034" cy="1314705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75333B8-516F-9E91-98BC-7A8771A818AA}"/>
                </a:ext>
              </a:extLst>
            </p:cNvPr>
            <p:cNvCxnSpPr>
              <a:cxnSpLocks/>
            </p:cNvCxnSpPr>
            <p:nvPr/>
          </p:nvCxnSpPr>
          <p:spPr>
            <a:xfrm>
              <a:off x="8823366" y="4697148"/>
              <a:ext cx="2759034" cy="0"/>
            </a:xfrm>
            <a:prstGeom prst="line">
              <a:avLst/>
            </a:prstGeom>
            <a:ln w="317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A44E401-D356-7BD3-3385-0317143DCBC7}"/>
                </a:ext>
              </a:extLst>
            </p:cNvPr>
            <p:cNvCxnSpPr>
              <a:cxnSpLocks/>
            </p:cNvCxnSpPr>
            <p:nvPr/>
          </p:nvCxnSpPr>
          <p:spPr>
            <a:xfrm>
              <a:off x="8823366" y="5573942"/>
              <a:ext cx="2759034" cy="0"/>
            </a:xfrm>
            <a:prstGeom prst="line">
              <a:avLst/>
            </a:prstGeom>
            <a:ln w="317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33ABAF9-74A8-0CC8-F507-FAA8149ABE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02883" y="4697148"/>
              <a:ext cx="0" cy="866366"/>
            </a:xfrm>
            <a:prstGeom prst="line">
              <a:avLst/>
            </a:prstGeom>
            <a:ln w="31750">
              <a:solidFill>
                <a:srgbClr val="00F302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D8177E-66FC-2718-2DB8-B3C1494756F5}"/>
                </a:ext>
              </a:extLst>
            </p:cNvPr>
            <p:cNvSpPr txBox="1"/>
            <p:nvPr/>
          </p:nvSpPr>
          <p:spPr>
            <a:xfrm>
              <a:off x="8894618" y="4293388"/>
              <a:ext cx="351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7E956E-CB32-1D91-7B72-477E40835193}"/>
                </a:ext>
              </a:extLst>
            </p:cNvPr>
            <p:cNvSpPr txBox="1"/>
            <p:nvPr/>
          </p:nvSpPr>
          <p:spPr>
            <a:xfrm>
              <a:off x="8904516" y="5146428"/>
              <a:ext cx="3513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34E73D7-D0FA-64B7-C91D-736D738DDC54}"/>
                </a:ext>
              </a:extLst>
            </p:cNvPr>
            <p:cNvSpPr txBox="1"/>
            <p:nvPr/>
          </p:nvSpPr>
          <p:spPr>
            <a:xfrm>
              <a:off x="10307781" y="4842168"/>
              <a:ext cx="3818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Symbol" pitchFamily="2" charset="2"/>
                </a:rPr>
                <a:t>p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BCC91B3-3C06-F9FC-C79F-C0088B86A047}"/>
              </a:ext>
            </a:extLst>
          </p:cNvPr>
          <p:cNvSpPr txBox="1"/>
          <p:nvPr/>
        </p:nvSpPr>
        <p:spPr>
          <a:xfrm>
            <a:off x="609600" y="1469283"/>
            <a:ext cx="7299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1935 – Hideki Yukawa proposed a theory of the strong force between nucleons involving exchange of (as yet) unknown particles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 err="1">
                <a:sym typeface="Wingdings" pitchFamily="2" charset="2"/>
              </a:rPr>
              <a:t>pions</a:t>
            </a:r>
            <a:endParaRPr lang="en-US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E857867-AF69-1CCA-8C19-B623AF11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161" y="3007126"/>
            <a:ext cx="3037493" cy="84374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5FD365-B6BA-D584-7263-02633EB8F38F}"/>
              </a:ext>
            </a:extLst>
          </p:cNvPr>
          <p:cNvSpPr txBox="1"/>
          <p:nvPr/>
        </p:nvSpPr>
        <p:spPr>
          <a:xfrm>
            <a:off x="475833" y="4326888"/>
            <a:ext cx="10726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ea typeface="ＭＳ Ｐゴシック" panose="020B0600070205080204" pitchFamily="34" charset="-128"/>
              </a:rPr>
              <a:t>Modern descriptions  of interactions between nucleons are still based on this fundamental idea, but with many refinements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ＭＳ Ｐゴシック" panose="020B0600070205080204" pitchFamily="34" charset="-128"/>
              </a:rPr>
              <a:t>Multiple pion exchange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ＭＳ Ｐゴシック" panose="020B0600070205080204" pitchFamily="34" charset="-128"/>
              </a:rPr>
              <a:t>Include other exchange particles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ea typeface="ＭＳ Ｐゴシック" panose="020B0600070205080204" pitchFamily="34" charset="-128"/>
              </a:rPr>
              <a:t>3-body forces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1955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Jefferson Lab – Hall 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22886" y="5302044"/>
            <a:ext cx="90941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Order 5 10</a:t>
            </a:r>
            <a:r>
              <a:rPr lang="en-US" sz="2000" baseline="30000" dirty="0"/>
              <a:t>14</a:t>
            </a:r>
            <a:r>
              <a:rPr lang="en-US" sz="2000" dirty="0"/>
              <a:t> electrons/s: 4-10 cm long </a:t>
            </a:r>
            <a:r>
              <a:rPr lang="en-US" sz="2000" dirty="0" err="1"/>
              <a:t>cryotargets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Luminosity~ 10</a:t>
            </a:r>
            <a:r>
              <a:rPr lang="en-US" sz="2000" baseline="30000" dirty="0">
                <a:sym typeface="Wingdings"/>
              </a:rPr>
              <a:t>38</a:t>
            </a:r>
            <a:r>
              <a:rPr lang="en-US" sz="2000" dirty="0">
                <a:sym typeface="Wingdings"/>
              </a:rPr>
              <a:t> cm</a:t>
            </a:r>
            <a:r>
              <a:rPr lang="en-US" sz="2000" baseline="30000" dirty="0">
                <a:sym typeface="Wingdings"/>
              </a:rPr>
              <a:t>-2</a:t>
            </a:r>
            <a:r>
              <a:rPr lang="en-US" sz="2000" dirty="0">
                <a:sym typeface="Wingdings"/>
              </a:rPr>
              <a:t> s</a:t>
            </a:r>
            <a:r>
              <a:rPr lang="en-US" sz="2000" baseline="30000" dirty="0">
                <a:sym typeface="Wingdings"/>
              </a:rPr>
              <a:t>-1</a:t>
            </a:r>
          </a:p>
          <a:p>
            <a:r>
              <a:rPr lang="en-US" sz="2000" dirty="0">
                <a:sym typeface="Wingdings"/>
              </a:rPr>
              <a:t>                                  </a:t>
            </a:r>
          </a:p>
          <a:p>
            <a:r>
              <a:rPr lang="en-US" sz="2000" dirty="0">
                <a:sym typeface="Wingdings"/>
              </a:rPr>
              <a:t>Normalization uncertainties for 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(A)/</a:t>
            </a:r>
            <a:r>
              <a:rPr lang="en-US" sz="2000" dirty="0" err="1">
                <a:sym typeface="Wingdings"/>
              </a:rPr>
              <a:t>σ</a:t>
            </a:r>
            <a:r>
              <a:rPr lang="en-US" sz="2000" dirty="0">
                <a:sym typeface="Wingdings"/>
              </a:rPr>
              <a:t>(D)  1-2%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4754" y="1128649"/>
            <a:ext cx="107741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current electron beam requires high power cryogenic targets</a:t>
            </a:r>
          </a:p>
          <a:p>
            <a:r>
              <a:rPr lang="en-US" sz="2000" dirty="0">
                <a:sym typeface="Wingdings"/>
              </a:rPr>
              <a:t> Knowledge of the absolute target density sometimes challenging due to target boiling effects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2486" y="1858893"/>
            <a:ext cx="5028173" cy="3430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80658" y="2664996"/>
            <a:ext cx="1930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Yield from </a:t>
            </a:r>
            <a:r>
              <a:rPr lang="en-US" baseline="30000" dirty="0"/>
              <a:t>3</a:t>
            </a:r>
            <a:r>
              <a:rPr lang="en-US" dirty="0"/>
              <a:t>He target vs. beam current</a:t>
            </a:r>
          </a:p>
        </p:txBody>
      </p:sp>
    </p:spTree>
    <p:extLst>
      <p:ext uri="{BB962C8B-B14F-4D97-AF65-F5344CB8AC3E}">
        <p14:creationId xmlns:p14="http://schemas.microsoft.com/office/powerpoint/2010/main" val="2911323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Nuclear dependence of structure functions</a:t>
            </a:r>
          </a:p>
        </p:txBody>
      </p:sp>
      <p:graphicFrame>
        <p:nvGraphicFramePr>
          <p:cNvPr id="1402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6420188"/>
              </p:ext>
            </p:extLst>
          </p:nvPr>
        </p:nvGraphicFramePr>
        <p:xfrm>
          <a:off x="1157795" y="2007706"/>
          <a:ext cx="5996579" cy="699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594100" imgH="419100" progId="Equation.3">
                  <p:embed/>
                </p:oleObj>
              </mc:Choice>
              <mc:Fallback>
                <p:oleObj name="Equation" r:id="rId2" imgW="3594100" imgH="419100" progId="Equation.3">
                  <p:embed/>
                  <p:pic>
                    <p:nvPicPr>
                      <p:cNvPr id="14029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7795" y="2007706"/>
                        <a:ext cx="5996579" cy="6990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38553" y="1185422"/>
            <a:ext cx="10600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Experimentally, we measure cross sections (and the ratios of cross sections)</a:t>
            </a: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845889"/>
              </p:ext>
            </p:extLst>
          </p:nvPr>
        </p:nvGraphicFramePr>
        <p:xfrm>
          <a:off x="7630233" y="2020041"/>
          <a:ext cx="2480195" cy="699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8960" imgH="342720" progId="Equation.3">
                  <p:embed/>
                </p:oleObj>
              </mc:Choice>
              <mc:Fallback>
                <p:oleObj name="Equation" r:id="rId4" imgW="1218960" imgH="342720" progId="Equation.3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0233" y="2020041"/>
                        <a:ext cx="2480195" cy="6990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520051"/>
              </p:ext>
            </p:extLst>
          </p:nvPr>
        </p:nvGraphicFramePr>
        <p:xfrm>
          <a:off x="1429243" y="2985831"/>
          <a:ext cx="3654292" cy="871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68500" imgH="469900" progId="Equation.3">
                  <p:embed/>
                </p:oleObj>
              </mc:Choice>
              <mc:Fallback>
                <p:oleObj name="Equation" r:id="rId6" imgW="1968500" imgH="469900" progId="Equation.3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9243" y="2985831"/>
                        <a:ext cx="3654292" cy="8719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6038850" y="4593327"/>
            <a:ext cx="2328232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5406" y="4130051"/>
            <a:ext cx="263369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In the limit </a:t>
            </a:r>
            <a:r>
              <a:rPr lang="en-US" sz="1600" i="1" dirty="0"/>
              <a:t>R</a:t>
            </a:r>
            <a:r>
              <a:rPr lang="en-US" sz="1600" i="1" baseline="-25000" dirty="0"/>
              <a:t>A</a:t>
            </a:r>
            <a:r>
              <a:rPr lang="en-US" sz="1600" i="1" dirty="0"/>
              <a:t> = R</a:t>
            </a:r>
            <a:r>
              <a:rPr lang="en-US" sz="1600" i="1" baseline="-25000" dirty="0"/>
              <a:t>D</a:t>
            </a:r>
            <a:r>
              <a:rPr lang="en-US" sz="1600" dirty="0"/>
              <a:t> or </a:t>
            </a:r>
            <a:r>
              <a:rPr lang="en-US" sz="1600" dirty="0" err="1"/>
              <a:t>ε</a:t>
            </a:r>
            <a:r>
              <a:rPr lang="en-US" sz="1600" dirty="0"/>
              <a:t>=1</a:t>
            </a:r>
            <a:endParaRPr lang="en-US" sz="1600" i="1" baseline="30000" dirty="0"/>
          </a:p>
        </p:txBody>
      </p:sp>
      <p:sp>
        <p:nvSpPr>
          <p:cNvPr id="13" name="TextBox 12"/>
          <p:cNvSpPr txBox="1"/>
          <p:nvPr/>
        </p:nvSpPr>
        <p:spPr>
          <a:xfrm>
            <a:off x="8738461" y="4285419"/>
            <a:ext cx="2026284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err="1">
                <a:latin typeface="Symbol" charset="2"/>
                <a:cs typeface="Symbol" charset="2"/>
              </a:rPr>
              <a:t>σ</a:t>
            </a:r>
            <a:r>
              <a:rPr lang="en-US" sz="2000" i="1" baseline="-25000" dirty="0" err="1"/>
              <a:t>A</a:t>
            </a:r>
            <a:r>
              <a:rPr lang="en-US" sz="2000" i="1" dirty="0"/>
              <a:t>/</a:t>
            </a:r>
            <a:r>
              <a:rPr lang="en-US" sz="2000" i="1" dirty="0" err="1">
                <a:latin typeface="Symbol" charset="2"/>
                <a:cs typeface="Symbol" charset="2"/>
              </a:rPr>
              <a:t>σ</a:t>
            </a:r>
            <a:r>
              <a:rPr lang="en-US" sz="2000" i="1" baseline="-25000" dirty="0" err="1"/>
              <a:t>D</a:t>
            </a:r>
            <a:r>
              <a:rPr lang="en-US" sz="2000" i="1" dirty="0"/>
              <a:t> = F</a:t>
            </a:r>
            <a:r>
              <a:rPr lang="en-US" sz="2000" i="1" baseline="-25000" dirty="0"/>
              <a:t>2</a:t>
            </a:r>
            <a:r>
              <a:rPr lang="en-US" sz="2000" i="1" baseline="30000" dirty="0"/>
              <a:t>A</a:t>
            </a:r>
            <a:r>
              <a:rPr lang="en-US" sz="2000" i="1" dirty="0"/>
              <a:t>/F</a:t>
            </a:r>
            <a:r>
              <a:rPr lang="en-US" sz="2000" i="1" baseline="-25000" dirty="0"/>
              <a:t>2</a:t>
            </a:r>
            <a:r>
              <a:rPr lang="en-US" sz="2000" i="1" baseline="30000" dirty="0"/>
              <a:t>D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291958" y="5071966"/>
            <a:ext cx="9472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Experiments almost always display cross section ratios,</a:t>
            </a:r>
            <a:r>
              <a:rPr lang="en-US" sz="2000" i="1" dirty="0">
                <a:latin typeface="Symbol" charset="2"/>
                <a:cs typeface="Symbol" charset="2"/>
              </a:rPr>
              <a:t> </a:t>
            </a:r>
            <a:r>
              <a:rPr lang="en-US" sz="2000" i="1" dirty="0" err="1">
                <a:latin typeface="Symbol" charset="2"/>
                <a:cs typeface="Symbol" charset="2"/>
              </a:rPr>
              <a:t>σ</a:t>
            </a:r>
            <a:r>
              <a:rPr lang="en-US" sz="2000" i="1" baseline="-25000" dirty="0" err="1"/>
              <a:t>A</a:t>
            </a:r>
            <a:r>
              <a:rPr lang="en-US" sz="2000" i="1" dirty="0"/>
              <a:t>/</a:t>
            </a:r>
            <a:r>
              <a:rPr lang="en-US" sz="2000" i="1" dirty="0" err="1">
                <a:latin typeface="Symbol" charset="2"/>
                <a:cs typeface="Symbol" charset="2"/>
              </a:rPr>
              <a:t>σ</a:t>
            </a:r>
            <a:r>
              <a:rPr lang="en-US" sz="2000" i="1" baseline="-25000" dirty="0" err="1"/>
              <a:t>D</a:t>
            </a:r>
            <a:endParaRPr lang="en-US" sz="2000" i="1" dirty="0"/>
          </a:p>
          <a:p>
            <a:pPr>
              <a:buFont typeface="Wingdings" charset="2"/>
              <a:buChar char="à"/>
            </a:pPr>
            <a:r>
              <a:rPr lang="en-US" sz="2000" dirty="0">
                <a:sym typeface="Wingdings"/>
              </a:rPr>
              <a:t>Often these ratios are labeled or called </a:t>
            </a:r>
            <a:r>
              <a:rPr lang="en-US" sz="2000" i="1" dirty="0"/>
              <a:t>F</a:t>
            </a:r>
            <a:r>
              <a:rPr lang="en-US" sz="2000" i="1" baseline="-25000" dirty="0"/>
              <a:t>2</a:t>
            </a:r>
            <a:r>
              <a:rPr lang="en-US" sz="2000" i="1" baseline="30000" dirty="0"/>
              <a:t>A</a:t>
            </a:r>
            <a:r>
              <a:rPr lang="en-US" sz="2000" i="1" dirty="0"/>
              <a:t>/F</a:t>
            </a:r>
            <a:r>
              <a:rPr lang="en-US" sz="2000" i="1" baseline="-25000" dirty="0"/>
              <a:t>2</a:t>
            </a:r>
            <a:r>
              <a:rPr lang="en-US" sz="2000" i="1" baseline="30000" dirty="0"/>
              <a:t>D</a:t>
            </a:r>
          </a:p>
          <a:p>
            <a:pPr>
              <a:buFont typeface="Wingdings" charset="2"/>
              <a:buChar char="à"/>
            </a:pPr>
            <a:r>
              <a:rPr lang="en-US" sz="2000" dirty="0">
                <a:sym typeface="Wingdings"/>
              </a:rPr>
              <a:t> Sometimes there is an additional uncertainty estimated to account for the </a:t>
            </a:r>
            <a:r>
              <a:rPr lang="en-US" sz="2000" i="1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σ</a:t>
            </a:r>
            <a:r>
              <a:rPr lang="en-US" sz="2000" i="1" dirty="0">
                <a:solidFill>
                  <a:srgbClr val="FF0000"/>
                </a:solidFill>
                <a:sym typeface="Wingdings"/>
              </a:rPr>
              <a:t>F</a:t>
            </a:r>
            <a:r>
              <a:rPr lang="en-US" sz="2000" i="1" baseline="-25000" dirty="0">
                <a:solidFill>
                  <a:srgbClr val="FF0000"/>
                </a:solidFill>
                <a:sym typeface="Wingdings"/>
              </a:rPr>
              <a:t>2</a:t>
            </a:r>
            <a:r>
              <a:rPr lang="en-US" sz="2000" i="1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sz="2000" dirty="0">
                <a:sym typeface="Wingdings"/>
              </a:rPr>
              <a:t>translation. Sometimes there is not. </a:t>
            </a:r>
            <a:r>
              <a:rPr lang="en-US" sz="2000" dirty="0"/>
              <a:t> 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036" y="4105356"/>
            <a:ext cx="3809535" cy="760236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38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4300" imgH="165100" progId="Equation.3">
                  <p:embed/>
                </p:oleObj>
              </mc:Choice>
              <mc:Fallback>
                <p:oleObj name="Equation" r:id="rId9" imgW="114300" imgH="165100" progId="Equation.3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38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24" y="2985831"/>
            <a:ext cx="4344210" cy="74739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Isoscalar Corrections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062" y="1076643"/>
            <a:ext cx="10814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 the case of nuclei where </a:t>
            </a:r>
            <a:r>
              <a:rPr lang="en-US" sz="2000" dirty="0">
                <a:solidFill>
                  <a:srgbClr val="FF0000"/>
                </a:solidFill>
              </a:rPr>
              <a:t>N≠Z</a:t>
            </a:r>
            <a:r>
              <a:rPr lang="en-US" sz="2000" dirty="0"/>
              <a:t>, need to remove the “trivial” change in nuclear cross section due to </a:t>
            </a:r>
            <a:r>
              <a:rPr lang="en-US" sz="20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σ</a:t>
            </a:r>
            <a:r>
              <a:rPr lang="en-US" sz="2000" i="1" baseline="-25000" dirty="0" err="1">
                <a:solidFill>
                  <a:srgbClr val="0000FF"/>
                </a:solidFill>
              </a:rPr>
              <a:t>n</a:t>
            </a:r>
            <a:r>
              <a:rPr lang="en-US" sz="2000" i="1" dirty="0" err="1">
                <a:solidFill>
                  <a:srgbClr val="0000FF"/>
                </a:solidFill>
              </a:rPr>
              <a:t>≠</a:t>
            </a:r>
            <a:r>
              <a:rPr lang="en-US" sz="2000" i="1" dirty="0" err="1">
                <a:solidFill>
                  <a:srgbClr val="0000FF"/>
                </a:solidFill>
                <a:latin typeface="Symbol" charset="2"/>
                <a:cs typeface="Symbol" charset="2"/>
              </a:rPr>
              <a:t>σ</a:t>
            </a:r>
            <a:r>
              <a:rPr lang="en-US" sz="2000" i="1" baseline="-25000" dirty="0" err="1">
                <a:solidFill>
                  <a:srgbClr val="0000FF"/>
                </a:solidFill>
              </a:rPr>
              <a:t>p</a:t>
            </a:r>
            <a:r>
              <a:rPr lang="en-US" sz="2000" i="1" dirty="0">
                <a:solidFill>
                  <a:srgbClr val="0000FF"/>
                </a:solidFill>
              </a:rPr>
              <a:t>  </a:t>
            </a:r>
            <a:endParaRPr lang="en-US" sz="2000" i="1" dirty="0">
              <a:solidFill>
                <a:srgbClr val="000000"/>
              </a:solidFill>
            </a:endParaRPr>
          </a:p>
          <a:p>
            <a:r>
              <a:rPr lang="en-US" sz="2000" dirty="0" err="1">
                <a:solidFill>
                  <a:srgbClr val="000000"/>
                </a:solidFill>
                <a:sym typeface="Wingdings"/>
              </a:rPr>
              <a:t></a:t>
            </a:r>
            <a:r>
              <a:rPr lang="en-US" sz="2000" dirty="0">
                <a:solidFill>
                  <a:srgbClr val="000000"/>
                </a:solidFill>
                <a:sym typeface="Wingdings"/>
              </a:rPr>
              <a:t> Different experiments often use slightly different parameterizations/estimates for this correction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8329" y="2443974"/>
            <a:ext cx="4494159" cy="3016912"/>
          </a:xfrm>
          <a:prstGeom prst="rect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  <a:effectLst/>
        </p:spPr>
      </p:pic>
      <p:graphicFrame>
        <p:nvGraphicFramePr>
          <p:cNvPr id="14131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2134856"/>
              </p:ext>
            </p:extLst>
          </p:nvPr>
        </p:nvGraphicFramePr>
        <p:xfrm>
          <a:off x="5621845" y="2381250"/>
          <a:ext cx="60325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41300" imgH="419100" progId="Equation.3">
                  <p:embed/>
                </p:oleObj>
              </mc:Choice>
              <mc:Fallback>
                <p:oleObj name="Equation" r:id="rId3" imgW="241300" imgH="419100" progId="Equation.3">
                  <p:embed/>
                  <p:pic>
                    <p:nvPicPr>
                      <p:cNvPr id="1413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1845" y="2381250"/>
                        <a:ext cx="60325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Arrow Connector 7"/>
          <p:cNvCxnSpPr>
            <a:cxnSpLocks/>
          </p:cNvCxnSpPr>
          <p:nvPr/>
        </p:nvCxnSpPr>
        <p:spPr>
          <a:xfrm flipH="1">
            <a:off x="4213455" y="2782785"/>
            <a:ext cx="1359227" cy="1453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19320" y="3509353"/>
            <a:ext cx="4777995" cy="3206067"/>
          </a:xfrm>
          <a:prstGeom prst="rect">
            <a:avLst/>
          </a:prstGeom>
          <a:noFill/>
          <a:ln w="31750">
            <a:solidFill>
              <a:srgbClr val="000000"/>
            </a:solidFill>
            <a:round/>
            <a:headEnd/>
            <a:tailEnd/>
          </a:ln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063238" y="5718335"/>
            <a:ext cx="2386452" cy="710067"/>
          </a:xfrm>
          <a:prstGeom prst="rect">
            <a:avLst/>
          </a:prstGeom>
          <a:solidFill>
            <a:srgbClr val="FFFF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000" dirty="0">
                <a:solidFill>
                  <a:srgbClr val="000000"/>
                </a:solidFill>
              </a:rPr>
              <a:t>Isoscalar correction applied to data</a:t>
            </a:r>
          </a:p>
        </p:txBody>
      </p:sp>
      <p:cxnSp>
        <p:nvCxnSpPr>
          <p:cNvPr id="12" name="Straight Arrow Connector 11"/>
          <p:cNvCxnSpPr>
            <a:cxnSpLocks/>
          </p:cNvCxnSpPr>
          <p:nvPr/>
        </p:nvCxnSpPr>
        <p:spPr>
          <a:xfrm>
            <a:off x="5621845" y="6019578"/>
            <a:ext cx="99747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6686236" y="2451785"/>
            <a:ext cx="3223623" cy="925511"/>
          </a:xfrm>
          <a:prstGeom prst="rect">
            <a:avLst/>
          </a:prstGeom>
          <a:noFill/>
          <a:ln w="9360">
            <a:solidFill>
              <a:srgbClr val="99CC00"/>
            </a:solidFill>
            <a:miter lim="800000"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marL="341313" indent="-34131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solidFill>
                  <a:srgbClr val="000000"/>
                </a:solidFill>
              </a:rPr>
              <a:t>SLAC </a:t>
            </a:r>
            <a:r>
              <a:rPr lang="en-GB" dirty="0" err="1">
                <a:solidFill>
                  <a:srgbClr val="000000"/>
                </a:solidFill>
              </a:rPr>
              <a:t>param</a:t>
            </a:r>
            <a:r>
              <a:rPr lang="en-GB" dirty="0">
                <a:solidFill>
                  <a:srgbClr val="000000"/>
                </a:solidFill>
              </a:rPr>
              <a:t>. </a:t>
            </a:r>
            <a:r>
              <a:rPr lang="en-GB" i="1" dirty="0">
                <a:solidFill>
                  <a:srgbClr val="000000"/>
                </a:solidFill>
              </a:rPr>
              <a:t>(1-0.8x)</a:t>
            </a:r>
          </a:p>
          <a:p>
            <a:pPr marL="341313" indent="-34131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solidFill>
                  <a:srgbClr val="000000"/>
                </a:solidFill>
              </a:rPr>
              <a:t>CTEQ</a:t>
            </a:r>
          </a:p>
          <a:p>
            <a:pPr marL="341313" indent="-341313">
              <a:buFont typeface="Arial" charset="0"/>
              <a:buChar char="•"/>
              <a:tabLst>
                <a:tab pos="341313" algn="l"/>
                <a:tab pos="1255713" algn="l"/>
                <a:tab pos="2170113" algn="l"/>
                <a:tab pos="3084513" algn="l"/>
                <a:tab pos="3998913" algn="l"/>
                <a:tab pos="4913313" algn="l"/>
                <a:tab pos="5827713" algn="l"/>
                <a:tab pos="6742113" algn="l"/>
                <a:tab pos="7656513" algn="l"/>
                <a:tab pos="8570913" algn="l"/>
                <a:tab pos="9485313" algn="l"/>
                <a:tab pos="10399713" algn="l"/>
              </a:tabLst>
            </a:pPr>
            <a:r>
              <a:rPr lang="en-GB" dirty="0">
                <a:solidFill>
                  <a:srgbClr val="000000"/>
                </a:solidFill>
              </a:rPr>
              <a:t>NMC fit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9177927" y="5843589"/>
            <a:ext cx="463886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dirty="0">
                <a:solidFill>
                  <a:srgbClr val="000000"/>
                </a:solidFill>
              </a:rPr>
              <a:t>Au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C73D-AEB1-64EB-6E85-D88D701E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Properties of the EMC Effect</a:t>
            </a:r>
            <a:endParaRPr lang="en-US" dirty="0"/>
          </a:p>
        </p:txBody>
      </p:sp>
      <p:pic>
        <p:nvPicPr>
          <p:cNvPr id="4" name="Picture 3" descr="emc_cu_fe.eps">
            <a:extLst>
              <a:ext uri="{FF2B5EF4-FFF2-40B4-BE49-F238E27FC236}">
                <a16:creationId xmlns:a16="http://schemas.microsoft.com/office/drawing/2014/main" id="{64CD8132-14AA-6ED9-4700-3BCCD160B63A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270" t="5082"/>
              <a:stretch>
                <a:fillRect/>
              </a:stretch>
            </p:blipFill>
          </mc:Choice>
          <mc:Fallback>
            <p:blipFill>
              <a:blip r:embed="rId3"/>
              <a:srcRect l="1270" t="5082"/>
              <a:stretch>
                <a:fillRect/>
              </a:stretch>
            </p:blipFill>
          </mc:Fallback>
        </mc:AlternateContent>
        <p:spPr>
          <a:xfrm>
            <a:off x="919576" y="1021778"/>
            <a:ext cx="6918135" cy="4985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C5055E-0ED4-F4FA-212A-2A4D7ADA7624}"/>
              </a:ext>
            </a:extLst>
          </p:cNvPr>
          <p:cNvSpPr txBox="1"/>
          <p:nvPr/>
        </p:nvSpPr>
        <p:spPr>
          <a:xfrm>
            <a:off x="8147687" y="1831318"/>
            <a:ext cx="3946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Universal x-dependence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43CB86A-3D47-2327-9899-D32997CE0F0D}"/>
              </a:ext>
            </a:extLst>
          </p:cNvPr>
          <p:cNvCxnSpPr>
            <a:cxnSpLocks/>
          </p:cNvCxnSpPr>
          <p:nvPr/>
        </p:nvCxnSpPr>
        <p:spPr>
          <a:xfrm>
            <a:off x="3229176" y="3587262"/>
            <a:ext cx="0" cy="27316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A8F661A-AB8D-2C0D-B408-93ABB4184553}"/>
              </a:ext>
            </a:extLst>
          </p:cNvPr>
          <p:cNvCxnSpPr>
            <a:cxnSpLocks/>
          </p:cNvCxnSpPr>
          <p:nvPr/>
        </p:nvCxnSpPr>
        <p:spPr>
          <a:xfrm>
            <a:off x="5530843" y="4460155"/>
            <a:ext cx="0" cy="18587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5B36638-3D28-C0FB-56D3-FAAE5EE69C10}"/>
              </a:ext>
            </a:extLst>
          </p:cNvPr>
          <p:cNvSpPr txBox="1"/>
          <p:nvPr/>
        </p:nvSpPr>
        <p:spPr>
          <a:xfrm>
            <a:off x="3901357" y="600798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 region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04E68CC-6290-B72E-0F39-92F5C7115488}"/>
              </a:ext>
            </a:extLst>
          </p:cNvPr>
          <p:cNvCxnSpPr>
            <a:cxnSpLocks/>
          </p:cNvCxnSpPr>
          <p:nvPr/>
        </p:nvCxnSpPr>
        <p:spPr>
          <a:xfrm>
            <a:off x="2236064" y="3587262"/>
            <a:ext cx="0" cy="26788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288C1B-586B-F354-BB92-00CDC58659FC}"/>
              </a:ext>
            </a:extLst>
          </p:cNvPr>
          <p:cNvSpPr txBox="1"/>
          <p:nvPr/>
        </p:nvSpPr>
        <p:spPr>
          <a:xfrm>
            <a:off x="136907" y="1440525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Antishadowing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33B27E1-A0AE-4A79-6AC7-DEFCAB3A1BD7}"/>
              </a:ext>
            </a:extLst>
          </p:cNvPr>
          <p:cNvCxnSpPr>
            <a:cxnSpLocks/>
          </p:cNvCxnSpPr>
          <p:nvPr/>
        </p:nvCxnSpPr>
        <p:spPr>
          <a:xfrm>
            <a:off x="1427590" y="1872090"/>
            <a:ext cx="1283070" cy="12836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AE7FA7-0458-0CE6-7625-79249048588A}"/>
              </a:ext>
            </a:extLst>
          </p:cNvPr>
          <p:cNvSpPr txBox="1"/>
          <p:nvPr/>
        </p:nvSpPr>
        <p:spPr>
          <a:xfrm rot="17628313">
            <a:off x="5235150" y="311842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 motion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ABC00E-4E1B-5F9E-B5E1-0D860AB6C1CB}"/>
              </a:ext>
            </a:extLst>
          </p:cNvPr>
          <p:cNvSpPr txBox="1"/>
          <p:nvPr/>
        </p:nvSpPr>
        <p:spPr>
          <a:xfrm>
            <a:off x="101586" y="4519937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Shadowing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BC51828-1F04-0BCE-FD65-38CD20C87096}"/>
              </a:ext>
            </a:extLst>
          </p:cNvPr>
          <p:cNvCxnSpPr>
            <a:cxnSpLocks/>
          </p:cNvCxnSpPr>
          <p:nvPr/>
        </p:nvCxnSpPr>
        <p:spPr>
          <a:xfrm flipV="1">
            <a:off x="1170871" y="3918857"/>
            <a:ext cx="857370" cy="537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8348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0504D"/>
                </a:solidFill>
              </a:rPr>
              <a:t>x</a:t>
            </a:r>
            <a:r>
              <a:rPr lang="en-US" dirty="0">
                <a:solidFill>
                  <a:srgbClr val="C0504D"/>
                </a:solidFill>
              </a:rPr>
              <a:t> Dependence</a:t>
            </a:r>
          </a:p>
        </p:txBody>
      </p:sp>
      <p:pic>
        <p:nvPicPr>
          <p:cNvPr id="13" name="Picture 12" descr="he3.eps"/>
          <p:cNvPicPr>
            <a:picLocks noChangeAspect="1"/>
          </p:cNvPicPr>
          <p:nvPr/>
        </p:nvPicPr>
        <p:blipFill>
          <a:blip r:embed="rId2"/>
          <a:srcRect t="10165"/>
          <a:stretch>
            <a:fillRect/>
          </a:stretch>
        </p:blipFill>
        <p:spPr>
          <a:xfrm>
            <a:off x="2008880" y="1156206"/>
            <a:ext cx="4032504" cy="2715344"/>
          </a:xfrm>
          <a:prstGeom prst="rect">
            <a:avLst/>
          </a:prstGeom>
        </p:spPr>
      </p:pic>
      <p:pic>
        <p:nvPicPr>
          <p:cNvPr id="14" name="Picture 13" descr="he4.eps"/>
          <p:cNvPicPr>
            <a:picLocks noChangeAspect="1"/>
          </p:cNvPicPr>
          <p:nvPr/>
        </p:nvPicPr>
        <p:blipFill>
          <a:blip r:embed="rId3"/>
          <a:srcRect t="10165"/>
          <a:stretch>
            <a:fillRect/>
          </a:stretch>
        </p:blipFill>
        <p:spPr>
          <a:xfrm>
            <a:off x="6202036" y="1168076"/>
            <a:ext cx="4032504" cy="2715344"/>
          </a:xfrm>
          <a:prstGeom prst="rect">
            <a:avLst/>
          </a:prstGeom>
        </p:spPr>
      </p:pic>
      <p:pic>
        <p:nvPicPr>
          <p:cNvPr id="15" name="Picture 14" descr="be.eps"/>
          <p:cNvPicPr>
            <a:picLocks noChangeAspect="1"/>
          </p:cNvPicPr>
          <p:nvPr/>
        </p:nvPicPr>
        <p:blipFill>
          <a:blip r:embed="rId4"/>
          <a:srcRect t="10165"/>
          <a:stretch>
            <a:fillRect/>
          </a:stretch>
        </p:blipFill>
        <p:spPr>
          <a:xfrm>
            <a:off x="1981200" y="3779517"/>
            <a:ext cx="4032504" cy="2715344"/>
          </a:xfrm>
          <a:prstGeom prst="rect">
            <a:avLst/>
          </a:prstGeom>
        </p:spPr>
      </p:pic>
      <p:pic>
        <p:nvPicPr>
          <p:cNvPr id="16" name="Picture 15" descr="carbon.eps"/>
          <p:cNvPicPr>
            <a:picLocks noChangeAspect="1"/>
          </p:cNvPicPr>
          <p:nvPr/>
        </p:nvPicPr>
        <p:blipFill>
          <a:blip r:embed="rId5"/>
          <a:srcRect t="10165"/>
          <a:stretch>
            <a:fillRect/>
          </a:stretch>
        </p:blipFill>
        <p:spPr>
          <a:xfrm>
            <a:off x="6178296" y="3779517"/>
            <a:ext cx="4032504" cy="27153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02073" y="1411505"/>
            <a:ext cx="6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8860" y="1411505"/>
            <a:ext cx="6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2073" y="4092956"/>
            <a:ext cx="614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3705" y="4011399"/>
            <a:ext cx="1217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A=12 (14)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x</a:t>
            </a:r>
            <a:r>
              <a:rPr lang="en-US" dirty="0">
                <a:solidFill>
                  <a:schemeClr val="accent2"/>
                </a:solidFill>
              </a:rPr>
              <a:t> Dependence</a:t>
            </a:r>
          </a:p>
        </p:txBody>
      </p:sp>
      <p:pic>
        <p:nvPicPr>
          <p:cNvPr id="7" name="Picture 6" descr="al.eps"/>
          <p:cNvPicPr>
            <a:picLocks noChangeAspect="1"/>
          </p:cNvPicPr>
          <p:nvPr/>
        </p:nvPicPr>
        <p:blipFill>
          <a:blip r:embed="rId2"/>
          <a:srcRect t="10165"/>
          <a:stretch>
            <a:fillRect/>
          </a:stretch>
        </p:blipFill>
        <p:spPr>
          <a:xfrm>
            <a:off x="2008632" y="1152144"/>
            <a:ext cx="4032504" cy="2715344"/>
          </a:xfrm>
          <a:prstGeom prst="rect">
            <a:avLst/>
          </a:prstGeom>
        </p:spPr>
      </p:pic>
      <p:pic>
        <p:nvPicPr>
          <p:cNvPr id="8" name="Picture 7" descr="calcium.eps"/>
          <p:cNvPicPr>
            <a:picLocks noChangeAspect="1"/>
          </p:cNvPicPr>
          <p:nvPr/>
        </p:nvPicPr>
        <p:blipFill>
          <a:blip r:embed="rId3"/>
          <a:srcRect t="10165"/>
          <a:stretch>
            <a:fillRect/>
          </a:stretch>
        </p:blipFill>
        <p:spPr>
          <a:xfrm>
            <a:off x="6178296" y="1152144"/>
            <a:ext cx="4032504" cy="2715344"/>
          </a:xfrm>
          <a:prstGeom prst="rect">
            <a:avLst/>
          </a:prstGeom>
        </p:spPr>
      </p:pic>
      <p:pic>
        <p:nvPicPr>
          <p:cNvPr id="9" name="Picture 8" descr="ag_sn.eps"/>
          <p:cNvPicPr>
            <a:picLocks noChangeAspect="1"/>
          </p:cNvPicPr>
          <p:nvPr/>
        </p:nvPicPr>
        <p:blipFill>
          <a:blip r:embed="rId4"/>
          <a:srcRect t="10165"/>
          <a:stretch>
            <a:fillRect/>
          </a:stretch>
        </p:blipFill>
        <p:spPr>
          <a:xfrm>
            <a:off x="2008632" y="3779517"/>
            <a:ext cx="4032504" cy="2715344"/>
          </a:xfrm>
          <a:prstGeom prst="rect">
            <a:avLst/>
          </a:prstGeom>
        </p:spPr>
      </p:pic>
      <p:pic>
        <p:nvPicPr>
          <p:cNvPr id="10" name="Picture 9" descr="au_pb.eps"/>
          <p:cNvPicPr>
            <a:picLocks noChangeAspect="1"/>
          </p:cNvPicPr>
          <p:nvPr/>
        </p:nvPicPr>
        <p:blipFill>
          <a:blip r:embed="rId5"/>
          <a:srcRect t="10165"/>
          <a:stretch>
            <a:fillRect/>
          </a:stretch>
        </p:blipFill>
        <p:spPr>
          <a:xfrm>
            <a:off x="6178296" y="3779517"/>
            <a:ext cx="4032504" cy="27153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28860" y="1411505"/>
            <a:ext cx="74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A=40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71962" y="1363151"/>
            <a:ext cx="743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A=27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0340" y="4034701"/>
            <a:ext cx="130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A=108/119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68349" y="4034701"/>
            <a:ext cx="1320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A=197/208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25C21-1F0A-5C4F-0C71-2566DF38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FD830-8272-3C1D-4C94-6374EC11E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Properties of the EMC Effect</a:t>
            </a:r>
            <a:endParaRPr lang="en-US" dirty="0"/>
          </a:p>
        </p:txBody>
      </p:sp>
      <p:pic>
        <p:nvPicPr>
          <p:cNvPr id="4" name="Picture 3" descr="emc_cu_fe.eps">
            <a:extLst>
              <a:ext uri="{FF2B5EF4-FFF2-40B4-BE49-F238E27FC236}">
                <a16:creationId xmlns:a16="http://schemas.microsoft.com/office/drawing/2014/main" id="{D42095A5-2828-8BE0-EDA1-D5A27B0F7405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270" t="5082"/>
              <a:stretch>
                <a:fillRect/>
              </a:stretch>
            </p:blipFill>
          </mc:Choice>
          <mc:Fallback>
            <p:blipFill>
              <a:blip r:embed="rId3"/>
              <a:srcRect l="1270" t="5082"/>
              <a:stretch>
                <a:fillRect/>
              </a:stretch>
            </p:blipFill>
          </mc:Fallback>
        </mc:AlternateContent>
        <p:spPr>
          <a:xfrm>
            <a:off x="919576" y="1021778"/>
            <a:ext cx="6918135" cy="4985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D134BA-D925-70D1-564F-661C9CD78E58}"/>
              </a:ext>
            </a:extLst>
          </p:cNvPr>
          <p:cNvSpPr txBox="1"/>
          <p:nvPr/>
        </p:nvSpPr>
        <p:spPr>
          <a:xfrm>
            <a:off x="8147687" y="1831318"/>
            <a:ext cx="3946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Universal x-dependence</a:t>
            </a:r>
          </a:p>
          <a:p>
            <a:endParaRPr lang="en-US" sz="2000" dirty="0"/>
          </a:p>
          <a:p>
            <a:pPr marL="342900" indent="-342900"/>
            <a:r>
              <a:rPr lang="en-US" sz="2000" dirty="0"/>
              <a:t>2. Little </a:t>
            </a:r>
            <a:r>
              <a:rPr lang="en-US" sz="2000" i="1" dirty="0"/>
              <a:t>Q</a:t>
            </a:r>
            <a:r>
              <a:rPr lang="en-US" sz="2000" i="1" baseline="30000" dirty="0"/>
              <a:t>2</a:t>
            </a:r>
            <a:r>
              <a:rPr lang="en-US" sz="2000" dirty="0"/>
              <a:t> dependence*</a:t>
            </a:r>
            <a:endParaRPr lang="en-US" sz="2000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5F8DD13-3069-A4AB-3EBB-3B3671BD4A80}"/>
              </a:ext>
            </a:extLst>
          </p:cNvPr>
          <p:cNvCxnSpPr>
            <a:cxnSpLocks/>
          </p:cNvCxnSpPr>
          <p:nvPr/>
        </p:nvCxnSpPr>
        <p:spPr>
          <a:xfrm>
            <a:off x="3229176" y="3587262"/>
            <a:ext cx="0" cy="27316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092D98-2A45-E6A6-992F-D654FB4B04F6}"/>
              </a:ext>
            </a:extLst>
          </p:cNvPr>
          <p:cNvCxnSpPr>
            <a:cxnSpLocks/>
          </p:cNvCxnSpPr>
          <p:nvPr/>
        </p:nvCxnSpPr>
        <p:spPr>
          <a:xfrm>
            <a:off x="5530843" y="4460155"/>
            <a:ext cx="0" cy="18587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96A97EB-E1EA-BA58-CFFF-FFB6738EB3AE}"/>
              </a:ext>
            </a:extLst>
          </p:cNvPr>
          <p:cNvSpPr txBox="1"/>
          <p:nvPr/>
        </p:nvSpPr>
        <p:spPr>
          <a:xfrm>
            <a:off x="3901357" y="600798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 region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D8BBB45-223B-E8F0-5C02-49D46A08C0A6}"/>
              </a:ext>
            </a:extLst>
          </p:cNvPr>
          <p:cNvCxnSpPr>
            <a:cxnSpLocks/>
          </p:cNvCxnSpPr>
          <p:nvPr/>
        </p:nvCxnSpPr>
        <p:spPr>
          <a:xfrm>
            <a:off x="2236064" y="3587262"/>
            <a:ext cx="0" cy="26788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79E1A1-45D2-6EC2-A5C6-03C5765E2F03}"/>
              </a:ext>
            </a:extLst>
          </p:cNvPr>
          <p:cNvSpPr txBox="1"/>
          <p:nvPr/>
        </p:nvSpPr>
        <p:spPr>
          <a:xfrm>
            <a:off x="136907" y="1440525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Antishadowing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59A7371-A8FE-41CB-B0A2-DACF1B29EFCF}"/>
              </a:ext>
            </a:extLst>
          </p:cNvPr>
          <p:cNvCxnSpPr>
            <a:cxnSpLocks/>
          </p:cNvCxnSpPr>
          <p:nvPr/>
        </p:nvCxnSpPr>
        <p:spPr>
          <a:xfrm>
            <a:off x="1427590" y="1872090"/>
            <a:ext cx="1283070" cy="12836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ACF7F8B-BB57-C12D-157B-083B80C1BB10}"/>
              </a:ext>
            </a:extLst>
          </p:cNvPr>
          <p:cNvSpPr txBox="1"/>
          <p:nvPr/>
        </p:nvSpPr>
        <p:spPr>
          <a:xfrm rot="17628313">
            <a:off x="5235150" y="311842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 motion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F58E79-FBE3-93B7-1915-EEAD874FC6DB}"/>
              </a:ext>
            </a:extLst>
          </p:cNvPr>
          <p:cNvSpPr txBox="1"/>
          <p:nvPr/>
        </p:nvSpPr>
        <p:spPr>
          <a:xfrm>
            <a:off x="101586" y="4519937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Shadowing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386241-AC1D-CDEF-66A1-DC294F2C59DC}"/>
              </a:ext>
            </a:extLst>
          </p:cNvPr>
          <p:cNvCxnSpPr>
            <a:cxnSpLocks/>
          </p:cNvCxnSpPr>
          <p:nvPr/>
        </p:nvCxnSpPr>
        <p:spPr>
          <a:xfrm flipV="1">
            <a:off x="1170871" y="3918857"/>
            <a:ext cx="857370" cy="537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0792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81429"/>
            <a:ext cx="8229600" cy="804672"/>
          </a:xfrm>
        </p:spPr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Q</a:t>
            </a:r>
            <a:r>
              <a:rPr lang="en-US" i="1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Dependence of the EMC Effect</a:t>
            </a:r>
          </a:p>
        </p:txBody>
      </p:sp>
      <p:pic>
        <p:nvPicPr>
          <p:cNvPr id="4" name="Picture 3" descr="e139_Q2de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911" y="1420308"/>
            <a:ext cx="4270578" cy="44117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60839" y="1137564"/>
            <a:ext cx="1390901" cy="369332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SLAC E139</a:t>
            </a:r>
          </a:p>
        </p:txBody>
      </p:sp>
      <p:pic>
        <p:nvPicPr>
          <p:cNvPr id="6" name="Picture 5" descr="emc_Q2de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518" y="1184169"/>
            <a:ext cx="3603441" cy="5040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20530" y="6178028"/>
            <a:ext cx="3591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Aubert et al, Nucl. Phys. B293, 740 (1987)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36061" y="6022651"/>
            <a:ext cx="3647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Gomez et al, Phys. Rev. D 49, 4348 (1994)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733737" y="941248"/>
            <a:ext cx="2698532" cy="380983"/>
            <a:chOff x="812781" y="941247"/>
            <a:chExt cx="2698532" cy="380983"/>
          </a:xfrm>
        </p:grpSpPr>
        <p:sp>
          <p:nvSpPr>
            <p:cNvPr id="7" name="TextBox 6"/>
            <p:cNvSpPr txBox="1"/>
            <p:nvPr/>
          </p:nvSpPr>
          <p:spPr>
            <a:xfrm>
              <a:off x="812781" y="952898"/>
              <a:ext cx="697614" cy="369332"/>
            </a:xfrm>
            <a:prstGeom prst="rect">
              <a:avLst/>
            </a:prstGeom>
            <a:solidFill>
              <a:srgbClr val="CCFFCC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EMC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96343" y="941247"/>
              <a:ext cx="1914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Q</a:t>
              </a:r>
              <a:r>
                <a:rPr lang="en-US" i="1" baseline="30000" dirty="0"/>
                <a:t>2</a:t>
              </a:r>
              <a:r>
                <a:rPr lang="en-US" i="1" dirty="0"/>
                <a:t>=10-200 </a:t>
              </a:r>
              <a:r>
                <a:rPr lang="en-US" dirty="0"/>
                <a:t>GeV</a:t>
              </a:r>
              <a:r>
                <a:rPr lang="en-US" baseline="30000" dirty="0"/>
                <a:t>2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551739" y="1137564"/>
            <a:ext cx="1658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Q</a:t>
            </a:r>
            <a:r>
              <a:rPr lang="en-US" i="1" baseline="30000" dirty="0"/>
              <a:t>2</a:t>
            </a:r>
            <a:r>
              <a:rPr lang="en-US" i="1" dirty="0"/>
              <a:t>=1-10 </a:t>
            </a:r>
            <a:r>
              <a:rPr lang="en-US" dirty="0"/>
              <a:t>GeV</a:t>
            </a:r>
            <a:r>
              <a:rPr lang="en-US" baseline="30000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7360" y="1506897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x=0.05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40664" y="5366203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x=0.65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9B5B-7482-02F7-6808-96E169C65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chemeClr val="accent2"/>
                </a:solidFill>
              </a:rPr>
              <a:t>Q</a:t>
            </a:r>
            <a:r>
              <a:rPr lang="en-US" i="1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Dependence of the EMC Effect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F9375-3FDA-197E-AE96-3F66CC70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58471"/>
            <a:ext cx="5211431" cy="3739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EA035B-75C1-87E3-C222-4B36E469F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3" y="1758471"/>
            <a:ext cx="5044567" cy="370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3997BD-88E7-8F2F-EB07-B009D0F7BD9C}"/>
              </a:ext>
            </a:extLst>
          </p:cNvPr>
          <p:cNvSpPr txBox="1"/>
          <p:nvPr/>
        </p:nvSpPr>
        <p:spPr>
          <a:xfrm>
            <a:off x="2466753" y="123422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CFE58-3E3D-AD36-0473-26231988B20E}"/>
              </a:ext>
            </a:extLst>
          </p:cNvPr>
          <p:cNvSpPr txBox="1"/>
          <p:nvPr/>
        </p:nvSpPr>
        <p:spPr>
          <a:xfrm>
            <a:off x="8445795" y="1234224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Copper/Iron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0F57C4-7917-2810-C52A-B266E4532087}"/>
              </a:ext>
            </a:extLst>
          </p:cNvPr>
          <p:cNvSpPr txBox="1"/>
          <p:nvPr/>
        </p:nvSpPr>
        <p:spPr>
          <a:xfrm>
            <a:off x="1562986" y="5652886"/>
            <a:ext cx="887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Very little Q</a:t>
            </a:r>
            <a:r>
              <a:rPr lang="en-US" baseline="30000" dirty="0"/>
              <a:t>2</a:t>
            </a:r>
            <a:r>
              <a:rPr lang="en-US" dirty="0"/>
              <a:t> dependence – even in the resonance region! (W</a:t>
            </a:r>
            <a:r>
              <a:rPr lang="en-US" baseline="30000" dirty="0"/>
              <a:t>2</a:t>
            </a:r>
            <a:r>
              <a:rPr lang="en-US" dirty="0"/>
              <a:t>&gt;2 GeV</a:t>
            </a:r>
            <a:r>
              <a:rPr lang="en-US" baseline="30000" dirty="0"/>
              <a:t>2</a:t>
            </a:r>
            <a:r>
              <a:rPr lang="en-US" dirty="0"/>
              <a:t>, Q</a:t>
            </a:r>
            <a:r>
              <a:rPr lang="en-US" baseline="30000" dirty="0"/>
              <a:t>2</a:t>
            </a:r>
            <a:r>
              <a:rPr lang="en-US" dirty="0"/>
              <a:t>&gt;3 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542086-C2B1-510C-3893-79C51010FF0A}"/>
              </a:ext>
            </a:extLst>
          </p:cNvPr>
          <p:cNvSpPr txBox="1"/>
          <p:nvPr/>
        </p:nvSpPr>
        <p:spPr>
          <a:xfrm>
            <a:off x="3599727" y="6214031"/>
            <a:ext cx="5185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Arrington et al, </a:t>
            </a:r>
            <a:r>
              <a:rPr lang="en-US" i="1" dirty="0" err="1"/>
              <a:t>Phys.Rev.C</a:t>
            </a:r>
            <a:r>
              <a:rPr lang="en-US" i="1" dirty="0"/>
              <a:t> 104 (2021) 6, 065203</a:t>
            </a:r>
          </a:p>
        </p:txBody>
      </p:sp>
    </p:spTree>
    <p:extLst>
      <p:ext uri="{BB962C8B-B14F-4D97-AF65-F5344CB8AC3E}">
        <p14:creationId xmlns:p14="http://schemas.microsoft.com/office/powerpoint/2010/main" val="3020411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(*) Q</a:t>
            </a:r>
            <a:r>
              <a:rPr lang="en-US" baseline="30000" dirty="0">
                <a:solidFill>
                  <a:schemeClr val="accent2"/>
                </a:solidFill>
              </a:rPr>
              <a:t>2</a:t>
            </a:r>
            <a:r>
              <a:rPr lang="en-US" dirty="0">
                <a:solidFill>
                  <a:schemeClr val="accent2"/>
                </a:solidFill>
              </a:rPr>
              <a:t> Dependence of </a:t>
            </a:r>
            <a:r>
              <a:rPr lang="en-US" dirty="0" err="1">
                <a:solidFill>
                  <a:schemeClr val="accent2"/>
                </a:solidFill>
              </a:rPr>
              <a:t>Sn</a:t>
            </a:r>
            <a:r>
              <a:rPr lang="en-US" dirty="0">
                <a:solidFill>
                  <a:schemeClr val="accent2"/>
                </a:solidFill>
              </a:rPr>
              <a:t>/C </a:t>
            </a:r>
          </a:p>
        </p:txBody>
      </p:sp>
      <p:pic>
        <p:nvPicPr>
          <p:cNvPr id="4" name="Picture 3" descr="nmc_sn_q2de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119754"/>
            <a:ext cx="5118100" cy="4711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9434" y="6074300"/>
            <a:ext cx="4191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err="1">
                <a:sym typeface="Wingdings"/>
              </a:rPr>
              <a:t>Arneodo</a:t>
            </a:r>
            <a:r>
              <a:rPr lang="en-US" sz="1600" i="1" dirty="0">
                <a:sym typeface="Wingdings"/>
              </a:rPr>
              <a:t> et al, </a:t>
            </a:r>
            <a:r>
              <a:rPr lang="en-US" sz="1600" i="1" dirty="0" err="1">
                <a:sym typeface="Wingdings"/>
              </a:rPr>
              <a:t>Nucl</a:t>
            </a:r>
            <a:r>
              <a:rPr lang="en-US" sz="1600" i="1" dirty="0">
                <a:sym typeface="Wingdings"/>
              </a:rPr>
              <a:t>. Phys. B 481, 23 (1996)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2762" y="1421032"/>
            <a:ext cx="3532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NMC measured non-zero </a:t>
            </a:r>
            <a:r>
              <a:rPr lang="en-US" sz="2000" i="1" dirty="0"/>
              <a:t>Q</a:t>
            </a:r>
            <a:r>
              <a:rPr lang="en-US" sz="2000" i="1" baseline="30000" dirty="0"/>
              <a:t>2</a:t>
            </a:r>
            <a:r>
              <a:rPr lang="en-US" sz="2000" dirty="0"/>
              <a:t> dependence in </a:t>
            </a:r>
            <a:r>
              <a:rPr lang="en-US" sz="2000" dirty="0" err="1"/>
              <a:t>Sn</a:t>
            </a:r>
            <a:r>
              <a:rPr lang="en-US" sz="2000" dirty="0"/>
              <a:t>/C ratio at small x</a:t>
            </a:r>
          </a:p>
        </p:txBody>
      </p:sp>
      <p:sp>
        <p:nvSpPr>
          <p:cNvPr id="7" name="Oval 6"/>
          <p:cNvSpPr/>
          <p:nvPr/>
        </p:nvSpPr>
        <p:spPr>
          <a:xfrm>
            <a:off x="2141216" y="1270110"/>
            <a:ext cx="4946432" cy="2148504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92762" y="3141261"/>
            <a:ext cx="3111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ym typeface="Wingdings"/>
              </a:rPr>
              <a:t></a:t>
            </a:r>
            <a:r>
              <a:rPr lang="en-US" sz="2000" dirty="0">
                <a:sym typeface="Wingdings"/>
              </a:rPr>
              <a:t> This result is in some tension with other NMC C/D and HERMES Kr/D results </a:t>
            </a:r>
            <a:endParaRPr lang="en-US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867F9-C948-026B-6428-553E32BCC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Example: Argonne v18 Potential</a:t>
            </a:r>
            <a:endParaRPr lang="en-US" dirty="0"/>
          </a:p>
        </p:txBody>
      </p:sp>
      <p:pic>
        <p:nvPicPr>
          <p:cNvPr id="4" name="Picture 7" descr="bob_chart">
            <a:extLst>
              <a:ext uri="{FF2B5EF4-FFF2-40B4-BE49-F238E27FC236}">
                <a16:creationId xmlns:a16="http://schemas.microsoft.com/office/drawing/2014/main" id="{1B27674F-F641-F9E3-94A6-94F850496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611" y="1325153"/>
            <a:ext cx="5105448" cy="3678926"/>
          </a:xfrm>
          <a:noFill/>
        </p:spPr>
      </p:pic>
      <p:sp>
        <p:nvSpPr>
          <p:cNvPr id="5" name="Text Box 8">
            <a:extLst>
              <a:ext uri="{FF2B5EF4-FFF2-40B4-BE49-F238E27FC236}">
                <a16:creationId xmlns:a16="http://schemas.microsoft.com/office/drawing/2014/main" id="{4CEF1DB6-A940-9267-D950-26762FCA6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2058" y="5749238"/>
            <a:ext cx="99953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000" dirty="0"/>
              <a:t>Starting from this “effective” model of interactions between protons and neutrons – one can build up any nucleus we want </a:t>
            </a:r>
            <a:r>
              <a:rPr lang="en-US" altLang="en-US" sz="2000" dirty="0">
                <a:sym typeface="Wingdings" pitchFamily="2" charset="2"/>
              </a:rPr>
              <a:t></a:t>
            </a:r>
            <a:r>
              <a:rPr lang="en-US" altLang="en-US" sz="2000" dirty="0"/>
              <a:t> (only limited by computing power)</a:t>
            </a:r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586C27B9-7E9F-E675-CDD4-80BF4243D6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8799" y="1079309"/>
            <a:ext cx="3921138" cy="45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019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444AC-3C5B-20A6-294F-D31C3BCF9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895C-7E1B-5206-4209-5496A79D8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Properties of the EMC Effect</a:t>
            </a:r>
            <a:endParaRPr lang="en-US" dirty="0"/>
          </a:p>
        </p:txBody>
      </p:sp>
      <p:pic>
        <p:nvPicPr>
          <p:cNvPr id="4" name="Picture 3" descr="emc_cu_fe.eps">
            <a:extLst>
              <a:ext uri="{FF2B5EF4-FFF2-40B4-BE49-F238E27FC236}">
                <a16:creationId xmlns:a16="http://schemas.microsoft.com/office/drawing/2014/main" id="{693B6712-4C6D-24DB-59D2-4510D0CDDC0C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l="1270" t="5082"/>
              <a:stretch>
                <a:fillRect/>
              </a:stretch>
            </p:blipFill>
          </mc:Choice>
          <mc:Fallback>
            <p:blipFill>
              <a:blip r:embed="rId3"/>
              <a:srcRect l="1270" t="5082"/>
              <a:stretch>
                <a:fillRect/>
              </a:stretch>
            </p:blipFill>
          </mc:Fallback>
        </mc:AlternateContent>
        <p:spPr>
          <a:xfrm>
            <a:off x="919576" y="1021778"/>
            <a:ext cx="6918135" cy="49852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E7A452-30E9-DF3F-8128-CC9BB2C7E2E9}"/>
              </a:ext>
            </a:extLst>
          </p:cNvPr>
          <p:cNvSpPr txBox="1"/>
          <p:nvPr/>
        </p:nvSpPr>
        <p:spPr>
          <a:xfrm>
            <a:off x="8147687" y="1831318"/>
            <a:ext cx="39464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 Universal x-dependence</a:t>
            </a:r>
          </a:p>
          <a:p>
            <a:endParaRPr lang="en-US" sz="2000" dirty="0"/>
          </a:p>
          <a:p>
            <a:pPr marL="342900" indent="-342900"/>
            <a:r>
              <a:rPr lang="en-US" sz="2000" dirty="0"/>
              <a:t>2. Little </a:t>
            </a:r>
            <a:r>
              <a:rPr lang="en-US" sz="2000" i="1" dirty="0"/>
              <a:t>Q</a:t>
            </a:r>
            <a:r>
              <a:rPr lang="en-US" sz="2000" i="1" baseline="30000" dirty="0"/>
              <a:t>2</a:t>
            </a:r>
            <a:r>
              <a:rPr lang="en-US" sz="2000" dirty="0"/>
              <a:t> dependence*</a:t>
            </a:r>
          </a:p>
          <a:p>
            <a:pPr marL="342900" indent="-342900"/>
            <a:endParaRPr lang="en-US" sz="2000" i="1" dirty="0"/>
          </a:p>
          <a:p>
            <a:pPr marL="342900" indent="-342900"/>
            <a:r>
              <a:rPr lang="en-US" sz="2000" i="1" dirty="0"/>
              <a:t>3. </a:t>
            </a:r>
            <a:r>
              <a:rPr lang="en-US" sz="2000" dirty="0"/>
              <a:t>EMC effect increases with</a:t>
            </a:r>
            <a:r>
              <a:rPr lang="en-US" sz="2000" i="1" dirty="0"/>
              <a:t> A</a:t>
            </a:r>
          </a:p>
          <a:p>
            <a:pPr marL="342900" indent="-342900"/>
            <a:r>
              <a:rPr lang="en-US" sz="2000" i="1" dirty="0">
                <a:sym typeface="Wingdings"/>
              </a:rPr>
              <a:t> Anti-shadowing region shows little nuclear dependence</a:t>
            </a:r>
            <a:endParaRPr lang="en-US" sz="2000" i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4B3A44-73C4-BFEC-F9C7-631214369F9E}"/>
              </a:ext>
            </a:extLst>
          </p:cNvPr>
          <p:cNvCxnSpPr>
            <a:cxnSpLocks/>
          </p:cNvCxnSpPr>
          <p:nvPr/>
        </p:nvCxnSpPr>
        <p:spPr>
          <a:xfrm>
            <a:off x="3229176" y="3587262"/>
            <a:ext cx="0" cy="27316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E3C250-3889-AB45-7494-688E280F89F3}"/>
              </a:ext>
            </a:extLst>
          </p:cNvPr>
          <p:cNvCxnSpPr>
            <a:cxnSpLocks/>
          </p:cNvCxnSpPr>
          <p:nvPr/>
        </p:nvCxnSpPr>
        <p:spPr>
          <a:xfrm>
            <a:off x="5530843" y="4460155"/>
            <a:ext cx="0" cy="185871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E60AF0B-E520-10B5-9F60-BBC7E5B6A23B}"/>
              </a:ext>
            </a:extLst>
          </p:cNvPr>
          <p:cNvSpPr txBox="1"/>
          <p:nvPr/>
        </p:nvSpPr>
        <p:spPr>
          <a:xfrm>
            <a:off x="3901357" y="6007984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EMC region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9A37BB5-A317-3FCC-2FC7-B787A1F74183}"/>
              </a:ext>
            </a:extLst>
          </p:cNvPr>
          <p:cNvCxnSpPr>
            <a:cxnSpLocks/>
          </p:cNvCxnSpPr>
          <p:nvPr/>
        </p:nvCxnSpPr>
        <p:spPr>
          <a:xfrm>
            <a:off x="2236064" y="3587262"/>
            <a:ext cx="0" cy="26788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4563BA5-05D9-3007-4C66-F88C4DB5B231}"/>
              </a:ext>
            </a:extLst>
          </p:cNvPr>
          <p:cNvSpPr txBox="1"/>
          <p:nvPr/>
        </p:nvSpPr>
        <p:spPr>
          <a:xfrm>
            <a:off x="136907" y="1440525"/>
            <a:ext cx="168507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Antishadowing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EEC0BF7-6E8A-1B83-C20E-FDF7DF78BD03}"/>
              </a:ext>
            </a:extLst>
          </p:cNvPr>
          <p:cNvCxnSpPr>
            <a:cxnSpLocks/>
          </p:cNvCxnSpPr>
          <p:nvPr/>
        </p:nvCxnSpPr>
        <p:spPr>
          <a:xfrm>
            <a:off x="1427590" y="1872090"/>
            <a:ext cx="1283070" cy="12836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9923FD32-0ED8-C15C-3C55-8ED756E9048A}"/>
              </a:ext>
            </a:extLst>
          </p:cNvPr>
          <p:cNvSpPr txBox="1"/>
          <p:nvPr/>
        </p:nvSpPr>
        <p:spPr>
          <a:xfrm rot="17628313">
            <a:off x="5235150" y="311842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Fermi motion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543EFA-FA1F-C270-6C2C-04D2F1A27686}"/>
              </a:ext>
            </a:extLst>
          </p:cNvPr>
          <p:cNvSpPr txBox="1"/>
          <p:nvPr/>
        </p:nvSpPr>
        <p:spPr>
          <a:xfrm>
            <a:off x="101586" y="4519937"/>
            <a:ext cx="13260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Shadowing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DE89571-5F87-55EC-42A9-FD98BFC5A18E}"/>
              </a:ext>
            </a:extLst>
          </p:cNvPr>
          <p:cNvCxnSpPr>
            <a:cxnSpLocks/>
          </p:cNvCxnSpPr>
          <p:nvPr/>
        </p:nvCxnSpPr>
        <p:spPr>
          <a:xfrm flipV="1">
            <a:off x="1170871" y="3918857"/>
            <a:ext cx="857370" cy="537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325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0504D"/>
                </a:solidFill>
              </a:rPr>
              <a:t>A</a:t>
            </a:r>
            <a:r>
              <a:rPr lang="en-US" dirty="0">
                <a:solidFill>
                  <a:srgbClr val="C0504D"/>
                </a:solidFill>
              </a:rPr>
              <a:t>-Dependence of EMC Effect</a:t>
            </a:r>
            <a:endParaRPr lang="en-US" dirty="0"/>
          </a:p>
        </p:txBody>
      </p:sp>
      <p:pic>
        <p:nvPicPr>
          <p:cNvPr id="3" name="Picture 2" descr="nmc_ade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110" y="1117600"/>
            <a:ext cx="3479800" cy="4622800"/>
          </a:xfrm>
          <a:prstGeom prst="rect">
            <a:avLst/>
          </a:prstGeom>
        </p:spPr>
      </p:pic>
      <p:pic>
        <p:nvPicPr>
          <p:cNvPr id="4" name="Picture 3" descr="nmc_rhode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87450"/>
            <a:ext cx="3327400" cy="4483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20980" y="5941949"/>
            <a:ext cx="5206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NMC: </a:t>
            </a:r>
            <a:r>
              <a:rPr lang="en-US" i="1" dirty="0" err="1"/>
              <a:t>Arneodo</a:t>
            </a:r>
            <a:r>
              <a:rPr lang="en-US" i="1" dirty="0"/>
              <a:t> et al, </a:t>
            </a:r>
            <a:r>
              <a:rPr lang="en-US" i="1" dirty="0" err="1"/>
              <a:t>Nucl</a:t>
            </a:r>
            <a:r>
              <a:rPr lang="en-US" i="1" dirty="0"/>
              <a:t>. Phys. B 481, 3 (1996)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139_rhodep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6237" y="1137565"/>
            <a:ext cx="3603317" cy="3721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0504D"/>
                </a:solidFill>
              </a:rPr>
              <a:t>A</a:t>
            </a:r>
            <a:r>
              <a:rPr lang="en-US" dirty="0">
                <a:solidFill>
                  <a:srgbClr val="C0504D"/>
                </a:solidFill>
              </a:rPr>
              <a:t>-Dependence of EMC Effect</a:t>
            </a:r>
          </a:p>
        </p:txBody>
      </p:sp>
      <p:pic>
        <p:nvPicPr>
          <p:cNvPr id="4" name="Picture 3" descr="e139_adep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1079309"/>
            <a:ext cx="3946999" cy="37794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82037" y="5835344"/>
            <a:ext cx="5073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E139: </a:t>
            </a:r>
            <a:r>
              <a:rPr lang="en-US" i="1" dirty="0"/>
              <a:t>Gomez et al, PRD 49, 4348 (1992)</a:t>
            </a:r>
          </a:p>
        </p:txBody>
      </p:sp>
      <p:sp>
        <p:nvSpPr>
          <p:cNvPr id="7" name="Rectangle 6"/>
          <p:cNvSpPr/>
          <p:nvPr/>
        </p:nvSpPr>
        <p:spPr>
          <a:xfrm>
            <a:off x="6674913" y="4893700"/>
            <a:ext cx="14141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err="1">
                <a:solidFill>
                  <a:srgbClr val="000000"/>
                </a:solidFill>
                <a:latin typeface="Symbol" charset="2"/>
              </a:rPr>
              <a:t>ρ</a:t>
            </a:r>
            <a:r>
              <a:rPr lang="en-GB" i="1" dirty="0">
                <a:solidFill>
                  <a:srgbClr val="000000"/>
                </a:solidFill>
              </a:rPr>
              <a:t>=3A/4</a:t>
            </a:r>
            <a:r>
              <a:rPr lang="en-GB" i="1" dirty="0">
                <a:solidFill>
                  <a:srgbClr val="000000"/>
                </a:solidFill>
                <a:latin typeface="Symbol" charset="2"/>
              </a:rPr>
              <a:t>π</a:t>
            </a:r>
            <a:r>
              <a:rPr lang="en-GB" i="1" dirty="0">
                <a:solidFill>
                  <a:srgbClr val="000000"/>
                </a:solidFill>
              </a:rPr>
              <a:t>R</a:t>
            </a:r>
            <a:r>
              <a:rPr lang="en-GB" i="1" baseline="-25000" dirty="0">
                <a:solidFill>
                  <a:srgbClr val="000000"/>
                </a:solidFill>
              </a:rPr>
              <a:t>e</a:t>
            </a:r>
            <a:r>
              <a:rPr lang="en-GB" i="1" baseline="30000" dirty="0">
                <a:solidFill>
                  <a:srgbClr val="000000"/>
                </a:solidFill>
              </a:rPr>
              <a:t>3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70944" y="4858747"/>
            <a:ext cx="1305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R</a:t>
            </a:r>
            <a:r>
              <a:rPr lang="en-US" i="1" baseline="-25000" dirty="0"/>
              <a:t>e</a:t>
            </a:r>
            <a:r>
              <a:rPr lang="en-US" i="1" baseline="30000" dirty="0"/>
              <a:t>2</a:t>
            </a:r>
            <a:r>
              <a:rPr lang="en-US" i="1" dirty="0"/>
              <a:t>=5⟨r</a:t>
            </a:r>
            <a:r>
              <a:rPr lang="en-US" i="1" baseline="30000" dirty="0"/>
              <a:t>2</a:t>
            </a:r>
            <a:r>
              <a:rPr lang="en-US" i="1" dirty="0"/>
              <a:t>⟩/3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63261" y="5429309"/>
            <a:ext cx="3504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&lt;r</a:t>
            </a:r>
            <a:r>
              <a:rPr lang="en-US" sz="1600" i="1" baseline="30000" dirty="0"/>
              <a:t>2</a:t>
            </a:r>
            <a:r>
              <a:rPr lang="en-US" sz="1600" i="1" dirty="0"/>
              <a:t>&gt;=</a:t>
            </a:r>
            <a:r>
              <a:rPr lang="en-US" sz="1600" dirty="0"/>
              <a:t>RMS electron scattering radius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B25E1-58C7-F79A-43C2-A4F777EF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Explaining the EMC Effect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070CB-636E-F31D-0362-AE2CAA47B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95568"/>
            <a:ext cx="10972800" cy="4880354"/>
          </a:xfrm>
        </p:spPr>
        <p:txBody>
          <a:bodyPr/>
          <a:lstStyle/>
          <a:p>
            <a:r>
              <a:rPr lang="en-US" altLang="ja-JP" dirty="0">
                <a:latin typeface="Arial"/>
              </a:rPr>
              <a:t>Plethora of models attempting to explain the EMC Effect</a:t>
            </a:r>
          </a:p>
          <a:p>
            <a:r>
              <a:rPr lang="en-US" dirty="0"/>
              <a:t>“Conventional” nuclear physics not sufficient</a:t>
            </a:r>
          </a:p>
          <a:p>
            <a:pPr lvl="1"/>
            <a:r>
              <a:rPr lang="en-US" dirty="0"/>
              <a:t>Fermi motion dominates at large x, but minimal impact elsewhere</a:t>
            </a:r>
          </a:p>
          <a:p>
            <a:pPr lvl="1"/>
            <a:r>
              <a:rPr lang="en-US" dirty="0"/>
              <a:t>Binding effects small, nuclear </a:t>
            </a:r>
            <a:r>
              <a:rPr lang="en-US" dirty="0" err="1"/>
              <a:t>pions</a:t>
            </a:r>
            <a:r>
              <a:rPr lang="en-US" dirty="0"/>
              <a:t> ruled out by other measurements (Drell-Yan)</a:t>
            </a:r>
          </a:p>
          <a:p>
            <a:r>
              <a:rPr lang="en-US" dirty="0"/>
              <a:t>Other models require more “exotic” effects</a:t>
            </a:r>
          </a:p>
          <a:p>
            <a:pPr lvl="1"/>
            <a:r>
              <a:rPr lang="en-US" dirty="0"/>
              <a:t>Dynamical rescaling </a:t>
            </a:r>
          </a:p>
          <a:p>
            <a:pPr lvl="1"/>
            <a:r>
              <a:rPr lang="en-US" dirty="0"/>
              <a:t>Multiquark clusters </a:t>
            </a:r>
            <a:r>
              <a:rPr lang="en-US" dirty="0">
                <a:sym typeface="Wingdings" pitchFamily="2" charset="2"/>
              </a:rPr>
              <a:t> 6, 9, 12 .. quark configurations</a:t>
            </a:r>
          </a:p>
          <a:p>
            <a:r>
              <a:rPr lang="en-US" dirty="0">
                <a:sym typeface="Wingdings" pitchFamily="2" charset="2"/>
              </a:rPr>
              <a:t>Newer models involve direct coupling of meson fields to quarks</a:t>
            </a:r>
          </a:p>
          <a:p>
            <a:r>
              <a:rPr lang="en-US" dirty="0">
                <a:sym typeface="Wingdings" pitchFamily="2" charset="2"/>
              </a:rPr>
              <a:t>More recently, models connecting the EMC Effect to  “Short Range Correlations” under investigation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5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4B6CA-96E2-2AD3-E884-644F8E7D0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</a:rPr>
              <a:t>Binding and Nuclear </a:t>
            </a:r>
            <a:r>
              <a:rPr lang="en-US" altLang="en-US" dirty="0" err="1">
                <a:solidFill>
                  <a:schemeClr val="accent2"/>
                </a:solidFill>
              </a:rPr>
              <a:t>Pions</a:t>
            </a:r>
            <a:endParaRPr lang="en-US" dirty="0"/>
          </a:p>
        </p:txBody>
      </p:sp>
      <p:pic>
        <p:nvPicPr>
          <p:cNvPr id="6" name="Picture 7" descr="emc_nuclearpions">
            <a:extLst>
              <a:ext uri="{FF2B5EF4-FFF2-40B4-BE49-F238E27FC236}">
                <a16:creationId xmlns:a16="http://schemas.microsoft.com/office/drawing/2014/main" id="{038DAA1B-B295-7658-730E-8F301C50C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1332" y="994888"/>
            <a:ext cx="5416425" cy="406052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A6A0C03D-37DC-66B3-C8EA-5596DCF34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757" y="4879616"/>
            <a:ext cx="42496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b="1" i="1" dirty="0" err="1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Benhar</a:t>
            </a:r>
            <a:r>
              <a:rPr lang="en-US" altLang="en-US" sz="1400" b="1" i="1" dirty="0">
                <a:solidFill>
                  <a:srgbClr val="008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, Pandharipande, and Sick Phys. Lett. B410, 79 (1997)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591C5F1-B4A3-C0F4-3577-6D5F6F63210A}"/>
              </a:ext>
            </a:extLst>
          </p:cNvPr>
          <p:cNvSpPr txBox="1">
            <a:spLocks noChangeArrowheads="1"/>
          </p:cNvSpPr>
          <p:nvPr/>
        </p:nvSpPr>
        <p:spPr>
          <a:xfrm>
            <a:off x="286406" y="1628238"/>
            <a:ext cx="6224926" cy="3454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Start with a “realistic” description of nucleons in the nucleus</a:t>
            </a:r>
          </a:p>
          <a:p>
            <a:pPr lvl="1">
              <a:buFontTx/>
              <a:buNone/>
            </a:pPr>
            <a:r>
              <a:rPr lang="en-US" altLang="en-US" sz="2000" dirty="0">
                <a:sym typeface="Wingdings" pitchFamily="2" charset="2"/>
              </a:rPr>
              <a:t>	</a:t>
            </a:r>
            <a:r>
              <a:rPr lang="en-US" altLang="en-US" sz="2000" dirty="0"/>
              <a:t>Use a spectral function rather than simple Fermi gas</a:t>
            </a:r>
          </a:p>
          <a:p>
            <a:r>
              <a:rPr lang="en-US" altLang="en-US" sz="2000" dirty="0"/>
              <a:t>Start with convolution picture</a:t>
            </a:r>
          </a:p>
          <a:p>
            <a:pPr lvl="1">
              <a:buFont typeface="Wingdings" pitchFamily="2" charset="2"/>
              <a:buChar char="à"/>
            </a:pPr>
            <a:r>
              <a:rPr lang="en-US" altLang="en-US" sz="2000" dirty="0">
                <a:sym typeface="Wingdings" pitchFamily="2" charset="2"/>
              </a:rPr>
              <a:t>Allow virtual photon to scatter from quarks in </a:t>
            </a:r>
            <a:r>
              <a:rPr lang="en-US" altLang="en-US" sz="2000" dirty="0" err="1">
                <a:sym typeface="Wingdings" pitchFamily="2" charset="2"/>
              </a:rPr>
              <a:t>pions</a:t>
            </a:r>
            <a:r>
              <a:rPr lang="en-US" altLang="en-US" sz="2000" dirty="0">
                <a:sym typeface="Wingdings" pitchFamily="2" charset="2"/>
              </a:rPr>
              <a:t> in the nucleus </a:t>
            </a:r>
          </a:p>
          <a:p>
            <a:r>
              <a:rPr lang="en-US" altLang="en-US" sz="2000" dirty="0">
                <a:sym typeface="Wingdings" pitchFamily="2" charset="2"/>
              </a:rPr>
              <a:t>Requires </a:t>
            </a:r>
            <a:r>
              <a:rPr lang="en-US" altLang="en-US" sz="2000" b="1" i="1" dirty="0">
                <a:solidFill>
                  <a:srgbClr val="FF0000"/>
                </a:solidFill>
                <a:sym typeface="Wingdings" pitchFamily="2" charset="2"/>
              </a:rPr>
              <a:t>ad-hoc prescription for off-shell behavior </a:t>
            </a:r>
            <a:r>
              <a:rPr lang="en-US" altLang="en-US" sz="2000" dirty="0">
                <a:sym typeface="Wingdings" pitchFamily="2" charset="2"/>
              </a:rPr>
              <a:t>of structure functions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FE8B2-61F8-8F69-25BC-77321AAD1987}"/>
              </a:ext>
            </a:extLst>
          </p:cNvPr>
          <p:cNvSpPr txBox="1"/>
          <p:nvPr/>
        </p:nvSpPr>
        <p:spPr>
          <a:xfrm>
            <a:off x="891757" y="5414965"/>
            <a:ext cx="10078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Fair agreement is achieved at large x – including nuclear pions improves agreement at lower 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aphicFrame>
        <p:nvGraphicFramePr>
          <p:cNvPr id="10" name="Object 8">
            <a:extLst>
              <a:ext uri="{FF2B5EF4-FFF2-40B4-BE49-F238E27FC236}">
                <a16:creationId xmlns:a16="http://schemas.microsoft.com/office/drawing/2014/main" id="{FF4DF8BE-F38B-6E8C-BDD2-DF814A3844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381111"/>
              </p:ext>
            </p:extLst>
          </p:nvPr>
        </p:nvGraphicFramePr>
        <p:xfrm>
          <a:off x="3295655" y="5919788"/>
          <a:ext cx="527050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0218300" imgH="7607300" progId="Equation.3">
                  <p:embed/>
                </p:oleObj>
              </mc:Choice>
              <mc:Fallback>
                <p:oleObj name="Equation" r:id="rId3" imgW="70218300" imgH="7607300" progId="Equation.3">
                  <p:embed/>
                  <p:pic>
                    <p:nvPicPr>
                      <p:cNvPr id="21512" name="Object 8">
                        <a:extLst>
                          <a:ext uri="{FF2B5EF4-FFF2-40B4-BE49-F238E27FC236}">
                            <a16:creationId xmlns:a16="http://schemas.microsoft.com/office/drawing/2014/main" id="{409904A0-3E77-1C43-81C5-8138EF62B9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5" y="5919788"/>
                        <a:ext cx="527050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6372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Multiquark Clusters</a:t>
            </a:r>
          </a:p>
        </p:txBody>
      </p:sp>
      <p:sp>
        <p:nvSpPr>
          <p:cNvPr id="24585" name="Rectangle 9"/>
          <p:cNvSpPr>
            <a:spLocks noGrp="1" noChangeArrowheads="1"/>
          </p:cNvSpPr>
          <p:nvPr>
            <p:ph type="body" sz="half" idx="1"/>
          </p:nvPr>
        </p:nvSpPr>
        <p:spPr>
          <a:xfrm>
            <a:off x="584791" y="966788"/>
            <a:ext cx="50800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Multiquark</a:t>
            </a:r>
            <a:r>
              <a:rPr lang="en-US" sz="2200" dirty="0"/>
              <a:t> cluster model assumes that, </a:t>
            </a:r>
            <a:r>
              <a:rPr lang="en-US" sz="2200" b="1" i="1" dirty="0">
                <a:solidFill>
                  <a:srgbClr val="008000"/>
                </a:solidFill>
              </a:rPr>
              <a:t>in nuclei</a:t>
            </a:r>
            <a:r>
              <a:rPr lang="en-US" sz="2200" dirty="0"/>
              <a:t>, quarks may combine into clusters that include more than 3 quarks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Nuclear structure function is a convolution over contribution from nucleons (</a:t>
            </a:r>
            <a:r>
              <a:rPr lang="en-US" sz="2200" i="1" dirty="0"/>
              <a:t>F</a:t>
            </a:r>
            <a:r>
              <a:rPr lang="en-US" sz="2200" i="1" baseline="-25000" dirty="0"/>
              <a:t>2</a:t>
            </a:r>
            <a:r>
              <a:rPr lang="en-US" sz="2200" i="1" baseline="30000" dirty="0"/>
              <a:t>N</a:t>
            </a:r>
            <a:r>
              <a:rPr lang="en-US" sz="2200" dirty="0"/>
              <a:t>) and contribution from 6 quark clusters (</a:t>
            </a:r>
            <a:r>
              <a:rPr lang="en-US" sz="2200" i="1" dirty="0"/>
              <a:t>F</a:t>
            </a:r>
            <a:r>
              <a:rPr lang="en-US" sz="2200" i="1" baseline="-25000" dirty="0"/>
              <a:t>2</a:t>
            </a:r>
            <a:r>
              <a:rPr lang="en-US" sz="2200" i="1" baseline="30000" dirty="0"/>
              <a:t>6</a:t>
            </a:r>
            <a:r>
              <a:rPr lang="en-US" sz="2200" dirty="0"/>
              <a:t>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Requires </a:t>
            </a:r>
            <a:r>
              <a:rPr lang="en-US" sz="2200" i="1" dirty="0"/>
              <a:t>F</a:t>
            </a:r>
            <a:r>
              <a:rPr lang="en-US" sz="2200" i="1" baseline="-25000" dirty="0"/>
              <a:t>2</a:t>
            </a:r>
            <a:r>
              <a:rPr lang="en-US" sz="2200" i="1" baseline="30000" dirty="0"/>
              <a:t>N</a:t>
            </a:r>
            <a:r>
              <a:rPr lang="en-US" sz="2200" baseline="30000" dirty="0"/>
              <a:t> </a:t>
            </a:r>
            <a:r>
              <a:rPr lang="en-US" sz="2200" i="1" dirty="0"/>
              <a:t>≠ F</a:t>
            </a:r>
            <a:r>
              <a:rPr lang="en-US" sz="2200" i="1" baseline="-25000" dirty="0"/>
              <a:t>2</a:t>
            </a:r>
            <a:r>
              <a:rPr lang="en-US" sz="2200" i="1" baseline="30000" dirty="0"/>
              <a:t>6</a:t>
            </a:r>
            <a:r>
              <a:rPr lang="en-US" sz="2200" dirty="0"/>
              <a:t> to get EMC effect</a:t>
            </a:r>
            <a:endParaRPr lang="en-US" sz="2200" baseline="30000" dirty="0"/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6920023" y="4669465"/>
            <a:ext cx="3505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8000"/>
                </a:solidFill>
              </a:rPr>
              <a:t>K.E. Lassila and U.P. </a:t>
            </a:r>
            <a:r>
              <a:rPr lang="en-US" sz="1400" b="1" i="1" dirty="0" err="1">
                <a:solidFill>
                  <a:srgbClr val="008000"/>
                </a:solidFill>
              </a:rPr>
              <a:t>Sakhatme</a:t>
            </a:r>
            <a:endParaRPr lang="en-US" sz="1400" b="1" i="1" dirty="0">
              <a:solidFill>
                <a:srgbClr val="008000"/>
              </a:solidFill>
            </a:endParaRPr>
          </a:p>
          <a:p>
            <a:r>
              <a:rPr lang="en-US" sz="1400" b="1" i="1" dirty="0">
                <a:solidFill>
                  <a:srgbClr val="008000"/>
                </a:solidFill>
              </a:rPr>
              <a:t>Phys. Lett. B209, 343 (1988)</a:t>
            </a:r>
          </a:p>
        </p:txBody>
      </p:sp>
      <p:graphicFrame>
        <p:nvGraphicFramePr>
          <p:cNvPr id="24587" name="Object 11"/>
          <p:cNvGraphicFramePr>
            <a:graphicFrameLocks noChangeAspect="1"/>
          </p:cNvGraphicFramePr>
          <p:nvPr/>
        </p:nvGraphicFramePr>
        <p:xfrm>
          <a:off x="4191001" y="5486400"/>
          <a:ext cx="5249863" cy="661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035160" imgH="330120" progId="Equation.3">
                  <p:embed/>
                </p:oleObj>
              </mc:Choice>
              <mc:Fallback>
                <p:oleObj name="Equation" r:id="rId2" imgW="3035160" imgH="330120" progId="Equation.3">
                  <p:embed/>
                  <p:pic>
                    <p:nvPicPr>
                      <p:cNvPr id="24587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1" y="5486400"/>
                        <a:ext cx="5249863" cy="661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BE62AE4-7B04-DA12-A0A2-28E6AD04F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791" y="966788"/>
            <a:ext cx="5249862" cy="34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079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854D3-1533-E323-5277-57C8190CD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Quark-Meson Coupling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E6E52-538E-9B4E-585D-BB057671A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6189" y="1490047"/>
            <a:ext cx="5636211" cy="38779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668843-9897-D702-4780-A6C25F3732B8}"/>
              </a:ext>
            </a:extLst>
          </p:cNvPr>
          <p:cNvSpPr txBox="1"/>
          <p:nvPr/>
        </p:nvSpPr>
        <p:spPr>
          <a:xfrm>
            <a:off x="6966169" y="5571598"/>
            <a:ext cx="4616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Cloët, Bentz, and Thomas, PRL 95, 052302 (2005)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8BDC78-997B-5702-4EC3-1E8186685C50}"/>
              </a:ext>
            </a:extLst>
          </p:cNvPr>
          <p:cNvSpPr txBox="1"/>
          <p:nvPr/>
        </p:nvSpPr>
        <p:spPr>
          <a:xfrm>
            <a:off x="442128" y="1507253"/>
            <a:ext cx="55040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Quark-meson coupling model describes nuclei in terms of quark interactions with (scalar and vector) meson fields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400" i="1" dirty="0">
                <a:sym typeface="Wingdings" pitchFamily="2" charset="2"/>
              </a:rPr>
              <a:t>Guichon, Stone, Thomas, PPNP 100, 262-297, 2018</a:t>
            </a:r>
          </a:p>
          <a:p>
            <a:endParaRPr lang="en-US" sz="2400" dirty="0">
              <a:sym typeface="Wingdings" pitchFamily="2" charset="2"/>
            </a:endParaRPr>
          </a:p>
          <a:p>
            <a:r>
              <a:rPr lang="en-US" sz="2400" dirty="0">
                <a:sym typeface="Wingdings" pitchFamily="2" charset="2"/>
              </a:rPr>
              <a:t>Calculations using NJL model (similar properties as QMC) give good description of unpolarized EMC Effect</a:t>
            </a:r>
          </a:p>
          <a:p>
            <a:r>
              <a:rPr lang="en-US" sz="2400" dirty="0">
                <a:sym typeface="Wingdings" pitchFamily="2" charset="2"/>
              </a:rPr>
              <a:t> Also predict EMC effect for polarized nucleons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F55521-1E3F-094B-493B-7AAAF31E96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1848" y="1680550"/>
            <a:ext cx="476504" cy="77431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C9FEE4-E065-E98A-6586-943ECAF2F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1885" y="3965397"/>
            <a:ext cx="416941" cy="808355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D6D4E5B-C7F5-6567-FC3C-EDDF28A3B68B}"/>
              </a:ext>
            </a:extLst>
          </p:cNvPr>
          <p:cNvCxnSpPr/>
          <p:nvPr/>
        </p:nvCxnSpPr>
        <p:spPr>
          <a:xfrm flipH="1">
            <a:off x="8942119" y="2220686"/>
            <a:ext cx="332165" cy="629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3059316-5811-409E-A133-0B7A7D7B84A0}"/>
              </a:ext>
            </a:extLst>
          </p:cNvPr>
          <p:cNvCxnSpPr/>
          <p:nvPr/>
        </p:nvCxnSpPr>
        <p:spPr>
          <a:xfrm flipH="1" flipV="1">
            <a:off x="10474036" y="4180114"/>
            <a:ext cx="439387" cy="1894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290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DA44F-B6EF-69FA-DF4A-2804DDEBA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Isolating the Physics of Interest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D0B7E-2F68-0198-A9D3-F53C7AC61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1737" y="1307804"/>
            <a:ext cx="5808774" cy="4647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BC95B-0E3C-6F16-805B-4CF72AB15C3A}"/>
              </a:ext>
            </a:extLst>
          </p:cNvPr>
          <p:cNvSpPr txBox="1"/>
          <p:nvPr/>
        </p:nvSpPr>
        <p:spPr>
          <a:xfrm>
            <a:off x="255182" y="1446028"/>
            <a:ext cx="536944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“Conventional” nuclear effects play non-trivial role in DIS target ratios</a:t>
            </a:r>
          </a:p>
          <a:p>
            <a:endParaRPr lang="en-US" dirty="0"/>
          </a:p>
          <a:p>
            <a:r>
              <a:rPr lang="en-US" dirty="0"/>
              <a:t>Kulagin and Petti performed calculations including these effects to attempt to isolate the interesting effects</a:t>
            </a:r>
          </a:p>
          <a:p>
            <a:endParaRPr lang="en-US" dirty="0"/>
          </a:p>
          <a:p>
            <a:r>
              <a:rPr lang="en-US" dirty="0"/>
              <a:t>Calculations included:</a:t>
            </a:r>
          </a:p>
          <a:p>
            <a:pPr marL="342900" indent="-342900">
              <a:buAutoNum type="arabicPeriod"/>
            </a:pPr>
            <a:r>
              <a:rPr lang="en-US" dirty="0"/>
              <a:t>Fermi motion and binding w/realistic nucleon distributions (FMB) </a:t>
            </a:r>
            <a:r>
              <a:rPr lang="en-US" dirty="0">
                <a:sym typeface="Wingdings" pitchFamily="2" charset="2"/>
              </a:rPr>
              <a:t> large x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Nuclear pion excess (PI)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antishadowing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Coherent nuclear processes (NS) </a:t>
            </a:r>
            <a:r>
              <a:rPr lang="en-US" dirty="0">
                <a:sym typeface="Wingdings" pitchFamily="2" charset="2"/>
              </a:rPr>
              <a:t> low x</a:t>
            </a:r>
          </a:p>
          <a:p>
            <a:pPr marL="342900" indent="-342900">
              <a:buAutoNum type="arabicPeriod"/>
            </a:pPr>
            <a:r>
              <a:rPr lang="en-US" dirty="0">
                <a:sym typeface="Wingdings" pitchFamily="2" charset="2"/>
              </a:rPr>
              <a:t>Off-shell correction to structure function (OS)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56D59-B539-A477-1DEB-9104D0A888FE}"/>
              </a:ext>
            </a:extLst>
          </p:cNvPr>
          <p:cNvSpPr txBox="1"/>
          <p:nvPr/>
        </p:nvSpPr>
        <p:spPr>
          <a:xfrm>
            <a:off x="6770281" y="5998652"/>
            <a:ext cx="3957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 err="1"/>
              <a:t>Nucl.Phys.A</a:t>
            </a:r>
            <a:r>
              <a:rPr lang="en-US" i="1" dirty="0"/>
              <a:t> 765 (2006) 126-187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5438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1DF8-B7D1-1735-32B0-890D5CA0A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Isolating the Physics of Interest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404F29-5F74-4B53-605A-CCA29DDB5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192" y="2458859"/>
            <a:ext cx="5393808" cy="351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9470EB-3F9A-72F1-638E-DBD3569A86FD}"/>
              </a:ext>
            </a:extLst>
          </p:cNvPr>
          <p:cNvSpPr txBox="1"/>
          <p:nvPr/>
        </p:nvSpPr>
        <p:spPr>
          <a:xfrm>
            <a:off x="609601" y="1533913"/>
            <a:ext cx="5706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interesting physics is encoded in the off-shell correction to the </a:t>
            </a:r>
            <a:r>
              <a:rPr lang="en-US" i="1" dirty="0"/>
              <a:t>F</a:t>
            </a:r>
            <a:r>
              <a:rPr lang="en-US" i="1" baseline="-25000" dirty="0"/>
              <a:t>2</a:t>
            </a:r>
            <a:r>
              <a:rPr lang="en-US" dirty="0"/>
              <a:t> structure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9B2045-0118-ED7F-4DA7-F321C96AC7C3}"/>
              </a:ext>
            </a:extLst>
          </p:cNvPr>
          <p:cNvSpPr txBox="1"/>
          <p:nvPr/>
        </p:nvSpPr>
        <p:spPr>
          <a:xfrm>
            <a:off x="609600" y="3267056"/>
            <a:ext cx="32127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</a:t>
            </a:r>
            <a:r>
              <a:rPr lang="en-US" i="1" baseline="-25000" dirty="0"/>
              <a:t>N</a:t>
            </a:r>
            <a:r>
              <a:rPr lang="en-US" dirty="0"/>
              <a:t> = normalization parameter</a:t>
            </a:r>
          </a:p>
          <a:p>
            <a:r>
              <a:rPr lang="en-US" i="1" dirty="0"/>
              <a:t>0&lt;x</a:t>
            </a:r>
            <a:r>
              <a:rPr lang="en-US" i="1" baseline="-25000" dirty="0"/>
              <a:t>1</a:t>
            </a:r>
            <a:r>
              <a:rPr lang="en-US" i="1" dirty="0"/>
              <a:t>&lt;x</a:t>
            </a:r>
            <a:r>
              <a:rPr lang="en-US" i="1" baseline="-25000" dirty="0"/>
              <a:t>0</a:t>
            </a:r>
            <a:r>
              <a:rPr lang="en-US" i="1" dirty="0"/>
              <a:t>&lt;1</a:t>
            </a:r>
          </a:p>
          <a:p>
            <a:r>
              <a:rPr lang="en-US" i="1" dirty="0"/>
              <a:t>h&gt;1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D02CB7F-DFDB-2AA8-AD20-A66A9A54A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7498" y="1322710"/>
            <a:ext cx="5064901" cy="38886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09A87-D3FD-AB59-CA86-5D034048084C}"/>
              </a:ext>
            </a:extLst>
          </p:cNvPr>
          <p:cNvSpPr txBox="1"/>
          <p:nvPr/>
        </p:nvSpPr>
        <p:spPr>
          <a:xfrm>
            <a:off x="600609" y="4400035"/>
            <a:ext cx="57061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Surprisingly, a single set of parameters works pretty well for most nuclei</a:t>
            </a:r>
          </a:p>
          <a:p>
            <a:endParaRPr lang="en-US" dirty="0"/>
          </a:p>
          <a:p>
            <a:r>
              <a:rPr lang="en-US" dirty="0">
                <a:sym typeface="Wingdings" pitchFamily="2" charset="2"/>
              </a:rPr>
              <a:t>Successful parametrization and interesting approach, b</a:t>
            </a:r>
            <a:r>
              <a:rPr lang="en-US" dirty="0"/>
              <a:t>ut this does </a:t>
            </a:r>
            <a:r>
              <a:rPr lang="en-US" b="1" i="1" dirty="0">
                <a:solidFill>
                  <a:srgbClr val="E73C23"/>
                </a:solidFill>
              </a:rPr>
              <a:t>not</a:t>
            </a:r>
            <a:r>
              <a:rPr lang="en-US" dirty="0"/>
              <a:t> provide fundamental information about the origins of the EMC effect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ED6AC-4554-9E43-C51A-D8853235E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776" y="5613992"/>
            <a:ext cx="4802615" cy="54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8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5DEE6-CAE1-9D20-D244-3585A5FB3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40+ Years of the EMC Effect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588689-8182-0DA9-698C-DF37D7A30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clear consensus on origin of EMC Effect</a:t>
            </a:r>
          </a:p>
          <a:p>
            <a:pPr lvl="1"/>
            <a:r>
              <a:rPr lang="en-US" dirty="0"/>
              <a:t>Conventional nuclear physics contributions can be handled with more precision, but still cannot explain whole effect</a:t>
            </a:r>
          </a:p>
          <a:p>
            <a:pPr lvl="1"/>
            <a:r>
              <a:rPr lang="en-US" dirty="0"/>
              <a:t>Testing models challenging – only a few observables (Inclusive DIS and Drell-Yan)</a:t>
            </a:r>
          </a:p>
          <a:p>
            <a:r>
              <a:rPr lang="en-US" dirty="0"/>
              <a:t>Settling the question of the origin of the EMC effect requires new information</a:t>
            </a:r>
          </a:p>
          <a:p>
            <a:pPr lvl="1"/>
            <a:r>
              <a:rPr lang="en-US" dirty="0"/>
              <a:t>New ways of looking at existing data</a:t>
            </a:r>
          </a:p>
          <a:p>
            <a:pPr lvl="1"/>
            <a:r>
              <a:rPr lang="en-US" dirty="0"/>
              <a:t>Explore effect for wider range of nuclei (different A, n/p ratios..)</a:t>
            </a:r>
          </a:p>
          <a:p>
            <a:pPr lvl="1"/>
            <a:r>
              <a:rPr lang="en-US" dirty="0"/>
              <a:t>New experimental avenues beyond inclusive DIS cross sections are likely required</a:t>
            </a:r>
          </a:p>
          <a:p>
            <a:r>
              <a:rPr lang="en-US" dirty="0"/>
              <a:t>Information from JLab has helped provide some direction, but more information needed!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600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68613-CF36-54E5-833E-2CE90A37A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Strong Interactions – QCD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B2AE-C0CB-588F-034F-768E693C2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245810"/>
            <a:ext cx="11194473" cy="4880354"/>
          </a:xfrm>
        </p:spPr>
        <p:txBody>
          <a:bodyPr>
            <a:noAutofit/>
          </a:bodyPr>
          <a:lstStyle/>
          <a:p>
            <a:r>
              <a:rPr lang="en-US" altLang="en-US" sz="2200" dirty="0">
                <a:ea typeface="ＭＳ Ｐゴシック" panose="020B0600070205080204" pitchFamily="34" charset="-128"/>
              </a:rPr>
              <a:t>These days, we know the fundamental degrees of freedom are quarks and gluons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Interactions between quarks and gluons, are governed by </a:t>
            </a:r>
            <a:r>
              <a:rPr lang="en-US" altLang="en-US" sz="2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Quantum</a:t>
            </a:r>
            <a:r>
              <a:rPr lang="en-US" altLang="en-US" sz="2200" dirty="0">
                <a:ea typeface="ＭＳ Ｐゴシック" panose="020B0600070205080204" pitchFamily="34" charset="-128"/>
              </a:rPr>
              <a:t> </a:t>
            </a:r>
            <a:r>
              <a:rPr lang="en-US" altLang="en-US" sz="2200" dirty="0">
                <a:solidFill>
                  <a:srgbClr val="0027AC"/>
                </a:solidFill>
                <a:ea typeface="ＭＳ Ｐゴシック" panose="020B0600070205080204" pitchFamily="34" charset="-128"/>
              </a:rPr>
              <a:t>Chromo</a:t>
            </a:r>
            <a:r>
              <a:rPr lang="en-US" altLang="en-US" sz="2200" dirty="0">
                <a:solidFill>
                  <a:srgbClr val="008000"/>
                </a:solidFill>
                <a:ea typeface="ＭＳ Ｐゴシック" panose="020B0600070205080204" pitchFamily="34" charset="-128"/>
              </a:rPr>
              <a:t>dynamics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Nucleon-nucleon interactions governed by the part of the quark-gluon interactions that “spill over outside the nucleon</a:t>
            </a: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Unlike gravity and electromagnetism, interactions get stronger as particles get further apart </a:t>
            </a:r>
            <a:r>
              <a:rPr lang="en-US" altLang="en-US" sz="2200" dirty="0">
                <a:ea typeface="ＭＳ Ｐゴシック" panose="020B0600070205080204" pitchFamily="34" charset="-128"/>
                <a:sym typeface="Wingdings" pitchFamily="2" charset="2"/>
              </a:rPr>
              <a:t> confinement</a:t>
            </a:r>
            <a:endParaRPr lang="en-US" altLang="en-US" sz="2200" dirty="0">
              <a:ea typeface="ＭＳ Ｐゴシック" panose="020B0600070205080204" pitchFamily="34" charset="-128"/>
            </a:endParaRPr>
          </a:p>
          <a:p>
            <a:r>
              <a:rPr lang="en-US" altLang="en-US" sz="2200" dirty="0">
                <a:ea typeface="ＭＳ Ｐゴシック" panose="020B0600070205080204" pitchFamily="34" charset="-128"/>
              </a:rPr>
              <a:t>3 important points about QCD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It </a:t>
            </a:r>
            <a:r>
              <a:rPr lang="en-US" altLang="en-US" sz="22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cannot </a:t>
            </a:r>
            <a:r>
              <a:rPr lang="en-US" altLang="en-US" sz="2200" dirty="0">
                <a:ea typeface="ＭＳ Ｐゴシック" panose="020B0600070205080204" pitchFamily="34" charset="-128"/>
              </a:rPr>
              <a:t>be</a:t>
            </a:r>
            <a:r>
              <a:rPr lang="en-US" altLang="en-US" sz="2200" i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2200" dirty="0">
                <a:ea typeface="ＭＳ Ｐゴシック" panose="020B0600070205080204" pitchFamily="34" charset="-128"/>
              </a:rPr>
              <a:t>solved “exactly”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It </a:t>
            </a:r>
            <a:r>
              <a:rPr lang="en-US" altLang="en-US" sz="2200" i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can</a:t>
            </a:r>
            <a:r>
              <a:rPr lang="en-US" altLang="en-US" sz="2200" dirty="0">
                <a:ea typeface="ＭＳ Ｐゴシック" panose="020B0600070205080204" pitchFamily="34" charset="-128"/>
              </a:rPr>
              <a:t> be solved approximately but only at very large energies (small distances)</a:t>
            </a:r>
          </a:p>
          <a:p>
            <a:pPr lvl="1"/>
            <a:r>
              <a:rPr lang="en-US" altLang="en-US" sz="2200" dirty="0">
                <a:ea typeface="ＭＳ Ｐゴシック" panose="020B0600070205080204" pitchFamily="34" charset="-128"/>
              </a:rPr>
              <a:t>It </a:t>
            </a:r>
            <a:r>
              <a:rPr lang="en-US" altLang="en-US" sz="2200" i="1" dirty="0">
                <a:solidFill>
                  <a:srgbClr val="FF33CC"/>
                </a:solidFill>
                <a:ea typeface="ＭＳ Ｐゴシック" panose="020B0600070205080204" pitchFamily="34" charset="-128"/>
              </a:rPr>
              <a:t>can</a:t>
            </a:r>
            <a:r>
              <a:rPr lang="en-US" altLang="en-US" sz="2200" dirty="0">
                <a:ea typeface="ＭＳ Ｐゴシック" panose="020B0600070205080204" pitchFamily="34" charset="-128"/>
              </a:rPr>
              <a:t> also be solved numerically with a lot of computing power (Lattice QCD)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544642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EMC Effect Measurements at Large x</a:t>
            </a:r>
            <a:endParaRPr lang="en-US" dirty="0"/>
          </a:p>
        </p:txBody>
      </p:sp>
      <p:pic>
        <p:nvPicPr>
          <p:cNvPr id="4" name="Content Placeholder 3" descr="slac_e139_all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5688419" y="1139493"/>
            <a:ext cx="5443870" cy="5443870"/>
          </a:xfrm>
          <a:prstGeom prst="rect">
            <a:avLst/>
          </a:prstGeom>
          <a:noFill/>
          <a:ln/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1981200" y="1101753"/>
            <a:ext cx="381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000" kern="0" dirty="0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8534401" y="1101753"/>
            <a:ext cx="1387475" cy="3762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/>
              <a:t>SLAC E139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818" y="1289872"/>
            <a:ext cx="487679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kern="0" dirty="0"/>
              <a:t>SLAC E139 provided the most extensive and precise data set for </a:t>
            </a:r>
            <a:r>
              <a:rPr lang="en-US" sz="2000" i="1" kern="0" dirty="0"/>
              <a:t>x&gt;0.2</a:t>
            </a:r>
          </a:p>
          <a:p>
            <a:pPr lvl="0"/>
            <a:endParaRPr lang="en-US" sz="2000" i="1" kern="0" dirty="0"/>
          </a:p>
          <a:p>
            <a:r>
              <a:rPr lang="en-US" sz="2000" kern="0" dirty="0"/>
              <a:t>Measured </a:t>
            </a:r>
            <a:r>
              <a:rPr lang="en-US" sz="2000" i="1" kern="0" dirty="0" err="1">
                <a:solidFill>
                  <a:srgbClr val="FF0000"/>
                </a:solidFill>
                <a:latin typeface="Symbol" charset="2"/>
              </a:rPr>
              <a:t>σ</a:t>
            </a:r>
            <a:r>
              <a:rPr lang="en-US" sz="2000" i="1" kern="0" baseline="-25000" dirty="0" err="1">
                <a:solidFill>
                  <a:srgbClr val="FF0000"/>
                </a:solidFill>
              </a:rPr>
              <a:t>A</a:t>
            </a:r>
            <a:r>
              <a:rPr lang="en-US" sz="2000" i="1" kern="0" dirty="0">
                <a:solidFill>
                  <a:srgbClr val="FF0000"/>
                </a:solidFill>
              </a:rPr>
              <a:t>/</a:t>
            </a:r>
            <a:r>
              <a:rPr lang="en-US" sz="2000" i="1" kern="0" dirty="0" err="1">
                <a:solidFill>
                  <a:srgbClr val="FF0000"/>
                </a:solidFill>
                <a:latin typeface="Symbol" charset="2"/>
              </a:rPr>
              <a:t>σ</a:t>
            </a:r>
            <a:r>
              <a:rPr lang="en-US" sz="2000" i="1" kern="0" baseline="-25000" dirty="0" err="1">
                <a:solidFill>
                  <a:srgbClr val="FF0000"/>
                </a:solidFill>
              </a:rPr>
              <a:t>D</a:t>
            </a:r>
            <a:r>
              <a:rPr lang="en-US" sz="2000" kern="0" dirty="0"/>
              <a:t> for  A=4 to 197</a:t>
            </a:r>
          </a:p>
          <a:p>
            <a:pPr marL="0" lvl="1"/>
            <a:r>
              <a:rPr lang="en-US" sz="2000" kern="0" dirty="0" err="1">
                <a:sym typeface="Wingdings"/>
              </a:rPr>
              <a:t></a:t>
            </a:r>
            <a:r>
              <a:rPr lang="en-US" sz="2000" kern="0" dirty="0">
                <a:sym typeface="Wingdings"/>
              </a:rPr>
              <a:t> </a:t>
            </a:r>
            <a:r>
              <a:rPr lang="en-US" sz="2000" kern="0" baseline="30000" dirty="0">
                <a:ea typeface="ＭＳ Ｐゴシック" charset="-128"/>
              </a:rPr>
              <a:t>4</a:t>
            </a:r>
            <a:r>
              <a:rPr lang="en-US" sz="2000" kern="0" dirty="0">
                <a:ea typeface="ＭＳ Ｐゴシック" charset="-128"/>
              </a:rPr>
              <a:t>He, </a:t>
            </a:r>
            <a:r>
              <a:rPr lang="en-US" sz="2000" kern="0" baseline="30000" dirty="0">
                <a:ea typeface="ＭＳ Ｐゴシック" charset="-128"/>
              </a:rPr>
              <a:t>9</a:t>
            </a:r>
            <a:r>
              <a:rPr lang="en-US" sz="2000" kern="0" dirty="0">
                <a:ea typeface="ＭＳ Ｐゴシック" charset="-128"/>
              </a:rPr>
              <a:t>Be, C, </a:t>
            </a:r>
            <a:r>
              <a:rPr lang="en-US" sz="2000" kern="0" baseline="30000" dirty="0">
                <a:ea typeface="ＭＳ Ｐゴシック" charset="-128"/>
              </a:rPr>
              <a:t>27</a:t>
            </a:r>
            <a:r>
              <a:rPr lang="en-US" sz="2000" kern="0" dirty="0">
                <a:ea typeface="ＭＳ Ｐゴシック" charset="-128"/>
              </a:rPr>
              <a:t>Al, </a:t>
            </a:r>
            <a:r>
              <a:rPr lang="en-US" sz="2000" kern="0" baseline="30000" dirty="0">
                <a:ea typeface="ＭＳ Ｐゴシック" charset="-128"/>
              </a:rPr>
              <a:t>40</a:t>
            </a:r>
            <a:r>
              <a:rPr lang="en-US" sz="2000" kern="0" dirty="0">
                <a:ea typeface="ＭＳ Ｐゴシック" charset="-128"/>
              </a:rPr>
              <a:t>Ca, </a:t>
            </a:r>
            <a:r>
              <a:rPr lang="en-US" sz="2000" kern="0" baseline="30000" dirty="0">
                <a:ea typeface="ＭＳ Ｐゴシック" charset="-128"/>
              </a:rPr>
              <a:t>56</a:t>
            </a:r>
            <a:r>
              <a:rPr lang="en-US" sz="2000" kern="0" dirty="0">
                <a:ea typeface="ＭＳ Ｐゴシック" charset="-128"/>
              </a:rPr>
              <a:t>Fe, </a:t>
            </a:r>
            <a:r>
              <a:rPr lang="en-US" sz="2000" kern="0" baseline="30000" dirty="0">
                <a:ea typeface="ＭＳ Ｐゴシック" charset="-128"/>
              </a:rPr>
              <a:t>108</a:t>
            </a:r>
            <a:r>
              <a:rPr lang="en-US" sz="2000" kern="0" dirty="0">
                <a:ea typeface="ＭＳ Ｐゴシック" charset="-128"/>
              </a:rPr>
              <a:t>Ag, and </a:t>
            </a:r>
            <a:r>
              <a:rPr lang="en-US" sz="2000" kern="0" baseline="30000" dirty="0">
                <a:ea typeface="ＭＳ Ｐゴシック" charset="-128"/>
              </a:rPr>
              <a:t>197</a:t>
            </a:r>
            <a:r>
              <a:rPr lang="en-US" sz="2000" kern="0" dirty="0">
                <a:ea typeface="ＭＳ Ｐゴシック" charset="-128"/>
              </a:rPr>
              <a:t>Au</a:t>
            </a:r>
          </a:p>
          <a:p>
            <a:pPr marL="0" lvl="1"/>
            <a:r>
              <a:rPr lang="en-US" sz="2000" kern="0" dirty="0" err="1">
                <a:sym typeface="Wingdings"/>
              </a:rPr>
              <a:t></a:t>
            </a:r>
            <a:r>
              <a:rPr lang="en-US" sz="2000" kern="0" dirty="0">
                <a:sym typeface="Wingdings"/>
              </a:rPr>
              <a:t> </a:t>
            </a:r>
            <a:r>
              <a:rPr lang="en-US" sz="2000" kern="0" dirty="0">
                <a:ea typeface="ＭＳ Ｐゴシック" charset="-128"/>
              </a:rPr>
              <a:t>Best determination of the </a:t>
            </a:r>
            <a:r>
              <a:rPr lang="en-US" sz="2000" i="1" kern="0" dirty="0">
                <a:ea typeface="ＭＳ Ｐゴシック" charset="-128"/>
              </a:rPr>
              <a:t>A</a:t>
            </a:r>
            <a:r>
              <a:rPr lang="en-US" sz="2000" kern="0" dirty="0">
                <a:ea typeface="ＭＳ Ｐゴシック" charset="-128"/>
              </a:rPr>
              <a:t> dependence</a:t>
            </a:r>
          </a:p>
          <a:p>
            <a:pPr marL="0" lvl="1">
              <a:buFont typeface="Wingdings" charset="2"/>
              <a:buChar char="à"/>
            </a:pPr>
            <a:r>
              <a:rPr lang="en-US" sz="2000" kern="0" dirty="0">
                <a:ea typeface="ＭＳ Ｐゴシック" charset="-128"/>
              </a:rPr>
              <a:t> Verified that the </a:t>
            </a:r>
            <a:r>
              <a:rPr lang="en-US" sz="2000" i="1" kern="0" dirty="0">
                <a:ea typeface="ＭＳ Ｐゴシック" charset="-128"/>
              </a:rPr>
              <a:t>x</a:t>
            </a:r>
            <a:r>
              <a:rPr lang="en-US" sz="2000" kern="0" dirty="0">
                <a:ea typeface="ＭＳ Ｐゴシック" charset="-128"/>
              </a:rPr>
              <a:t> dependence was roughly constant</a:t>
            </a:r>
          </a:p>
          <a:p>
            <a:pPr marL="0" lvl="1">
              <a:buFont typeface="Wingdings" charset="2"/>
              <a:buChar char="à"/>
            </a:pPr>
            <a:endParaRPr lang="en-US" sz="2000" kern="0" dirty="0">
              <a:ea typeface="ＭＳ Ｐゴシック" charset="-128"/>
            </a:endParaRPr>
          </a:p>
          <a:p>
            <a:pPr marL="0" lvl="1"/>
            <a:r>
              <a:rPr lang="en-US" sz="2000" kern="0" dirty="0">
                <a:ea typeface="ＭＳ Ｐゴシック" charset="-128"/>
              </a:rPr>
              <a:t>Building on the SLAC data</a:t>
            </a:r>
          </a:p>
          <a:p>
            <a:pPr marL="0" lvl="1">
              <a:buFont typeface="Wingdings" charset="2"/>
              <a:buChar char="à"/>
            </a:pPr>
            <a:r>
              <a:rPr lang="en-US" sz="2000" kern="0" dirty="0">
                <a:ea typeface="ＭＳ Ｐゴシック" charset="-128"/>
              </a:rPr>
              <a:t> Higher precision data for </a:t>
            </a:r>
            <a:r>
              <a:rPr lang="en-US" sz="2000" kern="0" baseline="30000" dirty="0">
                <a:ea typeface="ＭＳ Ｐゴシック" charset="-128"/>
              </a:rPr>
              <a:t>4</a:t>
            </a:r>
            <a:r>
              <a:rPr lang="en-US" sz="2000" kern="0" dirty="0">
                <a:ea typeface="ＭＳ Ｐゴシック" charset="-128"/>
              </a:rPr>
              <a:t>He</a:t>
            </a:r>
          </a:p>
          <a:p>
            <a:pPr marL="0" lvl="1">
              <a:buFont typeface="Wingdings" charset="2"/>
              <a:buChar char="à"/>
            </a:pPr>
            <a:r>
              <a:rPr lang="en-US" sz="2000" kern="0" dirty="0">
                <a:ea typeface="ＭＳ Ｐゴシック" charset="-128"/>
              </a:rPr>
              <a:t> Addition of </a:t>
            </a:r>
            <a:r>
              <a:rPr lang="en-US" sz="2000" kern="0" baseline="30000" dirty="0">
                <a:ea typeface="ＭＳ Ｐゴシック" charset="-128"/>
              </a:rPr>
              <a:t>3</a:t>
            </a:r>
            <a:r>
              <a:rPr lang="en-US" sz="2000" kern="0" dirty="0">
                <a:ea typeface="ＭＳ Ｐゴシック" charset="-128"/>
              </a:rPr>
              <a:t>He </a:t>
            </a:r>
          </a:p>
          <a:p>
            <a:pPr marL="0" lvl="1">
              <a:buFont typeface="Wingdings" charset="2"/>
              <a:buChar char="à"/>
            </a:pPr>
            <a:r>
              <a:rPr lang="en-US" sz="2000" kern="0" dirty="0">
                <a:ea typeface="ＭＳ Ｐゴシック" charset="-128"/>
              </a:rPr>
              <a:t> Precision data at large </a:t>
            </a:r>
            <a:r>
              <a:rPr lang="en-US" sz="2000" i="1" kern="0" dirty="0">
                <a:ea typeface="ＭＳ Ｐゴシック" charset="-128"/>
              </a:rPr>
              <a:t>x</a:t>
            </a:r>
            <a:endParaRPr lang="en-US" sz="2000" kern="0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504D"/>
                </a:solidFill>
              </a:rPr>
              <a:t>Nuclear Dependence of the EMC Effect</a:t>
            </a:r>
          </a:p>
        </p:txBody>
      </p:sp>
      <p:pic>
        <p:nvPicPr>
          <p:cNvPr id="4" name="Picture 3" descr="DOE_ade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95020" y="1163375"/>
            <a:ext cx="3633524" cy="519307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9599" y="1034058"/>
            <a:ext cx="5196895" cy="5370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SLAC E139 studied the nuclear dependence of the EMC Effect at </a:t>
            </a:r>
          </a:p>
          <a:p>
            <a:r>
              <a:rPr lang="en-US" sz="2000" dirty="0"/>
              <a:t>fixed </a:t>
            </a:r>
            <a:r>
              <a:rPr lang="en-US" sz="2000" i="1" dirty="0"/>
              <a:t>x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Results consistent with</a:t>
            </a:r>
          </a:p>
          <a:p>
            <a:pPr>
              <a:buFont typeface="Wingdings" pitchFamily="1" charset="2"/>
              <a:buChar char="à"/>
            </a:pPr>
            <a:r>
              <a:rPr lang="en-US" sz="2000" dirty="0">
                <a:sym typeface="Wingdings"/>
              </a:rPr>
              <a:t>Simple logarithmic A dependence</a:t>
            </a:r>
          </a:p>
          <a:p>
            <a:pPr>
              <a:buFont typeface="Wingdings" pitchFamily="1" charset="2"/>
              <a:buChar char="à"/>
            </a:pPr>
            <a:r>
              <a:rPr lang="en-US" sz="2000" dirty="0">
                <a:sym typeface="Wingdings"/>
              </a:rPr>
              <a:t>Average nuclear density* 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*</a:t>
            </a:r>
            <a:r>
              <a:rPr lang="en-US" i="1" dirty="0">
                <a:sym typeface="Wingdings"/>
              </a:rPr>
              <a:t>uniform sphere with radius R</a:t>
            </a:r>
            <a:r>
              <a:rPr lang="en-US" i="1" baseline="-25000" dirty="0">
                <a:sym typeface="Wingdings"/>
              </a:rPr>
              <a:t>e</a:t>
            </a:r>
            <a:r>
              <a:rPr lang="en-US" i="1" dirty="0">
                <a:sym typeface="Wingdings"/>
              </a:rPr>
              <a:t>,</a:t>
            </a:r>
          </a:p>
          <a:p>
            <a:r>
              <a:rPr lang="en-US" i="1" dirty="0">
                <a:sym typeface="Wingdings"/>
              </a:rPr>
              <a:t>R</a:t>
            </a:r>
            <a:r>
              <a:rPr lang="en-US" i="1" baseline="-25000" dirty="0">
                <a:sym typeface="Wingdings"/>
              </a:rPr>
              <a:t>e</a:t>
            </a:r>
            <a:r>
              <a:rPr lang="en-US" i="1" baseline="30000" dirty="0">
                <a:sym typeface="Wingdings"/>
              </a:rPr>
              <a:t>2</a:t>
            </a:r>
            <a:r>
              <a:rPr lang="en-US" i="1" dirty="0">
                <a:sym typeface="Wingdings"/>
              </a:rPr>
              <a:t> = 5/3 &lt;r</a:t>
            </a:r>
            <a:r>
              <a:rPr lang="en-US" i="1" baseline="30000" dirty="0">
                <a:sym typeface="Wingdings"/>
              </a:rPr>
              <a:t>2</a:t>
            </a:r>
            <a:r>
              <a:rPr lang="en-US" i="1" dirty="0">
                <a:sym typeface="Wingdings"/>
              </a:rPr>
              <a:t>&gt;  </a:t>
            </a:r>
            <a:r>
              <a:rPr lang="en-US" i="1" dirty="0" err="1">
                <a:sym typeface="Wingdings"/>
              </a:rPr>
              <a:t></a:t>
            </a:r>
            <a:r>
              <a:rPr lang="en-US" i="1" dirty="0">
                <a:sym typeface="Wingdings"/>
              </a:rPr>
              <a:t> charge radius of nucleus</a:t>
            </a:r>
          </a:p>
          <a:p>
            <a:pPr>
              <a:buFont typeface="Wingdings" pitchFamily="1" charset="2"/>
              <a:buChar char="à"/>
            </a:pPr>
            <a:endParaRPr lang="en-US" sz="2000" dirty="0"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/>
              </a:rPr>
              <a:t>Many models of the EMC effect either implicitly or explicitly assume the size of the EMC effect scales with average nuclear density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ym typeface="Wingdings"/>
              </a:rPr>
              <a:t> Constraining form of nuclear dependence can confirm or rule out this assumption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60787" y="5286573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x=0.6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228545" y="3528507"/>
            <a:ext cx="5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4</a:t>
            </a:r>
            <a:r>
              <a:rPr lang="en-US" dirty="0"/>
              <a:t>He</a:t>
            </a:r>
          </a:p>
        </p:txBody>
      </p:sp>
      <p:cxnSp>
        <p:nvCxnSpPr>
          <p:cNvPr id="11" name="Straight Arrow Connector 10"/>
          <p:cNvCxnSpPr>
            <a:stCxn id="4" idx="3"/>
          </p:cNvCxnSpPr>
          <p:nvPr/>
        </p:nvCxnSpPr>
        <p:spPr>
          <a:xfrm flipH="1" flipV="1">
            <a:off x="8083196" y="2340118"/>
            <a:ext cx="2145349" cy="14197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rot="10800000" flipV="1">
            <a:off x="9038668" y="3713173"/>
            <a:ext cx="1189876" cy="992073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236039" y="6452371"/>
            <a:ext cx="299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Gomez et al, PRD 49, 4348 (1994)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5C0606-56F2-2093-98FD-57D2A545B20F}"/>
              </a:ext>
            </a:extLst>
          </p:cNvPr>
          <p:cNvSpPr txBox="1"/>
          <p:nvPr/>
        </p:nvSpPr>
        <p:spPr>
          <a:xfrm>
            <a:off x="10511209" y="4601932"/>
            <a:ext cx="1463538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Density-dependence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01C128-7B39-8D1B-FF8A-F07E7A19DEAD}"/>
              </a:ext>
            </a:extLst>
          </p:cNvPr>
          <p:cNvSpPr txBox="1"/>
          <p:nvPr/>
        </p:nvSpPr>
        <p:spPr>
          <a:xfrm>
            <a:off x="10506923" y="1609737"/>
            <a:ext cx="168507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A-dependence</a:t>
            </a:r>
          </a:p>
        </p:txBody>
      </p:sp>
    </p:spTree>
    <p:extLst>
      <p:ext uri="{BB962C8B-B14F-4D97-AF65-F5344CB8AC3E}">
        <p14:creationId xmlns:p14="http://schemas.microsoft.com/office/powerpoint/2010/main" val="873360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14AB-E95A-D4C5-B5AD-38B046AC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4424"/>
            <a:ext cx="10972800" cy="80467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Exploring the EMC Effect at Jefferson Lab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B44FA1-2C00-7420-E0CC-CEB64792FAFE}"/>
              </a:ext>
            </a:extLst>
          </p:cNvPr>
          <p:cNvGrpSpPr>
            <a:grpSpLocks noChangeAspect="1"/>
          </p:cNvGrpSpPr>
          <p:nvPr/>
        </p:nvGrpSpPr>
        <p:grpSpPr>
          <a:xfrm>
            <a:off x="6590325" y="953164"/>
            <a:ext cx="4352544" cy="5735788"/>
            <a:chOff x="4617720" y="1361440"/>
            <a:chExt cx="3474720" cy="4846320"/>
          </a:xfrm>
        </p:grpSpPr>
        <p:pic>
          <p:nvPicPr>
            <p:cNvPr id="40" name="Picture 39" descr="cebaf_overhead.jpg">
              <a:extLst>
                <a:ext uri="{FF2B5EF4-FFF2-40B4-BE49-F238E27FC236}">
                  <a16:creationId xmlns:a16="http://schemas.microsoft.com/office/drawing/2014/main" id="{B757C7F0-6FE9-8F4B-2DA8-BD07D51E5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4" t="8000" r="7978" b="21331"/>
            <a:stretch/>
          </p:blipFill>
          <p:spPr>
            <a:xfrm>
              <a:off x="4617720" y="1361440"/>
              <a:ext cx="3474720" cy="4846320"/>
            </a:xfrm>
            <a:prstGeom prst="rect">
              <a:avLst/>
            </a:prstGeom>
          </p:spPr>
        </p:pic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04E7A22-8538-482E-E017-68CD0341FCB9}"/>
                </a:ext>
              </a:extLst>
            </p:cNvPr>
            <p:cNvSpPr/>
            <p:nvPr/>
          </p:nvSpPr>
          <p:spPr>
            <a:xfrm>
              <a:off x="5676900" y="5499100"/>
              <a:ext cx="609600" cy="4191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CEFEDF5-5DCA-21EA-EC4B-6556BE3AD271}"/>
                </a:ext>
              </a:extLst>
            </p:cNvPr>
            <p:cNvSpPr/>
            <p:nvPr/>
          </p:nvSpPr>
          <p:spPr>
            <a:xfrm>
              <a:off x="6375400" y="5575300"/>
              <a:ext cx="355600" cy="2794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AEF105E-4B38-FDB6-3DB6-0E382FF47CE0}"/>
                </a:ext>
              </a:extLst>
            </p:cNvPr>
            <p:cNvSpPr/>
            <p:nvPr/>
          </p:nvSpPr>
          <p:spPr>
            <a:xfrm>
              <a:off x="6858000" y="5537200"/>
              <a:ext cx="495300" cy="3683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9354A71-01EB-3D73-0D42-B30B2D984DF2}"/>
                </a:ext>
              </a:extLst>
            </p:cNvPr>
            <p:cNvSpPr/>
            <p:nvPr/>
          </p:nvSpPr>
          <p:spPr>
            <a:xfrm>
              <a:off x="5981700" y="1485900"/>
              <a:ext cx="304800" cy="279400"/>
            </a:xfrm>
            <a:prstGeom prst="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616C25B-D9B3-00CC-4C51-D4E0102019F8}"/>
                </a:ext>
              </a:extLst>
            </p:cNvPr>
            <p:cNvSpPr txBox="1"/>
            <p:nvPr/>
          </p:nvSpPr>
          <p:spPr>
            <a:xfrm>
              <a:off x="5867571" y="5538314"/>
              <a:ext cx="215592" cy="265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C24A04F-E16D-AD8F-E46A-E26CC3B1440A}"/>
                </a:ext>
              </a:extLst>
            </p:cNvPr>
            <p:cNvSpPr txBox="1"/>
            <p:nvPr/>
          </p:nvSpPr>
          <p:spPr>
            <a:xfrm>
              <a:off x="6435415" y="5563714"/>
              <a:ext cx="210154" cy="265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B2C2F1-0BCB-F4BC-2A99-93772494E6BC}"/>
                </a:ext>
              </a:extLst>
            </p:cNvPr>
            <p:cNvSpPr txBox="1"/>
            <p:nvPr/>
          </p:nvSpPr>
          <p:spPr>
            <a:xfrm>
              <a:off x="6998878" y="5573924"/>
              <a:ext cx="209067" cy="2652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EA60717-8DE6-EFB6-1414-F1B733593449}"/>
                </a:ext>
              </a:extLst>
            </p:cNvPr>
            <p:cNvSpPr txBox="1"/>
            <p:nvPr/>
          </p:nvSpPr>
          <p:spPr>
            <a:xfrm>
              <a:off x="6053836" y="1485899"/>
              <a:ext cx="187092" cy="265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D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D40D749-F021-07D5-1810-0286380A9274}"/>
                </a:ext>
              </a:extLst>
            </p:cNvPr>
            <p:cNvCxnSpPr>
              <a:endCxn id="46" idx="0"/>
            </p:cNvCxnSpPr>
            <p:nvPr/>
          </p:nvCxnSpPr>
          <p:spPr>
            <a:xfrm flipH="1">
              <a:off x="6540492" y="2406733"/>
              <a:ext cx="685944" cy="3156982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93193BB-B385-339F-3813-83410B085275}"/>
                </a:ext>
              </a:extLst>
            </p:cNvPr>
            <p:cNvCxnSpPr>
              <a:endCxn id="43" idx="0"/>
            </p:cNvCxnSpPr>
            <p:nvPr/>
          </p:nvCxnSpPr>
          <p:spPr>
            <a:xfrm>
              <a:off x="6709807" y="4749800"/>
              <a:ext cx="395843" cy="78740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C6E11EE-8EA6-684F-79DB-F29420B3F53D}"/>
                </a:ext>
              </a:extLst>
            </p:cNvPr>
            <p:cNvCxnSpPr/>
            <p:nvPr/>
          </p:nvCxnSpPr>
          <p:spPr>
            <a:xfrm flipH="1">
              <a:off x="6053836" y="4749800"/>
              <a:ext cx="655972" cy="69850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338185A-9813-CAB2-6D5C-9526EFEF885A}"/>
                </a:ext>
              </a:extLst>
            </p:cNvPr>
            <p:cNvCxnSpPr/>
            <p:nvPr/>
          </p:nvCxnSpPr>
          <p:spPr>
            <a:xfrm flipV="1">
              <a:off x="4965700" y="1804432"/>
              <a:ext cx="1088136" cy="3097770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rc 52">
              <a:extLst>
                <a:ext uri="{FF2B5EF4-FFF2-40B4-BE49-F238E27FC236}">
                  <a16:creationId xmlns:a16="http://schemas.microsoft.com/office/drawing/2014/main" id="{F783E169-8528-6963-3D14-B16D5A8DFC49}"/>
                </a:ext>
              </a:extLst>
            </p:cNvPr>
            <p:cNvSpPr/>
            <p:nvPr/>
          </p:nvSpPr>
          <p:spPr>
            <a:xfrm rot="19078786">
              <a:off x="5345557" y="2201230"/>
              <a:ext cx="2158322" cy="1627510"/>
            </a:xfrm>
            <a:prstGeom prst="arc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>
              <a:extLst>
                <a:ext uri="{FF2B5EF4-FFF2-40B4-BE49-F238E27FC236}">
                  <a16:creationId xmlns:a16="http://schemas.microsoft.com/office/drawing/2014/main" id="{04CE719D-B8E9-E086-BBF8-7B3027110D45}"/>
                </a:ext>
              </a:extLst>
            </p:cNvPr>
            <p:cNvSpPr/>
            <p:nvPr/>
          </p:nvSpPr>
          <p:spPr>
            <a:xfrm rot="8355674">
              <a:off x="4881698" y="2686072"/>
              <a:ext cx="2217784" cy="2183925"/>
            </a:xfrm>
            <a:prstGeom prst="arc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3E3D4A6-99B8-FA4A-7C03-D6CE70C3B1CD}"/>
              </a:ext>
            </a:extLst>
          </p:cNvPr>
          <p:cNvSpPr txBox="1"/>
          <p:nvPr/>
        </p:nvSpPr>
        <p:spPr>
          <a:xfrm>
            <a:off x="470135" y="1477460"/>
            <a:ext cx="53711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 intensity electron beam and improved target technology provides excellent opportunity for studying EMC Effect</a:t>
            </a:r>
          </a:p>
          <a:p>
            <a:endParaRPr lang="en-US" sz="2000" dirty="0"/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Originally, max beam energy = 6 GeV, limited kinematic reach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sz="2000" dirty="0">
                <a:sym typeface="Wingdings" pitchFamily="2" charset="2"/>
              </a:rPr>
              <a:t>Upgrade to 12 GeV provided wider access to the DIS region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sz="2000" dirty="0">
              <a:sym typeface="Wingdings" pitchFamily="2" charset="2"/>
            </a:endParaRPr>
          </a:p>
          <a:p>
            <a:r>
              <a:rPr lang="en-US" sz="2000" dirty="0">
                <a:sym typeface="Wingdings" pitchFamily="2" charset="2"/>
              </a:rPr>
              <a:t>Unexpected results from the 6 GeV program have motivated a significant number of experiments at 12 GeV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7761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504D"/>
                </a:solidFill>
              </a:rPr>
              <a:t>JLab E03103 and the Nuclear Dependence of the EMC Effect</a:t>
            </a:r>
          </a:p>
        </p:txBody>
      </p:sp>
      <p:pic>
        <p:nvPicPr>
          <p:cNvPr id="5" name="Picture 4" descr="e03103_carbon_wfit_v2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81" y="1576389"/>
            <a:ext cx="5948343" cy="445863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7811619" y="1946070"/>
            <a:ext cx="3595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New definition of “size” of the EMC effect</a:t>
            </a:r>
          </a:p>
          <a:p>
            <a:endParaRPr lang="en-US" dirty="0"/>
          </a:p>
          <a:p>
            <a:pPr>
              <a:buFont typeface="Wingdings" pitchFamily="1" charset="2"/>
              <a:buChar char="à"/>
            </a:pPr>
            <a:r>
              <a:rPr lang="en-US" dirty="0">
                <a:sym typeface="Wingdings"/>
              </a:rPr>
              <a:t>Slope of line fit from x=0.35 to 0.7</a:t>
            </a:r>
          </a:p>
          <a:p>
            <a:pPr>
              <a:buFont typeface="Wingdings" pitchFamily="1" charset="2"/>
              <a:buChar char="à"/>
            </a:pP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Assumes shape is universal for all nuclei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Normalization uncertainties a much smaller relative contribution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3383" y="58953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60903" y="1761404"/>
            <a:ext cx="94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Carbon</a:t>
            </a:r>
          </a:p>
        </p:txBody>
      </p:sp>
    </p:spTree>
    <p:extLst>
      <p:ext uri="{BB962C8B-B14F-4D97-AF65-F5344CB8AC3E}">
        <p14:creationId xmlns:p14="http://schemas.microsoft.com/office/powerpoint/2010/main" val="12128108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D999A-5247-2069-2C69-B72CAD670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317B5-5C58-B031-F09F-ACF70A51A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JLab (Hall C) Measurements on Light Nuclei (6 GeV)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163806-FC6F-BB77-5EDE-CBAA4F5532C5}"/>
              </a:ext>
            </a:extLst>
          </p:cNvPr>
          <p:cNvSpPr/>
          <p:nvPr/>
        </p:nvSpPr>
        <p:spPr bwMode="auto">
          <a:xfrm>
            <a:off x="5480112" y="1744432"/>
            <a:ext cx="1143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  <a:ea typeface="Arial Unicode MS" pitchFamily="-106" charset="0"/>
              <a:cs typeface="Arial Unicode MS" pitchFamily="-106" charset="0"/>
            </a:endParaRPr>
          </a:p>
        </p:txBody>
      </p:sp>
      <p:pic>
        <p:nvPicPr>
          <p:cNvPr id="5" name="Picture 4" descr="prl_slopes_v2.pdf">
            <a:extLst>
              <a:ext uri="{FF2B5EF4-FFF2-40B4-BE49-F238E27FC236}">
                <a16:creationId xmlns:a16="http://schemas.microsoft.com/office/drawing/2014/main" id="{95012C85-085C-5480-9CCD-AF757937F199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65903" y="1616851"/>
            <a:ext cx="5871633" cy="3951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7475A4-590D-3986-6DC6-CE6A69E8761D}"/>
              </a:ext>
            </a:extLst>
          </p:cNvPr>
          <p:cNvSpPr txBox="1"/>
          <p:nvPr/>
        </p:nvSpPr>
        <p:spPr>
          <a:xfrm>
            <a:off x="7626104" y="1303337"/>
            <a:ext cx="381143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600" i="1" dirty="0"/>
              <a:t>J. Seely, et al., PRL103, 202301 (2009)</a:t>
            </a:r>
            <a:endParaRPr lang="en-US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106AA4-4B0B-94EF-17D0-0E7DBBD04896}"/>
              </a:ext>
            </a:extLst>
          </p:cNvPr>
          <p:cNvSpPr txBox="1"/>
          <p:nvPr/>
        </p:nvSpPr>
        <p:spPr>
          <a:xfrm>
            <a:off x="313052" y="1582340"/>
            <a:ext cx="44297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JLab E03103 goal: </a:t>
            </a:r>
          </a:p>
          <a:p>
            <a:r>
              <a:rPr lang="en-US" sz="2000" dirty="0"/>
              <a:t>More information on nuclear dependence </a:t>
            </a:r>
            <a:r>
              <a:rPr lang="en-US" sz="2000" dirty="0">
                <a:sym typeface="Wingdings" pitchFamily="2" charset="2"/>
              </a:rPr>
              <a:t> emphasis on light nuclei: </a:t>
            </a:r>
          </a:p>
          <a:p>
            <a:r>
              <a:rPr lang="en-US" sz="2000" i="1" baseline="30000" dirty="0"/>
              <a:t>3</a:t>
            </a:r>
            <a:r>
              <a:rPr lang="en-US" sz="2000" i="1" dirty="0"/>
              <a:t>He, </a:t>
            </a:r>
            <a:r>
              <a:rPr lang="en-US" sz="2000" i="1" baseline="30000" dirty="0"/>
              <a:t>4</a:t>
            </a:r>
            <a:r>
              <a:rPr lang="en-US" sz="2000" i="1" dirty="0"/>
              <a:t>He, Be, C</a:t>
            </a:r>
          </a:p>
          <a:p>
            <a:endParaRPr lang="en-US" sz="2000" dirty="0"/>
          </a:p>
          <a:p>
            <a:r>
              <a:rPr lang="en-US" sz="2000" dirty="0">
                <a:sym typeface="Wingdings" pitchFamily="2" charset="2"/>
              </a:rPr>
              <a:t> New definition of size of EMC effect: </a:t>
            </a:r>
          </a:p>
          <a:p>
            <a:r>
              <a:rPr lang="en-US" sz="2000" dirty="0">
                <a:sym typeface="Wingdings" pitchFamily="2" charset="2"/>
              </a:rPr>
              <a:t>|dR/dx| for </a:t>
            </a:r>
            <a:r>
              <a:rPr lang="en-US" sz="2000" i="1" dirty="0">
                <a:sym typeface="Wingdings" pitchFamily="2" charset="2"/>
              </a:rPr>
              <a:t>0.35&lt;x&lt;0.7</a:t>
            </a:r>
            <a:endParaRPr lang="en-US" sz="2000" i="1" dirty="0"/>
          </a:p>
          <a:p>
            <a:endParaRPr lang="en-US" sz="2000" dirty="0"/>
          </a:p>
          <a:p>
            <a:r>
              <a:rPr lang="en-US" sz="2000" dirty="0">
                <a:sym typeface="Wingdings"/>
              </a:rPr>
              <a:t> </a:t>
            </a:r>
            <a:r>
              <a:rPr lang="en-US" sz="2000" baseline="30000" dirty="0"/>
              <a:t>3</a:t>
            </a:r>
            <a:r>
              <a:rPr lang="en-US" sz="2000" dirty="0"/>
              <a:t>He, </a:t>
            </a:r>
            <a:r>
              <a:rPr lang="en-US" sz="2000" baseline="30000" dirty="0"/>
              <a:t>4</a:t>
            </a:r>
            <a:r>
              <a:rPr lang="en-US" sz="2000" dirty="0"/>
              <a:t>He, C, EMC effect scales well with density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4E23B3-4424-DF6B-1070-94CB493CA569}"/>
              </a:ext>
            </a:extLst>
          </p:cNvPr>
          <p:cNvSpPr txBox="1"/>
          <p:nvPr/>
        </p:nvSpPr>
        <p:spPr>
          <a:xfrm>
            <a:off x="313052" y="5687183"/>
            <a:ext cx="4580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Scaled nuclear density </a:t>
            </a:r>
            <a:r>
              <a:rPr lang="en-US" i="1" dirty="0"/>
              <a:t>=  (A-1)/A &lt;</a:t>
            </a:r>
            <a:r>
              <a:rPr lang="en-US" i="1" dirty="0">
                <a:latin typeface="Symbol" charset="2"/>
                <a:cs typeface="Symbol" charset="2"/>
              </a:rPr>
              <a:t>r</a:t>
            </a:r>
            <a:r>
              <a:rPr lang="en-US" i="1" dirty="0"/>
              <a:t>&gt;</a:t>
            </a:r>
          </a:p>
          <a:p>
            <a:r>
              <a:rPr lang="en-US" dirty="0">
                <a:sym typeface="Wingdings"/>
              </a:rPr>
              <a:t> remove contribution from struck nucleon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D9A0B-6D73-7678-BC06-D167F4656EFA}"/>
              </a:ext>
            </a:extLst>
          </p:cNvPr>
          <p:cNvSpPr/>
          <p:nvPr/>
        </p:nvSpPr>
        <p:spPr>
          <a:xfrm>
            <a:off x="6623112" y="5760758"/>
            <a:ext cx="43053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&lt;</a:t>
            </a:r>
            <a:r>
              <a:rPr lang="en-US" i="1" dirty="0">
                <a:latin typeface="Symbol" charset="2"/>
                <a:cs typeface="Symbol" charset="2"/>
              </a:rPr>
              <a:t>r</a:t>
            </a:r>
            <a:r>
              <a:rPr lang="en-US" i="1" dirty="0"/>
              <a:t>&gt; </a:t>
            </a:r>
            <a:r>
              <a:rPr lang="en-US" dirty="0">
                <a:solidFill>
                  <a:srgbClr val="131313"/>
                </a:solidFill>
                <a:ea typeface="Baskerville" pitchFamily="-111" charset="0"/>
                <a:cs typeface="Baskerville" pitchFamily="-111" charset="0"/>
                <a:sym typeface="Baskerville" pitchFamily="-111" charset="0"/>
              </a:rPr>
              <a:t>from ab initio few-body calculations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131313"/>
                </a:solidFill>
                <a:ea typeface="Baskerville" pitchFamily="-111" charset="0"/>
                <a:cs typeface="Baskerville" pitchFamily="-111" charset="0"/>
                <a:sym typeface="Wingdings"/>
              </a:rPr>
              <a:t> </a:t>
            </a:r>
            <a:r>
              <a:rPr lang="en-US" sz="1600" i="1" dirty="0">
                <a:solidFill>
                  <a:srgbClr val="660066"/>
                </a:solidFill>
                <a:ea typeface="Baskerville" pitchFamily="-111" charset="0"/>
                <a:cs typeface="Baskerville" pitchFamily="-111" charset="0"/>
                <a:sym typeface="Baskerville" pitchFamily="-111" charset="0"/>
              </a:rPr>
              <a:t>[</a:t>
            </a:r>
            <a:r>
              <a:rPr lang="en-US" sz="1600" b="1" i="1" dirty="0">
                <a:solidFill>
                  <a:srgbClr val="660066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S.C. Pieper and R.B. Wiringa</a:t>
            </a:r>
            <a:r>
              <a:rPr lang="en-US" sz="1600" i="1" dirty="0">
                <a:solidFill>
                  <a:srgbClr val="660066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, Ann. Rev. Nucl. Part. Sci 51, 53 (2001)]</a:t>
            </a:r>
            <a:endParaRPr lang="en-US" sz="1600" i="1" dirty="0">
              <a:solidFill>
                <a:srgbClr val="660066"/>
              </a:solidFill>
              <a:ea typeface="Baskerville" pitchFamily="-111" charset="0"/>
              <a:cs typeface="Baskerville" pitchFamily="-111" charset="0"/>
              <a:sym typeface="Baskerville" pitchFamily="-111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FB4D5E-F5CB-C22E-3916-06E4B4FB2F67}"/>
              </a:ext>
            </a:extLst>
          </p:cNvPr>
          <p:cNvSpPr/>
          <p:nvPr/>
        </p:nvSpPr>
        <p:spPr>
          <a:xfrm>
            <a:off x="7846828" y="2137144"/>
            <a:ext cx="1307805" cy="956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518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D73C-FFC4-EE05-948B-0165AFB52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JLab (Hall C) Measurements on Light Nuclei (6 GeV)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62873E-B9AA-A85D-33CF-63BD8A90B462}"/>
              </a:ext>
            </a:extLst>
          </p:cNvPr>
          <p:cNvSpPr/>
          <p:nvPr/>
        </p:nvSpPr>
        <p:spPr bwMode="auto">
          <a:xfrm>
            <a:off x="5480112" y="1744432"/>
            <a:ext cx="1143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-106" charset="0"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itchFamily="-106" charset="0"/>
              <a:ea typeface="Arial Unicode MS" pitchFamily="-106" charset="0"/>
              <a:cs typeface="Arial Unicode MS" pitchFamily="-106" charset="0"/>
            </a:endParaRPr>
          </a:p>
        </p:txBody>
      </p:sp>
      <p:pic>
        <p:nvPicPr>
          <p:cNvPr id="5" name="Picture 4" descr="prl_slopes_v2.pdf">
            <a:extLst>
              <a:ext uri="{FF2B5EF4-FFF2-40B4-BE49-F238E27FC236}">
                <a16:creationId xmlns:a16="http://schemas.microsoft.com/office/drawing/2014/main" id="{CA7BBD50-E0A8-8A7A-03A6-F1808CF45EBD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565903" y="1616851"/>
            <a:ext cx="5871633" cy="39510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C21CF6-9B74-F52C-35C9-E88E950E2E46}"/>
              </a:ext>
            </a:extLst>
          </p:cNvPr>
          <p:cNvSpPr txBox="1"/>
          <p:nvPr/>
        </p:nvSpPr>
        <p:spPr>
          <a:xfrm>
            <a:off x="7626104" y="1303337"/>
            <a:ext cx="3811432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a-DK" sz="1600" i="1" dirty="0"/>
              <a:t>J. Seely, et al., PRL103, 202301 (2009)</a:t>
            </a:r>
            <a:endParaRPr lang="en-US" sz="1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236BCE-0DB9-5B40-A89F-B48234E5F74C}"/>
              </a:ext>
            </a:extLst>
          </p:cNvPr>
          <p:cNvSpPr txBox="1"/>
          <p:nvPr/>
        </p:nvSpPr>
        <p:spPr>
          <a:xfrm>
            <a:off x="313052" y="1582340"/>
            <a:ext cx="44297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JLab E03103 goal: </a:t>
            </a:r>
          </a:p>
          <a:p>
            <a:r>
              <a:rPr lang="en-US" sz="2000" dirty="0"/>
              <a:t>More information on nuclear dependence </a:t>
            </a:r>
            <a:r>
              <a:rPr lang="en-US" sz="2000" dirty="0">
                <a:sym typeface="Wingdings" pitchFamily="2" charset="2"/>
              </a:rPr>
              <a:t> emphasis on light nuclei: </a:t>
            </a:r>
          </a:p>
          <a:p>
            <a:r>
              <a:rPr lang="en-US" sz="2000" i="1" baseline="30000" dirty="0"/>
              <a:t>3</a:t>
            </a:r>
            <a:r>
              <a:rPr lang="en-US" sz="2000" i="1" dirty="0"/>
              <a:t>He, </a:t>
            </a:r>
            <a:r>
              <a:rPr lang="en-US" sz="2000" i="1" baseline="30000" dirty="0"/>
              <a:t>4</a:t>
            </a:r>
            <a:r>
              <a:rPr lang="en-US" sz="2000" i="1" dirty="0"/>
              <a:t>He, Be, C</a:t>
            </a:r>
          </a:p>
          <a:p>
            <a:endParaRPr lang="en-US" sz="2000" dirty="0"/>
          </a:p>
          <a:p>
            <a:r>
              <a:rPr lang="en-US" sz="2000" dirty="0">
                <a:sym typeface="Wingdings" pitchFamily="2" charset="2"/>
              </a:rPr>
              <a:t> New definition of size of EMC effect: </a:t>
            </a:r>
          </a:p>
          <a:p>
            <a:r>
              <a:rPr lang="en-US" sz="2000" dirty="0">
                <a:sym typeface="Wingdings" pitchFamily="2" charset="2"/>
              </a:rPr>
              <a:t>|dR/dx| for </a:t>
            </a:r>
            <a:r>
              <a:rPr lang="en-US" sz="2000" i="1" dirty="0">
                <a:sym typeface="Wingdings" pitchFamily="2" charset="2"/>
              </a:rPr>
              <a:t>0.35&lt;x&lt;0.7</a:t>
            </a:r>
            <a:endParaRPr lang="en-US" sz="2000" i="1" dirty="0"/>
          </a:p>
          <a:p>
            <a:endParaRPr lang="en-US" sz="2000" dirty="0"/>
          </a:p>
          <a:p>
            <a:r>
              <a:rPr lang="en-US" sz="2000" dirty="0">
                <a:sym typeface="Wingdings"/>
              </a:rPr>
              <a:t> </a:t>
            </a:r>
            <a:r>
              <a:rPr lang="en-US" sz="2000" baseline="30000" dirty="0"/>
              <a:t>3</a:t>
            </a:r>
            <a:r>
              <a:rPr lang="en-US" sz="2000" dirty="0"/>
              <a:t>He, </a:t>
            </a:r>
            <a:r>
              <a:rPr lang="en-US" sz="2000" baseline="30000" dirty="0"/>
              <a:t>4</a:t>
            </a:r>
            <a:r>
              <a:rPr lang="en-US" sz="2000" dirty="0"/>
              <a:t>He, C, EMC effect scales well with density – </a:t>
            </a:r>
            <a:r>
              <a:rPr lang="en-US" sz="2000" b="1" i="1" dirty="0">
                <a:solidFill>
                  <a:srgbClr val="E73C23"/>
                </a:solidFill>
              </a:rPr>
              <a:t>Be does not!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554693-4394-85B2-1F7A-2877AFA889E7}"/>
              </a:ext>
            </a:extLst>
          </p:cNvPr>
          <p:cNvSpPr txBox="1"/>
          <p:nvPr/>
        </p:nvSpPr>
        <p:spPr>
          <a:xfrm>
            <a:off x="313052" y="5687183"/>
            <a:ext cx="45804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Scaled nuclear density </a:t>
            </a:r>
            <a:r>
              <a:rPr lang="en-US" i="1" dirty="0"/>
              <a:t>=  (A-1)/A &lt;</a:t>
            </a:r>
            <a:r>
              <a:rPr lang="en-US" i="1" dirty="0">
                <a:latin typeface="Symbol" charset="2"/>
                <a:cs typeface="Symbol" charset="2"/>
              </a:rPr>
              <a:t>r</a:t>
            </a:r>
            <a:r>
              <a:rPr lang="en-US" i="1" dirty="0"/>
              <a:t>&gt;</a:t>
            </a:r>
          </a:p>
          <a:p>
            <a:r>
              <a:rPr lang="en-US" dirty="0">
                <a:sym typeface="Wingdings"/>
              </a:rPr>
              <a:t> remove contribution from struck nucleon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F87273-D43B-CE35-DF09-071A4BDB96F6}"/>
              </a:ext>
            </a:extLst>
          </p:cNvPr>
          <p:cNvSpPr/>
          <p:nvPr/>
        </p:nvSpPr>
        <p:spPr>
          <a:xfrm>
            <a:off x="6623112" y="5760758"/>
            <a:ext cx="43053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/>
              <a:t>&lt;</a:t>
            </a:r>
            <a:r>
              <a:rPr lang="en-US" i="1" dirty="0">
                <a:latin typeface="Symbol" charset="2"/>
                <a:cs typeface="Symbol" charset="2"/>
              </a:rPr>
              <a:t>r</a:t>
            </a:r>
            <a:r>
              <a:rPr lang="en-US" i="1" dirty="0"/>
              <a:t>&gt; </a:t>
            </a:r>
            <a:r>
              <a:rPr lang="en-US" dirty="0">
                <a:solidFill>
                  <a:srgbClr val="131313"/>
                </a:solidFill>
                <a:ea typeface="Baskerville" pitchFamily="-111" charset="0"/>
                <a:cs typeface="Baskerville" pitchFamily="-111" charset="0"/>
                <a:sym typeface="Baskerville" pitchFamily="-111" charset="0"/>
              </a:rPr>
              <a:t>from ab initio few-body calculations</a:t>
            </a:r>
          </a:p>
          <a:p>
            <a:pPr>
              <a:spcAft>
                <a:spcPts val="600"/>
              </a:spcAft>
            </a:pPr>
            <a:r>
              <a:rPr lang="en-US" sz="1600" i="1" dirty="0">
                <a:solidFill>
                  <a:srgbClr val="131313"/>
                </a:solidFill>
                <a:ea typeface="Baskerville" pitchFamily="-111" charset="0"/>
                <a:cs typeface="Baskerville" pitchFamily="-111" charset="0"/>
                <a:sym typeface="Wingdings"/>
              </a:rPr>
              <a:t> </a:t>
            </a:r>
            <a:r>
              <a:rPr lang="en-US" sz="1600" i="1" dirty="0">
                <a:solidFill>
                  <a:srgbClr val="660066"/>
                </a:solidFill>
                <a:ea typeface="Baskerville" pitchFamily="-111" charset="0"/>
                <a:cs typeface="Baskerville" pitchFamily="-111" charset="0"/>
                <a:sym typeface="Baskerville" pitchFamily="-111" charset="0"/>
              </a:rPr>
              <a:t>[</a:t>
            </a:r>
            <a:r>
              <a:rPr lang="en-US" sz="1600" b="1" i="1" dirty="0">
                <a:solidFill>
                  <a:srgbClr val="660066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S.C. Pieper and R.B. Wiringa</a:t>
            </a:r>
            <a:r>
              <a:rPr lang="en-US" sz="1600" i="1" dirty="0">
                <a:solidFill>
                  <a:srgbClr val="660066"/>
                </a:solidFill>
                <a:ea typeface="Arial" pitchFamily="-111" charset="0"/>
                <a:cs typeface="Arial" pitchFamily="-111" charset="0"/>
                <a:sym typeface="Arial" pitchFamily="-111" charset="0"/>
              </a:rPr>
              <a:t>, Ann. Rev. Nucl. Part. Sci 51, 53 (2001)]</a:t>
            </a:r>
            <a:endParaRPr lang="en-US" sz="1600" i="1" dirty="0">
              <a:solidFill>
                <a:srgbClr val="660066"/>
              </a:solidFill>
              <a:ea typeface="Baskerville" pitchFamily="-111" charset="0"/>
              <a:cs typeface="Baskerville" pitchFamily="-111" charset="0"/>
              <a:sym typeface="Baskerville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209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Improved Precision via New Observable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9169" y="1458747"/>
            <a:ext cx="44561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Key to observation of “local density” dependence is </a:t>
            </a:r>
            <a:r>
              <a:rPr lang="en-US" sz="2000" i="1" dirty="0"/>
              <a:t>modified definition of size of EMC Effect*</a:t>
            </a:r>
          </a:p>
          <a:p>
            <a:endParaRPr lang="en-US" sz="2000" dirty="0"/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Nuclear dependence of EMC effect typically examined at fixed x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2000" dirty="0">
                <a:sym typeface="Wingdings"/>
              </a:rPr>
              <a:t>Use of </a:t>
            </a:r>
            <a:r>
              <a:rPr lang="en-US" sz="2000" i="1" dirty="0" err="1">
                <a:sym typeface="Wingdings"/>
              </a:rPr>
              <a:t>dR</a:t>
            </a:r>
            <a:r>
              <a:rPr lang="en-US" sz="2000" i="1" dirty="0">
                <a:sym typeface="Wingdings"/>
              </a:rPr>
              <a:t>/dx</a:t>
            </a:r>
            <a:r>
              <a:rPr lang="en-US" sz="2000" dirty="0">
                <a:sym typeface="Wingdings"/>
              </a:rPr>
              <a:t> greatly reduced sensitivity to normalization uncertainties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EMC effect ~ 10% deviation from 1.0</a:t>
            </a:r>
          </a:p>
          <a:p>
            <a:r>
              <a:rPr lang="en-US" sz="2000" dirty="0">
                <a:sym typeface="Wingdings"/>
              </a:rPr>
              <a:t>Normalization uncertainties ~ 1-2%</a:t>
            </a:r>
            <a:endParaRPr lang="en-US" sz="2000" dirty="0"/>
          </a:p>
        </p:txBody>
      </p:sp>
      <p:pic>
        <p:nvPicPr>
          <p:cNvPr id="7" name="Picture 6" descr="scaled_rhodep_x0p6_v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03" y="1735194"/>
            <a:ext cx="5198452" cy="3896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942350" y="4154533"/>
            <a:ext cx="436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CE00"/>
                </a:solidFill>
              </a:rPr>
              <a:t>2</a:t>
            </a:r>
            <a:r>
              <a:rPr lang="en-US" dirty="0">
                <a:solidFill>
                  <a:srgbClr val="00CE00"/>
                </a:solidFill>
              </a:rPr>
              <a:t>H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87096" y="4050870"/>
            <a:ext cx="5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3</a:t>
            </a:r>
            <a:r>
              <a:rPr lang="en-US" dirty="0"/>
              <a:t>He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35090" y="2716200"/>
            <a:ext cx="552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DE50F6"/>
                </a:solidFill>
              </a:rPr>
              <a:t>9</a:t>
            </a:r>
            <a:r>
              <a:rPr lang="en-US" dirty="0">
                <a:solidFill>
                  <a:srgbClr val="DE50F6"/>
                </a:solidFill>
              </a:rPr>
              <a:t>Be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3448" y="4021699"/>
            <a:ext cx="56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FF"/>
                </a:solidFill>
              </a:rPr>
              <a:t>4</a:t>
            </a:r>
            <a:r>
              <a:rPr lang="en-US" dirty="0">
                <a:solidFill>
                  <a:srgbClr val="0000FF"/>
                </a:solidFill>
              </a:rPr>
              <a:t>He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8776" y="2531534"/>
            <a:ext cx="522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12</a:t>
            </a:r>
            <a:r>
              <a:rPr lang="en-US" dirty="0"/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09FFCA-14CE-F37A-1481-665628CA1373}"/>
              </a:ext>
            </a:extLst>
          </p:cNvPr>
          <p:cNvSpPr txBox="1"/>
          <p:nvPr/>
        </p:nvSpPr>
        <p:spPr>
          <a:xfrm>
            <a:off x="2647035" y="6180566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*Full disclosure: I was initially skeptical of this approach</a:t>
            </a:r>
          </a:p>
        </p:txBody>
      </p:sp>
    </p:spTree>
    <p:extLst>
      <p:ext uri="{BB962C8B-B14F-4D97-AF65-F5344CB8AC3E}">
        <p14:creationId xmlns:p14="http://schemas.microsoft.com/office/powerpoint/2010/main" val="610361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6F866-E4A0-BB07-5024-FF48D0F77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504D"/>
                </a:solidFill>
              </a:rPr>
              <a:t>EMC Effect and Local Nuclear Density</a:t>
            </a:r>
            <a:endParaRPr lang="en-US" dirty="0"/>
          </a:p>
        </p:txBody>
      </p:sp>
      <p:pic>
        <p:nvPicPr>
          <p:cNvPr id="6" name="Picture 5" descr="prl_slopes_v2.pdf">
            <a:extLst>
              <a:ext uri="{FF2B5EF4-FFF2-40B4-BE49-F238E27FC236}">
                <a16:creationId xmlns:a16="http://schemas.microsoft.com/office/drawing/2014/main" id="{0F215600-2E01-AB61-891A-20430589FC86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565685" y="1232401"/>
            <a:ext cx="4800600" cy="32303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7789C3-BAD1-09AF-4BC0-7B62D5760C10}"/>
              </a:ext>
            </a:extLst>
          </p:cNvPr>
          <p:cNvSpPr>
            <a:spLocks/>
          </p:cNvSpPr>
          <p:nvPr/>
        </p:nvSpPr>
        <p:spPr bwMode="auto">
          <a:xfrm>
            <a:off x="505766" y="1343218"/>
            <a:ext cx="5834744" cy="27731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2000" baseline="32000" dirty="0">
                <a:solidFill>
                  <a:schemeClr val="tx1"/>
                </a:solidFill>
                <a:ea typeface="Baskerville Semibold" pitchFamily="-111" charset="0"/>
                <a:cs typeface="Baskerville Semibold" pitchFamily="-111" charset="0"/>
                <a:sym typeface="Baskerville Semibold" pitchFamily="-111" charset="0"/>
              </a:rPr>
              <a:t>9</a:t>
            </a:r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Be has low average density</a:t>
            </a:r>
          </a:p>
          <a:p>
            <a:endParaRPr lang="en-US" sz="2000" dirty="0">
              <a:ea typeface="Times" pitchFamily="-111" charset="0"/>
              <a:cs typeface="Times" pitchFamily="-111" charset="0"/>
              <a:sym typeface="Baskerville Semibold" pitchFamily="-111" charset="0"/>
            </a:endParaRPr>
          </a:p>
          <a:p>
            <a:pPr>
              <a:buFont typeface="Wingdings" pitchFamily="1" charset="2"/>
              <a:buChar char="à"/>
            </a:pPr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 Large component of structure is </a:t>
            </a:r>
            <a:r>
              <a:rPr lang="en-US" sz="2000" b="1" i="1" dirty="0">
                <a:solidFill>
                  <a:srgbClr val="FF0000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2α+n  </a:t>
            </a:r>
          </a:p>
          <a:p>
            <a:pPr>
              <a:buFont typeface="Wingdings" pitchFamily="1" charset="2"/>
              <a:buChar char="à"/>
            </a:pPr>
            <a:r>
              <a:rPr lang="en-US" sz="2000" dirty="0">
                <a:ea typeface="Times" pitchFamily="-111" charset="0"/>
                <a:cs typeface="Times" pitchFamily="-111" charset="0"/>
                <a:sym typeface="Baskerville Semibold" pitchFamily="-111" charset="0"/>
              </a:rPr>
              <a:t> M</a:t>
            </a:r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ost nucleons in tight, </a:t>
            </a:r>
            <a:r>
              <a:rPr lang="en-US" sz="2400" i="1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α</a:t>
            </a:r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-like configurations </a:t>
            </a:r>
          </a:p>
          <a:p>
            <a:pPr>
              <a:buFont typeface="Wingdings" pitchFamily="1" charset="2"/>
              <a:buChar char="à"/>
            </a:pPr>
            <a:endParaRPr lang="en-US" sz="2000" dirty="0">
              <a:ea typeface="Times" pitchFamily="-111" charset="0"/>
              <a:cs typeface="Times" pitchFamily="-111" charset="0"/>
              <a:sym typeface="Baskerville Semibold" pitchFamily="-111" charset="0"/>
            </a:endParaRPr>
          </a:p>
          <a:p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EMC effect driven by </a:t>
            </a:r>
            <a:r>
              <a:rPr lang="en-US" sz="2000" b="1" i="1" dirty="0">
                <a:solidFill>
                  <a:srgbClr val="FF0000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local </a:t>
            </a:r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rather than </a:t>
            </a:r>
            <a:r>
              <a:rPr lang="en-US" sz="2000" i="1" dirty="0">
                <a:solidFill>
                  <a:srgbClr val="004CEA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average</a:t>
            </a:r>
            <a:r>
              <a:rPr lang="en-US" sz="2000" dirty="0">
                <a:ea typeface="Times" pitchFamily="-111" charset="0"/>
                <a:cs typeface="Times" pitchFamily="-111" charset="0"/>
                <a:sym typeface="Baskerville Semibold" pitchFamily="-111" charset="0"/>
              </a:rPr>
              <a:t> nuclear density</a:t>
            </a:r>
            <a:r>
              <a:rPr lang="en-US" sz="2000" dirty="0">
                <a:solidFill>
                  <a:schemeClr val="tx1"/>
                </a:solidFill>
                <a:ea typeface="Times" pitchFamily="-111" charset="0"/>
                <a:cs typeface="Times" pitchFamily="-111" charset="0"/>
                <a:sym typeface="Baskerville Semibold" pitchFamily="-111" charset="0"/>
              </a:rPr>
              <a:t>  </a:t>
            </a:r>
          </a:p>
          <a:p>
            <a:endParaRPr lang="en-US" sz="2000" dirty="0">
              <a:solidFill>
                <a:schemeClr val="tx1"/>
              </a:solidFill>
              <a:ea typeface="Baskerville Semibold" pitchFamily="-111" charset="0"/>
              <a:cs typeface="Baskerville Semibold" pitchFamily="-111" charset="0"/>
              <a:sym typeface="Baskerville Semibold" pitchFamily="-111" charset="0"/>
            </a:endParaRPr>
          </a:p>
        </p:txBody>
      </p:sp>
      <p:pic>
        <p:nvPicPr>
          <p:cNvPr id="8" name="Picture 13" descr="He4">
            <a:extLst>
              <a:ext uri="{FF2B5EF4-FFF2-40B4-BE49-F238E27FC236}">
                <a16:creationId xmlns:a16="http://schemas.microsoft.com/office/drawing/2014/main" id="{E9A086E9-126D-9828-2217-8DF4A66E4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6252" y="4369125"/>
            <a:ext cx="1828800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id="{48D3DA3B-BB91-8E29-F699-BDFE87647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19408" y="4380238"/>
            <a:ext cx="1919288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DFB84A-16C0-0D3B-B20D-67F1E577AB63}"/>
              </a:ext>
            </a:extLst>
          </p:cNvPr>
          <p:cNvSpPr txBox="1"/>
          <p:nvPr/>
        </p:nvSpPr>
        <p:spPr>
          <a:xfrm>
            <a:off x="6668756" y="5271656"/>
            <a:ext cx="46975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Can this “local density” picture be tied to other observables?</a:t>
            </a:r>
          </a:p>
        </p:txBody>
      </p:sp>
    </p:spTree>
    <p:extLst>
      <p:ext uri="{BB962C8B-B14F-4D97-AF65-F5344CB8AC3E}">
        <p14:creationId xmlns:p14="http://schemas.microsoft.com/office/powerpoint/2010/main" val="39227607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solidFill>
                  <a:srgbClr val="C0504D"/>
                </a:solidFill>
              </a:rPr>
              <a:t>Local Density </a:t>
            </a:r>
            <a:r>
              <a:rPr lang="en-US" sz="3000" dirty="0" err="1">
                <a:solidFill>
                  <a:srgbClr val="C0504D"/>
                </a:solidFill>
                <a:sym typeface="Wingdings"/>
              </a:rPr>
              <a:t></a:t>
            </a:r>
            <a:r>
              <a:rPr lang="en-US" sz="3000" dirty="0">
                <a:solidFill>
                  <a:srgbClr val="C0504D"/>
                </a:solidFill>
                <a:sym typeface="Wingdings"/>
              </a:rPr>
              <a:t> </a:t>
            </a:r>
            <a:r>
              <a:rPr lang="en-US" sz="3000" dirty="0">
                <a:solidFill>
                  <a:srgbClr val="C0504D"/>
                </a:solidFill>
              </a:rPr>
              <a:t>Short Range Correlations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9842" y="3160760"/>
            <a:ext cx="50681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/>
              </a:rPr>
              <a:t>Fermi gas, or other mean field models </a:t>
            </a:r>
            <a:r>
              <a:rPr lang="en-US" sz="2000" b="1" i="1" dirty="0">
                <a:solidFill>
                  <a:srgbClr val="FF0000"/>
                </a:solidFill>
                <a:sym typeface="Wingdings"/>
              </a:rPr>
              <a:t>incomplete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2000" dirty="0">
                <a:sym typeface="Wingdings"/>
              </a:rPr>
              <a:t>(</a:t>
            </a:r>
            <a:r>
              <a:rPr lang="en-US" sz="2000" dirty="0" err="1">
                <a:sym typeface="Wingdings"/>
              </a:rPr>
              <a:t>e,e’p</a:t>
            </a:r>
            <a:r>
              <a:rPr lang="en-US" sz="2000" dirty="0">
                <a:sym typeface="Wingdings"/>
              </a:rPr>
              <a:t>) data for knockout of protons with momenta lower than “Fermi” momentum indicates significant missing strength</a:t>
            </a:r>
          </a:p>
          <a:p>
            <a:endParaRPr lang="en-US" sz="2000" dirty="0">
              <a:sym typeface="Wingding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81201" y="1079205"/>
            <a:ext cx="85498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rgbClr val="3366FF"/>
                </a:solidFill>
              </a:rPr>
              <a:t>What drives high “local” density in the nucleus?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9843" y="1781428"/>
            <a:ext cx="50681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simple models of the nucleus (Fermi gas), all nucleons experience basically the same local environment</a:t>
            </a:r>
          </a:p>
        </p:txBody>
      </p:sp>
      <p:pic>
        <p:nvPicPr>
          <p:cNvPr id="3" name="Picture 2" descr="meanfiel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-130"/>
          <a:stretch/>
        </p:blipFill>
        <p:spPr>
          <a:xfrm>
            <a:off x="6628428" y="1682496"/>
            <a:ext cx="3582373" cy="471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53116" y="6394196"/>
            <a:ext cx="2926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/>
              <a:t>L. </a:t>
            </a:r>
            <a:r>
              <a:rPr lang="en-US" i="1" baseline="30000" dirty="0" err="1"/>
              <a:t>Lapikas</a:t>
            </a:r>
            <a:r>
              <a:rPr lang="en-US" i="1" baseline="30000" dirty="0"/>
              <a:t>, </a:t>
            </a:r>
            <a:r>
              <a:rPr lang="en-US" i="1" baseline="30000" dirty="0" err="1"/>
              <a:t>Nucl</a:t>
            </a:r>
            <a:r>
              <a:rPr lang="en-US" i="1" baseline="30000" dirty="0"/>
              <a:t>. Phys. A553 (1993) 297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195077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D4FB0-57C0-55AE-F850-0BAB6EF97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C0504D"/>
                </a:solidFill>
              </a:rPr>
              <a:t>Local Density </a:t>
            </a:r>
            <a:r>
              <a:rPr lang="en-US" sz="3600" dirty="0">
                <a:solidFill>
                  <a:srgbClr val="C0504D"/>
                </a:solidFill>
                <a:sym typeface="Wingdings"/>
              </a:rPr>
              <a:t> </a:t>
            </a:r>
            <a:r>
              <a:rPr lang="en-US" sz="3600" dirty="0">
                <a:solidFill>
                  <a:srgbClr val="C0504D"/>
                </a:solidFill>
              </a:rPr>
              <a:t>Short-Range Correlations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696039-6F26-65AF-3CC0-C24C4FE7B1B4}"/>
              </a:ext>
            </a:extLst>
          </p:cNvPr>
          <p:cNvSpPr txBox="1"/>
          <p:nvPr/>
        </p:nvSpPr>
        <p:spPr>
          <a:xfrm>
            <a:off x="2973474" y="1229510"/>
            <a:ext cx="62450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27AC"/>
                </a:solidFill>
              </a:rPr>
              <a:t>What drives high “local” density in the nucleus?</a:t>
            </a:r>
          </a:p>
        </p:txBody>
      </p:sp>
      <p:pic>
        <p:nvPicPr>
          <p:cNvPr id="5" name="Picture 34" descr="Screenshot3">
            <a:extLst>
              <a:ext uri="{FF2B5EF4-FFF2-40B4-BE49-F238E27FC236}">
                <a16:creationId xmlns:a16="http://schemas.microsoft.com/office/drawing/2014/main" id="{406296E5-1BF2-154F-D39C-8E7BBCB2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428" t="47269" r="55714" b="23589"/>
          <a:stretch>
            <a:fillRect/>
          </a:stretch>
        </p:blipFill>
        <p:spPr bwMode="auto">
          <a:xfrm>
            <a:off x="775093" y="2054179"/>
            <a:ext cx="4098357" cy="3265405"/>
          </a:xfrm>
          <a:prstGeom prst="rect">
            <a:avLst/>
          </a:prstGeom>
          <a:solidFill>
            <a:schemeClr val="bg1"/>
          </a:solidFill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6" name="Picture 39" descr="WVO">
            <a:extLst>
              <a:ext uri="{FF2B5EF4-FFF2-40B4-BE49-F238E27FC236}">
                <a16:creationId xmlns:a16="http://schemas.microsoft.com/office/drawing/2014/main" id="{83CDD766-B7F0-F348-D880-B88A6C4B4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r="2983"/>
          <a:stretch>
            <a:fillRect/>
          </a:stretch>
        </p:blipFill>
        <p:spPr bwMode="auto">
          <a:xfrm>
            <a:off x="6265562" y="2100134"/>
            <a:ext cx="4419600" cy="3219450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9" descr="WVO">
            <a:extLst>
              <a:ext uri="{FF2B5EF4-FFF2-40B4-BE49-F238E27FC236}">
                <a16:creationId xmlns:a16="http://schemas.microsoft.com/office/drawing/2014/main" id="{5871FB90-4487-DF07-C97D-FBAA0C926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r="2983"/>
          <a:stretch>
            <a:fillRect/>
          </a:stretch>
        </p:blipFill>
        <p:spPr bwMode="auto">
          <a:xfrm>
            <a:off x="6195223" y="2054179"/>
            <a:ext cx="4419600" cy="3219450"/>
          </a:xfrm>
          <a:prstGeom prst="rect">
            <a:avLst/>
          </a:prstGeom>
          <a:noFill/>
          <a:ln w="19050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1ABB6-CD13-6A67-171D-9ABFF77F8D2C}"/>
              </a:ext>
            </a:extLst>
          </p:cNvPr>
          <p:cNvSpPr txBox="1"/>
          <p:nvPr/>
        </p:nvSpPr>
        <p:spPr>
          <a:xfrm>
            <a:off x="2598057" y="5713366"/>
            <a:ext cx="7545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ym typeface="Wingdings"/>
              </a:rPr>
              <a:t>Tensor interaction and short-range repulsive core lead to </a:t>
            </a:r>
            <a:r>
              <a:rPr lang="en-US" sz="2000" dirty="0">
                <a:solidFill>
                  <a:srgbClr val="FF0000"/>
                </a:solidFill>
                <a:sym typeface="Wingdings"/>
              </a:rPr>
              <a:t>high momentum tail </a:t>
            </a:r>
            <a:r>
              <a:rPr lang="en-US" sz="2000" dirty="0">
                <a:sym typeface="Wingdings"/>
              </a:rPr>
              <a:t>in nuclear wave function  correlated nucleons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2276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5140C-C588-E06D-15BE-1A1B71654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Meson exchange vs. QCD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812BDB88-35C1-2B67-E2B5-F2CE7D492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9459" y="2773360"/>
            <a:ext cx="3124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altLang="en-US" sz="8000" dirty="0" err="1">
                <a:solidFill>
                  <a:srgbClr val="4619ED"/>
                </a:solidFill>
                <a:latin typeface="Symbol" pitchFamily="2" charset="2"/>
              </a:rPr>
              <a:t>S</a:t>
            </a:r>
            <a:r>
              <a:rPr kumimoji="1" lang="en-US" altLang="en-US" sz="3200" baseline="-25000" dirty="0" err="1">
                <a:solidFill>
                  <a:srgbClr val="4619ED"/>
                </a:solidFill>
              </a:rPr>
              <a:t>quarks+gluons</a:t>
            </a:r>
            <a:endParaRPr kumimoji="1" lang="en-US" altLang="en-US" sz="3200" baseline="-25000" dirty="0">
              <a:solidFill>
                <a:srgbClr val="4619ED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3E8F7E5-63CC-A7A9-2449-46E9AFA7B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5892" y="2925761"/>
            <a:ext cx="1371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1" dirty="0"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525A2941-7C2C-062D-30F5-3A9E5A5A2DB1}"/>
              </a:ext>
            </a:extLst>
          </p:cNvPr>
          <p:cNvSpPr txBox="1">
            <a:spLocks noChangeArrowheads="1"/>
          </p:cNvSpPr>
          <p:nvPr/>
        </p:nvSpPr>
        <p:spPr>
          <a:xfrm>
            <a:off x="1967348" y="2789666"/>
            <a:ext cx="3893127" cy="1481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en-US" altLang="en-US" dirty="0">
                <a:solidFill>
                  <a:srgbClr val="336699"/>
                </a:solidFill>
              </a:rPr>
              <a:t>	</a:t>
            </a:r>
            <a:r>
              <a:rPr lang="en-US" altLang="en-US" dirty="0">
                <a:solidFill>
                  <a:srgbClr val="CC0099"/>
                </a:solidFill>
              </a:rPr>
              <a:t>                 </a:t>
            </a:r>
            <a:r>
              <a:rPr lang="en-US" altLang="en-US" sz="8000" dirty="0" err="1">
                <a:solidFill>
                  <a:srgbClr val="008000"/>
                </a:solidFill>
                <a:latin typeface="Symbol" pitchFamily="2" charset="2"/>
              </a:rPr>
              <a:t>S</a:t>
            </a:r>
            <a:r>
              <a:rPr lang="en-US" altLang="en-US" sz="3200" baseline="-25000" dirty="0" err="1">
                <a:solidFill>
                  <a:srgbClr val="008000"/>
                </a:solidFill>
              </a:rPr>
              <a:t>hadrons</a:t>
            </a:r>
            <a:endParaRPr lang="en-US" altLang="en-US" sz="3200" dirty="0">
              <a:solidFill>
                <a:srgbClr val="008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2F5F8-2D0D-8B98-B675-5B23723183A2}"/>
              </a:ext>
            </a:extLst>
          </p:cNvPr>
          <p:cNvSpPr txBox="1"/>
          <p:nvPr/>
        </p:nvSpPr>
        <p:spPr>
          <a:xfrm>
            <a:off x="381839" y="1193814"/>
            <a:ext cx="112842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is the effective theory of the interactions between nucleons (meson exchange) so successful?</a:t>
            </a:r>
          </a:p>
          <a:p>
            <a:r>
              <a:rPr lang="en-US" sz="2400" dirty="0">
                <a:sym typeface="Wingdings" pitchFamily="2" charset="2"/>
              </a:rPr>
              <a:t> Likely related to fundamental quantum mechanics  physics phenomena can be described by multiple,</a:t>
            </a:r>
            <a:r>
              <a:rPr lang="en-US" sz="2400" dirty="0"/>
              <a:t> </a:t>
            </a:r>
            <a:r>
              <a:rPr lang="en-US" sz="2400" b="1" i="1" dirty="0"/>
              <a:t>complete</a:t>
            </a:r>
            <a:r>
              <a:rPr lang="en-US" sz="2400" dirty="0"/>
              <a:t> basis states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EDFAC-93C7-16E1-ABE3-CC066C5CDC8A}"/>
              </a:ext>
            </a:extLst>
          </p:cNvPr>
          <p:cNvSpPr txBox="1"/>
          <p:nvPr/>
        </p:nvSpPr>
        <p:spPr>
          <a:xfrm>
            <a:off x="453851" y="4596026"/>
            <a:ext cx="1128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many situations one basis is more convenient than the other </a:t>
            </a:r>
          </a:p>
          <a:p>
            <a:r>
              <a:rPr lang="en-US" sz="2400" dirty="0">
                <a:sym typeface="Wingdings" pitchFamily="2" charset="2"/>
              </a:rPr>
              <a:t> Is there such a situation for quarks in nuclei?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23646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37946"/>
            <a:ext cx="8229600" cy="804672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Measuring Short Range Correlations</a:t>
            </a:r>
            <a:endParaRPr lang="en-US" dirty="0"/>
          </a:p>
        </p:txBody>
      </p:sp>
      <p:grpSp>
        <p:nvGrpSpPr>
          <p:cNvPr id="4" name="Group 72"/>
          <p:cNvGrpSpPr>
            <a:grpSpLocks/>
          </p:cNvGrpSpPr>
          <p:nvPr/>
        </p:nvGrpSpPr>
        <p:grpSpPr bwMode="auto">
          <a:xfrm>
            <a:off x="854369" y="1409147"/>
            <a:ext cx="2606988" cy="2412245"/>
            <a:chOff x="3600" y="367"/>
            <a:chExt cx="2064" cy="1937"/>
          </a:xfrm>
        </p:grpSpPr>
        <p:sp>
          <p:nvSpPr>
            <p:cNvPr id="5" name="Rectangle 67"/>
            <p:cNvSpPr>
              <a:spLocks noChangeArrowheads="1"/>
            </p:cNvSpPr>
            <p:nvPr/>
          </p:nvSpPr>
          <p:spPr bwMode="auto">
            <a:xfrm>
              <a:off x="3600" y="384"/>
              <a:ext cx="2064" cy="1920"/>
            </a:xfrm>
            <a:prstGeom prst="rect">
              <a:avLst/>
            </a:prstGeom>
            <a:solidFill>
              <a:srgbClr val="CCFF99"/>
            </a:solidFill>
            <a:ln w="19050">
              <a:solidFill>
                <a:srgbClr val="3333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65"/>
            <p:cNvGrpSpPr>
              <a:grpSpLocks/>
            </p:cNvGrpSpPr>
            <p:nvPr/>
          </p:nvGrpSpPr>
          <p:grpSpPr bwMode="auto">
            <a:xfrm>
              <a:off x="3696" y="367"/>
              <a:ext cx="1833" cy="1908"/>
              <a:chOff x="3984" y="311"/>
              <a:chExt cx="1776" cy="1964"/>
            </a:xfrm>
          </p:grpSpPr>
          <p:sp>
            <p:nvSpPr>
              <p:cNvPr id="7" name="Text Box 11"/>
              <p:cNvSpPr txBox="1">
                <a:spLocks noChangeArrowheads="1"/>
              </p:cNvSpPr>
              <p:nvPr/>
            </p:nvSpPr>
            <p:spPr bwMode="auto">
              <a:xfrm>
                <a:off x="4944" y="311"/>
                <a:ext cx="288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0">
                    <a:solidFill>
                      <a:schemeClr val="tx1"/>
                    </a:solidFill>
                  </a:rPr>
                  <a:t>e</a:t>
                </a:r>
                <a:r>
                  <a:rPr lang="en-US" sz="2400" b="0" baseline="3000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8" name="Oval 12" descr="Dark upward diagonal"/>
              <p:cNvSpPr>
                <a:spLocks noChangeArrowheads="1"/>
              </p:cNvSpPr>
              <p:nvPr/>
            </p:nvSpPr>
            <p:spPr bwMode="auto">
              <a:xfrm>
                <a:off x="4670" y="1479"/>
                <a:ext cx="242" cy="267"/>
              </a:xfrm>
              <a:prstGeom prst="ellipse">
                <a:avLst/>
              </a:prstGeom>
              <a:pattFill prst="dkUpDiag">
                <a:fgClr>
                  <a:srgbClr val="800000"/>
                </a:fgClr>
                <a:bgClr>
                  <a:schemeClr val="bg1"/>
                </a:bgClr>
              </a:pattFill>
              <a:ln w="38100">
                <a:solidFill>
                  <a:srgbClr val="8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Line 13"/>
              <p:cNvSpPr>
                <a:spLocks noChangeShapeType="1"/>
              </p:cNvSpPr>
              <p:nvPr/>
            </p:nvSpPr>
            <p:spPr bwMode="auto">
              <a:xfrm flipV="1">
                <a:off x="3984" y="1613"/>
                <a:ext cx="686" cy="22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4002" y="1689"/>
                <a:ext cx="686" cy="2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V="1">
                <a:off x="4065" y="1746"/>
                <a:ext cx="686" cy="22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16"/>
              <p:cNvSpPr>
                <a:spLocks noChangeShapeType="1"/>
              </p:cNvSpPr>
              <p:nvPr/>
            </p:nvSpPr>
            <p:spPr bwMode="auto">
              <a:xfrm>
                <a:off x="4912" y="1657"/>
                <a:ext cx="8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7"/>
              <p:cNvSpPr>
                <a:spLocks noChangeShapeType="1"/>
              </p:cNvSpPr>
              <p:nvPr/>
            </p:nvSpPr>
            <p:spPr bwMode="auto">
              <a:xfrm>
                <a:off x="4912" y="1568"/>
                <a:ext cx="848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18"/>
              <p:cNvSpPr>
                <a:spLocks noChangeShapeType="1"/>
              </p:cNvSpPr>
              <p:nvPr/>
            </p:nvSpPr>
            <p:spPr bwMode="auto">
              <a:xfrm flipH="1">
                <a:off x="4791" y="1123"/>
                <a:ext cx="121" cy="35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9"/>
              <p:cNvSpPr>
                <a:spLocks/>
              </p:cNvSpPr>
              <p:nvPr/>
            </p:nvSpPr>
            <p:spPr bwMode="auto">
              <a:xfrm rot="663968">
                <a:off x="4665" y="726"/>
                <a:ext cx="283" cy="412"/>
              </a:xfrm>
              <a:custGeom>
                <a:avLst/>
                <a:gdLst>
                  <a:gd name="T0" fmla="*/ 0 w 576"/>
                  <a:gd name="T1" fmla="*/ 8 h 704"/>
                  <a:gd name="T2" fmla="*/ 8 w 576"/>
                  <a:gd name="T3" fmla="*/ 2 h 704"/>
                  <a:gd name="T4" fmla="*/ 3 w 576"/>
                  <a:gd name="T5" fmla="*/ 19 h 704"/>
                  <a:gd name="T6" fmla="*/ 11 w 576"/>
                  <a:gd name="T7" fmla="*/ 13 h 704"/>
                  <a:gd name="T8" fmla="*/ 5 w 576"/>
                  <a:gd name="T9" fmla="*/ 30 h 704"/>
                  <a:gd name="T10" fmla="*/ 14 w 576"/>
                  <a:gd name="T11" fmla="*/ 25 h 704"/>
                  <a:gd name="T12" fmla="*/ 8 w 576"/>
                  <a:gd name="T13" fmla="*/ 42 h 704"/>
                  <a:gd name="T14" fmla="*/ 17 w 576"/>
                  <a:gd name="T15" fmla="*/ 36 h 704"/>
                  <a:gd name="T16" fmla="*/ 14 w 576"/>
                  <a:gd name="T17" fmla="*/ 47 h 704"/>
                  <a:gd name="T18" fmla="*/ 23 w 576"/>
                  <a:gd name="T19" fmla="*/ 42 h 704"/>
                  <a:gd name="T20" fmla="*/ 17 w 576"/>
                  <a:gd name="T21" fmla="*/ 58 h 704"/>
                  <a:gd name="T22" fmla="*/ 25 w 576"/>
                  <a:gd name="T23" fmla="*/ 53 h 704"/>
                  <a:gd name="T24" fmla="*/ 20 w 576"/>
                  <a:gd name="T25" fmla="*/ 69 h 704"/>
                  <a:gd name="T26" fmla="*/ 28 w 576"/>
                  <a:gd name="T27" fmla="*/ 64 h 704"/>
                  <a:gd name="T28" fmla="*/ 23 w 576"/>
                  <a:gd name="T29" fmla="*/ 81 h 704"/>
                  <a:gd name="T30" fmla="*/ 33 w 576"/>
                  <a:gd name="T31" fmla="*/ 75 h 70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576" h="704">
                    <a:moveTo>
                      <a:pt x="0" y="64"/>
                    </a:moveTo>
                    <a:cubicBezTo>
                      <a:pt x="68" y="32"/>
                      <a:pt x="136" y="0"/>
                      <a:pt x="144" y="16"/>
                    </a:cubicBezTo>
                    <a:cubicBezTo>
                      <a:pt x="152" y="32"/>
                      <a:pt x="40" y="144"/>
                      <a:pt x="48" y="160"/>
                    </a:cubicBezTo>
                    <a:cubicBezTo>
                      <a:pt x="56" y="176"/>
                      <a:pt x="184" y="96"/>
                      <a:pt x="192" y="112"/>
                    </a:cubicBezTo>
                    <a:cubicBezTo>
                      <a:pt x="200" y="128"/>
                      <a:pt x="88" y="240"/>
                      <a:pt x="96" y="256"/>
                    </a:cubicBezTo>
                    <a:cubicBezTo>
                      <a:pt x="104" y="272"/>
                      <a:pt x="232" y="192"/>
                      <a:pt x="240" y="208"/>
                    </a:cubicBezTo>
                    <a:cubicBezTo>
                      <a:pt x="248" y="224"/>
                      <a:pt x="136" y="336"/>
                      <a:pt x="144" y="352"/>
                    </a:cubicBezTo>
                    <a:cubicBezTo>
                      <a:pt x="152" y="368"/>
                      <a:pt x="272" y="296"/>
                      <a:pt x="288" y="304"/>
                    </a:cubicBezTo>
                    <a:cubicBezTo>
                      <a:pt x="304" y="312"/>
                      <a:pt x="224" y="392"/>
                      <a:pt x="240" y="400"/>
                    </a:cubicBezTo>
                    <a:cubicBezTo>
                      <a:pt x="256" y="408"/>
                      <a:pt x="376" y="336"/>
                      <a:pt x="384" y="352"/>
                    </a:cubicBezTo>
                    <a:cubicBezTo>
                      <a:pt x="392" y="368"/>
                      <a:pt x="280" y="480"/>
                      <a:pt x="288" y="496"/>
                    </a:cubicBezTo>
                    <a:cubicBezTo>
                      <a:pt x="296" y="512"/>
                      <a:pt x="424" y="432"/>
                      <a:pt x="432" y="448"/>
                    </a:cubicBezTo>
                    <a:cubicBezTo>
                      <a:pt x="440" y="464"/>
                      <a:pt x="328" y="576"/>
                      <a:pt x="336" y="592"/>
                    </a:cubicBezTo>
                    <a:cubicBezTo>
                      <a:pt x="344" y="608"/>
                      <a:pt x="472" y="528"/>
                      <a:pt x="480" y="544"/>
                    </a:cubicBezTo>
                    <a:cubicBezTo>
                      <a:pt x="488" y="560"/>
                      <a:pt x="368" y="672"/>
                      <a:pt x="384" y="688"/>
                    </a:cubicBezTo>
                    <a:cubicBezTo>
                      <a:pt x="400" y="704"/>
                      <a:pt x="488" y="672"/>
                      <a:pt x="576" y="640"/>
                    </a:cubicBezTo>
                  </a:path>
                </a:pathLst>
              </a:custGeom>
              <a:noFill/>
              <a:ln w="254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tx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/>
              <a:p>
                <a:endParaRPr lang="en-US"/>
              </a:p>
            </p:txBody>
          </p:sp>
          <p:sp>
            <p:nvSpPr>
              <p:cNvPr id="16" name="Line 20"/>
              <p:cNvSpPr>
                <a:spLocks noChangeShapeType="1"/>
              </p:cNvSpPr>
              <p:nvPr/>
            </p:nvSpPr>
            <p:spPr bwMode="auto">
              <a:xfrm flipV="1">
                <a:off x="4912" y="1031"/>
                <a:ext cx="752" cy="1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7" name="Group 21"/>
              <p:cNvGrpSpPr>
                <a:grpSpLocks/>
              </p:cNvGrpSpPr>
              <p:nvPr/>
            </p:nvGrpSpPr>
            <p:grpSpPr bwMode="auto">
              <a:xfrm rot="1044955">
                <a:off x="3999" y="612"/>
                <a:ext cx="719" cy="223"/>
                <a:chOff x="240" y="878"/>
                <a:chExt cx="768" cy="272"/>
              </a:xfrm>
            </p:grpSpPr>
            <p:sp>
              <p:nvSpPr>
                <p:cNvPr id="29" name="Line 22"/>
                <p:cNvSpPr>
                  <a:spLocks noChangeShapeType="1"/>
                </p:cNvSpPr>
                <p:nvPr/>
              </p:nvSpPr>
              <p:spPr bwMode="auto">
                <a:xfrm flipV="1">
                  <a:off x="240" y="1008"/>
                  <a:ext cx="425" cy="1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 flipV="1">
                  <a:off x="624" y="878"/>
                  <a:ext cx="384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24"/>
              <p:cNvGrpSpPr>
                <a:grpSpLocks/>
              </p:cNvGrpSpPr>
              <p:nvPr/>
            </p:nvGrpSpPr>
            <p:grpSpPr bwMode="auto">
              <a:xfrm rot="455679">
                <a:off x="4793" y="355"/>
                <a:ext cx="541" cy="410"/>
                <a:chOff x="240" y="878"/>
                <a:chExt cx="768" cy="272"/>
              </a:xfrm>
            </p:grpSpPr>
            <p:sp>
              <p:nvSpPr>
                <p:cNvPr id="27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40" y="1008"/>
                  <a:ext cx="425" cy="14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stealth" w="lg" len="lg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624" y="878"/>
                  <a:ext cx="384" cy="144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9" name="Text Box 27"/>
              <p:cNvSpPr txBox="1">
                <a:spLocks noChangeArrowheads="1"/>
              </p:cNvSpPr>
              <p:nvPr/>
            </p:nvSpPr>
            <p:spPr bwMode="auto">
              <a:xfrm>
                <a:off x="4025" y="440"/>
                <a:ext cx="332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0" dirty="0">
                    <a:solidFill>
                      <a:schemeClr val="tx1"/>
                    </a:solidFill>
                  </a:rPr>
                  <a:t>e</a:t>
                </a:r>
                <a:r>
                  <a:rPr lang="en-US" sz="2400" b="0" baseline="30000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  <p:sp>
            <p:nvSpPr>
              <p:cNvPr id="20" name="Text Box 28"/>
              <p:cNvSpPr txBox="1">
                <a:spLocks noChangeArrowheads="1"/>
              </p:cNvSpPr>
              <p:nvPr/>
            </p:nvSpPr>
            <p:spPr bwMode="auto">
              <a:xfrm>
                <a:off x="4106" y="1970"/>
                <a:ext cx="402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0">
                    <a:solidFill>
                      <a:schemeClr val="tx1"/>
                    </a:solidFill>
                  </a:rPr>
                  <a:t>M</a:t>
                </a:r>
                <a:r>
                  <a:rPr lang="en-US" b="0" baseline="-25000">
                    <a:solidFill>
                      <a:schemeClr val="tx1"/>
                    </a:solidFill>
                  </a:rPr>
                  <a:t>A</a:t>
                </a:r>
              </a:p>
            </p:txBody>
          </p:sp>
          <p:sp>
            <p:nvSpPr>
              <p:cNvPr id="21" name="Text Box 29"/>
              <p:cNvSpPr txBox="1">
                <a:spLocks noChangeArrowheads="1"/>
              </p:cNvSpPr>
              <p:nvPr/>
            </p:nvSpPr>
            <p:spPr bwMode="auto">
              <a:xfrm>
                <a:off x="5136" y="1751"/>
                <a:ext cx="624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0" dirty="0">
                    <a:solidFill>
                      <a:schemeClr val="tx1"/>
                    </a:solidFill>
                  </a:rPr>
                  <a:t>M*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A-1</a:t>
                </a:r>
              </a:p>
            </p:txBody>
          </p:sp>
          <p:sp>
            <p:nvSpPr>
              <p:cNvPr id="22" name="Text Box 30"/>
              <p:cNvSpPr txBox="1">
                <a:spLocks noChangeArrowheads="1"/>
              </p:cNvSpPr>
              <p:nvPr/>
            </p:nvSpPr>
            <p:spPr bwMode="auto">
              <a:xfrm>
                <a:off x="4080" y="1127"/>
                <a:ext cx="576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i="1" dirty="0">
                    <a:solidFill>
                      <a:srgbClr val="FF0000"/>
                    </a:solidFill>
                    <a:latin typeface="Times New Roman" pitchFamily="18" charset="0"/>
                  </a:rPr>
                  <a:t>QES</a:t>
                </a:r>
              </a:p>
            </p:txBody>
          </p:sp>
          <p:sp>
            <p:nvSpPr>
              <p:cNvPr id="23" name="Text Box 31"/>
              <p:cNvSpPr txBox="1">
                <a:spLocks noChangeArrowheads="1"/>
              </p:cNvSpPr>
              <p:nvPr/>
            </p:nvSpPr>
            <p:spPr bwMode="auto">
              <a:xfrm>
                <a:off x="4896" y="1271"/>
                <a:ext cx="768" cy="3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1pPr>
                <a:lvl2pPr marL="742950" indent="-28575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2pPr>
                <a:lvl3pPr marL="11430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3pPr>
                <a:lvl4pPr marL="16002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4pPr>
                <a:lvl5pPr marL="2057400" indent="-228600" eaLnBrk="0" hangingPunct="0"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rgbClr val="0000FF"/>
                    </a:solidFill>
                    <a:latin typeface="Franklin Gothic Medium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b="0" dirty="0">
                    <a:solidFill>
                      <a:schemeClr val="tx1"/>
                    </a:solidFill>
                  </a:rPr>
                  <a:t>W</a:t>
                </a:r>
                <a:r>
                  <a:rPr lang="en-US" b="0" baseline="30000" dirty="0">
                    <a:solidFill>
                      <a:schemeClr val="tx1"/>
                    </a:solidFill>
                  </a:rPr>
                  <a:t>2</a:t>
                </a:r>
                <a:r>
                  <a:rPr lang="en-US" b="0" dirty="0">
                    <a:solidFill>
                      <a:schemeClr val="tx1"/>
                    </a:solidFill>
                  </a:rPr>
                  <a:t>=M</a:t>
                </a:r>
                <a:r>
                  <a:rPr lang="en-US" b="0" baseline="-25000" dirty="0">
                    <a:solidFill>
                      <a:schemeClr val="tx1"/>
                    </a:solidFill>
                  </a:rPr>
                  <a:t>n</a:t>
                </a:r>
                <a:r>
                  <a:rPr lang="en-US" b="0" baseline="30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24" name="Line 56"/>
              <p:cNvSpPr>
                <a:spLocks noChangeShapeType="1"/>
              </p:cNvSpPr>
              <p:nvPr/>
            </p:nvSpPr>
            <p:spPr bwMode="auto">
              <a:xfrm>
                <a:off x="5520" y="1079"/>
                <a:ext cx="48" cy="48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Line 57"/>
              <p:cNvSpPr>
                <a:spLocks noChangeShapeType="1"/>
              </p:cNvSpPr>
              <p:nvPr/>
            </p:nvSpPr>
            <p:spPr bwMode="auto">
              <a:xfrm>
                <a:off x="5536" y="1079"/>
                <a:ext cx="48" cy="48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Line 58"/>
              <p:cNvSpPr>
                <a:spLocks noChangeShapeType="1"/>
              </p:cNvSpPr>
              <p:nvPr/>
            </p:nvSpPr>
            <p:spPr bwMode="auto">
              <a:xfrm>
                <a:off x="5552" y="1079"/>
                <a:ext cx="48" cy="48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54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" t="8145" r="9184" b="6760"/>
          <a:stretch>
            <a:fillRect/>
          </a:stretch>
        </p:blipFill>
        <p:spPr bwMode="auto">
          <a:xfrm>
            <a:off x="4913860" y="2507594"/>
            <a:ext cx="5168493" cy="3641730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4425965" y="1123865"/>
            <a:ext cx="748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momentum nucleons in the nucleus can be accessed using quasi-elastic scattering</a:t>
            </a:r>
          </a:p>
          <a:p>
            <a:r>
              <a:rPr lang="en-US" dirty="0">
                <a:sym typeface="Wingdings"/>
              </a:rPr>
              <a:t> At quasi-elastic peak (</a:t>
            </a:r>
            <a:r>
              <a:rPr lang="en-US" i="1" dirty="0">
                <a:sym typeface="Wingdings"/>
              </a:rPr>
              <a:t>x=1</a:t>
            </a:r>
            <a:r>
              <a:rPr lang="en-US" dirty="0">
                <a:sym typeface="Wingdings"/>
              </a:rPr>
              <a:t>), all parts of the nucleon momentum distribution contribute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653879" y="4525523"/>
            <a:ext cx="3772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 At </a:t>
            </a:r>
            <a:r>
              <a:rPr lang="en-US" b="1" i="1" dirty="0">
                <a:sym typeface="Wingdings"/>
              </a:rPr>
              <a:t>x&gt;1</a:t>
            </a:r>
            <a:r>
              <a:rPr lang="en-US" b="1" dirty="0">
                <a:sym typeface="Wingdings"/>
              </a:rPr>
              <a:t>, we can access  higher momentum components, if we go to large enough </a:t>
            </a:r>
            <a:r>
              <a:rPr lang="en-US" b="1" i="1" dirty="0">
                <a:sym typeface="Wingdings"/>
              </a:rPr>
              <a:t>Q</a:t>
            </a:r>
            <a:r>
              <a:rPr lang="en-US" b="1" i="1" baseline="30000" dirty="0">
                <a:sym typeface="Wingdings"/>
              </a:rPr>
              <a:t>2</a:t>
            </a:r>
            <a:endParaRPr lang="en-US" b="1" i="1" baseline="30000" dirty="0"/>
          </a:p>
        </p:txBody>
      </p:sp>
      <p:sp>
        <p:nvSpPr>
          <p:cNvPr id="31" name="TextBox 30"/>
          <p:cNvSpPr txBox="1"/>
          <p:nvPr/>
        </p:nvSpPr>
        <p:spPr>
          <a:xfrm>
            <a:off x="5441591" y="6333498"/>
            <a:ext cx="392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Figure courtesy N. </a:t>
            </a:r>
            <a:r>
              <a:rPr lang="en-US" sz="1200" i="1" dirty="0" err="1"/>
              <a:t>Fomin</a:t>
            </a:r>
            <a:r>
              <a:rPr lang="en-US" sz="1200" i="1" dirty="0"/>
              <a:t>, after Frankfurt, </a:t>
            </a:r>
            <a:r>
              <a:rPr lang="en-US" sz="1200" i="1" dirty="0" err="1"/>
              <a:t>Sargsian</a:t>
            </a:r>
            <a:r>
              <a:rPr lang="en-US" sz="1200" i="1" dirty="0"/>
              <a:t>, </a:t>
            </a:r>
          </a:p>
          <a:p>
            <a:r>
              <a:rPr lang="en-US" sz="1200" i="1" dirty="0"/>
              <a:t>and </a:t>
            </a:r>
            <a:r>
              <a:rPr lang="en-US" sz="1200" i="1" dirty="0" err="1"/>
              <a:t>Strikman</a:t>
            </a:r>
            <a:r>
              <a:rPr lang="en-US" sz="1200" i="1" dirty="0"/>
              <a:t>, </a:t>
            </a:r>
            <a:r>
              <a:rPr lang="en-US" sz="1200" b="1" i="1" dirty="0" err="1"/>
              <a:t>Int.J.Mod.Phys</a:t>
            </a:r>
            <a:r>
              <a:rPr lang="en-US" sz="1200" b="1" i="1" dirty="0"/>
              <a:t>. A23 (2008) 2991-3055</a:t>
            </a:r>
            <a:endParaRPr lang="en-US" sz="1200" i="1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0E0A5FE-377E-B609-032A-C7B4FACC835E}"/>
              </a:ext>
            </a:extLst>
          </p:cNvPr>
          <p:cNvCxnSpPr/>
          <p:nvPr/>
        </p:nvCxnSpPr>
        <p:spPr>
          <a:xfrm flipH="1">
            <a:off x="9941441" y="4901609"/>
            <a:ext cx="10313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2409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E7FA6-DA59-3E96-69BD-00C888DF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Measuring Short-Range Correlations</a:t>
            </a:r>
            <a:endParaRPr lang="en-US" dirty="0"/>
          </a:p>
        </p:txBody>
      </p:sp>
      <p:pic>
        <p:nvPicPr>
          <p:cNvPr id="6" name="Picture 5" descr="src_a2_example.pdf">
            <a:extLst>
              <a:ext uri="{FF2B5EF4-FFF2-40B4-BE49-F238E27FC236}">
                <a16:creationId xmlns:a16="http://schemas.microsoft.com/office/drawing/2014/main" id="{B57D6576-B248-A4E3-621E-778D39DA8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51544" y="2343025"/>
            <a:ext cx="3715098" cy="4810974"/>
          </a:xfrm>
          <a:prstGeom prst="rect">
            <a:avLst/>
          </a:prstGeom>
        </p:spPr>
      </p:pic>
      <p:graphicFrame>
        <p:nvGraphicFramePr>
          <p:cNvPr id="7" name="Object 2">
            <a:extLst>
              <a:ext uri="{FF2B5EF4-FFF2-40B4-BE49-F238E27FC236}">
                <a16:creationId xmlns:a16="http://schemas.microsoft.com/office/drawing/2014/main" id="{EE8FD778-F740-8C7D-DF74-6A2776BEA7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1077494"/>
              </p:ext>
            </p:extLst>
          </p:nvPr>
        </p:nvGraphicFramePr>
        <p:xfrm>
          <a:off x="4452187" y="5210397"/>
          <a:ext cx="14446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300" imgH="393700" progId="Equation.3">
                  <p:embed/>
                </p:oleObj>
              </mc:Choice>
              <mc:Fallback>
                <p:oleObj name="Equation" r:id="rId3" imgW="876300" imgH="393700" progId="Equation.3">
                  <p:embed/>
                  <p:pic>
                    <p:nvPicPr>
                      <p:cNvPr id="3481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187" y="5210397"/>
                        <a:ext cx="1444625" cy="6492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5">
            <a:extLst>
              <a:ext uri="{FF2B5EF4-FFF2-40B4-BE49-F238E27FC236}">
                <a16:creationId xmlns:a16="http://schemas.microsoft.com/office/drawing/2014/main" id="{4FF6984F-D25C-E5C6-88F4-B23ED3661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1505" y="5210397"/>
            <a:ext cx="3800032" cy="78483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tx1"/>
                </a:solidFill>
              </a:rPr>
              <a:t>1.4&lt;x&lt;2 =&gt; 2 nucleon correlation</a:t>
            </a:r>
          </a:p>
          <a:p>
            <a:pPr>
              <a:spcBef>
                <a:spcPct val="50000"/>
              </a:spcBef>
            </a:pPr>
            <a:r>
              <a:rPr lang="en-US" b="0" dirty="0">
                <a:solidFill>
                  <a:schemeClr val="tx1"/>
                </a:solidFill>
              </a:rPr>
              <a:t>2.4&lt;x&lt;3 =&gt; 3 nucleon correlation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4160E7-2719-52C5-6A55-5EFE0A88B97F}"/>
              </a:ext>
            </a:extLst>
          </p:cNvPr>
          <p:cNvGrpSpPr/>
          <p:nvPr/>
        </p:nvGrpSpPr>
        <p:grpSpPr>
          <a:xfrm>
            <a:off x="7628805" y="2787990"/>
            <a:ext cx="3696360" cy="2112922"/>
            <a:chOff x="5343968" y="2720574"/>
            <a:chExt cx="3696360" cy="211292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51C10D-C8A4-6F90-0A93-86F8F458BDDB}"/>
                </a:ext>
              </a:extLst>
            </p:cNvPr>
            <p:cNvGrpSpPr/>
            <p:nvPr/>
          </p:nvGrpSpPr>
          <p:grpSpPr>
            <a:xfrm>
              <a:off x="5343968" y="2928496"/>
              <a:ext cx="2895600" cy="1905000"/>
              <a:chOff x="4876800" y="1981200"/>
              <a:chExt cx="2895600" cy="1905000"/>
            </a:xfrm>
          </p:grpSpPr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F77EDCBC-771C-61E2-3493-257FC46F94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72200" y="25146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Oval 16">
                <a:extLst>
                  <a:ext uri="{FF2B5EF4-FFF2-40B4-BE49-F238E27FC236}">
                    <a16:creationId xmlns:a16="http://schemas.microsoft.com/office/drawing/2014/main" id="{34A20F2F-78A7-F5D6-7D21-C7177B9DF3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31242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Oval 17">
                <a:extLst>
                  <a:ext uri="{FF2B5EF4-FFF2-40B4-BE49-F238E27FC236}">
                    <a16:creationId xmlns:a16="http://schemas.microsoft.com/office/drawing/2014/main" id="{A87F5F31-B5D5-06CB-1D4C-4654EF87E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05600" y="22860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" name="Oval 18">
                <a:extLst>
                  <a:ext uri="{FF2B5EF4-FFF2-40B4-BE49-F238E27FC236}">
                    <a16:creationId xmlns:a16="http://schemas.microsoft.com/office/drawing/2014/main" id="{FB3BB945-60AE-CE37-5081-067BFCB1A2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22860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" name="Oval 19">
                <a:extLst>
                  <a:ext uri="{FF2B5EF4-FFF2-40B4-BE49-F238E27FC236}">
                    <a16:creationId xmlns:a16="http://schemas.microsoft.com/office/drawing/2014/main" id="{3E8A2A75-52F5-2F91-2379-F52B355F6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15200" y="29718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" name="Oval 20">
                <a:extLst>
                  <a:ext uri="{FF2B5EF4-FFF2-40B4-BE49-F238E27FC236}">
                    <a16:creationId xmlns:a16="http://schemas.microsoft.com/office/drawing/2014/main" id="{E238EB7B-042D-0C74-8B80-59BA6E47DA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39000" y="2438400"/>
                <a:ext cx="228600" cy="2286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" name="Oval 21">
                <a:extLst>
                  <a:ext uri="{FF2B5EF4-FFF2-40B4-BE49-F238E27FC236}">
                    <a16:creationId xmlns:a16="http://schemas.microsoft.com/office/drawing/2014/main" id="{C84025E7-4DF7-D990-1E7C-6CB1CEBC1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2819400"/>
                <a:ext cx="228600" cy="2286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0" name="Oval 22">
                <a:extLst>
                  <a:ext uri="{FF2B5EF4-FFF2-40B4-BE49-F238E27FC236}">
                    <a16:creationId xmlns:a16="http://schemas.microsoft.com/office/drawing/2014/main" id="{FC1BED95-A341-60BC-5258-AA4316800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53200" y="3505200"/>
                <a:ext cx="228600" cy="2286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1" name="Oval 23">
                <a:extLst>
                  <a:ext uri="{FF2B5EF4-FFF2-40B4-BE49-F238E27FC236}">
                    <a16:creationId xmlns:a16="http://schemas.microsoft.com/office/drawing/2014/main" id="{FB370F86-663B-8332-F85B-47F059866C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86600" y="2286000"/>
                <a:ext cx="228600" cy="2286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Oval 24">
                <a:extLst>
                  <a:ext uri="{FF2B5EF4-FFF2-40B4-BE49-F238E27FC236}">
                    <a16:creationId xmlns:a16="http://schemas.microsoft.com/office/drawing/2014/main" id="{0865AB4C-55AD-133E-0D9D-205F8FA1E0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10400" y="3352800"/>
                <a:ext cx="228600" cy="2286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Oval 25">
                <a:extLst>
                  <a:ext uri="{FF2B5EF4-FFF2-40B4-BE49-F238E27FC236}">
                    <a16:creationId xmlns:a16="http://schemas.microsoft.com/office/drawing/2014/main" id="{A470989D-6031-7E17-4304-9708773A2A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2590800"/>
                <a:ext cx="228600" cy="228600"/>
              </a:xfrm>
              <a:prstGeom prst="ellipse">
                <a:avLst/>
              </a:prstGeom>
              <a:solidFill>
                <a:srgbClr val="000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Oval 26">
                <a:extLst>
                  <a:ext uri="{FF2B5EF4-FFF2-40B4-BE49-F238E27FC236}">
                    <a16:creationId xmlns:a16="http://schemas.microsoft.com/office/drawing/2014/main" id="{67AF7803-16A2-F3D5-5D61-FA0191E6B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0" y="3200400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Line 27">
                <a:extLst>
                  <a:ext uri="{FF2B5EF4-FFF2-40B4-BE49-F238E27FC236}">
                    <a16:creationId xmlns:a16="http://schemas.microsoft.com/office/drawing/2014/main" id="{7D24F893-C3FF-8EA6-3006-827FE95E9E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467600" y="2179762"/>
                <a:ext cx="304800" cy="25863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Line 28">
                <a:extLst>
                  <a:ext uri="{FF2B5EF4-FFF2-40B4-BE49-F238E27FC236}">
                    <a16:creationId xmlns:a16="http://schemas.microsoft.com/office/drawing/2014/main" id="{CFAA7037-3A39-7B35-5005-192ADDDC8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638800" y="2438400"/>
                <a:ext cx="457200" cy="15240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DB69E73-F69E-4759-F257-2355F4318F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76800" y="1981200"/>
                <a:ext cx="1219200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0" dirty="0">
                    <a:solidFill>
                      <a:schemeClr val="tx1"/>
                    </a:solidFill>
                    <a:latin typeface="Times New Roman" pitchFamily="1" charset="0"/>
                  </a:rPr>
                  <a:t>2N SRC</a:t>
                </a:r>
              </a:p>
            </p:txBody>
          </p:sp>
          <p:sp>
            <p:nvSpPr>
              <p:cNvPr id="28" name="Oval 14">
                <a:extLst>
                  <a:ext uri="{FF2B5EF4-FFF2-40B4-BE49-F238E27FC236}">
                    <a16:creationId xmlns:a16="http://schemas.microsoft.com/office/drawing/2014/main" id="{1CB02CE4-EBAD-4F96-89FA-D2C067023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67400" y="1981200"/>
                <a:ext cx="1905000" cy="190500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2" name="Text Box 30">
              <a:extLst>
                <a:ext uri="{FF2B5EF4-FFF2-40B4-BE49-F238E27FC236}">
                  <a16:creationId xmlns:a16="http://schemas.microsoft.com/office/drawing/2014/main" id="{CA8D9B4D-8D18-9951-9940-3047494B84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1128" y="2720574"/>
              <a:ext cx="1219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0" dirty="0">
                  <a:solidFill>
                    <a:schemeClr val="tx1"/>
                  </a:solidFill>
                  <a:latin typeface="Times New Roman" pitchFamily="1" charset="0"/>
                </a:rPr>
                <a:t>3N SRC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F6EAF94-6275-3F7F-A97F-D69237AC180E}"/>
              </a:ext>
            </a:extLst>
          </p:cNvPr>
          <p:cNvSpPr txBox="1"/>
          <p:nvPr/>
        </p:nvSpPr>
        <p:spPr>
          <a:xfrm>
            <a:off x="1097782" y="1067973"/>
            <a:ext cx="100458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momentum nucleons in the nucleus can be accessed using quasi-elastic scattering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To measure the (relative) probability of finding a correlated pair, ratios of heavy to light nuclei are taken at </a:t>
            </a:r>
            <a:r>
              <a:rPr lang="en-US" b="1" i="1" dirty="0">
                <a:solidFill>
                  <a:srgbClr val="FF0000"/>
                </a:solidFill>
              </a:rPr>
              <a:t>x&gt;1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  <a:sym typeface="Wingdings"/>
              </a:rPr>
              <a:t> QE scattering</a:t>
            </a:r>
            <a:endParaRPr lang="en-US" dirty="0">
              <a:sym typeface="Wingding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chemeClr val="tx1"/>
                </a:solidFill>
              </a:rPr>
              <a:t>If high momentum nucleons in nuclei come from correlated pairs, ratio of A/D should show a plateau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03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C0504D"/>
                </a:solidFill>
              </a:rPr>
              <a:t>Short Range Correlations – </a:t>
            </a:r>
            <a:r>
              <a:rPr lang="en-US" sz="2800" dirty="0" err="1">
                <a:solidFill>
                  <a:srgbClr val="C0504D"/>
                </a:solidFill>
              </a:rPr>
              <a:t>np</a:t>
            </a:r>
            <a:r>
              <a:rPr lang="en-US" sz="2800" dirty="0">
                <a:solidFill>
                  <a:srgbClr val="C0504D"/>
                </a:solidFill>
              </a:rPr>
              <a:t> Dominance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5410" y="4371607"/>
            <a:ext cx="2776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Conclusion: High momentum nucleons are dominated by </a:t>
            </a:r>
            <a:r>
              <a:rPr lang="en-US" b="1" i="1" dirty="0" err="1">
                <a:solidFill>
                  <a:srgbClr val="FF0000"/>
                </a:solidFill>
              </a:rPr>
              <a:t>np</a:t>
            </a:r>
            <a:r>
              <a:rPr lang="en-US" dirty="0"/>
              <a:t> pairs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604112" y="3146786"/>
            <a:ext cx="6096746" cy="3372971"/>
            <a:chOff x="2832100" y="1690030"/>
            <a:chExt cx="6096746" cy="3372971"/>
          </a:xfrm>
        </p:grpSpPr>
        <p:pic>
          <p:nvPicPr>
            <p:cNvPr id="16" name="Picture 15" descr="src_result.eps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595456" y="926674"/>
              <a:ext cx="3372971" cy="4899684"/>
            </a:xfrm>
            <a:prstGeom prst="rect">
              <a:avLst/>
            </a:prstGeom>
            <a:ln>
              <a:noFill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7198384" y="1960144"/>
              <a:ext cx="1307494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96 +/- 22%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262629" y="3815985"/>
              <a:ext cx="1243249" cy="369332"/>
            </a:xfrm>
            <a:prstGeom prst="rect">
              <a:avLst/>
            </a:prstGeom>
            <a:solidFill>
              <a:schemeClr val="accent6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9.5 +/- 2%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49185" y="2434096"/>
              <a:ext cx="1666216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 err="1"/>
                <a:t>Subedi</a:t>
              </a:r>
              <a:r>
                <a:rPr lang="en-US" sz="1200" i="1" dirty="0"/>
                <a:t>, et al, Science 320, 1476 (2008)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262629" y="4327337"/>
              <a:ext cx="1666217" cy="46166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i="1" dirty="0" err="1"/>
                <a:t>Shneor</a:t>
              </a:r>
              <a:r>
                <a:rPr lang="en-US" sz="1200" i="1" dirty="0"/>
                <a:t>, et al, PRL 99, 072501 (2007)</a:t>
              </a:r>
            </a:p>
          </p:txBody>
        </p:sp>
      </p:grpSp>
      <p:pic>
        <p:nvPicPr>
          <p:cNvPr id="4" name="Picture 3" descr="src_carto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71" y="1079309"/>
            <a:ext cx="2832099" cy="25303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94490" y="1087400"/>
            <a:ext cx="74879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SRCs can be studied in more detail via triple-coincidence reactions</a:t>
            </a:r>
          </a:p>
          <a:p>
            <a:r>
              <a:rPr lang="en-US" dirty="0">
                <a:sym typeface="Wingdings"/>
              </a:rPr>
              <a:t> Electron knocks out high momentum proton from carbon nucleus</a:t>
            </a:r>
          </a:p>
          <a:p>
            <a:r>
              <a:rPr lang="en-US" dirty="0">
                <a:sym typeface="Wingdings"/>
              </a:rPr>
              <a:t> “Partner” backward-going proton or neutron also detected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749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32974-24F5-6C85-D7F0-C82A1D8CF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DA98-6C3B-C785-13E9-46D05308A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Nuclear Dependence of SRCs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00D76A36-DAD3-AE4B-64B0-A000017B9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54129" r="3293" b="3061"/>
          <a:stretch>
            <a:fillRect/>
          </a:stretch>
        </p:blipFill>
        <p:spPr bwMode="auto">
          <a:xfrm>
            <a:off x="6617564" y="1354268"/>
            <a:ext cx="4800600" cy="3244850"/>
          </a:xfrm>
          <a:prstGeom prst="rect">
            <a:avLst/>
          </a:prstGeom>
          <a:noFill/>
          <a:ln w="28575" algn="ctr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3">
            <a:extLst>
              <a:ext uri="{FF2B5EF4-FFF2-40B4-BE49-F238E27FC236}">
                <a16:creationId xmlns:a16="http://schemas.microsoft.com/office/drawing/2014/main" id="{D6B90854-0F61-17DD-A6F6-F57ED91C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122" t="13899" r="23624" b="8122"/>
          <a:stretch>
            <a:fillRect/>
          </a:stretch>
        </p:blipFill>
        <p:spPr bwMode="auto">
          <a:xfrm>
            <a:off x="609600" y="1230034"/>
            <a:ext cx="4800600" cy="3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8A02722-E31E-6A37-E0D7-061F77B4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615" y="4965071"/>
            <a:ext cx="3584448" cy="276999"/>
          </a:xfrm>
          <a:prstGeom prst="rect">
            <a:avLst/>
          </a:prstGeom>
          <a:solidFill>
            <a:schemeClr val="bg2"/>
          </a:solidFill>
          <a:ln w="2857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/>
              <a:t>N. </a:t>
            </a:r>
            <a:r>
              <a:rPr lang="en-US" sz="1200" i="1" dirty="0" err="1"/>
              <a:t>Fomin</a:t>
            </a:r>
            <a:r>
              <a:rPr lang="en-US" sz="1200" i="1" dirty="0"/>
              <a:t> et al,  </a:t>
            </a:r>
            <a:r>
              <a:rPr lang="en-US" sz="1200" i="1" dirty="0" err="1"/>
              <a:t>Phys.Rev.Lett</a:t>
            </a:r>
            <a:r>
              <a:rPr lang="en-US" sz="1200" i="1" dirty="0"/>
              <a:t>. 108 (2012) 092502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B7F3DE-B03C-DD03-C799-9F7CE001BBF4}"/>
              </a:ext>
            </a:extLst>
          </p:cNvPr>
          <p:cNvSpPr txBox="1"/>
          <p:nvPr/>
        </p:nvSpPr>
        <p:spPr>
          <a:xfrm>
            <a:off x="6096000" y="4965071"/>
            <a:ext cx="491699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JLab also data on A/D ratios at </a:t>
            </a:r>
            <a:r>
              <a:rPr lang="en-US" i="1" u="sng" dirty="0"/>
              <a:t>x&gt;1 </a:t>
            </a:r>
            <a:r>
              <a:rPr lang="en-US" u="sng" dirty="0"/>
              <a:t>at 6 GeV</a:t>
            </a:r>
          </a:p>
          <a:p>
            <a:r>
              <a:rPr lang="en-US" i="1" dirty="0"/>
              <a:t>a</a:t>
            </a:r>
            <a:r>
              <a:rPr lang="en-US" i="1" baseline="-25000" dirty="0"/>
              <a:t>2</a:t>
            </a:r>
            <a:r>
              <a:rPr lang="en-US" i="1" dirty="0"/>
              <a:t> </a:t>
            </a:r>
            <a:r>
              <a:rPr lang="en-US" dirty="0"/>
              <a:t>ratios for: </a:t>
            </a:r>
          </a:p>
          <a:p>
            <a:pPr>
              <a:buFont typeface="Wingdings" charset="2"/>
              <a:buChar char="à"/>
            </a:pPr>
            <a:r>
              <a:rPr lang="en-US" dirty="0"/>
              <a:t>Additional nuclei (Cu, Be, Au)</a:t>
            </a:r>
          </a:p>
          <a:p>
            <a:pPr>
              <a:buFont typeface="Wingdings" charset="2"/>
              <a:buChar char="à"/>
            </a:pPr>
            <a:r>
              <a:rPr lang="en-US" dirty="0"/>
              <a:t>Higher precision for targets with already existing ratios </a:t>
            </a:r>
            <a:endParaRPr lang="en-US" i="1" dirty="0"/>
          </a:p>
          <a:p>
            <a:endParaRPr lang="en-US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83511-ABB5-5875-EE53-7E866F8FF7C7}"/>
              </a:ext>
            </a:extLst>
          </p:cNvPr>
          <p:cNvSpPr txBox="1"/>
          <p:nvPr/>
        </p:nvSpPr>
        <p:spPr>
          <a:xfrm>
            <a:off x="1259242" y="5457462"/>
            <a:ext cx="42311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  Relative probability to find SRC shows similar dependence on nuclear density as EMC effect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5377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FC258-3482-BB38-C90A-F2B766CCD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Nuclear Dependence of SRCs and the EMC Effect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73F307B1-C1EC-29A5-4FB3-75977C4B0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7" t="54129" r="3293" b="3061"/>
          <a:stretch>
            <a:fillRect/>
          </a:stretch>
        </p:blipFill>
        <p:spPr bwMode="auto">
          <a:xfrm>
            <a:off x="6617564" y="1354268"/>
            <a:ext cx="4800600" cy="3244850"/>
          </a:xfrm>
          <a:prstGeom prst="rect">
            <a:avLst/>
          </a:prstGeom>
          <a:noFill/>
          <a:ln w="28575" algn="ctr">
            <a:solidFill>
              <a:srgbClr val="1C1C1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prl_slopes_v2.pdf">
            <a:extLst>
              <a:ext uri="{FF2B5EF4-FFF2-40B4-BE49-F238E27FC236}">
                <a16:creationId xmlns:a16="http://schemas.microsoft.com/office/drawing/2014/main" id="{C8F3E57A-9674-A235-BD4E-B1157EEF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68" y="1311489"/>
            <a:ext cx="4999169" cy="33639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D15F7D-67C4-830C-847D-DCF30F144E99}"/>
              </a:ext>
            </a:extLst>
          </p:cNvPr>
          <p:cNvSpPr txBox="1"/>
          <p:nvPr/>
        </p:nvSpPr>
        <p:spPr>
          <a:xfrm>
            <a:off x="7464466" y="1798584"/>
            <a:ext cx="672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069FB-677B-3560-DEBB-206B0011CAA1}"/>
              </a:ext>
            </a:extLst>
          </p:cNvPr>
          <p:cNvSpPr txBox="1"/>
          <p:nvPr/>
        </p:nvSpPr>
        <p:spPr>
          <a:xfrm>
            <a:off x="1660026" y="1718771"/>
            <a:ext cx="69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EMC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84E049-7C93-49DA-3C53-EA0DDD9F8C69}"/>
              </a:ext>
            </a:extLst>
          </p:cNvPr>
          <p:cNvSpPr txBox="1"/>
          <p:nvPr/>
        </p:nvSpPr>
        <p:spPr>
          <a:xfrm>
            <a:off x="1344692" y="5361845"/>
            <a:ext cx="1007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ym typeface="Wingdings"/>
              </a:rPr>
              <a:t>  Relative probability to find SRC shows similar dependence on nuclear density as EMC effect!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328569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7A8C5-7F35-0F8A-DEF8-746D2AF66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EMC Effect and Short-Range Correlations</a:t>
            </a:r>
            <a:endParaRPr lang="en-US" dirty="0"/>
          </a:p>
        </p:txBody>
      </p:sp>
      <p:pic>
        <p:nvPicPr>
          <p:cNvPr id="4" name="Picture 3" descr="EMC_SRC_new.eps">
            <a:extLst>
              <a:ext uri="{FF2B5EF4-FFF2-40B4-BE49-F238E27FC236}">
                <a16:creationId xmlns:a16="http://schemas.microsoft.com/office/drawing/2014/main" id="{1CB91F91-480D-F6B4-1421-9BE606909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61" y="1079309"/>
            <a:ext cx="5915816" cy="4025074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E51F2241-4E8B-162B-6359-84F713077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7054" y="3965867"/>
            <a:ext cx="3153953" cy="276999"/>
          </a:xfrm>
          <a:prstGeom prst="rect">
            <a:avLst/>
          </a:prstGeom>
          <a:solidFill>
            <a:srgbClr val="FFF98A"/>
          </a:solidFill>
          <a:ln w="28575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/>
              <a:t>O. Hen et al, </a:t>
            </a:r>
            <a:r>
              <a:rPr lang="en-US" sz="1200" i="1" dirty="0" err="1"/>
              <a:t>Phys.Rev</a:t>
            </a:r>
            <a:r>
              <a:rPr lang="en-US" sz="1200" i="1" dirty="0"/>
              <a:t>. C85 (2012) 047301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074C47-A98C-7C62-3679-2558BF6E9A4A}"/>
              </a:ext>
            </a:extLst>
          </p:cNvPr>
          <p:cNvSpPr txBox="1"/>
          <p:nvPr/>
        </p:nvSpPr>
        <p:spPr>
          <a:xfrm>
            <a:off x="495300" y="1799042"/>
            <a:ext cx="5143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Weinstein </a:t>
            </a:r>
            <a:r>
              <a:rPr lang="en-US" sz="2000" i="1" dirty="0"/>
              <a:t>et al  </a:t>
            </a:r>
            <a:r>
              <a:rPr lang="en-US" sz="2000" dirty="0"/>
              <a:t>first observed linear correlation between size of EMC effect and Short-Range Correlation “plateau” using EMC and older SRC data</a:t>
            </a:r>
          </a:p>
          <a:p>
            <a:endParaRPr lang="en-US" sz="2000" dirty="0"/>
          </a:p>
          <a:p>
            <a:r>
              <a:rPr lang="en-US" sz="2000" dirty="0">
                <a:sym typeface="Wingdings"/>
              </a:rPr>
              <a:t>Correlation </a:t>
            </a:r>
            <a:r>
              <a:rPr lang="en-US" sz="2000" u="sng" dirty="0">
                <a:sym typeface="Wingdings"/>
              </a:rPr>
              <a:t>strengthened </a:t>
            </a:r>
            <a:r>
              <a:rPr lang="en-US" sz="2000" dirty="0">
                <a:sym typeface="Wingdings"/>
              </a:rPr>
              <a:t>with addition of JLab 6 GeV SRC (beryllium) data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CA6467-79AF-D67D-B6B4-52AFE61CB2D8}"/>
              </a:ext>
            </a:extLst>
          </p:cNvPr>
          <p:cNvSpPr txBox="1"/>
          <p:nvPr/>
        </p:nvSpPr>
        <p:spPr>
          <a:xfrm>
            <a:off x="1346200" y="5058958"/>
            <a:ext cx="858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ym typeface="Wingdings"/>
              </a:rPr>
              <a:t>This result provides a </a:t>
            </a:r>
            <a:r>
              <a:rPr lang="en-US" sz="2400" b="1" i="1" dirty="0">
                <a:solidFill>
                  <a:srgbClr val="0000FF"/>
                </a:solidFill>
                <a:sym typeface="Wingdings"/>
              </a:rPr>
              <a:t>quantitative</a:t>
            </a:r>
            <a:r>
              <a:rPr lang="en-US" sz="2400" dirty="0">
                <a:sym typeface="Wingdings"/>
              </a:rPr>
              <a:t> test of level of correlation between the two effects, but does not provide a microscopic explanation for EMC Effect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0101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094B-E0A9-5805-159F-50000BB04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Summary: 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CA7BC-C06C-B1E7-36E4-4A3E736F6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Discovery of the EMC Effect was perhaps the first indication of the relevance of quark degrees of freedom in the nucleus</a:t>
            </a:r>
          </a:p>
          <a:p>
            <a:r>
              <a:rPr lang="en-US" dirty="0"/>
              <a:t>Significant experimental and theoretical effort over the last 40+ years</a:t>
            </a:r>
          </a:p>
          <a:p>
            <a:pPr lvl="1"/>
            <a:r>
              <a:rPr lang="en-US" b="1" i="1" dirty="0">
                <a:solidFill>
                  <a:srgbClr val="FF0000"/>
                </a:solidFill>
              </a:rPr>
              <a:t>Still so consensus on origin!</a:t>
            </a:r>
          </a:p>
          <a:p>
            <a:r>
              <a:rPr lang="en-US" dirty="0"/>
              <a:t>“Conventional” nuclear effects (Fermi motion, binding, nuclear </a:t>
            </a:r>
            <a:r>
              <a:rPr lang="en-US" dirty="0" err="1"/>
              <a:t>pions</a:t>
            </a:r>
            <a:r>
              <a:rPr lang="en-US" dirty="0"/>
              <a:t>) are insufficient to explain the EMC Effect</a:t>
            </a:r>
          </a:p>
          <a:p>
            <a:r>
              <a:rPr lang="en-US" dirty="0"/>
              <a:t>Observation of correlation with SRCs has generated a lot of excitement</a:t>
            </a:r>
          </a:p>
          <a:p>
            <a:pPr lvl="1"/>
            <a:r>
              <a:rPr lang="en-US" dirty="0"/>
              <a:t>Are there testable predictions/observables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31519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2439-0797-520A-2CE4-65FD826DE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CEBAF’s Original Mission Statement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16F9A-4D45-1C21-1B32-22D74C28C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ja-JP" i="1" dirty="0">
                <a:ea typeface="ＭＳ Ｐゴシック" panose="020B0600070205080204" pitchFamily="34" charset="-128"/>
              </a:rPr>
              <a:t>Key Mission and Principal Focus (1987):</a:t>
            </a:r>
          </a:p>
          <a:p>
            <a:pPr lvl="1" eaLnBrk="1" hangingPunct="1"/>
            <a:r>
              <a:rPr lang="en-US" altLang="ja-JP" b="1" dirty="0">
                <a:ea typeface="ＭＳ Ｐゴシック" panose="020B0600070205080204" pitchFamily="34" charset="-128"/>
              </a:rPr>
              <a:t>The study of the largely unexplored transition between the nucleon-meson and the quark-gluon descriptions of nuclear matter.</a:t>
            </a:r>
          </a:p>
          <a:p>
            <a:pPr eaLnBrk="1" hangingPunct="1">
              <a:buFontTx/>
              <a:buNone/>
            </a:pPr>
            <a:r>
              <a:rPr lang="en-US" altLang="ja-JP" b="1" dirty="0">
                <a:ea typeface="ＭＳ Ｐゴシック" panose="020B0600070205080204" pitchFamily="34" charset="-128"/>
              </a:rPr>
              <a:t>				</a:t>
            </a:r>
            <a:r>
              <a:rPr lang="en-US" altLang="ja-JP" sz="2000" i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Role of Quarks in Nuclear Physics</a:t>
            </a:r>
          </a:p>
          <a:p>
            <a:pPr eaLnBrk="1" hangingPunct="1">
              <a:buFontTx/>
              <a:buNone/>
            </a:pPr>
            <a:endParaRPr lang="en-US" altLang="ja-JP" sz="2000" i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ja-JP" dirty="0">
                <a:ea typeface="ＭＳ Ｐゴシック" panose="020B0600070205080204" pitchFamily="34" charset="-128"/>
              </a:rPr>
              <a:t>We can describe nuclei, for the most part, just using protons, neutrons, and other exchange particles: does there come a point at which we must describe in terms of quarks and gluons?</a:t>
            </a:r>
          </a:p>
          <a:p>
            <a:pPr lvl="1" eaLnBrk="1" hangingPunct="1"/>
            <a:r>
              <a:rPr lang="en-US" altLang="ja-JP" dirty="0">
                <a:ea typeface="ＭＳ Ｐゴシック" panose="020B0600070205080204" pitchFamily="34" charset="-128"/>
              </a:rPr>
              <a:t>If not, why not?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CEBAF original sign, stone with blue lettering, CEBAF">
            <a:extLst>
              <a:ext uri="{FF2B5EF4-FFF2-40B4-BE49-F238E27FC236}">
                <a16:creationId xmlns:a16="http://schemas.microsoft.com/office/drawing/2014/main" id="{76F69B90-1120-2B62-C322-996247D26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902" y="4709347"/>
            <a:ext cx="2834015" cy="187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92A958F0-DA8C-FF45-C48D-008920F64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64" y="4638765"/>
            <a:ext cx="2473298" cy="198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CB8FF00D-DF65-975B-A8F4-5ED7D5069FEE}"/>
              </a:ext>
            </a:extLst>
          </p:cNvPr>
          <p:cNvSpPr/>
          <p:nvPr/>
        </p:nvSpPr>
        <p:spPr>
          <a:xfrm>
            <a:off x="7013749" y="5437300"/>
            <a:ext cx="1145513" cy="68886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1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9C73-227B-7028-610D-9B58D4A19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Related Topics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2ABBE-E9B9-A633-C745-68487B757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ja-JP" b="1" i="1" dirty="0">
                <a:ea typeface="ＭＳ Ｐゴシック" panose="020B0600070205080204" pitchFamily="34" charset="-128"/>
              </a:rPr>
              <a:t>Do individual nucleons change their size, shape, and quark structure in the nuclear medium?</a:t>
            </a:r>
          </a:p>
          <a:p>
            <a:pPr eaLnBrk="1" hangingPunct="1">
              <a:spcBef>
                <a:spcPct val="0"/>
              </a:spcBef>
            </a:pPr>
            <a:endParaRPr lang="en-US" altLang="en-US" i="1" dirty="0">
              <a:solidFill>
                <a:srgbClr val="FF0000"/>
              </a:solidFill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How do quarks and gluons come together to determine the structure of the proton?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What is the distribution of charge and magnetism in the nucleon?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How is the spin of the proton built up from quarks and gluons?</a:t>
            </a:r>
          </a:p>
          <a:p>
            <a:pPr lvl="1" eaLnBrk="1" hangingPunct="1"/>
            <a:endParaRPr lang="en-US" altLang="en-US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b="1" i="1" dirty="0">
                <a:ea typeface="ＭＳ Ｐゴシック" panose="020B0600070205080204" pitchFamily="34" charset="-128"/>
              </a:rPr>
              <a:t>What are the properties of the strong force (“QCD”) in the regime where quarks are confined?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11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83AD8-3F4F-7E7E-68F6-1F9EA7A7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Deep Inelastic Scattering</a:t>
            </a:r>
            <a:endParaRPr lang="en-US" dirty="0"/>
          </a:p>
        </p:txBody>
      </p:sp>
      <p:pic>
        <p:nvPicPr>
          <p:cNvPr id="4" name="Picture 4" descr="dis_kine">
            <a:extLst>
              <a:ext uri="{FF2B5EF4-FFF2-40B4-BE49-F238E27FC236}">
                <a16:creationId xmlns:a16="http://schemas.microsoft.com/office/drawing/2014/main" id="{17039D94-E223-6A2A-A569-880464B1A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592" y="1012903"/>
            <a:ext cx="4795838" cy="281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308F482-410C-BC00-EC7C-B4EF735FE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52" y="1316055"/>
            <a:ext cx="32924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Cross section for inclusive lepton (electron) scattering:</a:t>
            </a:r>
          </a:p>
        </p:txBody>
      </p:sp>
      <p:graphicFrame>
        <p:nvGraphicFramePr>
          <p:cNvPr id="6" name="Object 8">
            <a:extLst>
              <a:ext uri="{FF2B5EF4-FFF2-40B4-BE49-F238E27FC236}">
                <a16:creationId xmlns:a16="http://schemas.microsoft.com/office/drawing/2014/main" id="{4B5C7CD7-0DE7-AF57-73F2-347313266BF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2496702"/>
              </p:ext>
            </p:extLst>
          </p:nvPr>
        </p:nvGraphicFramePr>
        <p:xfrm>
          <a:off x="792946" y="2544012"/>
          <a:ext cx="280670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36480" imgH="444240" progId="Equation.3">
                  <p:embed/>
                </p:oleObj>
              </mc:Choice>
              <mc:Fallback>
                <p:oleObj name="Equation" r:id="rId3" imgW="1536480" imgH="444240" progId="Equation.3">
                  <p:embed/>
                  <p:pic>
                    <p:nvPicPr>
                      <p:cNvPr id="71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946" y="2544012"/>
                        <a:ext cx="280670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>
            <a:extLst>
              <a:ext uri="{FF2B5EF4-FFF2-40B4-BE49-F238E27FC236}">
                <a16:creationId xmlns:a16="http://schemas.microsoft.com/office/drawing/2014/main" id="{F8705B76-1BF3-D451-2ECE-D39FA4C22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3170951"/>
              </p:ext>
            </p:extLst>
          </p:nvPr>
        </p:nvGraphicFramePr>
        <p:xfrm>
          <a:off x="2025650" y="4299857"/>
          <a:ext cx="6584950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606480" imgH="444240" progId="Equation.3">
                  <p:embed/>
                </p:oleObj>
              </mc:Choice>
              <mc:Fallback>
                <p:oleObj name="Equation" r:id="rId5" imgW="3606480" imgH="444240" progId="Equation.3">
                  <p:embed/>
                  <p:pic>
                    <p:nvPicPr>
                      <p:cNvPr id="717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4299857"/>
                        <a:ext cx="6584950" cy="811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>
            <a:extLst>
              <a:ext uri="{FF2B5EF4-FFF2-40B4-BE49-F238E27FC236}">
                <a16:creationId xmlns:a16="http://schemas.microsoft.com/office/drawing/2014/main" id="{0CA8D412-EF83-123E-04BA-F00CAD2B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537" y="5701759"/>
            <a:ext cx="3276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/>
              <a:t>In the limit of large Q</a:t>
            </a:r>
            <a:r>
              <a:rPr lang="en-US" sz="2000" baseline="30000" dirty="0"/>
              <a:t>2</a:t>
            </a:r>
            <a:r>
              <a:rPr lang="en-US" sz="2000" dirty="0"/>
              <a:t>, structure functions scale</a:t>
            </a:r>
            <a:endParaRPr lang="en-US" sz="2000" baseline="30000" dirty="0"/>
          </a:p>
        </p:txBody>
      </p:sp>
      <p:graphicFrame>
        <p:nvGraphicFramePr>
          <p:cNvPr id="9" name="Object 11">
            <a:extLst>
              <a:ext uri="{FF2B5EF4-FFF2-40B4-BE49-F238E27FC236}">
                <a16:creationId xmlns:a16="http://schemas.microsoft.com/office/drawing/2014/main" id="{54AA3570-8458-1362-EABF-99C271DB28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3466250"/>
              </p:ext>
            </p:extLst>
          </p:nvPr>
        </p:nvGraphicFramePr>
        <p:xfrm>
          <a:off x="5318125" y="5496038"/>
          <a:ext cx="2514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295280" imgH="482400" progId="Equation.3">
                  <p:embed/>
                </p:oleObj>
              </mc:Choice>
              <mc:Fallback>
                <p:oleObj name="Equation" r:id="rId7" imgW="1295280" imgH="482400" progId="Equation.3">
                  <p:embed/>
                  <p:pic>
                    <p:nvPicPr>
                      <p:cNvPr id="71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5496038"/>
                        <a:ext cx="2514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2">
            <a:extLst>
              <a:ext uri="{FF2B5EF4-FFF2-40B4-BE49-F238E27FC236}">
                <a16:creationId xmlns:a16="http://schemas.microsoft.com/office/drawing/2014/main" id="{EB99D5CC-D381-9FA7-B5F9-74F5A580AB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4796063"/>
              </p:ext>
            </p:extLst>
          </p:nvPr>
        </p:nvGraphicFramePr>
        <p:xfrm>
          <a:off x="8610600" y="5519057"/>
          <a:ext cx="1295400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609480" imgH="419040" progId="Equation.3">
                  <p:embed/>
                </p:oleObj>
              </mc:Choice>
              <mc:Fallback>
                <p:oleObj name="Equation" r:id="rId9" imgW="609480" imgH="419040" progId="Equation.3">
                  <p:embed/>
                  <p:pic>
                    <p:nvPicPr>
                      <p:cNvPr id="718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0600" y="5519057"/>
                        <a:ext cx="1295400" cy="89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201B8F0-9F84-4ADD-6F82-4B2B7F4F81C9}"/>
              </a:ext>
            </a:extLst>
          </p:cNvPr>
          <p:cNvSpPr txBox="1"/>
          <p:nvPr/>
        </p:nvSpPr>
        <p:spPr>
          <a:xfrm>
            <a:off x="10119013" y="1952344"/>
            <a:ext cx="10903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Q</a:t>
            </a:r>
            <a:r>
              <a:rPr lang="en-US" sz="2000" baseline="30000" dirty="0"/>
              <a:t>2</a:t>
            </a:r>
            <a:r>
              <a:rPr lang="en-US" sz="2000" dirty="0"/>
              <a:t> = -q</a:t>
            </a:r>
            <a:r>
              <a:rPr lang="en-US" sz="2000" baseline="30000" dirty="0"/>
              <a:t>2</a:t>
            </a:r>
          </a:p>
          <a:p>
            <a:r>
              <a:rPr lang="en-US" sz="2000" dirty="0">
                <a:latin typeface="Symbol" pitchFamily="2" charset="2"/>
              </a:rPr>
              <a:t>n</a:t>
            </a:r>
            <a:r>
              <a:rPr lang="en-US" sz="2000" dirty="0"/>
              <a:t>=E-E’</a:t>
            </a:r>
          </a:p>
        </p:txBody>
      </p:sp>
    </p:spTree>
    <p:extLst>
      <p:ext uri="{BB962C8B-B14F-4D97-AF65-F5344CB8AC3E}">
        <p14:creationId xmlns:p14="http://schemas.microsoft.com/office/powerpoint/2010/main" val="2217112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i="1">
                <a:solidFill>
                  <a:schemeClr val="accent2"/>
                </a:solidFill>
              </a:rPr>
              <a:t>F</a:t>
            </a:r>
            <a:r>
              <a:rPr lang="en-US" i="1" baseline="-25000">
                <a:solidFill>
                  <a:schemeClr val="accent2"/>
                </a:solidFill>
              </a:rPr>
              <a:t>2</a:t>
            </a:r>
            <a:r>
              <a:rPr lang="en-US">
                <a:solidFill>
                  <a:schemeClr val="accent2"/>
                </a:solidFill>
              </a:rPr>
              <a:t> and Parton Distributions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i="1" dirty="0"/>
              <a:t>F</a:t>
            </a:r>
            <a:r>
              <a:rPr lang="en-US" sz="2000" i="1" baseline="-25000" dirty="0"/>
              <a:t>2</a:t>
            </a:r>
            <a:r>
              <a:rPr lang="en-US" sz="2000" dirty="0"/>
              <a:t> interpreted in the quark-</a:t>
            </a:r>
            <a:r>
              <a:rPr lang="en-US" sz="2000" dirty="0" err="1"/>
              <a:t>parton</a:t>
            </a:r>
            <a:r>
              <a:rPr lang="en-US" sz="2000" dirty="0"/>
              <a:t> model as the charge-weighted sum over quark distributions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At finite </a:t>
            </a:r>
            <a:r>
              <a:rPr lang="en-US" sz="2000" i="1" dirty="0"/>
              <a:t>Q</a:t>
            </a:r>
            <a:r>
              <a:rPr lang="en-US" sz="2000" i="1" baseline="30000" dirty="0"/>
              <a:t>2</a:t>
            </a:r>
            <a:r>
              <a:rPr lang="en-US" sz="2000" dirty="0"/>
              <a:t>, </a:t>
            </a:r>
            <a:r>
              <a:rPr lang="en-US" sz="2000" i="1" dirty="0"/>
              <a:t>F</a:t>
            </a:r>
            <a:r>
              <a:rPr lang="en-US" sz="2000" i="1" baseline="-25000" dirty="0"/>
              <a:t>2</a:t>
            </a:r>
            <a:r>
              <a:rPr lang="en-US" sz="2000" dirty="0"/>
              <a:t> not </a:t>
            </a:r>
            <a:r>
              <a:rPr lang="en-US" sz="2000" i="1" dirty="0"/>
              <a:t>Q</a:t>
            </a:r>
            <a:r>
              <a:rPr lang="en-US" sz="2000" i="1" baseline="30000" dirty="0"/>
              <a:t>2</a:t>
            </a:r>
            <a:r>
              <a:rPr lang="en-US" sz="2000" dirty="0"/>
              <a:t> independent </a:t>
            </a:r>
            <a:r>
              <a:rPr lang="en-US" sz="2000" dirty="0">
                <a:sym typeface="Wingdings" charset="0"/>
              </a:rPr>
              <a:t> scaling violations can be predicted in </a:t>
            </a:r>
            <a:r>
              <a:rPr lang="en-US" sz="2000" dirty="0" err="1">
                <a:sym typeface="Wingdings" charset="0"/>
              </a:rPr>
              <a:t>pQCD</a:t>
            </a:r>
            <a:endParaRPr lang="en-US" sz="2000" dirty="0">
              <a:sym typeface="Wingdings" charset="0"/>
            </a:endParaRPr>
          </a:p>
          <a:p>
            <a:r>
              <a:rPr lang="en-US" sz="2000" dirty="0">
                <a:sym typeface="Wingdings" charset="0"/>
              </a:rPr>
              <a:t>At fixed x, scaling can be tested via logarithmic derivative of </a:t>
            </a:r>
            <a:r>
              <a:rPr lang="en-US" sz="2000" i="1" dirty="0">
                <a:sym typeface="Wingdings" charset="0"/>
              </a:rPr>
              <a:t>F</a:t>
            </a:r>
            <a:r>
              <a:rPr lang="en-US" sz="2000" i="1" baseline="-25000" dirty="0">
                <a:sym typeface="Wingdings" charset="0"/>
              </a:rPr>
              <a:t>2</a:t>
            </a:r>
            <a:r>
              <a:rPr lang="en-US" sz="2000" dirty="0">
                <a:sym typeface="Wingdings" charset="0"/>
              </a:rPr>
              <a:t> </a:t>
            </a:r>
            <a:r>
              <a:rPr lang="en-US" sz="2000" dirty="0" err="1">
                <a:sym typeface="Wingdings" charset="0"/>
              </a:rPr>
              <a:t>w.r.t</a:t>
            </a:r>
            <a:r>
              <a:rPr lang="en-US" sz="2000" dirty="0">
                <a:sym typeface="Wingdings" charset="0"/>
              </a:rPr>
              <a:t>. to </a:t>
            </a:r>
            <a:r>
              <a:rPr lang="en-US" sz="2000" i="1" dirty="0">
                <a:sym typeface="Wingdings" charset="0"/>
              </a:rPr>
              <a:t>Q</a:t>
            </a:r>
            <a:r>
              <a:rPr lang="en-US" sz="2000" i="1" baseline="30000" dirty="0">
                <a:sym typeface="Wingdings" charset="0"/>
              </a:rPr>
              <a:t>2</a:t>
            </a:r>
          </a:p>
          <a:p>
            <a:pPr>
              <a:buFontTx/>
              <a:buNone/>
            </a:pPr>
            <a:endParaRPr lang="en-US" sz="2000" i="1" baseline="30000" dirty="0">
              <a:sym typeface="Wingdings" charset="0"/>
            </a:endParaRPr>
          </a:p>
          <a:p>
            <a:pPr>
              <a:buFontTx/>
              <a:buNone/>
            </a:pPr>
            <a:endParaRPr lang="en-US" sz="2000" i="1" baseline="30000" dirty="0">
              <a:sym typeface="Wingdings" charset="0"/>
            </a:endParaRPr>
          </a:p>
          <a:p>
            <a:endParaRPr lang="en-US" sz="2000" dirty="0">
              <a:sym typeface="Wingdings" charset="0"/>
            </a:endParaRPr>
          </a:p>
          <a:p>
            <a:r>
              <a:rPr lang="en-US" sz="2000" dirty="0">
                <a:sym typeface="Wingdings" charset="0"/>
              </a:rPr>
              <a:t>In addition, corrections due to the finite mass of the nucleon lead to further scaling violations  these can be partially accounted for by examining data in terms of </a:t>
            </a:r>
            <a:r>
              <a:rPr lang="en-US" sz="2000" dirty="0" err="1">
                <a:sym typeface="Wingdings" charset="0"/>
              </a:rPr>
              <a:t>Nachtmann</a:t>
            </a:r>
            <a:r>
              <a:rPr lang="en-US" sz="2000" dirty="0">
                <a:sym typeface="Wingdings" charset="0"/>
              </a:rPr>
              <a:t> variable, </a:t>
            </a:r>
            <a:r>
              <a:rPr lang="en-US" sz="2000" dirty="0">
                <a:latin typeface="Symbol" charset="0"/>
                <a:sym typeface="Wingdings" charset="0"/>
              </a:rPr>
              <a:t>x</a:t>
            </a:r>
            <a:endParaRPr lang="en-US" sz="2000" dirty="0">
              <a:latin typeface="Symbol" charset="0"/>
            </a:endParaRPr>
          </a:p>
          <a:p>
            <a:endParaRPr lang="en-US" sz="2000" dirty="0"/>
          </a:p>
        </p:txBody>
      </p:sp>
      <p:graphicFrame>
        <p:nvGraphicFramePr>
          <p:cNvPr id="92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9328071"/>
              </p:ext>
            </p:extLst>
          </p:nvPr>
        </p:nvGraphicFramePr>
        <p:xfrm>
          <a:off x="4305300" y="1712690"/>
          <a:ext cx="2667000" cy="750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18960" imgH="342720" progId="Equation.3">
                  <p:embed/>
                </p:oleObj>
              </mc:Choice>
              <mc:Fallback>
                <p:oleObj name="Equation" r:id="rId2" imgW="1218960" imgH="342720" progId="Equation.3">
                  <p:embed/>
                  <p:pic>
                    <p:nvPicPr>
                      <p:cNvPr id="922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5300" y="1712690"/>
                        <a:ext cx="2667000" cy="750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1237146"/>
              </p:ext>
            </p:extLst>
          </p:nvPr>
        </p:nvGraphicFramePr>
        <p:xfrm>
          <a:off x="5170968" y="5145310"/>
          <a:ext cx="2133600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57120" imgH="672840" progId="Equation.3">
                  <p:embed/>
                </p:oleObj>
              </mc:Choice>
              <mc:Fallback>
                <p:oleObj name="Equation" r:id="rId4" imgW="1257120" imgH="672840" progId="Equation.3">
                  <p:embed/>
                  <p:pic>
                    <p:nvPicPr>
                      <p:cNvPr id="92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0968" y="5145310"/>
                        <a:ext cx="2133600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2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743395"/>
              </p:ext>
            </p:extLst>
          </p:nvPr>
        </p:nvGraphicFramePr>
        <p:xfrm>
          <a:off x="4459472" y="3178064"/>
          <a:ext cx="22098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44520" imgH="419040" progId="Equation.3">
                  <p:embed/>
                </p:oleObj>
              </mc:Choice>
              <mc:Fallback>
                <p:oleObj name="Equation" r:id="rId6" imgW="1244520" imgH="419040" progId="Equation.3">
                  <p:embed/>
                  <p:pic>
                    <p:nvPicPr>
                      <p:cNvPr id="922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9472" y="3178064"/>
                        <a:ext cx="2209800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9272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68003</TotalTime>
  <Words>3813</Words>
  <Application>Microsoft Macintosh PowerPoint</Application>
  <PresentationFormat>Widescreen</PresentationFormat>
  <Paragraphs>535</Paragraphs>
  <Slides>56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9" baseType="lpstr">
      <vt:lpstr>Arial Unicode MS</vt:lpstr>
      <vt:lpstr>ＭＳ Ｐゴシック</vt:lpstr>
      <vt:lpstr>Arial</vt:lpstr>
      <vt:lpstr>Arial Bold</vt:lpstr>
      <vt:lpstr>Baskerville</vt:lpstr>
      <vt:lpstr>Baskerville Semibold</vt:lpstr>
      <vt:lpstr>Calibri</vt:lpstr>
      <vt:lpstr>Symbol</vt:lpstr>
      <vt:lpstr>Times</vt:lpstr>
      <vt:lpstr>Times New Roman</vt:lpstr>
      <vt:lpstr>Wingdings</vt:lpstr>
      <vt:lpstr>Office Theme</vt:lpstr>
      <vt:lpstr>Equation</vt:lpstr>
      <vt:lpstr> Nuclear Partons at Large x: The EMC Effect</vt:lpstr>
      <vt:lpstr>Describing the Strong Force</vt:lpstr>
      <vt:lpstr>Example: Argonne v18 Potential</vt:lpstr>
      <vt:lpstr>Strong Interactions – QCD</vt:lpstr>
      <vt:lpstr>Meson exchange vs. QCD</vt:lpstr>
      <vt:lpstr>CEBAF’s Original Mission Statement</vt:lpstr>
      <vt:lpstr>Related Topics</vt:lpstr>
      <vt:lpstr>Deep Inelastic Scattering</vt:lpstr>
      <vt:lpstr>F2 and Parton Distributions</vt:lpstr>
      <vt:lpstr>F2 and Parton Distributions</vt:lpstr>
      <vt:lpstr>Nuclear Structure Functions</vt:lpstr>
      <vt:lpstr>Discovery of the EMC Effect</vt:lpstr>
      <vt:lpstr>Confirmation of the EMC Effect</vt:lpstr>
      <vt:lpstr>Subsequent Measurements</vt:lpstr>
      <vt:lpstr>EMC Effect Measurements</vt:lpstr>
      <vt:lpstr>Measuring the EMC Effect: Muons vs. Electrons</vt:lpstr>
      <vt:lpstr>New Muon Collaboration</vt:lpstr>
      <vt:lpstr>New Muon Collaboration</vt:lpstr>
      <vt:lpstr>Jefferson Lab – Hall C</vt:lpstr>
      <vt:lpstr>Jefferson Lab – Hall C</vt:lpstr>
      <vt:lpstr>Nuclear dependence of structure functions</vt:lpstr>
      <vt:lpstr>Isoscalar Corrections</vt:lpstr>
      <vt:lpstr>Properties of the EMC Effect</vt:lpstr>
      <vt:lpstr>x Dependence</vt:lpstr>
      <vt:lpstr>x Dependence</vt:lpstr>
      <vt:lpstr>Properties of the EMC Effect</vt:lpstr>
      <vt:lpstr>Q2 Dependence of the EMC Effect</vt:lpstr>
      <vt:lpstr>Q2 Dependence of the EMC Effect</vt:lpstr>
      <vt:lpstr>(*) Q2 Dependence of Sn/C </vt:lpstr>
      <vt:lpstr>Properties of the EMC Effect</vt:lpstr>
      <vt:lpstr>A-Dependence of EMC Effect</vt:lpstr>
      <vt:lpstr>A-Dependence of EMC Effect</vt:lpstr>
      <vt:lpstr>Explaining the EMC Effect</vt:lpstr>
      <vt:lpstr>Binding and Nuclear Pions</vt:lpstr>
      <vt:lpstr>Multiquark Clusters</vt:lpstr>
      <vt:lpstr>Quark-Meson Coupling Model</vt:lpstr>
      <vt:lpstr>Isolating the Physics of Interest</vt:lpstr>
      <vt:lpstr>Isolating the Physics of Interest</vt:lpstr>
      <vt:lpstr>40+ Years of the EMC Effect</vt:lpstr>
      <vt:lpstr>EMC Effect Measurements at Large x</vt:lpstr>
      <vt:lpstr>Nuclear Dependence of the EMC Effect</vt:lpstr>
      <vt:lpstr>Exploring the EMC Effect at Jefferson Lab</vt:lpstr>
      <vt:lpstr>JLab E03103 and the Nuclear Dependence of the EMC Effect</vt:lpstr>
      <vt:lpstr>JLab (Hall C) Measurements on Light Nuclei (6 GeV)</vt:lpstr>
      <vt:lpstr>JLab (Hall C) Measurements on Light Nuclei (6 GeV)</vt:lpstr>
      <vt:lpstr>Improved Precision via New Observable</vt:lpstr>
      <vt:lpstr>EMC Effect and Local Nuclear Density</vt:lpstr>
      <vt:lpstr>Local Density  Short Range Correlations</vt:lpstr>
      <vt:lpstr>Local Density  Short-Range Correlations</vt:lpstr>
      <vt:lpstr>Measuring Short Range Correlations</vt:lpstr>
      <vt:lpstr>Measuring Short-Range Correlations</vt:lpstr>
      <vt:lpstr>Short Range Correlations – np Dominance</vt:lpstr>
      <vt:lpstr>Nuclear Dependence of SRCs</vt:lpstr>
      <vt:lpstr>Nuclear Dependence of SRCs and the EMC Effect</vt:lpstr>
      <vt:lpstr>EMC Effect and Short-Range Correlations</vt:lpstr>
      <vt:lpstr>Summary: Part 1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David Gaskell</dc:creator>
  <cp:keywords/>
  <dc:description/>
  <cp:lastModifiedBy>Dave Gaskell</cp:lastModifiedBy>
  <cp:revision>934</cp:revision>
  <cp:lastPrinted>2017-09-13T15:07:11Z</cp:lastPrinted>
  <dcterms:created xsi:type="dcterms:W3CDTF">2013-04-11T11:39:33Z</dcterms:created>
  <dcterms:modified xsi:type="dcterms:W3CDTF">2025-06-26T11:29:34Z</dcterms:modified>
  <cp:category/>
</cp:coreProperties>
</file>