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70" d="100"/>
          <a:sy n="70" d="100"/>
        </p:scale>
        <p:origin x="1166" y="2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E5B3-816F-4932-B75C-2597C5E77E8F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ED6F-F5F2-4896-A6B9-5C547572E103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9156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E5B3-816F-4932-B75C-2597C5E77E8F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ED6F-F5F2-4896-A6B9-5C547572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7727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E5B3-816F-4932-B75C-2597C5E77E8F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ED6F-F5F2-4896-A6B9-5C547572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992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E5B3-816F-4932-B75C-2597C5E77E8F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ED6F-F5F2-4896-A6B9-5C547572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591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E5B3-816F-4932-B75C-2597C5E77E8F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ED6F-F5F2-4896-A6B9-5C547572E103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7396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E5B3-816F-4932-B75C-2597C5E77E8F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ED6F-F5F2-4896-A6B9-5C547572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1369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E5B3-816F-4932-B75C-2597C5E77E8F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ED6F-F5F2-4896-A6B9-5C547572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89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E5B3-816F-4932-B75C-2597C5E77E8F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ED6F-F5F2-4896-A6B9-5C547572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3097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E5B3-816F-4932-B75C-2597C5E77E8F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ED6F-F5F2-4896-A6B9-5C547572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401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6B88E5B3-816F-4932-B75C-2597C5E77E8F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F07ED6F-F5F2-4896-A6B9-5C547572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3451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88E5B3-816F-4932-B75C-2597C5E77E8F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ED6F-F5F2-4896-A6B9-5C547572E1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236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672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84327"/>
            <a:ext cx="10058400" cy="4484767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6B88E5B3-816F-4932-B75C-2597C5E77E8F}" type="datetimeFigureOut">
              <a:rPr lang="en-GB" smtClean="0"/>
              <a:t>14/07/2025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F07ED6F-F5F2-4896-A6B9-5C547572E103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12520" y="1237102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6566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15193-39F8-8237-B3B5-D738A6545C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303351"/>
            <a:ext cx="10058400" cy="899940"/>
          </a:xfrm>
        </p:spPr>
        <p:txBody>
          <a:bodyPr/>
          <a:lstStyle/>
          <a:p>
            <a:r>
              <a:rPr lang="en-GB" noProof="0" dirty="0"/>
              <a:t>DVCS in ep – Early science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40AAD2-AD04-22BB-B4CD-520D6149E1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2143" y="1382486"/>
            <a:ext cx="5823857" cy="44866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400" noProof="0" dirty="0"/>
              <a:t> Using 1M events from </a:t>
            </a:r>
            <a:r>
              <a:rPr lang="en-GB" sz="2400" noProof="0" dirty="0" err="1"/>
              <a:t>EpIC</a:t>
            </a:r>
            <a:r>
              <a:rPr lang="en-GB" sz="2400" noProof="0" dirty="0"/>
              <a:t> generator.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200" noProof="0" dirty="0"/>
              <a:t>Beam energies: 10x130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200" noProof="0" dirty="0"/>
              <a:t>Full DVCS + Bethe-Heitler + interference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200" noProof="0" dirty="0"/>
              <a:t>Only negative e</a:t>
            </a:r>
            <a:r>
              <a:rPr lang="en-GB" sz="2200" baseline="30000" noProof="0" dirty="0"/>
              <a:t>-</a:t>
            </a:r>
            <a:r>
              <a:rPr lang="en-GB" sz="2200" noProof="0" dirty="0"/>
              <a:t> beam helicity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200" noProof="0" dirty="0"/>
              <a:t>No proton polarisation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sz="2400" noProof="0" dirty="0"/>
              <a:t> Still have work to do on corrections.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200" noProof="0" dirty="0"/>
              <a:t>Previous issue with generator file only fixed for most recent simulation campaign</a:t>
            </a:r>
          </a:p>
        </p:txBody>
      </p:sp>
      <p:pic>
        <p:nvPicPr>
          <p:cNvPr id="7" name="Picture 6" descr="A graph of a graph&#10;&#10;AI-generated content may be incorrect.">
            <a:extLst>
              <a:ext uri="{FF2B5EF4-FFF2-40B4-BE49-F238E27FC236}">
                <a16:creationId xmlns:a16="http://schemas.microsoft.com/office/drawing/2014/main" id="{68D20F74-319C-471D-B4AF-9DA48818A77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62057" y="1149170"/>
            <a:ext cx="5529943" cy="3084641"/>
          </a:xfrm>
          <a:prstGeom prst="rect">
            <a:avLst/>
          </a:prstGeom>
        </p:spPr>
      </p:pic>
      <p:pic>
        <p:nvPicPr>
          <p:cNvPr id="9" name="Picture 8" descr="A graph of a graph of a graph&#10;&#10;AI-generated content may be incorrect.">
            <a:extLst>
              <a:ext uri="{FF2B5EF4-FFF2-40B4-BE49-F238E27FC236}">
                <a16:creationId xmlns:a16="http://schemas.microsoft.com/office/drawing/2014/main" id="{BC6B0DAC-7235-C231-710B-A831EF86D6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02" y="4149357"/>
            <a:ext cx="6683828" cy="2652313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A2DB3D20-7C25-8988-876B-A9EA360D7A8E}"/>
              </a:ext>
            </a:extLst>
          </p:cNvPr>
          <p:cNvSpPr txBox="1"/>
          <p:nvPr/>
        </p:nvSpPr>
        <p:spPr>
          <a:xfrm>
            <a:off x="8983429" y="0"/>
            <a:ext cx="3208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noProof="0" dirty="0"/>
              <a:t>O. Jevons, University of Glasgow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D5BF9B-C7D8-A282-8728-3C533984C19F}"/>
              </a:ext>
            </a:extLst>
          </p:cNvPr>
          <p:cNvSpPr txBox="1"/>
          <p:nvPr/>
        </p:nvSpPr>
        <p:spPr>
          <a:xfrm>
            <a:off x="489857" y="5135053"/>
            <a:ext cx="4463143" cy="1200329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r"/>
            <a:r>
              <a:rPr lang="en-GB" sz="2400" noProof="0" dirty="0"/>
              <a:t>Coverage of RP detector removes most BH background for free!</a:t>
            </a:r>
          </a:p>
          <a:p>
            <a:pPr algn="r"/>
            <a:r>
              <a:rPr lang="en-GB" sz="2400" noProof="0" dirty="0"/>
              <a:t>(For this energy config.)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2FED03D8-5D71-4827-0CD7-F168A4B72917}"/>
              </a:ext>
            </a:extLst>
          </p:cNvPr>
          <p:cNvCxnSpPr>
            <a:cxnSpLocks/>
            <a:stCxn id="12" idx="3"/>
          </p:cNvCxnSpPr>
          <p:nvPr/>
        </p:nvCxnSpPr>
        <p:spPr>
          <a:xfrm flipV="1">
            <a:off x="4953000" y="5262703"/>
            <a:ext cx="6651171" cy="472515"/>
          </a:xfrm>
          <a:prstGeom prst="straightConnector1">
            <a:avLst/>
          </a:prstGeom>
          <a:ln w="28575"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A3FD85C-DC98-C18F-A6F9-5DCDBE06CDE0}"/>
              </a:ext>
            </a:extLst>
          </p:cNvPr>
          <p:cNvSpPr txBox="1"/>
          <p:nvPr/>
        </p:nvSpPr>
        <p:spPr>
          <a:xfrm>
            <a:off x="7402286" y="1486904"/>
            <a:ext cx="23467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noProof="0" dirty="0"/>
              <a:t>|t| (uncorrected)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B9C677F-FAFC-4C87-9BC6-8F834211003A}"/>
              </a:ext>
            </a:extLst>
          </p:cNvPr>
          <p:cNvSpPr txBox="1"/>
          <p:nvPr/>
        </p:nvSpPr>
        <p:spPr>
          <a:xfrm>
            <a:off x="5804827" y="4506381"/>
            <a:ext cx="3401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noProof="0" dirty="0">
                <a:latin typeface="Aptos Display" panose="020B0004020202020204" pitchFamily="34" charset="0"/>
              </a:rPr>
              <a:t>η</a:t>
            </a:r>
            <a:endParaRPr lang="en-GB" sz="2400" noProof="0" dirty="0"/>
          </a:p>
        </p:txBody>
      </p:sp>
    </p:spTree>
    <p:extLst>
      <p:ext uri="{BB962C8B-B14F-4D97-AF65-F5344CB8AC3E}">
        <p14:creationId xmlns:p14="http://schemas.microsoft.com/office/powerpoint/2010/main" val="25620389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10E3E1-0573-7C83-A1C8-1521F7C1F7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/>
              <a:t>DVCS in ep – 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630077-227B-753F-76AE-9F2C6477A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3030" y="1384327"/>
            <a:ext cx="10872650" cy="4484767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sz="2400" noProof="0" dirty="0"/>
              <a:t> Currently generating more events.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200" noProof="0" dirty="0"/>
              <a:t> </a:t>
            </a:r>
            <a:r>
              <a:rPr lang="en-GB" sz="2200" noProof="0" dirty="0" err="1"/>
              <a:t>EpIC</a:t>
            </a:r>
            <a:r>
              <a:rPr lang="en-GB" sz="2200" noProof="0" dirty="0"/>
              <a:t> generator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200" noProof="0" dirty="0"/>
              <a:t>2.6M events (~3 months’ worth of EIC running, using given early science parameters)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200" noProof="0" dirty="0"/>
              <a:t>No proton polarisation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sz="2200" noProof="0" dirty="0"/>
              <a:t>Split electron beam helicities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en-GB" sz="2200" noProof="0" dirty="0"/>
          </a:p>
          <a:p>
            <a:pPr>
              <a:buFont typeface="Wingdings" panose="05000000000000000000" pitchFamily="2" charset="2"/>
              <a:buChar char="§"/>
            </a:pPr>
            <a:r>
              <a:rPr lang="en-GB" sz="2400" noProof="0" dirty="0"/>
              <a:t> Will allow for asymmetries to be simulated.</a:t>
            </a:r>
          </a:p>
        </p:txBody>
      </p:sp>
      <p:pic>
        <p:nvPicPr>
          <p:cNvPr id="5" name="Picture 4" descr="A graph of a blue and yellow line&#10;&#10;AI-generated content may be incorrect.">
            <a:extLst>
              <a:ext uri="{FF2B5EF4-FFF2-40B4-BE49-F238E27FC236}">
                <a16:creationId xmlns:a16="http://schemas.microsoft.com/office/drawing/2014/main" id="{AF87777D-018E-E228-1FFF-36D92F15763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2" t="6038" r="8182" b="2289"/>
          <a:stretch>
            <a:fillRect/>
          </a:stretch>
        </p:blipFill>
        <p:spPr>
          <a:xfrm>
            <a:off x="6694764" y="3679371"/>
            <a:ext cx="5379796" cy="305362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B45857B-12F2-7E73-4011-B7B3A941B2E6}"/>
              </a:ext>
            </a:extLst>
          </p:cNvPr>
          <p:cNvSpPr txBox="1"/>
          <p:nvPr/>
        </p:nvSpPr>
        <p:spPr>
          <a:xfrm>
            <a:off x="8983429" y="0"/>
            <a:ext cx="3208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noProof="0" dirty="0"/>
              <a:t>O. Jevons, University of Glasgow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BC20FEF-EF1D-1E54-3904-11DDE0DF1F05}"/>
              </a:ext>
            </a:extLst>
          </p:cNvPr>
          <p:cNvSpPr txBox="1"/>
          <p:nvPr/>
        </p:nvSpPr>
        <p:spPr>
          <a:xfrm>
            <a:off x="7445829" y="3903533"/>
            <a:ext cx="16355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noProof="0" dirty="0"/>
              <a:t>Q</a:t>
            </a:r>
            <a:r>
              <a:rPr lang="en-GB" sz="2400" baseline="30000" noProof="0" dirty="0"/>
              <a:t>2</a:t>
            </a:r>
            <a:r>
              <a:rPr lang="en-GB" sz="2400" noProof="0" dirty="0"/>
              <a:t> vs </a:t>
            </a:r>
            <a:r>
              <a:rPr lang="en-GB" sz="2400" noProof="0" dirty="0" err="1"/>
              <a:t>x</a:t>
            </a:r>
            <a:r>
              <a:rPr lang="en-GB" sz="2400" baseline="-25000" noProof="0" dirty="0" err="1"/>
              <a:t>B</a:t>
            </a:r>
            <a:r>
              <a:rPr lang="en-GB" sz="2400" noProof="0" dirty="0"/>
              <a:t> coverage</a:t>
            </a:r>
          </a:p>
        </p:txBody>
      </p:sp>
    </p:spTree>
    <p:extLst>
      <p:ext uri="{BB962C8B-B14F-4D97-AF65-F5344CB8AC3E}">
        <p14:creationId xmlns:p14="http://schemas.microsoft.com/office/powerpoint/2010/main" val="295010651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144</Words>
  <Application>Microsoft Office PowerPoint</Application>
  <PresentationFormat>Widescreen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Aptos Display</vt:lpstr>
      <vt:lpstr>Calibri</vt:lpstr>
      <vt:lpstr>Calibri Light</vt:lpstr>
      <vt:lpstr>Wingdings</vt:lpstr>
      <vt:lpstr>Retrospect</vt:lpstr>
      <vt:lpstr>DVCS in ep – Early science updates</vt:lpstr>
      <vt:lpstr>DVCS in ep – next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Oliver Jevons</dc:creator>
  <cp:lastModifiedBy>Oliver Jevons</cp:lastModifiedBy>
  <cp:revision>1</cp:revision>
  <dcterms:created xsi:type="dcterms:W3CDTF">2025-07-14T14:21:24Z</dcterms:created>
  <dcterms:modified xsi:type="dcterms:W3CDTF">2025-07-14T16:33:56Z</dcterms:modified>
</cp:coreProperties>
</file>