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17"/>
  </p:notesMasterIdLst>
  <p:handoutMasterIdLst>
    <p:handoutMasterId r:id="rId18"/>
  </p:handoutMasterIdLst>
  <p:sldIdLst>
    <p:sldId id="2147481337" r:id="rId2"/>
    <p:sldId id="2147481338" r:id="rId3"/>
    <p:sldId id="2147481339" r:id="rId4"/>
    <p:sldId id="2147481340" r:id="rId5"/>
    <p:sldId id="2147481342" r:id="rId6"/>
    <p:sldId id="2147481343" r:id="rId7"/>
    <p:sldId id="2147481341" r:id="rId8"/>
    <p:sldId id="2147481344" r:id="rId9"/>
    <p:sldId id="2147481345" r:id="rId10"/>
    <p:sldId id="2147481347" r:id="rId11"/>
    <p:sldId id="2147481348" r:id="rId12"/>
    <p:sldId id="2147481350" r:id="rId13"/>
    <p:sldId id="2147481346" r:id="rId14"/>
    <p:sldId id="2147481349" r:id="rId15"/>
    <p:sldId id="214748135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A00"/>
    <a:srgbClr val="FF9E1B"/>
    <a:srgbClr val="7DC397"/>
    <a:srgbClr val="ECECEC"/>
    <a:srgbClr val="4E008E"/>
    <a:srgbClr val="B50094"/>
    <a:srgbClr val="FE5000"/>
    <a:srgbClr val="ED9634"/>
    <a:srgbClr val="005776"/>
    <a:srgbClr val="006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A23893-B4B4-DF4B-BD33-D37CFE4A1AC7}" v="44" dt="2025-07-15T19:15:00.323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1"/>
    <p:restoredTop sz="94639"/>
  </p:normalViewPr>
  <p:slideViewPr>
    <p:cSldViewPr snapToGrid="0">
      <p:cViewPr varScale="1">
        <p:scale>
          <a:sx n="114" d="100"/>
          <a:sy n="114" d="100"/>
        </p:scale>
        <p:origin x="200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dirty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fTOF</a:t>
            </a:r>
            <a:r>
              <a:rPr lang="en-US" dirty="0"/>
              <a:t> Assembly </a:t>
            </a:r>
            <a:r>
              <a:rPr lang="en-US" dirty="0" err="1"/>
              <a:t>workfest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July 16</a:t>
            </a:r>
            <a:r>
              <a:rPr lang="en-US" baseline="30000" dirty="0"/>
              <a:t>th</a:t>
            </a:r>
            <a:r>
              <a:rPr lang="en-US" dirty="0"/>
              <a:t> 2025, EIC </a:t>
            </a:r>
            <a:r>
              <a:rPr lang="en-US" dirty="0" err="1"/>
              <a:t>ePIC</a:t>
            </a:r>
            <a:r>
              <a:rPr lang="en-US" dirty="0"/>
              <a:t> collaboration meeting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Mathieu Benoit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ORNL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64F78B-85EF-F527-D511-63CC60415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3" y="1301429"/>
            <a:ext cx="5952097" cy="3710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45E572-2BE7-E825-6310-4D2A2CBCA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280" y="904457"/>
            <a:ext cx="6407817" cy="477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6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71B2F-90B1-869C-E3C7-294491868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394" y="229548"/>
            <a:ext cx="8443332" cy="63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5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0A56-CDCC-8AF8-2DF4-B8E250BC7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145431"/>
            <a:ext cx="11492432" cy="886397"/>
          </a:xfrm>
        </p:spPr>
        <p:txBody>
          <a:bodyPr/>
          <a:lstStyle/>
          <a:p>
            <a:r>
              <a:rPr lang="en-US" dirty="0"/>
              <a:t>Module Assembly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D4575-54C4-D7A6-4C1B-4CAE0FA33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682" y="54354"/>
            <a:ext cx="4279626" cy="3374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EA834-6958-192F-14ED-0727A336A0FA}"/>
              </a:ext>
            </a:extLst>
          </p:cNvPr>
          <p:cNvSpPr txBox="1"/>
          <p:nvPr/>
        </p:nvSpPr>
        <p:spPr>
          <a:xfrm>
            <a:off x="132606" y="751344"/>
            <a:ext cx="689758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Prototype 0 (Show and tell) Summer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are assembling mechanical prototypes of assemblies at ORNL (1.6x1.6cm Sensor, 1.6x1.8cm ASIC)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Rather quick to make , can make enough of a few modules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Purchased </a:t>
            </a:r>
            <a:r>
              <a:rPr lang="en-US" dirty="0" err="1"/>
              <a:t>AlN</a:t>
            </a:r>
            <a:r>
              <a:rPr lang="en-US" dirty="0"/>
              <a:t> plates (0.3,0.5mm) that we will laser dice to hold assemblies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Mounted with dummy PB&amp;RB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Prototype 1 (Thermo-</a:t>
            </a:r>
            <a:r>
              <a:rPr lang="en-US" b="1" dirty="0" err="1"/>
              <a:t>mecanical</a:t>
            </a:r>
            <a:r>
              <a:rPr lang="en-US" b="1" dirty="0"/>
              <a:t>) Q4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plan on doing lithography in-house to make ASIC and Sensor heaters that can be WB to flex/PCB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Assemble following prototype 0 geometry for thermal testing on stave </a:t>
            </a:r>
            <a:r>
              <a:rPr lang="en-US" dirty="0" err="1"/>
              <a:t>etc</a:t>
            </a:r>
            <a:r>
              <a:rPr lang="en-US" dirty="0"/>
              <a:t> 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Prototype 2 (Functional EICROC1 + Dummy LGAD) Q2-3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Demonstrate power distribution, readout (even if not final scheme)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be used for more realistic thermal testing </a:t>
            </a:r>
          </a:p>
        </p:txBody>
      </p:sp>
      <p:pic>
        <p:nvPicPr>
          <p:cNvPr id="8" name="Picture 7" descr="A close up of a machine&#10;&#10;AI-generated content may be incorrect.">
            <a:extLst>
              <a:ext uri="{FF2B5EF4-FFF2-40B4-BE49-F238E27FC236}">
                <a16:creationId xmlns:a16="http://schemas.microsoft.com/office/drawing/2014/main" id="{2EE45CD3-6AF8-5E53-5404-A36B49FD4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810874" y="4072039"/>
            <a:ext cx="2457863" cy="1843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EBD6DD-0E95-1874-DAFB-39FEB76B8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503" y="3681513"/>
            <a:ext cx="1861907" cy="262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87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8E9A3F-5506-4228-9534-FF4FC5AE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 Modules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AD3E12-C615-BF3E-4414-86B275328B45}"/>
              </a:ext>
            </a:extLst>
          </p:cNvPr>
          <p:cNvSpPr/>
          <p:nvPr/>
        </p:nvSpPr>
        <p:spPr>
          <a:xfrm>
            <a:off x="314692" y="2469995"/>
            <a:ext cx="1702676" cy="72521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Module</a:t>
            </a:r>
          </a:p>
        </p:txBody>
      </p:sp>
      <p:sp>
        <p:nvSpPr>
          <p:cNvPr id="9" name="Multiply 8">
            <a:extLst>
              <a:ext uri="{FF2B5EF4-FFF2-40B4-BE49-F238E27FC236}">
                <a16:creationId xmlns:a16="http://schemas.microsoft.com/office/drawing/2014/main" id="{FE1C36CA-C44B-3BBC-A710-3BC62AEFC870}"/>
              </a:ext>
            </a:extLst>
          </p:cNvPr>
          <p:cNvSpPr/>
          <p:nvPr/>
        </p:nvSpPr>
        <p:spPr>
          <a:xfrm>
            <a:off x="2243341" y="2637019"/>
            <a:ext cx="417785" cy="391167"/>
          </a:xfrm>
          <a:prstGeom prst="mathMultiply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CADE35-2DAE-46D5-8D1C-1B0D3F8C6977}"/>
              </a:ext>
            </a:extLst>
          </p:cNvPr>
          <p:cNvSpPr txBox="1"/>
          <p:nvPr/>
        </p:nvSpPr>
        <p:spPr>
          <a:xfrm>
            <a:off x="2777387" y="2417103"/>
            <a:ext cx="31451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n w="0">
                  <a:solidFill>
                    <a:schemeClr val="accent6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dirty="0">
              <a:ln w="0">
                <a:solidFill>
                  <a:schemeClr val="accent6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A07AC-A87A-2736-36C3-D25CFAD721E8}"/>
              </a:ext>
            </a:extLst>
          </p:cNvPr>
          <p:cNvSpPr/>
          <p:nvPr/>
        </p:nvSpPr>
        <p:spPr>
          <a:xfrm>
            <a:off x="2661126" y="3455284"/>
            <a:ext cx="1702676" cy="3551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ROB</a:t>
            </a:r>
          </a:p>
        </p:txBody>
      </p:sp>
      <p:sp>
        <p:nvSpPr>
          <p:cNvPr id="12" name="Plus 11">
            <a:extLst>
              <a:ext uri="{FF2B5EF4-FFF2-40B4-BE49-F238E27FC236}">
                <a16:creationId xmlns:a16="http://schemas.microsoft.com/office/drawing/2014/main" id="{E8DCAF57-3D00-A4DA-965F-AC5130F686F3}"/>
              </a:ext>
            </a:extLst>
          </p:cNvPr>
          <p:cNvSpPr/>
          <p:nvPr/>
        </p:nvSpPr>
        <p:spPr>
          <a:xfrm>
            <a:off x="3306178" y="2565731"/>
            <a:ext cx="441435" cy="462455"/>
          </a:xfrm>
          <a:prstGeom prst="mathPlus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C0E329-6FA3-6406-79E4-38087B461E8D}"/>
              </a:ext>
            </a:extLst>
          </p:cNvPr>
          <p:cNvSpPr/>
          <p:nvPr/>
        </p:nvSpPr>
        <p:spPr>
          <a:xfrm>
            <a:off x="2661126" y="3934866"/>
            <a:ext cx="1702676" cy="3551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PWRB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FB902-6EC2-613F-C5DE-D24F20C3A948}"/>
              </a:ext>
            </a:extLst>
          </p:cNvPr>
          <p:cNvSpPr/>
          <p:nvPr/>
        </p:nvSpPr>
        <p:spPr>
          <a:xfrm>
            <a:off x="2661126" y="4421547"/>
            <a:ext cx="1702676" cy="3551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DEF87-A1A5-FC25-6459-542CC66AA8B1}"/>
              </a:ext>
            </a:extLst>
          </p:cNvPr>
          <p:cNvSpPr txBox="1"/>
          <p:nvPr/>
        </p:nvSpPr>
        <p:spPr>
          <a:xfrm>
            <a:off x="5123821" y="1517826"/>
            <a:ext cx="701320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Readout board and Power Board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boards will be produced and populated at manufacturer and delivered to integration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Board will be tested with Modules at integration site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Board get mounted on support board for integration to support structure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Connection between module and board done via flex/cable to allow alignment mismatch and thermal expansion and contraction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053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9756-CF19-55BC-0139-1BA14188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assembly of </a:t>
            </a:r>
            <a:r>
              <a:rPr lang="en-US" dirty="0" err="1"/>
              <a:t>fTOF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0590A9-29A3-DC1A-50E3-910619724119}"/>
              </a:ext>
            </a:extLst>
          </p:cNvPr>
          <p:cNvSpPr/>
          <p:nvPr/>
        </p:nvSpPr>
        <p:spPr>
          <a:xfrm>
            <a:off x="314692" y="1634608"/>
            <a:ext cx="1702676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“Super” Module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5FBBDD2F-729B-00AB-37C6-80ADCC466B2A}"/>
              </a:ext>
            </a:extLst>
          </p:cNvPr>
          <p:cNvSpPr/>
          <p:nvPr/>
        </p:nvSpPr>
        <p:spPr>
          <a:xfrm>
            <a:off x="2328949" y="1867224"/>
            <a:ext cx="417785" cy="391167"/>
          </a:xfrm>
          <a:prstGeom prst="mathMultiply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71E18-4D4B-7D93-A577-51604E4FA30D}"/>
              </a:ext>
            </a:extLst>
          </p:cNvPr>
          <p:cNvSpPr txBox="1"/>
          <p:nvPr/>
        </p:nvSpPr>
        <p:spPr>
          <a:xfrm>
            <a:off x="3019976" y="1647308"/>
            <a:ext cx="170267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n w="0">
                  <a:solidFill>
                    <a:schemeClr val="accent6"/>
                  </a:solidFill>
                </a:ln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800</a:t>
            </a:r>
            <a:endParaRPr lang="en-US" dirty="0">
              <a:ln w="0">
                <a:solidFill>
                  <a:schemeClr val="accent6"/>
                </a:solidFill>
              </a:ln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Plus 7">
            <a:extLst>
              <a:ext uri="{FF2B5EF4-FFF2-40B4-BE49-F238E27FC236}">
                <a16:creationId xmlns:a16="http://schemas.microsoft.com/office/drawing/2014/main" id="{CF682838-D6C0-A1DF-8E37-4171A0D22500}"/>
              </a:ext>
            </a:extLst>
          </p:cNvPr>
          <p:cNvSpPr/>
          <p:nvPr/>
        </p:nvSpPr>
        <p:spPr>
          <a:xfrm>
            <a:off x="945312" y="2847866"/>
            <a:ext cx="441435" cy="462455"/>
          </a:xfrm>
          <a:prstGeom prst="mathPl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FB1B8A-D19A-A8CC-514B-DA6331167DA3}"/>
              </a:ext>
            </a:extLst>
          </p:cNvPr>
          <p:cNvSpPr/>
          <p:nvPr/>
        </p:nvSpPr>
        <p:spPr>
          <a:xfrm>
            <a:off x="1895396" y="2716486"/>
            <a:ext cx="2436438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Cabling and Fibers</a:t>
            </a:r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id="{D2202C14-526A-20E1-3DB5-6724159D8848}"/>
              </a:ext>
            </a:extLst>
          </p:cNvPr>
          <p:cNvSpPr/>
          <p:nvPr/>
        </p:nvSpPr>
        <p:spPr>
          <a:xfrm>
            <a:off x="945312" y="4031175"/>
            <a:ext cx="441435" cy="462455"/>
          </a:xfrm>
          <a:prstGeom prst="mathPl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F89051-C974-E918-13B6-81F18CBF14B9}"/>
              </a:ext>
            </a:extLst>
          </p:cNvPr>
          <p:cNvSpPr/>
          <p:nvPr/>
        </p:nvSpPr>
        <p:spPr>
          <a:xfrm>
            <a:off x="1895396" y="3899795"/>
            <a:ext cx="2436438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PP0</a:t>
            </a:r>
          </a:p>
        </p:txBody>
      </p:sp>
      <p:sp>
        <p:nvSpPr>
          <p:cNvPr id="12" name="Plus 11">
            <a:extLst>
              <a:ext uri="{FF2B5EF4-FFF2-40B4-BE49-F238E27FC236}">
                <a16:creationId xmlns:a16="http://schemas.microsoft.com/office/drawing/2014/main" id="{52F9CA9F-59EC-7943-9F2F-D8BE353F7CEE}"/>
              </a:ext>
            </a:extLst>
          </p:cNvPr>
          <p:cNvSpPr/>
          <p:nvPr/>
        </p:nvSpPr>
        <p:spPr>
          <a:xfrm>
            <a:off x="960850" y="5114636"/>
            <a:ext cx="441435" cy="462455"/>
          </a:xfrm>
          <a:prstGeom prst="mathPl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C9104D-A0AE-2589-C811-69C48434B428}"/>
              </a:ext>
            </a:extLst>
          </p:cNvPr>
          <p:cNvSpPr/>
          <p:nvPr/>
        </p:nvSpPr>
        <p:spPr>
          <a:xfrm>
            <a:off x="1910934" y="4983256"/>
            <a:ext cx="2436438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Cooling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4BF2F8-FC9D-CC20-1298-7A5D4E1FB2F0}"/>
              </a:ext>
            </a:extLst>
          </p:cNvPr>
          <p:cNvSpPr txBox="1"/>
          <p:nvPr/>
        </p:nvSpPr>
        <p:spPr>
          <a:xfrm>
            <a:off x="4840483" y="1850589"/>
            <a:ext cx="716683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Support structure </a:t>
            </a: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Support structure will be produced by manufacturer/University and delivered to integration site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Manifolds for cooling and patch panels integrated to structure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Super modules are mounted on structure and cabled to patch panel for final integration tests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Attachement</a:t>
            </a:r>
            <a:r>
              <a:rPr lang="en-US" sz="1800" dirty="0"/>
              <a:t> is reworkable to allow to remove bad modules during that step </a:t>
            </a:r>
          </a:p>
        </p:txBody>
      </p:sp>
    </p:spTree>
    <p:extLst>
      <p:ext uri="{BB962C8B-B14F-4D97-AF65-F5344CB8AC3E}">
        <p14:creationId xmlns:p14="http://schemas.microsoft.com/office/powerpoint/2010/main" val="2935980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1B227A-D37F-5DCA-EA81-1CAF91C35F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Disscussion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4D3B3CC-696F-2575-A35E-5C22F272BB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ADCB58-068E-7B99-169B-CD22CCBC5D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CFE95B-E43C-8015-0D77-FF2D63AB12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3BEA212-C7D9-8304-7217-694A9E3910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8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BA639FE-849A-99F9-209C-A6122191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fTOF</a:t>
            </a:r>
            <a:r>
              <a:rPr lang="en-US" dirty="0"/>
              <a:t> assembly sequence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7AE455-D671-9E1D-4095-F76CB61A230A}"/>
              </a:ext>
            </a:extLst>
          </p:cNvPr>
          <p:cNvSpPr/>
          <p:nvPr/>
        </p:nvSpPr>
        <p:spPr>
          <a:xfrm>
            <a:off x="6379778" y="263451"/>
            <a:ext cx="1702676" cy="7252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Sensors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E51DB9-264A-EE52-AE4D-6234064FFCDF}"/>
              </a:ext>
            </a:extLst>
          </p:cNvPr>
          <p:cNvSpPr/>
          <p:nvPr/>
        </p:nvSpPr>
        <p:spPr>
          <a:xfrm>
            <a:off x="8981089" y="263451"/>
            <a:ext cx="1702676" cy="7252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ASIC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FB39D4-0F69-2777-21F1-E76731C1CDE5}"/>
              </a:ext>
            </a:extLst>
          </p:cNvPr>
          <p:cNvSpPr/>
          <p:nvPr/>
        </p:nvSpPr>
        <p:spPr>
          <a:xfrm>
            <a:off x="6482254" y="1993256"/>
            <a:ext cx="1702676" cy="72521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Assembly</a:t>
            </a:r>
          </a:p>
        </p:txBody>
      </p:sp>
      <p:sp>
        <p:nvSpPr>
          <p:cNvPr id="16" name="Plus 15">
            <a:extLst>
              <a:ext uri="{FF2B5EF4-FFF2-40B4-BE49-F238E27FC236}">
                <a16:creationId xmlns:a16="http://schemas.microsoft.com/office/drawing/2014/main" id="{B08C13C6-A0E0-33CA-A9D8-0AB1B83C6334}"/>
              </a:ext>
            </a:extLst>
          </p:cNvPr>
          <p:cNvSpPr/>
          <p:nvPr/>
        </p:nvSpPr>
        <p:spPr>
          <a:xfrm>
            <a:off x="8311054" y="394830"/>
            <a:ext cx="441435" cy="462455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qual 16">
            <a:extLst>
              <a:ext uri="{FF2B5EF4-FFF2-40B4-BE49-F238E27FC236}">
                <a16:creationId xmlns:a16="http://schemas.microsoft.com/office/drawing/2014/main" id="{07FC4FA2-3E58-0EC2-9154-7597126A6D09}"/>
              </a:ext>
            </a:extLst>
          </p:cNvPr>
          <p:cNvSpPr/>
          <p:nvPr/>
        </p:nvSpPr>
        <p:spPr>
          <a:xfrm>
            <a:off x="5838496" y="2197410"/>
            <a:ext cx="430925" cy="391167"/>
          </a:xfrm>
          <a:prstGeom prst="mathEqual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7FBE90-549D-53B1-A79D-EA3AB2EDA663}"/>
              </a:ext>
            </a:extLst>
          </p:cNvPr>
          <p:cNvSpPr/>
          <p:nvPr/>
        </p:nvSpPr>
        <p:spPr>
          <a:xfrm>
            <a:off x="9084860" y="1630649"/>
            <a:ext cx="1702676" cy="72521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 structure</a:t>
            </a:r>
          </a:p>
        </p:txBody>
      </p:sp>
      <p:sp>
        <p:nvSpPr>
          <p:cNvPr id="19" name="Plus 18">
            <a:extLst>
              <a:ext uri="{FF2B5EF4-FFF2-40B4-BE49-F238E27FC236}">
                <a16:creationId xmlns:a16="http://schemas.microsoft.com/office/drawing/2014/main" id="{3F612C26-715D-0A34-917F-DEC12A6279CA}"/>
              </a:ext>
            </a:extLst>
          </p:cNvPr>
          <p:cNvSpPr/>
          <p:nvPr/>
        </p:nvSpPr>
        <p:spPr>
          <a:xfrm>
            <a:off x="8377391" y="2161765"/>
            <a:ext cx="441435" cy="462455"/>
          </a:xfrm>
          <a:prstGeom prst="mathPlu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8851CC-FB79-8F58-C5D8-DFD126D9E88B}"/>
              </a:ext>
            </a:extLst>
          </p:cNvPr>
          <p:cNvSpPr/>
          <p:nvPr/>
        </p:nvSpPr>
        <p:spPr>
          <a:xfrm>
            <a:off x="9084860" y="2584119"/>
            <a:ext cx="1702676" cy="72521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Module Flex</a:t>
            </a:r>
          </a:p>
        </p:txBody>
      </p:sp>
      <p:sp>
        <p:nvSpPr>
          <p:cNvPr id="21" name="Equal 20">
            <a:extLst>
              <a:ext uri="{FF2B5EF4-FFF2-40B4-BE49-F238E27FC236}">
                <a16:creationId xmlns:a16="http://schemas.microsoft.com/office/drawing/2014/main" id="{EB61F14C-7C5C-254E-62D4-4A6CB1C155EA}"/>
              </a:ext>
            </a:extLst>
          </p:cNvPr>
          <p:cNvSpPr/>
          <p:nvPr/>
        </p:nvSpPr>
        <p:spPr>
          <a:xfrm>
            <a:off x="5351060" y="4306555"/>
            <a:ext cx="430925" cy="391167"/>
          </a:xfrm>
          <a:prstGeom prst="mathEqual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2E5006-3530-1655-E24F-E8F313C2CC37}"/>
              </a:ext>
            </a:extLst>
          </p:cNvPr>
          <p:cNvSpPr/>
          <p:nvPr/>
        </p:nvSpPr>
        <p:spPr>
          <a:xfrm>
            <a:off x="5994818" y="4139531"/>
            <a:ext cx="1702676" cy="725214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Module</a:t>
            </a:r>
          </a:p>
        </p:txBody>
      </p:sp>
      <p:sp>
        <p:nvSpPr>
          <p:cNvPr id="23" name="Multiply 22">
            <a:extLst>
              <a:ext uri="{FF2B5EF4-FFF2-40B4-BE49-F238E27FC236}">
                <a16:creationId xmlns:a16="http://schemas.microsoft.com/office/drawing/2014/main" id="{C6B505B1-FFB5-0686-35E2-3375F85A66B2}"/>
              </a:ext>
            </a:extLst>
          </p:cNvPr>
          <p:cNvSpPr/>
          <p:nvPr/>
        </p:nvSpPr>
        <p:spPr>
          <a:xfrm>
            <a:off x="7923467" y="4306555"/>
            <a:ext cx="417785" cy="391167"/>
          </a:xfrm>
          <a:prstGeom prst="mathMultiply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E2122B-2EAB-5CD0-17A1-FE0E61E7E5A1}"/>
              </a:ext>
            </a:extLst>
          </p:cNvPr>
          <p:cNvSpPr txBox="1"/>
          <p:nvPr/>
        </p:nvSpPr>
        <p:spPr>
          <a:xfrm>
            <a:off x="8457513" y="4086639"/>
            <a:ext cx="31451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n w="0">
                  <a:solidFill>
                    <a:schemeClr val="accent6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dirty="0">
              <a:ln w="0">
                <a:solidFill>
                  <a:schemeClr val="accent6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3703A-351E-3A3D-69AC-536CB40EBA35}"/>
              </a:ext>
            </a:extLst>
          </p:cNvPr>
          <p:cNvSpPr/>
          <p:nvPr/>
        </p:nvSpPr>
        <p:spPr>
          <a:xfrm>
            <a:off x="9568336" y="3731459"/>
            <a:ext cx="1702676" cy="3551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ROB</a:t>
            </a:r>
          </a:p>
        </p:txBody>
      </p:sp>
      <p:sp>
        <p:nvSpPr>
          <p:cNvPr id="26" name="Plus 25">
            <a:extLst>
              <a:ext uri="{FF2B5EF4-FFF2-40B4-BE49-F238E27FC236}">
                <a16:creationId xmlns:a16="http://schemas.microsoft.com/office/drawing/2014/main" id="{69709C1C-DC39-3F8F-6551-0F500F8F4F99}"/>
              </a:ext>
            </a:extLst>
          </p:cNvPr>
          <p:cNvSpPr/>
          <p:nvPr/>
        </p:nvSpPr>
        <p:spPr>
          <a:xfrm>
            <a:off x="8986304" y="4235267"/>
            <a:ext cx="441435" cy="462455"/>
          </a:xfrm>
          <a:prstGeom prst="mathPlus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A3AAD7-FFC9-19FE-5530-CF93986639AA}"/>
              </a:ext>
            </a:extLst>
          </p:cNvPr>
          <p:cNvSpPr/>
          <p:nvPr/>
        </p:nvSpPr>
        <p:spPr>
          <a:xfrm>
            <a:off x="9568336" y="4211041"/>
            <a:ext cx="1702676" cy="3551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PWRB</a:t>
            </a:r>
          </a:p>
        </p:txBody>
      </p:sp>
      <p:sp>
        <p:nvSpPr>
          <p:cNvPr id="28" name="Equal 27">
            <a:extLst>
              <a:ext uri="{FF2B5EF4-FFF2-40B4-BE49-F238E27FC236}">
                <a16:creationId xmlns:a16="http://schemas.microsoft.com/office/drawing/2014/main" id="{C0123DF3-DD89-7143-54D9-B8F8E4221EFE}"/>
              </a:ext>
            </a:extLst>
          </p:cNvPr>
          <p:cNvSpPr/>
          <p:nvPr/>
        </p:nvSpPr>
        <p:spPr>
          <a:xfrm>
            <a:off x="7118129" y="6024532"/>
            <a:ext cx="430925" cy="391167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2DD42F-F34F-FAB0-F15E-5B3A2BC413FB}"/>
              </a:ext>
            </a:extLst>
          </p:cNvPr>
          <p:cNvSpPr/>
          <p:nvPr/>
        </p:nvSpPr>
        <p:spPr>
          <a:xfrm>
            <a:off x="7901151" y="5857508"/>
            <a:ext cx="1702676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“Super” Module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672E82-4EF0-12CF-5CE0-9AEA11CBA237}"/>
              </a:ext>
            </a:extLst>
          </p:cNvPr>
          <p:cNvSpPr/>
          <p:nvPr/>
        </p:nvSpPr>
        <p:spPr>
          <a:xfrm>
            <a:off x="9568336" y="4697722"/>
            <a:ext cx="1702676" cy="35518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1724416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D7B7-BAAC-BECF-A785-E775F810F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fTOF</a:t>
            </a:r>
            <a:r>
              <a:rPr lang="en-US" dirty="0"/>
              <a:t> assembly sequence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33DB8-0B91-7468-01F9-C98022D41E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EFFA2-3F23-B1F3-B429-BCE6DAE6A174}"/>
              </a:ext>
            </a:extLst>
          </p:cNvPr>
          <p:cNvSpPr/>
          <p:nvPr/>
        </p:nvSpPr>
        <p:spPr>
          <a:xfrm>
            <a:off x="6397296" y="565009"/>
            <a:ext cx="1702676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“Super” Module</a:t>
            </a:r>
          </a:p>
        </p:txBody>
      </p:sp>
      <p:sp>
        <p:nvSpPr>
          <p:cNvPr id="6" name="Multiply 5">
            <a:extLst>
              <a:ext uri="{FF2B5EF4-FFF2-40B4-BE49-F238E27FC236}">
                <a16:creationId xmlns:a16="http://schemas.microsoft.com/office/drawing/2014/main" id="{355549DD-A28C-961F-B8ED-AA1940E8AEF5}"/>
              </a:ext>
            </a:extLst>
          </p:cNvPr>
          <p:cNvSpPr/>
          <p:nvPr/>
        </p:nvSpPr>
        <p:spPr>
          <a:xfrm>
            <a:off x="8411553" y="797625"/>
            <a:ext cx="417785" cy="391167"/>
          </a:xfrm>
          <a:prstGeom prst="mathMultiply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49AA5-AA60-58F8-2478-B3CE419B2A22}"/>
              </a:ext>
            </a:extLst>
          </p:cNvPr>
          <p:cNvSpPr txBox="1"/>
          <p:nvPr/>
        </p:nvSpPr>
        <p:spPr>
          <a:xfrm>
            <a:off x="8996626" y="577709"/>
            <a:ext cx="170267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n w="0">
                  <a:solidFill>
                    <a:schemeClr val="accent6"/>
                  </a:solidFill>
                </a:ln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800</a:t>
            </a:r>
            <a:endParaRPr lang="en-US" dirty="0">
              <a:ln w="0">
                <a:solidFill>
                  <a:schemeClr val="accent6"/>
                </a:solidFill>
              </a:ln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Plus 7">
            <a:extLst>
              <a:ext uri="{FF2B5EF4-FFF2-40B4-BE49-F238E27FC236}">
                <a16:creationId xmlns:a16="http://schemas.microsoft.com/office/drawing/2014/main" id="{B5DE5AAE-EBF5-CCC1-FF98-EF3079DAC7EC}"/>
              </a:ext>
            </a:extLst>
          </p:cNvPr>
          <p:cNvSpPr/>
          <p:nvPr/>
        </p:nvSpPr>
        <p:spPr>
          <a:xfrm>
            <a:off x="7027916" y="1778267"/>
            <a:ext cx="441435" cy="462455"/>
          </a:xfrm>
          <a:prstGeom prst="mathPl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F7B369-89A8-96A8-7D5E-ADEA4BC92DEA}"/>
              </a:ext>
            </a:extLst>
          </p:cNvPr>
          <p:cNvSpPr/>
          <p:nvPr/>
        </p:nvSpPr>
        <p:spPr>
          <a:xfrm>
            <a:off x="7978000" y="1646887"/>
            <a:ext cx="2436438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Cabling and Fibers</a:t>
            </a:r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id="{5A11C3C2-4E7A-7A79-A3F7-08077ED38555}"/>
              </a:ext>
            </a:extLst>
          </p:cNvPr>
          <p:cNvSpPr/>
          <p:nvPr/>
        </p:nvSpPr>
        <p:spPr>
          <a:xfrm>
            <a:off x="7027916" y="2961576"/>
            <a:ext cx="441435" cy="462455"/>
          </a:xfrm>
          <a:prstGeom prst="mathPl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653A81-D6E9-BB0E-C6F6-70A368D84EE5}"/>
              </a:ext>
            </a:extLst>
          </p:cNvPr>
          <p:cNvSpPr/>
          <p:nvPr/>
        </p:nvSpPr>
        <p:spPr>
          <a:xfrm>
            <a:off x="7978000" y="2830196"/>
            <a:ext cx="2436438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PP0</a:t>
            </a:r>
          </a:p>
        </p:txBody>
      </p:sp>
      <p:sp>
        <p:nvSpPr>
          <p:cNvPr id="12" name="Plus 11">
            <a:extLst>
              <a:ext uri="{FF2B5EF4-FFF2-40B4-BE49-F238E27FC236}">
                <a16:creationId xmlns:a16="http://schemas.microsoft.com/office/drawing/2014/main" id="{FE205C73-ECDE-A998-454A-D76C8560855D}"/>
              </a:ext>
            </a:extLst>
          </p:cNvPr>
          <p:cNvSpPr/>
          <p:nvPr/>
        </p:nvSpPr>
        <p:spPr>
          <a:xfrm>
            <a:off x="7043454" y="4045037"/>
            <a:ext cx="441435" cy="462455"/>
          </a:xfrm>
          <a:prstGeom prst="mathPlus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94E4EF-06BD-AD96-E0FA-9FDFA9BAB0AF}"/>
              </a:ext>
            </a:extLst>
          </p:cNvPr>
          <p:cNvSpPr/>
          <p:nvPr/>
        </p:nvSpPr>
        <p:spPr>
          <a:xfrm>
            <a:off x="7993538" y="3913657"/>
            <a:ext cx="2436438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Cooling services</a:t>
            </a:r>
          </a:p>
        </p:txBody>
      </p:sp>
      <p:sp>
        <p:nvSpPr>
          <p:cNvPr id="14" name="Equal 13">
            <a:extLst>
              <a:ext uri="{FF2B5EF4-FFF2-40B4-BE49-F238E27FC236}">
                <a16:creationId xmlns:a16="http://schemas.microsoft.com/office/drawing/2014/main" id="{596E97B1-2D20-85EC-41D5-A0F143BEBB42}"/>
              </a:ext>
            </a:extLst>
          </p:cNvPr>
          <p:cNvSpPr/>
          <p:nvPr/>
        </p:nvSpPr>
        <p:spPr>
          <a:xfrm>
            <a:off x="7362266" y="5502171"/>
            <a:ext cx="430925" cy="391167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B81166-8761-0F44-F958-720EB01D6603}"/>
              </a:ext>
            </a:extLst>
          </p:cNvPr>
          <p:cNvSpPr/>
          <p:nvPr/>
        </p:nvSpPr>
        <p:spPr>
          <a:xfrm>
            <a:off x="8145288" y="5335147"/>
            <a:ext cx="1702676" cy="72521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fTOF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94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4365-D065-A30C-5159-B74E8D42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E3C2EA-20BF-D144-8D38-681F32129DAA}"/>
              </a:ext>
            </a:extLst>
          </p:cNvPr>
          <p:cNvSpPr/>
          <p:nvPr/>
        </p:nvSpPr>
        <p:spPr>
          <a:xfrm>
            <a:off x="169478" y="3260651"/>
            <a:ext cx="1702676" cy="7252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Sensors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153CD2-A8C8-BF8D-3246-4B1B8314CC0A}"/>
              </a:ext>
            </a:extLst>
          </p:cNvPr>
          <p:cNvSpPr/>
          <p:nvPr/>
        </p:nvSpPr>
        <p:spPr>
          <a:xfrm>
            <a:off x="2770789" y="3260651"/>
            <a:ext cx="1702676" cy="7252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ASIC</a:t>
            </a:r>
          </a:p>
        </p:txBody>
      </p:sp>
      <p:sp>
        <p:nvSpPr>
          <p:cNvPr id="7" name="Plus 6">
            <a:extLst>
              <a:ext uri="{FF2B5EF4-FFF2-40B4-BE49-F238E27FC236}">
                <a16:creationId xmlns:a16="http://schemas.microsoft.com/office/drawing/2014/main" id="{6F3B1D8B-DF9B-C0BE-1644-B9E4B12223A7}"/>
              </a:ext>
            </a:extLst>
          </p:cNvPr>
          <p:cNvSpPr/>
          <p:nvPr/>
        </p:nvSpPr>
        <p:spPr>
          <a:xfrm>
            <a:off x="2100754" y="3392030"/>
            <a:ext cx="441435" cy="462455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908D9-3AC1-4DCC-3811-609B45A7A3C6}"/>
              </a:ext>
            </a:extLst>
          </p:cNvPr>
          <p:cNvSpPr txBox="1"/>
          <p:nvPr/>
        </p:nvSpPr>
        <p:spPr>
          <a:xfrm>
            <a:off x="4914900" y="254000"/>
            <a:ext cx="7188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Sensors</a:t>
            </a:r>
            <a:endParaRPr lang="en-US" b="1" dirty="0"/>
          </a:p>
          <a:p>
            <a:endParaRPr lang="en-US" sz="2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Fabrication (sensor + UBM) handled by manufacturer (HPK)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Testing will need to be handled by us after dicing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Diced + </a:t>
            </a:r>
            <a:r>
              <a:rPr lang="en-US" sz="2000" dirty="0" err="1"/>
              <a:t>QA’ed</a:t>
            </a:r>
            <a:r>
              <a:rPr lang="en-US" sz="2000" dirty="0"/>
              <a:t> sensor ready for flip-chipping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92003E-23E4-FBD6-D5C6-486C2022C2C1}"/>
              </a:ext>
            </a:extLst>
          </p:cNvPr>
          <p:cNvSpPr txBox="1"/>
          <p:nvPr/>
        </p:nvSpPr>
        <p:spPr>
          <a:xfrm>
            <a:off x="4914900" y="2663751"/>
            <a:ext cx="7188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ASIC</a:t>
            </a:r>
            <a:endParaRPr lang="en-US" b="1" dirty="0"/>
          </a:p>
          <a:p>
            <a:endParaRPr lang="en-US" sz="32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ASIC fabrication handled by TSMC via CERN/IMEC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Wafer level testing with probe card need to be performed by 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ASIC Wafer then goes to bump-bonding manufacturer for bumping (EU)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BB Manufacturer will handle bumping + dicing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Flip-Chipping could be done in-house (ORNL) or at manufacturer </a:t>
            </a:r>
          </a:p>
        </p:txBody>
      </p:sp>
    </p:spTree>
    <p:extLst>
      <p:ext uri="{BB962C8B-B14F-4D97-AF65-F5344CB8AC3E}">
        <p14:creationId xmlns:p14="http://schemas.microsoft.com/office/powerpoint/2010/main" val="1846313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B4337E-D3B4-D46A-DB12-C1AF93F16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</a:t>
            </a:r>
            <a:r>
              <a:rPr lang="en-US" dirty="0" err="1"/>
              <a:t>fTOF</a:t>
            </a:r>
            <a:r>
              <a:rPr lang="en-US" dirty="0"/>
              <a:t> modules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CD78D9-94B7-4CBD-9C4E-2FD73FD8C01B}"/>
              </a:ext>
            </a:extLst>
          </p:cNvPr>
          <p:cNvSpPr txBox="1"/>
          <p:nvPr/>
        </p:nvSpPr>
        <p:spPr>
          <a:xfrm>
            <a:off x="7772401" y="3429000"/>
            <a:ext cx="3713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HPK Sensor production for pixel in UCSC</a:t>
            </a:r>
            <a:r>
              <a:rPr lang="en-US" dirty="0"/>
              <a:t>, first trials with EICROC1 when available (Q4 2025)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0638EC-C3E3-3C71-8B8F-A72A8A8072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21"/>
          <a:stretch/>
        </p:blipFill>
        <p:spPr>
          <a:xfrm>
            <a:off x="435380" y="3519237"/>
            <a:ext cx="6597837" cy="2690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FBA1BA-F6DA-6786-0AF2-1D6E80B5E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084" y="379965"/>
            <a:ext cx="3189014" cy="29398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B85FA3-782B-3CB6-DD9A-D58132495667}"/>
              </a:ext>
            </a:extLst>
          </p:cNvPr>
          <p:cNvSpPr txBox="1"/>
          <p:nvPr/>
        </p:nvSpPr>
        <p:spPr>
          <a:xfrm>
            <a:off x="7580058" y="4923616"/>
            <a:ext cx="37133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are following closely </a:t>
            </a:r>
            <a:r>
              <a:rPr lang="en-US" b="1" dirty="0"/>
              <a:t>CMS ETL efforts</a:t>
            </a:r>
            <a:r>
              <a:rPr lang="en-US" dirty="0"/>
              <a:t> in developing their bump-bonding process. </a:t>
            </a:r>
            <a:r>
              <a:rPr lang="en-US" b="1" dirty="0"/>
              <a:t>ORNL actively involved in developing flip-chip process.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3E517E-01AA-14F0-D245-A57373A317FF}"/>
              </a:ext>
            </a:extLst>
          </p:cNvPr>
          <p:cNvSpPr txBox="1"/>
          <p:nvPr/>
        </p:nvSpPr>
        <p:spPr>
          <a:xfrm>
            <a:off x="200786" y="1089112"/>
            <a:ext cx="39533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The EICROC will be the readout for the </a:t>
            </a:r>
            <a:r>
              <a:rPr lang="en-US" sz="1400" b="1" dirty="0" err="1"/>
              <a:t>fTOF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EICROC1A(4x32)/1B(32x32) currently in design for submission this summer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EICROC0/A/B design completed (Frontend </a:t>
            </a:r>
            <a:r>
              <a:rPr lang="en-US" sz="1400" dirty="0" err="1"/>
              <a:t>optimisation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b="1" dirty="0"/>
              <a:t>EICROC2 should be the final design for </a:t>
            </a:r>
            <a:r>
              <a:rPr lang="en-US" sz="1400" b="1" dirty="0" err="1"/>
              <a:t>fTOF</a:t>
            </a:r>
            <a:r>
              <a:rPr lang="en-US" sz="1400" dirty="0"/>
              <a:t> and far-forward, planned for </a:t>
            </a:r>
            <a:r>
              <a:rPr lang="en-US" sz="1400" dirty="0" err="1"/>
              <a:t>tapeout</a:t>
            </a:r>
            <a:r>
              <a:rPr lang="en-US" sz="1400" dirty="0"/>
              <a:t> in ~Q3 2026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0C3A18-2085-BCE9-475C-47DEDBFE8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199" y="105436"/>
            <a:ext cx="3979428" cy="32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83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57421E-8914-3FB5-0353-B4A48E6A4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1674" y="902493"/>
            <a:ext cx="6737350" cy="50530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4A5BE-3DC3-C6A4-4D37-B40DC5668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43" y="151245"/>
            <a:ext cx="3259117" cy="2923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E3D3D-258D-6722-1A21-7B032BF9D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42" y="3176155"/>
            <a:ext cx="3259117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01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12237-E735-C086-95ED-7F3A7FD3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FCC5B-F797-BE3F-496F-3DEA8FC42BA0}"/>
              </a:ext>
            </a:extLst>
          </p:cNvPr>
          <p:cNvSpPr/>
          <p:nvPr/>
        </p:nvSpPr>
        <p:spPr>
          <a:xfrm>
            <a:off x="235684" y="3066393"/>
            <a:ext cx="1702676" cy="72521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Assembly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FD66F-46E8-1163-4769-75CA8F1277DD}"/>
              </a:ext>
            </a:extLst>
          </p:cNvPr>
          <p:cNvSpPr/>
          <p:nvPr/>
        </p:nvSpPr>
        <p:spPr>
          <a:xfrm>
            <a:off x="2632000" y="2666656"/>
            <a:ext cx="1702676" cy="72521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 structure</a:t>
            </a:r>
          </a:p>
        </p:txBody>
      </p:sp>
      <p:sp>
        <p:nvSpPr>
          <p:cNvPr id="8" name="Plus 7">
            <a:extLst>
              <a:ext uri="{FF2B5EF4-FFF2-40B4-BE49-F238E27FC236}">
                <a16:creationId xmlns:a16="http://schemas.microsoft.com/office/drawing/2014/main" id="{70619CDF-236C-B77A-45CA-072545CD9B3C}"/>
              </a:ext>
            </a:extLst>
          </p:cNvPr>
          <p:cNvSpPr/>
          <p:nvPr/>
        </p:nvSpPr>
        <p:spPr>
          <a:xfrm>
            <a:off x="2073023" y="3226907"/>
            <a:ext cx="441435" cy="462455"/>
          </a:xfrm>
          <a:prstGeom prst="mathPlu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148BF-FD3C-B8B9-AB03-54408C4DD075}"/>
              </a:ext>
            </a:extLst>
          </p:cNvPr>
          <p:cNvSpPr/>
          <p:nvPr/>
        </p:nvSpPr>
        <p:spPr>
          <a:xfrm>
            <a:off x="2632000" y="3620126"/>
            <a:ext cx="1702676" cy="72521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Module Flex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B607D1-A382-3EA4-8A12-755B1F8882FC}"/>
              </a:ext>
            </a:extLst>
          </p:cNvPr>
          <p:cNvSpPr txBox="1"/>
          <p:nvPr/>
        </p:nvSpPr>
        <p:spPr>
          <a:xfrm>
            <a:off x="4864100" y="365125"/>
            <a:ext cx="73279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Assembly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Assembly from manufacturer/ORNL will need to be tested for functionality either before (probe station) or after module construction (table)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Good assemblies are sent to production site for module assembly </a:t>
            </a:r>
          </a:p>
          <a:p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ED3562-7C7A-F76C-BC35-BB28BCEC3E14}"/>
              </a:ext>
            </a:extLst>
          </p:cNvPr>
          <p:cNvSpPr txBox="1"/>
          <p:nvPr/>
        </p:nvSpPr>
        <p:spPr>
          <a:xfrm>
            <a:off x="4864100" y="2703164"/>
            <a:ext cx="712161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Support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structure (</a:t>
            </a:r>
            <a:r>
              <a:rPr lang="en-US" dirty="0" err="1"/>
              <a:t>AlN</a:t>
            </a:r>
            <a:r>
              <a:rPr lang="en-US" dirty="0"/>
              <a:t>) can be purchased and machined by manufacturer 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cleaned and prepared at production site for receiving the assemblies and flex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03435D-5E00-6D09-D2FF-5233267DF664}"/>
              </a:ext>
            </a:extLst>
          </p:cNvPr>
          <p:cNvSpPr txBox="1"/>
          <p:nvPr/>
        </p:nvSpPr>
        <p:spPr>
          <a:xfrm>
            <a:off x="4998922" y="4767574"/>
            <a:ext cx="712161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Module Flex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 produced and populated by manufacturer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Cleaning of flex done at production site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76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84B16A-2BFB-5BD5-A4FB-4D37D1CF6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3808" y="97631"/>
            <a:ext cx="4997052" cy="666273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F51F0-C369-FD80-AE4D-AB5A64FEF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46" y="97631"/>
            <a:ext cx="4997054" cy="66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8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FE8089-006F-7317-0BD3-9E82FE86F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0"/>
            <a:ext cx="5143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CBC8FE-7F73-AECC-A6AD-EA22DDE7D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08185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B6CFA07B-5112-CD44-89D2-3F3E80521EC7}" vid="{5F400BA0-AB5B-A743-9B98-289004757F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61</TotalTime>
  <Words>575</Words>
  <Application>Microsoft Macintosh PowerPoint</Application>
  <PresentationFormat>Widescreen</PresentationFormat>
  <Paragraphs>98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Roboto</vt:lpstr>
      <vt:lpstr>Roboto Light</vt:lpstr>
      <vt:lpstr>ORNL Presentation</vt:lpstr>
      <vt:lpstr>fTOF Assembly workfest</vt:lpstr>
      <vt:lpstr>fTOF assembly sequence </vt:lpstr>
      <vt:lpstr>fTOF assembly sequence </vt:lpstr>
      <vt:lpstr>Assembly </vt:lpstr>
      <vt:lpstr>EIC fTOF modules</vt:lpstr>
      <vt:lpstr>PowerPoint Presentation</vt:lpstr>
      <vt:lpstr>Module</vt:lpstr>
      <vt:lpstr>PowerPoint Presentation</vt:lpstr>
      <vt:lpstr>PowerPoint Presentation</vt:lpstr>
      <vt:lpstr>PowerPoint Presentation</vt:lpstr>
      <vt:lpstr>PowerPoint Presentation</vt:lpstr>
      <vt:lpstr>Module Assembly</vt:lpstr>
      <vt:lpstr>Super Modules</vt:lpstr>
      <vt:lpstr>Final assembly of fTOF </vt:lpstr>
      <vt:lpstr>Disscussion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Benoit, Mathieu</dc:creator>
  <cp:lastModifiedBy>Benoit, Mathieu</cp:lastModifiedBy>
  <cp:revision>1</cp:revision>
  <dcterms:created xsi:type="dcterms:W3CDTF">2025-07-15T18:18:39Z</dcterms:created>
  <dcterms:modified xsi:type="dcterms:W3CDTF">2025-07-15T19:20:03Z</dcterms:modified>
</cp:coreProperties>
</file>