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8" r:id="rId2"/>
    <p:sldId id="259" r:id="rId3"/>
    <p:sldId id="361" r:id="rId4"/>
    <p:sldId id="265" r:id="rId5"/>
    <p:sldId id="266" r:id="rId6"/>
    <p:sldId id="393" r:id="rId7"/>
    <p:sldId id="389" r:id="rId8"/>
    <p:sldId id="271" r:id="rId9"/>
    <p:sldId id="368" r:id="rId10"/>
    <p:sldId id="369" r:id="rId11"/>
    <p:sldId id="260" r:id="rId12"/>
    <p:sldId id="379" r:id="rId13"/>
    <p:sldId id="362" r:id="rId14"/>
    <p:sldId id="278" r:id="rId15"/>
    <p:sldId id="371" r:id="rId16"/>
    <p:sldId id="372" r:id="rId17"/>
    <p:sldId id="373" r:id="rId18"/>
    <p:sldId id="374" r:id="rId19"/>
    <p:sldId id="394" r:id="rId20"/>
    <p:sldId id="375" r:id="rId21"/>
    <p:sldId id="282" r:id="rId22"/>
    <p:sldId id="283" r:id="rId23"/>
    <p:sldId id="286" r:id="rId24"/>
    <p:sldId id="285" r:id="rId25"/>
    <p:sldId id="290" r:id="rId26"/>
    <p:sldId id="264" r:id="rId27"/>
    <p:sldId id="256" r:id="rId28"/>
    <p:sldId id="380" r:id="rId29"/>
    <p:sldId id="382" r:id="rId30"/>
    <p:sldId id="384" r:id="rId31"/>
    <p:sldId id="289" r:id="rId32"/>
    <p:sldId id="385" r:id="rId33"/>
    <p:sldId id="386" r:id="rId34"/>
    <p:sldId id="388" r:id="rId35"/>
    <p:sldId id="270" r:id="rId36"/>
    <p:sldId id="387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4B722-B34E-5F45-9CCD-9B1D20D7EEF8}" v="9" dt="2025-07-16T12:24:38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76454"/>
  </p:normalViewPr>
  <p:slideViewPr>
    <p:cSldViewPr snapToGrid="0">
      <p:cViewPr varScale="1">
        <p:scale>
          <a:sx n="88" d="100"/>
          <a:sy n="88" d="100"/>
        </p:scale>
        <p:origin x="1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54954-B049-3F46-A812-44CA39613DA1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E9460-4F34-A941-8821-25915E4CE65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19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7177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F0F63-F3E6-3647-9391-519C68590A37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206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F0F63-F3E6-3647-9391-519C68590A3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23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25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05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0DC90-8AD6-3940-96BE-7611E6DF02E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4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07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82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74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E9460-4F34-A941-8821-25915E4CE65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719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F0F63-F3E6-3647-9391-519C68590A3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83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ctrTitle"/>
          </p:nvPr>
        </p:nvSpPr>
        <p:spPr>
          <a:xfrm>
            <a:off x="1000370" y="2924945"/>
            <a:ext cx="10191261" cy="1008062"/>
          </a:xfrm>
        </p:spPr>
        <p:txBody>
          <a:bodyPr anchor="ctr" anchorCtr="0"/>
          <a:lstStyle>
            <a:lvl1pPr algn="ctr">
              <a:lnSpc>
                <a:spcPct val="120000"/>
              </a:lnSpc>
              <a:defRPr sz="3840" b="1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>
            <a:extLst>
              <a:ext uri="{FF2B5EF4-FFF2-40B4-BE49-F238E27FC236}">
                <a16:creationId xmlns:a16="http://schemas.microsoft.com/office/drawing/2014/main" id="{AAB2FA91-04F7-41C0-A241-302CE29D6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797" y="6564788"/>
            <a:ext cx="2141776" cy="222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9" name="日付プレースホルダー 3">
            <a:extLst>
              <a:ext uri="{FF2B5EF4-FFF2-40B4-BE49-F238E27FC236}">
                <a16:creationId xmlns:a16="http://schemas.microsoft.com/office/drawing/2014/main" id="{2456F9DE-F201-48DE-893F-342CA6965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4" name="スライド番号プレースホルダー 5">
            <a:extLst>
              <a:ext uri="{FF2B5EF4-FFF2-40B4-BE49-F238E27FC236}">
                <a16:creationId xmlns:a16="http://schemas.microsoft.com/office/drawing/2014/main" id="{1B3754B6-7A09-4130-81B2-673F95538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1837" y="6538363"/>
            <a:ext cx="392835" cy="26061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32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ブランク（メイン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lang="ja-JP" altLang="en-US" sz="1920" dirty="0">
              <a:solidFill>
                <a:srgbClr val="4D4D4D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4437" y="620714"/>
            <a:ext cx="5665556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6192014" y="620714"/>
            <a:ext cx="5680428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B20944C4-4763-4EB6-A6F1-B5A5D383E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43339" y="6564788"/>
            <a:ext cx="2208245" cy="22290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960">
                <a:solidFill>
                  <a:srgbClr val="FFFF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132F5158-BD56-4E18-B140-AC011203C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日付プレースホルダー 3">
            <a:extLst>
              <a:ext uri="{FF2B5EF4-FFF2-40B4-BE49-F238E27FC236}">
                <a16:creationId xmlns:a16="http://schemas.microsoft.com/office/drawing/2014/main" id="{A2D9E3DD-B0EB-4C24-AEE9-F8974C52B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18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13797" y="6564788"/>
            <a:ext cx="2237787" cy="222907"/>
          </a:xfrm>
          <a:prstGeom prst="rect">
            <a:avLst/>
          </a:prstGeom>
        </p:spPr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335362" y="658813"/>
            <a:ext cx="11522207" cy="5794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0AFC644E-EE4F-4F70-8B17-A9933488B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日付プレースホルダー 3">
            <a:extLst>
              <a:ext uri="{FF2B5EF4-FFF2-40B4-BE49-F238E27FC236}">
                <a16:creationId xmlns:a16="http://schemas.microsoft.com/office/drawing/2014/main" id="{896A4E7A-65BD-4C42-9FB2-8CCAB7065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4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334437" y="620714"/>
            <a:ext cx="5665556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sz="quarter" idx="12"/>
          </p:nvPr>
        </p:nvSpPr>
        <p:spPr>
          <a:xfrm>
            <a:off x="6192014" y="620714"/>
            <a:ext cx="5680428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6DC1A488-AF1E-4E60-BB8C-69D38E092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13797" y="6564788"/>
            <a:ext cx="2237787" cy="222907"/>
          </a:xfrm>
          <a:prstGeom prst="rect">
            <a:avLst/>
          </a:prstGeom>
        </p:spPr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B7D99034-D337-49D4-8F22-7458CA7D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日付プレースホルダー 3">
            <a:extLst>
              <a:ext uri="{FF2B5EF4-FFF2-40B4-BE49-F238E27FC236}">
                <a16:creationId xmlns:a16="http://schemas.microsoft.com/office/drawing/2014/main" id="{FECD2F20-3990-4114-8FC6-8E9405A80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62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68341" y="6547622"/>
            <a:ext cx="2844800" cy="257113"/>
          </a:xfrm>
          <a:prstGeom prst="rect">
            <a:avLst/>
          </a:prstGeom>
        </p:spPr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24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ナビ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lang="ja-JP" altLang="en-US" sz="1920" dirty="0">
              <a:solidFill>
                <a:srgbClr val="4D4D4D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778490" y="2910788"/>
            <a:ext cx="10635028" cy="1000425"/>
          </a:xfrm>
          <a:ln w="6350">
            <a:noFill/>
          </a:ln>
        </p:spPr>
        <p:txBody>
          <a:bodyPr wrap="square" lIns="180000" tIns="180000" rIns="180000" bIns="144000">
            <a:spAutoFit/>
          </a:bodyPr>
          <a:lstStyle>
            <a:lvl1pPr algn="ctr">
              <a:lnSpc>
                <a:spcPct val="120000"/>
              </a:lnSpc>
              <a:defRPr sz="384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2">
            <a:extLst>
              <a:ext uri="{FF2B5EF4-FFF2-40B4-BE49-F238E27FC236}">
                <a16:creationId xmlns:a16="http://schemas.microsoft.com/office/drawing/2014/main" id="{22002939-9A93-4262-90DA-6A1F20D1A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13797" y="6564788"/>
            <a:ext cx="2141776" cy="22290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960">
                <a:solidFill>
                  <a:srgbClr val="FFFF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74AC506E-EC21-478F-AF91-C73FE9AB0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3">
            <a:extLst>
              <a:ext uri="{FF2B5EF4-FFF2-40B4-BE49-F238E27FC236}">
                <a16:creationId xmlns:a16="http://schemas.microsoft.com/office/drawing/2014/main" id="{211F16ED-D9FD-47D1-BE01-A0DB533CC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48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/>
          <a:lstStyle>
            <a:lvl1pPr algn="l">
              <a:defRPr sz="3840" b="1">
                <a:solidFill>
                  <a:schemeClr val="tx2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346947" y="6429351"/>
            <a:ext cx="2196659" cy="22290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11" name="角丸四角形 6"/>
          <p:cNvSpPr/>
          <p:nvPr/>
        </p:nvSpPr>
        <p:spPr bwMode="auto">
          <a:xfrm>
            <a:off x="3" y="0"/>
            <a:ext cx="12199404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lang="ja-JP" altLang="en-US" sz="1920" dirty="0">
              <a:solidFill>
                <a:srgbClr val="4D4D4D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8" name="日付プレースホルダー 3">
            <a:extLst>
              <a:ext uri="{FF2B5EF4-FFF2-40B4-BE49-F238E27FC236}">
                <a16:creationId xmlns:a16="http://schemas.microsoft.com/office/drawing/2014/main" id="{8E2D0047-4F3F-4F43-8D69-C764C25B8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9556" y="6439675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1B3754B6-7A09-4130-81B2-673F95538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1837" y="6538363"/>
            <a:ext cx="392835" cy="26061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12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113797" y="6564788"/>
            <a:ext cx="2141776" cy="222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gray">
          <a:xfrm>
            <a:off x="0" y="620713"/>
            <a:ext cx="12192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endParaRPr lang="ja-JP" altLang="en-US" sz="216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" y="491823"/>
            <a:ext cx="65" cy="3323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ja-JP" altLang="en-US" sz="216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5362" y="658813"/>
            <a:ext cx="11522207" cy="5794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F4E24E64-A825-4791-ACF9-DE720A61D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日付プレースホルダー 3">
            <a:extLst>
              <a:ext uri="{FF2B5EF4-FFF2-40B4-BE49-F238E27FC236}">
                <a16:creationId xmlns:a16="http://schemas.microsoft.com/office/drawing/2014/main" id="{D6D37A13-2073-4860-9C71-6B975F162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82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0" y="3"/>
            <a:ext cx="12192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kumimoji="1" lang="ja-JP" altLang="en-US" sz="1920" dirty="0">
              <a:solidFill>
                <a:schemeClr val="bg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113797" y="6564788"/>
            <a:ext cx="2141776" cy="22290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5362" y="692696"/>
            <a:ext cx="11522207" cy="576049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63F79AB6-0DC4-4BA2-B650-58688718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3">
            <a:extLst>
              <a:ext uri="{FF2B5EF4-FFF2-40B4-BE49-F238E27FC236}">
                <a16:creationId xmlns:a16="http://schemas.microsoft.com/office/drawing/2014/main" id="{56025A57-E75A-4D69-A7E3-B9638BAB0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43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/>
          <a:lstStyle>
            <a:lvl1pPr algn="l">
              <a:defRPr sz="3840" b="1">
                <a:solidFill>
                  <a:schemeClr val="tx2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11" name="角丸四角形 6"/>
          <p:cNvSpPr/>
          <p:nvPr/>
        </p:nvSpPr>
        <p:spPr bwMode="auto">
          <a:xfrm>
            <a:off x="3" y="0"/>
            <a:ext cx="12199404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lang="ja-JP" altLang="en-US" sz="1920" dirty="0">
              <a:solidFill>
                <a:srgbClr val="4D4D4D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431371" y="908721"/>
            <a:ext cx="5568619" cy="54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6192012" y="908720"/>
            <a:ext cx="5568619" cy="54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9" name="フッター プレースホルダー 3">
            <a:extLst>
              <a:ext uri="{FF2B5EF4-FFF2-40B4-BE49-F238E27FC236}">
                <a16:creationId xmlns:a16="http://schemas.microsoft.com/office/drawing/2014/main" id="{0FC25BCB-1B8B-483E-B84A-E6E5599C2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947" y="6429351"/>
            <a:ext cx="2196659" cy="22290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12" name="日付プレースホルダー 3">
            <a:extLst>
              <a:ext uri="{FF2B5EF4-FFF2-40B4-BE49-F238E27FC236}">
                <a16:creationId xmlns:a16="http://schemas.microsoft.com/office/drawing/2014/main" id="{54CDA27F-EC40-4AA0-8459-4482DC58D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9556" y="6439675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1B3754B6-7A09-4130-81B2-673F95538188}"/>
              </a:ext>
            </a:extLst>
          </p:cNvPr>
          <p:cNvSpPr txBox="1">
            <a:spLocks/>
          </p:cNvSpPr>
          <p:nvPr/>
        </p:nvSpPr>
        <p:spPr>
          <a:xfrm>
            <a:off x="11751837" y="6538363"/>
            <a:ext cx="392835" cy="26061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vert="horz" lIns="0" tIns="0" rIns="0" bIns="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0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DFB997-ADDC-4C63-B9F2-3AB688FD079A}" type="slidenum">
              <a:rPr lang="ja-JP" altLang="en-US" sz="120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pPr/>
              <a:t>‹#›</a:t>
            </a:fld>
            <a:endParaRPr lang="ja-JP" altLang="en-US" sz="12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50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113797" y="6564788"/>
            <a:ext cx="2141776" cy="222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gray">
          <a:xfrm>
            <a:off x="0" y="620713"/>
            <a:ext cx="12192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endParaRPr lang="ja-JP" altLang="en-US" sz="216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" y="491823"/>
            <a:ext cx="65" cy="3323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lIns="0" tIns="0" rIns="0" bIns="0" anchor="ctr">
            <a:spAutoFit/>
          </a:bodyPr>
          <a:lstStyle/>
          <a:p>
            <a:endParaRPr lang="ja-JP" altLang="en-US" sz="216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4437" y="620714"/>
            <a:ext cx="5665556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6192014" y="620714"/>
            <a:ext cx="5680428" cy="59039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1F078C9A-16F8-4084-B4D0-A72CA2C9A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日付プレースホルダー 3">
            <a:extLst>
              <a:ext uri="{FF2B5EF4-FFF2-40B4-BE49-F238E27FC236}">
                <a16:creationId xmlns:a16="http://schemas.microsoft.com/office/drawing/2014/main" id="{A8ABE82E-47B0-427C-A7F9-554AADC42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49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0" y="3"/>
            <a:ext cx="12192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kumimoji="1" lang="ja-JP" altLang="en-US" sz="1920" dirty="0">
              <a:solidFill>
                <a:schemeClr val="bg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113797" y="6564788"/>
            <a:ext cx="2141776" cy="22290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rgbClr val="4D4D4D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4437" y="692697"/>
            <a:ext cx="5665556" cy="583192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sz="quarter" idx="11"/>
          </p:nvPr>
        </p:nvSpPr>
        <p:spPr>
          <a:xfrm>
            <a:off x="6192014" y="692697"/>
            <a:ext cx="5680428" cy="583192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" name="日付プレースホルダー 3">
            <a:extLst>
              <a:ext uri="{FF2B5EF4-FFF2-40B4-BE49-F238E27FC236}">
                <a16:creationId xmlns:a16="http://schemas.microsoft.com/office/drawing/2014/main" id="{E098B511-86E4-43DB-B107-AEF950696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19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ブランク（メイン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720"/>
              </a:spcAft>
            </a:pPr>
            <a:endParaRPr lang="ja-JP" altLang="en-US" sz="1920" dirty="0">
              <a:solidFill>
                <a:srgbClr val="4D4D4D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143339" y="6564788"/>
            <a:ext cx="2208245" cy="22290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960">
                <a:solidFill>
                  <a:srgbClr val="FFFF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9168341" y="6547622"/>
            <a:ext cx="28448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fld id="{814F3063-8E21-E942-8B1E-F6DDCFA4662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sz="quarter" idx="10"/>
          </p:nvPr>
        </p:nvSpPr>
        <p:spPr>
          <a:xfrm>
            <a:off x="335362" y="658813"/>
            <a:ext cx="11522207" cy="57943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  <a:lvl2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2pPr>
            <a:lvl3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3pPr>
            <a:lvl4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4pPr>
            <a:lvl5pPr>
              <a:defRPr sz="2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11" name="日付プレースホルダー 3">
            <a:extLst>
              <a:ext uri="{FF2B5EF4-FFF2-40B4-BE49-F238E27FC236}">
                <a16:creationId xmlns:a16="http://schemas.microsoft.com/office/drawing/2014/main" id="{9C7C070C-8119-4359-BC44-CDE641D46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1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35360" y="152637"/>
            <a:ext cx="1152128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F854AA-CA48-4A6B-9234-ACE56A762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798" y="6562738"/>
            <a:ext cx="2333797" cy="222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96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UD デジタル 教科書体 NP-R" panose="02020400000000000000" pitchFamily="18" charset="-128"/>
              </a:defRPr>
            </a:lvl1pPr>
          </a:lstStyle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C6BD1AFE-3D46-4087-A56C-1402E03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9910" y="6561334"/>
            <a:ext cx="1632181" cy="229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15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1097280" rtl="0" eaLnBrk="1" latinLnBrk="0" hangingPunct="1">
        <a:spcBef>
          <a:spcPct val="0"/>
        </a:spcBef>
        <a:buNone/>
        <a:defRPr kumimoji="1" sz="2640" kern="1200">
          <a:solidFill>
            <a:schemeClr val="tx1"/>
          </a:solidFill>
          <a:latin typeface="UD デジタル 教科書体 NP-R" panose="02020400000000000000" pitchFamily="18" charset="-128"/>
          <a:ea typeface="UD デジタル 教科書体 NP-R" panose="02020400000000000000" pitchFamily="18" charset="-128"/>
          <a:cs typeface="UD デジタル 教科書体 NP-R" panose="02020400000000000000" pitchFamily="18" charset="-128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kumimoji="1"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hyperlink" Target="https://github.com/eic/epic/pull/887" TargetMode="External"/><Relationship Id="rId4" Type="http://schemas.openxmlformats.org/officeDocument/2006/relationships/hyperlink" Target="https://indico.bnl.gov/event/27986/contributions/106788/attachments/61537/105677/tracking_050125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41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8.png"/><Relationship Id="rId9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category/56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8825/contributions/109845/attachments/63515/108999/TOF%20update%20EIC%20collaboration%20meeting%202025.pdf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EICrecon/pull/17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ndico.bnl.gov/event/27154/contributions/104363/attachments/60759/104362/2025%2003%2024%20Mechanics%20Workshop%20TOF%20Presentation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100833E-7736-5FD5-88F5-A94334079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370" y="2924945"/>
            <a:ext cx="10191261" cy="1008062"/>
          </a:xfrm>
        </p:spPr>
        <p:txBody>
          <a:bodyPr/>
          <a:lstStyle/>
          <a:p>
            <a:r>
              <a:rPr lang="en" altLang="ja-JP" dirty="0"/>
              <a:t>Status report</a:t>
            </a:r>
            <a:br>
              <a:rPr lang="en" altLang="ja-JP" dirty="0"/>
            </a:br>
            <a:r>
              <a:rPr lang="en" altLang="ja-JP" dirty="0" err="1"/>
              <a:t>ToF</a:t>
            </a:r>
            <a:r>
              <a:rPr lang="en" altLang="ja-JP" dirty="0"/>
              <a:t> Simulations and Software</a:t>
            </a:r>
            <a:br>
              <a:rPr lang="en" altLang="ja-JP" dirty="0"/>
            </a:br>
            <a:r>
              <a:rPr lang="en" altLang="ja-JP" sz="4000" dirty="0">
                <a:solidFill>
                  <a:schemeClr val="tx2"/>
                </a:solidFill>
              </a:rPr>
              <a:t>Kentaro Kawade</a:t>
            </a:r>
            <a:br>
              <a:rPr lang="en" altLang="ja-JP" dirty="0">
                <a:solidFill>
                  <a:schemeClr val="tx2"/>
                </a:solidFill>
              </a:rPr>
            </a:br>
            <a:r>
              <a:rPr lang="en" altLang="ja-JP" sz="2800" dirty="0">
                <a:solidFill>
                  <a:schemeClr val="tx2"/>
                </a:solidFill>
              </a:rPr>
              <a:t>Shinshu Univ.</a:t>
            </a:r>
            <a:br>
              <a:rPr lang="en" altLang="ja-JP" dirty="0">
                <a:solidFill>
                  <a:schemeClr val="tx2"/>
                </a:solidFill>
              </a:rPr>
            </a:br>
            <a:r>
              <a:rPr lang="en" altLang="ja-JP" sz="2800" dirty="0">
                <a:solidFill>
                  <a:schemeClr val="tx2"/>
                </a:solidFill>
              </a:rPr>
              <a:t>on behalf of the </a:t>
            </a:r>
            <a:r>
              <a:rPr lang="en" altLang="ja-JP" sz="2800" dirty="0" err="1">
                <a:solidFill>
                  <a:schemeClr val="tx2"/>
                </a:solidFill>
              </a:rPr>
              <a:t>ePIC</a:t>
            </a:r>
            <a:r>
              <a:rPr lang="en" altLang="ja-JP" sz="2800" dirty="0">
                <a:solidFill>
                  <a:schemeClr val="tx2"/>
                </a:solidFill>
              </a:rPr>
              <a:t> </a:t>
            </a:r>
            <a:r>
              <a:rPr lang="en" altLang="ja-JP" sz="2800" dirty="0" err="1">
                <a:solidFill>
                  <a:schemeClr val="tx2"/>
                </a:solidFill>
              </a:rPr>
              <a:t>ToF</a:t>
            </a:r>
            <a:r>
              <a:rPr lang="en" altLang="ja-JP" sz="2800" dirty="0">
                <a:solidFill>
                  <a:schemeClr val="tx2"/>
                </a:solidFill>
              </a:rPr>
              <a:t> simulation team</a:t>
            </a:r>
            <a:endParaRPr lang="ja-JP" altLang="en-US">
              <a:solidFill>
                <a:schemeClr val="tx2"/>
              </a:solidFill>
            </a:endParaRPr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CA9FE5B-1429-13B8-8D0D-DF38599913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D494FCE-1915-AD29-C65C-87581069E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4E1A42-488A-1CC4-D792-AC0EFF93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0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04410EC1-BC38-8E21-4EDD-F900DE9A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375" y="3279353"/>
            <a:ext cx="4918879" cy="3352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2D70FF-FF9A-39E0-8693-28C9AA15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update: ETOF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79DA-6834-B7D2-AD8D-C2308F5333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6486464" cy="5439674"/>
          </a:xfrm>
        </p:spPr>
        <p:txBody>
          <a:bodyPr/>
          <a:lstStyle/>
          <a:p>
            <a:r>
              <a:rPr lang="en-US" dirty="0"/>
              <a:t>Issue: ACTS is unable to use tracking information on the back side of ETOF [</a:t>
            </a:r>
            <a:r>
              <a:rPr lang="en-US" dirty="0">
                <a:hlinkClick r:id="rId4"/>
              </a:rPr>
              <a:t>Report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Error with ETOF geometry implementation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Fixed in [</a:t>
            </a:r>
            <a:r>
              <a:rPr lang="en-US" dirty="0">
                <a:hlinkClick r:id="rId5"/>
              </a:rPr>
              <a:t>PR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5D18C-9626-18F6-D27E-B6A90F609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525" y="1990858"/>
            <a:ext cx="3257136" cy="2964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0C2E4-3313-18A6-8EDB-FEA5886D758E}"/>
              </a:ext>
            </a:extLst>
          </p:cNvPr>
          <p:cNvSpPr txBox="1"/>
          <p:nvPr/>
        </p:nvSpPr>
        <p:spPr>
          <a:xfrm>
            <a:off x="1595500" y="5124700"/>
            <a:ext cx="4914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Cover on the left removed to show sensors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410F0B4-3DD9-6382-92EF-E9926C757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310" y="188642"/>
            <a:ext cx="4707511" cy="3352777"/>
          </a:xfrm>
          <a:prstGeom prst="rect">
            <a:avLst/>
          </a:prstGeom>
        </p:spPr>
      </p:pic>
      <p:sp>
        <p:nvSpPr>
          <p:cNvPr id="17" name="日付プレースホルダー 16">
            <a:extLst>
              <a:ext uri="{FF2B5EF4-FFF2-40B4-BE49-F238E27FC236}">
                <a16:creationId xmlns:a16="http://schemas.microsoft.com/office/drawing/2014/main" id="{E21DF559-53D3-7B06-6767-DB1CA058AE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8" name="フッター プレースホルダー 17">
            <a:extLst>
              <a:ext uri="{FF2B5EF4-FFF2-40B4-BE49-F238E27FC236}">
                <a16:creationId xmlns:a16="http://schemas.microsoft.com/office/drawing/2014/main" id="{6D757BCE-B676-10BC-8375-2CBDE5514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E49652-D1C6-895C-B9FD-EEE981457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27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D7B05-ABFD-489D-9EFC-B9C4B47D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update: strip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FC0C5-D8B0-3C2A-14EF-4ECDF10DFF7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Realistic BTOF grid size: 0.5 cm * 0.5 mm</a:t>
            </a:r>
          </a:p>
          <a:p>
            <a:r>
              <a:rPr lang="en-US" dirty="0"/>
              <a:t>Realistic ETOF grid size: 0.5 mm * 0.5 mm</a:t>
            </a:r>
          </a:p>
          <a:p>
            <a:r>
              <a:rPr lang="en-US" dirty="0"/>
              <a:t>However, position better than 0.5 mm because of charge sharing (not yet implemented).</a:t>
            </a:r>
          </a:p>
          <a:p>
            <a:r>
              <a:rPr lang="en-US" dirty="0"/>
              <a:t>Reduced BTOF grid size to 0.5 cm * 0.1 mm  </a:t>
            </a:r>
          </a:p>
          <a:p>
            <a:r>
              <a:rPr lang="en-US" dirty="0"/>
              <a:t>Reduced ETOF grid size to 0.1 mm * 0.1 mm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183420-F064-0189-9BD4-03EAC426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80" y="3127386"/>
            <a:ext cx="7191403" cy="329645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C050233-DBD3-0D79-E7AD-A5E452E8FDE5}"/>
              </a:ext>
            </a:extLst>
          </p:cNvPr>
          <p:cNvSpPr txBox="1"/>
          <p:nvPr/>
        </p:nvSpPr>
        <p:spPr>
          <a:xfrm>
            <a:off x="10640567" y="2995922"/>
            <a:ext cx="1231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Grid size</a:t>
            </a:r>
          </a:p>
        </p:txBody>
      </p:sp>
      <p:sp>
        <p:nvSpPr>
          <p:cNvPr id="8" name="平行四辺形 7">
            <a:extLst>
              <a:ext uri="{FF2B5EF4-FFF2-40B4-BE49-F238E27FC236}">
                <a16:creationId xmlns:a16="http://schemas.microsoft.com/office/drawing/2014/main" id="{9C901DAC-233A-7AEB-4C66-CD57859DDCAC}"/>
              </a:ext>
            </a:extLst>
          </p:cNvPr>
          <p:cNvSpPr/>
          <p:nvPr/>
        </p:nvSpPr>
        <p:spPr bwMode="auto">
          <a:xfrm rot="581124">
            <a:off x="8655549" y="3467341"/>
            <a:ext cx="468000" cy="144000"/>
          </a:xfrm>
          <a:prstGeom prst="parallelogram">
            <a:avLst>
              <a:gd name="adj" fmla="val 14480"/>
            </a:avLst>
          </a:prstGeom>
          <a:noFill/>
          <a:ln w="28575">
            <a:solidFill>
              <a:srgbClr val="FF0000"/>
            </a:solidFill>
          </a:ln>
          <a:effectLst/>
        </p:spPr>
        <p:txBody>
          <a:bodyPr lIns="0" tIns="0" rIns="0" bIns="0" rtlCol="0" anchor="ctr"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9C68F9AC-E9E7-9A2F-47F8-9A183DC06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C7EBC7B6-5A01-F79C-03F8-455F4B419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2661FF-5309-5F47-91FF-27520FE01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23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D47B-1431-B01A-7D87-13AF7CDA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Plans: Geometry and digitization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F278-33E2-D787-0265-9E685AB0380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Time walk/edge correction</a:t>
            </a:r>
          </a:p>
          <a:p>
            <a:r>
              <a:rPr lang="en-US" dirty="0"/>
              <a:t>Use CFD instead of EICROC for BTOF</a:t>
            </a:r>
          </a:p>
          <a:p>
            <a:pPr lvl="1"/>
            <a:r>
              <a:rPr lang="en-US" dirty="0"/>
              <a:t>EICROC uses constant threshold, not constant fraction</a:t>
            </a:r>
          </a:p>
          <a:p>
            <a:r>
              <a:rPr lang="en-US" dirty="0"/>
              <a:t>Add noise to pulses</a:t>
            </a:r>
          </a:p>
          <a:p>
            <a:r>
              <a:rPr lang="en-US" dirty="0"/>
              <a:t>Add cooling tubes to ETOF</a:t>
            </a:r>
          </a:p>
          <a:p>
            <a:r>
              <a:rPr lang="en-US" dirty="0"/>
              <a:t>Realistic charge sharing parameters</a:t>
            </a:r>
          </a:p>
          <a:p>
            <a:pPr lvl="1"/>
            <a:r>
              <a:rPr lang="en-US" dirty="0"/>
              <a:t>Communicate with sensor R&amp;D experts</a:t>
            </a:r>
          </a:p>
          <a:p>
            <a:endParaRPr 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4BADCC-6243-D863-B608-4592F4AC21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B21F6E-4A09-A7CC-7176-C417BB79A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5CB1AD-5E09-DB5A-6FBE-34D243403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1885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017F38CD-899F-8D4D-9CE7-CF15FF4CE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2"/>
                </a:solidFill>
              </a:rPr>
              <a:t>Material effect Study</a:t>
            </a:r>
            <a:br>
              <a:rPr lang="en-US" altLang="ja-JP" dirty="0">
                <a:solidFill>
                  <a:schemeClr val="tx2"/>
                </a:solidFill>
              </a:rPr>
            </a:br>
            <a:r>
              <a:rPr lang="en-US" altLang="ja-JP" dirty="0"/>
              <a:t>Kyohei</a:t>
            </a:r>
            <a:endParaRPr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5096D7-A768-3BE8-7DDE-BA94F55F45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C71AB46-DC9F-902E-3280-B946EB657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F8EE0D-86A8-04BB-ABE2-A75E8C773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F638C-7DE4-FC90-6D63-F8752037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188913"/>
            <a:ext cx="11388725" cy="611187"/>
          </a:xfrm>
        </p:spPr>
        <p:txBody>
          <a:bodyPr/>
          <a:lstStyle/>
          <a:p>
            <a:r>
              <a:rPr lang="en-US" altLang="ja-JP" dirty="0"/>
              <a:t>Motivation: Material budget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690A00-B079-3C3F-B6D0-3811AE594F4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050" y="869950"/>
            <a:ext cx="7247839" cy="5438775"/>
          </a:xfrm>
        </p:spPr>
        <p:txBody>
          <a:bodyPr>
            <a:normAutofit/>
          </a:bodyPr>
          <a:lstStyle/>
          <a:p>
            <a:r>
              <a:rPr lang="en-US" altLang="ja-JP" dirty="0"/>
              <a:t>Estimate the impact of BTOF material budgets on the outer </a:t>
            </a:r>
            <a:r>
              <a:rPr lang="en-US" altLang="ja-JP" dirty="0" err="1"/>
              <a:t>hpDIRC</a:t>
            </a:r>
            <a:r>
              <a:rPr lang="en-US" altLang="ja-JP" dirty="0"/>
              <a:t> angular resolution</a:t>
            </a:r>
          </a:p>
          <a:p>
            <a:pPr lvl="1"/>
            <a:r>
              <a:rPr lang="en-US" altLang="ja-JP" dirty="0"/>
              <a:t>To optimize the BTOF design and performance</a:t>
            </a:r>
          </a:p>
          <a:p>
            <a:pPr lvl="1"/>
            <a:r>
              <a:rPr lang="en-US" altLang="ja-JP" dirty="0"/>
              <a:t>Crucial inputs for sensors, structures and readout PCBs</a:t>
            </a:r>
            <a:br>
              <a:rPr lang="en-US" altLang="ja-JP" dirty="0"/>
            </a:br>
            <a:r>
              <a:rPr lang="en-US" altLang="ja-JP" dirty="0"/>
              <a:t>to relax the tight requirement (1% X</a:t>
            </a:r>
            <a:r>
              <a:rPr lang="en-US" altLang="ja-JP" baseline="-25000" dirty="0"/>
              <a:t>0</a:t>
            </a:r>
            <a:r>
              <a:rPr lang="en-US" altLang="ja-JP" dirty="0"/>
              <a:t>)</a:t>
            </a:r>
          </a:p>
          <a:p>
            <a:pPr marL="548640" lvl="1" indent="0">
              <a:buNone/>
            </a:pPr>
            <a:endParaRPr lang="en-US" altLang="ja-JP" dirty="0"/>
          </a:p>
          <a:p>
            <a:r>
              <a:rPr lang="en" altLang="ja-JP" dirty="0" err="1"/>
              <a:t>hpDIRC</a:t>
            </a:r>
            <a:r>
              <a:rPr lang="en" altLang="ja-JP" dirty="0"/>
              <a:t> is a </a:t>
            </a:r>
            <a:r>
              <a:rPr lang="en" altLang="ja-JP" b="1" dirty="0"/>
              <a:t>Cherenkov</a:t>
            </a:r>
            <a:r>
              <a:rPr lang="en" altLang="ja-JP" dirty="0"/>
              <a:t> particle identification detector</a:t>
            </a:r>
          </a:p>
          <a:p>
            <a:pPr marL="548640" lvl="1" indent="0">
              <a:buNone/>
            </a:pPr>
            <a:r>
              <a:rPr lang="ja-JP" altLang="en-US"/>
              <a:t>→ </a:t>
            </a:r>
            <a:r>
              <a:rPr lang="en" altLang="ja-JP" dirty="0"/>
              <a:t>Angular resolution at the surface is important</a:t>
            </a:r>
          </a:p>
          <a:p>
            <a:pPr lvl="2"/>
            <a:r>
              <a:rPr lang="en-US" altLang="ja-JP" dirty="0"/>
              <a:t>Target@6 GeV/c:</a:t>
            </a:r>
            <a:r>
              <a:rPr lang="ja-JP" altLang="en-US"/>
              <a:t> </a:t>
            </a:r>
            <a:r>
              <a:rPr lang="en-US" altLang="ja-JP" dirty="0" err="1"/>
              <a:t>Δθ</a:t>
            </a:r>
            <a:r>
              <a:rPr lang="ja-JP" altLang="en-US"/>
              <a:t> </a:t>
            </a:r>
            <a:r>
              <a:rPr lang="en-US" altLang="ja-JP" dirty="0"/>
              <a:t>= 0.5 [</a:t>
            </a:r>
            <a:r>
              <a:rPr lang="en-US" altLang="ja-JP" dirty="0" err="1"/>
              <a:t>mrad</a:t>
            </a:r>
            <a:r>
              <a:rPr lang="en-US" altLang="ja-JP" dirty="0"/>
              <a:t>]</a:t>
            </a:r>
          </a:p>
          <a:p>
            <a:pPr lvl="1"/>
            <a:r>
              <a:rPr lang="en-US" altLang="ja-JP" dirty="0"/>
              <a:t>Material budget of BTOF</a:t>
            </a:r>
            <a:br>
              <a:rPr lang="en-US" altLang="ja-JP" dirty="0"/>
            </a:br>
            <a:r>
              <a:rPr lang="en" altLang="ja-JP" dirty="0">
                <a:sym typeface="Wingdings" pitchFamily="2" charset="2"/>
              </a:rPr>
              <a:t> </a:t>
            </a:r>
            <a:r>
              <a:rPr lang="en" altLang="ja-JP" dirty="0"/>
              <a:t>Affects on angular resolution due to multiple scattering effects</a:t>
            </a:r>
            <a:br>
              <a:rPr lang="en" altLang="ja-JP" dirty="0"/>
            </a:br>
            <a:r>
              <a:rPr lang="en" altLang="ja-JP" dirty="0"/>
              <a:t>Determine the upper limit of the </a:t>
            </a:r>
            <a:r>
              <a:rPr lang="en" altLang="ja-JP" dirty="0" err="1"/>
              <a:t>BToF</a:t>
            </a:r>
            <a:r>
              <a:rPr lang="en" altLang="ja-JP" dirty="0"/>
              <a:t> material budget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BFF5C71-D4C0-B768-F77F-0F7D5180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638" y="5281260"/>
            <a:ext cx="2791614" cy="1406070"/>
          </a:xfrm>
          <a:prstGeom prst="rect">
            <a:avLst/>
          </a:prstGeom>
        </p:spPr>
      </p:pic>
      <p:pic>
        <p:nvPicPr>
          <p:cNvPr id="13" name="図 12" descr="グラフ&#10;&#10;自動的に生成された説明">
            <a:extLst>
              <a:ext uri="{FF2B5EF4-FFF2-40B4-BE49-F238E27FC236}">
                <a16:creationId xmlns:a16="http://schemas.microsoft.com/office/drawing/2014/main" id="{E213EB40-44F7-BA45-EC42-00FEDB327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223" y="2933698"/>
            <a:ext cx="4191915" cy="2451204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0BDFA7B-2394-9FEC-9703-06DFC4D1AE66}"/>
              </a:ext>
            </a:extLst>
          </p:cNvPr>
          <p:cNvGrpSpPr/>
          <p:nvPr/>
        </p:nvGrpSpPr>
        <p:grpSpPr>
          <a:xfrm>
            <a:off x="8126292" y="188913"/>
            <a:ext cx="4154918" cy="2655785"/>
            <a:chOff x="123182" y="1772821"/>
            <a:chExt cx="6256555" cy="3999131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9D1F026E-A94C-50A3-D747-F2666179F4FB}"/>
                </a:ext>
              </a:extLst>
            </p:cNvPr>
            <p:cNvGrpSpPr/>
            <p:nvPr/>
          </p:nvGrpSpPr>
          <p:grpSpPr>
            <a:xfrm>
              <a:off x="123182" y="1772821"/>
              <a:ext cx="3006121" cy="2936173"/>
              <a:chOff x="227354" y="2907140"/>
              <a:chExt cx="3006120" cy="2936174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A70A02E4-8AC3-F0BE-F2F6-95079A1AA0F7}"/>
                  </a:ext>
                </a:extLst>
              </p:cNvPr>
              <p:cNvGrpSpPr/>
              <p:nvPr/>
            </p:nvGrpSpPr>
            <p:grpSpPr>
              <a:xfrm>
                <a:off x="551666" y="3223906"/>
                <a:ext cx="2357496" cy="2302642"/>
                <a:chOff x="551666" y="3223906"/>
                <a:chExt cx="2357496" cy="2302642"/>
              </a:xfrm>
            </p:grpSpPr>
            <p:sp>
              <p:nvSpPr>
                <p:cNvPr id="22" name="円/楕円 21">
                  <a:extLst>
                    <a:ext uri="{FF2B5EF4-FFF2-40B4-BE49-F238E27FC236}">
                      <a16:creationId xmlns:a16="http://schemas.microsoft.com/office/drawing/2014/main" id="{67595376-61A9-AE27-115D-11F213AE2522}"/>
                    </a:ext>
                  </a:extLst>
                </p:cNvPr>
                <p:cNvSpPr/>
                <p:nvPr/>
              </p:nvSpPr>
              <p:spPr>
                <a:xfrm>
                  <a:off x="1672542" y="4317356"/>
                  <a:ext cx="115747" cy="1157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ドーナツ 25">
                  <a:extLst>
                    <a:ext uri="{FF2B5EF4-FFF2-40B4-BE49-F238E27FC236}">
                      <a16:creationId xmlns:a16="http://schemas.microsoft.com/office/drawing/2014/main" id="{EB676006-9407-6EC0-7086-AA7E7294F3AA}"/>
                    </a:ext>
                  </a:extLst>
                </p:cNvPr>
                <p:cNvSpPr/>
                <p:nvPr/>
              </p:nvSpPr>
              <p:spPr>
                <a:xfrm>
                  <a:off x="775503" y="3420316"/>
                  <a:ext cx="1909822" cy="1909822"/>
                </a:xfrm>
                <a:prstGeom prst="donut">
                  <a:avLst>
                    <a:gd name="adj" fmla="val 4358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円/楕円 26">
                  <a:extLst>
                    <a:ext uri="{FF2B5EF4-FFF2-40B4-BE49-F238E27FC236}">
                      <a16:creationId xmlns:a16="http://schemas.microsoft.com/office/drawing/2014/main" id="{151826CA-9811-BF98-C927-9B646975C789}"/>
                    </a:ext>
                  </a:extLst>
                </p:cNvPr>
                <p:cNvSpPr/>
                <p:nvPr/>
              </p:nvSpPr>
              <p:spPr>
                <a:xfrm>
                  <a:off x="551666" y="3223906"/>
                  <a:ext cx="2357496" cy="2302642"/>
                </a:xfrm>
                <a:prstGeom prst="ellipse">
                  <a:avLst/>
                </a:prstGeom>
                <a:noFill/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1" name="円/楕円 20">
                <a:extLst>
                  <a:ext uri="{FF2B5EF4-FFF2-40B4-BE49-F238E27FC236}">
                    <a16:creationId xmlns:a16="http://schemas.microsoft.com/office/drawing/2014/main" id="{F78E0735-B33A-3A2D-843F-37D5D77B8614}"/>
                  </a:ext>
                </a:extLst>
              </p:cNvPr>
              <p:cNvSpPr/>
              <p:nvPr/>
            </p:nvSpPr>
            <p:spPr>
              <a:xfrm>
                <a:off x="227354" y="2907140"/>
                <a:ext cx="3006120" cy="2936174"/>
              </a:xfrm>
              <a:prstGeom prst="ellipse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6A32C404-1135-841B-5EC9-50303E080979}"/>
                </a:ext>
              </a:extLst>
            </p:cNvPr>
            <p:cNvSpPr txBox="1"/>
            <p:nvPr/>
          </p:nvSpPr>
          <p:spPr>
            <a:xfrm>
              <a:off x="3281599" y="2403961"/>
              <a:ext cx="3098138" cy="1251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</a:rPr>
                <a:t>TOF (64cm)</a:t>
              </a:r>
              <a:br>
                <a:rPr kumimoji="1" lang="en-US" altLang="ja-JP" sz="1600" dirty="0">
                  <a:solidFill>
                    <a:srgbClr val="FF0000"/>
                  </a:solidFill>
                </a:rPr>
              </a:br>
              <a:r>
                <a:rPr lang="en-US" altLang="ja-JP" sz="1600" dirty="0">
                  <a:solidFill>
                    <a:schemeClr val="tx2"/>
                  </a:solidFill>
                </a:rPr>
                <a:t>Outer MPGD (72.5cm)</a:t>
              </a:r>
              <a:br>
                <a:rPr lang="en-US" altLang="ja-JP" sz="1600" dirty="0">
                  <a:solidFill>
                    <a:schemeClr val="tx2"/>
                  </a:solidFill>
                </a:rPr>
              </a:br>
              <a:r>
                <a:rPr lang="en-US" altLang="ja-JP" sz="1600" dirty="0">
                  <a:solidFill>
                    <a:schemeClr val="tx2"/>
                  </a:solidFill>
                </a:rPr>
                <a:t> </a:t>
              </a:r>
              <a:r>
                <a:rPr kumimoji="1" lang="en-US" altLang="ja-JP" sz="1600" dirty="0">
                  <a:solidFill>
                    <a:schemeClr val="accent6"/>
                  </a:solidFill>
                </a:rPr>
                <a:t>DIRC (75.5cm)</a:t>
              </a:r>
              <a:endParaRPr kumimoji="1" lang="ja-JP" altLang="en-US" sz="1600">
                <a:solidFill>
                  <a:schemeClr val="accent6"/>
                </a:solidFill>
              </a:endParaRPr>
            </a:p>
          </p:txBody>
        </p:sp>
        <p:sp>
          <p:nvSpPr>
            <p:cNvPr id="19" name="環状矢印 18">
              <a:extLst>
                <a:ext uri="{FF2B5EF4-FFF2-40B4-BE49-F238E27FC236}">
                  <a16:creationId xmlns:a16="http://schemas.microsoft.com/office/drawing/2014/main" id="{F00CCA85-2C8B-E71B-5A37-8CA9454B5B25}"/>
                </a:ext>
              </a:extLst>
            </p:cNvPr>
            <p:cNvSpPr/>
            <p:nvPr/>
          </p:nvSpPr>
          <p:spPr>
            <a:xfrm rot="18965279">
              <a:off x="1078221" y="2974162"/>
              <a:ext cx="2511188" cy="2797790"/>
            </a:xfrm>
            <a:prstGeom prst="circularArrow">
              <a:avLst>
                <a:gd name="adj1" fmla="val 2121"/>
                <a:gd name="adj2" fmla="val 774952"/>
                <a:gd name="adj3" fmla="val 20606934"/>
                <a:gd name="adj4" fmla="val 16875772"/>
                <a:gd name="adj5" fmla="val 263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57EA84F-EA8E-9324-2E2F-5325D6605321}"/>
              </a:ext>
            </a:extLst>
          </p:cNvPr>
          <p:cNvSpPr txBox="1"/>
          <p:nvPr/>
        </p:nvSpPr>
        <p:spPr>
          <a:xfrm>
            <a:off x="7998764" y="2171144"/>
            <a:ext cx="3902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 err="1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hpDIRC</a:t>
            </a:r>
            <a:r>
              <a:rPr lang="en-US" altLang="ja-JP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: </a:t>
            </a:r>
            <a:br>
              <a:rPr lang="en-US" altLang="ja-JP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</a:br>
            <a:r>
              <a:rPr lang="en-US" altLang="ja-JP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high performance Detection of </a:t>
            </a:r>
            <a:br>
              <a:rPr lang="en-US" altLang="ja-JP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</a:br>
            <a:r>
              <a:rPr lang="en-US" altLang="ja-JP" sz="1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Internally Reflected Cherenkov light</a:t>
            </a:r>
            <a:endParaRPr lang="ja-JP" altLang="en-US" sz="160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5AC0F6-3A7F-1EDB-4711-486FCA542E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405624-C21A-8D8C-C0EC-B3B587758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DF819A-2DDE-1688-C208-4D0264B68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60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14936-9455-6B82-E956-F55DC548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36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Simulation setup: Angle &amp; Material Study</a:t>
            </a:r>
            <a:endParaRPr kumimoji="1" lang="ja-JP" altLang="en-US" sz="360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583FEE-5BAA-89A8-8AA6-B3ECBCE24478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Added sensitive layer at the </a:t>
                </a:r>
                <a:r>
                  <a:rPr lang="en-US" altLang="ja-JP" dirty="0" err="1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hpDIRC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surface</a:t>
                </a:r>
              </a:p>
              <a:p>
                <a:pPr lvl="1"/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To take truth hit position at the surface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Different </a:t>
                </a:r>
                <a:r>
                  <a:rPr lang="en-US" altLang="ja-JP" dirty="0" err="1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BToF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Support structure materials</a:t>
                </a:r>
              </a:p>
              <a:p>
                <a:pPr lvl="1"/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Carbon foam (default)</a:t>
                </a:r>
                <a:r>
                  <a:rPr lang="ja-JP" altLang="en-US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：</a:t>
                </a:r>
                <a:r>
                  <a:rPr kumimoji="1"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0.09 g/cm</a:t>
                </a:r>
                <a:r>
                  <a:rPr kumimoji="1" lang="en-US" altLang="ja-JP" baseline="30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3</a:t>
                </a:r>
                <a:r>
                  <a:rPr lang="en-US" altLang="ja-JP" baseline="30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(</a:t>
                </a:r>
                <a:r>
                  <a:rPr lang="en-US" altLang="ja-JP" sz="2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0.12% X/X</a:t>
                </a:r>
                <a:r>
                  <a:rPr lang="en-US" altLang="ja-JP" sz="2000" baseline="-25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0</a:t>
                </a:r>
                <a:r>
                  <a:rPr lang="en-US" altLang="ja-JP" sz="2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)</a:t>
                </a:r>
              </a:p>
              <a:p>
                <a:pPr lvl="1"/>
                <a:r>
                  <a:rPr kumimoji="1" lang="en-US" altLang="ja-JP" sz="2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Carbon fiber : 1.5 g/cm</a:t>
                </a:r>
                <a:r>
                  <a:rPr kumimoji="1" lang="en-US" altLang="ja-JP" sz="2000" baseline="30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3</a:t>
                </a:r>
                <a:r>
                  <a:rPr kumimoji="1" lang="en-US" altLang="ja-JP" sz="2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(2.64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% X/X</a:t>
                </a:r>
                <a:r>
                  <a:rPr lang="en-US" altLang="ja-JP" baseline="-25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0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)</a:t>
                </a:r>
                <a:endParaRPr kumimoji="1" lang="en-US" altLang="ja-JP" sz="2000" dirty="0">
                  <a:latin typeface="UD Digi Kyokasho NP-R" panose="02020400000000000000" pitchFamily="18" charset="-128"/>
                  <a:ea typeface="UD Digi Kyokasho NP-R" panose="02020400000000000000" pitchFamily="18" charset="-128"/>
                </a:endParaRPr>
              </a:p>
              <a:p>
                <a:pPr lvl="1"/>
                <a:r>
                  <a:rPr kumimoji="1"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Aluminum</a:t>
                </a:r>
                <a:r>
                  <a:rPr lang="ja-JP" altLang="en-US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：</a:t>
                </a:r>
                <a:r>
                  <a:rPr kumimoji="1"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2.65 g/cm</a:t>
                </a:r>
                <a:r>
                  <a:rPr kumimoji="1" lang="en-US" altLang="ja-JP" baseline="30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3</a:t>
                </a:r>
                <a:r>
                  <a:rPr kumimoji="1"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(6.52% X/X</a:t>
                </a:r>
                <a:r>
                  <a:rPr lang="en-US" altLang="ja-JP" baseline="-25000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0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)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Single particle full Detector simulation in DD4hep</a:t>
                </a:r>
              </a:p>
              <a:p>
                <a:pPr lvl="1"/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P</a:t>
                </a:r>
                <a:r>
                  <a:rPr kumimoji="1"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article: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ja-JP" dirty="0">
                  <a:latin typeface="UD Digi Kyokasho NP-R" panose="02020400000000000000" pitchFamily="18" charset="-128"/>
                  <a:ea typeface="UD Digi Kyokasho NP-R" panose="02020400000000000000" pitchFamily="18" charset="-128"/>
                </a:endParaRPr>
              </a:p>
              <a:p>
                <a:pPr lvl="1"/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Fixed Momentum: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1.5, 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4, 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6, 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8, 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dirty="0">
                  <a:latin typeface="UD Digi Kyokasho NP-R" panose="02020400000000000000" pitchFamily="18" charset="-128"/>
                  <a:ea typeface="UD Digi Kyokasho NP-R" panose="02020400000000000000" pitchFamily="18" charset="-128"/>
                </a:endParaRPr>
              </a:p>
              <a:p>
                <a:pPr lvl="1"/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Direction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kumimoji="1" lang="en-US" altLang="ja-JP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l-GR" altLang="ja-JP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" altLang="ja-JP" i="1" dirty="0" smtClean="0">
                        <a:latin typeface="Cambria Math" panose="02040503050406030204" pitchFamily="18" charset="0"/>
                      </a:rPr>
                      <m:t>58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" altLang="ja-JP" i="1" dirty="0" smtClean="0">
                        <a:latin typeface="Cambria Math" panose="02040503050406030204" pitchFamily="18" charset="0"/>
                      </a:rPr>
                      <m:t>−62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−72°…</m:t>
                    </m:r>
                  </m:oMath>
                </a14:m>
                <a:endParaRPr lang="en-US" altLang="ja-JP" dirty="0">
                  <a:latin typeface="UD Digi Kyokasho NP-R" panose="02020400000000000000" pitchFamily="18" charset="-128"/>
                  <a:ea typeface="UD Digi Kyokasho NP-R" panose="02020400000000000000" pitchFamily="18" charset="-128"/>
                </a:endParaRP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" altLang="ja-JP" dirty="0" err="1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EICrecon</a:t>
                </a:r>
                <a:r>
                  <a:rPr lang="en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 to perform tracking and calculate angular resolution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Take angular resolution using the “</a:t>
                </a:r>
                <a:r>
                  <a:rPr lang="en-US" altLang="ja-JP" b="1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Residual method</a:t>
                </a:r>
                <a:r>
                  <a:rPr lang="en-US" altLang="ja-JP" dirty="0">
                    <a:latin typeface="UD Digi Kyokasho NP-R" panose="02020400000000000000" pitchFamily="18" charset="-128"/>
                    <a:ea typeface="UD Digi Kyokasho NP-R" panose="02020400000000000000" pitchFamily="18" charset="-128"/>
                  </a:rPr>
                  <a:t>”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583FEE-5BAA-89A8-8AA6-B3ECBCE244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4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6B93961-351D-189D-A2B3-89109C1C0C1F}"/>
              </a:ext>
            </a:extLst>
          </p:cNvPr>
          <p:cNvGrpSpPr>
            <a:grpSpLocks noChangeAspect="1"/>
          </p:cNvGrpSpPr>
          <p:nvPr/>
        </p:nvGrpSpPr>
        <p:grpSpPr>
          <a:xfrm>
            <a:off x="8838637" y="758749"/>
            <a:ext cx="2627209" cy="1152000"/>
            <a:chOff x="8969694" y="988778"/>
            <a:chExt cx="2050770" cy="796330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7EC9B91A-A104-37D6-5C1D-BFD7083D0B7C}"/>
                </a:ext>
              </a:extLst>
            </p:cNvPr>
            <p:cNvGrpSpPr/>
            <p:nvPr/>
          </p:nvGrpSpPr>
          <p:grpSpPr>
            <a:xfrm>
              <a:off x="8969694" y="988778"/>
              <a:ext cx="2050770" cy="789545"/>
              <a:chOff x="8969694" y="988778"/>
              <a:chExt cx="2050770" cy="789545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C2858BE5-63C8-F832-CCBA-76B39C0DA47A}"/>
                  </a:ext>
                </a:extLst>
              </p:cNvPr>
              <p:cNvGrpSpPr/>
              <p:nvPr/>
            </p:nvGrpSpPr>
            <p:grpSpPr>
              <a:xfrm>
                <a:off x="8969694" y="988778"/>
                <a:ext cx="2025011" cy="785872"/>
                <a:chOff x="9350945" y="1223232"/>
                <a:chExt cx="2025011" cy="785872"/>
              </a:xfrm>
            </p:grpSpPr>
            <p:sp>
              <p:nvSpPr>
                <p:cNvPr id="16" name="台形 8">
                  <a:extLst>
                    <a:ext uri="{FF2B5EF4-FFF2-40B4-BE49-F238E27FC236}">
                      <a16:creationId xmlns:a16="http://schemas.microsoft.com/office/drawing/2014/main" id="{A2469708-AA16-CD69-E50D-A2F1B72E7503}"/>
                    </a:ext>
                  </a:extLst>
                </p:cNvPr>
                <p:cNvSpPr/>
                <p:nvPr/>
              </p:nvSpPr>
              <p:spPr>
                <a:xfrm rot="16200000">
                  <a:off x="10584346" y="1217493"/>
                  <a:ext cx="785872" cy="797349"/>
                </a:xfrm>
                <a:custGeom>
                  <a:avLst/>
                  <a:gdLst>
                    <a:gd name="connsiteX0" fmla="*/ 0 w 1396285"/>
                    <a:gd name="connsiteY0" fmla="*/ 1403797 h 1403797"/>
                    <a:gd name="connsiteX1" fmla="*/ 0 w 1396285"/>
                    <a:gd name="connsiteY1" fmla="*/ 0 h 1403797"/>
                    <a:gd name="connsiteX2" fmla="*/ 1396285 w 1396285"/>
                    <a:gd name="connsiteY2" fmla="*/ 0 h 1403797"/>
                    <a:gd name="connsiteX3" fmla="*/ 1396285 w 1396285"/>
                    <a:gd name="connsiteY3" fmla="*/ 1403797 h 1403797"/>
                    <a:gd name="connsiteX4" fmla="*/ 0 w 1396285"/>
                    <a:gd name="connsiteY4" fmla="*/ 1403797 h 1403797"/>
                    <a:gd name="connsiteX0" fmla="*/ 0 w 1396285"/>
                    <a:gd name="connsiteY0" fmla="*/ 1416676 h 1416676"/>
                    <a:gd name="connsiteX1" fmla="*/ 0 w 1396285"/>
                    <a:gd name="connsiteY1" fmla="*/ 12879 h 1416676"/>
                    <a:gd name="connsiteX2" fmla="*/ 327338 w 1396285"/>
                    <a:gd name="connsiteY2" fmla="*/ 0 h 1416676"/>
                    <a:gd name="connsiteX3" fmla="*/ 1396285 w 1396285"/>
                    <a:gd name="connsiteY3" fmla="*/ 1416676 h 1416676"/>
                    <a:gd name="connsiteX4" fmla="*/ 0 w 1396285"/>
                    <a:gd name="connsiteY4" fmla="*/ 1416676 h 1416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6285" h="1416676">
                      <a:moveTo>
                        <a:pt x="0" y="1416676"/>
                      </a:moveTo>
                      <a:lnTo>
                        <a:pt x="0" y="12879"/>
                      </a:lnTo>
                      <a:lnTo>
                        <a:pt x="327338" y="0"/>
                      </a:lnTo>
                      <a:lnTo>
                        <a:pt x="1396285" y="1416676"/>
                      </a:lnTo>
                      <a:lnTo>
                        <a:pt x="0" y="1416676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UD Digi Kyokasho NP-R" panose="02020400000000000000" pitchFamily="18" charset="-128"/>
                    <a:ea typeface="UD Digi Kyokasho NP-R" panose="02020400000000000000" pitchFamily="18" charset="-128"/>
                  </a:endParaRPr>
                </a:p>
              </p:txBody>
            </p: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E9F6F215-08A8-DC07-24CE-20A1594D9C1E}"/>
                    </a:ext>
                  </a:extLst>
                </p:cNvPr>
                <p:cNvSpPr/>
                <p:nvPr/>
              </p:nvSpPr>
              <p:spPr>
                <a:xfrm>
                  <a:off x="9350945" y="1828800"/>
                  <a:ext cx="1227662" cy="18030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UD Digi Kyokasho NP-R" panose="02020400000000000000" pitchFamily="18" charset="-128"/>
                    <a:ea typeface="UD Digi Kyokasho NP-R" panose="02020400000000000000" pitchFamily="18" charset="-128"/>
                  </a:endParaRPr>
                </a:p>
              </p:txBody>
            </p:sp>
          </p:grp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F79E3A98-D044-90CF-D27B-B929D49D5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0464" y="992451"/>
                <a:ext cx="0" cy="785872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365349B9-C8FA-DDEE-BC0E-D58961233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9694" y="1774650"/>
              <a:ext cx="1227662" cy="104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1CA042-233E-5366-41DC-025313C40ED1}"/>
              </a:ext>
            </a:extLst>
          </p:cNvPr>
          <p:cNvSpPr txBox="1"/>
          <p:nvPr/>
        </p:nvSpPr>
        <p:spPr>
          <a:xfrm>
            <a:off x="8617288" y="2350385"/>
            <a:ext cx="315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Dummy sensitive layer</a:t>
            </a:r>
            <a:endParaRPr kumimoji="1" lang="ja-JP" altLang="en-US">
              <a:solidFill>
                <a:srgbClr val="FF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D6F9DD3-619F-689B-9778-3A41607FB5DB}"/>
              </a:ext>
            </a:extLst>
          </p:cNvPr>
          <p:cNvCxnSpPr>
            <a:cxnSpLocks/>
          </p:cNvCxnSpPr>
          <p:nvPr/>
        </p:nvCxnSpPr>
        <p:spPr>
          <a:xfrm flipV="1">
            <a:off x="9625006" y="1863471"/>
            <a:ext cx="0" cy="3751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95BB6C-E88B-4B42-42AF-D3901F6C50B0}"/>
              </a:ext>
            </a:extLst>
          </p:cNvPr>
          <p:cNvSpPr txBox="1"/>
          <p:nvPr/>
        </p:nvSpPr>
        <p:spPr>
          <a:xfrm>
            <a:off x="8789726" y="744779"/>
            <a:ext cx="237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dirty="0">
                <a:solidFill>
                  <a:schemeClr val="tx2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Original sensor position</a:t>
            </a:r>
            <a:endParaRPr kumimoji="1" lang="ja-JP" altLang="en-US">
              <a:solidFill>
                <a:schemeClr val="tx2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B23B2DF-4D0C-0FA2-7D73-16CF6FEE824A}"/>
              </a:ext>
            </a:extLst>
          </p:cNvPr>
          <p:cNvGrpSpPr/>
          <p:nvPr/>
        </p:nvGrpSpPr>
        <p:grpSpPr>
          <a:xfrm>
            <a:off x="7343939" y="3169168"/>
            <a:ext cx="4407898" cy="1806441"/>
            <a:chOff x="291381" y="1606771"/>
            <a:chExt cx="6838993" cy="2582566"/>
          </a:xfrm>
        </p:grpSpPr>
        <p:pic>
          <p:nvPicPr>
            <p:cNvPr id="19" name="図 18" descr="ブラシ が含まれている画像&#10;&#10;自動的に生成された説明">
              <a:extLst>
                <a:ext uri="{FF2B5EF4-FFF2-40B4-BE49-F238E27FC236}">
                  <a16:creationId xmlns:a16="http://schemas.microsoft.com/office/drawing/2014/main" id="{ABB07FD8-2429-23AD-E0FF-1AF610314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381" y="1696923"/>
              <a:ext cx="2800171" cy="2197603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AE868C00-C1C9-6055-C79E-1A846E9B220B}"/>
                </a:ext>
              </a:extLst>
            </p:cNvPr>
            <p:cNvGrpSpPr/>
            <p:nvPr/>
          </p:nvGrpSpPr>
          <p:grpSpPr>
            <a:xfrm>
              <a:off x="3815906" y="1606771"/>
              <a:ext cx="3314468" cy="2582566"/>
              <a:chOff x="4086363" y="1696923"/>
              <a:chExt cx="3660278" cy="2852014"/>
            </a:xfrm>
          </p:grpSpPr>
          <p:pic>
            <p:nvPicPr>
              <p:cNvPr id="24" name="図 23" descr="フラグ, 凧, 傘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7DDEEAA-CE28-E18F-453D-414D81F60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6363" y="1696923"/>
                <a:ext cx="3660278" cy="2852014"/>
              </a:xfrm>
              <a:prstGeom prst="rect">
                <a:avLst/>
              </a:prstGeom>
            </p:spPr>
          </p:pic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411DFCD2-614F-DFDB-C8F9-D432499E6248}"/>
                  </a:ext>
                </a:extLst>
              </p:cNvPr>
              <p:cNvSpPr/>
              <p:nvPr/>
            </p:nvSpPr>
            <p:spPr>
              <a:xfrm rot="19746465">
                <a:off x="5906113" y="3171735"/>
                <a:ext cx="302650" cy="109085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UD Digi Kyokasho NP-R" panose="02020400000000000000" pitchFamily="18" charset="-128"/>
                  <a:ea typeface="UD Digi Kyokasho NP-R" panose="02020400000000000000" pitchFamily="18" charset="-128"/>
                </a:endParaRPr>
              </a:p>
            </p:txBody>
          </p:sp>
        </p:grpSp>
        <p:sp>
          <p:nvSpPr>
            <p:cNvPr id="21" name="円/楕円 20">
              <a:extLst>
                <a:ext uri="{FF2B5EF4-FFF2-40B4-BE49-F238E27FC236}">
                  <a16:creationId xmlns:a16="http://schemas.microsoft.com/office/drawing/2014/main" id="{6A6EDA74-3691-1380-9DE6-7107B469CC3C}"/>
                </a:ext>
              </a:extLst>
            </p:cNvPr>
            <p:cNvSpPr/>
            <p:nvPr/>
          </p:nvSpPr>
          <p:spPr>
            <a:xfrm>
              <a:off x="1648496" y="2175628"/>
              <a:ext cx="490298" cy="49029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Digi Kyokasho NP-R" panose="02020400000000000000" pitchFamily="18" charset="-128"/>
                <a:ea typeface="UD Digi Kyokasho NP-R" panose="02020400000000000000" pitchFamily="18" charset="-128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436A583-F6E8-4CCE-DEFF-1AFD3484595C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1893645" y="1606771"/>
              <a:ext cx="1922261" cy="5688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742CC5A3-3EEA-CBB9-A7E0-47AA232989C3}"/>
                </a:ext>
              </a:extLst>
            </p:cNvPr>
            <p:cNvCxnSpPr>
              <a:cxnSpLocks/>
              <a:stCxn id="21" idx="4"/>
            </p:cNvCxnSpPr>
            <p:nvPr/>
          </p:nvCxnSpPr>
          <p:spPr>
            <a:xfrm>
              <a:off x="1893645" y="2665926"/>
              <a:ext cx="3966242" cy="15234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66A80BF-431B-44E5-F62B-05247C19E7BE}"/>
              </a:ext>
            </a:extLst>
          </p:cNvPr>
          <p:cNvSpPr txBox="1"/>
          <p:nvPr/>
        </p:nvSpPr>
        <p:spPr>
          <a:xfrm>
            <a:off x="9177204" y="5427566"/>
            <a:ext cx="361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BTOF Support structure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8D59FD14-B1E9-04FD-6119-45133AA69BC3}"/>
              </a:ext>
            </a:extLst>
          </p:cNvPr>
          <p:cNvCxnSpPr>
            <a:cxnSpLocks/>
          </p:cNvCxnSpPr>
          <p:nvPr/>
        </p:nvCxnSpPr>
        <p:spPr>
          <a:xfrm>
            <a:off x="10747664" y="968590"/>
            <a:ext cx="653141" cy="33191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B7A408D0-4F12-0B9A-7019-DA919130F80C}"/>
              </a:ext>
            </a:extLst>
          </p:cNvPr>
          <p:cNvCxnSpPr>
            <a:cxnSpLocks/>
          </p:cNvCxnSpPr>
          <p:nvPr/>
        </p:nvCxnSpPr>
        <p:spPr>
          <a:xfrm flipV="1">
            <a:off x="10411375" y="4442815"/>
            <a:ext cx="272334" cy="8721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日付プレースホルダー 32">
            <a:extLst>
              <a:ext uri="{FF2B5EF4-FFF2-40B4-BE49-F238E27FC236}">
                <a16:creationId xmlns:a16="http://schemas.microsoft.com/office/drawing/2014/main" id="{DD7ED333-5877-8B2D-3F57-1878CE282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34" name="フッター プレースホルダー 33">
            <a:extLst>
              <a:ext uri="{FF2B5EF4-FFF2-40B4-BE49-F238E27FC236}">
                <a16:creationId xmlns:a16="http://schemas.microsoft.com/office/drawing/2014/main" id="{B32299FF-71A6-1F38-AA56-F86C39271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B7F5E2-2FBF-4B10-DBD6-EF39524F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75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042C0B-BED2-6F20-5CE7-6EA65EE4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3600" dirty="0"/>
              <a:t>Calculate Angular Resolution -Residual method</a:t>
            </a:r>
            <a:endParaRPr kumimoji="1" lang="ja-JP" altLang="en-US" sz="3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F8E4F2E-65AD-83E2-4D4C-0DD7BE402F5B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pPr marL="457200" indent="-4572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kumimoji="1" lang="en" altLang="ja-JP" dirty="0"/>
                  <a:t>Reconstruct tracks using all tracker hits with a Kalman filter</a:t>
                </a:r>
              </a:p>
              <a:p>
                <a:pPr marL="457200" indent="-457200">
                  <a:lnSpc>
                    <a:spcPct val="130000"/>
                  </a:lnSpc>
                  <a:buFont typeface="+mj-lt"/>
                  <a:buAutoNum type="arabicPeriod"/>
                </a:pPr>
                <a:r>
                  <a:rPr kumimoji="1" lang="en" altLang="ja-JP" dirty="0"/>
                  <a:t>Propagate the fitted tracks to the </a:t>
                </a:r>
                <a:r>
                  <a:rPr kumimoji="1" lang="en" altLang="ja-JP" dirty="0" err="1"/>
                  <a:t>hpDIRC</a:t>
                </a:r>
                <a:r>
                  <a:rPr lang="en" altLang="ja-JP" dirty="0"/>
                  <a:t> </a:t>
                </a:r>
                <a:r>
                  <a:rPr kumimoji="1" lang="en" altLang="ja-JP" dirty="0"/>
                  <a:t>surface</a:t>
                </a:r>
                <a:br>
                  <a:rPr kumimoji="1" lang="en" altLang="ja-JP" dirty="0"/>
                </a:br>
                <a:r>
                  <a:rPr kumimoji="1" lang="en" altLang="ja-JP" dirty="0">
                    <a:sym typeface="Wingdings" pitchFamily="2" charset="2"/>
                  </a:rPr>
                  <a:t> U</a:t>
                </a:r>
                <a:r>
                  <a:rPr kumimoji="1" lang="en" altLang="ja-JP" dirty="0"/>
                  <a:t>se the intersection as a </a:t>
                </a:r>
                <a:r>
                  <a:rPr lang="en" altLang="ja-JP" dirty="0"/>
                  <a:t>reconstructed</a:t>
                </a:r>
                <a:r>
                  <a:rPr kumimoji="1" lang="en" altLang="ja-JP" dirty="0"/>
                  <a:t> hit position</a:t>
                </a:r>
              </a:p>
              <a:p>
                <a:pPr marL="0" indent="0">
                  <a:lnSpc>
                    <a:spcPct val="130000"/>
                  </a:lnSpc>
                  <a:buNone/>
                </a:pPr>
                <a:endParaRPr lang="en" altLang="ja-JP" dirty="0"/>
              </a:p>
              <a:p>
                <a:pPr marL="0" indent="0">
                  <a:lnSpc>
                    <a:spcPct val="130000"/>
                  </a:lnSpc>
                  <a:buNone/>
                </a:pPr>
                <a:endParaRPr lang="en" altLang="ja-JP" dirty="0"/>
              </a:p>
              <a:p>
                <a:pPr marL="457200" indent="-457200">
                  <a:lnSpc>
                    <a:spcPct val="130000"/>
                  </a:lnSpc>
                  <a:buFont typeface="+mj-lt"/>
                  <a:buAutoNum type="arabicPeriod" startAt="3"/>
                </a:pPr>
                <a:r>
                  <a:rPr lang="en" altLang="ja-JP" dirty="0"/>
                  <a:t>Take difference of propagated track angles</a:t>
                </a:r>
                <a:br>
                  <a:rPr lang="en" altLang="ja-JP" dirty="0"/>
                </a:br>
                <a:r>
                  <a:rPr lang="en" altLang="ja-JP" dirty="0"/>
                  <a:t>and truth hit angles</a:t>
                </a:r>
              </a:p>
              <a:p>
                <a:pPr marL="457200" indent="-457200">
                  <a:lnSpc>
                    <a:spcPct val="130000"/>
                  </a:lnSpc>
                  <a:buFont typeface="+mj-lt"/>
                  <a:buAutoNum type="arabicPeriod" startAt="3"/>
                </a:pPr>
                <a:endParaRPr kumimoji="1" lang="en" altLang="ja-JP" dirty="0"/>
              </a:p>
              <a:p>
                <a:pPr marL="457200" indent="-457200">
                  <a:lnSpc>
                    <a:spcPct val="130000"/>
                  </a:lnSpc>
                  <a:buFont typeface="+mj-lt"/>
                  <a:buAutoNum type="arabicPeriod" startAt="3"/>
                </a:pPr>
                <a:endParaRPr lang="en" altLang="ja-JP" dirty="0"/>
              </a:p>
              <a:p>
                <a:pPr lvl="1">
                  <a:lnSpc>
                    <a:spcPct val="130000"/>
                  </a:lnSpc>
                </a:pPr>
                <a:r>
                  <a:rPr kumimoji="1" lang="en" altLang="ja-JP" dirty="0"/>
                  <a:t>Resolution is given by Gaussian sigma</a:t>
                </a:r>
                <a:br>
                  <a:rPr lang="en" altLang="ja-JP" dirty="0"/>
                </a:br>
                <a:r>
                  <a:rPr kumimoji="1" lang="en-US" altLang="ja-JP" dirty="0"/>
                  <a:t>Ex)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ja-JP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kumimoji="1"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=0.55 [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mrad</m:t>
                    </m:r>
                    <m:r>
                      <a:rPr kumimoji="1" lang="en-US" altLang="ja-JP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en-US" altLang="ja-JP" b="0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kumimoji="1" lang="en-US" altLang="ja-JP" b="0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i="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ja-JP" altLang="en-US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F8E4F2E-65AD-83E2-4D4C-0DD7BE402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5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EE738023-33D1-A3D1-C5CF-BD6CA5EF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469" y="2778118"/>
            <a:ext cx="5142160" cy="369512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3EA13C0-B1A4-DE02-BB5F-768936F73358}"/>
                  </a:ext>
                </a:extLst>
              </p:cNvPr>
              <p:cNvSpPr txBox="1"/>
              <p:nvPr/>
            </p:nvSpPr>
            <p:spPr>
              <a:xfrm>
                <a:off x="1582356" y="2073368"/>
                <a:ext cx="4122868" cy="104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arctan</m:t>
                      </m:r>
                      <m:r>
                        <a:rPr kumimoji="1" lang="en-US" altLang="ja-JP" sz="20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kumimoji="1" lang="en-US" altLang="ja-JP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1" lang="en-US" altLang="ja-JP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1" lang="en-US" altLang="ja-JP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1" lang="en-US" altLang="ja-JP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arctan</m:t>
                      </m:r>
                      <m:r>
                        <a:rPr kumimoji="1" lang="en-US" altLang="ja-JP" sz="20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3EA13C0-B1A4-DE02-BB5F-768936F73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56" y="2073368"/>
                <a:ext cx="4122868" cy="1047082"/>
              </a:xfrm>
              <a:prstGeom prst="rect">
                <a:avLst/>
              </a:prstGeom>
              <a:blipFill>
                <a:blip r:embed="rId5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D366BA9-095B-8802-18B2-694BD2DE24D0}"/>
                  </a:ext>
                </a:extLst>
              </p:cNvPr>
              <p:cNvSpPr txBox="1"/>
              <p:nvPr/>
            </p:nvSpPr>
            <p:spPr>
              <a:xfrm>
                <a:off x="1582356" y="3847980"/>
                <a:ext cx="2657139" cy="1086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ja-JP" alt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b>
                      </m:sSub>
                    </m:oMath>
                  </m:oMathPara>
                </a14:m>
                <a:endParaRPr kumimoji="1" lang="en-US" altLang="ja-JP" sz="2000" dirty="0">
                  <a:solidFill>
                    <a:schemeClr val="accent2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ja-JP" altLang="en-US" sz="20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kumimoji="1"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altLang="ja-JP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altLang="ja-JP" sz="20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b>
                      </m:sSub>
                    </m:oMath>
                  </m:oMathPara>
                </a14:m>
                <a:endParaRPr kumimoji="1" lang="ja-JP" altLang="en-US" sz="20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0D366BA9-095B-8802-18B2-694BD2DE2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56" y="3847980"/>
                <a:ext cx="2657139" cy="10867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FA98CB2-60B9-CE03-380A-D41A28404DFD}"/>
              </a:ext>
            </a:extLst>
          </p:cNvPr>
          <p:cNvCxnSpPr/>
          <p:nvPr/>
        </p:nvCxnSpPr>
        <p:spPr>
          <a:xfrm>
            <a:off x="3926542" y="4616476"/>
            <a:ext cx="2883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B987718-1347-4CD4-43CE-166CA81E0743}"/>
                  </a:ext>
                </a:extLst>
              </p:cNvPr>
              <p:cNvSpPr txBox="1"/>
              <p:nvPr/>
            </p:nvSpPr>
            <p:spPr>
              <a:xfrm>
                <a:off x="8479603" y="2754703"/>
                <a:ext cx="1957891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/>
                  <a:t> @6GeV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B987718-1347-4CD4-43CE-166CA81E0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603" y="2754703"/>
                <a:ext cx="1957891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B915318-AFD9-E24D-ACC6-FEE24408F377}"/>
                  </a:ext>
                </a:extLst>
              </p:cNvPr>
              <p:cNvSpPr txBox="1"/>
              <p:nvPr/>
            </p:nvSpPr>
            <p:spPr>
              <a:xfrm>
                <a:off x="9458549" y="6243500"/>
                <a:ext cx="2423933" cy="3907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𝑝𝑟𝑜𝑝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𝑚𝑟𝑎𝑑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B915318-AFD9-E24D-ACC6-FEE24408F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549" y="6243500"/>
                <a:ext cx="2423933" cy="390748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43DD69-41FA-BD3E-25EA-506F1F7DB46F}"/>
              </a:ext>
            </a:extLst>
          </p:cNvPr>
          <p:cNvSpPr txBox="1"/>
          <p:nvPr/>
        </p:nvSpPr>
        <p:spPr>
          <a:xfrm>
            <a:off x="9664816" y="3845659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pic 25.06.0</a:t>
            </a:r>
          </a:p>
          <a:p>
            <a:r>
              <a:rPr kumimoji="1" lang="en-US" altLang="ja-JP" dirty="0" err="1"/>
              <a:t>EICrecon</a:t>
            </a:r>
            <a:r>
              <a:rPr kumimoji="1" lang="en-US" altLang="ja-JP" dirty="0"/>
              <a:t> 1.26.0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DF48A94-43CA-ABA8-F8CC-70A85922ED8D}"/>
                  </a:ext>
                </a:extLst>
              </p:cNvPr>
              <p:cNvSpPr txBox="1"/>
              <p:nvPr/>
            </p:nvSpPr>
            <p:spPr>
              <a:xfrm>
                <a:off x="9851231" y="5119376"/>
                <a:ext cx="25503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0.55 [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mrad</m:t>
                    </m:r>
                    <m:r>
                      <a:rPr kumimoji="1" lang="en-US" altLang="ja-JP" sz="20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000" dirty="0">
                    <a:solidFill>
                      <a:schemeClr val="accent2"/>
                    </a:solidFill>
                  </a:rPr>
                  <a:t> </a:t>
                </a:r>
                <a:endParaRPr lang="ja-JP" altLang="en-US" sz="200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DF48A94-43CA-ABA8-F8CC-70A85922E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231" y="5119376"/>
                <a:ext cx="2550319" cy="400110"/>
              </a:xfrm>
              <a:prstGeom prst="rect">
                <a:avLst/>
              </a:prstGeom>
              <a:blipFill>
                <a:blip r:embed="rId9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2D7EAD9-6974-867E-EEB4-2179BBA83321}"/>
              </a:ext>
            </a:extLst>
          </p:cNvPr>
          <p:cNvCxnSpPr>
            <a:cxnSpLocks/>
          </p:cNvCxnSpPr>
          <p:nvPr/>
        </p:nvCxnSpPr>
        <p:spPr>
          <a:xfrm>
            <a:off x="9229996" y="5310378"/>
            <a:ext cx="43200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日付プレースホルダー 17">
            <a:extLst>
              <a:ext uri="{FF2B5EF4-FFF2-40B4-BE49-F238E27FC236}">
                <a16:creationId xmlns:a16="http://schemas.microsoft.com/office/drawing/2014/main" id="{374148C3-09D6-12FE-24DD-AD02B3D6FF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337913A1-1995-AA72-EEBD-748E02197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00D772-7B50-C837-8962-76584A91B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62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8C2C5E-ED8D-C051-9A49-45BDEFD3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>
            <a:normAutofit/>
          </a:bodyPr>
          <a:lstStyle/>
          <a:p>
            <a:r>
              <a:rPr lang="en-US" altLang="ja-JP" dirty="0"/>
              <a:t>Angular Resolution vs. angle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33171A-661F-2604-C89F-BF5735D890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</p:spPr>
        <p:txBody>
          <a:bodyPr/>
          <a:lstStyle/>
          <a:p>
            <a:r>
              <a:rPr lang="en" altLang="ja-JP" dirty="0"/>
              <a:t>Best resolution achieved at </a:t>
            </a:r>
            <a:r>
              <a:rPr lang="el-GR" altLang="ja-JP" dirty="0"/>
              <a:t>θ ≈ 90</a:t>
            </a:r>
            <a:r>
              <a:rPr lang="en-US" altLang="ja-JP" dirty="0"/>
              <a:t>° (as expected)</a:t>
            </a:r>
          </a:p>
          <a:p>
            <a:pPr lvl="1"/>
            <a:r>
              <a:rPr lang="en-US" altLang="ja-JP" dirty="0"/>
              <a:t>But;</a:t>
            </a:r>
            <a:r>
              <a:rPr lang="en" altLang="ja-JP" dirty="0"/>
              <a:t> Still does not match the requirement “</a:t>
            </a:r>
            <a:r>
              <a:rPr lang="en" altLang="ja-JP" b="1" dirty="0"/>
              <a:t>0.5 </a:t>
            </a:r>
            <a:r>
              <a:rPr lang="en" altLang="ja-JP" b="1" dirty="0" err="1"/>
              <a:t>mrad</a:t>
            </a:r>
            <a:r>
              <a:rPr lang="en" altLang="ja-JP" b="1" dirty="0"/>
              <a:t> @ 6 GeV</a:t>
            </a:r>
            <a:r>
              <a:rPr lang="en" altLang="ja-JP" dirty="0"/>
              <a:t>”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6BBD03-EDF1-DD04-B9EE-AA1BE76AA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31" y="1941290"/>
            <a:ext cx="5810940" cy="41757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CAF160A-72F3-C467-964F-16A55AF2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52"/>
          <a:stretch>
            <a:fillRect/>
          </a:stretch>
        </p:blipFill>
        <p:spPr>
          <a:xfrm>
            <a:off x="6267771" y="1941290"/>
            <a:ext cx="5482508" cy="4175701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6D121E9F-682B-E074-241E-E9CA0AE352AB}"/>
              </a:ext>
            </a:extLst>
          </p:cNvPr>
          <p:cNvCxnSpPr>
            <a:cxnSpLocks/>
          </p:cNvCxnSpPr>
          <p:nvPr/>
        </p:nvCxnSpPr>
        <p:spPr>
          <a:xfrm flipV="1">
            <a:off x="924199" y="4849280"/>
            <a:ext cx="4619404" cy="684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BC07714-DE48-C601-AF8E-B11EEAE85CD6}"/>
              </a:ext>
            </a:extLst>
          </p:cNvPr>
          <p:cNvCxnSpPr>
            <a:cxnSpLocks/>
          </p:cNvCxnSpPr>
          <p:nvPr/>
        </p:nvCxnSpPr>
        <p:spPr>
          <a:xfrm flipV="1">
            <a:off x="6863538" y="4860655"/>
            <a:ext cx="4619404" cy="684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6ADAEDC-17F4-2662-8E34-E65E76EAAEF5}"/>
                  </a:ext>
                </a:extLst>
              </p:cNvPr>
              <p:cNvSpPr txBox="1"/>
              <p:nvPr/>
            </p:nvSpPr>
            <p:spPr>
              <a:xfrm>
                <a:off x="1471752" y="2687588"/>
                <a:ext cx="2038527" cy="39408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=0.58[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6ADAEDC-17F4-2662-8E34-E65E76EAA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752" y="2687588"/>
                <a:ext cx="2038527" cy="394082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4275359-2160-3599-C72F-806726B4340C}"/>
                  </a:ext>
                </a:extLst>
              </p:cNvPr>
              <p:cNvSpPr txBox="1"/>
              <p:nvPr/>
            </p:nvSpPr>
            <p:spPr>
              <a:xfrm>
                <a:off x="7373334" y="2687588"/>
                <a:ext cx="207546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=0.55[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94275359-2160-3599-C72F-806726B43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334" y="2687588"/>
                <a:ext cx="2075466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1A68937-63AA-5A9D-A595-55293E025837}"/>
              </a:ext>
            </a:extLst>
          </p:cNvPr>
          <p:cNvCxnSpPr>
            <a:cxnSpLocks/>
          </p:cNvCxnSpPr>
          <p:nvPr/>
        </p:nvCxnSpPr>
        <p:spPr>
          <a:xfrm>
            <a:off x="2491015" y="3056920"/>
            <a:ext cx="642870" cy="972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19BC3AD-663C-F0B9-6BA5-3CE943743C95}"/>
              </a:ext>
            </a:extLst>
          </p:cNvPr>
          <p:cNvCxnSpPr>
            <a:cxnSpLocks/>
          </p:cNvCxnSpPr>
          <p:nvPr/>
        </p:nvCxnSpPr>
        <p:spPr>
          <a:xfrm>
            <a:off x="8411067" y="3056920"/>
            <a:ext cx="657629" cy="1197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354983-EBDA-065A-3A54-35B5198D3B2B}"/>
              </a:ext>
            </a:extLst>
          </p:cNvPr>
          <p:cNvSpPr txBox="1"/>
          <p:nvPr/>
        </p:nvSpPr>
        <p:spPr>
          <a:xfrm>
            <a:off x="3688851" y="6086349"/>
            <a:ext cx="532017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" altLang="ja-JP" sz="2000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Detector Requirements 0.5mrad @ 6GeV</a:t>
            </a:r>
            <a:endParaRPr kumimoji="1" lang="ja-JP" altLang="en-US" sz="2000">
              <a:solidFill>
                <a:srgbClr val="FF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43C8FFA-7B2A-EE04-7EDE-FC8AD81F88AD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4733365" y="4915343"/>
            <a:ext cx="1615573" cy="1171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FC9AD8E-ABDC-E47F-A5F4-C2843ABA6717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6348938" y="4915343"/>
            <a:ext cx="1280932" cy="1171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02ABD70-B9A2-7EEC-2982-98DE8A7DD18F}"/>
              </a:ext>
            </a:extLst>
          </p:cNvPr>
          <p:cNvSpPr txBox="1"/>
          <p:nvPr/>
        </p:nvSpPr>
        <p:spPr>
          <a:xfrm>
            <a:off x="9567728" y="2389097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pic 25.06.0</a:t>
            </a:r>
          </a:p>
          <a:p>
            <a:r>
              <a:rPr kumimoji="1" lang="en-US" altLang="ja-JP" dirty="0" err="1"/>
              <a:t>EICrecon</a:t>
            </a:r>
            <a:r>
              <a:rPr kumimoji="1" lang="en-US" altLang="ja-JP" dirty="0"/>
              <a:t> 1.26.0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205273-51BF-DC0A-BA14-458A4CEA0CA6}"/>
              </a:ext>
            </a:extLst>
          </p:cNvPr>
          <p:cNvSpPr txBox="1"/>
          <p:nvPr/>
        </p:nvSpPr>
        <p:spPr>
          <a:xfrm>
            <a:off x="3616229" y="2389097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pic 25.06.0</a:t>
            </a:r>
          </a:p>
          <a:p>
            <a:r>
              <a:rPr kumimoji="1" lang="en-US" altLang="ja-JP" dirty="0" err="1"/>
              <a:t>EICrecon</a:t>
            </a:r>
            <a:r>
              <a:rPr kumimoji="1" lang="en-US" altLang="ja-JP" dirty="0"/>
              <a:t> 1.26.0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9F51713-72D8-2EF4-43AD-0D7749BCB3AE}"/>
                  </a:ext>
                </a:extLst>
              </p:cNvPr>
              <p:cNvSpPr txBox="1"/>
              <p:nvPr/>
            </p:nvSpPr>
            <p:spPr>
              <a:xfrm rot="16200000">
                <a:off x="-235677" y="2587365"/>
                <a:ext cx="1242520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9F51713-72D8-2EF4-43AD-0D7749BCB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35677" y="2587365"/>
                <a:ext cx="1242520" cy="394082"/>
              </a:xfrm>
              <a:prstGeom prst="rect">
                <a:avLst/>
              </a:prstGeom>
              <a:blipFill>
                <a:blip r:embed="rId7"/>
                <a:stretch>
                  <a:fillRect r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CE5A60-B040-E4FD-38F6-8D444C33FBA9}"/>
                  </a:ext>
                </a:extLst>
              </p:cNvPr>
              <p:cNvSpPr txBox="1"/>
              <p:nvPr/>
            </p:nvSpPr>
            <p:spPr>
              <a:xfrm rot="16200000">
                <a:off x="5696457" y="2599740"/>
                <a:ext cx="11756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D7CE5A60-B040-E4FD-38F6-8D444C33F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96457" y="2599740"/>
                <a:ext cx="1175642" cy="369332"/>
              </a:xfrm>
              <a:prstGeom prst="rect">
                <a:avLst/>
              </a:prstGeom>
              <a:blipFill>
                <a:blip r:embed="rId8"/>
                <a:stretch>
                  <a:fillRect r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F0396ED-302C-E726-7F74-C0335E36F215}"/>
                  </a:ext>
                </a:extLst>
              </p:cNvPr>
              <p:cNvSpPr txBox="1"/>
              <p:nvPr/>
            </p:nvSpPr>
            <p:spPr>
              <a:xfrm>
                <a:off x="7259735" y="1884416"/>
                <a:ext cx="382700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direction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angle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mean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@6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9F0396ED-302C-E726-7F74-C0335E36F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735" y="1884416"/>
                <a:ext cx="382700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6A1F48-93A3-9BF4-DF48-7B1E6ADF9EF8}"/>
                  </a:ext>
                </a:extLst>
              </p:cNvPr>
              <p:cNvSpPr txBox="1"/>
              <p:nvPr/>
            </p:nvSpPr>
            <p:spPr>
              <a:xfrm>
                <a:off x="1316917" y="1860502"/>
                <a:ext cx="3897797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direction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angle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l-GR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mean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@6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156A1F48-93A3-9BF4-DF48-7B1E6ADF9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917" y="1860502"/>
                <a:ext cx="3897797" cy="394082"/>
              </a:xfrm>
              <a:prstGeom prst="rect">
                <a:avLst/>
              </a:prstGeom>
              <a:blipFill>
                <a:blip r:embed="rId10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日付プレースホルダー 17">
            <a:extLst>
              <a:ext uri="{FF2B5EF4-FFF2-40B4-BE49-F238E27FC236}">
                <a16:creationId xmlns:a16="http://schemas.microsoft.com/office/drawing/2014/main" id="{27928406-B8ED-01DA-7850-63407FC272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AA3CE4CA-0CD4-426F-FCE4-6DC64A629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51E2F4-49AB-76A5-C2CD-18E674363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58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38C37-DCB6-5CDB-3D70-FF0420FA5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>
            <a:normAutofit/>
          </a:bodyPr>
          <a:lstStyle/>
          <a:p>
            <a:r>
              <a:rPr lang="en" altLang="ja-JP" dirty="0"/>
              <a:t>Angular Resolution for different Materials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96911-A86A-37FB-F73A-F19FFF7029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</p:spPr>
        <p:txBody>
          <a:bodyPr/>
          <a:lstStyle/>
          <a:p>
            <a:r>
              <a:rPr lang="en" altLang="ja-JP" dirty="0"/>
              <a:t>Slight performance degradation observed with increasing material budget</a:t>
            </a:r>
          </a:p>
          <a:p>
            <a:pPr lvl="1"/>
            <a:r>
              <a:rPr lang="en" altLang="ja-JP" dirty="0"/>
              <a:t>Carbon foam keep the resolution close to requirement</a:t>
            </a:r>
          </a:p>
          <a:p>
            <a:pPr lvl="1"/>
            <a:r>
              <a:rPr lang="en" altLang="ja-JP" dirty="0"/>
              <a:t>But, not very sensitive to material budget</a:t>
            </a:r>
            <a:r>
              <a:rPr lang="en-US" altLang="ja-JP" dirty="0"/>
              <a:t> </a:t>
            </a:r>
            <a:r>
              <a:rPr lang="en-US" altLang="ja-JP" dirty="0">
                <a:sym typeface="Wingdings" pitchFamily="2" charset="2"/>
              </a:rPr>
              <a:t> Can </a:t>
            </a:r>
            <a:r>
              <a:rPr lang="en-US" altLang="ja-JP" dirty="0" err="1">
                <a:sym typeface="Wingdings" pitchFamily="2" charset="2"/>
              </a:rPr>
              <a:t>ToF</a:t>
            </a:r>
            <a:r>
              <a:rPr lang="en-US" altLang="ja-JP" dirty="0">
                <a:sym typeface="Wingdings" pitchFamily="2" charset="2"/>
              </a:rPr>
              <a:t> be more dense?</a:t>
            </a:r>
            <a:endParaRPr lang="en" altLang="ja-JP" dirty="0"/>
          </a:p>
          <a:p>
            <a:pPr lvl="1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32010A-B6DC-4BF6-179D-6FDDCC467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84" y="2219885"/>
            <a:ext cx="5292483" cy="38031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5A7EB8-FAED-3407-FD81-C239D369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32" y="2219886"/>
            <a:ext cx="5292484" cy="380314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C05599-6CBD-6231-6D25-01B67CA9B8F6}"/>
              </a:ext>
            </a:extLst>
          </p:cNvPr>
          <p:cNvSpPr txBox="1"/>
          <p:nvPr/>
        </p:nvSpPr>
        <p:spPr>
          <a:xfrm>
            <a:off x="9282252" y="3798291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pic 25.06.0</a:t>
            </a:r>
          </a:p>
          <a:p>
            <a:r>
              <a:rPr kumimoji="1" lang="en-US" altLang="ja-JP" dirty="0" err="1"/>
              <a:t>EICrecon</a:t>
            </a:r>
            <a:r>
              <a:rPr kumimoji="1" lang="en-US" altLang="ja-JP" dirty="0"/>
              <a:t> 1.26.0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B0227F9-8040-44EB-4707-93820360C182}"/>
              </a:ext>
            </a:extLst>
          </p:cNvPr>
          <p:cNvSpPr txBox="1"/>
          <p:nvPr/>
        </p:nvSpPr>
        <p:spPr>
          <a:xfrm>
            <a:off x="3268402" y="3830148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/>
              <a:t>pic 25.06.0</a:t>
            </a:r>
          </a:p>
          <a:p>
            <a:r>
              <a:rPr kumimoji="1" lang="en-US" altLang="ja-JP" dirty="0" err="1"/>
              <a:t>EICrecon</a:t>
            </a:r>
            <a:r>
              <a:rPr kumimoji="1" lang="en-US" altLang="ja-JP" dirty="0"/>
              <a:t> 1.26.0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D1AD59-D492-70FA-C3C8-15B0A039FDF4}"/>
                  </a:ext>
                </a:extLst>
              </p:cNvPr>
              <p:cNvSpPr txBox="1"/>
              <p:nvPr/>
            </p:nvSpPr>
            <p:spPr>
              <a:xfrm rot="16200000">
                <a:off x="-90552" y="3149315"/>
                <a:ext cx="1242520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64D1AD59-D492-70FA-C3C8-15B0A039F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90552" y="3149315"/>
                <a:ext cx="1242520" cy="394082"/>
              </a:xfrm>
              <a:prstGeom prst="rect">
                <a:avLst/>
              </a:prstGeom>
              <a:blipFill>
                <a:blip r:embed="rId4"/>
                <a:stretch>
                  <a:fillRect r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A402D3B-34E4-200F-D9E2-D30A7EE7117E}"/>
                  </a:ext>
                </a:extLst>
              </p:cNvPr>
              <p:cNvSpPr txBox="1"/>
              <p:nvPr/>
            </p:nvSpPr>
            <p:spPr>
              <a:xfrm rot="16200000">
                <a:off x="5965250" y="3109425"/>
                <a:ext cx="11756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A402D3B-34E4-200F-D9E2-D30A7EE71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65250" y="3109425"/>
                <a:ext cx="1175642" cy="369332"/>
              </a:xfrm>
              <a:prstGeom prst="rect">
                <a:avLst/>
              </a:prstGeom>
              <a:blipFill>
                <a:blip r:embed="rId5"/>
                <a:stretch>
                  <a:fillRect r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1648AE-F835-13DB-C7B8-0EDCC46FDA8A}"/>
                  </a:ext>
                </a:extLst>
              </p:cNvPr>
              <p:cNvSpPr txBox="1"/>
              <p:nvPr/>
            </p:nvSpPr>
            <p:spPr>
              <a:xfrm>
                <a:off x="1820016" y="2196005"/>
                <a:ext cx="2520818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61648AE-F835-13DB-C7B8-0EDCC46FD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016" y="2196005"/>
                <a:ext cx="2520818" cy="394082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A8F655F-B368-6F8F-2AF1-9ACBE6EBA14E}"/>
                  </a:ext>
                </a:extLst>
              </p:cNvPr>
              <p:cNvSpPr txBox="1"/>
              <p:nvPr/>
            </p:nvSpPr>
            <p:spPr>
              <a:xfrm>
                <a:off x="8009262" y="2208380"/>
                <a:ext cx="25013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A8F655F-B368-6F8F-2AF1-9ACBE6EBA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262" y="2208380"/>
                <a:ext cx="2501326" cy="36933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4261A2-5960-3555-1BB1-0BD4913D218C}"/>
              </a:ext>
            </a:extLst>
          </p:cNvPr>
          <p:cNvSpPr txBox="1"/>
          <p:nvPr/>
        </p:nvSpPr>
        <p:spPr>
          <a:xfrm>
            <a:off x="3435913" y="6039565"/>
            <a:ext cx="532017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" altLang="ja-JP" sz="2000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Detector Requirements 0.5mrad @ 6GeV</a:t>
            </a:r>
            <a:endParaRPr kumimoji="1" lang="ja-JP" altLang="en-US" sz="2000">
              <a:solidFill>
                <a:srgbClr val="FF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E1C3493-855A-413A-12BB-0C867FBBBE76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025238" y="5320546"/>
            <a:ext cx="1070762" cy="7190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3CECEE7-8597-5164-0C62-1A38AD65ECD8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096000" y="5320546"/>
            <a:ext cx="1219992" cy="7190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日付プレースホルダー 20">
            <a:extLst>
              <a:ext uri="{FF2B5EF4-FFF2-40B4-BE49-F238E27FC236}">
                <a16:creationId xmlns:a16="http://schemas.microsoft.com/office/drawing/2014/main" id="{D911A541-0D89-BEF3-03D7-E6C458CEB1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22" name="フッター プレースホルダー 21">
            <a:extLst>
              <a:ext uri="{FF2B5EF4-FFF2-40B4-BE49-F238E27FC236}">
                <a16:creationId xmlns:a16="http://schemas.microsoft.com/office/drawing/2014/main" id="{18A64F2A-0BE3-738C-7FAE-757956E8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890A87-65B6-8B75-38E0-37521053E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39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147BA-DAF9-439E-386A-7E983B202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D9C0A6C3-3CF3-FAFF-1B8C-6A7440F2A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altLang="ja-JP" sz="4000" dirty="0">
                <a:solidFill>
                  <a:schemeClr val="tx2"/>
                </a:solidFill>
              </a:rPr>
              <a:t>Sensor Position </a:t>
            </a:r>
            <a:r>
              <a:rPr lang="en-US" altLang="ja-JP" dirty="0">
                <a:solidFill>
                  <a:schemeClr val="tx2"/>
                </a:solidFill>
              </a:rPr>
              <a:t>Study</a:t>
            </a:r>
            <a:br>
              <a:rPr lang="en-US" altLang="ja-JP" dirty="0">
                <a:solidFill>
                  <a:schemeClr val="tx2"/>
                </a:solidFill>
              </a:rPr>
            </a:br>
            <a:r>
              <a:rPr lang="en-US" altLang="ja-JP" dirty="0"/>
              <a:t>Kyohei</a:t>
            </a:r>
            <a:endParaRPr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122C82-451C-829F-3D49-7C1B02E730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A29E79-A62B-1C52-F563-96032C79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3973D4-BB0A-BB89-F660-7CB404A5E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01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0C4A25D-D564-1233-1100-36664AD20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/>
          <a:lstStyle/>
          <a:p>
            <a:r>
              <a:rPr lang="en-US" altLang="ja-JP" dirty="0" err="1"/>
              <a:t>ToF</a:t>
            </a:r>
            <a:r>
              <a:rPr lang="en-US" altLang="ja-JP" dirty="0"/>
              <a:t> Simulation Working Group</a:t>
            </a:r>
            <a:endParaRPr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55A43A-DAD1-D449-771C-C6E85EC387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050" y="869950"/>
            <a:ext cx="7081405" cy="5438775"/>
          </a:xfrm>
        </p:spPr>
        <p:txBody>
          <a:bodyPr/>
          <a:lstStyle/>
          <a:p>
            <a:r>
              <a:rPr lang="en-US" altLang="ja-JP" dirty="0"/>
              <a:t>Coordinators</a:t>
            </a:r>
          </a:p>
          <a:p>
            <a:pPr lvl="1"/>
            <a:r>
              <a:rPr lang="en-US" altLang="ja-JP" dirty="0"/>
              <a:t>Kentaro Kawade, Tommy Tsang Chun Yuen</a:t>
            </a:r>
          </a:p>
          <a:p>
            <a:r>
              <a:rPr lang="en-US" altLang="ja-JP" dirty="0"/>
              <a:t>Holding biweekly meeting since June 2024</a:t>
            </a:r>
          </a:p>
          <a:p>
            <a:r>
              <a:rPr lang="en-US" altLang="ja-JP" dirty="0"/>
              <a:t>Current Activities</a:t>
            </a:r>
          </a:p>
          <a:p>
            <a:pPr lvl="1"/>
            <a:r>
              <a:rPr lang="en-US" altLang="ja-JP" dirty="0"/>
              <a:t>Tommy (KSU)</a:t>
            </a:r>
          </a:p>
          <a:p>
            <a:pPr lvl="2"/>
            <a:r>
              <a:rPr lang="en-US" altLang="ja-JP" dirty="0"/>
              <a:t>Digitization for </a:t>
            </a:r>
            <a:r>
              <a:rPr lang="en-US" altLang="ja-JP" dirty="0" err="1"/>
              <a:t>BToF</a:t>
            </a:r>
            <a:endParaRPr lang="en-US" altLang="ja-JP" dirty="0"/>
          </a:p>
          <a:p>
            <a:pPr lvl="2"/>
            <a:r>
              <a:rPr lang="en-US" altLang="ja-JP" dirty="0"/>
              <a:t>Implement new </a:t>
            </a:r>
            <a:r>
              <a:rPr lang="en-US" altLang="ja-JP" dirty="0" err="1"/>
              <a:t>ToF</a:t>
            </a:r>
            <a:r>
              <a:rPr lang="en-US" altLang="ja-JP" dirty="0"/>
              <a:t> geometry/design</a:t>
            </a:r>
          </a:p>
          <a:p>
            <a:pPr lvl="1"/>
            <a:r>
              <a:rPr lang="en-US" altLang="ja-JP" dirty="0"/>
              <a:t>Honey </a:t>
            </a:r>
            <a:r>
              <a:rPr lang="en-US" altLang="ja-JP" dirty="0" err="1"/>
              <a:t>Khindri</a:t>
            </a:r>
            <a:r>
              <a:rPr lang="en-US" altLang="ja-JP" dirty="0"/>
              <a:t> (IIT Madras)</a:t>
            </a:r>
          </a:p>
          <a:p>
            <a:pPr lvl="2"/>
            <a:r>
              <a:rPr lang="en-US" altLang="ja-JP" dirty="0"/>
              <a:t>Digitization for </a:t>
            </a:r>
            <a:r>
              <a:rPr lang="en-US" altLang="ja-JP" dirty="0" err="1"/>
              <a:t>EToF</a:t>
            </a:r>
            <a:endParaRPr lang="en-US" altLang="ja-JP" dirty="0"/>
          </a:p>
          <a:p>
            <a:pPr lvl="1"/>
            <a:r>
              <a:rPr lang="en-US" altLang="ja-JP" dirty="0"/>
              <a:t>Kyohei Ono</a:t>
            </a:r>
          </a:p>
          <a:p>
            <a:pPr lvl="2"/>
            <a:r>
              <a:rPr lang="en-US" altLang="ja-JP" dirty="0"/>
              <a:t>Impact of </a:t>
            </a:r>
            <a:r>
              <a:rPr lang="en-US" altLang="ja-JP" dirty="0" err="1"/>
              <a:t>ToF</a:t>
            </a:r>
            <a:r>
              <a:rPr lang="en-US" altLang="ja-JP" dirty="0"/>
              <a:t> material budgets on </a:t>
            </a:r>
            <a:r>
              <a:rPr lang="en-US" altLang="ja-JP" dirty="0" err="1"/>
              <a:t>hpDIRC</a:t>
            </a:r>
            <a:r>
              <a:rPr lang="en-US" altLang="ja-JP" dirty="0"/>
              <a:t> resolution</a:t>
            </a:r>
          </a:p>
          <a:p>
            <a:pPr lvl="1"/>
            <a:r>
              <a:rPr lang="en-US" altLang="ja-JP" dirty="0"/>
              <a:t>Kentaro Kawade</a:t>
            </a:r>
          </a:p>
          <a:p>
            <a:pPr lvl="2"/>
            <a:r>
              <a:rPr lang="en-US" altLang="ja-JP" dirty="0"/>
              <a:t>Evaluate PID performance</a:t>
            </a:r>
          </a:p>
          <a:p>
            <a:pPr lvl="2"/>
            <a:endParaRPr lang="en-US" altLang="ja-JP" dirty="0"/>
          </a:p>
          <a:p>
            <a:pPr lvl="1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912497B-389E-63AA-99AC-2134D8B67DD1}"/>
              </a:ext>
            </a:extLst>
          </p:cNvPr>
          <p:cNvSpPr txBox="1"/>
          <p:nvPr/>
        </p:nvSpPr>
        <p:spPr>
          <a:xfrm>
            <a:off x="7598600" y="200068"/>
            <a:ext cx="42139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en-US" sz="1400">
                <a:hlinkClick r:id="rId3"/>
              </a:rPr>
              <a:t>https://indico.bnl.gov/category/569</a:t>
            </a:r>
            <a:endParaRPr lang="en-US" altLang="ja-JP" sz="1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DB02589-8CF4-A208-CE03-4C1CF0144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68191"/>
            <a:ext cx="3191917" cy="6109553"/>
          </a:xfrm>
          <a:prstGeom prst="rect">
            <a:avLst/>
          </a:prstGeom>
        </p:spPr>
      </p:pic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6CF0A2A-F861-3FD6-3EA3-E52410E03B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DB82EEA-DC70-10F5-2790-FB7E16911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70FF022-8604-C21F-0475-C847FCC25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843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A40C1F-755E-4278-3614-527FEBFB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3600" dirty="0"/>
              <a:t>Sensor Position Study: Motivation</a:t>
            </a:r>
            <a:endParaRPr kumimoji="1" lang="ja-JP" altLang="en-US" sz="6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1A4005-FB11-C17F-E1EA-0619352D73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" altLang="ja-JP" dirty="0"/>
              <a:t>Barrel TOF layout:</a:t>
            </a:r>
          </a:p>
          <a:p>
            <a:pPr lvl="1">
              <a:lnSpc>
                <a:spcPct val="130000"/>
              </a:lnSpc>
            </a:pPr>
            <a:r>
              <a:rPr lang="en" altLang="ja-JP" dirty="0"/>
              <a:t>Si sensor </a:t>
            </a:r>
            <a:r>
              <a:rPr lang="en" altLang="ja-JP" dirty="0">
                <a:sym typeface="Wingdings" pitchFamily="2" charset="2"/>
              </a:rPr>
              <a:t></a:t>
            </a:r>
            <a:r>
              <a:rPr lang="en" altLang="ja-JP" dirty="0"/>
              <a:t> ASIC </a:t>
            </a:r>
            <a:r>
              <a:rPr lang="en" altLang="ja-JP" dirty="0">
                <a:sym typeface="Wingdings" pitchFamily="2" charset="2"/>
              </a:rPr>
              <a:t> Si  ASIC  </a:t>
            </a:r>
            <a:r>
              <a:rPr lang="en-US" altLang="ja-JP" dirty="0"/>
              <a:t>...</a:t>
            </a:r>
          </a:p>
          <a:p>
            <a:pPr lvl="1">
              <a:lnSpc>
                <a:spcPct val="130000"/>
              </a:lnSpc>
            </a:pPr>
            <a:r>
              <a:rPr lang="en-US" altLang="ja-JP" dirty="0"/>
              <a:t>Both sided structure</a:t>
            </a:r>
            <a:endParaRPr lang="en" altLang="ja-JP" dirty="0"/>
          </a:p>
          <a:p>
            <a:pPr>
              <a:lnSpc>
                <a:spcPct val="130000"/>
              </a:lnSpc>
            </a:pPr>
            <a:r>
              <a:rPr lang="en" altLang="ja-JP" dirty="0"/>
              <a:t> The total material amount varies depending on the sensor position</a:t>
            </a:r>
            <a:endParaRPr lang="en-US" altLang="ja-JP" dirty="0"/>
          </a:p>
          <a:p>
            <a:pPr lvl="1">
              <a:lnSpc>
                <a:spcPct val="130000"/>
              </a:lnSpc>
            </a:pPr>
            <a:r>
              <a:rPr lang="en-US" altLang="ja-JP" dirty="0"/>
              <a:t>Inner sensor hit:	</a:t>
            </a:r>
            <a:r>
              <a:rPr lang="en-US" altLang="ja-JP" b="1" dirty="0">
                <a:solidFill>
                  <a:schemeClr val="accent2"/>
                </a:solidFill>
              </a:rPr>
              <a:t>Sensor</a:t>
            </a:r>
            <a:r>
              <a:rPr lang="en-US" altLang="ja-JP" dirty="0"/>
              <a:t> </a:t>
            </a:r>
            <a:r>
              <a:rPr lang="ja-JP" altLang="en-US"/>
              <a:t>→ </a:t>
            </a:r>
            <a:r>
              <a:rPr lang="en-US" altLang="ja-JP" dirty="0"/>
              <a:t> Support structure </a:t>
            </a:r>
            <a:r>
              <a:rPr lang="ja-JP" altLang="en-US"/>
              <a:t>→ </a:t>
            </a:r>
            <a:r>
              <a:rPr lang="en-US" altLang="ja-JP" dirty="0"/>
              <a:t>ASIC</a:t>
            </a:r>
          </a:p>
          <a:p>
            <a:pPr lvl="1">
              <a:lnSpc>
                <a:spcPct val="130000"/>
              </a:lnSpc>
            </a:pPr>
            <a:r>
              <a:rPr lang="en-US" altLang="ja-JP" dirty="0"/>
              <a:t>Outer sensor hit:	ASIC </a:t>
            </a:r>
            <a:r>
              <a:rPr lang="ja-JP" altLang="en-US"/>
              <a:t>→ </a:t>
            </a:r>
            <a:r>
              <a:rPr lang="en-US" altLang="ja-JP" dirty="0"/>
              <a:t> Support structure </a:t>
            </a:r>
            <a:r>
              <a:rPr lang="ja-JP" altLang="en-US"/>
              <a:t>→ </a:t>
            </a:r>
            <a:r>
              <a:rPr lang="en-US" altLang="ja-JP" b="1" dirty="0">
                <a:solidFill>
                  <a:schemeClr val="accent2"/>
                </a:solidFill>
              </a:rPr>
              <a:t>Sensor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E356FE-31EE-6E5E-4F0E-6A783BDD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919"/>
          <a:stretch/>
        </p:blipFill>
        <p:spPr>
          <a:xfrm>
            <a:off x="9320112" y="3768548"/>
            <a:ext cx="2602602" cy="26273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図 9" descr="アイコ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287B1A8-50F9-6460-8057-C8817BB9C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949" y="3911032"/>
            <a:ext cx="2979916" cy="262733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BBCED5-3B5A-1EA6-97E3-216A7DE11FC1}"/>
              </a:ext>
            </a:extLst>
          </p:cNvPr>
          <p:cNvSpPr txBox="1"/>
          <p:nvPr/>
        </p:nvSpPr>
        <p:spPr>
          <a:xfrm>
            <a:off x="8266892" y="4993982"/>
            <a:ext cx="451821" cy="621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0A7FA48-8242-D975-B649-B8241B0528B6}"/>
              </a:ext>
            </a:extLst>
          </p:cNvPr>
          <p:cNvCxnSpPr>
            <a:cxnSpLocks/>
          </p:cNvCxnSpPr>
          <p:nvPr/>
        </p:nvCxnSpPr>
        <p:spPr>
          <a:xfrm flipV="1">
            <a:off x="8296971" y="3768548"/>
            <a:ext cx="985697" cy="1178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067D12A8-142B-F913-C1E9-D6E676B0A890}"/>
              </a:ext>
            </a:extLst>
          </p:cNvPr>
          <p:cNvCxnSpPr>
            <a:cxnSpLocks/>
          </p:cNvCxnSpPr>
          <p:nvPr/>
        </p:nvCxnSpPr>
        <p:spPr>
          <a:xfrm flipH="1" flipV="1">
            <a:off x="8266892" y="5615587"/>
            <a:ext cx="1028120" cy="761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>
            <a:extLst>
              <a:ext uri="{FF2B5EF4-FFF2-40B4-BE49-F238E27FC236}">
                <a16:creationId xmlns:a16="http://schemas.microsoft.com/office/drawing/2014/main" id="{43B1A4A1-679C-203B-8737-F43B0C794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679" y="783087"/>
            <a:ext cx="3994933" cy="1298073"/>
          </a:xfrm>
          <a:prstGeom prst="rect">
            <a:avLst/>
          </a:prstGeom>
        </p:spPr>
      </p:pic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94358295-3B1C-1963-64DA-6023F0840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469" y="3788737"/>
            <a:ext cx="5125122" cy="2806614"/>
          </a:xfrm>
          <a:prstGeom prst="rect">
            <a:avLst/>
          </a:prstGeom>
        </p:spPr>
      </p:pic>
      <p:sp>
        <p:nvSpPr>
          <p:cNvPr id="9" name="日付プレースホルダー 8">
            <a:extLst>
              <a:ext uri="{FF2B5EF4-FFF2-40B4-BE49-F238E27FC236}">
                <a16:creationId xmlns:a16="http://schemas.microsoft.com/office/drawing/2014/main" id="{AF3F7781-3175-D51E-6671-309FBF1A50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481753E5-9618-DCAE-685F-78F963118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16" name="角丸四角形吹き出し 15">
            <a:extLst>
              <a:ext uri="{FF2B5EF4-FFF2-40B4-BE49-F238E27FC236}">
                <a16:creationId xmlns:a16="http://schemas.microsoft.com/office/drawing/2014/main" id="{C3CDA835-0EF4-71A2-B0D8-E44D85BD5762}"/>
              </a:ext>
            </a:extLst>
          </p:cNvPr>
          <p:cNvSpPr/>
          <p:nvPr/>
        </p:nvSpPr>
        <p:spPr bwMode="auto">
          <a:xfrm>
            <a:off x="8718713" y="2845141"/>
            <a:ext cx="3325650" cy="439057"/>
          </a:xfrm>
          <a:prstGeom prst="wedgeRoundRectCallout">
            <a:avLst>
              <a:gd name="adj1" fmla="val -57971"/>
              <a:gd name="adj2" fmla="val -32202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2000" dirty="0">
                <a:solidFill>
                  <a:srgbClr val="4D4D4D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  <a:cs typeface="メイリオ" pitchFamily="50" charset="-128"/>
              </a:rPr>
              <a:t>Insensitive to scattering?</a:t>
            </a:r>
            <a:endParaRPr kumimoji="1" lang="ja-JP" altLang="en-US" sz="2000" dirty="0">
              <a:solidFill>
                <a:srgbClr val="4D4D4D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82AAEA-4E6D-8C70-B5BE-0DB2DC34F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76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A7E2-6A37-067C-0563-1E8A3F79E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BA1495-FF5D-B381-581D-55DA1CF3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3600" dirty="0"/>
              <a:t>Simulation setup: Sensor Position Study</a:t>
            </a:r>
            <a:endParaRPr kumimoji="1" lang="ja-JP" altLang="en-US" sz="6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3FBCF46-A7B2-E5A0-209D-130658BC5D56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kumimoji="1" lang="en-US" altLang="ja-JP" dirty="0"/>
                  <a:t>Particle gun</a:t>
                </a:r>
                <a:r>
                  <a:rPr kumimoji="1" lang="ja-JP" altLang="en-US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Events</a:t>
                </a:r>
                <a:r>
                  <a:rPr lang="ja-JP" altLang="en-US"/>
                  <a:t>：</a:t>
                </a:r>
                <a:r>
                  <a:rPr lang="en-US" altLang="ja-JP" dirty="0"/>
                  <a:t>10,000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Particle direction</a:t>
                </a:r>
                <a:r>
                  <a:rPr kumimoji="1" lang="ja-JP" altLang="en-US" b="0"/>
                  <a:t>：</a:t>
                </a:r>
                <a:r>
                  <a:rPr kumimoji="1" lang="en-US" altLang="ja-JP" b="0" dirty="0"/>
                  <a:t> </a:t>
                </a:r>
              </a:p>
              <a:p>
                <a:pPr marL="914400" lvl="2" indent="0">
                  <a:lnSpc>
                    <a:spcPct val="130000"/>
                  </a:lnSpc>
                  <a:buNone/>
                </a:pPr>
                <a:r>
                  <a:rPr kumimoji="1" lang="en-US" altLang="ja-JP" b="0" dirty="0"/>
                  <a:t>① </a:t>
                </a:r>
                <a:r>
                  <a:rPr lang="en-US" altLang="ja-JP" dirty="0"/>
                  <a:t>Inner</a:t>
                </a:r>
                <a:r>
                  <a:rPr kumimoji="1" lang="en-US" altLang="ja-JP" b="0" dirty="0"/>
                  <a:t> sensor only hits:	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269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≤271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ja-JP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7.97</m:t>
                    </m:r>
                    <m:r>
                      <a:rPr lang="el-GR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l-GR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88.03</m:t>
                    </m:r>
                    <m:r>
                      <a:rPr lang="el-GR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" altLang="ja-JP" dirty="0">
                    <a:solidFill>
                      <a:schemeClr val="accent2"/>
                    </a:solidFill>
                  </a:rPr>
                  <a:t> </a:t>
                </a:r>
                <a:endParaRPr lang="en" altLang="ja-JP" dirty="0"/>
              </a:p>
              <a:p>
                <a:pPr marL="914400" lvl="2" indent="0">
                  <a:lnSpc>
                    <a:spcPct val="130000"/>
                  </a:lnSpc>
                  <a:buNone/>
                </a:pPr>
                <a:r>
                  <a:rPr kumimoji="1" lang="en-US" altLang="ja-JP" dirty="0"/>
                  <a:t>② </a:t>
                </a:r>
                <a:r>
                  <a:rPr lang="en-US" altLang="ja-JP" dirty="0"/>
                  <a:t>Outer</a:t>
                </a:r>
                <a:r>
                  <a:rPr kumimoji="1" lang="en-US" altLang="ja-JP" dirty="0"/>
                  <a:t> sensor only hits:	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69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271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85.97</m:t>
                    </m:r>
                    <m:r>
                      <a:rPr lang="el-GR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l-GR" altLang="ja-JP" i="1" dirty="0" err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86.03</m:t>
                    </m:r>
                    <m:r>
                      <a:rPr lang="el-GR" altLang="ja-JP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altLang="ja-JP" dirty="0"/>
              </a:p>
              <a:p>
                <a:pPr marL="914400" lvl="2" indent="0">
                  <a:lnSpc>
                    <a:spcPct val="130000"/>
                  </a:lnSpc>
                  <a:buNone/>
                </a:pPr>
                <a:r>
                  <a:rPr kumimoji="1" lang="en-US" altLang="ja-JP" dirty="0"/>
                  <a:t>③ Both sensors hits:	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269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≤271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kumimoji="1"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dirty="0">
                        <a:latin typeface="Cambria Math" panose="02040503050406030204" pitchFamily="18" charset="0"/>
                      </a:rPr>
                      <m:t>85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l-GR" altLang="ja-JP" i="1" dirty="0" err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i="1" dirty="0">
                        <a:latin typeface="Cambria Math" panose="02040503050406030204" pitchFamily="18" charset="0"/>
                      </a:rPr>
                      <m:t>89</m:t>
                    </m:r>
                    <m:r>
                      <a:rPr lang="el-GR" altLang="ja-JP" i="1" dirty="0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endParaRPr kumimoji="1"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Fixed Momentum</a:t>
                </a:r>
                <a:r>
                  <a:rPr lang="ja-JP" altLang="en-US"/>
                  <a:t>：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1,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2, 3, 4, 6, 8, 10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dirty="0"/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Recent simulation versions</a:t>
                </a:r>
              </a:p>
              <a:p>
                <a:pPr lvl="1"/>
                <a:r>
                  <a:rPr lang="en-US" altLang="ja-JP" dirty="0"/>
                  <a:t>epic version</a:t>
                </a:r>
                <a:r>
                  <a:rPr lang="ja-JP" altLang="en-US"/>
                  <a:t>：</a:t>
                </a:r>
                <a:r>
                  <a:rPr lang="en-US" altLang="ja-JP" dirty="0"/>
                  <a:t>25.06.0</a:t>
                </a:r>
                <a:r>
                  <a:rPr lang="ja-JP" altLang="en-US"/>
                  <a:t>　</a:t>
                </a:r>
                <a:endParaRPr lang="en-US" altLang="ja-JP" dirty="0"/>
              </a:p>
              <a:p>
                <a:pPr lvl="1"/>
                <a:r>
                  <a:rPr lang="en-US" altLang="ja-JP" dirty="0" err="1"/>
                  <a:t>EICrecon</a:t>
                </a:r>
                <a:r>
                  <a:rPr lang="en-US" altLang="ja-JP" dirty="0"/>
                  <a:t> version: 1.26.0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dirty="0"/>
                  <a:t>Take angular resolution with Residual method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3FBCF46-A7B2-E5A0-209D-130658BC5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445" t="-6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819258-F7FB-D659-07D0-4C863045B4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2903ED8-4CB1-3066-CD97-E6B8F8A69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37BA74-52BA-75A2-A01F-E9535D9B5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556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479342-44FA-8B6D-BD26-34BBE64E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>
            <a:normAutofit/>
          </a:bodyPr>
          <a:lstStyle/>
          <a:p>
            <a:r>
              <a:rPr lang="en" altLang="ja-JP" dirty="0"/>
              <a:t>Sanity Check: BTOF Sensor Hit Distribution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A7ED30-5DF9-3391-6A8A-192ECFD2F4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</p:spPr>
        <p:txBody>
          <a:bodyPr/>
          <a:lstStyle/>
          <a:p>
            <a:r>
              <a:rPr lang="en" altLang="ja-JP" dirty="0"/>
              <a:t>Looks OK for X-Y hit distribution</a:t>
            </a:r>
          </a:p>
          <a:p>
            <a:r>
              <a:rPr lang="en" altLang="ja-JP" dirty="0"/>
              <a:t>Note: Maps integrate over Z-axis</a:t>
            </a:r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8D4C6DC-E4A5-9C35-4389-C065E60B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3" y="3033083"/>
            <a:ext cx="3780000" cy="271627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5840805-67CA-3F68-C4E1-5AD329D3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553" y="3033083"/>
            <a:ext cx="3780000" cy="27162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B5D6516-088D-E99C-B588-FE47AB65E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522" y="3033083"/>
            <a:ext cx="3780000" cy="2716273"/>
          </a:xfrm>
          <a:prstGeom prst="rect">
            <a:avLst/>
          </a:prstGeom>
        </p:spPr>
      </p:pic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A3EF9B62-17DF-45C6-1AB8-9C28E098C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022216"/>
              </p:ext>
            </p:extLst>
          </p:nvPr>
        </p:nvGraphicFramePr>
        <p:xfrm>
          <a:off x="201583" y="2612459"/>
          <a:ext cx="11773938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646">
                  <a:extLst>
                    <a:ext uri="{9D8B030D-6E8A-4147-A177-3AD203B41FA5}">
                      <a16:colId xmlns:a16="http://schemas.microsoft.com/office/drawing/2014/main" val="80026805"/>
                    </a:ext>
                  </a:extLst>
                </a:gridCol>
                <a:gridCol w="3924646">
                  <a:extLst>
                    <a:ext uri="{9D8B030D-6E8A-4147-A177-3AD203B41FA5}">
                      <a16:colId xmlns:a16="http://schemas.microsoft.com/office/drawing/2014/main" val="582323724"/>
                    </a:ext>
                  </a:extLst>
                </a:gridCol>
                <a:gridCol w="3924646">
                  <a:extLst>
                    <a:ext uri="{9D8B030D-6E8A-4147-A177-3AD203B41FA5}">
                      <a16:colId xmlns:a16="http://schemas.microsoft.com/office/drawing/2014/main" val="4260642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UD Digi Kyokasho NP-R" panose="02020400000000000000" pitchFamily="18" charset="-128"/>
                          <a:ea typeface="UD Digi Kyokasho NP-R" panose="02020400000000000000" pitchFamily="18" charset="-128"/>
                        </a:rPr>
                        <a:t>Inner Only</a:t>
                      </a:r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P-R" panose="02020400000000000000" pitchFamily="18" charset="-128"/>
                        <a:ea typeface="UD Digi Kyokasho NP-R" panose="02020400000000000000" pitchFamily="18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UD Digi Kyokasho NP-R" panose="02020400000000000000" pitchFamily="18" charset="-128"/>
                          <a:ea typeface="UD Digi Kyokasho NP-R" panose="02020400000000000000" pitchFamily="18" charset="-128"/>
                        </a:rPr>
                        <a:t>Outer Only</a:t>
                      </a:r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P-R" panose="02020400000000000000" pitchFamily="18" charset="-128"/>
                        <a:ea typeface="UD Digi Kyokasho NP-R" panose="02020400000000000000" pitchFamily="18" charset="-128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UD Digi Kyokasho NP-R" panose="02020400000000000000" pitchFamily="18" charset="-128"/>
                          <a:ea typeface="UD Digi Kyokasho NP-R" panose="02020400000000000000" pitchFamily="18" charset="-128"/>
                        </a:rPr>
                        <a:t>Both side</a:t>
                      </a:r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P-R" panose="02020400000000000000" pitchFamily="18" charset="-128"/>
                        <a:ea typeface="UD Digi Kyokasho NP-R" panose="02020400000000000000" pitchFamily="18" charset="-12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463055"/>
                  </a:ext>
                </a:extLst>
              </a:tr>
            </a:tbl>
          </a:graphicData>
        </a:graphic>
      </p:graphicFrame>
      <p:sp>
        <p:nvSpPr>
          <p:cNvPr id="15" name="日付プレースホルダー 14">
            <a:extLst>
              <a:ext uri="{FF2B5EF4-FFF2-40B4-BE49-F238E27FC236}">
                <a16:creationId xmlns:a16="http://schemas.microsoft.com/office/drawing/2014/main" id="{BA7BB8AC-7021-C097-2DAF-C6EA69E54A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369F3EEB-5E83-91A4-E5AB-2243E7FCA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E22229-AE8A-9FCD-4A61-7278055BA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701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07629BA-A936-E517-3CEE-94E4F2A1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17" y="2281495"/>
            <a:ext cx="5801209" cy="416870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A771760-A2E1-95AB-0AA2-2DD12B91A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01" y="2281495"/>
            <a:ext cx="5801209" cy="4168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6A63D0D-566D-D4B0-E742-057F390C85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79675" y="188641"/>
                <a:ext cx="11388343" cy="61206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ja-JP" altLang="en-US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" altLang="ja-JP" b="0" dirty="0"/>
                  <a:t>,</a:t>
                </a:r>
                <a:r>
                  <a:rPr lang="en" altLang="ja-JP" dirty="0"/>
                  <a:t> </a:t>
                </a:r>
                <a14:m>
                  <m:oMath xmlns:m="http://schemas.openxmlformats.org/officeDocument/2006/math">
                    <m:r>
                      <a:rPr lang="ja-JP" altLang="en-US" b="0">
                        <a:latin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ja-JP" altLang="en-US" b="0" i="1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" altLang="ja-JP" dirty="0"/>
                  <a:t> by Sensor Position @ 6GeV</a:t>
                </a:r>
                <a:endParaRPr lang="ja-JP" altLang="en-US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6A63D0D-566D-D4B0-E742-057F390C85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79675" y="188641"/>
                <a:ext cx="11388343" cy="612068"/>
              </a:xfrm>
              <a:blipFill>
                <a:blip r:embed="rId4"/>
                <a:stretch>
                  <a:fillRect l="-1448" t="-20408" b="-448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251B0B-B058-9BAC-A0D1-6A41B787B5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</p:spPr>
        <p:txBody>
          <a:bodyPr/>
          <a:lstStyle/>
          <a:p>
            <a:r>
              <a:rPr lang="en" altLang="ja-JP" dirty="0"/>
              <a:t>The inner sensor has better angular resolution than the outer sensor</a:t>
            </a:r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906AF24-E432-A848-FD0A-62DD2444E9A9}"/>
                  </a:ext>
                </a:extLst>
              </p:cNvPr>
              <p:cNvSpPr txBox="1"/>
              <p:nvPr/>
            </p:nvSpPr>
            <p:spPr>
              <a:xfrm>
                <a:off x="8195075" y="2184547"/>
                <a:ext cx="1957891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i="0" dirty="0" smtClean="0">
                        <a:latin typeface="Cambria Math" panose="02040503050406030204" pitchFamily="18" charset="0"/>
                      </a:rPr>
                      <m:t>@6</m:t>
                    </m:r>
                    <m:r>
                      <m:rPr>
                        <m:sty m:val="p"/>
                      </m:rPr>
                      <a:rPr kumimoji="1" lang="en-US" altLang="ja-JP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906AF24-E432-A848-FD0A-62DD2444E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075" y="2184547"/>
                <a:ext cx="195789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B3FE314-95A9-E652-0914-AE5DE88CFD2B}"/>
                  </a:ext>
                </a:extLst>
              </p:cNvPr>
              <p:cNvSpPr txBox="1"/>
              <p:nvPr/>
            </p:nvSpPr>
            <p:spPr>
              <a:xfrm>
                <a:off x="2393866" y="2184547"/>
                <a:ext cx="1957891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i="0" dirty="0" smtClean="0">
                        <a:latin typeface="Cambria Math" panose="02040503050406030204" pitchFamily="18" charset="0"/>
                      </a:rPr>
                      <m:t>@6</m:t>
                    </m:r>
                    <m:r>
                      <m:rPr>
                        <m:sty m:val="p"/>
                      </m:rPr>
                      <a:rPr kumimoji="1" lang="en-US" altLang="ja-JP" i="0" dirty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B3FE314-95A9-E652-0914-AE5DE88CF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866" y="2184547"/>
                <a:ext cx="1957891" cy="369332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4E1849B-A66D-0F6F-A2C6-F2233B37CCD6}"/>
                  </a:ext>
                </a:extLst>
              </p:cNvPr>
              <p:cNvSpPr txBox="1"/>
              <p:nvPr/>
            </p:nvSpPr>
            <p:spPr>
              <a:xfrm rot="16200000">
                <a:off x="-1192" y="2990473"/>
                <a:ext cx="96212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Entries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4E1849B-A66D-0F6F-A2C6-F2233B37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192" y="2990473"/>
                <a:ext cx="96212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0C1B3BF-B212-9081-A6D3-0BE1529B4C45}"/>
                  </a:ext>
                </a:extLst>
              </p:cNvPr>
              <p:cNvSpPr txBox="1"/>
              <p:nvPr/>
            </p:nvSpPr>
            <p:spPr>
              <a:xfrm rot="16200000">
                <a:off x="5905015" y="2990473"/>
                <a:ext cx="962123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Entries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0C1B3BF-B212-9081-A6D3-0BE1529B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05015" y="2990473"/>
                <a:ext cx="96212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日付プレースホルダー 13">
            <a:extLst>
              <a:ext uri="{FF2B5EF4-FFF2-40B4-BE49-F238E27FC236}">
                <a16:creationId xmlns:a16="http://schemas.microsoft.com/office/drawing/2014/main" id="{22C299FC-BDBE-958A-68A1-E526DBDB1D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15" name="フッター プレースホルダー 14">
            <a:extLst>
              <a:ext uri="{FF2B5EF4-FFF2-40B4-BE49-F238E27FC236}">
                <a16:creationId xmlns:a16="http://schemas.microsoft.com/office/drawing/2014/main" id="{8C5D0CE1-4484-CB29-D247-6B19C369F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B87F25-FEBC-3510-7CBA-405381E818FE}"/>
              </a:ext>
            </a:extLst>
          </p:cNvPr>
          <p:cNvCxnSpPr/>
          <p:nvPr/>
        </p:nvCxnSpPr>
        <p:spPr>
          <a:xfrm>
            <a:off x="1471613" y="1171575"/>
            <a:ext cx="15287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1069385-9E3D-456B-F7BC-4F96041BE62F}"/>
              </a:ext>
            </a:extLst>
          </p:cNvPr>
          <p:cNvCxnSpPr>
            <a:cxnSpLocks/>
          </p:cNvCxnSpPr>
          <p:nvPr/>
        </p:nvCxnSpPr>
        <p:spPr>
          <a:xfrm>
            <a:off x="7858915" y="1171574"/>
            <a:ext cx="152876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F3823B-2EB2-9E75-A0F0-8513BDB1B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731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6436F4B-E81A-89E3-389E-3CEB1EB2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74" y="2318141"/>
            <a:ext cx="5765797" cy="41432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CF5E9C-B20F-6E30-EB5D-C5EFEE1F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ja-JP" sz="3600" dirty="0"/>
              <a:t>Angular Resolution vs Momentum by Sensor Position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B52858-C94D-8CDD-9C40-42D54C3EAEF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kumimoji="1" lang="en-US" altLang="ja-JP" sz="1050" b="1" dirty="0"/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ja-JP" dirty="0"/>
              <a:t>Angular resolution varies significantly with hit location. 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/>
              <a:t>　</a:t>
            </a:r>
            <a:r>
              <a:rPr kumimoji="1" lang="en-US" altLang="ja-JP" dirty="0"/>
              <a:t>→ Certain structural layouts may achieve even better resolution than current designs.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893FA51-0911-48CB-8217-23DA4DB33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1" y="2318142"/>
            <a:ext cx="5765797" cy="414326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25A25C-0B61-5B37-0C58-5F1B285364AD}"/>
              </a:ext>
            </a:extLst>
          </p:cNvPr>
          <p:cNvSpPr txBox="1"/>
          <p:nvPr/>
        </p:nvSpPr>
        <p:spPr>
          <a:xfrm>
            <a:off x="3084826" y="4069761"/>
            <a:ext cx="2382918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Inner: 0.56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kumimoji="1" lang="en-US" altLang="ja-JP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Outer: 0.72</a:t>
            </a:r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lang="en-US" altLang="ja-JP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Both:  0.63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kumimoji="1" lang="ja-JP" altLang="en-US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5C4E7D-F830-530D-15AE-AE63FC4B2ED1}"/>
              </a:ext>
            </a:extLst>
          </p:cNvPr>
          <p:cNvSpPr txBox="1"/>
          <p:nvPr/>
        </p:nvSpPr>
        <p:spPr>
          <a:xfrm>
            <a:off x="9107173" y="4069761"/>
            <a:ext cx="230853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Inner: 0.53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kumimoji="1" lang="en-US" altLang="ja-JP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Outer: 0.68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lang="en-US" altLang="ja-JP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  <a:p>
            <a:r>
              <a:rPr kumimoji="1"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Both:  0.59</a:t>
            </a:r>
            <a:r>
              <a:rPr lang="en-US" altLang="ja-JP" dirty="0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 </a:t>
            </a:r>
            <a:r>
              <a:rPr kumimoji="1" lang="en-US" altLang="ja-JP" dirty="0" err="1">
                <a:latin typeface="UD Digi Kyokasho N-R" panose="02020400000000000000" pitchFamily="49" charset="-128"/>
                <a:ea typeface="UD Digi Kyokasho N-R" panose="02020400000000000000" pitchFamily="49" charset="-128"/>
              </a:rPr>
              <a:t>mrad</a:t>
            </a:r>
            <a:endParaRPr kumimoji="1" lang="en-US" altLang="ja-JP" dirty="0">
              <a:latin typeface="UD Digi Kyokasho N-R" panose="02020400000000000000" pitchFamily="49" charset="-128"/>
              <a:ea typeface="UD Digi Kyokasho N-R" panose="02020400000000000000" pitchFamily="49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0C0E44E-6103-5546-0DC4-310592E5C262}"/>
              </a:ext>
            </a:extLst>
          </p:cNvPr>
          <p:cNvCxnSpPr>
            <a:cxnSpLocks/>
            <a:stCxn id="5" idx="2"/>
            <a:endCxn id="10" idx="3"/>
          </p:cNvCxnSpPr>
          <p:nvPr/>
        </p:nvCxnSpPr>
        <p:spPr>
          <a:xfrm flipH="1">
            <a:off x="3612601" y="4993091"/>
            <a:ext cx="663684" cy="62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2831E7-C1B8-2C9A-5A27-268B8A45FA7B}"/>
              </a:ext>
            </a:extLst>
          </p:cNvPr>
          <p:cNvSpPr txBox="1"/>
          <p:nvPr/>
        </p:nvSpPr>
        <p:spPr>
          <a:xfrm>
            <a:off x="3375933" y="5431045"/>
            <a:ext cx="2366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1FC97366-EC5F-7C34-EFA6-4B8FC1095F48}"/>
              </a:ext>
            </a:extLst>
          </p:cNvPr>
          <p:cNvCxnSpPr>
            <a:cxnSpLocks/>
            <a:stCxn id="6" idx="2"/>
            <a:endCxn id="17" idx="3"/>
          </p:cNvCxnSpPr>
          <p:nvPr/>
        </p:nvCxnSpPr>
        <p:spPr>
          <a:xfrm flipH="1">
            <a:off x="9438859" y="4993091"/>
            <a:ext cx="822584" cy="635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585444-C2FF-DEE4-EF69-AB7BA6C778E4}"/>
              </a:ext>
            </a:extLst>
          </p:cNvPr>
          <p:cNvSpPr txBox="1"/>
          <p:nvPr/>
        </p:nvSpPr>
        <p:spPr>
          <a:xfrm>
            <a:off x="9202191" y="5444299"/>
            <a:ext cx="2366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B439116-3599-0D02-77E1-BEE8E9DA2DEF}"/>
                  </a:ext>
                </a:extLst>
              </p:cNvPr>
              <p:cNvSpPr txBox="1"/>
              <p:nvPr/>
            </p:nvSpPr>
            <p:spPr>
              <a:xfrm rot="16200000">
                <a:off x="-124060" y="2975657"/>
                <a:ext cx="1242520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B439116-3599-0D02-77E1-BEE8E9DA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24060" y="2975657"/>
                <a:ext cx="1242520" cy="394082"/>
              </a:xfrm>
              <a:prstGeom prst="rect">
                <a:avLst/>
              </a:prstGeom>
              <a:blipFill>
                <a:blip r:embed="rId5"/>
                <a:stretch>
                  <a:fillRect r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EDB1A6E-FDB8-52DA-AA0F-84AC75EA0C03}"/>
                  </a:ext>
                </a:extLst>
              </p:cNvPr>
              <p:cNvSpPr txBox="1"/>
              <p:nvPr/>
            </p:nvSpPr>
            <p:spPr>
              <a:xfrm rot="16200000">
                <a:off x="5787668" y="3139259"/>
                <a:ext cx="11756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2EDB1A6E-FDB8-52DA-AA0F-84AC75E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87668" y="3139259"/>
                <a:ext cx="1175642" cy="369332"/>
              </a:xfrm>
              <a:prstGeom prst="rect">
                <a:avLst/>
              </a:prstGeom>
              <a:blipFill>
                <a:blip r:embed="rId6"/>
                <a:stretch>
                  <a:fillRect r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C1985AF-2BB8-98FA-4369-F3B1F5F5DF16}"/>
                  </a:ext>
                </a:extLst>
              </p:cNvPr>
              <p:cNvSpPr txBox="1"/>
              <p:nvPr/>
            </p:nvSpPr>
            <p:spPr>
              <a:xfrm>
                <a:off x="2100934" y="2297829"/>
                <a:ext cx="1967783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C1985AF-2BB8-98FA-4369-F3B1F5F5D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34" y="2297829"/>
                <a:ext cx="1967783" cy="394082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9B7E96D-F63A-9467-8354-62B4F4502791}"/>
                  </a:ext>
                </a:extLst>
              </p:cNvPr>
              <p:cNvSpPr txBox="1"/>
              <p:nvPr/>
            </p:nvSpPr>
            <p:spPr>
              <a:xfrm>
                <a:off x="8078515" y="2322579"/>
                <a:ext cx="194829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9B7E96D-F63A-9467-8354-62B4F4502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515" y="2322579"/>
                <a:ext cx="1948290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BE7676E-0122-BACF-37A5-6414F09A27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AA68778C-CF2C-3B1B-7625-6D4E4ECE7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690B3E-A1AF-9BBC-9CBA-DCBC38BD0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080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699B-6A8A-C0E8-6933-CF49F7D2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16788A-1B9B-C860-F38A-6E6BBA85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ja-JP" sz="2400" dirty="0"/>
              <a:t>Angular Resolution vs. Momentum by Sensor Position</a:t>
            </a:r>
            <a:endParaRPr kumimoji="1" lang="ja-JP" altLang="en-US" sz="24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93AC8C-D507-6535-A20A-E4EB01964ED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" altLang="ja-JP" dirty="0"/>
              <a:t>Position dependent angular resolution gap remains even in the no material baseline.</a:t>
            </a:r>
          </a:p>
          <a:p>
            <a:pPr>
              <a:lnSpc>
                <a:spcPct val="100000"/>
              </a:lnSpc>
              <a:buNone/>
            </a:pPr>
            <a:r>
              <a:rPr lang="ja-JP" altLang="en-US"/>
              <a:t>　</a:t>
            </a:r>
            <a:r>
              <a:rPr lang="en" altLang="ja-JP" dirty="0"/>
              <a:t>→ Difference is not driven by support structure material.</a:t>
            </a:r>
          </a:p>
          <a:p>
            <a:pPr>
              <a:lnSpc>
                <a:spcPct val="100000"/>
              </a:lnSpc>
            </a:pPr>
            <a:r>
              <a:rPr lang="en" altLang="ja-JP" dirty="0"/>
              <a:t>The cause of the effect of the position is still under investigation.</a:t>
            </a:r>
          </a:p>
          <a:p>
            <a:pPr marL="0" indent="0" algn="ctr">
              <a:lnSpc>
                <a:spcPct val="100000"/>
              </a:lnSpc>
              <a:buNone/>
            </a:pP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38B217A-6E39-5022-884C-310FDEAE2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306" y="2253888"/>
            <a:ext cx="5865283" cy="421475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C69525-DD24-63C0-E142-1C8832D4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09" y="2298990"/>
            <a:ext cx="5865283" cy="4214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11F8B90-AAF3-E258-B680-E83240325B18}"/>
                  </a:ext>
                </a:extLst>
              </p:cNvPr>
              <p:cNvSpPr txBox="1"/>
              <p:nvPr/>
            </p:nvSpPr>
            <p:spPr>
              <a:xfrm rot="16200000">
                <a:off x="-186862" y="2963554"/>
                <a:ext cx="1242520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11F8B90-AAF3-E258-B680-E83240325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86862" y="2963554"/>
                <a:ext cx="1242520" cy="394082"/>
              </a:xfrm>
              <a:prstGeom prst="rect">
                <a:avLst/>
              </a:prstGeom>
              <a:blipFill>
                <a:blip r:embed="rId5"/>
                <a:stretch>
                  <a:fillRect r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41754EC-1655-7571-0728-13A5445CFFF6}"/>
                  </a:ext>
                </a:extLst>
              </p:cNvPr>
              <p:cNvSpPr txBox="1"/>
              <p:nvPr/>
            </p:nvSpPr>
            <p:spPr>
              <a:xfrm rot="16200000">
                <a:off x="5768151" y="3044305"/>
                <a:ext cx="1175642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mrad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F41754EC-1655-7571-0728-13A5445CF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68151" y="3044305"/>
                <a:ext cx="1175642" cy="369332"/>
              </a:xfrm>
              <a:prstGeom prst="rect">
                <a:avLst/>
              </a:prstGeom>
              <a:blipFill>
                <a:blip r:embed="rId6"/>
                <a:stretch>
                  <a:fillRect r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D84BC0-3E61-CC81-EA64-7C845759CBF1}"/>
                  </a:ext>
                </a:extLst>
              </p:cNvPr>
              <p:cNvSpPr txBox="1"/>
              <p:nvPr/>
            </p:nvSpPr>
            <p:spPr>
              <a:xfrm>
                <a:off x="2116463" y="2284511"/>
                <a:ext cx="1967783" cy="39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D84BC0-3E61-CC81-EA64-7C845759C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63" y="2284511"/>
                <a:ext cx="1967783" cy="394082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EA0705-CBBC-02E7-1C37-993F4234054F}"/>
                  </a:ext>
                </a:extLst>
              </p:cNvPr>
              <p:cNvSpPr txBox="1"/>
              <p:nvPr/>
            </p:nvSpPr>
            <p:spPr>
              <a:xfrm>
                <a:off x="8188363" y="2309261"/>
                <a:ext cx="1948290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vs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Momentum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EA0705-CBBC-02E7-1C37-993F42340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8363" y="2309261"/>
                <a:ext cx="194829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DA3BB1-4C69-2927-166E-7AD2D9DA73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0ECF50-B88D-539F-EE69-0B3501B9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51B474-DA2C-17B8-D207-86F345CB2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36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451DB2-1E94-38FC-B26B-F11CAF04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3600" dirty="0"/>
              <a:t>Tentative s</a:t>
            </a:r>
            <a:r>
              <a:rPr kumimoji="1" lang="en" altLang="ja-JP" sz="3600" dirty="0"/>
              <a:t>ummary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7B76E1-BCB3-3C72-5AB1-F9ABAF05B2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" altLang="ja-JP" dirty="0"/>
              <a:t>This study is ongoing to determine the upper limit of the material budget for BTOF and to optimize the detector design.</a:t>
            </a:r>
            <a:endParaRPr lang="en-US" altLang="ja-JP" dirty="0"/>
          </a:p>
          <a:p>
            <a:pPr lvl="1">
              <a:lnSpc>
                <a:spcPct val="130000"/>
              </a:lnSpc>
            </a:pPr>
            <a:r>
              <a:rPr lang="en" altLang="ja-JP" dirty="0"/>
              <a:t>Angle &amp; Material Study</a:t>
            </a:r>
            <a:endParaRPr kumimoji="1" lang="en-US" altLang="ja-JP" dirty="0"/>
          </a:p>
          <a:p>
            <a:pPr lvl="2">
              <a:lnSpc>
                <a:spcPct val="130000"/>
              </a:lnSpc>
            </a:pPr>
            <a:r>
              <a:rPr lang="en" altLang="ja-JP" dirty="0"/>
              <a:t>Best </a:t>
            </a:r>
            <a:r>
              <a:rPr lang="el-GR" altLang="ja-JP" dirty="0"/>
              <a:t>θ </a:t>
            </a:r>
            <a:r>
              <a:rPr lang="en" altLang="ja-JP" dirty="0"/>
              <a:t>and </a:t>
            </a:r>
            <a:r>
              <a:rPr lang="el-GR" altLang="ja-JP" dirty="0"/>
              <a:t>φ </a:t>
            </a:r>
            <a:r>
              <a:rPr lang="en" altLang="ja-JP" dirty="0"/>
              <a:t>resolution at </a:t>
            </a:r>
            <a:r>
              <a:rPr lang="el-GR" altLang="ja-JP" dirty="0"/>
              <a:t>θ≈90°, </a:t>
            </a:r>
            <a:r>
              <a:rPr lang="en" altLang="ja-JP" dirty="0"/>
              <a:t>but slightly less than the detector requirement of 0.5 </a:t>
            </a:r>
            <a:r>
              <a:rPr lang="en" altLang="ja-JP" dirty="0" err="1"/>
              <a:t>mrad</a:t>
            </a:r>
            <a:r>
              <a:rPr lang="en" altLang="ja-JP" dirty="0"/>
              <a:t> at 6 GeV</a:t>
            </a:r>
          </a:p>
          <a:p>
            <a:pPr lvl="2">
              <a:lnSpc>
                <a:spcPct val="130000"/>
              </a:lnSpc>
            </a:pPr>
            <a:r>
              <a:rPr lang="en-US" altLang="ja-JP" kern="0" dirty="0">
                <a:effectLst/>
                <a:cs typeface="ＭＳ Ｐゴシック" panose="020B0600070205080204" pitchFamily="34" charset="-128"/>
              </a:rPr>
              <a:t>The TOF support material of the barrel can also be a decisive factor. </a:t>
            </a:r>
          </a:p>
          <a:p>
            <a:pPr marL="457200" lvl="1" indent="0">
              <a:lnSpc>
                <a:spcPct val="130000"/>
              </a:lnSpc>
              <a:buNone/>
            </a:pPr>
            <a:r>
              <a:rPr lang="en-US" altLang="ja-JP" kern="0" dirty="0">
                <a:cs typeface="ＭＳ Ｐゴシック" panose="020B0600070205080204" pitchFamily="34" charset="-128"/>
              </a:rPr>
              <a:t>	</a:t>
            </a:r>
            <a:r>
              <a:rPr lang="ja-JP" altLang="en-US" kern="0">
                <a:cs typeface="ＭＳ Ｐゴシック" panose="020B0600070205080204" pitchFamily="34" charset="-128"/>
              </a:rPr>
              <a:t>　→ </a:t>
            </a:r>
            <a:r>
              <a:rPr lang="en-US" altLang="ja-JP" kern="0" dirty="0">
                <a:effectLst/>
                <a:cs typeface="ＭＳ Ｐゴシック" panose="020B0600070205080204" pitchFamily="34" charset="-128"/>
              </a:rPr>
              <a:t>Lighter options (carbon foam) keep </a:t>
            </a:r>
            <a:r>
              <a:rPr lang="en-US" altLang="ja-JP" kern="0" dirty="0" err="1">
                <a:effectLst/>
                <a:cs typeface="ＭＳ Ｐゴシック" panose="020B0600070205080204" pitchFamily="34" charset="-128"/>
              </a:rPr>
              <a:t>hpDIRC</a:t>
            </a:r>
            <a:r>
              <a:rPr lang="en-US" altLang="ja-JP" kern="0" dirty="0">
                <a:effectLst/>
                <a:cs typeface="ＭＳ Ｐゴシック" panose="020B0600070205080204" pitchFamily="34" charset="-128"/>
              </a:rPr>
              <a:t> resolution close to spec, but heavier options 	</a:t>
            </a:r>
            <a:r>
              <a:rPr lang="ja-JP" altLang="en-US" kern="0">
                <a:effectLst/>
                <a:cs typeface="ＭＳ Ｐゴシック" panose="020B0600070205080204" pitchFamily="34" charset="-128"/>
              </a:rPr>
              <a:t>　　</a:t>
            </a:r>
            <a:r>
              <a:rPr lang="en-US" altLang="ja-JP" kern="0" dirty="0">
                <a:effectLst/>
                <a:cs typeface="ＭＳ Ｐゴシック" panose="020B0600070205080204" pitchFamily="34" charset="-128"/>
              </a:rPr>
              <a:t> can cause PID performance to decline</a:t>
            </a:r>
            <a:r>
              <a:rPr lang="ja-JP" altLang="ja-JP">
                <a:effectLst/>
              </a:rPr>
              <a:t> </a:t>
            </a:r>
            <a:endParaRPr lang="en-US" altLang="ja-JP" dirty="0"/>
          </a:p>
          <a:p>
            <a:pPr lvl="1">
              <a:lnSpc>
                <a:spcPct val="130000"/>
              </a:lnSpc>
            </a:pPr>
            <a:r>
              <a:rPr kumimoji="1" lang="en" altLang="ja-JP" dirty="0"/>
              <a:t>Sensor position study</a:t>
            </a:r>
            <a:endParaRPr kumimoji="1" lang="en-US" altLang="ja-JP" dirty="0"/>
          </a:p>
          <a:p>
            <a:pPr lvl="2">
              <a:lnSpc>
                <a:spcPct val="130000"/>
              </a:lnSpc>
            </a:pPr>
            <a:r>
              <a:rPr lang="en" altLang="ja-JP" dirty="0"/>
              <a:t>Angular resolution varies significantly with hit location. </a:t>
            </a:r>
          </a:p>
          <a:p>
            <a:pPr marL="457200" lvl="1" indent="0">
              <a:lnSpc>
                <a:spcPct val="130000"/>
              </a:lnSpc>
              <a:buNone/>
            </a:pPr>
            <a:r>
              <a:rPr lang="en" altLang="ja-JP" dirty="0"/>
              <a:t>	</a:t>
            </a:r>
            <a:r>
              <a:rPr lang="ja-JP" altLang="en-US"/>
              <a:t>　</a:t>
            </a:r>
            <a:r>
              <a:rPr lang="en" altLang="ja-JP" dirty="0"/>
              <a:t>→ Certain structural layouts may achieve even better resolution than current designs.</a:t>
            </a:r>
          </a:p>
          <a:p>
            <a:pPr lvl="2">
              <a:lnSpc>
                <a:spcPct val="130000"/>
              </a:lnSpc>
            </a:pPr>
            <a:r>
              <a:rPr lang="en" altLang="ja-JP" dirty="0"/>
              <a:t>Origin of the position effect is still under investigation.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9E9388-0246-8C13-5D3F-100D66DBE4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B59B76-DC6C-5883-10C8-C856BA1C4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DC956D-50A2-B6E8-3F80-5DF261232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758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DDDE88-FDF2-F4F2-AA2A-564F87082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370" y="2924945"/>
            <a:ext cx="10191261" cy="1008062"/>
          </a:xfrm>
        </p:spPr>
        <p:txBody>
          <a:bodyPr>
            <a:normAutofit fontScale="90000"/>
          </a:bodyPr>
          <a:lstStyle/>
          <a:p>
            <a:r>
              <a:rPr lang="en" altLang="ja-JP" dirty="0">
                <a:solidFill>
                  <a:schemeClr val="tx2"/>
                </a:solidFill>
              </a:rPr>
              <a:t>TOF PID performance</a:t>
            </a:r>
            <a:br>
              <a:rPr lang="en" altLang="ja-JP" dirty="0">
                <a:solidFill>
                  <a:schemeClr val="tx2"/>
                </a:solidFill>
              </a:rPr>
            </a:br>
            <a:r>
              <a:rPr lang="en" altLang="ja-JP" dirty="0">
                <a:solidFill>
                  <a:schemeClr val="tx2"/>
                </a:solidFill>
              </a:rPr>
              <a:t>in recent </a:t>
            </a:r>
            <a:r>
              <a:rPr lang="en" altLang="ja-JP" dirty="0" err="1">
                <a:solidFill>
                  <a:schemeClr val="tx2"/>
                </a:solidFill>
              </a:rPr>
              <a:t>ToF</a:t>
            </a:r>
            <a:r>
              <a:rPr lang="en" altLang="ja-JP" dirty="0">
                <a:solidFill>
                  <a:schemeClr val="tx2"/>
                </a:solidFill>
              </a:rPr>
              <a:t> software and geometry</a:t>
            </a:r>
            <a:br>
              <a:rPr lang="en" altLang="ja-JP" dirty="0"/>
            </a:br>
            <a:r>
              <a:rPr lang="en" altLang="ja-JP" dirty="0"/>
              <a:t>Kentaro Kawade &amp; Kyohei Ono</a:t>
            </a: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C9C72A2-B64F-F4D1-D573-3B9F579249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5820612-0687-A85C-999C-1E2A5BE85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78790B4-1500-F564-E767-51F2C3C34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74BC9C-0524-B506-977E-5441A8348EC6}"/>
              </a:ext>
            </a:extLst>
          </p:cNvPr>
          <p:cNvSpPr txBox="1"/>
          <p:nvPr/>
        </p:nvSpPr>
        <p:spPr>
          <a:xfrm>
            <a:off x="2653145" y="4530436"/>
            <a:ext cx="688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err="1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ToF</a:t>
            </a:r>
            <a:r>
              <a:rPr kumimoji="1" lang="en-US" altLang="ja-JP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 digitization is fully ready yet,</a:t>
            </a:r>
            <a:br>
              <a:rPr kumimoji="1" lang="en-US" altLang="ja-JP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</a:br>
            <a:r>
              <a:rPr kumimoji="1" lang="en-US" altLang="ja-JP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we are using artificial smearing for hit timing</a:t>
            </a:r>
            <a:endParaRPr kumimoji="1" lang="ja-JP" altLang="en-US" sz="200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8E5FE-4C76-07EE-6B3D-1E58DD0F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Intro: PID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1C18C2F-1EC3-D9A8-F764-488E59296474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Generators</a:t>
                </a:r>
              </a:p>
              <a:p>
                <a:pPr lvl="1"/>
                <a:r>
                  <a:rPr lang="en-US" altLang="ja-JP" b="1" dirty="0">
                    <a:solidFill>
                      <a:schemeClr val="bg1">
                        <a:lumMod val="75000"/>
                      </a:schemeClr>
                    </a:solidFill>
                  </a:rPr>
                  <a:t>Pythia NCDIS</a:t>
                </a:r>
              </a:p>
              <a:p>
                <a:pPr lvl="2"/>
                <a:r>
                  <a:rPr lang="en-US" altLang="ja-JP" dirty="0" err="1">
                    <a:solidFill>
                      <a:schemeClr val="bg1">
                        <a:lumMod val="75000"/>
                      </a:schemeClr>
                    </a:solidFill>
                  </a:rPr>
                  <a:t>N</a:t>
                </a:r>
                <a:r>
                  <a:rPr lang="en-US" altLang="ja-JP" baseline="-25000" dirty="0" err="1">
                    <a:solidFill>
                      <a:schemeClr val="bg1">
                        <a:lumMod val="75000"/>
                      </a:schemeClr>
                    </a:solidFill>
                  </a:rPr>
                  <a:t>events</a:t>
                </a:r>
                <a:r>
                  <a:rPr lang="en-US" altLang="ja-JP" dirty="0">
                    <a:solidFill>
                      <a:schemeClr val="bg1">
                        <a:lumMod val="75000"/>
                      </a:schemeClr>
                    </a:solidFill>
                  </a:rPr>
                  <a:t>: 200k</a:t>
                </a:r>
              </a:p>
              <a:p>
                <a:pPr lvl="2"/>
                <a:r>
                  <a:rPr lang="en-US" altLang="ja-JP" dirty="0">
                    <a:solidFill>
                      <a:schemeClr val="bg1">
                        <a:lumMod val="75000"/>
                      </a:schemeClr>
                    </a:solidFill>
                  </a:rPr>
                  <a:t>Energy:</a:t>
                </a:r>
                <a:r>
                  <a:rPr lang="ja-JP" altLang="en-US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altLang="ja-JP" dirty="0">
                    <a:solidFill>
                      <a:schemeClr val="bg1">
                        <a:lumMod val="75000"/>
                      </a:schemeClr>
                    </a:solidFill>
                  </a:rPr>
                  <a:t>18x275 GeV</a:t>
                </a:r>
              </a:p>
              <a:p>
                <a:pPr lvl="1"/>
                <a:r>
                  <a:rPr kumimoji="1" lang="en-US" altLang="ja-JP" b="1" dirty="0"/>
                  <a:t>Particle Gun: pi/K/proton</a:t>
                </a:r>
              </a:p>
              <a:p>
                <a:pPr lvl="2"/>
                <a:r>
                  <a:rPr kumimoji="1" lang="en-US" altLang="ja-JP" dirty="0" err="1"/>
                  <a:t>N</a:t>
                </a:r>
                <a:r>
                  <a:rPr kumimoji="1" lang="en-US" altLang="ja-JP" baseline="-25000" dirty="0" err="1"/>
                  <a:t>events</a:t>
                </a:r>
                <a:r>
                  <a:rPr kumimoji="1" lang="en-US" altLang="ja-JP" dirty="0"/>
                  <a:t>: 100k for each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0.1 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≤5.0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ja-JP" dirty="0"/>
              </a:p>
              <a:p>
                <a:pPr lvl="2"/>
                <a:r>
                  <a:rPr lang="en-US" altLang="ja-JP" dirty="0" err="1"/>
                  <a:t>Eta&amp;Phi</a:t>
                </a:r>
                <a:r>
                  <a:rPr lang="en-US" altLang="ja-JP" dirty="0"/>
                  <a:t>: Flat</a:t>
                </a:r>
              </a:p>
              <a:p>
                <a:pPr lvl="1"/>
                <a:r>
                  <a:rPr lang="en-US" altLang="ja-JP" dirty="0"/>
                  <a:t>epic </a:t>
                </a:r>
                <a:r>
                  <a:rPr lang="en-US" altLang="ja-JP" dirty="0" err="1"/>
                  <a:t>ver</a:t>
                </a:r>
                <a:r>
                  <a:rPr lang="en-US" altLang="ja-JP" dirty="0"/>
                  <a:t> 25.04.1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Reconstruction framework</a:t>
                </a:r>
              </a:p>
              <a:p>
                <a:pPr lvl="1"/>
                <a:r>
                  <a:rPr kumimoji="1" lang="en-US" altLang="ja-JP" b="1" dirty="0"/>
                  <a:t>EIC Recon Version </a:t>
                </a:r>
                <a:r>
                  <a:rPr lang="en-US" altLang="ja-JP" b="1" dirty="0"/>
                  <a:t>1.24.2</a:t>
                </a:r>
                <a:endParaRPr kumimoji="1" lang="en-US" altLang="ja-JP" b="1" dirty="0"/>
              </a:p>
              <a:p>
                <a:pPr lvl="1"/>
                <a:endParaRPr lang="en-US" altLang="ja-JP" dirty="0"/>
              </a:p>
              <a:p>
                <a:r>
                  <a:rPr kumimoji="1" lang="en-US" altLang="ja-JP" dirty="0"/>
                  <a:t>Own developed offline analysis code</a:t>
                </a:r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PID performance when considering finite timing resolution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will be shown</a:t>
                </a:r>
                <a:endParaRPr kumimoji="1" lang="ja-JP" alt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1C18C2F-1EC3-D9A8-F764-488E592964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3"/>
                <a:stretch>
                  <a:fillRect l="-445" t="-1166" b="-20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1AE296D-D389-7A16-9A5C-63C273DFC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76557AB-8CA4-BC8E-A0B9-AA312BEE05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6B0102E-8129-E45C-2AF1-EE3CDA94C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81" y="188638"/>
            <a:ext cx="5640973" cy="347955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E9456A-918D-F646-0B56-FC612FB8B1CC}"/>
              </a:ext>
            </a:extLst>
          </p:cNvPr>
          <p:cNvSpPr txBox="1"/>
          <p:nvPr/>
        </p:nvSpPr>
        <p:spPr>
          <a:xfrm>
            <a:off x="3955472" y="3564094"/>
            <a:ext cx="51722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This report focus on this only</a:t>
            </a:r>
            <a:endParaRPr lang="ja-JP" altLang="en-US" sz="2000">
              <a:solidFill>
                <a:srgbClr val="FF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B5FFDBD-59A8-1C31-C6D9-297952509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619" y="4663333"/>
            <a:ext cx="6318635" cy="87989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373791-1B20-D55A-29C8-A261A5322A52}"/>
              </a:ext>
            </a:extLst>
          </p:cNvPr>
          <p:cNvSpPr/>
          <p:nvPr/>
        </p:nvSpPr>
        <p:spPr bwMode="auto">
          <a:xfrm>
            <a:off x="1362517" y="2204249"/>
            <a:ext cx="3415374" cy="135040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txBody>
          <a:bodyPr lIns="0" tIns="0" rIns="0" bIns="0" rtlCol="0" anchor="ctr"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283889-8C10-3FDC-5D1E-1C0455416805}"/>
              </a:ext>
            </a:extLst>
          </p:cNvPr>
          <p:cNvSpPr txBox="1"/>
          <p:nvPr/>
        </p:nvSpPr>
        <p:spPr>
          <a:xfrm>
            <a:off x="6694019" y="3820593"/>
            <a:ext cx="51722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C0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ePIC</a:t>
            </a:r>
            <a:r>
              <a:rPr lang="en-US" altLang="ja-JP" sz="1600" dirty="0">
                <a:solidFill>
                  <a:srgbClr val="C0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 PID requirement</a:t>
            </a:r>
            <a:endParaRPr lang="ja-JP" altLang="en-US" sz="1600">
              <a:solidFill>
                <a:srgbClr val="C0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AD944FB-7856-1E01-79F0-63CFB9A7B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40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62D6B-86AD-BAA1-EC97-92367AA7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29C8485-50D4-449D-C0A0-2942F71A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47" y="1723194"/>
            <a:ext cx="4750587" cy="471486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0840F2C-FBBA-1DC1-FA3D-FBAD9878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PID performance evaluation: Gaussian fit</a:t>
            </a:r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7569CA7F-1B62-A42A-B25D-3FF5799B627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ja-JP" dirty="0"/>
              <a:t>Obtain each mass peak and its</a:t>
            </a:r>
            <a:r>
              <a:rPr lang="ja-JP" altLang="en-US"/>
              <a:t> </a:t>
            </a:r>
            <a:r>
              <a:rPr lang="en-US" altLang="ja-JP" dirty="0"/>
              <a:t>width</a:t>
            </a:r>
          </a:p>
          <a:p>
            <a:pPr lvl="1"/>
            <a:r>
              <a:rPr lang="en-US" altLang="ja-JP" dirty="0"/>
              <a:t>inclusive 3 gaussian fitting</a:t>
            </a:r>
            <a:endParaRPr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B15EE3CC-7229-E68A-E11F-569A52A34D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kumimoji="1" lang="en-US" altLang="ja-JP" dirty="0"/>
              <a:t>Introduce Figure of Merit (</a:t>
            </a:r>
            <a:r>
              <a:rPr kumimoji="1" lang="en-US" altLang="ja-JP" dirty="0" err="1"/>
              <a:t>FoM</a:t>
            </a:r>
            <a:r>
              <a:rPr kumimoji="1" lang="en-US" altLang="ja-JP" dirty="0"/>
              <a:t>),</a:t>
            </a:r>
            <a:br>
              <a:rPr kumimoji="1" lang="en-US" altLang="ja-JP" dirty="0"/>
            </a:br>
            <a:r>
              <a:rPr kumimoji="1" lang="en-US" altLang="ja-JP" dirty="0"/>
              <a:t>to assess the PID performance quantitatively 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lvl="1"/>
            <a:r>
              <a:rPr kumimoji="1" lang="en-US" altLang="ja-JP" dirty="0" err="1"/>
              <a:t>μ</a:t>
            </a:r>
            <a:r>
              <a:rPr kumimoji="1" lang="en-US" altLang="ja-JP" dirty="0"/>
              <a:t>: mass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peak position</a:t>
            </a:r>
          </a:p>
          <a:p>
            <a:pPr lvl="1"/>
            <a:r>
              <a:rPr lang="en-US" altLang="ja-JP" dirty="0" err="1"/>
              <a:t>σ</a:t>
            </a:r>
            <a:r>
              <a:rPr lang="en-US" altLang="ja-JP" dirty="0"/>
              <a:t>: gaussian width</a:t>
            </a:r>
          </a:p>
          <a:p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BECC17-3F46-2FF6-952C-CACCB0C4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90" y="2262531"/>
            <a:ext cx="2643050" cy="76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652D0E9-2C5B-CD25-188A-F27168264C74}"/>
              </a:ext>
            </a:extLst>
          </p:cNvPr>
          <p:cNvCxnSpPr>
            <a:cxnSpLocks/>
          </p:cNvCxnSpPr>
          <p:nvPr/>
        </p:nvCxnSpPr>
        <p:spPr>
          <a:xfrm>
            <a:off x="2043492" y="2821668"/>
            <a:ext cx="600556" cy="18274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6122A0B-281C-EEE3-9B04-DC5884EDE09C}"/>
              </a:ext>
            </a:extLst>
          </p:cNvPr>
          <p:cNvCxnSpPr>
            <a:cxnSpLocks/>
          </p:cNvCxnSpPr>
          <p:nvPr/>
        </p:nvCxnSpPr>
        <p:spPr>
          <a:xfrm flipH="1">
            <a:off x="3137970" y="2756491"/>
            <a:ext cx="773018" cy="18968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93CA2A6-32B5-896F-179B-D74E439EF2DF}"/>
              </a:ext>
            </a:extLst>
          </p:cNvPr>
          <p:cNvCxnSpPr>
            <a:cxnSpLocks/>
          </p:cNvCxnSpPr>
          <p:nvPr/>
        </p:nvCxnSpPr>
        <p:spPr>
          <a:xfrm>
            <a:off x="2827662" y="2821668"/>
            <a:ext cx="0" cy="13943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659E46-CA17-E562-F0D8-5025D5785D65}"/>
              </a:ext>
            </a:extLst>
          </p:cNvPr>
          <p:cNvSpPr txBox="1"/>
          <p:nvPr/>
        </p:nvSpPr>
        <p:spPr>
          <a:xfrm>
            <a:off x="1749939" y="2417937"/>
            <a:ext cx="6103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pion       Kaon        Proton </a:t>
            </a:r>
            <a:endParaRPr lang="ja-JP" altLang="en-US" sz="1600">
              <a:solidFill>
                <a:srgbClr val="FF0000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5" name="フッター プレースホルダー 24">
            <a:extLst>
              <a:ext uri="{FF2B5EF4-FFF2-40B4-BE49-F238E27FC236}">
                <a16:creationId xmlns:a16="http://schemas.microsoft.com/office/drawing/2014/main" id="{11C840F8-40AB-9036-6445-2C805CC3A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26" name="日付プレースホルダー 25">
            <a:extLst>
              <a:ext uri="{FF2B5EF4-FFF2-40B4-BE49-F238E27FC236}">
                <a16:creationId xmlns:a16="http://schemas.microsoft.com/office/drawing/2014/main" id="{FBA634BF-6BBA-A8C7-19F5-D0E3D8BA35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4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017F38CD-899F-8D4D-9CE7-CF15FF4CE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>
                <a:solidFill>
                  <a:schemeClr val="tx2"/>
                </a:solidFill>
              </a:rPr>
              <a:t>ToF</a:t>
            </a:r>
            <a:r>
              <a:rPr lang="en-US" altLang="ja-JP" dirty="0">
                <a:solidFill>
                  <a:schemeClr val="tx2"/>
                </a:solidFill>
              </a:rPr>
              <a:t> Digitization</a:t>
            </a:r>
            <a:br>
              <a:rPr lang="en-US" altLang="ja-JP" dirty="0"/>
            </a:br>
            <a:r>
              <a:rPr lang="en-US" altLang="ja-JP" dirty="0"/>
              <a:t>Tommy and Honey</a:t>
            </a:r>
            <a:endParaRPr lang="ja-JP" altLang="en-US"/>
          </a:p>
        </p:txBody>
      </p:sp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55E1AA0-3DEA-0635-6E1C-BF0AFF4492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BEBE4AB-5208-C435-C385-8E085901A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5451DA-D648-EC11-F8FA-B938AD187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66C1E1-32DD-29F2-B8AF-CA85D8B79493}"/>
              </a:ext>
            </a:extLst>
          </p:cNvPr>
          <p:cNvSpPr txBox="1"/>
          <p:nvPr/>
        </p:nvSpPr>
        <p:spPr>
          <a:xfrm>
            <a:off x="2653145" y="4530436"/>
            <a:ext cx="6885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ja-JP" sz="2000" dirty="0">
                <a:latin typeface="UD Digi Kyokasho NP-R" panose="02020400000000000000" pitchFamily="18" charset="-128"/>
                <a:ea typeface="UD Digi Kyokasho NP-R" panose="02020400000000000000" pitchFamily="18" charset="-128"/>
                <a:hlinkClick r:id="rId2"/>
              </a:rPr>
              <a:t>ToF (AC-LGAD) brief software status</a:t>
            </a:r>
            <a:r>
              <a:rPr lang="en" altLang="ja-JP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 on PID session</a:t>
            </a:r>
            <a:endParaRPr kumimoji="1" lang="ja-JP" altLang="en-US" sz="200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233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09C58-BA69-C918-9CE7-C21692BBC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5965872-67D7-8EC0-8891-71F40905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2038585"/>
            <a:ext cx="11379570" cy="2780829"/>
          </a:xfrm>
          <a:prstGeom prst="rect">
            <a:avLst/>
          </a:prstGeom>
        </p:spPr>
      </p:pic>
      <p:sp>
        <p:nvSpPr>
          <p:cNvPr id="24" name="タイトル 23">
            <a:extLst>
              <a:ext uri="{FF2B5EF4-FFF2-40B4-BE49-F238E27FC236}">
                <a16:creationId xmlns:a16="http://schemas.microsoft.com/office/drawing/2014/main" id="{A297E336-954C-DF55-60A0-D00F283C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 0. No</a:t>
            </a:r>
            <a:r>
              <a:rPr lang="ja-JP" altLang="en-US"/>
              <a:t> </a:t>
            </a:r>
            <a:r>
              <a:rPr lang="en-US" altLang="ja-JP" dirty="0"/>
              <a:t>smearing</a:t>
            </a:r>
            <a:endParaRPr lang="ja-JP" altLang="en-US"/>
          </a:p>
        </p:txBody>
      </p:sp>
      <p:sp>
        <p:nvSpPr>
          <p:cNvPr id="27" name="コンテンツ プレースホルダー 9">
            <a:extLst>
              <a:ext uri="{FF2B5EF4-FFF2-40B4-BE49-F238E27FC236}">
                <a16:creationId xmlns:a16="http://schemas.microsoft.com/office/drawing/2014/main" id="{027ACB9D-8E6F-C13F-E762-A2723E37610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54178" y="908720"/>
            <a:ext cx="3806453" cy="5400600"/>
          </a:xfrm>
        </p:spPr>
        <p:txBody>
          <a:bodyPr/>
          <a:lstStyle/>
          <a:p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dirty="0" err="1"/>
              <a:t>FoM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3σ separation</a:t>
            </a:r>
            <a:endParaRPr lang="en-US" altLang="ja-JP" dirty="0"/>
          </a:p>
          <a:p>
            <a:pPr lvl="1"/>
            <a:r>
              <a:rPr kumimoji="1" lang="en-US" altLang="ja-JP" dirty="0"/>
              <a:t>pi/K Enough GeV </a:t>
            </a:r>
          </a:p>
          <a:p>
            <a:pPr lvl="1"/>
            <a:r>
              <a:rPr lang="en-US" altLang="ja-JP" dirty="0"/>
              <a:t>K/p Enough GeV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47228D7-00FB-A204-0357-57EDF1BF0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E0778A-DC5B-C1FE-69A4-0AFEA2AE72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289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1C4BF-A20B-1660-A404-3E139695B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715469C-DE06-334C-30C8-58EA84219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5" y="2038585"/>
            <a:ext cx="11379570" cy="2780829"/>
          </a:xfrm>
          <a:prstGeom prst="rect">
            <a:avLst/>
          </a:prstGeom>
        </p:spPr>
      </p:pic>
      <p:sp>
        <p:nvSpPr>
          <p:cNvPr id="24" name="タイトル 23">
            <a:extLst>
              <a:ext uri="{FF2B5EF4-FFF2-40B4-BE49-F238E27FC236}">
                <a16:creationId xmlns:a16="http://schemas.microsoft.com/office/drawing/2014/main" id="{7528047F-94FA-C6E2-A919-7D762763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 1. 33 </a:t>
            </a:r>
            <a:r>
              <a:rPr lang="en-US" altLang="ja-JP" dirty="0" err="1"/>
              <a:t>ps</a:t>
            </a:r>
            <a:r>
              <a:rPr lang="en-US" altLang="ja-JP" dirty="0"/>
              <a:t> smearing</a:t>
            </a:r>
            <a:endParaRPr lang="ja-JP" altLang="en-US"/>
          </a:p>
        </p:txBody>
      </p:sp>
      <p:sp>
        <p:nvSpPr>
          <p:cNvPr id="27" name="コンテンツ プレースホルダー 9">
            <a:extLst>
              <a:ext uri="{FF2B5EF4-FFF2-40B4-BE49-F238E27FC236}">
                <a16:creationId xmlns:a16="http://schemas.microsoft.com/office/drawing/2014/main" id="{B14E5D83-955B-DB89-AAFC-666DC77E7D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54178" y="908720"/>
            <a:ext cx="3806453" cy="5400600"/>
          </a:xfrm>
        </p:spPr>
        <p:txBody>
          <a:bodyPr/>
          <a:lstStyle/>
          <a:p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dirty="0" err="1"/>
              <a:t>FoM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3σ separation</a:t>
            </a:r>
            <a:endParaRPr lang="en-US" altLang="ja-JP" dirty="0"/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pi/K 1.4 GeV</a:t>
            </a:r>
            <a:r>
              <a:rPr kumimoji="1" lang="en-US" altLang="ja-JP" dirty="0"/>
              <a:t> 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K/p 2.3 GeV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7A4E464-F656-3CB8-9ACC-C535B071E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E648D1-0847-D0AC-5CAE-16A204E2C4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E7D86E-37A8-2B47-9417-8AED1C53D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361" y="152305"/>
            <a:ext cx="1800000" cy="17864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CF83F7-9C66-64FE-3241-38B12DBFB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361" y="152305"/>
            <a:ext cx="1800000" cy="1786466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275DF1C-27D3-83B5-696F-77C879ED34B7}"/>
              </a:ext>
            </a:extLst>
          </p:cNvPr>
          <p:cNvCxnSpPr>
            <a:cxnSpLocks/>
          </p:cNvCxnSpPr>
          <p:nvPr/>
        </p:nvCxnSpPr>
        <p:spPr>
          <a:xfrm>
            <a:off x="9234264" y="1975107"/>
            <a:ext cx="508312" cy="21063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ED64859-48DE-9466-64C9-D54190F3C862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857404" y="1938771"/>
            <a:ext cx="1086957" cy="22335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020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6E416-3438-C553-CEBE-BC6071D48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3902A1D-5440-AB22-D427-87FDFC6C3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5" y="2038585"/>
            <a:ext cx="11379570" cy="2780829"/>
          </a:xfrm>
          <a:prstGeom prst="rect">
            <a:avLst/>
          </a:prstGeom>
        </p:spPr>
      </p:pic>
      <p:sp>
        <p:nvSpPr>
          <p:cNvPr id="24" name="タイトル 23">
            <a:extLst>
              <a:ext uri="{FF2B5EF4-FFF2-40B4-BE49-F238E27FC236}">
                <a16:creationId xmlns:a16="http://schemas.microsoft.com/office/drawing/2014/main" id="{450FE52B-23DE-2F28-D241-A2B9A657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Results: 2. 44 ps smearing</a:t>
            </a:r>
            <a:endParaRPr lang="ja-JP" altLang="en-US"/>
          </a:p>
        </p:txBody>
      </p:sp>
      <p:sp>
        <p:nvSpPr>
          <p:cNvPr id="27" name="コンテンツ プレースホルダー 9">
            <a:extLst>
              <a:ext uri="{FF2B5EF4-FFF2-40B4-BE49-F238E27FC236}">
                <a16:creationId xmlns:a16="http://schemas.microsoft.com/office/drawing/2014/main" id="{E6E5E650-E2AE-9D52-03B3-78E8DECE0C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54178" y="908720"/>
            <a:ext cx="3806453" cy="5400600"/>
          </a:xfrm>
        </p:spPr>
        <p:txBody>
          <a:bodyPr/>
          <a:lstStyle/>
          <a:p>
            <a:endParaRPr kumimoji="1" lang="en-US" altLang="ja-JP" sz="1600"/>
          </a:p>
          <a:p>
            <a:pPr marL="0" indent="0">
              <a:buNone/>
            </a:pPr>
            <a:endParaRPr kumimoji="1" lang="en-US" altLang="ja-JP" sz="1600"/>
          </a:p>
          <a:p>
            <a:pPr marL="0" indent="0">
              <a:buNone/>
            </a:pPr>
            <a:endParaRPr kumimoji="1" lang="en-US" altLang="ja-JP"/>
          </a:p>
          <a:p>
            <a:r>
              <a:rPr kumimoji="1" lang="en-US" altLang="ja-JP"/>
              <a:t>FoM</a:t>
            </a:r>
          </a:p>
          <a:p>
            <a:endParaRPr lang="en-US" altLang="ja-JP"/>
          </a:p>
          <a:p>
            <a:endParaRPr kumimoji="1" lang="en-US" altLang="ja-JP"/>
          </a:p>
          <a:p>
            <a:endParaRPr lang="en-US" altLang="ja-JP"/>
          </a:p>
          <a:p>
            <a:endParaRPr kumimoji="1" lang="en-US" altLang="ja-JP"/>
          </a:p>
          <a:p>
            <a:endParaRPr lang="en-US" altLang="ja-JP"/>
          </a:p>
          <a:p>
            <a:endParaRPr kumimoji="1" lang="en-US" altLang="ja-JP"/>
          </a:p>
          <a:p>
            <a:endParaRPr lang="en-US" altLang="ja-JP"/>
          </a:p>
          <a:p>
            <a:endParaRPr kumimoji="1" lang="en-US" altLang="ja-JP"/>
          </a:p>
          <a:p>
            <a:r>
              <a:rPr kumimoji="1" lang="en-US" altLang="ja-JP"/>
              <a:t>3σ separation</a:t>
            </a:r>
            <a:endParaRPr lang="en-US" altLang="ja-JP"/>
          </a:p>
          <a:p>
            <a:pPr lvl="1"/>
            <a:r>
              <a:rPr kumimoji="1" lang="en-US" altLang="ja-JP">
                <a:solidFill>
                  <a:srgbClr val="FF0000"/>
                </a:solidFill>
              </a:rPr>
              <a:t>pi/K </a:t>
            </a:r>
            <a:r>
              <a:rPr lang="en-US" altLang="ja-JP">
                <a:solidFill>
                  <a:srgbClr val="FF0000"/>
                </a:solidFill>
              </a:rPr>
              <a:t>1</a:t>
            </a:r>
            <a:r>
              <a:rPr kumimoji="1" lang="en-US" altLang="ja-JP">
                <a:solidFill>
                  <a:srgbClr val="FF0000"/>
                </a:solidFill>
              </a:rPr>
              <a:t>.2 GeV </a:t>
            </a:r>
          </a:p>
          <a:p>
            <a:pPr lvl="1"/>
            <a:r>
              <a:rPr lang="en-US" altLang="ja-JP">
                <a:solidFill>
                  <a:srgbClr val="0070C0"/>
                </a:solidFill>
              </a:rPr>
              <a:t>K/p 2.1 GeV</a:t>
            </a:r>
            <a:endParaRPr kumimoji="1" lang="en-US" altLang="ja-JP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423607-AF59-A4B6-71E7-76D5C84A2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1DB97A-12A7-3150-DCB8-485D0B5A05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995211-45FA-761A-E96E-91A5A82E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361" y="152305"/>
            <a:ext cx="1800000" cy="17864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019CFF-2A29-131D-B7DA-9180CCB3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361" y="156771"/>
            <a:ext cx="1800000" cy="1782000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61E9380-F334-E56D-F4A4-22F53569D478}"/>
              </a:ext>
            </a:extLst>
          </p:cNvPr>
          <p:cNvCxnSpPr>
            <a:cxnSpLocks/>
          </p:cNvCxnSpPr>
          <p:nvPr/>
        </p:nvCxnSpPr>
        <p:spPr>
          <a:xfrm>
            <a:off x="9144361" y="1938771"/>
            <a:ext cx="381144" cy="2166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DC4F058-2830-76DC-444D-328666CBC8C4}"/>
              </a:ext>
            </a:extLst>
          </p:cNvPr>
          <p:cNvCxnSpPr>
            <a:cxnSpLocks/>
          </p:cNvCxnSpPr>
          <p:nvPr/>
        </p:nvCxnSpPr>
        <p:spPr>
          <a:xfrm flipH="1">
            <a:off x="9654888" y="1938771"/>
            <a:ext cx="1289473" cy="2239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コンテンツ プレースホルダー 7">
            <a:extLst>
              <a:ext uri="{FF2B5EF4-FFF2-40B4-BE49-F238E27FC236}">
                <a16:creationId xmlns:a16="http://schemas.microsoft.com/office/drawing/2014/main" id="{75A7F206-8912-9632-605F-3D9BE56B0C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371" y="908721"/>
            <a:ext cx="5568619" cy="5400601"/>
          </a:xfrm>
        </p:spPr>
        <p:txBody>
          <a:bodyPr/>
          <a:lstStyle/>
          <a:p>
            <a:r>
              <a:rPr lang="en-US" altLang="ja-JP" dirty="0"/>
              <a:t>This (44ps total timing resolution) is a realistic option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6285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D1394-D13B-D0BA-CF93-3A497B44A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AFCE7F2-4BF3-D5AF-E56E-3C1F40BB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2038585"/>
            <a:ext cx="11379570" cy="2780829"/>
          </a:xfrm>
          <a:prstGeom prst="rect">
            <a:avLst/>
          </a:prstGeom>
        </p:spPr>
      </p:pic>
      <p:sp>
        <p:nvSpPr>
          <p:cNvPr id="24" name="タイトル 23">
            <a:extLst>
              <a:ext uri="{FF2B5EF4-FFF2-40B4-BE49-F238E27FC236}">
                <a16:creationId xmlns:a16="http://schemas.microsoft.com/office/drawing/2014/main" id="{5D2AF03A-9294-145A-CACF-06AAC365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 3. 66 </a:t>
            </a:r>
            <a:r>
              <a:rPr lang="en-US" altLang="ja-JP" dirty="0" err="1"/>
              <a:t>ps</a:t>
            </a:r>
            <a:r>
              <a:rPr lang="en-US" altLang="ja-JP" dirty="0"/>
              <a:t> smearing</a:t>
            </a:r>
            <a:endParaRPr lang="ja-JP" altLang="en-US"/>
          </a:p>
        </p:txBody>
      </p:sp>
      <p:sp>
        <p:nvSpPr>
          <p:cNvPr id="27" name="コンテンツ プレースホルダー 9">
            <a:extLst>
              <a:ext uri="{FF2B5EF4-FFF2-40B4-BE49-F238E27FC236}">
                <a16:creationId xmlns:a16="http://schemas.microsoft.com/office/drawing/2014/main" id="{5ADAAEE9-FA46-6FE3-16BF-023E8245B9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54178" y="908720"/>
            <a:ext cx="3806453" cy="5400600"/>
          </a:xfrm>
        </p:spPr>
        <p:txBody>
          <a:bodyPr/>
          <a:lstStyle/>
          <a:p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sz="1600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dirty="0" err="1"/>
              <a:t>FoM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3σ separation</a:t>
            </a:r>
            <a:endParaRPr lang="en-US" altLang="ja-JP" dirty="0"/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pi/K </a:t>
            </a:r>
            <a:r>
              <a:rPr lang="en-US" altLang="ja-JP" dirty="0">
                <a:solidFill>
                  <a:srgbClr val="FF0000"/>
                </a:solidFill>
              </a:rPr>
              <a:t>1.0</a:t>
            </a:r>
            <a:r>
              <a:rPr kumimoji="1" lang="en-US" altLang="ja-JP" dirty="0">
                <a:solidFill>
                  <a:srgbClr val="FF0000"/>
                </a:solidFill>
              </a:rPr>
              <a:t> GeV </a:t>
            </a:r>
          </a:p>
          <a:p>
            <a:pPr lvl="1"/>
            <a:r>
              <a:rPr lang="en-US" altLang="ja-JP" dirty="0">
                <a:solidFill>
                  <a:srgbClr val="0070C0"/>
                </a:solidFill>
              </a:rPr>
              <a:t>K/p 1.6 GeV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50EC8D-49B4-9229-2CC9-0496B07FC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EE860A60-D4AB-C825-3CB6-C9F0959EA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4368C0D-23AB-C7E4-B0CD-FB75C7DA5910}"/>
              </a:ext>
            </a:extLst>
          </p:cNvPr>
          <p:cNvCxnSpPr>
            <a:cxnSpLocks/>
          </p:cNvCxnSpPr>
          <p:nvPr/>
        </p:nvCxnSpPr>
        <p:spPr>
          <a:xfrm>
            <a:off x="9144361" y="1938771"/>
            <a:ext cx="245414" cy="21487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9162DB2-8A9F-1045-419D-5CB1A5C9F42E}"/>
              </a:ext>
            </a:extLst>
          </p:cNvPr>
          <p:cNvCxnSpPr>
            <a:cxnSpLocks/>
          </p:cNvCxnSpPr>
          <p:nvPr/>
        </p:nvCxnSpPr>
        <p:spPr>
          <a:xfrm flipH="1">
            <a:off x="9510829" y="1938771"/>
            <a:ext cx="1433532" cy="22456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146E6AF4-863B-F39E-A265-841B05ED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03" y="152305"/>
            <a:ext cx="1800000" cy="178646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8015351-8FFD-8705-421F-E3C885178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458" y="152305"/>
            <a:ext cx="1800000" cy="178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62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9C465937-4AE6-13D3-C91F-27C40999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3σ separation power vs eta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B50E728-5E37-13BC-4C4C-025F39EA8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EDC32A24-480B-1CE6-37F3-A572A5C34CA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465283" y="930385"/>
            <a:ext cx="9259847" cy="5317904"/>
          </a:xfrm>
          <a:prstGeom prst="rect">
            <a:avLst/>
          </a:prstGeom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367175-1F1A-0C3B-2D30-46E8D308D5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2" name="コンテンツ プレースホルダー 7">
            <a:extLst>
              <a:ext uri="{FF2B5EF4-FFF2-40B4-BE49-F238E27FC236}">
                <a16:creationId xmlns:a16="http://schemas.microsoft.com/office/drawing/2014/main" id="{E63812DF-2B29-6AD3-33FA-53ADED598E72}"/>
              </a:ext>
            </a:extLst>
          </p:cNvPr>
          <p:cNvSpPr txBox="1">
            <a:spLocks/>
          </p:cNvSpPr>
          <p:nvPr/>
        </p:nvSpPr>
        <p:spPr>
          <a:xfrm>
            <a:off x="431371" y="908721"/>
            <a:ext cx="11388343" cy="5400601"/>
          </a:xfrm>
          <a:prstGeom prst="rect">
            <a:avLst/>
          </a:prstGeom>
        </p:spPr>
        <p:txBody>
          <a:bodyPr>
            <a:normAutofit/>
          </a:bodyPr>
          <a:lstStyle>
            <a:lvl1pPr marL="411480" indent="-41148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defRPr>
            </a:lvl1pPr>
            <a:lvl2pPr marL="891540" indent="-34290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defRPr>
            </a:lvl2pPr>
            <a:lvl3pPr marL="13716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defRPr>
            </a:lvl3pPr>
            <a:lvl4pPr marL="19202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defRPr>
            </a:lvl4pPr>
            <a:lvl5pPr marL="246888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  <a:cs typeface="+mn-cs"/>
              </a:defRPr>
            </a:lvl5pPr>
            <a:lvl6pPr marL="301752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Perform same analysis differentially</a:t>
            </a: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BE5E44-F0E3-FB0A-8FE8-E075DB187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38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8BDF0E1A-D278-0DAE-2AE9-03B16A42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PID: Summary</a:t>
            </a:r>
            <a:endParaRPr lang="ja-JP" altLang="en-US"/>
          </a:p>
        </p:txBody>
      </p:sp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D7146AC7-B8CE-A4A8-11F5-3EA961949F5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PID performance study was performed based on single particle gun generator</a:t>
            </a:r>
          </a:p>
          <a:p>
            <a:pPr lvl="1"/>
            <a:r>
              <a:rPr lang="en-US" altLang="ja-JP" dirty="0"/>
              <a:t>Generate uniform pion/kaon/proton</a:t>
            </a:r>
          </a:p>
          <a:p>
            <a:pPr marL="548640" lvl="1" indent="0">
              <a:buNone/>
            </a:pPr>
            <a:endParaRPr lang="en-US" altLang="ja-JP" dirty="0"/>
          </a:p>
          <a:p>
            <a:r>
              <a:rPr lang="en-US" altLang="ja-JP" dirty="0"/>
              <a:t>Checked impact from finite timing and tracking pathlength resolution</a:t>
            </a:r>
          </a:p>
          <a:p>
            <a:pPr lvl="1"/>
            <a:r>
              <a:rPr lang="en-US" altLang="ja-JP" dirty="0"/>
              <a:t>Timing resolution is crucial for PID performance</a:t>
            </a:r>
          </a:p>
          <a:p>
            <a:pPr marL="1097280" lvl="2" indent="0">
              <a:buNone/>
            </a:pPr>
            <a:r>
              <a:rPr lang="en-US" altLang="ja-JP" dirty="0"/>
              <a:t>Ex) 44ps timing resolution</a:t>
            </a:r>
          </a:p>
          <a:p>
            <a:pPr lvl="2"/>
            <a:r>
              <a:rPr lang="en-US" altLang="ja-JP" b="1" dirty="0">
                <a:solidFill>
                  <a:srgbClr val="FF0000"/>
                </a:solidFill>
              </a:rPr>
              <a:t>3σ pi/K separation up to 1.2 GeV </a:t>
            </a:r>
          </a:p>
          <a:p>
            <a:pPr lvl="2"/>
            <a:r>
              <a:rPr lang="en-US" altLang="ja-JP" b="1" dirty="0">
                <a:solidFill>
                  <a:srgbClr val="FF0000"/>
                </a:solidFill>
              </a:rPr>
              <a:t>3σ K/p separation up to 2.1 GeV</a:t>
            </a:r>
          </a:p>
          <a:p>
            <a:pPr marL="1097280" lvl="2" indent="0">
              <a:buNone/>
            </a:pPr>
            <a:endParaRPr lang="en-US" altLang="ja-JP" dirty="0"/>
          </a:p>
          <a:p>
            <a:r>
              <a:rPr lang="en-US" altLang="ja-JP" dirty="0"/>
              <a:t>Todo</a:t>
            </a:r>
          </a:p>
          <a:p>
            <a:pPr lvl="1"/>
            <a:r>
              <a:rPr lang="en-US" altLang="ja-JP" dirty="0"/>
              <a:t>Study with PYTHIA </a:t>
            </a:r>
            <a:r>
              <a:rPr lang="en-US" altLang="ja-JP" dirty="0" err="1"/>
              <a:t>eP</a:t>
            </a:r>
            <a:r>
              <a:rPr lang="en-US" altLang="ja-JP" dirty="0"/>
              <a:t> collision</a:t>
            </a:r>
          </a:p>
          <a:p>
            <a:pPr lvl="2"/>
            <a:r>
              <a:rPr lang="en-US" altLang="ja-JP" dirty="0"/>
              <a:t>Basically consistent, no different beyond stat error</a:t>
            </a:r>
          </a:p>
          <a:p>
            <a:pPr lvl="1"/>
            <a:r>
              <a:rPr lang="en-US" altLang="ja-JP" dirty="0"/>
              <a:t>Perform same analysis for the </a:t>
            </a:r>
            <a:r>
              <a:rPr lang="en-US" altLang="ja-JP" dirty="0" err="1"/>
              <a:t>EToF</a:t>
            </a:r>
            <a:r>
              <a:rPr lang="en-US" altLang="ja-JP" dirty="0"/>
              <a:t> region (MC is ready)</a:t>
            </a:r>
          </a:p>
          <a:p>
            <a:pPr lvl="1"/>
            <a:r>
              <a:rPr lang="en-US" altLang="ja-JP" dirty="0"/>
              <a:t>Signal + Background sample</a:t>
            </a:r>
          </a:p>
          <a:p>
            <a:pPr lvl="2"/>
            <a:endParaRPr lang="en-US" altLang="ja-JP" dirty="0"/>
          </a:p>
          <a:p>
            <a:pPr lvl="1"/>
            <a:endParaRPr lang="ja-JP" altLang="en-US"/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C183F55E-F5A9-F63F-56DF-56E4A44C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21" name="日付プレースホルダー 20">
            <a:extLst>
              <a:ext uri="{FF2B5EF4-FFF2-40B4-BE49-F238E27FC236}">
                <a16:creationId xmlns:a16="http://schemas.microsoft.com/office/drawing/2014/main" id="{5EDAD4CB-F2AE-4B43-853A-EA1938051E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0C04C6-71E7-534C-37BE-02A83560B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361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47425C-C3E9-4F40-CC54-A598DE9C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/>
          <a:lstStyle/>
          <a:p>
            <a:r>
              <a:rPr lang="en-US" altLang="ja-JP" dirty="0"/>
              <a:t>Summary and prospects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106AF96-8AE5-6B51-BD86-2BFA545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947" y="6429351"/>
            <a:ext cx="2196659" cy="222907"/>
          </a:xfrm>
        </p:spPr>
        <p:txBody>
          <a:bodyPr/>
          <a:lstStyle/>
          <a:p>
            <a:r>
              <a:rPr lang="en" altLang="ja-JP"/>
              <a:t>ToF Simulation</a:t>
            </a:r>
            <a:endParaRPr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E53C329-D9EF-32B8-6366-32452602E7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1" y="869646"/>
            <a:ext cx="11390400" cy="5439674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Digitization</a:t>
            </a:r>
          </a:p>
          <a:p>
            <a:pPr lvl="1"/>
            <a:r>
              <a:rPr lang="en-US" altLang="ja-JP" dirty="0"/>
              <a:t>Many progress on </a:t>
            </a:r>
            <a:r>
              <a:rPr lang="en-US" altLang="ja-JP" dirty="0" err="1"/>
              <a:t>BToF</a:t>
            </a:r>
            <a:r>
              <a:rPr lang="en-US" altLang="ja-JP" dirty="0"/>
              <a:t>/</a:t>
            </a:r>
            <a:r>
              <a:rPr lang="en-US" altLang="ja-JP" dirty="0" err="1"/>
              <a:t>EToF</a:t>
            </a:r>
            <a:r>
              <a:rPr lang="en-US" altLang="ja-JP" dirty="0"/>
              <a:t> digitization but there are still a lot of Todo items</a:t>
            </a:r>
          </a:p>
          <a:p>
            <a:pPr lvl="2"/>
            <a:r>
              <a:rPr lang="en" altLang="ja-JP" dirty="0"/>
              <a:t>Time walk/edge correction &amp; Introduce CFD for BTOF</a:t>
            </a:r>
          </a:p>
          <a:p>
            <a:pPr lvl="2"/>
            <a:r>
              <a:rPr lang="en" altLang="ja-JP" dirty="0"/>
              <a:t>Add noise to pulses and etc.</a:t>
            </a:r>
          </a:p>
          <a:p>
            <a:endParaRPr lang="en-US" altLang="ja-JP" dirty="0"/>
          </a:p>
          <a:p>
            <a:r>
              <a:rPr lang="en-US" altLang="ja-JP" dirty="0"/>
              <a:t>Impact of BTOF material budgets on the outer </a:t>
            </a:r>
            <a:r>
              <a:rPr lang="en-US" altLang="ja-JP" dirty="0" err="1"/>
              <a:t>hpDIRC</a:t>
            </a:r>
            <a:r>
              <a:rPr lang="en-US" altLang="ja-JP" dirty="0"/>
              <a:t> angular resolution</a:t>
            </a:r>
            <a:endParaRPr lang="en" altLang="ja-JP" dirty="0"/>
          </a:p>
          <a:p>
            <a:pPr lvl="1"/>
            <a:r>
              <a:rPr lang="en-US" altLang="ja-JP" dirty="0"/>
              <a:t>Closed to the 0.5 </a:t>
            </a:r>
            <a:r>
              <a:rPr lang="en-US" altLang="ja-JP" dirty="0" err="1"/>
              <a:t>mrad</a:t>
            </a:r>
            <a:r>
              <a:rPr lang="en-US" altLang="ja-JP" dirty="0"/>
              <a:t> requirement for tracking</a:t>
            </a:r>
          </a:p>
          <a:p>
            <a:pPr lvl="1"/>
            <a:r>
              <a:rPr lang="en-US" altLang="ja-JP" dirty="0"/>
              <a:t>However, not very sensitive to the </a:t>
            </a:r>
            <a:r>
              <a:rPr lang="en-US" altLang="ja-JP" dirty="0" err="1"/>
              <a:t>BToF</a:t>
            </a:r>
            <a:r>
              <a:rPr lang="en-US" altLang="ja-JP" dirty="0"/>
              <a:t> material budget</a:t>
            </a:r>
          </a:p>
          <a:p>
            <a:pPr lvl="1"/>
            <a:r>
              <a:rPr lang="en" altLang="ja-JP" dirty="0"/>
              <a:t>How tracking resolution affects the overall PID performance at the </a:t>
            </a:r>
            <a:r>
              <a:rPr lang="en" altLang="ja-JP" dirty="0" err="1"/>
              <a:t>hpDIRC</a:t>
            </a:r>
            <a:r>
              <a:rPr lang="en" altLang="ja-JP" dirty="0"/>
              <a:t>?</a:t>
            </a:r>
            <a:br>
              <a:rPr lang="en" altLang="ja-JP" dirty="0"/>
            </a:br>
            <a:r>
              <a:rPr lang="en" altLang="ja-JP" dirty="0">
                <a:sym typeface="Wingdings" pitchFamily="2" charset="2"/>
              </a:rPr>
              <a:t> Need input from </a:t>
            </a:r>
            <a:r>
              <a:rPr lang="en" altLang="ja-JP" dirty="0" err="1">
                <a:sym typeface="Wingdings" pitchFamily="2" charset="2"/>
              </a:rPr>
              <a:t>hpDIRC</a:t>
            </a:r>
            <a:endParaRPr lang="en" altLang="ja-JP" dirty="0"/>
          </a:p>
          <a:p>
            <a:endParaRPr lang="en" altLang="ja-JP" dirty="0"/>
          </a:p>
          <a:p>
            <a:r>
              <a:rPr lang="en" altLang="ja-JP" dirty="0"/>
              <a:t>PID performance</a:t>
            </a:r>
          </a:p>
          <a:p>
            <a:pPr lvl="1"/>
            <a:r>
              <a:rPr lang="en" altLang="ja-JP" dirty="0"/>
              <a:t>Estimating PID performance with recent software &amp; geometry</a:t>
            </a:r>
          </a:p>
          <a:p>
            <a:pPr lvl="1"/>
            <a:r>
              <a:rPr lang="en" altLang="ja-JP" dirty="0"/>
              <a:t>Looks fine for </a:t>
            </a:r>
            <a:r>
              <a:rPr lang="en" altLang="ja-JP" dirty="0" err="1"/>
              <a:t>BToF</a:t>
            </a:r>
            <a:r>
              <a:rPr lang="en" altLang="ja-JP" dirty="0"/>
              <a:t>, need to do for </a:t>
            </a:r>
            <a:r>
              <a:rPr lang="en" altLang="ja-JP" dirty="0" err="1"/>
              <a:t>EToF</a:t>
            </a:r>
            <a:r>
              <a:rPr lang="en" altLang="ja-JP" dirty="0"/>
              <a:t> as well</a:t>
            </a:r>
          </a:p>
          <a:p>
            <a:pPr lvl="1"/>
            <a:r>
              <a:rPr lang="en" altLang="ja-JP" dirty="0"/>
              <a:t>Plan; PID performance with signal + background samples</a:t>
            </a:r>
          </a:p>
          <a:p>
            <a:pPr lvl="1"/>
            <a:endParaRPr lang="en" altLang="ja-JP" dirty="0"/>
          </a:p>
          <a:p>
            <a:pPr lvl="1"/>
            <a:endParaRPr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ADEC44-B282-0A00-C901-A868DD1A1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9556" y="6439675"/>
            <a:ext cx="1632181" cy="229687"/>
          </a:xfrm>
        </p:spPr>
        <p:txBody>
          <a:bodyPr/>
          <a:lstStyle/>
          <a:p>
            <a:r>
              <a:rPr lang="en-US" altLang="ja-JP"/>
              <a:t>15 July 2025</a:t>
            </a: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39F02E-6995-2E1F-03CE-1ED49FEE9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1837" y="6538363"/>
            <a:ext cx="392835" cy="260611"/>
          </a:xfrm>
        </p:spPr>
        <p:txBody>
          <a:bodyPr/>
          <a:lstStyle/>
          <a:p>
            <a:fld id="{814F3063-8E21-E942-8B1E-F6DDCFA46625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16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CB43-7424-0320-685D-E48ADF997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 字 55">
            <a:extLst>
              <a:ext uri="{FF2B5EF4-FFF2-40B4-BE49-F238E27FC236}">
                <a16:creationId xmlns:a16="http://schemas.microsoft.com/office/drawing/2014/main" id="{B55335C4-CCF5-A748-84EC-00E9B91A59F4}"/>
              </a:ext>
            </a:extLst>
          </p:cNvPr>
          <p:cNvSpPr/>
          <p:nvPr/>
        </p:nvSpPr>
        <p:spPr bwMode="auto">
          <a:xfrm rot="10800000" flipH="1">
            <a:off x="520575" y="3591461"/>
            <a:ext cx="4054055" cy="2747438"/>
          </a:xfrm>
          <a:prstGeom prst="corner">
            <a:avLst>
              <a:gd name="adj1" fmla="val 50000"/>
              <a:gd name="adj2" fmla="val 81202"/>
            </a:avLst>
          </a:prstGeom>
          <a:noFill/>
          <a:ln w="57150">
            <a:solidFill>
              <a:srgbClr val="FF0000"/>
            </a:solidFill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61374-902B-6D2C-7080-B244B581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BToF</a:t>
            </a:r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; Digitization work-flow design</a:t>
            </a: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D983C143-E23B-CB24-C962-BC371C524489}"/>
              </a:ext>
            </a:extLst>
          </p:cNvPr>
          <p:cNvSpPr/>
          <p:nvPr/>
        </p:nvSpPr>
        <p:spPr>
          <a:xfrm>
            <a:off x="654952" y="1344447"/>
            <a:ext cx="2770632" cy="8778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FDCFB-12AE-7F1A-6DEF-ED05B94A5DA7}"/>
              </a:ext>
            </a:extLst>
          </p:cNvPr>
          <p:cNvSpPr txBox="1"/>
          <p:nvPr/>
        </p:nvSpPr>
        <p:spPr>
          <a:xfrm>
            <a:off x="1676032" y="1564189"/>
            <a:ext cx="155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Start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CB4573D6-6614-A9C0-EA37-7BC58CF19F3C}"/>
              </a:ext>
            </a:extLst>
          </p:cNvPr>
          <p:cNvCxnSpPr>
            <a:cxnSpLocks/>
            <a:stCxn id="4" idx="2"/>
            <a:endCxn id="10" idx="1"/>
          </p:cNvCxnSpPr>
          <p:nvPr/>
        </p:nvCxnSpPr>
        <p:spPr>
          <a:xfrm rot="16200000" flipH="1">
            <a:off x="2425757" y="1836781"/>
            <a:ext cx="714924" cy="1485903"/>
          </a:xfrm>
          <a:prstGeom prst="bentConnector2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668A45-7B96-B327-4A1E-BB111F77A24F}"/>
              </a:ext>
            </a:extLst>
          </p:cNvPr>
          <p:cNvSpPr txBox="1"/>
          <p:nvPr/>
        </p:nvSpPr>
        <p:spPr>
          <a:xfrm>
            <a:off x="2122566" y="2361786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Geant4 hit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6501A0-4FCA-7DA8-26F3-EAE250FD5B7A}"/>
              </a:ext>
            </a:extLst>
          </p:cNvPr>
          <p:cNvSpPr/>
          <p:nvPr/>
        </p:nvSpPr>
        <p:spPr>
          <a:xfrm>
            <a:off x="3526171" y="2466279"/>
            <a:ext cx="1126235" cy="941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1C036-3AFE-C750-6B2D-599CB592E0DC}"/>
              </a:ext>
            </a:extLst>
          </p:cNvPr>
          <p:cNvSpPr txBox="1"/>
          <p:nvPr/>
        </p:nvSpPr>
        <p:spPr>
          <a:xfrm>
            <a:off x="3336843" y="2622671"/>
            <a:ext cx="15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Charge sharing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34C8B6-CB67-C0B7-DD11-F8EEEB73B0F6}"/>
              </a:ext>
            </a:extLst>
          </p:cNvPr>
          <p:cNvCxnSpPr>
            <a:cxnSpLocks/>
          </p:cNvCxnSpPr>
          <p:nvPr/>
        </p:nvCxnSpPr>
        <p:spPr>
          <a:xfrm>
            <a:off x="4652406" y="2917731"/>
            <a:ext cx="126579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AE1F40-FFBC-471F-1E11-82DAC0863F47}"/>
              </a:ext>
            </a:extLst>
          </p:cNvPr>
          <p:cNvSpPr txBox="1"/>
          <p:nvPr/>
        </p:nvSpPr>
        <p:spPr>
          <a:xfrm>
            <a:off x="4726702" y="2344052"/>
            <a:ext cx="1126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Edep</a:t>
            </a:r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 &amp;  time</a:t>
            </a:r>
            <a:b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</a:br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in cells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B33D8E-0404-0A5B-969B-67CB473BE4FC}"/>
              </a:ext>
            </a:extLst>
          </p:cNvPr>
          <p:cNvSpPr/>
          <p:nvPr/>
        </p:nvSpPr>
        <p:spPr>
          <a:xfrm>
            <a:off x="5931040" y="2460279"/>
            <a:ext cx="1298448" cy="941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5E6C7-389E-0992-774C-5DC0D14F6112}"/>
              </a:ext>
            </a:extLst>
          </p:cNvPr>
          <p:cNvSpPr txBox="1"/>
          <p:nvPr/>
        </p:nvSpPr>
        <p:spPr>
          <a:xfrm>
            <a:off x="5811553" y="2622671"/>
            <a:ext cx="15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Pulse Generation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1A9EB8-496E-6899-DAF8-3C4199D2A1EC}"/>
              </a:ext>
            </a:extLst>
          </p:cNvPr>
          <p:cNvCxnSpPr>
            <a:cxnSpLocks/>
          </p:cNvCxnSpPr>
          <p:nvPr/>
        </p:nvCxnSpPr>
        <p:spPr>
          <a:xfrm>
            <a:off x="7229488" y="2950967"/>
            <a:ext cx="1278634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88AFD5-602C-A8A3-DB65-D5F239D80BC8}"/>
              </a:ext>
            </a:extLst>
          </p:cNvPr>
          <p:cNvSpPr/>
          <p:nvPr/>
        </p:nvSpPr>
        <p:spPr>
          <a:xfrm>
            <a:off x="8511930" y="2446815"/>
            <a:ext cx="1298448" cy="941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9545F-CA74-38AE-6BA8-2790805DA4BE}"/>
              </a:ext>
            </a:extLst>
          </p:cNvPr>
          <p:cNvSpPr txBox="1"/>
          <p:nvPr/>
        </p:nvSpPr>
        <p:spPr>
          <a:xfrm>
            <a:off x="8382390" y="2607942"/>
            <a:ext cx="15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Pulse Combiner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E5E623-2528-4833-5602-87E13AE601D2}"/>
              </a:ext>
            </a:extLst>
          </p:cNvPr>
          <p:cNvSpPr txBox="1"/>
          <p:nvPr/>
        </p:nvSpPr>
        <p:spPr>
          <a:xfrm>
            <a:off x="4629894" y="3356240"/>
            <a:ext cx="1126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ADC and TDC</a:t>
            </a:r>
          </a:p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in sensor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7849E0-1B04-156B-D757-DC1D32111822}"/>
              </a:ext>
            </a:extLst>
          </p:cNvPr>
          <p:cNvCxnSpPr/>
          <p:nvPr/>
        </p:nvCxnSpPr>
        <p:spPr>
          <a:xfrm>
            <a:off x="9810378" y="2931108"/>
            <a:ext cx="79134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893F86-16DF-16AF-D316-4AB89A38EF09}"/>
              </a:ext>
            </a:extLst>
          </p:cNvPr>
          <p:cNvCxnSpPr>
            <a:cxnSpLocks/>
          </p:cNvCxnSpPr>
          <p:nvPr/>
        </p:nvCxnSpPr>
        <p:spPr>
          <a:xfrm>
            <a:off x="10601722" y="2931480"/>
            <a:ext cx="0" cy="126489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BBA83E-C15F-6771-9E68-D0E204E07E0E}"/>
              </a:ext>
            </a:extLst>
          </p:cNvPr>
          <p:cNvCxnSpPr>
            <a:cxnSpLocks/>
          </p:cNvCxnSpPr>
          <p:nvPr/>
        </p:nvCxnSpPr>
        <p:spPr>
          <a:xfrm flipH="1">
            <a:off x="10003069" y="4196376"/>
            <a:ext cx="59865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6C7D947-F208-A6EE-5AE4-EF1474D92D1E}"/>
              </a:ext>
            </a:extLst>
          </p:cNvPr>
          <p:cNvSpPr/>
          <p:nvPr/>
        </p:nvSpPr>
        <p:spPr>
          <a:xfrm>
            <a:off x="8253472" y="3717812"/>
            <a:ext cx="1749597" cy="941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9512AE-DECC-CF28-7720-1CB9FDC2D4A6}"/>
              </a:ext>
            </a:extLst>
          </p:cNvPr>
          <p:cNvSpPr txBox="1"/>
          <p:nvPr/>
        </p:nvSpPr>
        <p:spPr>
          <a:xfrm>
            <a:off x="8252293" y="3832324"/>
            <a:ext cx="173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Pulse Discretization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7CE331-5D4A-2371-C5A9-792D57DE2961}"/>
              </a:ext>
            </a:extLst>
          </p:cNvPr>
          <p:cNvSpPr/>
          <p:nvPr/>
        </p:nvSpPr>
        <p:spPr>
          <a:xfrm>
            <a:off x="5653542" y="3725461"/>
            <a:ext cx="1631459" cy="9418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80973-76D2-06B0-17D1-1C3A49394BBF}"/>
              </a:ext>
            </a:extLst>
          </p:cNvPr>
          <p:cNvSpPr txBox="1"/>
          <p:nvPr/>
        </p:nvSpPr>
        <p:spPr>
          <a:xfrm>
            <a:off x="5677247" y="3848141"/>
            <a:ext cx="15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Pulse Digitization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8E472D-490D-12F8-7BBB-C7B96BE6A181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296989" y="4188728"/>
            <a:ext cx="956483" cy="764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D38B3B-4722-C24E-82E4-CBC714D15892}"/>
              </a:ext>
            </a:extLst>
          </p:cNvPr>
          <p:cNvSpPr/>
          <p:nvPr/>
        </p:nvSpPr>
        <p:spPr>
          <a:xfrm>
            <a:off x="2927954" y="3725461"/>
            <a:ext cx="1347699" cy="9295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6F0038-7360-9D02-750A-035945E41A95}"/>
              </a:ext>
            </a:extLst>
          </p:cNvPr>
          <p:cNvSpPr txBox="1"/>
          <p:nvPr/>
        </p:nvSpPr>
        <p:spPr>
          <a:xfrm>
            <a:off x="2933239" y="4012508"/>
            <a:ext cx="155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Calibration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F3C51E-D08B-282D-3545-8D26C92F0EA2}"/>
              </a:ext>
            </a:extLst>
          </p:cNvPr>
          <p:cNvSpPr/>
          <p:nvPr/>
        </p:nvSpPr>
        <p:spPr>
          <a:xfrm>
            <a:off x="786726" y="3684573"/>
            <a:ext cx="1499189" cy="10396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BDFF40-61DF-3E75-FFD3-FC8EBD44ED75}"/>
              </a:ext>
            </a:extLst>
          </p:cNvPr>
          <p:cNvSpPr txBox="1"/>
          <p:nvPr/>
        </p:nvSpPr>
        <p:spPr>
          <a:xfrm>
            <a:off x="758046" y="3873013"/>
            <a:ext cx="15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Hit Association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DB76317-CB98-25ED-AA07-55CAC85CBD2E}"/>
              </a:ext>
            </a:extLst>
          </p:cNvPr>
          <p:cNvCxnSpPr>
            <a:cxnSpLocks/>
            <a:stCxn id="35" idx="1"/>
            <a:endCxn id="37" idx="3"/>
          </p:cNvCxnSpPr>
          <p:nvPr/>
        </p:nvCxnSpPr>
        <p:spPr>
          <a:xfrm flipH="1">
            <a:off x="2285915" y="4190225"/>
            <a:ext cx="642039" cy="1419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837307B-9743-65D0-CE62-622A3F5C6B60}"/>
              </a:ext>
            </a:extLst>
          </p:cNvPr>
          <p:cNvSpPr/>
          <p:nvPr/>
        </p:nvSpPr>
        <p:spPr>
          <a:xfrm>
            <a:off x="782733" y="5373785"/>
            <a:ext cx="1503182" cy="7371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4E0EE7-DFF0-5FC1-68C5-75046E601FB2}"/>
              </a:ext>
            </a:extLst>
          </p:cNvPr>
          <p:cNvSpPr txBox="1"/>
          <p:nvPr/>
        </p:nvSpPr>
        <p:spPr>
          <a:xfrm>
            <a:off x="849722" y="5572225"/>
            <a:ext cx="134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Clustering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6405E9-8077-05A3-67AB-5AE121D5559D}"/>
              </a:ext>
            </a:extLst>
          </p:cNvPr>
          <p:cNvSpPr txBox="1"/>
          <p:nvPr/>
        </p:nvSpPr>
        <p:spPr>
          <a:xfrm>
            <a:off x="3318906" y="5610541"/>
            <a:ext cx="155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Tracking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C4EA53-07BC-6320-274E-888CFE9D322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285915" y="5742384"/>
            <a:ext cx="824203" cy="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7C2182-088D-8A3C-B9BF-AAF81468B9CC}"/>
              </a:ext>
            </a:extLst>
          </p:cNvPr>
          <p:cNvCxnSpPr>
            <a:cxnSpLocks/>
            <a:stCxn id="37" idx="2"/>
            <a:endCxn id="19" idx="0"/>
          </p:cNvCxnSpPr>
          <p:nvPr/>
        </p:nvCxnSpPr>
        <p:spPr>
          <a:xfrm flipH="1">
            <a:off x="1534324" y="4724272"/>
            <a:ext cx="1997" cy="64951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5506998-D257-FB61-438E-AE33DBD0CA41}"/>
              </a:ext>
            </a:extLst>
          </p:cNvPr>
          <p:cNvSpPr/>
          <p:nvPr/>
        </p:nvSpPr>
        <p:spPr>
          <a:xfrm>
            <a:off x="3137088" y="5359856"/>
            <a:ext cx="1347699" cy="73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BBC5E-16AC-7C1D-F673-E50A899D9280}"/>
              </a:ext>
            </a:extLst>
          </p:cNvPr>
          <p:cNvSpPr txBox="1"/>
          <p:nvPr/>
        </p:nvSpPr>
        <p:spPr>
          <a:xfrm>
            <a:off x="3205785" y="5533923"/>
            <a:ext cx="155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Tracking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518039-BD77-2778-9870-FF16E3231A27}"/>
              </a:ext>
            </a:extLst>
          </p:cNvPr>
          <p:cNvSpPr/>
          <p:nvPr/>
        </p:nvSpPr>
        <p:spPr>
          <a:xfrm>
            <a:off x="520575" y="975270"/>
            <a:ext cx="11141765" cy="4015409"/>
          </a:xfrm>
          <a:custGeom>
            <a:avLst/>
            <a:gdLst>
              <a:gd name="connsiteX0" fmla="*/ 9939 w 11141765"/>
              <a:gd name="connsiteY0" fmla="*/ 39757 h 4015409"/>
              <a:gd name="connsiteX1" fmla="*/ 0 w 11141765"/>
              <a:gd name="connsiteY1" fmla="*/ 2504661 h 4015409"/>
              <a:gd name="connsiteX2" fmla="*/ 4154556 w 11141765"/>
              <a:gd name="connsiteY2" fmla="*/ 2494722 h 4015409"/>
              <a:gd name="connsiteX3" fmla="*/ 4154556 w 11141765"/>
              <a:gd name="connsiteY3" fmla="*/ 3985591 h 4015409"/>
              <a:gd name="connsiteX4" fmla="*/ 11141765 w 11141765"/>
              <a:gd name="connsiteY4" fmla="*/ 4015409 h 4015409"/>
              <a:gd name="connsiteX5" fmla="*/ 11092070 w 11141765"/>
              <a:gd name="connsiteY5" fmla="*/ 0 h 4015409"/>
              <a:gd name="connsiteX6" fmla="*/ 9939 w 11141765"/>
              <a:gd name="connsiteY6" fmla="*/ 39757 h 401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41765" h="4015409">
                <a:moveTo>
                  <a:pt x="9939" y="39757"/>
                </a:moveTo>
                <a:lnTo>
                  <a:pt x="0" y="2504661"/>
                </a:lnTo>
                <a:lnTo>
                  <a:pt x="4154556" y="2494722"/>
                </a:lnTo>
                <a:lnTo>
                  <a:pt x="4154556" y="3985591"/>
                </a:lnTo>
                <a:lnTo>
                  <a:pt x="11141765" y="4015409"/>
                </a:lnTo>
                <a:lnTo>
                  <a:pt x="11092070" y="0"/>
                </a:lnTo>
                <a:lnTo>
                  <a:pt x="9939" y="39757"/>
                </a:lnTo>
                <a:close/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2745DC-AA4F-7546-A051-22E1453C0325}"/>
              </a:ext>
            </a:extLst>
          </p:cNvPr>
          <p:cNvSpPr txBox="1"/>
          <p:nvPr/>
        </p:nvSpPr>
        <p:spPr>
          <a:xfrm>
            <a:off x="7407007" y="1009386"/>
            <a:ext cx="438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Already pushed to main branch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D90979-1AF6-3110-AF58-FC573A7AB229}"/>
              </a:ext>
            </a:extLst>
          </p:cNvPr>
          <p:cNvSpPr txBox="1"/>
          <p:nvPr/>
        </p:nvSpPr>
        <p:spPr>
          <a:xfrm>
            <a:off x="2783219" y="4964234"/>
            <a:ext cx="7880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Trying to push in [</a:t>
            </a:r>
            <a:r>
              <a:rPr lang="en-US" sz="2000" b="1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  <a:hlinkClick r:id="rId3"/>
              </a:rPr>
              <a:t>PR</a:t>
            </a:r>
            <a:r>
              <a:rPr lang="en-US" sz="2000" b="1" dirty="0">
                <a:solidFill>
                  <a:srgbClr val="FF0000"/>
                </a:solidFill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]</a:t>
            </a:r>
          </a:p>
        </p:txBody>
      </p:sp>
      <p:sp>
        <p:nvSpPr>
          <p:cNvPr id="50" name="Multiplication Sign 49">
            <a:extLst>
              <a:ext uri="{FF2B5EF4-FFF2-40B4-BE49-F238E27FC236}">
                <a16:creationId xmlns:a16="http://schemas.microsoft.com/office/drawing/2014/main" id="{8D1234D4-E9CB-2983-BE3A-9BA252C7C7C2}"/>
              </a:ext>
            </a:extLst>
          </p:cNvPr>
          <p:cNvSpPr/>
          <p:nvPr/>
        </p:nvSpPr>
        <p:spPr>
          <a:xfrm>
            <a:off x="2474598" y="5393167"/>
            <a:ext cx="530364" cy="703889"/>
          </a:xfrm>
          <a:prstGeom prst="mathMultiply">
            <a:avLst>
              <a:gd name="adj1" fmla="val 19167"/>
            </a:avLst>
          </a:prstGeom>
          <a:solidFill>
            <a:schemeClr val="tx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DE97DC-D3C1-1F78-AC3E-8FE27C23A367}"/>
              </a:ext>
            </a:extLst>
          </p:cNvPr>
          <p:cNvSpPr txBox="1"/>
          <p:nvPr/>
        </p:nvSpPr>
        <p:spPr>
          <a:xfrm>
            <a:off x="4511757" y="5558544"/>
            <a:ext cx="7880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Coupling of clusters and tracking is a next step</a:t>
            </a:r>
          </a:p>
        </p:txBody>
      </p:sp>
      <p:sp>
        <p:nvSpPr>
          <p:cNvPr id="45" name="日付プレースホルダー 44">
            <a:extLst>
              <a:ext uri="{FF2B5EF4-FFF2-40B4-BE49-F238E27FC236}">
                <a16:creationId xmlns:a16="http://schemas.microsoft.com/office/drawing/2014/main" id="{369D6C95-501E-F38E-12D5-A88FEC7C84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15 July 2025</a:t>
            </a:r>
            <a:endParaRPr kumimoji="1" lang="ja-JP" altLang="en-US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sp>
        <p:nvSpPr>
          <p:cNvPr id="46" name="フッター プレースホルダー 45">
            <a:extLst>
              <a:ext uri="{FF2B5EF4-FFF2-40B4-BE49-F238E27FC236}">
                <a16:creationId xmlns:a16="http://schemas.microsoft.com/office/drawing/2014/main" id="{A4B960D1-9DCF-2509-287F-B3AE01461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>
                <a:latin typeface="UD Digi Kyokasho NP-R" panose="02020400000000000000" pitchFamily="18" charset="-128"/>
                <a:ea typeface="UD Digi Kyokasho NP-R" panose="02020400000000000000" pitchFamily="18" charset="-128"/>
              </a:rPr>
              <a:t>ToF Simulation</a:t>
            </a:r>
            <a:endParaRPr kumimoji="1" lang="ja-JP" altLang="en-US">
              <a:latin typeface="UD Digi Kyokasho NP-R" panose="02020400000000000000" pitchFamily="18" charset="-128"/>
              <a:ea typeface="UD Digi Kyokasho NP-R" panose="02020400000000000000" pitchFamily="18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EAD7B04-6A7D-BB14-9BF8-0951FE3621DC}"/>
              </a:ext>
            </a:extLst>
          </p:cNvPr>
          <p:cNvCxnSpPr>
            <a:cxnSpLocks/>
            <a:endCxn id="35" idx="3"/>
          </p:cNvCxnSpPr>
          <p:nvPr/>
        </p:nvCxnSpPr>
        <p:spPr>
          <a:xfrm flipH="1" flipV="1">
            <a:off x="4275653" y="4190225"/>
            <a:ext cx="1377885" cy="615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5B91F0C-87C1-6E35-FEA1-7F5AEC08C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96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562F4-3B6B-9527-EB11-07CFB4C4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Calibration, clustering and </a:t>
            </a:r>
            <a:r>
              <a:rPr lang="en-US" altLang="ja-JP" dirty="0"/>
              <a:t>Hit association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5B0A-51AB-13B4-2113-457E2826624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Calibration of TDC to time is just a linear transformation</a:t>
            </a:r>
          </a:p>
          <a:p>
            <a:pPr lvl="1"/>
            <a:r>
              <a:rPr lang="en-US" dirty="0"/>
              <a:t>Same for ADC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 time walk (slewing) correction</a:t>
            </a:r>
          </a:p>
          <a:p>
            <a:r>
              <a:rPr lang="en-US" dirty="0"/>
              <a:t>Clustering is just weighted average of neighbors</a:t>
            </a:r>
          </a:p>
          <a:p>
            <a:pPr lvl="1"/>
            <a:r>
              <a:rPr lang="en-US" dirty="0"/>
              <a:t>Group connected neighbors together</a:t>
            </a:r>
          </a:p>
          <a:p>
            <a:pPr lvl="2"/>
            <a:r>
              <a:rPr lang="en-US" dirty="0"/>
              <a:t>Hits are neighbors if </a:t>
            </a:r>
            <a:r>
              <a:rPr lang="el-GR" dirty="0"/>
              <a:t>Δ</a:t>
            </a:r>
            <a:r>
              <a:rPr lang="en-US" dirty="0"/>
              <a:t>t &lt; 1ns</a:t>
            </a:r>
          </a:p>
          <a:p>
            <a:pPr lvl="1"/>
            <a:r>
              <a:rPr lang="en-US" dirty="0"/>
              <a:t>Weighted by </a:t>
            </a:r>
            <a:r>
              <a:rPr lang="en-US" dirty="0" err="1"/>
              <a:t>E</a:t>
            </a:r>
            <a:r>
              <a:rPr lang="en-US" baseline="-25000" dirty="0" err="1"/>
              <a:t>dep</a:t>
            </a:r>
            <a:endParaRPr lang="en-US" baseline="-25000" dirty="0"/>
          </a:p>
          <a:p>
            <a:pPr lvl="1"/>
            <a:r>
              <a:rPr lang="en-US" dirty="0"/>
              <a:t>Time of a cluster = time of the earliest hit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No Edge correction</a:t>
            </a:r>
          </a:p>
          <a:p>
            <a:r>
              <a:rPr lang="en-US" altLang="ja-JP" dirty="0"/>
              <a:t>Association of reconstructed hit with true hits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They come from the same sensor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Time difference between the two hits &lt; 1 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dirty="0"/>
              <a:t>If there are multiple hits within 1 ns</a:t>
            </a:r>
            <a:br>
              <a:rPr lang="en-US" altLang="ja-JP" dirty="0"/>
            </a:b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 choose the one with the smallest t difference</a:t>
            </a:r>
          </a:p>
          <a:p>
            <a:endParaRPr lang="en-US" dirty="0"/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A48993-920F-AB95-053B-EBDB1A7665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80572"/>
              </p:ext>
            </p:extLst>
          </p:nvPr>
        </p:nvGraphicFramePr>
        <p:xfrm>
          <a:off x="7804370" y="2993914"/>
          <a:ext cx="3882571" cy="34205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653">
                  <a:extLst>
                    <a:ext uri="{9D8B030D-6E8A-4147-A177-3AD203B41FA5}">
                      <a16:colId xmlns:a16="http://schemas.microsoft.com/office/drawing/2014/main" val="3863218919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3094885051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3145315578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1974424666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3879232180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2791330392"/>
                    </a:ext>
                  </a:extLst>
                </a:gridCol>
                <a:gridCol w="554653">
                  <a:extLst>
                    <a:ext uri="{9D8B030D-6E8A-4147-A177-3AD203B41FA5}">
                      <a16:colId xmlns:a16="http://schemas.microsoft.com/office/drawing/2014/main" val="3925658442"/>
                    </a:ext>
                  </a:extLst>
                </a:gridCol>
              </a:tblGrid>
              <a:tr h="570086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086116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endParaRPr lang="en-US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873023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07090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63170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55983"/>
                  </a:ext>
                </a:extLst>
              </a:tr>
              <a:tr h="5700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857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A84CE6-C5D8-1CCC-7D32-4F6F79148826}"/>
              </a:ext>
            </a:extLst>
          </p:cNvPr>
          <p:cNvSpPr txBox="1"/>
          <p:nvPr/>
        </p:nvSpPr>
        <p:spPr>
          <a:xfrm>
            <a:off x="7851541" y="3493318"/>
            <a:ext cx="145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56038-2CD7-FD0A-E10A-3392588895F7}"/>
              </a:ext>
            </a:extLst>
          </p:cNvPr>
          <p:cNvSpPr txBox="1"/>
          <p:nvPr/>
        </p:nvSpPr>
        <p:spPr>
          <a:xfrm>
            <a:off x="9165084" y="4362054"/>
            <a:ext cx="145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00E8-D1FC-FF72-180D-5C96C7C6551D}"/>
              </a:ext>
            </a:extLst>
          </p:cNvPr>
          <p:cNvSpPr txBox="1"/>
          <p:nvPr/>
        </p:nvSpPr>
        <p:spPr>
          <a:xfrm>
            <a:off x="10478627" y="5965883"/>
            <a:ext cx="145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F856A-6476-1F47-8DC0-D258A4C553E4}"/>
              </a:ext>
            </a:extLst>
          </p:cNvPr>
          <p:cNvSpPr txBox="1"/>
          <p:nvPr/>
        </p:nvSpPr>
        <p:spPr>
          <a:xfrm>
            <a:off x="8940112" y="2439916"/>
            <a:ext cx="307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axis not shown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0809A7-A5DC-C5E4-3644-2B14601731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FE42D40-D27A-03F3-511D-3B1782140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3F8D7B-ED7B-63B1-0560-4E3EDC616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159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A76EF7-39B4-EB54-2959-BCFB80EA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ja-JP" dirty="0"/>
              <a:t>Clustering performance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00AB2D9-9654-073C-7B7D-DF7FE2720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5092D76-3365-442E-EBC1-B03825CF26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12" y="869646"/>
            <a:ext cx="6962526" cy="5439674"/>
          </a:xfrm>
        </p:spPr>
        <p:txBody>
          <a:bodyPr/>
          <a:lstStyle/>
          <a:p>
            <a:r>
              <a:rPr kumimoji="1" lang="en-US" altLang="ja-JP" dirty="0"/>
              <a:t>Checking digitized ADC and TDC</a:t>
            </a:r>
          </a:p>
          <a:p>
            <a:pPr lvl="1"/>
            <a:r>
              <a:rPr lang="en-US" altLang="ja-JP" dirty="0"/>
              <a:t>Time walk as expected</a:t>
            </a:r>
          </a:p>
          <a:p>
            <a:pPr lvl="2"/>
            <a:r>
              <a:rPr kumimoji="1" lang="en-US" altLang="ja-JP" dirty="0"/>
              <a:t>Need to introduce time walk correction</a:t>
            </a:r>
            <a:br>
              <a:rPr kumimoji="1" lang="en-US" altLang="ja-JP" dirty="0"/>
            </a:br>
            <a:r>
              <a:rPr kumimoji="1" lang="en-US" altLang="ja-JP" dirty="0"/>
              <a:t>or CFD for </a:t>
            </a:r>
            <a:r>
              <a:rPr kumimoji="1" lang="en-US" altLang="ja-JP" dirty="0" err="1"/>
              <a:t>BToF</a:t>
            </a:r>
            <a:endParaRPr kumimoji="1" lang="en-US" altLang="ja-JP" dirty="0"/>
          </a:p>
          <a:p>
            <a:pPr lvl="1"/>
            <a:r>
              <a:rPr lang="en-US" altLang="ja-JP" dirty="0"/>
              <a:t>Need to introduce noise on the pulse</a:t>
            </a:r>
          </a:p>
          <a:p>
            <a:endParaRPr lang="en-US" altLang="ja-JP" dirty="0"/>
          </a:p>
          <a:p>
            <a:r>
              <a:rPr lang="en-US" altLang="ja-JP" dirty="0"/>
              <a:t>Clustering worked fine</a:t>
            </a:r>
          </a:p>
          <a:p>
            <a:pPr lvl="1"/>
            <a:r>
              <a:rPr kumimoji="1" lang="en-US" altLang="ja-JP" dirty="0"/>
              <a:t>better ADC linearity</a:t>
            </a:r>
          </a:p>
          <a:p>
            <a:pPr lvl="1"/>
            <a:r>
              <a:rPr lang="en-US" altLang="ja-JP" dirty="0"/>
              <a:t>better phi resolution thanks to the charge sharing</a:t>
            </a:r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F533DF-92C5-1092-188A-9E9FB2F2E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71FE8E-CD1C-65A9-4F15-B16AC20B6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0C14A0D-7CCE-6AC1-E578-4288E27E5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637" y="3254667"/>
            <a:ext cx="4610100" cy="3225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4ADB8B-B28B-AEEA-A101-639F5C22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454" y="351972"/>
            <a:ext cx="4241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7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540910-E1CB-14B2-8883-D49A6872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75" y="188641"/>
            <a:ext cx="11388343" cy="612068"/>
          </a:xfrm>
        </p:spPr>
        <p:txBody>
          <a:bodyPr/>
          <a:lstStyle/>
          <a:p>
            <a:r>
              <a:rPr lang="en-US" altLang="ja-JP" dirty="0" err="1"/>
              <a:t>EToF</a:t>
            </a:r>
            <a:r>
              <a:rPr lang="en-US" altLang="ja-JP" dirty="0"/>
              <a:t>; Current digitization work-flow design</a:t>
            </a:r>
            <a:endParaRPr lang="ja-JP" altLang="en-US"/>
          </a:p>
        </p:txBody>
      </p:sp>
      <p:pic>
        <p:nvPicPr>
          <p:cNvPr id="15" name="コンテンツ プレースホルダー 14">
            <a:extLst>
              <a:ext uri="{FF2B5EF4-FFF2-40B4-BE49-F238E27FC236}">
                <a16:creationId xmlns:a16="http://schemas.microsoft.com/office/drawing/2014/main" id="{3D49AFFB-AB1D-927C-BE6E-B727970CB1D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62407" y="908050"/>
            <a:ext cx="5507736" cy="5400675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E64C9768-81BD-EEEE-4B47-0590DEEB45D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ja-JP" dirty="0"/>
              <a:t>Ongoing development based on </a:t>
            </a:r>
            <a:r>
              <a:rPr lang="en-US" altLang="ja-JP" dirty="0" err="1"/>
              <a:t>BToF</a:t>
            </a:r>
            <a:r>
              <a:rPr lang="en-US" altLang="ja-JP" dirty="0"/>
              <a:t> WF</a:t>
            </a:r>
          </a:p>
          <a:p>
            <a:r>
              <a:rPr lang="en" altLang="ja-JP" dirty="0"/>
              <a:t>Energy distribution of a single Hit in </a:t>
            </a:r>
            <a:r>
              <a:rPr lang="en" altLang="ja-JP" dirty="0" err="1"/>
              <a:t>EToF</a:t>
            </a:r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endParaRPr lang="en" altLang="ja-JP" dirty="0"/>
          </a:p>
          <a:p>
            <a:pPr lvl="1"/>
            <a:endParaRPr lang="en" altLang="ja-JP" dirty="0"/>
          </a:p>
          <a:p>
            <a:pPr lvl="1"/>
            <a:r>
              <a:rPr lang="en" altLang="ja-JP" dirty="0"/>
              <a:t>Distributed as expected</a:t>
            </a:r>
          </a:p>
          <a:p>
            <a:pPr lvl="1"/>
            <a:r>
              <a:rPr lang="en" altLang="ja-JP" dirty="0"/>
              <a:t>Tentative: 2D gaussian 1 mm width</a:t>
            </a:r>
            <a:endParaRPr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F0464C6-F6E2-634E-F981-01B1ADBE0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947" y="6429351"/>
            <a:ext cx="2196659" cy="222907"/>
          </a:xfrm>
        </p:spPr>
        <p:txBody>
          <a:bodyPr/>
          <a:lstStyle/>
          <a:p>
            <a:r>
              <a:rPr lang="en" altLang="ja-JP"/>
              <a:t>ToF Simulation</a:t>
            </a:r>
            <a:endParaRPr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8186DD-B377-D9FA-A195-3FEC2570A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9556" y="6439675"/>
            <a:ext cx="1632181" cy="229687"/>
          </a:xfrm>
        </p:spPr>
        <p:txBody>
          <a:bodyPr/>
          <a:lstStyle/>
          <a:p>
            <a:r>
              <a:rPr lang="en-US" altLang="ja-JP"/>
              <a:t>15 July 2025</a:t>
            </a:r>
            <a:endParaRPr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AF82EAA-4CC8-1AAA-8837-1D00EAE8E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251" y="2242705"/>
            <a:ext cx="4432300" cy="3009900"/>
          </a:xfrm>
          <a:prstGeom prst="rect">
            <a:avLst/>
          </a:prstGeom>
        </p:spPr>
      </p:pic>
      <p:cxnSp>
        <p:nvCxnSpPr>
          <p:cNvPr id="17" name="Straight Arrow Connector 12">
            <a:extLst>
              <a:ext uri="{FF2B5EF4-FFF2-40B4-BE49-F238E27FC236}">
                <a16:creationId xmlns:a16="http://schemas.microsoft.com/office/drawing/2014/main" id="{52C61C19-41CA-FA39-34E5-8B1B7DEC19DB}"/>
              </a:ext>
            </a:extLst>
          </p:cNvPr>
          <p:cNvCxnSpPr>
            <a:cxnSpLocks/>
          </p:cNvCxnSpPr>
          <p:nvPr/>
        </p:nvCxnSpPr>
        <p:spPr>
          <a:xfrm>
            <a:off x="5746068" y="2474386"/>
            <a:ext cx="1014103" cy="44892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9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7C5E-C434-19E3-EE9F-A43F87100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Geometry updates in EPIC simulation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7E315C3-A46C-9A8F-7BFC-1BBCCDC1E9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AECB3CA-370F-C819-5C83-C441A5A6D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1AD745-9FC0-E4C9-C8A9-F8ED3D940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95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AD105-9803-E5FE-6AC0-44F041E9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update: BTOF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E69E6-550D-3E02-A6EB-70600A9DBB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Before: Sensor on one side</a:t>
            </a:r>
            <a:r>
              <a:rPr lang="ja-JP" altLang="en-US"/>
              <a:t>　</a:t>
            </a:r>
            <a:r>
              <a:rPr lang="en-US" altLang="ja-JP" dirty="0"/>
              <a:t>      </a:t>
            </a:r>
            <a:r>
              <a:rPr lang="en-US" altLang="ja-JP" dirty="0">
                <a:sym typeface="Wingdings" pitchFamily="2" charset="2"/>
              </a:rPr>
              <a:t>   New: </a:t>
            </a:r>
            <a:r>
              <a:rPr lang="en-US" altLang="ja-JP" dirty="0"/>
              <a:t>Sensors on both sides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Cooling tubes in carbon form</a:t>
            </a:r>
          </a:p>
          <a:p>
            <a:r>
              <a:rPr lang="en-US" dirty="0"/>
              <a:t>Updated to match proposed drawing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  <a:endParaRPr lang="en-US" sz="1400" dirty="0"/>
          </a:p>
          <a:p>
            <a:r>
              <a:rPr lang="en-US" dirty="0"/>
              <a:t>Updated on May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8DD4F3-D9C4-DCA5-C7CC-DAA79A36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01" r="3342" b="-1"/>
          <a:stretch>
            <a:fillRect/>
          </a:stretch>
        </p:blipFill>
        <p:spPr bwMode="auto">
          <a:xfrm>
            <a:off x="1623702" y="4087499"/>
            <a:ext cx="10166809" cy="82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3B7C80-9990-DF84-C305-2D1CA38AE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18274"/>
          <a:stretch>
            <a:fillRect/>
          </a:stretch>
        </p:blipFill>
        <p:spPr bwMode="auto">
          <a:xfrm>
            <a:off x="5548317" y="2535803"/>
            <a:ext cx="6203520" cy="13226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5722DEDD-5C49-5CE5-D40D-AD9AF015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1" y="1469332"/>
            <a:ext cx="4677050" cy="22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E86155-C292-C5DA-7314-793542F624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/>
              <a:t>15 July 2025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76E1EC-BCCB-49DA-DD66-1A1868493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" altLang="ja-JP"/>
              <a:t>ToF Simulation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BE7A29-2923-BF36-CE83-7FF2D87A0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4F3063-8E21-E942-8B1E-F6DDCFA4662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58812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Design">
  <a:themeElements>
    <a:clrScheme name="PowerPoint Design">
      <a:dk1>
        <a:srgbClr val="4D4D4D"/>
      </a:dk1>
      <a:lt1>
        <a:srgbClr val="FFFFFF"/>
      </a:lt1>
      <a:dk2>
        <a:srgbClr val="0071BC"/>
      </a:dk2>
      <a:lt2>
        <a:srgbClr val="EAEAEA"/>
      </a:lt2>
      <a:accent1>
        <a:srgbClr val="E2F1FA"/>
      </a:accent1>
      <a:accent2>
        <a:srgbClr val="FF5050"/>
      </a:accent2>
      <a:accent3>
        <a:srgbClr val="FFE5E5"/>
      </a:accent3>
      <a:accent4>
        <a:srgbClr val="E4007F"/>
      </a:accent4>
      <a:accent5>
        <a:srgbClr val="FFF100"/>
      </a:accent5>
      <a:accent6>
        <a:srgbClr val="000000"/>
      </a:accent6>
      <a:hlink>
        <a:srgbClr val="00A0E9"/>
      </a:hlink>
      <a:folHlink>
        <a:srgbClr val="0071BC"/>
      </a:folHlink>
    </a:clrScheme>
    <a:fontScheme name="メイリオ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>
          <a:solidFill>
            <a:schemeClr val="tx1"/>
          </a:solidFill>
        </a:ln>
        <a:effectLst/>
      </a:spPr>
      <a:bodyPr lIns="0" tIns="0" rIns="0" bIns="0" rtlCol="0" anchor="ctr"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ueUD20" id="{AE728366-E50B-4DEB-B931-E4FC88D0E2B6}" vid="{3F6B9C2C-6405-4E9C-B6D4-FDEC17B354E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blueUD20</Template>
  <TotalTime>50738</TotalTime>
  <Words>2224</Words>
  <Application>Microsoft Macintosh PowerPoint</Application>
  <PresentationFormat>ワイド画面</PresentationFormat>
  <Paragraphs>506</Paragraphs>
  <Slides>36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47" baseType="lpstr">
      <vt:lpstr>ＭＳ Ｐゴシック</vt:lpstr>
      <vt:lpstr>UD Digi Kyokasho N-R</vt:lpstr>
      <vt:lpstr>UD デジタル 教科書体 NP-B</vt:lpstr>
      <vt:lpstr>UD Digi Kyokasho NP-R</vt:lpstr>
      <vt:lpstr>UD Digi Kyokasho NP-R</vt:lpstr>
      <vt:lpstr>メイリオ</vt:lpstr>
      <vt:lpstr>游ゴシック</vt:lpstr>
      <vt:lpstr>Arial</vt:lpstr>
      <vt:lpstr>Cambria Math</vt:lpstr>
      <vt:lpstr>Wingdings</vt:lpstr>
      <vt:lpstr>PowerPoint Design</vt:lpstr>
      <vt:lpstr>Status report ToF Simulations and Software Kentaro Kawade Shinshu Univ. on behalf of the ePIC ToF simulation team</vt:lpstr>
      <vt:lpstr>ToF Simulation Working Group</vt:lpstr>
      <vt:lpstr>ToF Digitization Tommy and Honey</vt:lpstr>
      <vt:lpstr>BToF; Digitization work-flow design</vt:lpstr>
      <vt:lpstr>Calibration, clustering and Hit association</vt:lpstr>
      <vt:lpstr>Clustering performance</vt:lpstr>
      <vt:lpstr>EToF; Current digitization work-flow design</vt:lpstr>
      <vt:lpstr>Geometry updates in EPIC simulation</vt:lpstr>
      <vt:lpstr>update: BTOF geometry</vt:lpstr>
      <vt:lpstr>update: ETOF geometry</vt:lpstr>
      <vt:lpstr>update: strip size</vt:lpstr>
      <vt:lpstr>Plans: Geometry and digitization</vt:lpstr>
      <vt:lpstr>Material effect Study Kyohei</vt:lpstr>
      <vt:lpstr>Motivation: Material budget</vt:lpstr>
      <vt:lpstr>Simulation setup: Angle &amp; Material Study</vt:lpstr>
      <vt:lpstr>Calculate Angular Resolution -Residual method</vt:lpstr>
      <vt:lpstr>Angular Resolution vs. angle</vt:lpstr>
      <vt:lpstr>Angular Resolution for different Materials</vt:lpstr>
      <vt:lpstr>Sensor Position Study Kyohei</vt:lpstr>
      <vt:lpstr>Sensor Position Study: Motivation</vt:lpstr>
      <vt:lpstr>Simulation setup: Sensor Position Study</vt:lpstr>
      <vt:lpstr>Sanity Check: BTOF Sensor Hit Distribution</vt:lpstr>
      <vt:lpstr>∆ϕ, ∆θ by Sensor Position @ 6GeV</vt:lpstr>
      <vt:lpstr>Angular Resolution vs Momentum by Sensor Position</vt:lpstr>
      <vt:lpstr>Angular Resolution vs. Momentum by Sensor Position</vt:lpstr>
      <vt:lpstr>Tentative summary</vt:lpstr>
      <vt:lpstr>TOF PID performance in recent ToF software and geometry Kentaro Kawade &amp; Kyohei Ono</vt:lpstr>
      <vt:lpstr>Intro: PID</vt:lpstr>
      <vt:lpstr>PID performance evaluation: Gaussian fit</vt:lpstr>
      <vt:lpstr>Results: 0. No smearing</vt:lpstr>
      <vt:lpstr>Results: 1. 33 ps smearing</vt:lpstr>
      <vt:lpstr>Results: 2. 44 ps smearing</vt:lpstr>
      <vt:lpstr>Results: 3. 66 ps smearing</vt:lpstr>
      <vt:lpstr>3σ separation power vs eta</vt:lpstr>
      <vt:lpstr>PID: Summary</vt:lpstr>
      <vt:lpstr>Summary and prospects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川出　健太郎</dc:creator>
  <cp:lastModifiedBy>川出　健太郎</cp:lastModifiedBy>
  <cp:revision>4</cp:revision>
  <dcterms:created xsi:type="dcterms:W3CDTF">2024-12-18T09:20:10Z</dcterms:created>
  <dcterms:modified xsi:type="dcterms:W3CDTF">2025-07-16T15:05:30Z</dcterms:modified>
</cp:coreProperties>
</file>