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3"/>
  </p:notesMasterIdLst>
  <p:handoutMasterIdLst>
    <p:handoutMasterId r:id="rId14"/>
  </p:handoutMasterIdLst>
  <p:sldIdLst>
    <p:sldId id="2147481337" r:id="rId2"/>
    <p:sldId id="2147469123" r:id="rId3"/>
    <p:sldId id="2147481339" r:id="rId4"/>
    <p:sldId id="2147481340" r:id="rId5"/>
    <p:sldId id="2147481341" r:id="rId6"/>
    <p:sldId id="2147481346" r:id="rId7"/>
    <p:sldId id="2147481347" r:id="rId8"/>
    <p:sldId id="2147481342" r:id="rId9"/>
    <p:sldId id="2147481343" r:id="rId10"/>
    <p:sldId id="2147481344" r:id="rId11"/>
    <p:sldId id="214748134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5"/>
    <p:restoredTop sz="95460"/>
  </p:normalViewPr>
  <p:slideViewPr>
    <p:cSldViewPr snapToGrid="0">
      <p:cViewPr varScale="1">
        <p:scale>
          <a:sx n="146" d="100"/>
          <a:sy n="146" d="100"/>
        </p:scale>
        <p:origin x="16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915597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-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  <p:sldLayoutId id="2147483960" r:id="rId31"/>
    <p:sldLayoutId id="2147483961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fTOF</a:t>
            </a:r>
            <a:r>
              <a:rPr lang="en-US" dirty="0"/>
              <a:t>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July 16</a:t>
            </a:r>
            <a:r>
              <a:rPr lang="en-US" baseline="30000" dirty="0"/>
              <a:t>th</a:t>
            </a:r>
            <a:r>
              <a:rPr lang="en-US" dirty="0"/>
              <a:t> 2025, </a:t>
            </a:r>
            <a:r>
              <a:rPr lang="en-US" dirty="0" err="1"/>
              <a:t>ePIC</a:t>
            </a:r>
            <a:r>
              <a:rPr lang="en-US" dirty="0"/>
              <a:t> Collaboration meeting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Mathieu Benoit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ORNL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7F4D-947E-838A-0C33-85D778D0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6EE9-6877-1374-71D3-BC2FAEC8C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80" y="907221"/>
            <a:ext cx="3899310" cy="3511136"/>
          </a:xfrm>
        </p:spPr>
        <p:txBody>
          <a:bodyPr/>
          <a:lstStyle/>
          <a:p>
            <a:r>
              <a:rPr lang="en-US" dirty="0"/>
              <a:t>The connection the to readout board optical links will be done using ATLAS Phase-II FELIX Card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DAM (FELIX-155) boards will each service a quarter of the disk’s sensors (left/right, front/back)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DAQ PCs needed for readout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ADEDD-04B5-6D16-4957-9094FD3B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4FF"/>
              </a:clrFrom>
              <a:clrTo>
                <a:srgbClr val="EBF4FF">
                  <a:alpha val="0"/>
                </a:srgbClr>
              </a:clrTo>
            </a:clrChange>
          </a:blip>
          <a:srcRect b="39387"/>
          <a:stretch/>
        </p:blipFill>
        <p:spPr>
          <a:xfrm>
            <a:off x="6381008" y="0"/>
            <a:ext cx="5965371" cy="2364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40159C-E8F2-41D7-E733-043382FCBC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BF4FF"/>
              </a:clrFrom>
              <a:clrTo>
                <a:srgbClr val="EBF4FF">
                  <a:alpha val="0"/>
                </a:srgbClr>
              </a:clrTo>
            </a:clrChange>
          </a:blip>
          <a:srcRect r="630"/>
          <a:stretch/>
        </p:blipFill>
        <p:spPr>
          <a:xfrm>
            <a:off x="5953077" y="2758342"/>
            <a:ext cx="5050988" cy="3899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59394F-21E7-476B-5C74-511FE3DB6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31" y="3232979"/>
            <a:ext cx="3060700" cy="271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D6698-142C-B88C-0A72-428BEDE583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4FF"/>
              </a:clrFrom>
              <a:clrTo>
                <a:srgbClr val="EBF4FF">
                  <a:alpha val="0"/>
                </a:srgbClr>
              </a:clrTo>
            </a:clrChange>
          </a:blip>
          <a:srcRect t="59710" r="40872"/>
          <a:stretch/>
        </p:blipFill>
        <p:spPr>
          <a:xfrm>
            <a:off x="4865055" y="635331"/>
            <a:ext cx="1891875" cy="8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5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E338-6918-90A4-94A4-5BD76972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and baselining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DEFEA9-2C86-78A6-A4B8-C07BFCFE8D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Modules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D067627-CB34-99DE-B4B1-FC78E10ED54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39787" y="1700454"/>
            <a:ext cx="3830949" cy="4156175"/>
          </a:xfrm>
        </p:spPr>
        <p:txBody>
          <a:bodyPr/>
          <a:lstStyle/>
          <a:p>
            <a:r>
              <a:rPr lang="en-US" sz="1600" b="1" dirty="0"/>
              <a:t>Service Hybrids and readout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Power board demonstrator </a:t>
            </a:r>
            <a:r>
              <a:rPr lang="en-US" sz="1400" b="1" dirty="0"/>
              <a:t>in production </a:t>
            </a:r>
          </a:p>
          <a:p>
            <a:pPr marL="971550" lvl="1" indent="-285750"/>
            <a:r>
              <a:rPr lang="en-US" sz="1200" dirty="0"/>
              <a:t>Will allow to measure power consumption and heat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Readout board demonstrator </a:t>
            </a:r>
            <a:r>
              <a:rPr lang="en-US" sz="1400" b="1" dirty="0"/>
              <a:t>designed, waiting for PED fund for production </a:t>
            </a:r>
          </a:p>
          <a:p>
            <a:pPr marL="971550" lvl="1" indent="-285750"/>
            <a:r>
              <a:rPr lang="en-US" sz="1200" dirty="0"/>
              <a:t>Will allow to test interface to FELIX, clock distribution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EICROC2 digital interface specification </a:t>
            </a:r>
            <a:r>
              <a:rPr lang="en-US" sz="1400" b="1" dirty="0"/>
              <a:t>will be required for the final design </a:t>
            </a:r>
            <a:r>
              <a:rPr lang="en-US" sz="1400" dirty="0"/>
              <a:t>of the boards.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FLX-155 board identified for readout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6A0448-6871-7406-B330-69B7F795EEC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859915" y="1700454"/>
            <a:ext cx="4072615" cy="4156175"/>
          </a:xfrm>
        </p:spPr>
        <p:txBody>
          <a:bodyPr/>
          <a:lstStyle/>
          <a:p>
            <a:r>
              <a:rPr lang="en-US" b="1" dirty="0"/>
              <a:t>Mechanical Integration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module concept defines the granularity for integration to mechanical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Design ramping up for disk support , </a:t>
            </a:r>
            <a:r>
              <a:rPr lang="en-US" sz="1400" b="1" dirty="0"/>
              <a:t>first model expected Q4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Assembly and integration kinematics to be established along the design of the support and </a:t>
            </a:r>
            <a:r>
              <a:rPr lang="en-US" sz="1400" b="1" dirty="0"/>
              <a:t>refined in 2026.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D62D9-7F28-DE6B-ACE0-3A881BE0551E}"/>
              </a:ext>
            </a:extLst>
          </p:cNvPr>
          <p:cNvSpPr txBox="1"/>
          <p:nvPr/>
        </p:nvSpPr>
        <p:spPr>
          <a:xfrm>
            <a:off x="174899" y="2532047"/>
            <a:ext cx="3075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 series of 3 demonstrators planned for module assembly. The demonstrator will allow to baseline module concept and assembly procedure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Show-and-tell </a:t>
            </a:r>
            <a:r>
              <a:rPr lang="en-US" sz="1200" b="1" dirty="0"/>
              <a:t>(summer 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Thermo-mechanical </a:t>
            </a:r>
            <a:r>
              <a:rPr lang="en-US" sz="1200" b="1" dirty="0"/>
              <a:t>(Q4 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Functional </a:t>
            </a:r>
            <a:r>
              <a:rPr lang="en-US" sz="1200" b="1" dirty="0"/>
              <a:t>(Q2-3 2026)</a:t>
            </a:r>
          </a:p>
          <a:p>
            <a:pPr lvl="1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EICROC1A/B submission waiting for final EICROC1B design, we expect availability Q4 25. EICROC2 is baseline.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Sensor production with HPK ongoing to validate EICROC0B performance , next production aimed at final design baseline.  </a:t>
            </a:r>
          </a:p>
        </p:txBody>
      </p:sp>
    </p:spTree>
    <p:extLst>
      <p:ext uri="{BB962C8B-B14F-4D97-AF65-F5344CB8AC3E}">
        <p14:creationId xmlns:p14="http://schemas.microsoft.com/office/powerpoint/2010/main" val="46392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DBBBBD1-06DD-1BAD-EEF7-6910FAB9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AC-LGADs TOF system for PID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692F4-0688-3819-4DF0-7E028AF8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80" y="1018867"/>
            <a:ext cx="10538381" cy="4888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BA584F-CD9F-59C4-F097-FD04F105120D}"/>
              </a:ext>
            </a:extLst>
          </p:cNvPr>
          <p:cNvSpPr txBox="1"/>
          <p:nvPr/>
        </p:nvSpPr>
        <p:spPr>
          <a:xfrm>
            <a:off x="4902838" y="5361427"/>
            <a:ext cx="14734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185&lt;z&lt;193cm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38F1A-74A8-1437-A8F8-4694603D16F9}"/>
              </a:ext>
            </a:extLst>
          </p:cNvPr>
          <p:cNvSpPr txBox="1"/>
          <p:nvPr/>
        </p:nvSpPr>
        <p:spPr>
          <a:xfrm>
            <a:off x="4732316" y="6222696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</a:t>
            </a:r>
            <a:r>
              <a:rPr lang="en-US" b="1" dirty="0" err="1"/>
              <a:t>fTOF</a:t>
            </a:r>
            <a:r>
              <a:rPr lang="en-US" b="1" dirty="0"/>
              <a:t> Area ~ 1m</a:t>
            </a:r>
            <a:r>
              <a:rPr lang="en-US" b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612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E72B-3217-D484-614E-626990F2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TOF Detector Layout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85043C-8D36-39B4-46AF-68B161A4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85" y="808323"/>
            <a:ext cx="8490857" cy="42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3A349A-F68B-8B7D-7B54-B9F2AD3C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78" y="5107762"/>
            <a:ext cx="79248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3A0CE-536C-0823-8238-DDE8EA851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63" y="4142850"/>
            <a:ext cx="3595462" cy="2096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3D6BB-161C-6B0E-CF57-7BDA906BC72A}"/>
              </a:ext>
            </a:extLst>
          </p:cNvPr>
          <p:cNvSpPr txBox="1"/>
          <p:nvPr/>
        </p:nvSpPr>
        <p:spPr>
          <a:xfrm>
            <a:off x="239457" y="1293086"/>
            <a:ext cx="3595462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estimate the material budget, we consider the follow composition:</a:t>
            </a:r>
            <a:endParaRPr lang="en-US" sz="1100" b="0" dirty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Sensor: 300 microns (0.3%X0)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ASICs: 400 microns (0.4%X0)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RB and PB PCB board: 2 mm 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kapton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(0.7%X0)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Module PCB board: 0.6 mm 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kapton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(0.2%X0)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Aluminium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nitride (AIN) base plate: 0.5mm (1.1%X0)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Cooling and support: 5%X0 (Detailed design ongoing)</a:t>
            </a:r>
          </a:p>
          <a:p>
            <a:pPr rtl="0">
              <a:buNone/>
            </a:pPr>
            <a:br>
              <a:rPr lang="en-US" sz="1100" b="0" dirty="0">
                <a:effectLst/>
              </a:rPr>
            </a:br>
            <a:r>
              <a:rPr lang="en-US" sz="14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Total material budget is currently estimated to be: 7.7% X0</a:t>
            </a:r>
            <a:endParaRPr lang="en-US" sz="1100" b="0" dirty="0">
              <a:effectLst/>
            </a:endParaRPr>
          </a:p>
          <a:p>
            <a:pPr>
              <a:buNone/>
            </a:pP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1053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C326-0373-C11F-E02E-B60B1EA3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</a:t>
            </a:r>
            <a:r>
              <a:rPr lang="en-US" dirty="0" err="1"/>
              <a:t>fTOF</a:t>
            </a:r>
            <a:r>
              <a:rPr lang="en-US" dirty="0"/>
              <a:t> Building Blocks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26E1E-B843-31E1-89B4-90752F6355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FEFF5-7F15-5535-AE6D-D30AD72863E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Service hybrids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498D05-08A9-20B7-FCB3-297E5DAAA8C0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Cooling and mechanical support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391ADA-EC90-DE29-BCA7-C85C239A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1" y="2636608"/>
            <a:ext cx="3125314" cy="1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BFD8F0-0C88-AF11-8292-C3FDFC8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40" y="4434885"/>
            <a:ext cx="3646421" cy="199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FC82-4FD0-412F-305F-21BDCEF26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80" y="2856343"/>
            <a:ext cx="2448392" cy="1930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319DD-7449-E745-E344-F9D12094C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179" y="2572844"/>
            <a:ext cx="4126546" cy="24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3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B4337E-D3B4-D46A-DB12-C1AF93F1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</a:t>
            </a:r>
            <a:r>
              <a:rPr lang="en-US" dirty="0" err="1"/>
              <a:t>fTOF</a:t>
            </a:r>
            <a:r>
              <a:rPr lang="en-US" dirty="0"/>
              <a:t> modules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D78D9-94B7-4CBD-9C4E-2FD73FD8C01B}"/>
              </a:ext>
            </a:extLst>
          </p:cNvPr>
          <p:cNvSpPr txBox="1"/>
          <p:nvPr/>
        </p:nvSpPr>
        <p:spPr>
          <a:xfrm>
            <a:off x="7772401" y="3429000"/>
            <a:ext cx="3713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HPK Sensor production for pixel in UCSC</a:t>
            </a:r>
            <a:r>
              <a:rPr lang="en-US" dirty="0"/>
              <a:t>, first trials with EICROC1 when available (Q4 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0638EC-C3E3-3C71-8B8F-A72A8A80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21"/>
          <a:stretch/>
        </p:blipFill>
        <p:spPr>
          <a:xfrm>
            <a:off x="435380" y="3519237"/>
            <a:ext cx="6597837" cy="269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BA1BA-F6DA-6786-0AF2-1D6E80B5E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084" y="379965"/>
            <a:ext cx="3189014" cy="29398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B85FA3-782B-3CB6-DD9A-D58132495667}"/>
              </a:ext>
            </a:extLst>
          </p:cNvPr>
          <p:cNvSpPr txBox="1"/>
          <p:nvPr/>
        </p:nvSpPr>
        <p:spPr>
          <a:xfrm>
            <a:off x="7580058" y="4923616"/>
            <a:ext cx="3713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following closely </a:t>
            </a:r>
            <a:r>
              <a:rPr lang="en-US" b="1" dirty="0"/>
              <a:t>CMS ETL efforts</a:t>
            </a:r>
            <a:r>
              <a:rPr lang="en-US" dirty="0"/>
              <a:t> in developing their bump-bonding process. </a:t>
            </a:r>
            <a:r>
              <a:rPr lang="en-US" b="1" dirty="0"/>
              <a:t>ORNL actively involved in developing flip-chip process.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E517E-01AA-14F0-D245-A57373A317FF}"/>
              </a:ext>
            </a:extLst>
          </p:cNvPr>
          <p:cNvSpPr txBox="1"/>
          <p:nvPr/>
        </p:nvSpPr>
        <p:spPr>
          <a:xfrm>
            <a:off x="200786" y="1089112"/>
            <a:ext cx="3953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The EICROC will be the readout for the </a:t>
            </a:r>
            <a:r>
              <a:rPr lang="en-US" sz="1400" b="1" dirty="0" err="1"/>
              <a:t>fTOF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EICROC1A(4x32)/1B(32x32) currently in design for submission this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EICROC0/A/B design completed (Frontend </a:t>
            </a:r>
            <a:r>
              <a:rPr lang="en-US" sz="1400" dirty="0" err="1"/>
              <a:t>optimisation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dirty="0"/>
              <a:t>EICROC2 should be the final design for </a:t>
            </a:r>
            <a:r>
              <a:rPr lang="en-US" sz="1400" b="1" dirty="0" err="1"/>
              <a:t>fTOF</a:t>
            </a:r>
            <a:r>
              <a:rPr lang="en-US" sz="1400" dirty="0"/>
              <a:t> and far-forward, planned for </a:t>
            </a:r>
            <a:r>
              <a:rPr lang="en-US" sz="1400" dirty="0" err="1"/>
              <a:t>tapeout</a:t>
            </a:r>
            <a:r>
              <a:rPr lang="en-US" sz="1400" dirty="0"/>
              <a:t> in ~Q3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0C3A18-2085-BCE9-475C-47DEDBFE8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199" y="105436"/>
            <a:ext cx="3979428" cy="32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0A56-CDCC-8AF8-2DF4-B8E250BC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145431"/>
            <a:ext cx="11492432" cy="886397"/>
          </a:xfrm>
        </p:spPr>
        <p:txBody>
          <a:bodyPr/>
          <a:lstStyle/>
          <a:p>
            <a:r>
              <a:rPr lang="en-US" dirty="0"/>
              <a:t>Module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D4575-54C4-D7A6-4C1B-4CAE0FA3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682" y="54354"/>
            <a:ext cx="4279626" cy="337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EA834-6958-192F-14ED-0727A336A0FA}"/>
              </a:ext>
            </a:extLst>
          </p:cNvPr>
          <p:cNvSpPr txBox="1"/>
          <p:nvPr/>
        </p:nvSpPr>
        <p:spPr>
          <a:xfrm>
            <a:off x="132606" y="751344"/>
            <a:ext cx="689758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Prototype 0 (Show and tell) Summer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are assembling mechanical prototypes of assemblies at ORNL (1.6x1.6cm Sensor, 1.6x1.8cm ASIC)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Rather quick to make , can make enough of a few modules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Purchased </a:t>
            </a:r>
            <a:r>
              <a:rPr lang="en-US" dirty="0" err="1"/>
              <a:t>AlN</a:t>
            </a:r>
            <a:r>
              <a:rPr lang="en-US" dirty="0"/>
              <a:t> plates (0.3,0.5mm) that we will laser dice to hold assemblies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Mounted with dummy PB&amp;RB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Prototype 1 (Thermo-</a:t>
            </a:r>
            <a:r>
              <a:rPr lang="en-US" b="1" dirty="0" err="1"/>
              <a:t>mecanical</a:t>
            </a:r>
            <a:r>
              <a:rPr lang="en-US" b="1" dirty="0"/>
              <a:t>) Q4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plan on doing lithography in-house to make ASIC and Sensor heaters that can be WB to flex/PCB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Assemble following prototype 0 geometry for thermal testing on stave </a:t>
            </a:r>
            <a:r>
              <a:rPr lang="en-US" dirty="0" err="1"/>
              <a:t>etc</a:t>
            </a:r>
            <a:r>
              <a:rPr lang="en-US" dirty="0"/>
              <a:t> 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Prototype 2 (Functional EICROC1 + Dummy LGAD) Q2-3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Demonstrate power distribution, readout (even if not final scheme)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be used for more realistic thermal testing </a:t>
            </a:r>
          </a:p>
        </p:txBody>
      </p:sp>
      <p:pic>
        <p:nvPicPr>
          <p:cNvPr id="8" name="Picture 7" descr="A close up of a machine&#10;&#10;AI-generated content may be incorrect.">
            <a:extLst>
              <a:ext uri="{FF2B5EF4-FFF2-40B4-BE49-F238E27FC236}">
                <a16:creationId xmlns:a16="http://schemas.microsoft.com/office/drawing/2014/main" id="{2EE45CD3-6AF8-5E53-5404-A36B49FD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10874" y="4072039"/>
            <a:ext cx="2457863" cy="1843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BD6DD-0E95-1874-DAFB-39FEB76B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503" y="3681513"/>
            <a:ext cx="1861907" cy="26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E0558-20F5-8772-D52A-F5167811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181058"/>
            <a:ext cx="11492432" cy="886397"/>
          </a:xfrm>
        </p:spPr>
        <p:txBody>
          <a:bodyPr/>
          <a:lstStyle/>
          <a:p>
            <a:r>
              <a:rPr lang="en-US" dirty="0"/>
              <a:t>Module Assembly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A09CA-4734-6352-9A25-36ECF8712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905288"/>
            <a:ext cx="4488877" cy="4061829"/>
          </a:xfrm>
        </p:spPr>
        <p:txBody>
          <a:bodyPr/>
          <a:lstStyle/>
          <a:p>
            <a:r>
              <a:rPr lang="en-US" b="1" dirty="0"/>
              <a:t>We are investigating two module assembly path: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Jig-based assembly</a:t>
            </a:r>
          </a:p>
          <a:p>
            <a:pPr marL="971550" lvl="1" indent="-285750">
              <a:spcBef>
                <a:spcPts val="0"/>
              </a:spcBef>
            </a:pPr>
            <a:r>
              <a:rPr lang="en-US" dirty="0"/>
              <a:t>More labor intensive </a:t>
            </a:r>
          </a:p>
          <a:p>
            <a:pPr marL="971550" lvl="1" indent="-285750">
              <a:spcBef>
                <a:spcPts val="0"/>
              </a:spcBef>
            </a:pPr>
            <a:r>
              <a:rPr lang="en-US" dirty="0"/>
              <a:t>Lower cost of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Robotic Gantry-based assembly </a:t>
            </a:r>
          </a:p>
          <a:p>
            <a:pPr marL="971550" lvl="1" indent="-285750">
              <a:spcBef>
                <a:spcPts val="0"/>
              </a:spcBef>
            </a:pPr>
            <a:r>
              <a:rPr lang="en-US" dirty="0"/>
              <a:t>Less labor intensive and faster</a:t>
            </a:r>
          </a:p>
          <a:p>
            <a:pPr marL="971550" lvl="1" indent="-285750">
              <a:spcBef>
                <a:spcPts val="0"/>
              </a:spcBef>
            </a:pPr>
            <a:r>
              <a:rPr lang="en-US" dirty="0"/>
              <a:t>Higher cost of entry (gantry available with some collaborators)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0E5D1-8D1A-76D6-DD87-A058060B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279" y="31341"/>
            <a:ext cx="2858984" cy="3811979"/>
          </a:xfrm>
          <a:prstGeom prst="rect">
            <a:avLst/>
          </a:prstGeom>
        </p:spPr>
      </p:pic>
      <p:pic>
        <p:nvPicPr>
          <p:cNvPr id="6" name="Picture 5" descr="A machine in a room&#10;&#10;AI-generated content may be incorrect.">
            <a:extLst>
              <a:ext uri="{FF2B5EF4-FFF2-40B4-BE49-F238E27FC236}">
                <a16:creationId xmlns:a16="http://schemas.microsoft.com/office/drawing/2014/main" id="{43352042-1C35-FAFC-C0BE-90A8AB3F9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13" t="19124" r="20576" b="15482"/>
          <a:stretch/>
        </p:blipFill>
        <p:spPr>
          <a:xfrm rot="10800000">
            <a:off x="5505804" y="408677"/>
            <a:ext cx="3463082" cy="2612571"/>
          </a:xfrm>
          <a:prstGeom prst="rect">
            <a:avLst/>
          </a:prstGeom>
        </p:spPr>
      </p:pic>
      <p:pic>
        <p:nvPicPr>
          <p:cNvPr id="7" name="Picture 6" descr="A computer on a table&#10;&#10;Description automatically generated">
            <a:extLst>
              <a:ext uri="{FF2B5EF4-FFF2-40B4-BE49-F238E27FC236}">
                <a16:creationId xmlns:a16="http://schemas.microsoft.com/office/drawing/2014/main" id="{9A9E1666-240F-B6DD-8919-3E76ADF31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457" y="3836752"/>
            <a:ext cx="3483429" cy="2612572"/>
          </a:xfrm>
          <a:prstGeom prst="rect">
            <a:avLst/>
          </a:prstGeom>
        </p:spPr>
      </p:pic>
      <p:pic>
        <p:nvPicPr>
          <p:cNvPr id="9" name="Picture 8" descr="A metal plate with a number on it&#10;&#10;AI-generated content may be incorrect.">
            <a:extLst>
              <a:ext uri="{FF2B5EF4-FFF2-40B4-BE49-F238E27FC236}">
                <a16:creationId xmlns:a16="http://schemas.microsoft.com/office/drawing/2014/main" id="{968B6F09-5BFB-6D3A-F8B0-169D18F3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055" y="4039252"/>
            <a:ext cx="2943431" cy="2207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CF68DC-2B81-BC21-1A0D-79248B68C62F}"/>
              </a:ext>
            </a:extLst>
          </p:cNvPr>
          <p:cNvSpPr txBox="1"/>
          <p:nvPr/>
        </p:nvSpPr>
        <p:spPr>
          <a:xfrm>
            <a:off x="314692" y="4089954"/>
            <a:ext cx="4603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Module production :  778 + 10% spare = 856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2h per modules (Jig), 20 Modules a week -&gt; 43-week production (for 1 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Jig method could speed this up by factor 2-4x</a:t>
            </a:r>
          </a:p>
        </p:txBody>
      </p:sp>
    </p:spTree>
    <p:extLst>
      <p:ext uri="{BB962C8B-B14F-4D97-AF65-F5344CB8AC3E}">
        <p14:creationId xmlns:p14="http://schemas.microsoft.com/office/powerpoint/2010/main" val="12922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557AA-28EB-3178-AF36-E5482B38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Hybrids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84492-309F-241B-BE8A-3492CE2C8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38239"/>
            <a:ext cx="4079178" cy="3511136"/>
          </a:xfrm>
        </p:spPr>
        <p:txBody>
          <a:bodyPr/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Power Board (PB)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Each PB consists of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three CERN bPOL48V DC-DC converters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provide the necessary voltages for powering the RB and EICROC chips. The PB connects to the RB through board-to-board connectors.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First prototype in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First test to be carried with dummy loads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BDA92-5114-0F05-A55B-3EDE20AF574B}"/>
              </a:ext>
            </a:extLst>
          </p:cNvPr>
          <p:cNvSpPr txBox="1"/>
          <p:nvPr/>
        </p:nvSpPr>
        <p:spPr>
          <a:xfrm>
            <a:off x="129144" y="4399556"/>
            <a:ext cx="47338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Readout Board (RB)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rtl="0" fontAlgn="base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Each RB includes: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lpGBT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high-speed data transmission.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VTRx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optical transceiver.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MUX64 multiplexer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monitoring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Design completed; PED request ongoing for production of first demonstrator </a:t>
            </a:r>
            <a:endParaRPr lang="en-US" sz="1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D77586-DEFE-F595-A819-43E1528A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84" y="107463"/>
            <a:ext cx="7402785" cy="40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CA9040A-FA3A-92CE-E27B-B1637F8F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4223238"/>
            <a:ext cx="4821382" cy="263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194F25D-D33E-81C0-5E3E-105D1F15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198">
            <a:off x="1170840" y="3164354"/>
            <a:ext cx="2433418" cy="12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7E98-7EC2-A635-0822-A9631870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4" y="261256"/>
            <a:ext cx="4263246" cy="1900997"/>
          </a:xfrm>
        </p:spPr>
        <p:txBody>
          <a:bodyPr/>
          <a:lstStyle/>
          <a:p>
            <a:r>
              <a:rPr lang="en-US" dirty="0"/>
              <a:t>Mechanical integration and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7CD62-F702-533A-0DF7-9758A8D3B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627" y="1550593"/>
            <a:ext cx="3899310" cy="3511136"/>
          </a:xfrm>
        </p:spPr>
        <p:txBody>
          <a:bodyPr/>
          <a:lstStyle/>
          <a:p>
            <a:r>
              <a:rPr lang="en-US" dirty="0"/>
              <a:t>The mechanical supports for the </a:t>
            </a:r>
            <a:r>
              <a:rPr lang="en-US" dirty="0" err="1"/>
              <a:t>fTOF</a:t>
            </a:r>
            <a:r>
              <a:rPr lang="en-US" dirty="0"/>
              <a:t> will follow closely the CMS ETL design (ongoing). A double-sided disk base structure (Carbon) will support cooling tubes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 + modules to be mechanically mounted on disk with thermal coupling and interconnected.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 cabling from SH is routed to the outer radius for fanout to Patch Panel at the rim of the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Detailed design ongoing (Purdue)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B9C6-77E6-07D2-4BE3-99AEBBFA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46" y="421573"/>
            <a:ext cx="7148569" cy="14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99712-856D-B0EA-F4D0-DA96EEC6C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37" y="2026578"/>
            <a:ext cx="6680894" cy="40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86893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B6CFA07B-5112-CD44-89D2-3F3E80521EC7}" vid="{5F400BA0-AB5B-A743-9B98-289004757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314</TotalTime>
  <Words>830</Words>
  <Application>Microsoft Macintosh PowerPoint</Application>
  <PresentationFormat>Widescreen</PresentationFormat>
  <Paragraphs>98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Roboto</vt:lpstr>
      <vt:lpstr>Roboto Light</vt:lpstr>
      <vt:lpstr>ORNL Presentation</vt:lpstr>
      <vt:lpstr>fTOF Status</vt:lpstr>
      <vt:lpstr>AC-LGADs TOF system for PID</vt:lpstr>
      <vt:lpstr>Forward TOF Detector Layout</vt:lpstr>
      <vt:lpstr>EIC fTOF Building Blocks </vt:lpstr>
      <vt:lpstr>EIC fTOF modules</vt:lpstr>
      <vt:lpstr>Module Assembly</vt:lpstr>
      <vt:lpstr>Module Assembly plans</vt:lpstr>
      <vt:lpstr>Service Hybrids</vt:lpstr>
      <vt:lpstr>Mechanical integration and cooling</vt:lpstr>
      <vt:lpstr>Readout architecture</vt:lpstr>
      <vt:lpstr>Schedule and baselining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Benoit, Mathieu</dc:creator>
  <cp:lastModifiedBy>Benoit, Mathieu</cp:lastModifiedBy>
  <cp:revision>1</cp:revision>
  <dcterms:created xsi:type="dcterms:W3CDTF">2025-07-15T13:04:11Z</dcterms:created>
  <dcterms:modified xsi:type="dcterms:W3CDTF">2025-07-15T18:18:27Z</dcterms:modified>
</cp:coreProperties>
</file>