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6" r:id="rId2"/>
    <p:sldId id="267" r:id="rId3"/>
    <p:sldId id="256" r:id="rId4"/>
    <p:sldId id="268" r:id="rId5"/>
    <p:sldId id="257" r:id="rId6"/>
    <p:sldId id="269" r:id="rId7"/>
    <p:sldId id="258" r:id="rId8"/>
    <p:sldId id="263" r:id="rId9"/>
    <p:sldId id="260" r:id="rId10"/>
    <p:sldId id="264" r:id="rId11"/>
    <p:sldId id="261" r:id="rId12"/>
    <p:sldId id="265" r:id="rId13"/>
    <p:sldId id="262" r:id="rId14"/>
    <p:sldId id="270" r:id="rId15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4" userDrawn="1">
          <p15:clr>
            <a:srgbClr val="A4A3A4"/>
          </p15:clr>
        </p15:guide>
        <p15:guide id="2" orient="horz" pos="2448">
          <p15:clr>
            <a:srgbClr val="A4A3A4"/>
          </p15:clr>
        </p15:guide>
        <p15:guide id="3" pos="574">
          <p15:clr>
            <a:srgbClr val="A4A3A4"/>
          </p15:clr>
        </p15:guide>
        <p15:guide id="4" pos="31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56"/>
    <p:restoredTop sz="96327"/>
  </p:normalViewPr>
  <p:slideViewPr>
    <p:cSldViewPr snapToGrid="0" snapToObjects="1" showGuides="1">
      <p:cViewPr varScale="1">
        <p:scale>
          <a:sx n="108" d="100"/>
          <a:sy n="108" d="100"/>
        </p:scale>
        <p:origin x="1136" y="208"/>
      </p:cViewPr>
      <p:guideLst>
        <p:guide orient="horz" pos="2784"/>
        <p:guide orient="horz" pos="2448"/>
        <p:guide pos="574"/>
        <p:guide pos="31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A254D-0AFA-4CF0-9F62-BC3FEB6FB295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96977-4987-47CB-9A73-34B65D28C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9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96977-4987-47CB-9A73-34B65D28C5A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0EE20-25C3-2382-3A3C-7CDB0C9C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DE5B0-F052-F798-FE78-95B7EF75B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017AD2-2C2E-460E-5755-8A99F7E0F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3288C-6CAC-DBCE-1F2E-6C95550A5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96977-4987-47CB-9A73-34B65D28C5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7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88321-D88F-6CFD-856A-572E357B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33E9A-92CC-602F-08DB-CFFE0721F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95BE9-A735-D0DB-5368-4BE5E2BD2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9A540-E43C-473C-FA0C-97303CB7C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96977-4987-47CB-9A73-34B65D28C5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14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A5106-39B7-3062-6254-53FB66659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0EF6E-7DDE-1744-CF87-E00A779B3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D3EBA-AA58-725F-7278-3A8468574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4188B-FD95-5FFC-EB14-83FE391EA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96977-4987-47CB-9A73-34B65D28C5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0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03AD7-4796-8394-B000-F611D0882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8AD60-0744-623D-4995-CF91C0854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8A557-D985-9234-6F15-915A44A47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EDE18-7711-483C-A174-FFCA61AA15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96977-4987-47CB-9A73-34B65D28C5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73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589D-363C-7223-269A-0C79F1848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7E186-E9A3-9E4B-3C5C-855D182E7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E375A-48E9-1795-F044-FFEC9D23B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09B8D-8BB9-D758-0AAF-0C17A1092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96977-4987-47CB-9A73-34B65D28C5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2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4C6AB-5B03-0B73-5BBA-25EA5D77C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4338"/>
            <a:ext cx="10058400" cy="8864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Contest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9D6D44-C40F-20FD-16C1-010B18197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300829"/>
            <a:ext cx="10058400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Place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D675370-02C4-3826-8535-CF4213FAF2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64442"/>
            <a:ext cx="10058400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A9EC784-0AD3-ADA2-5819-CB7F7319CD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645535"/>
            <a:ext cx="10058400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9966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9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ue arrow in a circle&#10;&#10;Description automatically generated">
            <a:extLst>
              <a:ext uri="{FF2B5EF4-FFF2-40B4-BE49-F238E27FC236}">
                <a16:creationId xmlns:a16="http://schemas.microsoft.com/office/drawing/2014/main" id="{34D41F6B-D839-977E-0247-906B45AC98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96312" y="4011166"/>
            <a:ext cx="1642301" cy="1182243"/>
          </a:xfrm>
          <a:prstGeom prst="rect">
            <a:avLst/>
          </a:prstGeom>
        </p:spPr>
      </p:pic>
      <p:pic>
        <p:nvPicPr>
          <p:cNvPr id="9" name="Picture 8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A561377B-D957-E3D0-73AF-A23229C454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9787" y="4011167"/>
            <a:ext cx="1208960" cy="11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 userDrawn="1">
          <p15:clr>
            <a:srgbClr val="F26B43"/>
          </p15:clr>
        </p15:guide>
        <p15:guide id="2" pos="3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E82EED-B848-206D-5985-647428862978}"/>
              </a:ext>
            </a:extLst>
          </p:cNvPr>
          <p:cNvSpPr txBox="1"/>
          <p:nvPr/>
        </p:nvSpPr>
        <p:spPr>
          <a:xfrm>
            <a:off x="2220685" y="546266"/>
            <a:ext cx="5639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Thank you everybody for voting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20AD7-8F0F-04AD-4A5C-B1750CFC14C7}"/>
              </a:ext>
            </a:extLst>
          </p:cNvPr>
          <p:cNvSpPr txBox="1"/>
          <p:nvPr/>
        </p:nvSpPr>
        <p:spPr>
          <a:xfrm>
            <a:off x="1721920" y="1413164"/>
            <a:ext cx="665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had 107 votes for the poster contest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6918F-21C8-4ADA-48F6-D2F60F69E91A}"/>
              </a:ext>
            </a:extLst>
          </p:cNvPr>
          <p:cNvSpPr txBox="1"/>
          <p:nvPr/>
        </p:nvSpPr>
        <p:spPr>
          <a:xfrm>
            <a:off x="1809169" y="2291583"/>
            <a:ext cx="655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had 106 votes for the photo contest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1D0FE-AB04-2856-3270-F791FF9F5615}"/>
              </a:ext>
            </a:extLst>
          </p:cNvPr>
          <p:cNvSpPr txBox="1"/>
          <p:nvPr/>
        </p:nvSpPr>
        <p:spPr>
          <a:xfrm>
            <a:off x="3259430" y="3137350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the Winners are </a:t>
            </a:r>
          </a:p>
        </p:txBody>
      </p:sp>
      <p:pic>
        <p:nvPicPr>
          <p:cNvPr id="11" name="Picture 10" descr="A row of golden statues&#10;&#10;AI-generated content may be incorrect.">
            <a:extLst>
              <a:ext uri="{FF2B5EF4-FFF2-40B4-BE49-F238E27FC236}">
                <a16:creationId xmlns:a16="http://schemas.microsoft.com/office/drawing/2014/main" id="{CC9BDABE-7CEB-150E-7308-CBB384507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78" y="3755572"/>
            <a:ext cx="2098634" cy="11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5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69894-C7DF-B3A7-4EB7-ED1AFD585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scientific experiment&#10;&#10;AI-generated content may be incorrect.">
            <a:extLst>
              <a:ext uri="{FF2B5EF4-FFF2-40B4-BE49-F238E27FC236}">
                <a16:creationId xmlns:a16="http://schemas.microsoft.com/office/drawing/2014/main" id="{3FBFBB68-26A0-0575-1201-F005877D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50" y="0"/>
            <a:ext cx="591509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3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715F-45C0-90F4-AC3B-399A5947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6B58C7-21BA-E2B8-23D1-0D2FBE726E6D}"/>
              </a:ext>
            </a:extLst>
          </p:cNvPr>
          <p:cNvSpPr/>
          <p:nvPr/>
        </p:nvSpPr>
        <p:spPr>
          <a:xfrm>
            <a:off x="1702476" y="784545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</a:rPr>
              <a:t>ePIC</a:t>
            </a:r>
            <a:r>
              <a:rPr lang="en-US" sz="6600" b="1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</a:rPr>
              <a:t> –EICUG Poster 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Contest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D1CBE3-8C85-0E4C-3D3E-0452B9622E7F}"/>
              </a:ext>
            </a:extLst>
          </p:cNvPr>
          <p:cNvSpPr/>
          <p:nvPr/>
        </p:nvSpPr>
        <p:spPr>
          <a:xfrm>
            <a:off x="1782872" y="1610237"/>
            <a:ext cx="6682728" cy="13760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Best in Category 2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154DD-0E9E-5A29-051E-280EA65483B0}"/>
              </a:ext>
            </a:extLst>
          </p:cNvPr>
          <p:cNvSpPr/>
          <p:nvPr/>
        </p:nvSpPr>
        <p:spPr>
          <a:xfrm>
            <a:off x="2455325" y="3808662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July 14 - 18, 2025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A5AA10-5D24-2F33-D869-B8FA9300D1D5}"/>
              </a:ext>
            </a:extLst>
          </p:cNvPr>
          <p:cNvSpPr/>
          <p:nvPr/>
        </p:nvSpPr>
        <p:spPr>
          <a:xfrm>
            <a:off x="3414816" y="2986299"/>
            <a:ext cx="32287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Jihee</a:t>
            </a:r>
            <a:r>
              <a:rPr lang="en-US" sz="60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 Kim</a:t>
            </a:r>
            <a:endParaRPr lang="en-US" sz="6000" b="1" cap="none" spc="0" dirty="0">
              <a:ln w="12700">
                <a:solidFill>
                  <a:srgbClr val="011893"/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307D2-9044-1919-5DA1-AE870427D658}"/>
              </a:ext>
            </a:extLst>
          </p:cNvPr>
          <p:cNvSpPr txBox="1"/>
          <p:nvPr/>
        </p:nvSpPr>
        <p:spPr>
          <a:xfrm>
            <a:off x="640078" y="2178491"/>
            <a:ext cx="8778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A poster on EIC Science or the </a:t>
            </a:r>
            <a:r>
              <a:rPr lang="en-US" sz="2400" b="1" dirty="0" err="1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ePIC</a:t>
            </a:r>
            <a:r>
              <a:rPr lang="en-US" sz="24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 Detector, intended for scientists who are not experts in </a:t>
            </a:r>
            <a:r>
              <a:rPr lang="en-US" sz="2400" b="1" dirty="0" err="1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ePIC</a:t>
            </a:r>
            <a:r>
              <a:rPr lang="en-US" sz="24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, EIC, or DIS</a:t>
            </a:r>
          </a:p>
        </p:txBody>
      </p:sp>
    </p:spTree>
    <p:extLst>
      <p:ext uri="{BB962C8B-B14F-4D97-AF65-F5344CB8AC3E}">
        <p14:creationId xmlns:p14="http://schemas.microsoft.com/office/powerpoint/2010/main" val="1991426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63C4-6A53-0935-3FEB-C7716D12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34B3F3-F7E5-0733-D97A-91B6ADF7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9050"/>
            <a:ext cx="5461000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85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9EBFA-1311-7FBD-F7E0-EB336C1E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AD8D93-D57A-FFA8-1B4E-BBCEACD1EBD5}"/>
              </a:ext>
            </a:extLst>
          </p:cNvPr>
          <p:cNvSpPr/>
          <p:nvPr/>
        </p:nvSpPr>
        <p:spPr>
          <a:xfrm>
            <a:off x="1702476" y="784545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</a:rPr>
              <a:t>ePIC</a:t>
            </a:r>
            <a:r>
              <a:rPr lang="en-US" sz="6600" b="1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</a:rPr>
              <a:t> –EICUG Poster 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Contest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06FC-3027-43BA-B971-17A23B585A97}"/>
              </a:ext>
            </a:extLst>
          </p:cNvPr>
          <p:cNvSpPr/>
          <p:nvPr/>
        </p:nvSpPr>
        <p:spPr>
          <a:xfrm>
            <a:off x="1782872" y="1610237"/>
            <a:ext cx="6682728" cy="13760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Best </a:t>
            </a:r>
            <a:r>
              <a:rPr lang="en-US" sz="48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Overall</a:t>
            </a:r>
            <a:endParaRPr lang="en-US" sz="4800" b="1" cap="none" spc="0" dirty="0">
              <a:ln w="19050">
                <a:solidFill>
                  <a:schemeClr val="accent3"/>
                </a:solidFill>
              </a:ln>
              <a:solidFill>
                <a:srgbClr val="011893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6844E-CBA4-316C-C39A-C687C1103B5C}"/>
              </a:ext>
            </a:extLst>
          </p:cNvPr>
          <p:cNvSpPr/>
          <p:nvPr/>
        </p:nvSpPr>
        <p:spPr>
          <a:xfrm>
            <a:off x="2404523" y="4079602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July 14 - 18, 2025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B03F76-B88D-3CFD-BFDE-A508EDFDA55B}"/>
              </a:ext>
            </a:extLst>
          </p:cNvPr>
          <p:cNvSpPr/>
          <p:nvPr/>
        </p:nvSpPr>
        <p:spPr>
          <a:xfrm>
            <a:off x="1372894" y="2717934"/>
            <a:ext cx="7309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E. </a:t>
            </a:r>
            <a:r>
              <a:rPr lang="en-US" sz="4400" b="1" dirty="0" err="1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Sidoretti</a:t>
            </a:r>
            <a:r>
              <a:rPr lang="en-US" sz="44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, M. Valenti, </a:t>
            </a:r>
          </a:p>
          <a:p>
            <a:pPr algn="ctr"/>
            <a:r>
              <a:rPr lang="en-US" sz="44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C. Romeo, N. Rubini, M. </a:t>
            </a:r>
            <a:r>
              <a:rPr lang="en-US" sz="4400" b="1" dirty="0" err="1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Ruspa</a:t>
            </a:r>
            <a:endParaRPr lang="en-US" sz="4400" b="1" cap="none" spc="0" dirty="0">
              <a:ln w="12700">
                <a:solidFill>
                  <a:srgbClr val="011893"/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96CEB-77CB-9EBC-A44E-B9ACAEF8517D}"/>
              </a:ext>
            </a:extLst>
          </p:cNvPr>
          <p:cNvSpPr txBox="1"/>
          <p:nvPr/>
        </p:nvSpPr>
        <p:spPr>
          <a:xfrm>
            <a:off x="640078" y="2112335"/>
            <a:ext cx="8778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The single most outstanding poster across all categories</a:t>
            </a:r>
          </a:p>
        </p:txBody>
      </p:sp>
    </p:spTree>
    <p:extLst>
      <p:ext uri="{BB962C8B-B14F-4D97-AF65-F5344CB8AC3E}">
        <p14:creationId xmlns:p14="http://schemas.microsoft.com/office/powerpoint/2010/main" val="2696155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fireworks&#10;&#10;AI-generated content may be incorrect.">
            <a:extLst>
              <a:ext uri="{FF2B5EF4-FFF2-40B4-BE49-F238E27FC236}">
                <a16:creationId xmlns:a16="http://schemas.microsoft.com/office/drawing/2014/main" id="{A997BF98-9864-426B-3177-6E898DCE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663" y="108117"/>
            <a:ext cx="2755900" cy="3162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E0D6A0-8002-AB3E-78D7-9C1F2AC828C5}"/>
              </a:ext>
            </a:extLst>
          </p:cNvPr>
          <p:cNvSpPr/>
          <p:nvPr/>
        </p:nvSpPr>
        <p:spPr>
          <a:xfrm>
            <a:off x="1366500" y="3265438"/>
            <a:ext cx="749166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A big </a:t>
            </a:r>
            <a:r>
              <a:rPr lang="en-US" sz="4800" b="1" dirty="0">
                <a:ln w="12700">
                  <a:solidFill>
                    <a:srgbClr val="011893"/>
                  </a:solidFill>
                </a:ln>
                <a:solidFill>
                  <a:srgbClr val="FF0000"/>
                </a:solidFill>
              </a:rPr>
              <a:t>Thank You </a:t>
            </a:r>
            <a:r>
              <a:rPr lang="en-US" sz="48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to </a:t>
            </a:r>
            <a:r>
              <a:rPr lang="en-US" sz="4800" b="1" dirty="0" err="1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Jihee</a:t>
            </a:r>
            <a:r>
              <a:rPr lang="en-US" sz="48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 Kim</a:t>
            </a:r>
          </a:p>
          <a:p>
            <a:pPr algn="ctr"/>
            <a:r>
              <a:rPr lang="en-US" sz="4800" b="1" cap="none" spc="0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  <a:effectLst/>
              </a:rPr>
              <a:t>and Antonio Paladino</a:t>
            </a:r>
          </a:p>
          <a:p>
            <a:pPr algn="ctr"/>
            <a:r>
              <a:rPr lang="en-US" sz="48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for all the help</a:t>
            </a:r>
            <a:endParaRPr lang="en-US" sz="4800" b="1" cap="none" spc="0" dirty="0">
              <a:ln w="12700">
                <a:solidFill>
                  <a:srgbClr val="011893"/>
                </a:solidFill>
              </a:ln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12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dot pattern&#10;&#10;AI-generated content may be incorrect.">
            <a:extLst>
              <a:ext uri="{FF2B5EF4-FFF2-40B4-BE49-F238E27FC236}">
                <a16:creationId xmlns:a16="http://schemas.microsoft.com/office/drawing/2014/main" id="{B9D75C39-BF54-672A-7E4E-39F51A3A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115" y="290288"/>
            <a:ext cx="4254995" cy="42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5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625C05-2C8D-F018-B346-E81F79450BC1}"/>
              </a:ext>
            </a:extLst>
          </p:cNvPr>
          <p:cNvSpPr/>
          <p:nvPr/>
        </p:nvSpPr>
        <p:spPr>
          <a:xfrm>
            <a:off x="1702476" y="784545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2</a:t>
            </a:r>
            <a:r>
              <a:rPr lang="en-US" sz="6600" b="1" cap="none" spc="0" baseline="3000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nd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</a:t>
            </a:r>
            <a:r>
              <a:rPr lang="en-US" sz="6000" b="1" cap="none" spc="0" dirty="0" err="1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</a:t>
            </a:r>
            <a:r>
              <a:rPr lang="en-US" sz="66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Photo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Contest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02410D-95A8-E4D5-97F9-D37D4E4A4D89}"/>
              </a:ext>
            </a:extLst>
          </p:cNvPr>
          <p:cNvSpPr/>
          <p:nvPr/>
        </p:nvSpPr>
        <p:spPr>
          <a:xfrm>
            <a:off x="1698123" y="1813181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1</a:t>
            </a:r>
            <a:r>
              <a:rPr lang="en-US" sz="6600" b="1" cap="none" spc="0" baseline="3000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st</a:t>
            </a:r>
            <a:r>
              <a:rPr lang="en-US" sz="66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 Place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C7D090-D7C9-F039-4E1C-3D3013B02BCD}"/>
              </a:ext>
            </a:extLst>
          </p:cNvPr>
          <p:cNvSpPr/>
          <p:nvPr/>
        </p:nvSpPr>
        <p:spPr>
          <a:xfrm>
            <a:off x="2392878" y="3158768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July 14 - 18, 2025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2B8048-79C0-6146-5299-ECAD544A0077}"/>
              </a:ext>
            </a:extLst>
          </p:cNvPr>
          <p:cNvSpPr/>
          <p:nvPr/>
        </p:nvSpPr>
        <p:spPr>
          <a:xfrm>
            <a:off x="1690137" y="2235438"/>
            <a:ext cx="67161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Roberto </a:t>
            </a:r>
            <a:r>
              <a:rPr lang="en-US" sz="6000" b="1" dirty="0" err="1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Perghenella</a:t>
            </a:r>
            <a:endParaRPr lang="en-US" sz="6000" b="1" cap="none" spc="0" dirty="0">
              <a:ln w="12700">
                <a:solidFill>
                  <a:srgbClr val="011893"/>
                </a:solidFill>
              </a:ln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743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lass block&#10;&#10;AI-generated content may be incorrect.">
            <a:extLst>
              <a:ext uri="{FF2B5EF4-FFF2-40B4-BE49-F238E27FC236}">
                <a16:creationId xmlns:a16="http://schemas.microsoft.com/office/drawing/2014/main" id="{E50CB8DD-2F7B-1CEE-E11C-22ED8429B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30" y="190004"/>
            <a:ext cx="3650139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8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A94E8-D3A4-3E5E-52A3-75E9F2713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2F52AD-6874-4634-675D-996CC33C58F1}"/>
              </a:ext>
            </a:extLst>
          </p:cNvPr>
          <p:cNvSpPr/>
          <p:nvPr/>
        </p:nvSpPr>
        <p:spPr>
          <a:xfrm>
            <a:off x="1702476" y="784545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2</a:t>
            </a:r>
            <a:r>
              <a:rPr lang="en-US" sz="6600" b="1" cap="none" spc="0" baseline="3000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nd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</a:t>
            </a:r>
            <a:r>
              <a:rPr lang="en-US" sz="6000" b="1" cap="none" spc="0" dirty="0" err="1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</a:t>
            </a:r>
            <a:r>
              <a:rPr lang="en-US" sz="66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Photo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Contest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D03E7F-2B54-F6E7-04D0-0C9AC66AD9A4}"/>
              </a:ext>
            </a:extLst>
          </p:cNvPr>
          <p:cNvSpPr/>
          <p:nvPr/>
        </p:nvSpPr>
        <p:spPr>
          <a:xfrm>
            <a:off x="1698123" y="1813181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1</a:t>
            </a:r>
            <a:r>
              <a:rPr lang="en-US" sz="6600" b="1" baseline="3000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st</a:t>
            </a:r>
            <a:r>
              <a:rPr lang="en-US" sz="66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 Place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3589BE-7A5D-A19F-9E08-146BE8770BEF}"/>
              </a:ext>
            </a:extLst>
          </p:cNvPr>
          <p:cNvSpPr/>
          <p:nvPr/>
        </p:nvSpPr>
        <p:spPr>
          <a:xfrm>
            <a:off x="2392878" y="3158768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July 14 - 18, 2025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0CF82C-0969-CABD-53A9-66ABDD4496EF}"/>
              </a:ext>
            </a:extLst>
          </p:cNvPr>
          <p:cNvSpPr/>
          <p:nvPr/>
        </p:nvSpPr>
        <p:spPr>
          <a:xfrm>
            <a:off x="2688900" y="2235438"/>
            <a:ext cx="47185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Julien </a:t>
            </a:r>
            <a:r>
              <a:rPr lang="en-US" sz="6000" b="1" dirty="0" err="1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Bettane</a:t>
            </a:r>
            <a:endParaRPr lang="en-US" sz="6000" b="1" dirty="0">
              <a:ln w="12700">
                <a:solidFill>
                  <a:srgbClr val="011893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4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B3D4A9FB-F250-AF2D-4C42-E82B0260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516" y="83128"/>
            <a:ext cx="3727367" cy="49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0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A5C00-CFE3-A556-A970-FC9AE240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B11127-D112-AE1D-2C4E-3025A76D1AC7}"/>
              </a:ext>
            </a:extLst>
          </p:cNvPr>
          <p:cNvSpPr/>
          <p:nvPr/>
        </p:nvSpPr>
        <p:spPr>
          <a:xfrm>
            <a:off x="1702476" y="784545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2</a:t>
            </a:r>
            <a:r>
              <a:rPr lang="en-US" sz="6600" b="1" cap="none" spc="0" baseline="3000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nd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</a:t>
            </a:r>
            <a:r>
              <a:rPr lang="en-US" sz="6000" b="1" cap="none" spc="0" dirty="0" err="1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</a:t>
            </a:r>
            <a:r>
              <a:rPr lang="en-US" sz="66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Photo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 Contest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19351-ECC9-3587-BEB1-96575EA55486}"/>
              </a:ext>
            </a:extLst>
          </p:cNvPr>
          <p:cNvSpPr/>
          <p:nvPr/>
        </p:nvSpPr>
        <p:spPr>
          <a:xfrm>
            <a:off x="1698123" y="1813181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3</a:t>
            </a:r>
            <a:r>
              <a:rPr lang="en-US" sz="6600" b="1" baseline="3000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rd</a:t>
            </a:r>
            <a:r>
              <a:rPr lang="en-US" sz="66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 </a:t>
            </a:r>
            <a:r>
              <a:rPr lang="en-US" sz="66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Place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F4698E-F181-D32C-A6C9-9F3D160925A3}"/>
              </a:ext>
            </a:extLst>
          </p:cNvPr>
          <p:cNvSpPr/>
          <p:nvPr/>
        </p:nvSpPr>
        <p:spPr>
          <a:xfrm>
            <a:off x="2392878" y="3158768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July 14 - 18, 2025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2A31EC-52A4-09C8-3565-62E670A700B0}"/>
              </a:ext>
            </a:extLst>
          </p:cNvPr>
          <p:cNvSpPr/>
          <p:nvPr/>
        </p:nvSpPr>
        <p:spPr>
          <a:xfrm>
            <a:off x="2703198" y="2235438"/>
            <a:ext cx="46900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Christina Tuve</a:t>
            </a:r>
          </a:p>
        </p:txBody>
      </p:sp>
    </p:spTree>
    <p:extLst>
      <p:ext uri="{BB962C8B-B14F-4D97-AF65-F5344CB8AC3E}">
        <p14:creationId xmlns:p14="http://schemas.microsoft.com/office/powerpoint/2010/main" val="199148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with a diagram of a machine&#10;&#10;AI-generated content may be incorrect.">
            <a:extLst>
              <a:ext uri="{FF2B5EF4-FFF2-40B4-BE49-F238E27FC236}">
                <a16:creationId xmlns:a16="http://schemas.microsoft.com/office/drawing/2014/main" id="{60FEFC70-BDB9-5399-6708-81D748EA4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768" y="0"/>
            <a:ext cx="503686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9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83DCD-A8A6-16CD-2598-452AB05EA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010C-F33F-8EC2-B098-4705A9119AFF}"/>
              </a:ext>
            </a:extLst>
          </p:cNvPr>
          <p:cNvSpPr/>
          <p:nvPr/>
        </p:nvSpPr>
        <p:spPr>
          <a:xfrm>
            <a:off x="1702476" y="784545"/>
            <a:ext cx="668272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</a:rPr>
              <a:t>ePIC</a:t>
            </a:r>
            <a:r>
              <a:rPr lang="en-US" sz="6600" b="1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</a:rPr>
              <a:t> –EICUG Poster </a:t>
            </a:r>
            <a:r>
              <a:rPr lang="en-US" sz="6600" b="1" cap="none" spc="0" dirty="0">
                <a:ln w="19050">
                  <a:solidFill>
                    <a:srgbClr val="92D050"/>
                  </a:solidFill>
                </a:ln>
                <a:solidFill>
                  <a:srgbClr val="011893"/>
                </a:solidFill>
                <a:effectLst/>
              </a:rPr>
              <a:t>Contest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37FA97-8607-8028-8ABA-3DB62C693263}"/>
              </a:ext>
            </a:extLst>
          </p:cNvPr>
          <p:cNvSpPr/>
          <p:nvPr/>
        </p:nvSpPr>
        <p:spPr>
          <a:xfrm>
            <a:off x="1782872" y="1610237"/>
            <a:ext cx="6682728" cy="13760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Best in Category </a:t>
            </a:r>
            <a:r>
              <a:rPr lang="en-US" sz="4800" b="1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1</a:t>
            </a:r>
            <a:r>
              <a:rPr lang="en-US" sz="48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AA8C3F-F40F-1ADB-E28B-9C02E661DDB9}"/>
              </a:ext>
            </a:extLst>
          </p:cNvPr>
          <p:cNvSpPr/>
          <p:nvPr/>
        </p:nvSpPr>
        <p:spPr>
          <a:xfrm>
            <a:off x="2455325" y="3808662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  <a:effectLst/>
              </a:rPr>
              <a:t>July 14 - 18, 2025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5CDFB-47C8-2A1A-355A-93CEDFB46BC5}"/>
              </a:ext>
            </a:extLst>
          </p:cNvPr>
          <p:cNvSpPr/>
          <p:nvPr/>
        </p:nvSpPr>
        <p:spPr>
          <a:xfrm>
            <a:off x="2669806" y="2986299"/>
            <a:ext cx="4718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2700">
                  <a:solidFill>
                    <a:srgbClr val="011893"/>
                  </a:solidFill>
                </a:ln>
                <a:solidFill>
                  <a:schemeClr val="accent3"/>
                </a:solidFill>
              </a:rPr>
              <a:t>Lauren Kasper</a:t>
            </a:r>
            <a:endParaRPr lang="en-US" sz="6000" b="1" cap="none" spc="0" dirty="0">
              <a:ln w="12700">
                <a:solidFill>
                  <a:srgbClr val="011893"/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F5F76-5B9B-B6A1-57D5-ED09A10106C2}"/>
              </a:ext>
            </a:extLst>
          </p:cNvPr>
          <p:cNvSpPr txBox="1"/>
          <p:nvPr/>
        </p:nvSpPr>
        <p:spPr>
          <a:xfrm>
            <a:off x="640078" y="2178491"/>
            <a:ext cx="8778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19050">
                  <a:solidFill>
                    <a:schemeClr val="accent3"/>
                  </a:solidFill>
                </a:ln>
                <a:solidFill>
                  <a:srgbClr val="011893"/>
                </a:solidFill>
              </a:rPr>
              <a:t>A poster on EIC Science or the ePIC Detector, designed for high school students</a:t>
            </a:r>
            <a:endParaRPr lang="en-US" sz="2400" b="1" dirty="0">
              <a:ln w="19050">
                <a:solidFill>
                  <a:schemeClr val="accent3"/>
                </a:solidFill>
              </a:ln>
              <a:solidFill>
                <a:srgbClr val="0118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19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244B4BE-CB21-DF45-A331-CA1CF14E33D3}" vid="{663197AC-D95F-2B45-82BD-F7ECA73015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200</Words>
  <Application>Microsoft Macintosh PowerPoint</Application>
  <PresentationFormat>Custom</PresentationFormat>
  <Paragraphs>41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Abramowitz, Jennifer</dc:creator>
  <cp:lastModifiedBy>Elke-Caroline Aschenauer</cp:lastModifiedBy>
  <cp:revision>11</cp:revision>
  <dcterms:created xsi:type="dcterms:W3CDTF">2025-07-10T18:27:16Z</dcterms:created>
  <dcterms:modified xsi:type="dcterms:W3CDTF">2025-07-18T13:06:41Z</dcterms:modified>
</cp:coreProperties>
</file>