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31" r:id="rId3"/>
    <p:sldId id="343" r:id="rId4"/>
    <p:sldId id="332" r:id="rId5"/>
    <p:sldId id="334" r:id="rId6"/>
    <p:sldId id="335" r:id="rId7"/>
    <p:sldId id="336" r:id="rId8"/>
    <p:sldId id="337" r:id="rId9"/>
    <p:sldId id="346" r:id="rId10"/>
    <p:sldId id="338" r:id="rId11"/>
    <p:sldId id="257" r:id="rId12"/>
    <p:sldId id="259" r:id="rId13"/>
    <p:sldId id="270" r:id="rId14"/>
    <p:sldId id="260" r:id="rId15"/>
    <p:sldId id="317" r:id="rId16"/>
    <p:sldId id="339" r:id="rId17"/>
    <p:sldId id="341" r:id="rId18"/>
    <p:sldId id="323" r:id="rId19"/>
    <p:sldId id="340" r:id="rId20"/>
    <p:sldId id="324" r:id="rId21"/>
    <p:sldId id="325" r:id="rId22"/>
    <p:sldId id="326" r:id="rId23"/>
    <p:sldId id="275" r:id="rId24"/>
    <p:sldId id="310" r:id="rId25"/>
    <p:sldId id="342" r:id="rId26"/>
    <p:sldId id="309" r:id="rId27"/>
    <p:sldId id="279" r:id="rId28"/>
    <p:sldId id="286" r:id="rId29"/>
    <p:sldId id="344" r:id="rId3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4651" autoAdjust="0"/>
  </p:normalViewPr>
  <p:slideViewPr>
    <p:cSldViewPr snapToGrid="0">
      <p:cViewPr>
        <p:scale>
          <a:sx n="100" d="100"/>
          <a:sy n="100" d="100"/>
        </p:scale>
        <p:origin x="-15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6A75C66-027B-4A37-8156-56D52881D366}" type="datetimeFigureOut">
              <a:rPr lang="en-US" smtClean="0"/>
              <a:t>7/15/2025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47B5155-8270-4247-A3F5-42B9927A3E48}" type="slidenum">
              <a:rPr lang="en-US" smtClean="0"/>
              <a:t>‹#›</a:t>
            </a:fld>
            <a:endParaRPr lang="en-US"/>
          </a:p>
        </p:txBody>
      </p:sp>
    </p:spTree>
    <p:extLst>
      <p:ext uri="{BB962C8B-B14F-4D97-AF65-F5344CB8AC3E}">
        <p14:creationId xmlns:p14="http://schemas.microsoft.com/office/powerpoint/2010/main" val="34236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EA9C3E82-846D-45A6-AB20-AD72D47C87A2}" type="datetimeFigureOut">
              <a:rPr lang="en-US" smtClean="0"/>
              <a:t>7/15/2025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2842429B-1FC0-40F3-8EBB-BAF3D32A70F3}" type="slidenum">
              <a:rPr lang="en-US" smtClean="0"/>
              <a:t>‹#›</a:t>
            </a:fld>
            <a:endParaRPr lang="en-US"/>
          </a:p>
        </p:txBody>
      </p:sp>
    </p:spTree>
    <p:extLst>
      <p:ext uri="{BB962C8B-B14F-4D97-AF65-F5344CB8AC3E}">
        <p14:creationId xmlns:p14="http://schemas.microsoft.com/office/powerpoint/2010/main" val="222967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9346" y="6489613"/>
            <a:ext cx="2743200" cy="365125"/>
          </a:xfrm>
        </p:spPr>
        <p:txBody>
          <a:bodyPr/>
          <a:lstStyle>
            <a:lvl1pPr>
              <a:defRPr/>
            </a:lvl1pPr>
          </a:lstStyle>
          <a:p>
            <a:endParaRPr lang="en-US" dirty="0"/>
          </a:p>
        </p:txBody>
      </p:sp>
      <p:sp>
        <p:nvSpPr>
          <p:cNvPr id="5" name="Footer Placeholder 4"/>
          <p:cNvSpPr>
            <a:spLocks noGrp="1"/>
          </p:cNvSpPr>
          <p:nvPr>
            <p:ph type="ftr" sz="quarter" idx="11"/>
          </p:nvPr>
        </p:nvSpPr>
        <p:spPr>
          <a:xfrm>
            <a:off x="4038600" y="6489614"/>
            <a:ext cx="4114800" cy="365125"/>
          </a:xfrm>
        </p:spPr>
        <p:txBody>
          <a:bodyPr/>
          <a:lstStyle/>
          <a:p>
            <a:endParaRPr lang="en-US" dirty="0"/>
          </a:p>
        </p:txBody>
      </p:sp>
      <p:sp>
        <p:nvSpPr>
          <p:cNvPr id="6" name="Slide Number Placeholder 5"/>
          <p:cNvSpPr>
            <a:spLocks noGrp="1"/>
          </p:cNvSpPr>
          <p:nvPr>
            <p:ph type="sldNum" sz="quarter" idx="12"/>
          </p:nvPr>
        </p:nvSpPr>
        <p:spPr>
          <a:xfrm>
            <a:off x="9395929" y="6405005"/>
            <a:ext cx="2743200" cy="365125"/>
          </a:xfrm>
        </p:spPr>
        <p:txBody>
          <a:bodyPr/>
          <a:lstStyle/>
          <a:p>
            <a:fld id="{ED7F7473-35CC-4359-AC04-EFEE0D39A7D2}" type="slidenum">
              <a:rPr lang="en-US" smtClean="0"/>
              <a:t>‹#›</a:t>
            </a:fld>
            <a:endParaRPr lang="en-US" dirty="0"/>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68470" y="0"/>
            <a:ext cx="1570659" cy="11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83292" y="6519446"/>
            <a:ext cx="2579232" cy="338554"/>
          </a:xfrm>
          <a:prstGeom prst="rect">
            <a:avLst/>
          </a:prstGeom>
          <a:noFill/>
        </p:spPr>
        <p:txBody>
          <a:bodyPr wrap="none" rtlCol="0">
            <a:spAutoFit/>
          </a:bodyPr>
          <a:lstStyle/>
          <a:p>
            <a:r>
              <a:rPr lang="en-US" sz="1600" dirty="0" err="1" smtClean="0"/>
              <a:t>ePIC</a:t>
            </a:r>
            <a:r>
              <a:rPr lang="en-US" sz="1600" dirty="0" smtClean="0"/>
              <a:t> at Jlab, July 14-18, 2025</a:t>
            </a:r>
            <a:endParaRPr lang="en-US" sz="1600" dirty="0"/>
          </a:p>
        </p:txBody>
      </p:sp>
      <p:sp>
        <p:nvSpPr>
          <p:cNvPr id="9" name="TextBox 8"/>
          <p:cNvSpPr txBox="1"/>
          <p:nvPr userDrawn="1"/>
        </p:nvSpPr>
        <p:spPr>
          <a:xfrm>
            <a:off x="4432627" y="6519446"/>
            <a:ext cx="2286588" cy="338554"/>
          </a:xfrm>
          <a:prstGeom prst="rect">
            <a:avLst/>
          </a:prstGeom>
          <a:noFill/>
        </p:spPr>
        <p:txBody>
          <a:bodyPr wrap="none" rtlCol="0">
            <a:spAutoFit/>
          </a:bodyPr>
          <a:lstStyle/>
          <a:p>
            <a:r>
              <a:rPr lang="en-US" sz="1600" dirty="0" smtClean="0"/>
              <a:t>William Gu, Jefferson Lab</a:t>
            </a:r>
            <a:endParaRPr lang="en-US" sz="1600" dirty="0"/>
          </a:p>
        </p:txBody>
      </p:sp>
      <p:pic>
        <p:nvPicPr>
          <p:cNvPr id="10" name="Picture 6" descr="DOE_Color_Seal_White_Background.jpg"/>
          <p:cNvPicPr>
            <a:picLocks noChangeAspect="1"/>
          </p:cNvPicPr>
          <p:nvPr userDrawn="1"/>
        </p:nvPicPr>
        <p:blipFill>
          <a:blip r:embed="rId3">
            <a:extLst>
              <a:ext uri="{28A0092B-C50C-407E-A947-70E740481C1C}">
                <a14:useLocalDpi xmlns:a14="http://schemas.microsoft.com/office/drawing/2010/main" val="0"/>
              </a:ext>
            </a:extLst>
          </a:blip>
          <a:srcRect l="14445" t="8992" r="14444" b="11816"/>
          <a:stretch>
            <a:fillRect/>
          </a:stretch>
        </p:blipFill>
        <p:spPr bwMode="auto">
          <a:xfrm>
            <a:off x="133351" y="101600"/>
            <a:ext cx="995234" cy="9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53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0950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69481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232692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55541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1871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23021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36396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413361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342941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90570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F7473-35CC-4359-AC04-EFEE0D39A7D2}" type="slidenum">
              <a:rPr lang="en-US" smtClean="0"/>
              <a:t>‹#›</a:t>
            </a:fld>
            <a:endParaRPr lang="en-US"/>
          </a:p>
        </p:txBody>
      </p:sp>
    </p:spTree>
    <p:extLst>
      <p:ext uri="{BB962C8B-B14F-4D97-AF65-F5344CB8AC3E}">
        <p14:creationId xmlns:p14="http://schemas.microsoft.com/office/powerpoint/2010/main" val="135948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Relationships>
</file>

<file path=ppt/slides/_rels/slide20.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9.tif"/><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15687" y="1180407"/>
            <a:ext cx="8626533" cy="1066021"/>
          </a:xfrm>
        </p:spPr>
        <p:txBody>
          <a:bodyPr>
            <a:normAutofit fontScale="90000"/>
          </a:bodyPr>
          <a:lstStyle/>
          <a:p>
            <a:r>
              <a:rPr lang="en-US" sz="4800" b="1" dirty="0" err="1" smtClean="0"/>
              <a:t>ePIC</a:t>
            </a:r>
            <a:r>
              <a:rPr lang="en-US" sz="4800" b="1" dirty="0" smtClean="0"/>
              <a:t> Global Timing Unit (GTU</a:t>
            </a:r>
            <a:r>
              <a:rPr lang="en-US" sz="4800" b="1" dirty="0" smtClean="0"/>
              <a:t>) Update</a:t>
            </a:r>
            <a:endParaRPr lang="en-US" sz="4800" b="1" dirty="0"/>
          </a:p>
        </p:txBody>
      </p:sp>
      <p:sp>
        <p:nvSpPr>
          <p:cNvPr id="3" name="Subtitle 2"/>
          <p:cNvSpPr>
            <a:spLocks noGrp="1"/>
          </p:cNvSpPr>
          <p:nvPr>
            <p:ph type="subTitle" idx="4294967295"/>
          </p:nvPr>
        </p:nvSpPr>
        <p:spPr>
          <a:xfrm>
            <a:off x="1623753" y="2654387"/>
            <a:ext cx="4967547" cy="1521373"/>
          </a:xfrm>
        </p:spPr>
        <p:txBody>
          <a:bodyPr>
            <a:normAutofit/>
          </a:bodyPr>
          <a:lstStyle/>
          <a:p>
            <a:pPr marL="742950" indent="-742950">
              <a:lnSpc>
                <a:spcPct val="100000"/>
              </a:lnSpc>
              <a:spcBef>
                <a:spcPts val="0"/>
              </a:spcBef>
              <a:buAutoNum type="arabicPeriod"/>
            </a:pPr>
            <a:r>
              <a:rPr lang="en-US" dirty="0" smtClean="0"/>
              <a:t>Overview of the GTU</a:t>
            </a:r>
            <a:endParaRPr lang="en-US" dirty="0"/>
          </a:p>
          <a:p>
            <a:pPr marL="742950" indent="-742950">
              <a:lnSpc>
                <a:spcPct val="100000"/>
              </a:lnSpc>
              <a:spcBef>
                <a:spcPts val="0"/>
              </a:spcBef>
              <a:buAutoNum type="arabicPeriod"/>
            </a:pPr>
            <a:r>
              <a:rPr lang="en-US" dirty="0" smtClean="0"/>
              <a:t>Main Updates in the design</a:t>
            </a:r>
            <a:endParaRPr lang="en-US" dirty="0"/>
          </a:p>
          <a:p>
            <a:pPr marL="742950" indent="-742950">
              <a:lnSpc>
                <a:spcPct val="100000"/>
              </a:lnSpc>
              <a:spcBef>
                <a:spcPts val="0"/>
              </a:spcBef>
              <a:buAutoNum type="arabicPeriod"/>
            </a:pPr>
            <a:r>
              <a:rPr lang="en-US" dirty="0" smtClean="0"/>
              <a:t>The </a:t>
            </a:r>
            <a:r>
              <a:rPr lang="en-US" dirty="0"/>
              <a:t>C</a:t>
            </a:r>
            <a:r>
              <a:rPr lang="en-US" dirty="0" smtClean="0"/>
              <a:t>urrent </a:t>
            </a:r>
            <a:r>
              <a:rPr lang="en-US" dirty="0"/>
              <a:t>S</a:t>
            </a:r>
            <a:r>
              <a:rPr lang="en-US" dirty="0" smtClean="0"/>
              <a:t>tatus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24" t="13875" r="19383" b="43433"/>
          <a:stretch/>
        </p:blipFill>
        <p:spPr>
          <a:xfrm>
            <a:off x="5342268" y="3747279"/>
            <a:ext cx="6366294" cy="2415396"/>
          </a:xfrm>
          <a:prstGeom prst="rect">
            <a:avLst/>
          </a:prstGeom>
        </p:spPr>
      </p:pic>
      <p:sp>
        <p:nvSpPr>
          <p:cNvPr id="5" name="Rectangle 4"/>
          <p:cNvSpPr/>
          <p:nvPr/>
        </p:nvSpPr>
        <p:spPr>
          <a:xfrm>
            <a:off x="5342268" y="3758238"/>
            <a:ext cx="6366294" cy="2415396"/>
          </a:xfrm>
          <a:prstGeom prst="rect">
            <a:avLst/>
          </a:prstGeom>
          <a:solidFill>
            <a:srgbClr val="7F7F7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1</a:t>
            </a:fld>
            <a:endParaRPr lang="en-US" dirty="0"/>
          </a:p>
        </p:txBody>
      </p:sp>
    </p:spTree>
    <p:extLst>
      <p:ext uri="{BB962C8B-B14F-4D97-AF65-F5344CB8AC3E}">
        <p14:creationId xmlns:p14="http://schemas.microsoft.com/office/powerpoint/2010/main" val="157822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2862262"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10</a:t>
            </a:fld>
            <a:endParaRPr lang="en-US" dirty="0"/>
          </a:p>
        </p:txBody>
      </p:sp>
      <p:sp>
        <p:nvSpPr>
          <p:cNvPr id="12" name="TextBox 11"/>
          <p:cNvSpPr txBox="1"/>
          <p:nvPr/>
        </p:nvSpPr>
        <p:spPr>
          <a:xfrm>
            <a:off x="2670702" y="1917700"/>
            <a:ext cx="6362960" cy="1862048"/>
          </a:xfrm>
          <a:prstGeom prst="rect">
            <a:avLst/>
          </a:prstGeom>
          <a:noFill/>
        </p:spPr>
        <p:txBody>
          <a:bodyPr wrap="none" rtlCol="0">
            <a:spAutoFit/>
          </a:bodyPr>
          <a:lstStyle/>
          <a:p>
            <a:r>
              <a:rPr lang="en-US" sz="11500" dirty="0" smtClean="0"/>
              <a:t>Thank you</a:t>
            </a:r>
            <a:endParaRPr lang="en-US" sz="11500" dirty="0"/>
          </a:p>
        </p:txBody>
      </p:sp>
      <p:sp>
        <p:nvSpPr>
          <p:cNvPr id="3" name="TextBox 2"/>
          <p:cNvSpPr txBox="1"/>
          <p:nvPr/>
        </p:nvSpPr>
        <p:spPr>
          <a:xfrm>
            <a:off x="1531864" y="4775200"/>
            <a:ext cx="8640635" cy="1200329"/>
          </a:xfrm>
          <a:prstGeom prst="rect">
            <a:avLst/>
          </a:prstGeom>
          <a:noFill/>
        </p:spPr>
        <p:txBody>
          <a:bodyPr wrap="none" rtlCol="0">
            <a:spAutoFit/>
          </a:bodyPr>
          <a:lstStyle/>
          <a:p>
            <a:pPr marL="457200" indent="-457200">
              <a:buFont typeface="Arial" panose="020B0604020202020204" pitchFamily="34" charset="0"/>
              <a:buChar char="•"/>
            </a:pPr>
            <a:r>
              <a:rPr lang="en-US" sz="2400" dirty="0" smtClean="0">
                <a:solidFill>
                  <a:srgbClr val="00B050"/>
                </a:solidFill>
              </a:rPr>
              <a:t>The GTU manual (preliminary version) is attached in the agenda</a:t>
            </a:r>
          </a:p>
          <a:p>
            <a:pPr marL="457200" indent="-457200">
              <a:buFont typeface="Arial" panose="020B0604020202020204" pitchFamily="34" charset="0"/>
              <a:buChar char="•"/>
            </a:pPr>
            <a:r>
              <a:rPr lang="en-US" sz="2400" dirty="0" smtClean="0">
                <a:solidFill>
                  <a:srgbClr val="00B050"/>
                </a:solidFill>
              </a:rPr>
              <a:t>The more detailed GTU design can be found in the backup slides</a:t>
            </a:r>
          </a:p>
          <a:p>
            <a:pPr marL="457200" indent="-457200">
              <a:buFont typeface="Arial" panose="020B0604020202020204" pitchFamily="34" charset="0"/>
              <a:buChar char="•"/>
            </a:pPr>
            <a:r>
              <a:rPr lang="en-US" sz="2400" dirty="0" smtClean="0">
                <a:solidFill>
                  <a:srgbClr val="00B050"/>
                </a:solidFill>
              </a:rPr>
              <a:t>The firmware and software are starting</a:t>
            </a:r>
            <a:endParaRPr lang="en-US" sz="2400" dirty="0">
              <a:solidFill>
                <a:srgbClr val="00B050"/>
              </a:solidFill>
            </a:endParaRPr>
          </a:p>
        </p:txBody>
      </p:sp>
    </p:spTree>
    <p:extLst>
      <p:ext uri="{BB962C8B-B14F-4D97-AF65-F5344CB8AC3E}">
        <p14:creationId xmlns:p14="http://schemas.microsoft.com/office/powerpoint/2010/main" val="4140042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1542" y="2642678"/>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23350" y="26474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4788" y="2653263"/>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76596" y="265799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91019" y="2654671"/>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102827" y="2659400"/>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97119" y="26474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0613" y="2135527"/>
            <a:ext cx="1627433" cy="369332"/>
          </a:xfrm>
          <a:prstGeom prst="rect">
            <a:avLst/>
          </a:prstGeom>
          <a:noFill/>
        </p:spPr>
        <p:txBody>
          <a:bodyPr wrap="none" rtlCol="0">
            <a:spAutoFit/>
          </a:bodyPr>
          <a:lstStyle/>
          <a:p>
            <a:r>
              <a:rPr lang="en-US" dirty="0" smtClean="0"/>
              <a:t>Streaming Data</a:t>
            </a:r>
            <a:endParaRPr lang="en-US" dirty="0"/>
          </a:p>
        </p:txBody>
      </p:sp>
      <p:sp>
        <p:nvSpPr>
          <p:cNvPr id="14" name="TextBox 13"/>
          <p:cNvSpPr txBox="1"/>
          <p:nvPr/>
        </p:nvSpPr>
        <p:spPr>
          <a:xfrm>
            <a:off x="10124085" y="2707572"/>
            <a:ext cx="1353960" cy="276999"/>
          </a:xfrm>
          <a:prstGeom prst="rect">
            <a:avLst/>
          </a:prstGeom>
          <a:noFill/>
        </p:spPr>
        <p:txBody>
          <a:bodyPr wrap="none" rtlCol="0">
            <a:spAutoFit/>
          </a:bodyPr>
          <a:lstStyle/>
          <a:p>
            <a:r>
              <a:rPr lang="en-US" sz="1200" dirty="0" smtClean="0"/>
              <a:t>Time Frame M+5</a:t>
            </a:r>
            <a:endParaRPr lang="en-US" sz="1200" dirty="0"/>
          </a:p>
        </p:txBody>
      </p:sp>
      <p:sp>
        <p:nvSpPr>
          <p:cNvPr id="15" name="TextBox 14"/>
          <p:cNvSpPr txBox="1"/>
          <p:nvPr/>
        </p:nvSpPr>
        <p:spPr>
          <a:xfrm>
            <a:off x="1205006" y="2693286"/>
            <a:ext cx="1333122" cy="276999"/>
          </a:xfrm>
          <a:prstGeom prst="rect">
            <a:avLst/>
          </a:prstGeom>
          <a:noFill/>
        </p:spPr>
        <p:txBody>
          <a:bodyPr wrap="none" rtlCol="0">
            <a:spAutoFit/>
          </a:bodyPr>
          <a:lstStyle/>
          <a:p>
            <a:r>
              <a:rPr lang="en-US" sz="1200" dirty="0" smtClean="0"/>
              <a:t>Time Frame 1 …</a:t>
            </a:r>
            <a:endParaRPr lang="en-US" sz="1200" dirty="0"/>
          </a:p>
        </p:txBody>
      </p:sp>
      <p:sp>
        <p:nvSpPr>
          <p:cNvPr id="16" name="TextBox 15"/>
          <p:cNvSpPr txBox="1"/>
          <p:nvPr/>
        </p:nvSpPr>
        <p:spPr>
          <a:xfrm>
            <a:off x="8709662" y="2720597"/>
            <a:ext cx="1353960" cy="276999"/>
          </a:xfrm>
          <a:prstGeom prst="rect">
            <a:avLst/>
          </a:prstGeom>
          <a:noFill/>
        </p:spPr>
        <p:txBody>
          <a:bodyPr wrap="none" rtlCol="0">
            <a:spAutoFit/>
          </a:bodyPr>
          <a:lstStyle/>
          <a:p>
            <a:r>
              <a:rPr lang="en-US" sz="1200" dirty="0" smtClean="0"/>
              <a:t>Time Frame M+4</a:t>
            </a:r>
            <a:endParaRPr lang="en-US" sz="1200" dirty="0"/>
          </a:p>
        </p:txBody>
      </p:sp>
      <p:sp>
        <p:nvSpPr>
          <p:cNvPr id="17" name="TextBox 16"/>
          <p:cNvSpPr txBox="1"/>
          <p:nvPr/>
        </p:nvSpPr>
        <p:spPr>
          <a:xfrm>
            <a:off x="7303253" y="2713447"/>
            <a:ext cx="1353960" cy="276999"/>
          </a:xfrm>
          <a:prstGeom prst="rect">
            <a:avLst/>
          </a:prstGeom>
          <a:noFill/>
        </p:spPr>
        <p:txBody>
          <a:bodyPr wrap="none" rtlCol="0">
            <a:spAutoFit/>
          </a:bodyPr>
          <a:lstStyle/>
          <a:p>
            <a:r>
              <a:rPr lang="en-US" sz="1200" dirty="0" smtClean="0"/>
              <a:t>Time Frame M+3</a:t>
            </a:r>
            <a:endParaRPr lang="en-US" sz="1200" dirty="0"/>
          </a:p>
        </p:txBody>
      </p:sp>
      <p:sp>
        <p:nvSpPr>
          <p:cNvPr id="18" name="TextBox 17"/>
          <p:cNvSpPr txBox="1"/>
          <p:nvPr/>
        </p:nvSpPr>
        <p:spPr>
          <a:xfrm>
            <a:off x="5876493" y="2707572"/>
            <a:ext cx="1353960" cy="276999"/>
          </a:xfrm>
          <a:prstGeom prst="rect">
            <a:avLst/>
          </a:prstGeom>
          <a:noFill/>
        </p:spPr>
        <p:txBody>
          <a:bodyPr wrap="none" rtlCol="0">
            <a:spAutoFit/>
          </a:bodyPr>
          <a:lstStyle/>
          <a:p>
            <a:r>
              <a:rPr lang="en-US" sz="1200" dirty="0" smtClean="0"/>
              <a:t>Time Frame M+2</a:t>
            </a:r>
            <a:endParaRPr lang="en-US" sz="1200" dirty="0"/>
          </a:p>
        </p:txBody>
      </p:sp>
      <p:sp>
        <p:nvSpPr>
          <p:cNvPr id="19" name="TextBox 18"/>
          <p:cNvSpPr txBox="1"/>
          <p:nvPr/>
        </p:nvSpPr>
        <p:spPr>
          <a:xfrm>
            <a:off x="3976766" y="2693286"/>
            <a:ext cx="1353960" cy="276999"/>
          </a:xfrm>
          <a:prstGeom prst="rect">
            <a:avLst/>
          </a:prstGeom>
          <a:noFill/>
        </p:spPr>
        <p:txBody>
          <a:bodyPr wrap="none" rtlCol="0">
            <a:spAutoFit/>
          </a:bodyPr>
          <a:lstStyle/>
          <a:p>
            <a:r>
              <a:rPr lang="en-US" sz="1200" dirty="0" smtClean="0"/>
              <a:t>Time Frame M+1</a:t>
            </a:r>
            <a:endParaRPr lang="en-US" sz="1200" dirty="0"/>
          </a:p>
        </p:txBody>
      </p:sp>
      <p:sp>
        <p:nvSpPr>
          <p:cNvPr id="20" name="TextBox 19"/>
          <p:cNvSpPr txBox="1"/>
          <p:nvPr/>
        </p:nvSpPr>
        <p:spPr>
          <a:xfrm>
            <a:off x="2659487" y="2690162"/>
            <a:ext cx="1179234" cy="276999"/>
          </a:xfrm>
          <a:prstGeom prst="rect">
            <a:avLst/>
          </a:prstGeom>
          <a:noFill/>
        </p:spPr>
        <p:txBody>
          <a:bodyPr wrap="none" rtlCol="0">
            <a:spAutoFit/>
          </a:bodyPr>
          <a:lstStyle/>
          <a:p>
            <a:r>
              <a:rPr lang="en-US" sz="1200" dirty="0" smtClean="0"/>
              <a:t>Time Frame M</a:t>
            </a:r>
            <a:endParaRPr lang="en-US" sz="1200" dirty="0"/>
          </a:p>
        </p:txBody>
      </p:sp>
      <p:cxnSp>
        <p:nvCxnSpPr>
          <p:cNvPr id="21" name="Straight Connector 20"/>
          <p:cNvCxnSpPr/>
          <p:nvPr/>
        </p:nvCxnSpPr>
        <p:spPr>
          <a:xfrm>
            <a:off x="1195720" y="3231965"/>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97625" y="3161480"/>
            <a:ext cx="0" cy="142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90594" y="3231965"/>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1932" y="3146466"/>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5468" y="3231965"/>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80342" y="3231965"/>
            <a:ext cx="1557431" cy="283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15537" y="3153914"/>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57218" y="3159830"/>
            <a:ext cx="0" cy="142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2950" y="3235512"/>
            <a:ext cx="1013957" cy="13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6907" y="3236887"/>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69256" y="3160404"/>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71781" y="3236888"/>
            <a:ext cx="3298045" cy="203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682033" y="3162397"/>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1991" y="3240448"/>
            <a:ext cx="564450" cy="276999"/>
          </a:xfrm>
          <a:prstGeom prst="rect">
            <a:avLst/>
          </a:prstGeom>
          <a:noFill/>
        </p:spPr>
        <p:txBody>
          <a:bodyPr wrap="none" rtlCol="0">
            <a:spAutoFit/>
          </a:bodyPr>
          <a:lstStyle/>
          <a:p>
            <a:r>
              <a:rPr lang="en-US" sz="1200" dirty="0" smtClean="0">
                <a:solidFill>
                  <a:srgbClr val="00B050"/>
                </a:solidFill>
              </a:rPr>
              <a:t>START</a:t>
            </a:r>
            <a:endParaRPr lang="en-US" sz="1200" dirty="0">
              <a:solidFill>
                <a:srgbClr val="00B050"/>
              </a:solidFill>
            </a:endParaRPr>
          </a:p>
        </p:txBody>
      </p:sp>
      <p:sp>
        <p:nvSpPr>
          <p:cNvPr id="35" name="TextBox 34"/>
          <p:cNvSpPr txBox="1"/>
          <p:nvPr/>
        </p:nvSpPr>
        <p:spPr>
          <a:xfrm>
            <a:off x="2268668" y="3222011"/>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36" name="TextBox 35"/>
          <p:cNvSpPr txBox="1"/>
          <p:nvPr/>
        </p:nvSpPr>
        <p:spPr>
          <a:xfrm>
            <a:off x="3627025" y="3231965"/>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37" name="TextBox 36"/>
          <p:cNvSpPr txBox="1"/>
          <p:nvPr/>
        </p:nvSpPr>
        <p:spPr>
          <a:xfrm>
            <a:off x="5596341" y="3230889"/>
            <a:ext cx="564450" cy="276999"/>
          </a:xfrm>
          <a:prstGeom prst="rect">
            <a:avLst/>
          </a:prstGeom>
          <a:noFill/>
        </p:spPr>
        <p:txBody>
          <a:bodyPr wrap="none" rtlCol="0">
            <a:spAutoFit/>
          </a:bodyPr>
          <a:lstStyle/>
          <a:p>
            <a:r>
              <a:rPr lang="en-US" sz="1200" dirty="0" smtClean="0">
                <a:solidFill>
                  <a:srgbClr val="00B050"/>
                </a:solidFill>
              </a:rPr>
              <a:t>START</a:t>
            </a:r>
            <a:endParaRPr lang="en-US" sz="1200" dirty="0">
              <a:solidFill>
                <a:srgbClr val="00B050"/>
              </a:solidFill>
            </a:endParaRPr>
          </a:p>
        </p:txBody>
      </p:sp>
      <p:sp>
        <p:nvSpPr>
          <p:cNvPr id="38" name="TextBox 37"/>
          <p:cNvSpPr txBox="1"/>
          <p:nvPr/>
        </p:nvSpPr>
        <p:spPr>
          <a:xfrm>
            <a:off x="6903308" y="3230889"/>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39" name="TextBox 38"/>
          <p:cNvSpPr txBox="1"/>
          <p:nvPr/>
        </p:nvSpPr>
        <p:spPr>
          <a:xfrm>
            <a:off x="8304803" y="3240448"/>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cxnSp>
        <p:nvCxnSpPr>
          <p:cNvPr id="40" name="Straight Connector 39"/>
          <p:cNvCxnSpPr/>
          <p:nvPr/>
        </p:nvCxnSpPr>
        <p:spPr>
          <a:xfrm>
            <a:off x="5436374" y="3167283"/>
            <a:ext cx="0" cy="1428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69251" y="3274639"/>
            <a:ext cx="507896" cy="276999"/>
          </a:xfrm>
          <a:prstGeom prst="rect">
            <a:avLst/>
          </a:prstGeom>
          <a:noFill/>
        </p:spPr>
        <p:txBody>
          <a:bodyPr wrap="none" rtlCol="0">
            <a:spAutoFit/>
          </a:bodyPr>
          <a:lstStyle/>
          <a:p>
            <a:r>
              <a:rPr lang="en-US" sz="1200" dirty="0" smtClean="0">
                <a:solidFill>
                  <a:srgbClr val="FF0000"/>
                </a:solidFill>
              </a:rPr>
              <a:t>STOP</a:t>
            </a:r>
            <a:endParaRPr lang="en-US" sz="1200" dirty="0">
              <a:solidFill>
                <a:srgbClr val="FF0000"/>
              </a:solidFill>
            </a:endParaRPr>
          </a:p>
        </p:txBody>
      </p:sp>
      <p:cxnSp>
        <p:nvCxnSpPr>
          <p:cNvPr id="42" name="Straight Connector 41"/>
          <p:cNvCxnSpPr/>
          <p:nvPr/>
        </p:nvCxnSpPr>
        <p:spPr>
          <a:xfrm flipV="1">
            <a:off x="5434976" y="3232185"/>
            <a:ext cx="426576" cy="47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6930" y="3731924"/>
            <a:ext cx="358140" cy="17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34642" y="3576729"/>
            <a:ext cx="3568221" cy="276999"/>
          </a:xfrm>
          <a:prstGeom prst="rect">
            <a:avLst/>
          </a:prstGeom>
          <a:noFill/>
        </p:spPr>
        <p:txBody>
          <a:bodyPr wrap="none" rtlCol="0">
            <a:spAutoFit/>
          </a:bodyPr>
          <a:lstStyle/>
          <a:p>
            <a:r>
              <a:rPr lang="en-US" sz="1200" dirty="0" smtClean="0">
                <a:solidFill>
                  <a:srgbClr val="7030A0"/>
                </a:solidFill>
              </a:rPr>
              <a:t>RE-START: </a:t>
            </a:r>
            <a:r>
              <a:rPr lang="en-US" sz="1200" dirty="0" smtClean="0">
                <a:solidFill>
                  <a:srgbClr val="002060"/>
                </a:solidFill>
              </a:rPr>
              <a:t>STOP and START at the same Beam Crossing</a:t>
            </a:r>
            <a:endParaRPr lang="en-US" sz="1200" dirty="0">
              <a:solidFill>
                <a:srgbClr val="002060"/>
              </a:solidFill>
            </a:endParaRPr>
          </a:p>
        </p:txBody>
      </p:sp>
      <p:sp>
        <p:nvSpPr>
          <p:cNvPr id="45" name="TextBox 44"/>
          <p:cNvSpPr txBox="1"/>
          <p:nvPr/>
        </p:nvSpPr>
        <p:spPr>
          <a:xfrm>
            <a:off x="6195070" y="3610207"/>
            <a:ext cx="1831784" cy="276999"/>
          </a:xfrm>
          <a:prstGeom prst="rect">
            <a:avLst/>
          </a:prstGeom>
          <a:noFill/>
        </p:spPr>
        <p:txBody>
          <a:bodyPr wrap="none" rtlCol="0">
            <a:spAutoFit/>
          </a:bodyPr>
          <a:lstStyle/>
          <a:p>
            <a:r>
              <a:rPr lang="en-US" sz="1200" dirty="0" smtClean="0"/>
              <a:t>Whole detector dead time</a:t>
            </a:r>
            <a:endParaRPr lang="en-US" sz="1200" dirty="0"/>
          </a:p>
        </p:txBody>
      </p:sp>
      <p:cxnSp>
        <p:nvCxnSpPr>
          <p:cNvPr id="46" name="Straight Connector 45"/>
          <p:cNvCxnSpPr/>
          <p:nvPr/>
        </p:nvCxnSpPr>
        <p:spPr>
          <a:xfrm>
            <a:off x="10103817" y="3184104"/>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37869" y="3254589"/>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48" name="Rectangle 47"/>
          <p:cNvSpPr/>
          <p:nvPr/>
        </p:nvSpPr>
        <p:spPr>
          <a:xfrm>
            <a:off x="941991" y="1622771"/>
            <a:ext cx="3005951" cy="400110"/>
          </a:xfrm>
          <a:prstGeom prst="rect">
            <a:avLst/>
          </a:prstGeom>
        </p:spPr>
        <p:txBody>
          <a:bodyPr wrap="none">
            <a:spAutoFit/>
          </a:bodyPr>
          <a:lstStyle/>
          <a:p>
            <a:pPr lvl="0">
              <a:spcAft>
                <a:spcPts val="400"/>
              </a:spcAft>
            </a:pPr>
            <a:r>
              <a:rPr lang="en-US" sz="2000" dirty="0" smtClean="0">
                <a:solidFill>
                  <a:srgbClr val="000000"/>
                </a:solidFill>
              </a:rPr>
              <a:t>1.1 Synchronized control</a:t>
            </a:r>
            <a:endParaRPr lang="en-US" sz="2000" dirty="0">
              <a:solidFill>
                <a:srgbClr val="000000"/>
              </a:solidFill>
            </a:endParaRPr>
          </a:p>
        </p:txBody>
      </p:sp>
      <p:sp>
        <p:nvSpPr>
          <p:cNvPr id="49" name="Rectangle 48"/>
          <p:cNvSpPr/>
          <p:nvPr/>
        </p:nvSpPr>
        <p:spPr>
          <a:xfrm>
            <a:off x="941990" y="4026589"/>
            <a:ext cx="7767671" cy="400110"/>
          </a:xfrm>
          <a:prstGeom prst="rect">
            <a:avLst/>
          </a:prstGeom>
        </p:spPr>
        <p:txBody>
          <a:bodyPr wrap="square">
            <a:spAutoFit/>
          </a:bodyPr>
          <a:lstStyle/>
          <a:p>
            <a:pPr>
              <a:spcAft>
                <a:spcPts val="400"/>
              </a:spcAft>
            </a:pPr>
            <a:r>
              <a:rPr lang="en-US" sz="2000" dirty="0" smtClean="0">
                <a:solidFill>
                  <a:srgbClr val="000000"/>
                </a:solidFill>
              </a:rPr>
              <a:t>1.2 J</a:t>
            </a:r>
            <a:r>
              <a:rPr lang="en-US" sz="2000" dirty="0" smtClean="0"/>
              <a:t>itter </a:t>
            </a:r>
            <a:r>
              <a:rPr lang="en-US" sz="2000" dirty="0"/>
              <a:t>of the </a:t>
            </a:r>
            <a:r>
              <a:rPr lang="en-US" sz="2000" dirty="0" smtClean="0"/>
              <a:t>FEB/ASIC </a:t>
            </a:r>
            <a:r>
              <a:rPr lang="en-US" sz="2000" dirty="0"/>
              <a:t>received clock: less than </a:t>
            </a:r>
            <a:r>
              <a:rPr lang="en-US" sz="2000" dirty="0" smtClean="0"/>
              <a:t>5ps;</a:t>
            </a:r>
            <a:endParaRPr lang="en-US" sz="2000" dirty="0">
              <a:solidFill>
                <a:srgbClr val="000000"/>
              </a:solidFill>
            </a:endParaRPr>
          </a:p>
        </p:txBody>
      </p:sp>
      <p:sp>
        <p:nvSpPr>
          <p:cNvPr id="50" name="Rectangle 49"/>
          <p:cNvSpPr/>
          <p:nvPr/>
        </p:nvSpPr>
        <p:spPr>
          <a:xfrm>
            <a:off x="941991" y="4527725"/>
            <a:ext cx="10127835" cy="707886"/>
          </a:xfrm>
          <a:prstGeom prst="rect">
            <a:avLst/>
          </a:prstGeom>
        </p:spPr>
        <p:txBody>
          <a:bodyPr wrap="square">
            <a:spAutoFit/>
          </a:bodyPr>
          <a:lstStyle/>
          <a:p>
            <a:pPr lvl="1" indent="-457200">
              <a:spcAft>
                <a:spcPts val="400"/>
              </a:spcAft>
            </a:pPr>
            <a:r>
              <a:rPr lang="en-US" sz="2000" dirty="0" smtClean="0">
                <a:solidFill>
                  <a:srgbClr val="000000"/>
                </a:solidFill>
              </a:rPr>
              <a:t>1.3 </a:t>
            </a:r>
            <a:r>
              <a:rPr lang="en-US" sz="2000" dirty="0" smtClean="0"/>
              <a:t>For </a:t>
            </a:r>
            <a:r>
              <a:rPr lang="en-US" sz="2000" dirty="0"/>
              <a:t>TOF detectors, the phase of the clock relative to the beam crossing center point is stable </a:t>
            </a:r>
            <a:r>
              <a:rPr lang="en-US" sz="2000" dirty="0" smtClean="0"/>
              <a:t>(less than </a:t>
            </a:r>
            <a:r>
              <a:rPr lang="en-US" sz="2000" dirty="0"/>
              <a:t>5ps</a:t>
            </a:r>
            <a:r>
              <a:rPr lang="en-US" sz="2000" dirty="0" smtClean="0"/>
              <a:t>);</a:t>
            </a:r>
            <a:endParaRPr lang="en-US" sz="2000" dirty="0"/>
          </a:p>
        </p:txBody>
      </p:sp>
      <p:sp>
        <p:nvSpPr>
          <p:cNvPr id="51" name="Rectangle 50"/>
          <p:cNvSpPr/>
          <p:nvPr/>
        </p:nvSpPr>
        <p:spPr>
          <a:xfrm>
            <a:off x="941990" y="5224249"/>
            <a:ext cx="10127835" cy="707886"/>
          </a:xfrm>
          <a:prstGeom prst="rect">
            <a:avLst/>
          </a:prstGeom>
        </p:spPr>
        <p:txBody>
          <a:bodyPr wrap="square">
            <a:spAutoFit/>
          </a:bodyPr>
          <a:lstStyle/>
          <a:p>
            <a:pPr lvl="1" indent="-457200">
              <a:spcAft>
                <a:spcPts val="400"/>
              </a:spcAft>
            </a:pPr>
            <a:r>
              <a:rPr lang="en-US" sz="2000" dirty="0" smtClean="0">
                <a:solidFill>
                  <a:srgbClr val="000000"/>
                </a:solidFill>
              </a:rPr>
              <a:t>1.4 </a:t>
            </a:r>
            <a:r>
              <a:rPr lang="en-US" sz="2000" dirty="0" smtClean="0"/>
              <a:t>For </a:t>
            </a:r>
            <a:r>
              <a:rPr lang="en-US" sz="2000" dirty="0" err="1" smtClean="0"/>
              <a:t>dRICH</a:t>
            </a:r>
            <a:r>
              <a:rPr lang="en-US" sz="2000" dirty="0" smtClean="0"/>
              <a:t> detector, </a:t>
            </a:r>
            <a:r>
              <a:rPr lang="en-US" sz="2000" dirty="0"/>
              <a:t>the phase of the clock relative to the beam crossing center point is stable </a:t>
            </a:r>
            <a:r>
              <a:rPr lang="en-US" sz="2000" dirty="0" smtClean="0"/>
              <a:t>(&lt; ~100ps) for shutter implementation (zero </a:t>
            </a:r>
            <a:r>
              <a:rPr lang="en-US" sz="2000" dirty="0"/>
              <a:t>suppression</a:t>
            </a:r>
            <a:r>
              <a:rPr lang="en-US" sz="2000" dirty="0" smtClean="0"/>
              <a:t>)</a:t>
            </a:r>
            <a:endParaRPr lang="en-US" sz="2000" dirty="0"/>
          </a:p>
        </p:txBody>
      </p:sp>
      <p:sp>
        <p:nvSpPr>
          <p:cNvPr id="52" name="Title 1"/>
          <p:cNvSpPr txBox="1">
            <a:spLocks/>
          </p:cNvSpPr>
          <p:nvPr/>
        </p:nvSpPr>
        <p:spPr>
          <a:xfrm>
            <a:off x="941990" y="752085"/>
            <a:ext cx="4388736"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B1</a:t>
            </a:r>
            <a:r>
              <a:rPr lang="en-US" b="1" dirty="0" smtClean="0"/>
              <a:t>. The requirements</a:t>
            </a:r>
            <a:endParaRPr lang="en-US" b="1" dirty="0"/>
          </a:p>
        </p:txBody>
      </p:sp>
      <p:sp>
        <p:nvSpPr>
          <p:cNvPr id="2" name="Slide Number Placeholder 1"/>
          <p:cNvSpPr>
            <a:spLocks noGrp="1"/>
          </p:cNvSpPr>
          <p:nvPr>
            <p:ph type="sldNum" sz="quarter" idx="12"/>
          </p:nvPr>
        </p:nvSpPr>
        <p:spPr/>
        <p:txBody>
          <a:bodyPr/>
          <a:lstStyle/>
          <a:p>
            <a:fld id="{ED7F7473-35CC-4359-AC04-EFEE0D39A7D2}" type="slidenum">
              <a:rPr lang="en-US" smtClean="0"/>
              <a:t>11</a:t>
            </a:fld>
            <a:endParaRPr lang="en-US" dirty="0"/>
          </a:p>
        </p:txBody>
      </p:sp>
    </p:spTree>
    <p:extLst>
      <p:ext uri="{BB962C8B-B14F-4D97-AF65-F5344CB8AC3E}">
        <p14:creationId xmlns:p14="http://schemas.microsoft.com/office/powerpoint/2010/main" val="1933764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ontent Placeholder 5">
            <a:extLst>
              <a:ext uri="{FF2B5EF4-FFF2-40B4-BE49-F238E27FC236}">
                <a16:creationId xmlns:a16="http://schemas.microsoft.com/office/drawing/2014/main" id="{01437A1A-AB63-C44B-963A-23E3F388C055}"/>
              </a:ext>
            </a:extLst>
          </p:cNvPr>
          <p:cNvGraphicFramePr>
            <a:graphicFrameLocks/>
          </p:cNvGraphicFramePr>
          <p:nvPr>
            <p:extLst>
              <p:ext uri="{D42A27DB-BD31-4B8C-83A1-F6EECF244321}">
                <p14:modId xmlns:p14="http://schemas.microsoft.com/office/powerpoint/2010/main" val="3016951165"/>
              </p:ext>
            </p:extLst>
          </p:nvPr>
        </p:nvGraphicFramePr>
        <p:xfrm>
          <a:off x="1315386" y="4665537"/>
          <a:ext cx="6203332" cy="1854200"/>
        </p:xfrm>
        <a:graphic>
          <a:graphicData uri="http://schemas.openxmlformats.org/drawingml/2006/table">
            <a:tbl>
              <a:tblPr firstRow="1" bandRow="1"/>
              <a:tblGrid>
                <a:gridCol w="2975409">
                  <a:extLst>
                    <a:ext uri="{9D8B030D-6E8A-4147-A177-3AD203B41FA5}">
                      <a16:colId xmlns:a16="http://schemas.microsoft.com/office/drawing/2014/main" val="2333280335"/>
                    </a:ext>
                  </a:extLst>
                </a:gridCol>
                <a:gridCol w="1516150">
                  <a:extLst>
                    <a:ext uri="{9D8B030D-6E8A-4147-A177-3AD203B41FA5}">
                      <a16:colId xmlns:a16="http://schemas.microsoft.com/office/drawing/2014/main" val="887112599"/>
                    </a:ext>
                  </a:extLst>
                </a:gridCol>
                <a:gridCol w="1711773">
                  <a:extLst>
                    <a:ext uri="{9D8B030D-6E8A-4147-A177-3AD203B41FA5}">
                      <a16:colId xmlns:a16="http://schemas.microsoft.com/office/drawing/2014/main" val="4266322476"/>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solidFill>
                          <a:schemeClr val="tx1">
                            <a:lumMod val="95000"/>
                            <a:lumOff val="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solidFill>
                            <a:schemeClr val="tx1">
                              <a:lumMod val="95000"/>
                              <a:lumOff val="5000"/>
                            </a:schemeClr>
                          </a:solidFill>
                        </a:rPr>
                        <a:t>ESR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tx1">
                              <a:lumMod val="95000"/>
                              <a:lumOff val="5000"/>
                            </a:schemeClr>
                          </a:solidFill>
                        </a:rPr>
                        <a:t>HSR</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3864366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lumMod val="95000"/>
                              <a:lumOff val="5000"/>
                            </a:schemeClr>
                          </a:solidFill>
                        </a:rPr>
                        <a:t>RMS bunch length </a:t>
                      </a:r>
                      <a:r>
                        <a:rPr lang="en-US" dirty="0" err="1">
                          <a:solidFill>
                            <a:schemeClr val="tx1">
                              <a:lumMod val="95000"/>
                              <a:lumOff val="5000"/>
                            </a:schemeClr>
                          </a:solidFill>
                          <a:latin typeface="Symbol" pitchFamily="2" charset="2"/>
                        </a:rPr>
                        <a:t>s</a:t>
                      </a:r>
                      <a:r>
                        <a:rPr lang="en-US" baseline="-25000" dirty="0" err="1">
                          <a:solidFill>
                            <a:schemeClr val="tx1">
                              <a:lumMod val="95000"/>
                              <a:lumOff val="5000"/>
                            </a:schemeClr>
                          </a:solidFill>
                          <a:latin typeface="Calibri" panose="020F0502020204030204" pitchFamily="34" charset="0"/>
                          <a:cs typeface="Calibri" panose="020F0502020204030204" pitchFamily="34" charset="0"/>
                        </a:rPr>
                        <a:t>z</a:t>
                      </a:r>
                      <a:r>
                        <a:rPr lang="en-US" sz="1400" baseline="0" dirty="0">
                          <a:solidFill>
                            <a:schemeClr val="tx1">
                              <a:lumMod val="95000"/>
                              <a:lumOff val="5000"/>
                            </a:schemeClr>
                          </a:solidFill>
                          <a:latin typeface="Calibri" panose="020F0502020204030204" pitchFamily="34" charset="0"/>
                          <a:cs typeface="Calibri" panose="020F0502020204030204" pitchFamily="34" charset="0"/>
                        </a:rPr>
                        <a:t> [</a:t>
                      </a:r>
                      <a:r>
                        <a:rPr lang="en-US" sz="1400" dirty="0">
                          <a:solidFill>
                            <a:schemeClr val="tx1">
                              <a:lumMod val="95000"/>
                              <a:lumOff val="5000"/>
                            </a:schemeClr>
                          </a:solidFill>
                        </a:rPr>
                        <a:t>mm/</a:t>
                      </a:r>
                      <a:r>
                        <a:rPr lang="en-US" sz="1400" dirty="0" err="1">
                          <a:solidFill>
                            <a:schemeClr val="tx1">
                              <a:lumMod val="95000"/>
                              <a:lumOff val="5000"/>
                            </a:schemeClr>
                          </a:solidFill>
                        </a:rPr>
                        <a:t>ps</a:t>
                      </a:r>
                      <a:r>
                        <a:rPr lang="en-US" sz="1400" dirty="0">
                          <a:solidFill>
                            <a:schemeClr val="tx1">
                              <a:lumMod val="95000"/>
                              <a:lumOff val="5000"/>
                            </a:schemeClr>
                          </a:solidFill>
                        </a:rPr>
                        <a: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chemeClr val="tx1">
                              <a:lumMod val="95000"/>
                              <a:lumOff val="5000"/>
                            </a:schemeClr>
                          </a:solidFill>
                        </a:rPr>
                        <a:t>7-9/23-30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chemeClr val="tx1">
                              <a:lumMod val="95000"/>
                              <a:lumOff val="5000"/>
                            </a:schemeClr>
                          </a:solidFill>
                        </a:rPr>
                        <a:t>75-60/250-200</a:t>
                      </a:r>
                      <a:endParaRPr lang="en-US" baseline="-25000" dirty="0">
                        <a:solidFill>
                          <a:schemeClr val="tx1">
                            <a:lumMod val="95000"/>
                            <a:lumOff val="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7505700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RMS momentum spread </a:t>
                      </a:r>
                      <a:r>
                        <a:rPr lang="en-US" sz="1400" dirty="0"/>
                        <a:t>[10</a:t>
                      </a:r>
                      <a:r>
                        <a:rPr lang="en-US" sz="1400" baseline="30000" dirty="0"/>
                        <a:t>-4</a:t>
                      </a:r>
                      <a:r>
                        <a:rPr lang="en-US" sz="1400" dirty="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5.8-10.9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10.3-6.8</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96727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a:t>RMS horiz beam size </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400" baseline="-25000">
                          <a:latin typeface="Calibri" panose="020F0502020204030204" pitchFamily="34" charset="0"/>
                          <a:cs typeface="Calibri" panose="020F0502020204030204" pitchFamily="34" charset="0"/>
                        </a:rPr>
                        <a:t> </a:t>
                      </a:r>
                      <a:r>
                        <a:rPr lang="en-US" sz="1400"/>
                        <a:t>[um]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100-250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pPr algn="ctr"/>
                      <a:endParaRPr lang="en-US"/>
                    </a:p>
                  </a:txBody>
                  <a:tcPr/>
                </a:tc>
                <a:extLst>
                  <a:ext uri="{0D108BD9-81ED-4DB2-BD59-A6C34878D82A}">
                    <a16:rowId xmlns:a16="http://schemas.microsoft.com/office/drawing/2014/main" val="296336318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atin typeface="Symbol" pitchFamily="2" charset="2"/>
                        </a:rPr>
                        <a:t>s</a:t>
                      </a:r>
                      <a:r>
                        <a:rPr lang="en-US" baseline="-25000">
                          <a:latin typeface="Calibri" panose="020F0502020204030204" pitchFamily="34" charset="0"/>
                          <a:cs typeface="Calibri" panose="020F0502020204030204" pitchFamily="34" charset="0"/>
                        </a:rPr>
                        <a:t>z</a:t>
                      </a:r>
                      <a:r>
                        <a:rPr lang="en-US" sz="1800"/>
                        <a:t>/</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800"/>
                        <a:t> ratio </a:t>
                      </a:r>
                      <a:r>
                        <a:rPr lang="en-US" sz="14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28-90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240-750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28019271"/>
                  </a:ext>
                </a:extLst>
              </a:tr>
            </a:tbl>
          </a:graphicData>
        </a:graphic>
      </p:graphicFrame>
      <p:sp>
        <p:nvSpPr>
          <p:cNvPr id="54" name="Title 1"/>
          <p:cNvSpPr txBox="1">
            <a:spLocks/>
          </p:cNvSpPr>
          <p:nvPr/>
        </p:nvSpPr>
        <p:spPr>
          <a:xfrm>
            <a:off x="1133344" y="309680"/>
            <a:ext cx="4752975" cy="8183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B2</a:t>
            </a:r>
            <a:r>
              <a:rPr lang="en-US" b="1" dirty="0" smtClean="0"/>
              <a:t>. The </a:t>
            </a:r>
            <a:r>
              <a:rPr lang="en-US" b="1" dirty="0" err="1" smtClean="0"/>
              <a:t>ePIC</a:t>
            </a:r>
            <a:r>
              <a:rPr lang="en-US" b="1" dirty="0" smtClean="0"/>
              <a:t> designs</a:t>
            </a:r>
            <a:endParaRPr lang="en-US" b="1" dirty="0"/>
          </a:p>
        </p:txBody>
      </p:sp>
      <p:sp>
        <p:nvSpPr>
          <p:cNvPr id="55" name="Rectangle 54"/>
          <p:cNvSpPr/>
          <p:nvPr/>
        </p:nvSpPr>
        <p:spPr>
          <a:xfrm>
            <a:off x="865659" y="934978"/>
            <a:ext cx="7767671" cy="400110"/>
          </a:xfrm>
          <a:prstGeom prst="rect">
            <a:avLst/>
          </a:prstGeom>
        </p:spPr>
        <p:txBody>
          <a:bodyPr wrap="square">
            <a:spAutoFit/>
          </a:bodyPr>
          <a:lstStyle/>
          <a:p>
            <a:pPr>
              <a:spcAft>
                <a:spcPts val="400"/>
              </a:spcAft>
            </a:pPr>
            <a:r>
              <a:rPr lang="en-US" sz="2000" dirty="0" smtClean="0">
                <a:solidFill>
                  <a:srgbClr val="000000"/>
                </a:solidFill>
              </a:rPr>
              <a:t>2.1 The EIC beam crossing</a:t>
            </a:r>
            <a:endParaRPr lang="en-US" sz="2000" dirty="0">
              <a:solidFill>
                <a:srgbClr val="000000"/>
              </a:solidFill>
            </a:endParaRPr>
          </a:p>
        </p:txBody>
      </p:sp>
      <p:graphicFrame>
        <p:nvGraphicFramePr>
          <p:cNvPr id="56" name="Content Placeholder 5">
            <a:extLst>
              <a:ext uri="{FF2B5EF4-FFF2-40B4-BE49-F238E27FC236}">
                <a16:creationId xmlns:a16="http://schemas.microsoft.com/office/drawing/2014/main" id="{9B753AC1-D295-8047-A39E-C2FDCEF26442}"/>
              </a:ext>
            </a:extLst>
          </p:cNvPr>
          <p:cNvGraphicFramePr>
            <a:graphicFrameLocks/>
          </p:cNvGraphicFramePr>
          <p:nvPr>
            <p:extLst>
              <p:ext uri="{D42A27DB-BD31-4B8C-83A1-F6EECF244321}">
                <p14:modId xmlns:p14="http://schemas.microsoft.com/office/powerpoint/2010/main" val="3979185279"/>
              </p:ext>
            </p:extLst>
          </p:nvPr>
        </p:nvGraphicFramePr>
        <p:xfrm>
          <a:off x="1278470" y="1321101"/>
          <a:ext cx="8063172" cy="3707568"/>
        </p:xfrm>
        <a:graphic>
          <a:graphicData uri="http://schemas.openxmlformats.org/drawingml/2006/table">
            <a:tbl>
              <a:tblPr firstRow="1" bandRow="1"/>
              <a:tblGrid>
                <a:gridCol w="3024447">
                  <a:extLst>
                    <a:ext uri="{9D8B030D-6E8A-4147-A177-3AD203B41FA5}">
                      <a16:colId xmlns:a16="http://schemas.microsoft.com/office/drawing/2014/main" val="2333280335"/>
                    </a:ext>
                  </a:extLst>
                </a:gridCol>
                <a:gridCol w="1543050">
                  <a:extLst>
                    <a:ext uri="{9D8B030D-6E8A-4147-A177-3AD203B41FA5}">
                      <a16:colId xmlns:a16="http://schemas.microsoft.com/office/drawing/2014/main" val="887112599"/>
                    </a:ext>
                  </a:extLst>
                </a:gridCol>
                <a:gridCol w="1666875">
                  <a:extLst>
                    <a:ext uri="{9D8B030D-6E8A-4147-A177-3AD203B41FA5}">
                      <a16:colId xmlns:a16="http://schemas.microsoft.com/office/drawing/2014/main" val="1635295104"/>
                    </a:ext>
                  </a:extLst>
                </a:gridCol>
                <a:gridCol w="1828800">
                  <a:extLst>
                    <a:ext uri="{9D8B030D-6E8A-4147-A177-3AD203B41FA5}">
                      <a16:colId xmlns:a16="http://schemas.microsoft.com/office/drawing/2014/main" val="2933255690"/>
                    </a:ext>
                  </a:extLst>
                </a:gridCol>
              </a:tblGrid>
              <a:tr h="3690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Electron Storage Ring (ESR)</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Hadron Storage Ring (HSR) (</a:t>
                      </a:r>
                      <a:r>
                        <a:rPr lang="en-US" dirty="0" err="1" smtClean="0"/>
                        <a:t>N</a:t>
                      </a:r>
                      <a:r>
                        <a:rPr lang="en-US" baseline="-25000" dirty="0" err="1" smtClean="0"/>
                        <a:t>b</a:t>
                      </a:r>
                      <a:r>
                        <a:rPr lang="en-US" dirty="0" smtClean="0"/>
                        <a:t>=290</a:t>
                      </a:r>
                      <a:r>
                        <a:rPr lang="en-US"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t>HSR (N</a:t>
                      </a:r>
                      <a:r>
                        <a:rPr lang="en-US" baseline="-25000"/>
                        <a:t>b</a:t>
                      </a:r>
                      <a:r>
                        <a:rPr lang="en-US"/>
                        <a:t>=1160)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38643664"/>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Circumference C </a:t>
                      </a:r>
                      <a:r>
                        <a:rPr lang="en-US" sz="1400"/>
                        <a:t>[m]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3833.940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match T</a:t>
                      </a:r>
                      <a:r>
                        <a:rPr lang="en-US" baseline="-25000"/>
                        <a:t>rev</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match T</a:t>
                      </a:r>
                      <a:r>
                        <a:rPr lang="en-US" baseline="-25000" dirty="0"/>
                        <a:t>rev</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75057006"/>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Revolution period T</a:t>
                      </a:r>
                      <a:r>
                        <a:rPr lang="en-US" baseline="-25000" dirty="0"/>
                        <a:t>rev</a:t>
                      </a:r>
                      <a:r>
                        <a:rPr lang="en-US" dirty="0"/>
                        <a:t>=C/c </a:t>
                      </a:r>
                      <a:r>
                        <a:rPr lang="en-US" sz="1400" dirty="0" smtClean="0"/>
                        <a:t>[</a:t>
                      </a:r>
                      <a:r>
                        <a:rPr lang="en-US" sz="1400" dirty="0"/>
                        <a:t>µ</a:t>
                      </a:r>
                      <a:r>
                        <a:rPr lang="en-US" sz="1400" dirty="0" smtClean="0"/>
                        <a:t>s</a:t>
                      </a:r>
                      <a:r>
                        <a:rPr lang="en-US" sz="1400" dirty="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12.7886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17404"/>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RF harmonic number h </a:t>
                      </a:r>
                      <a:r>
                        <a:rPr lang="en-US" sz="14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2520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7560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96727057"/>
                  </a:ext>
                </a:extLst>
              </a:tr>
              <a:tr h="5762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RF bucket spacing T</a:t>
                      </a:r>
                      <a:r>
                        <a:rPr lang="en-US" baseline="-25000"/>
                        <a:t>b</a:t>
                      </a:r>
                      <a:r>
                        <a:rPr lang="en-US" baseline="0"/>
                        <a:t>=T</a:t>
                      </a:r>
                      <a:r>
                        <a:rPr lang="en-US" baseline="-25000"/>
                        <a:t>rev</a:t>
                      </a:r>
                      <a:r>
                        <a:rPr lang="en-US" baseline="0"/>
                        <a:t>/h </a:t>
                      </a:r>
                      <a:r>
                        <a:rPr lang="en-US" sz="1400" baseline="0"/>
                        <a:t>[ns]</a:t>
                      </a:r>
                    </a:p>
                    <a:p>
                      <a:r>
                        <a:rPr lang="en-US" sz="1400" baseline="0"/>
                        <a:t>          NOT bunch spacing!!!</a:t>
                      </a:r>
                      <a:endParaRPr 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5.075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1.692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08129013"/>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Number of bunches N</a:t>
                      </a:r>
                      <a:r>
                        <a:rPr lang="en-US" baseline="-25000"/>
                        <a:t>b</a:t>
                      </a: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290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1160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112655883"/>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0" dirty="0">
                          <a:solidFill>
                            <a:schemeClr val="tx1">
                              <a:lumMod val="95000"/>
                              <a:lumOff val="5000"/>
                            </a:schemeClr>
                          </a:solidFill>
                        </a:rPr>
                        <a:t>Bunch spacing </a:t>
                      </a:r>
                      <a:r>
                        <a:rPr lang="en-US" b="0" dirty="0" err="1">
                          <a:solidFill>
                            <a:schemeClr val="tx1">
                              <a:lumMod val="95000"/>
                              <a:lumOff val="5000"/>
                            </a:schemeClr>
                          </a:solidFill>
                        </a:rPr>
                        <a:t>T</a:t>
                      </a:r>
                      <a:r>
                        <a:rPr lang="en-US" b="0" baseline="-25000" dirty="0" err="1">
                          <a:solidFill>
                            <a:schemeClr val="tx1">
                              <a:lumMod val="95000"/>
                              <a:lumOff val="5000"/>
                            </a:schemeClr>
                          </a:solidFill>
                        </a:rPr>
                        <a:t>bun</a:t>
                      </a:r>
                      <a:r>
                        <a:rPr lang="en-US" b="0" baseline="0" dirty="0">
                          <a:solidFill>
                            <a:schemeClr val="tx1">
                              <a:lumMod val="95000"/>
                              <a:lumOff val="5000"/>
                            </a:schemeClr>
                          </a:solidFill>
                        </a:rPr>
                        <a:t> </a:t>
                      </a:r>
                      <a:r>
                        <a:rPr lang="en-US" sz="1400" b="0" baseline="0" dirty="0">
                          <a:solidFill>
                            <a:schemeClr val="tx1">
                              <a:lumMod val="95000"/>
                              <a:lumOff val="5000"/>
                            </a:schemeClr>
                          </a:solidFill>
                        </a:rPr>
                        <a:t>[ns]</a:t>
                      </a:r>
                      <a:endParaRPr lang="en-US" sz="1400" b="0" baseline="-25000" dirty="0">
                        <a:solidFill>
                          <a:schemeClr val="tx1">
                            <a:lumMod val="95000"/>
                            <a:lumOff val="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b="0" dirty="0">
                          <a:solidFill>
                            <a:schemeClr val="tx1">
                              <a:lumMod val="95000"/>
                              <a:lumOff val="5000"/>
                            </a:schemeClr>
                          </a:solidFill>
                        </a:rPr>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dirty="0">
                          <a:solidFill>
                            <a:schemeClr val="tx1">
                              <a:lumMod val="95000"/>
                              <a:lumOff val="5000"/>
                            </a:schemeClr>
                          </a:solidFill>
                        </a:rPr>
                        <a:t>40.599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a:solidFill>
                            <a:schemeClr val="tx1">
                              <a:lumMod val="95000"/>
                              <a:lumOff val="5000"/>
                            </a:schemeClr>
                          </a:solidFill>
                        </a:rPr>
                        <a:t>10.150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61129642"/>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0" baseline="0">
                          <a:solidFill>
                            <a:schemeClr val="tx1">
                              <a:lumMod val="95000"/>
                              <a:lumOff val="5000"/>
                            </a:schemeClr>
                          </a:solidFill>
                        </a:rPr>
                        <a:t>Gap length </a:t>
                      </a:r>
                      <a:r>
                        <a:rPr lang="en-US" sz="1400" b="0" baseline="0">
                          <a:solidFill>
                            <a:schemeClr val="tx1">
                              <a:lumMod val="95000"/>
                              <a:lumOff val="5000"/>
                            </a:schemeClr>
                          </a:solidFill>
                        </a:rPr>
                        <a:t>[ns]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b="0">
                          <a:solidFill>
                            <a:schemeClr val="tx1">
                              <a:lumMod val="95000"/>
                              <a:lumOff val="5000"/>
                            </a:schemeClr>
                          </a:solidFill>
                        </a:rPr>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dirty="0">
                          <a:solidFill>
                            <a:schemeClr val="tx1">
                              <a:lumMod val="95000"/>
                              <a:lumOff val="5000"/>
                            </a:schemeClr>
                          </a:solidFill>
                        </a:rPr>
                        <a:t>1015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dirty="0">
                          <a:solidFill>
                            <a:schemeClr val="tx1">
                              <a:lumMod val="95000"/>
                              <a:lumOff val="5000"/>
                            </a:schemeClr>
                          </a:solidFill>
                        </a:rPr>
                        <a:t>1015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46966476"/>
                  </a:ext>
                </a:extLst>
              </a:tr>
            </a:tbl>
          </a:graphicData>
        </a:graphic>
      </p:graphicFrame>
      <p:sp>
        <p:nvSpPr>
          <p:cNvPr id="57" name="TextBox 56"/>
          <p:cNvSpPr txBox="1"/>
          <p:nvPr/>
        </p:nvSpPr>
        <p:spPr>
          <a:xfrm>
            <a:off x="9180070" y="2897121"/>
            <a:ext cx="3088130" cy="1323439"/>
          </a:xfrm>
          <a:prstGeom prst="rect">
            <a:avLst/>
          </a:prstGeom>
          <a:noFill/>
        </p:spPr>
        <p:txBody>
          <a:bodyPr wrap="square" rtlCol="0">
            <a:spAutoFit/>
          </a:bodyPr>
          <a:lstStyle/>
          <a:p>
            <a:pPr marL="365760" lvl="4" indent="-365760"/>
            <a:r>
              <a:rPr lang="en-US" sz="2000" b="1" dirty="0" smtClean="0">
                <a:solidFill>
                  <a:srgbClr val="C00000"/>
                </a:solidFill>
                <a:latin typeface="Calibri" panose="020F0502020204030204"/>
              </a:rPr>
              <a:t>Beam crossing: 98.525 MHz or 10.150ns</a:t>
            </a:r>
          </a:p>
          <a:p>
            <a:pPr marL="365760" lvl="4" indent="-365760"/>
            <a:r>
              <a:rPr lang="en-US" sz="2000" b="1" dirty="0" smtClean="0">
                <a:solidFill>
                  <a:srgbClr val="C00000"/>
                </a:solidFill>
                <a:latin typeface="Calibri" panose="020F0502020204030204"/>
              </a:rPr>
              <a:t>Orbit period: 12.7886 µs or 1260 Beam Crossing</a:t>
            </a:r>
            <a:endParaRPr lang="en-US" sz="2000" b="1" dirty="0">
              <a:solidFill>
                <a:srgbClr val="C00000"/>
              </a:solidFill>
              <a:latin typeface="Calibri" panose="020F0502020204030204"/>
            </a:endParaRPr>
          </a:p>
        </p:txBody>
      </p:sp>
      <p:cxnSp>
        <p:nvCxnSpPr>
          <p:cNvPr id="58" name="Straight Connector 57"/>
          <p:cNvCxnSpPr/>
          <p:nvPr/>
        </p:nvCxnSpPr>
        <p:spPr>
          <a:xfrm>
            <a:off x="9495942" y="5011822"/>
            <a:ext cx="0" cy="1659471"/>
          </a:xfrm>
          <a:prstGeom prst="line">
            <a:avLst/>
          </a:prstGeom>
          <a:noFill/>
          <a:ln w="6350" cap="flat" cmpd="sng" algn="ctr">
            <a:solidFill>
              <a:srgbClr val="5B9BD5"/>
            </a:solidFill>
            <a:prstDash val="solid"/>
            <a:miter lim="800000"/>
          </a:ln>
          <a:effectLst/>
        </p:spPr>
      </p:cxnSp>
      <p:sp>
        <p:nvSpPr>
          <p:cNvPr id="59" name="Oval 58"/>
          <p:cNvSpPr/>
          <p:nvPr/>
        </p:nvSpPr>
        <p:spPr>
          <a:xfrm>
            <a:off x="9180070" y="6258115"/>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0" name="Oval 59"/>
          <p:cNvSpPr/>
          <p:nvPr/>
        </p:nvSpPr>
        <p:spPr>
          <a:xfrm>
            <a:off x="7905748" y="5521886"/>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8179287" y="5671692"/>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2" name="Oval 61"/>
          <p:cNvSpPr/>
          <p:nvPr/>
        </p:nvSpPr>
        <p:spPr>
          <a:xfrm>
            <a:off x="8543174" y="5841558"/>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3" name="Oval 62"/>
          <p:cNvSpPr/>
          <p:nvPr/>
        </p:nvSpPr>
        <p:spPr>
          <a:xfrm>
            <a:off x="8941699" y="6052984"/>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4" name="Oval 63"/>
          <p:cNvSpPr/>
          <p:nvPr/>
        </p:nvSpPr>
        <p:spPr>
          <a:xfrm>
            <a:off x="9812488" y="5678835"/>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5" name="Oval 64"/>
          <p:cNvSpPr/>
          <p:nvPr/>
        </p:nvSpPr>
        <p:spPr>
          <a:xfrm>
            <a:off x="8788580" y="6265259"/>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6" name="Oval 65"/>
          <p:cNvSpPr/>
          <p:nvPr/>
        </p:nvSpPr>
        <p:spPr>
          <a:xfrm>
            <a:off x="8973487" y="6053759"/>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7" name="Oval 66"/>
          <p:cNvSpPr/>
          <p:nvPr/>
        </p:nvSpPr>
        <p:spPr>
          <a:xfrm>
            <a:off x="9958674" y="5529029"/>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8" name="Oval 67"/>
          <p:cNvSpPr/>
          <p:nvPr/>
        </p:nvSpPr>
        <p:spPr>
          <a:xfrm>
            <a:off x="9365147" y="5841558"/>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9" name="Rectangle 68"/>
          <p:cNvSpPr/>
          <p:nvPr/>
        </p:nvSpPr>
        <p:spPr bwMode="auto">
          <a:xfrm>
            <a:off x="1315386" y="5414792"/>
            <a:ext cx="6203332" cy="1048211"/>
          </a:xfrm>
          <a:prstGeom prst="rect">
            <a:avLst/>
          </a:prstGeom>
          <a:solidFill>
            <a:sysClr val="window" lastClr="FFFFFF">
              <a:lumMod val="75000"/>
            </a:sysClr>
          </a:solidFill>
          <a:ln w="9525" cap="flat" cmpd="sng" algn="ctr">
            <a:solidFill>
              <a:sysClr val="windowText" lastClr="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imes"/>
              </a:rPr>
              <a:t>Electron Beam Energy: 5 – 18 GeV</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imes"/>
              </a:rPr>
              <a:t>Proton Beam Energy: 41, </a:t>
            </a:r>
            <a:r>
              <a:rPr kumimoji="0" lang="en-US" sz="1800" b="0" i="0" u="none" strike="noStrike" kern="0" cap="none" spc="0" normalizeH="0" baseline="0" noProof="0" dirty="0" smtClean="0">
                <a:ln>
                  <a:noFill/>
                </a:ln>
                <a:solidFill>
                  <a:prstClr val="black"/>
                </a:solidFill>
                <a:effectLst/>
                <a:uLnTx/>
                <a:uFillTx/>
                <a:latin typeface="Times"/>
              </a:rPr>
              <a:t>100</a:t>
            </a:r>
            <a:r>
              <a:rPr lang="en-US" kern="0" noProof="0" dirty="0">
                <a:solidFill>
                  <a:prstClr val="black"/>
                </a:solidFill>
                <a:latin typeface="Times"/>
              </a:rPr>
              <a:t> </a:t>
            </a:r>
            <a:r>
              <a:rPr lang="en-US" kern="0" dirty="0" smtClean="0">
                <a:solidFill>
                  <a:prstClr val="black"/>
                </a:solidFill>
                <a:latin typeface="Times"/>
              </a:rPr>
              <a:t>– </a:t>
            </a:r>
            <a:r>
              <a:rPr kumimoji="0" lang="en-US" sz="1800" b="0" i="0" u="none" strike="noStrike" kern="0" cap="none" spc="0" normalizeH="0" baseline="0" noProof="0" dirty="0" smtClean="0">
                <a:ln>
                  <a:noFill/>
                </a:ln>
                <a:solidFill>
                  <a:prstClr val="black"/>
                </a:solidFill>
                <a:effectLst/>
                <a:uLnTx/>
                <a:uFillTx/>
                <a:latin typeface="Times"/>
              </a:rPr>
              <a:t>275 </a:t>
            </a:r>
            <a:r>
              <a:rPr kumimoji="0" lang="en-US" sz="1800" b="0" i="0" u="none" strike="noStrike" kern="0" cap="none" spc="0" normalizeH="0" baseline="0" noProof="0" dirty="0">
                <a:ln>
                  <a:noFill/>
                </a:ln>
                <a:solidFill>
                  <a:prstClr val="black"/>
                </a:solidFill>
                <a:effectLst/>
                <a:uLnTx/>
                <a:uFillTx/>
                <a:latin typeface="Times"/>
              </a:rPr>
              <a:t>GeV</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imes"/>
              </a:rPr>
              <a:t>Luminosity:  10</a:t>
            </a:r>
            <a:r>
              <a:rPr kumimoji="0" lang="en-US" sz="1800" b="0" i="0" u="none" strike="noStrike" kern="0" cap="none" spc="0" normalizeH="0" baseline="30000" noProof="0" dirty="0">
                <a:ln>
                  <a:noFill/>
                </a:ln>
                <a:solidFill>
                  <a:prstClr val="black"/>
                </a:solidFill>
                <a:effectLst/>
                <a:uLnTx/>
                <a:uFillTx/>
                <a:latin typeface="Times"/>
              </a:rPr>
              <a:t>34</a:t>
            </a:r>
            <a:r>
              <a:rPr kumimoji="0" lang="en-US" sz="1800" b="0" i="0" u="none" strike="noStrike" kern="0" cap="none" spc="0" normalizeH="0" baseline="0" noProof="0" dirty="0">
                <a:ln>
                  <a:noFill/>
                </a:ln>
                <a:solidFill>
                  <a:prstClr val="black"/>
                </a:solidFill>
                <a:effectLst/>
                <a:uLnTx/>
                <a:uFillTx/>
                <a:latin typeface="Times"/>
              </a:rPr>
              <a:t> cm</a:t>
            </a:r>
            <a:r>
              <a:rPr kumimoji="0" lang="en-US" sz="1800" b="0" i="0" u="none" strike="noStrike" kern="0" cap="none" spc="0" normalizeH="0" baseline="30000" noProof="0" dirty="0">
                <a:ln>
                  <a:noFill/>
                </a:ln>
                <a:solidFill>
                  <a:prstClr val="black"/>
                </a:solidFill>
                <a:effectLst/>
                <a:uLnTx/>
                <a:uFillTx/>
                <a:latin typeface="Times"/>
              </a:rPr>
              <a:t>-2</a:t>
            </a:r>
            <a:r>
              <a:rPr kumimoji="0" lang="en-US" sz="1800" b="0" i="0" u="none" strike="noStrike" kern="0" cap="none" spc="0" normalizeH="0" baseline="0" noProof="0" dirty="0">
                <a:ln>
                  <a:noFill/>
                </a:ln>
                <a:solidFill>
                  <a:prstClr val="black"/>
                </a:solidFill>
                <a:effectLst/>
                <a:uLnTx/>
                <a:uFillTx/>
                <a:latin typeface="Times"/>
              </a:rPr>
              <a:t>s</a:t>
            </a:r>
            <a:r>
              <a:rPr kumimoji="0" lang="en-US" sz="1800" b="0" i="0" u="none" strike="noStrike" kern="0" cap="none" spc="0" normalizeH="0" baseline="30000" noProof="0" dirty="0">
                <a:ln>
                  <a:noFill/>
                </a:ln>
                <a:solidFill>
                  <a:prstClr val="black"/>
                </a:solidFill>
                <a:effectLst/>
                <a:uLnTx/>
                <a:uFillTx/>
                <a:latin typeface="Times"/>
              </a:rPr>
              <a:t>-1</a:t>
            </a:r>
          </a:p>
        </p:txBody>
      </p:sp>
      <p:sp>
        <p:nvSpPr>
          <p:cNvPr id="2" name="Slide Number Placeholder 1"/>
          <p:cNvSpPr>
            <a:spLocks noGrp="1"/>
          </p:cNvSpPr>
          <p:nvPr>
            <p:ph type="sldNum" sz="quarter" idx="12"/>
          </p:nvPr>
        </p:nvSpPr>
        <p:spPr/>
        <p:txBody>
          <a:bodyPr/>
          <a:lstStyle/>
          <a:p>
            <a:fld id="{ED7F7473-35CC-4359-AC04-EFEE0D39A7D2}" type="slidenum">
              <a:rPr lang="en-US" smtClean="0"/>
              <a:t>12</a:t>
            </a:fld>
            <a:endParaRPr lang="en-US" dirty="0"/>
          </a:p>
        </p:txBody>
      </p:sp>
    </p:spTree>
    <p:extLst>
      <p:ext uri="{BB962C8B-B14F-4D97-AF65-F5344CB8AC3E}">
        <p14:creationId xmlns:p14="http://schemas.microsoft.com/office/powerpoint/2010/main" val="1030651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133344" y="309680"/>
            <a:ext cx="4752975" cy="8183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B2</a:t>
            </a:r>
            <a:r>
              <a:rPr lang="en-US" b="1" dirty="0" smtClean="0"/>
              <a:t>. The </a:t>
            </a:r>
            <a:r>
              <a:rPr lang="en-US" b="1" dirty="0" err="1" smtClean="0"/>
              <a:t>ePIC</a:t>
            </a:r>
            <a:r>
              <a:rPr lang="en-US" b="1" dirty="0" smtClean="0"/>
              <a:t> Designs</a:t>
            </a:r>
            <a:endParaRPr lang="en-US" b="1" dirty="0"/>
          </a:p>
        </p:txBody>
      </p:sp>
      <p:sp>
        <p:nvSpPr>
          <p:cNvPr id="55" name="Rectangle 54"/>
          <p:cNvSpPr/>
          <p:nvPr/>
        </p:nvSpPr>
        <p:spPr>
          <a:xfrm>
            <a:off x="865659" y="934978"/>
            <a:ext cx="3058641" cy="400110"/>
          </a:xfrm>
          <a:prstGeom prst="rect">
            <a:avLst/>
          </a:prstGeom>
        </p:spPr>
        <p:txBody>
          <a:bodyPr wrap="square">
            <a:spAutoFit/>
          </a:bodyPr>
          <a:lstStyle/>
          <a:p>
            <a:pPr>
              <a:spcAft>
                <a:spcPts val="400"/>
              </a:spcAft>
            </a:pPr>
            <a:r>
              <a:rPr lang="en-US" sz="2000" dirty="0" smtClean="0">
                <a:solidFill>
                  <a:srgbClr val="000000"/>
                </a:solidFill>
              </a:rPr>
              <a:t>2.2 The </a:t>
            </a:r>
            <a:r>
              <a:rPr lang="en-US" sz="2000" dirty="0" err="1" smtClean="0">
                <a:solidFill>
                  <a:srgbClr val="000000"/>
                </a:solidFill>
              </a:rPr>
              <a:t>ePIC</a:t>
            </a:r>
            <a:r>
              <a:rPr lang="en-US" sz="2000" dirty="0" smtClean="0">
                <a:solidFill>
                  <a:srgbClr val="000000"/>
                </a:solidFill>
              </a:rPr>
              <a:t> clocks:</a:t>
            </a:r>
            <a:endParaRPr lang="en-US" sz="2000" dirty="0">
              <a:solidFill>
                <a:srgbClr val="000000"/>
              </a:solidFill>
            </a:endParaRPr>
          </a:p>
        </p:txBody>
      </p:sp>
      <p:sp>
        <p:nvSpPr>
          <p:cNvPr id="19" name="Rectangle 18"/>
          <p:cNvSpPr/>
          <p:nvPr/>
        </p:nvSpPr>
        <p:spPr>
          <a:xfrm>
            <a:off x="2281710"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62683"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38896"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19869"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9417"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60390"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36603"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17576"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329582"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10555"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86768"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867741"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27289"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08262"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384475"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65448"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48803"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929776"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05989"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86962"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65634"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346607"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522820"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03793"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236398" y="3437947"/>
            <a:ext cx="1544012" cy="369332"/>
          </a:xfrm>
          <a:prstGeom prst="rect">
            <a:avLst/>
          </a:prstGeom>
          <a:noFill/>
        </p:spPr>
        <p:txBody>
          <a:bodyPr wrap="none" rtlCol="0">
            <a:spAutoFit/>
          </a:bodyPr>
          <a:lstStyle/>
          <a:p>
            <a:r>
              <a:rPr lang="en-US" dirty="0" smtClean="0"/>
              <a:t>1 2 3 4  5 6 7 8</a:t>
            </a:r>
            <a:endParaRPr lang="en-US" dirty="0"/>
          </a:p>
        </p:txBody>
      </p:sp>
      <p:sp>
        <p:nvSpPr>
          <p:cNvPr id="44" name="TextBox 43"/>
          <p:cNvSpPr txBox="1"/>
          <p:nvPr/>
        </p:nvSpPr>
        <p:spPr>
          <a:xfrm>
            <a:off x="4260527" y="3423270"/>
            <a:ext cx="2276585" cy="369332"/>
          </a:xfrm>
          <a:prstGeom prst="rect">
            <a:avLst/>
          </a:prstGeom>
          <a:noFill/>
        </p:spPr>
        <p:txBody>
          <a:bodyPr wrap="none" rtlCol="0">
            <a:spAutoFit/>
          </a:bodyPr>
          <a:lstStyle/>
          <a:p>
            <a:r>
              <a:rPr lang="en-US" dirty="0" smtClean="0"/>
              <a:t>3 4 5  6 7 8 9 0  1 2 3 4</a:t>
            </a:r>
            <a:endParaRPr lang="en-US" dirty="0"/>
          </a:p>
        </p:txBody>
      </p:sp>
      <p:sp>
        <p:nvSpPr>
          <p:cNvPr id="45" name="TextBox 44"/>
          <p:cNvSpPr txBox="1"/>
          <p:nvPr/>
        </p:nvSpPr>
        <p:spPr>
          <a:xfrm>
            <a:off x="4271948" y="3238604"/>
            <a:ext cx="2329484" cy="369332"/>
          </a:xfrm>
          <a:prstGeom prst="rect">
            <a:avLst/>
          </a:prstGeom>
          <a:noFill/>
        </p:spPr>
        <p:txBody>
          <a:bodyPr wrap="none" rtlCol="0">
            <a:spAutoFit/>
          </a:bodyPr>
          <a:lstStyle/>
          <a:p>
            <a:r>
              <a:rPr lang="en-US" dirty="0" smtClean="0"/>
              <a:t>5 5 5  5 5 5 5 6  6 6 6 6</a:t>
            </a:r>
            <a:endParaRPr lang="en-US" dirty="0"/>
          </a:p>
        </p:txBody>
      </p:sp>
      <p:sp>
        <p:nvSpPr>
          <p:cNvPr id="46" name="TextBox 45"/>
          <p:cNvSpPr txBox="1"/>
          <p:nvPr/>
        </p:nvSpPr>
        <p:spPr>
          <a:xfrm>
            <a:off x="4271948" y="3039262"/>
            <a:ext cx="2276585" cy="369332"/>
          </a:xfrm>
          <a:prstGeom prst="rect">
            <a:avLst/>
          </a:prstGeom>
          <a:noFill/>
        </p:spPr>
        <p:txBody>
          <a:bodyPr wrap="none" rtlCol="0">
            <a:spAutoFit/>
          </a:bodyPr>
          <a:lstStyle/>
          <a:p>
            <a:r>
              <a:rPr lang="en-US" dirty="0" smtClean="0"/>
              <a:t>1 1 1  1 1 1 1 1  1 1 1 1</a:t>
            </a:r>
            <a:endParaRPr lang="en-US" dirty="0"/>
          </a:p>
        </p:txBody>
      </p:sp>
      <p:sp>
        <p:nvSpPr>
          <p:cNvPr id="47" name="TextBox 46"/>
          <p:cNvSpPr txBox="1"/>
          <p:nvPr/>
        </p:nvSpPr>
        <p:spPr>
          <a:xfrm>
            <a:off x="4271947" y="2854596"/>
            <a:ext cx="2276585" cy="369332"/>
          </a:xfrm>
          <a:prstGeom prst="rect">
            <a:avLst/>
          </a:prstGeom>
          <a:noFill/>
        </p:spPr>
        <p:txBody>
          <a:bodyPr wrap="none" rtlCol="0">
            <a:spAutoFit/>
          </a:bodyPr>
          <a:lstStyle/>
          <a:p>
            <a:r>
              <a:rPr lang="en-US" dirty="0" smtClean="0"/>
              <a:t>1 1 1  1 1 1 1 1  1 1 1 1</a:t>
            </a:r>
            <a:endParaRPr lang="en-US" dirty="0"/>
          </a:p>
        </p:txBody>
      </p:sp>
      <p:sp>
        <p:nvSpPr>
          <p:cNvPr id="48" name="TextBox 47"/>
          <p:cNvSpPr txBox="1"/>
          <p:nvPr/>
        </p:nvSpPr>
        <p:spPr>
          <a:xfrm>
            <a:off x="7105883" y="3073242"/>
            <a:ext cx="811441" cy="369332"/>
          </a:xfrm>
          <a:prstGeom prst="rect">
            <a:avLst/>
          </a:prstGeom>
          <a:noFill/>
        </p:spPr>
        <p:txBody>
          <a:bodyPr wrap="none" rtlCol="0">
            <a:spAutoFit/>
          </a:bodyPr>
          <a:lstStyle/>
          <a:p>
            <a:r>
              <a:rPr lang="en-US" dirty="0" smtClean="0"/>
              <a:t>2 2 2 2</a:t>
            </a:r>
            <a:endParaRPr lang="en-US" dirty="0"/>
          </a:p>
        </p:txBody>
      </p:sp>
      <p:sp>
        <p:nvSpPr>
          <p:cNvPr id="49" name="TextBox 48"/>
          <p:cNvSpPr txBox="1"/>
          <p:nvPr/>
        </p:nvSpPr>
        <p:spPr>
          <a:xfrm>
            <a:off x="7105882" y="2888576"/>
            <a:ext cx="811441" cy="369332"/>
          </a:xfrm>
          <a:prstGeom prst="rect">
            <a:avLst/>
          </a:prstGeom>
          <a:noFill/>
        </p:spPr>
        <p:txBody>
          <a:bodyPr wrap="none" rtlCol="0">
            <a:spAutoFit/>
          </a:bodyPr>
          <a:lstStyle/>
          <a:p>
            <a:r>
              <a:rPr lang="en-US" dirty="0" smtClean="0"/>
              <a:t>1 1 1 1</a:t>
            </a:r>
            <a:endParaRPr lang="en-US" dirty="0"/>
          </a:p>
        </p:txBody>
      </p:sp>
      <p:sp>
        <p:nvSpPr>
          <p:cNvPr id="50" name="TextBox 49"/>
          <p:cNvSpPr txBox="1"/>
          <p:nvPr/>
        </p:nvSpPr>
        <p:spPr>
          <a:xfrm>
            <a:off x="7105883" y="3432572"/>
            <a:ext cx="811441" cy="369332"/>
          </a:xfrm>
          <a:prstGeom prst="rect">
            <a:avLst/>
          </a:prstGeom>
          <a:noFill/>
        </p:spPr>
        <p:txBody>
          <a:bodyPr wrap="none" rtlCol="0">
            <a:spAutoFit/>
          </a:bodyPr>
          <a:lstStyle/>
          <a:p>
            <a:r>
              <a:rPr lang="en-US" dirty="0" smtClean="0"/>
              <a:t>7 8 9 0</a:t>
            </a:r>
            <a:endParaRPr lang="en-US" dirty="0"/>
          </a:p>
        </p:txBody>
      </p:sp>
      <p:sp>
        <p:nvSpPr>
          <p:cNvPr id="51" name="TextBox 50"/>
          <p:cNvSpPr txBox="1"/>
          <p:nvPr/>
        </p:nvSpPr>
        <p:spPr>
          <a:xfrm>
            <a:off x="7105882" y="3247906"/>
            <a:ext cx="811441" cy="369332"/>
          </a:xfrm>
          <a:prstGeom prst="rect">
            <a:avLst/>
          </a:prstGeom>
          <a:noFill/>
        </p:spPr>
        <p:txBody>
          <a:bodyPr wrap="none" rtlCol="0">
            <a:spAutoFit/>
          </a:bodyPr>
          <a:lstStyle/>
          <a:p>
            <a:r>
              <a:rPr lang="en-US" dirty="0" smtClean="0"/>
              <a:t>5 5 5 6</a:t>
            </a:r>
            <a:endParaRPr lang="en-US" dirty="0"/>
          </a:p>
        </p:txBody>
      </p:sp>
      <p:sp>
        <p:nvSpPr>
          <p:cNvPr id="52" name="Rectangle 51"/>
          <p:cNvSpPr/>
          <p:nvPr/>
        </p:nvSpPr>
        <p:spPr>
          <a:xfrm>
            <a:off x="2469344" y="2747777"/>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149575" y="2745061"/>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197785" y="2745061"/>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13888" y="27560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281710" y="2854596"/>
            <a:ext cx="0" cy="30128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36843" y="2777937"/>
            <a:ext cx="0" cy="1290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869945" y="2854596"/>
            <a:ext cx="10062" cy="29835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880361"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8061334"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237547"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18520"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067995" y="2749902"/>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580901"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761874"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938087"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119060"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521150" y="3069292"/>
            <a:ext cx="811441" cy="369332"/>
          </a:xfrm>
          <a:prstGeom prst="rect">
            <a:avLst/>
          </a:prstGeom>
          <a:noFill/>
        </p:spPr>
        <p:txBody>
          <a:bodyPr wrap="none" rtlCol="0">
            <a:spAutoFit/>
          </a:bodyPr>
          <a:lstStyle/>
          <a:p>
            <a:r>
              <a:rPr lang="en-US" dirty="0" smtClean="0"/>
              <a:t>2 2 2 2</a:t>
            </a:r>
            <a:endParaRPr lang="en-US" dirty="0"/>
          </a:p>
        </p:txBody>
      </p:sp>
      <p:sp>
        <p:nvSpPr>
          <p:cNvPr id="86" name="TextBox 85"/>
          <p:cNvSpPr txBox="1"/>
          <p:nvPr/>
        </p:nvSpPr>
        <p:spPr>
          <a:xfrm>
            <a:off x="1521149" y="2884626"/>
            <a:ext cx="811441" cy="369332"/>
          </a:xfrm>
          <a:prstGeom prst="rect">
            <a:avLst/>
          </a:prstGeom>
          <a:noFill/>
        </p:spPr>
        <p:txBody>
          <a:bodyPr wrap="none" rtlCol="0">
            <a:spAutoFit/>
          </a:bodyPr>
          <a:lstStyle/>
          <a:p>
            <a:r>
              <a:rPr lang="en-US" dirty="0" smtClean="0"/>
              <a:t>1 1 1 1</a:t>
            </a:r>
            <a:endParaRPr lang="en-US" dirty="0"/>
          </a:p>
        </p:txBody>
      </p:sp>
      <p:sp>
        <p:nvSpPr>
          <p:cNvPr id="87" name="TextBox 86"/>
          <p:cNvSpPr txBox="1"/>
          <p:nvPr/>
        </p:nvSpPr>
        <p:spPr>
          <a:xfrm>
            <a:off x="1521150" y="3428622"/>
            <a:ext cx="811441" cy="369332"/>
          </a:xfrm>
          <a:prstGeom prst="rect">
            <a:avLst/>
          </a:prstGeom>
          <a:noFill/>
        </p:spPr>
        <p:txBody>
          <a:bodyPr wrap="none" rtlCol="0">
            <a:spAutoFit/>
          </a:bodyPr>
          <a:lstStyle/>
          <a:p>
            <a:r>
              <a:rPr lang="en-US" dirty="0" smtClean="0"/>
              <a:t>7 8 9 0</a:t>
            </a:r>
            <a:endParaRPr lang="en-US" dirty="0"/>
          </a:p>
        </p:txBody>
      </p:sp>
      <p:sp>
        <p:nvSpPr>
          <p:cNvPr id="88" name="TextBox 87"/>
          <p:cNvSpPr txBox="1"/>
          <p:nvPr/>
        </p:nvSpPr>
        <p:spPr>
          <a:xfrm>
            <a:off x="1521149" y="3243956"/>
            <a:ext cx="811441" cy="369332"/>
          </a:xfrm>
          <a:prstGeom prst="rect">
            <a:avLst/>
          </a:prstGeom>
          <a:noFill/>
        </p:spPr>
        <p:txBody>
          <a:bodyPr wrap="none" rtlCol="0">
            <a:spAutoFit/>
          </a:bodyPr>
          <a:lstStyle/>
          <a:p>
            <a:r>
              <a:rPr lang="en-US" dirty="0" smtClean="0"/>
              <a:t>5 5 5 6</a:t>
            </a:r>
            <a:endParaRPr lang="en-US" dirty="0"/>
          </a:p>
        </p:txBody>
      </p:sp>
      <p:sp>
        <p:nvSpPr>
          <p:cNvPr id="89" name="TextBox 88"/>
          <p:cNvSpPr txBox="1"/>
          <p:nvPr/>
        </p:nvSpPr>
        <p:spPr>
          <a:xfrm>
            <a:off x="7841343" y="3413938"/>
            <a:ext cx="811441" cy="369332"/>
          </a:xfrm>
          <a:prstGeom prst="rect">
            <a:avLst/>
          </a:prstGeom>
          <a:noFill/>
        </p:spPr>
        <p:txBody>
          <a:bodyPr wrap="none" rtlCol="0">
            <a:spAutoFit/>
          </a:bodyPr>
          <a:lstStyle/>
          <a:p>
            <a:r>
              <a:rPr lang="en-US" dirty="0" smtClean="0"/>
              <a:t>1 2 3 4</a:t>
            </a:r>
            <a:endParaRPr lang="en-US" dirty="0"/>
          </a:p>
        </p:txBody>
      </p:sp>
      <p:cxnSp>
        <p:nvCxnSpPr>
          <p:cNvPr id="90" name="Straight Connector 89"/>
          <p:cNvCxnSpPr/>
          <p:nvPr/>
        </p:nvCxnSpPr>
        <p:spPr>
          <a:xfrm>
            <a:off x="8652784" y="3345546"/>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29058" y="3345546"/>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48532" y="3345546"/>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78260" y="3345546"/>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295273" y="4068602"/>
            <a:ext cx="5584733"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718292" y="3758733"/>
            <a:ext cx="2749471" cy="369332"/>
          </a:xfrm>
          <a:prstGeom prst="rect">
            <a:avLst/>
          </a:prstGeom>
          <a:noFill/>
        </p:spPr>
        <p:txBody>
          <a:bodyPr wrap="none" rtlCol="0">
            <a:spAutoFit/>
          </a:bodyPr>
          <a:lstStyle/>
          <a:p>
            <a:r>
              <a:rPr lang="en-US" dirty="0" smtClean="0"/>
              <a:t>1160 (all or 1/4 with beam)</a:t>
            </a:r>
            <a:endParaRPr lang="en-US" dirty="0"/>
          </a:p>
        </p:txBody>
      </p:sp>
      <p:sp>
        <p:nvSpPr>
          <p:cNvPr id="96" name="TextBox 95"/>
          <p:cNvSpPr txBox="1"/>
          <p:nvPr/>
        </p:nvSpPr>
        <p:spPr>
          <a:xfrm>
            <a:off x="5821317" y="3773268"/>
            <a:ext cx="2051908" cy="369332"/>
          </a:xfrm>
          <a:prstGeom prst="rect">
            <a:avLst/>
          </a:prstGeom>
          <a:noFill/>
        </p:spPr>
        <p:txBody>
          <a:bodyPr wrap="none" rtlCol="0">
            <a:spAutoFit/>
          </a:bodyPr>
          <a:lstStyle/>
          <a:p>
            <a:r>
              <a:rPr lang="en-US" dirty="0" smtClean="0"/>
              <a:t>100 (no-beam /gap)</a:t>
            </a:r>
            <a:endParaRPr lang="en-US" dirty="0"/>
          </a:p>
        </p:txBody>
      </p:sp>
      <p:cxnSp>
        <p:nvCxnSpPr>
          <p:cNvPr id="99" name="Straight Connector 98"/>
          <p:cNvCxnSpPr/>
          <p:nvPr/>
        </p:nvCxnSpPr>
        <p:spPr>
          <a:xfrm>
            <a:off x="1184073" y="2319839"/>
            <a:ext cx="9481885" cy="1295"/>
          </a:xfrm>
          <a:prstGeom prst="line">
            <a:avLst/>
          </a:prstGeom>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547767" y="1842578"/>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959575" y="18473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360439" y="1844730"/>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772247" y="1849459"/>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186670" y="1846138"/>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598478" y="185086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33344" y="18473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221451" y="1515119"/>
            <a:ext cx="1627433" cy="369332"/>
          </a:xfrm>
          <a:prstGeom prst="rect">
            <a:avLst/>
          </a:prstGeom>
          <a:noFill/>
        </p:spPr>
        <p:txBody>
          <a:bodyPr wrap="none" rtlCol="0">
            <a:spAutoFit/>
          </a:bodyPr>
          <a:lstStyle/>
          <a:p>
            <a:r>
              <a:rPr lang="en-US" dirty="0" smtClean="0"/>
              <a:t>Streaming Data</a:t>
            </a:r>
            <a:endParaRPr lang="en-US" dirty="0"/>
          </a:p>
        </p:txBody>
      </p:sp>
      <p:sp>
        <p:nvSpPr>
          <p:cNvPr id="108" name="TextBox 107"/>
          <p:cNvSpPr txBox="1"/>
          <p:nvPr/>
        </p:nvSpPr>
        <p:spPr>
          <a:xfrm>
            <a:off x="1329170" y="2400789"/>
            <a:ext cx="4049763" cy="369332"/>
          </a:xfrm>
          <a:prstGeom prst="rect">
            <a:avLst/>
          </a:prstGeom>
          <a:noFill/>
        </p:spPr>
        <p:txBody>
          <a:bodyPr wrap="none" rtlCol="0">
            <a:spAutoFit/>
          </a:bodyPr>
          <a:lstStyle/>
          <a:p>
            <a:r>
              <a:rPr lang="en-US" dirty="0" smtClean="0"/>
              <a:t>Beam crossing  ( * electron ion collision ) </a:t>
            </a:r>
            <a:endParaRPr lang="en-US" dirty="0"/>
          </a:p>
        </p:txBody>
      </p:sp>
      <p:sp>
        <p:nvSpPr>
          <p:cNvPr id="109" name="TextBox 108"/>
          <p:cNvSpPr txBox="1"/>
          <p:nvPr/>
        </p:nvSpPr>
        <p:spPr>
          <a:xfrm>
            <a:off x="9619736" y="1899039"/>
            <a:ext cx="1447832" cy="338554"/>
          </a:xfrm>
          <a:prstGeom prst="rect">
            <a:avLst/>
          </a:prstGeom>
          <a:noFill/>
        </p:spPr>
        <p:txBody>
          <a:bodyPr wrap="none" rtlCol="0">
            <a:spAutoFit/>
          </a:bodyPr>
          <a:lstStyle/>
          <a:p>
            <a:r>
              <a:rPr lang="en-US" sz="1600" dirty="0" smtClean="0"/>
              <a:t>Time Slice M+5</a:t>
            </a:r>
            <a:endParaRPr lang="en-US" sz="1600" dirty="0"/>
          </a:p>
        </p:txBody>
      </p:sp>
      <p:sp>
        <p:nvSpPr>
          <p:cNvPr id="110" name="TextBox 109"/>
          <p:cNvSpPr txBox="1"/>
          <p:nvPr/>
        </p:nvSpPr>
        <p:spPr>
          <a:xfrm>
            <a:off x="1141231" y="1893186"/>
            <a:ext cx="1407758" cy="338554"/>
          </a:xfrm>
          <a:prstGeom prst="rect">
            <a:avLst/>
          </a:prstGeom>
          <a:noFill/>
        </p:spPr>
        <p:txBody>
          <a:bodyPr wrap="none" rtlCol="0">
            <a:spAutoFit/>
          </a:bodyPr>
          <a:lstStyle/>
          <a:p>
            <a:r>
              <a:rPr lang="en-US" sz="1600" dirty="0" smtClean="0"/>
              <a:t>Time Slice M-1</a:t>
            </a:r>
            <a:endParaRPr lang="en-US" sz="1600" dirty="0"/>
          </a:p>
        </p:txBody>
      </p:sp>
      <p:sp>
        <p:nvSpPr>
          <p:cNvPr id="111" name="TextBox 110"/>
          <p:cNvSpPr txBox="1"/>
          <p:nvPr/>
        </p:nvSpPr>
        <p:spPr>
          <a:xfrm>
            <a:off x="8205313" y="1912064"/>
            <a:ext cx="1447832" cy="338554"/>
          </a:xfrm>
          <a:prstGeom prst="rect">
            <a:avLst/>
          </a:prstGeom>
          <a:noFill/>
        </p:spPr>
        <p:txBody>
          <a:bodyPr wrap="none" rtlCol="0">
            <a:spAutoFit/>
          </a:bodyPr>
          <a:lstStyle/>
          <a:p>
            <a:r>
              <a:rPr lang="en-US" sz="1600" dirty="0" smtClean="0"/>
              <a:t>Time Slice M+4</a:t>
            </a:r>
            <a:endParaRPr lang="en-US" sz="1600" dirty="0"/>
          </a:p>
        </p:txBody>
      </p:sp>
      <p:sp>
        <p:nvSpPr>
          <p:cNvPr id="112" name="TextBox 111"/>
          <p:cNvSpPr txBox="1"/>
          <p:nvPr/>
        </p:nvSpPr>
        <p:spPr>
          <a:xfrm>
            <a:off x="6798904" y="1904914"/>
            <a:ext cx="1447832" cy="338554"/>
          </a:xfrm>
          <a:prstGeom prst="rect">
            <a:avLst/>
          </a:prstGeom>
          <a:noFill/>
        </p:spPr>
        <p:txBody>
          <a:bodyPr wrap="none" rtlCol="0">
            <a:spAutoFit/>
          </a:bodyPr>
          <a:lstStyle/>
          <a:p>
            <a:r>
              <a:rPr lang="en-US" sz="1600" dirty="0" smtClean="0"/>
              <a:t>Time Slice M+3</a:t>
            </a:r>
            <a:endParaRPr lang="en-US" sz="1600" dirty="0"/>
          </a:p>
        </p:txBody>
      </p:sp>
      <p:sp>
        <p:nvSpPr>
          <p:cNvPr id="113" name="TextBox 112"/>
          <p:cNvSpPr txBox="1"/>
          <p:nvPr/>
        </p:nvSpPr>
        <p:spPr>
          <a:xfrm>
            <a:off x="5372144" y="1899039"/>
            <a:ext cx="1447832" cy="338554"/>
          </a:xfrm>
          <a:prstGeom prst="rect">
            <a:avLst/>
          </a:prstGeom>
          <a:noFill/>
        </p:spPr>
        <p:txBody>
          <a:bodyPr wrap="none" rtlCol="0">
            <a:spAutoFit/>
          </a:bodyPr>
          <a:lstStyle/>
          <a:p>
            <a:r>
              <a:rPr lang="en-US" sz="1600" dirty="0" smtClean="0"/>
              <a:t>Time Slice M+2</a:t>
            </a:r>
            <a:endParaRPr lang="en-US" sz="1600" dirty="0"/>
          </a:p>
        </p:txBody>
      </p:sp>
      <p:sp>
        <p:nvSpPr>
          <p:cNvPr id="114" name="TextBox 113"/>
          <p:cNvSpPr txBox="1"/>
          <p:nvPr/>
        </p:nvSpPr>
        <p:spPr>
          <a:xfrm>
            <a:off x="3912991" y="1893186"/>
            <a:ext cx="1447832" cy="338554"/>
          </a:xfrm>
          <a:prstGeom prst="rect">
            <a:avLst/>
          </a:prstGeom>
          <a:noFill/>
        </p:spPr>
        <p:txBody>
          <a:bodyPr wrap="none" rtlCol="0">
            <a:spAutoFit/>
          </a:bodyPr>
          <a:lstStyle/>
          <a:p>
            <a:r>
              <a:rPr lang="en-US" sz="1600" dirty="0" smtClean="0"/>
              <a:t>Time Slice M+1</a:t>
            </a:r>
            <a:endParaRPr lang="en-US" sz="1600" dirty="0"/>
          </a:p>
        </p:txBody>
      </p:sp>
      <p:sp>
        <p:nvSpPr>
          <p:cNvPr id="115" name="TextBox 114"/>
          <p:cNvSpPr txBox="1"/>
          <p:nvPr/>
        </p:nvSpPr>
        <p:spPr>
          <a:xfrm>
            <a:off x="2595712" y="1890062"/>
            <a:ext cx="1241045" cy="338554"/>
          </a:xfrm>
          <a:prstGeom prst="rect">
            <a:avLst/>
          </a:prstGeom>
          <a:noFill/>
        </p:spPr>
        <p:txBody>
          <a:bodyPr wrap="none" rtlCol="0">
            <a:spAutoFit/>
          </a:bodyPr>
          <a:lstStyle/>
          <a:p>
            <a:r>
              <a:rPr lang="en-US" sz="1600" dirty="0" smtClean="0"/>
              <a:t>Time Slice M</a:t>
            </a:r>
            <a:endParaRPr lang="en-US" sz="1600" dirty="0"/>
          </a:p>
        </p:txBody>
      </p:sp>
      <p:sp>
        <p:nvSpPr>
          <p:cNvPr id="118" name="TextBox 117"/>
          <p:cNvSpPr txBox="1"/>
          <p:nvPr/>
        </p:nvSpPr>
        <p:spPr>
          <a:xfrm>
            <a:off x="2244332" y="2687180"/>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119" name="TextBox 118"/>
          <p:cNvSpPr txBox="1"/>
          <p:nvPr/>
        </p:nvSpPr>
        <p:spPr>
          <a:xfrm>
            <a:off x="4295992" y="2687180"/>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120" name="TextBox 119"/>
          <p:cNvSpPr txBox="1"/>
          <p:nvPr/>
        </p:nvSpPr>
        <p:spPr>
          <a:xfrm>
            <a:off x="7841343" y="2699681"/>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3" name="TextBox 2"/>
          <p:cNvSpPr txBox="1"/>
          <p:nvPr/>
        </p:nvSpPr>
        <p:spPr>
          <a:xfrm>
            <a:off x="286965" y="4137973"/>
            <a:ext cx="2045625" cy="369332"/>
          </a:xfrm>
          <a:prstGeom prst="rect">
            <a:avLst/>
          </a:prstGeom>
          <a:noFill/>
        </p:spPr>
        <p:txBody>
          <a:bodyPr wrap="none" rtlCol="0">
            <a:spAutoFit/>
          </a:bodyPr>
          <a:lstStyle/>
          <a:p>
            <a:r>
              <a:rPr lang="en-US" dirty="0" err="1" smtClean="0"/>
              <a:t>BX_Clock</a:t>
            </a:r>
            <a:r>
              <a:rPr lang="en-US" dirty="0" smtClean="0"/>
              <a:t>, 98.5 MHz</a:t>
            </a:r>
            <a:endParaRPr lang="en-US" dirty="0"/>
          </a:p>
        </p:txBody>
      </p:sp>
      <p:sp>
        <p:nvSpPr>
          <p:cNvPr id="122" name="TextBox 121"/>
          <p:cNvSpPr txBox="1"/>
          <p:nvPr/>
        </p:nvSpPr>
        <p:spPr>
          <a:xfrm>
            <a:off x="38560" y="5130528"/>
            <a:ext cx="2357761" cy="369332"/>
          </a:xfrm>
          <a:prstGeom prst="rect">
            <a:avLst/>
          </a:prstGeom>
          <a:noFill/>
        </p:spPr>
        <p:txBody>
          <a:bodyPr wrap="none" rtlCol="0">
            <a:spAutoFit/>
          </a:bodyPr>
          <a:lstStyle/>
          <a:p>
            <a:r>
              <a:rPr lang="en-US" dirty="0" err="1" smtClean="0"/>
              <a:t>lpGBT_Clock</a:t>
            </a:r>
            <a:r>
              <a:rPr lang="en-US" dirty="0" smtClean="0"/>
              <a:t>, 39.4 MHz</a:t>
            </a:r>
            <a:endParaRPr lang="en-US" dirty="0"/>
          </a:p>
        </p:txBody>
      </p:sp>
      <p:sp>
        <p:nvSpPr>
          <p:cNvPr id="123" name="TextBox 122"/>
          <p:cNvSpPr txBox="1"/>
          <p:nvPr/>
        </p:nvSpPr>
        <p:spPr>
          <a:xfrm>
            <a:off x="598303" y="5468862"/>
            <a:ext cx="1723549" cy="369332"/>
          </a:xfrm>
          <a:prstGeom prst="rect">
            <a:avLst/>
          </a:prstGeom>
          <a:noFill/>
        </p:spPr>
        <p:txBody>
          <a:bodyPr wrap="none" rtlCol="0">
            <a:spAutoFit/>
          </a:bodyPr>
          <a:lstStyle/>
          <a:p>
            <a:r>
              <a:rPr lang="en-US" dirty="0" smtClean="0"/>
              <a:t>Any other clocks</a:t>
            </a:r>
            <a:endParaRPr lang="en-US" dirty="0"/>
          </a:p>
        </p:txBody>
      </p:sp>
      <p:cxnSp>
        <p:nvCxnSpPr>
          <p:cNvPr id="6" name="Elbow Connector 5"/>
          <p:cNvCxnSpPr/>
          <p:nvPr/>
        </p:nvCxnSpPr>
        <p:spPr>
          <a:xfrm>
            <a:off x="2296175" y="428061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a:off x="2473711" y="428163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71152" y="428061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639603" y="428178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a:off x="2639484" y="428061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7" name="Elbow Connector 126"/>
          <p:cNvCxnSpPr/>
          <p:nvPr/>
        </p:nvCxnSpPr>
        <p:spPr>
          <a:xfrm>
            <a:off x="2817020" y="428163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814461" y="428061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982912" y="428178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Elbow Connector 129"/>
          <p:cNvCxnSpPr/>
          <p:nvPr/>
        </p:nvCxnSpPr>
        <p:spPr>
          <a:xfrm>
            <a:off x="2984194" y="4281111"/>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1" name="Elbow Connector 130"/>
          <p:cNvCxnSpPr/>
          <p:nvPr/>
        </p:nvCxnSpPr>
        <p:spPr>
          <a:xfrm>
            <a:off x="3161730" y="4282124"/>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3159171" y="4281111"/>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327622" y="4282276"/>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a:off x="3327503" y="4281111"/>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a:off x="3505039" y="4282124"/>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3502480" y="4281111"/>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670931" y="4282276"/>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Elbow Connector 137"/>
          <p:cNvCxnSpPr/>
          <p:nvPr/>
        </p:nvCxnSpPr>
        <p:spPr>
          <a:xfrm>
            <a:off x="3678683" y="4279407"/>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a:xfrm>
            <a:off x="3856219" y="4280420"/>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853660" y="4279407"/>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4022111" y="4280572"/>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a:off x="4021992" y="4279407"/>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a:off x="4199528" y="4280420"/>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196969" y="4279407"/>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365420" y="4280572"/>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4366702" y="427989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a:off x="4544238" y="428091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4541679" y="427989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4710130" y="428106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a:off x="4710011" y="427989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a:off x="4887547" y="428091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884988" y="427989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053439" y="428106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a:off x="2280869" y="5252892"/>
            <a:ext cx="425372" cy="1181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706242" y="5248808"/>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a:off x="2708780" y="5247489"/>
            <a:ext cx="431920" cy="1146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a:off x="3140700" y="5246441"/>
            <a:ext cx="428900" cy="109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3569024" y="5233251"/>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a:off x="3571562" y="5231932"/>
            <a:ext cx="430586" cy="1157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3142448" y="5252892"/>
            <a:ext cx="854" cy="112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4003922" y="5231932"/>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Elbow Connector 174"/>
          <p:cNvCxnSpPr/>
          <p:nvPr/>
        </p:nvCxnSpPr>
        <p:spPr>
          <a:xfrm>
            <a:off x="4004085" y="5229692"/>
            <a:ext cx="425372" cy="1181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4429458" y="5225608"/>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a:off x="4431996" y="5224289"/>
            <a:ext cx="431920" cy="1146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a:off x="4863916" y="5223241"/>
            <a:ext cx="428900" cy="109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5292240" y="5210051"/>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a:off x="5294778" y="5208732"/>
            <a:ext cx="430586" cy="1157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4865664" y="5229692"/>
            <a:ext cx="854" cy="112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a:off x="2295989" y="5610574"/>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3011217" y="5609526"/>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Elbow Connector 186"/>
          <p:cNvCxnSpPr/>
          <p:nvPr/>
        </p:nvCxnSpPr>
        <p:spPr>
          <a:xfrm>
            <a:off x="3007086" y="5607463"/>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3722314" y="5606415"/>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a:off x="3719582" y="5612033"/>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4434810" y="5610985"/>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a:off x="7881900" y="4278088"/>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a:off x="8059436" y="4279101"/>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056877" y="427808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8225328" y="427925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a:off x="8225209" y="4278088"/>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7" name="Elbow Connector 196"/>
          <p:cNvCxnSpPr/>
          <p:nvPr/>
        </p:nvCxnSpPr>
        <p:spPr>
          <a:xfrm>
            <a:off x="8402745" y="4279101"/>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8400186" y="427808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8568637" y="427925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Elbow Connector 199"/>
          <p:cNvCxnSpPr/>
          <p:nvPr/>
        </p:nvCxnSpPr>
        <p:spPr>
          <a:xfrm>
            <a:off x="8569919" y="4278580"/>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1" name="Elbow Connector 200"/>
          <p:cNvCxnSpPr/>
          <p:nvPr/>
        </p:nvCxnSpPr>
        <p:spPr>
          <a:xfrm>
            <a:off x="7016936" y="4282616"/>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8744896" y="4278580"/>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7182828" y="428276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Elbow Connector 203"/>
          <p:cNvCxnSpPr/>
          <p:nvPr/>
        </p:nvCxnSpPr>
        <p:spPr>
          <a:xfrm>
            <a:off x="7182709" y="4281603"/>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5" name="Elbow Connector 204"/>
          <p:cNvCxnSpPr/>
          <p:nvPr/>
        </p:nvCxnSpPr>
        <p:spPr>
          <a:xfrm>
            <a:off x="7360245" y="4282616"/>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357686" y="428160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7526137" y="428276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Elbow Connector 207"/>
          <p:cNvCxnSpPr/>
          <p:nvPr/>
        </p:nvCxnSpPr>
        <p:spPr>
          <a:xfrm>
            <a:off x="7533889" y="427989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a:off x="7711425" y="428091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7708866" y="427989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7877317" y="428106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7877822" y="4333131"/>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Elbow Connector 213"/>
          <p:cNvCxnSpPr/>
          <p:nvPr/>
        </p:nvCxnSpPr>
        <p:spPr>
          <a:xfrm>
            <a:off x="7856482" y="5208022"/>
            <a:ext cx="425372" cy="1181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8281855" y="5203938"/>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Elbow Connector 215"/>
          <p:cNvCxnSpPr/>
          <p:nvPr/>
        </p:nvCxnSpPr>
        <p:spPr>
          <a:xfrm>
            <a:off x="8284393" y="5202619"/>
            <a:ext cx="431920" cy="1146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7" name="Elbow Connector 216"/>
          <p:cNvCxnSpPr/>
          <p:nvPr/>
        </p:nvCxnSpPr>
        <p:spPr>
          <a:xfrm>
            <a:off x="6996205" y="5222416"/>
            <a:ext cx="428900" cy="109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7424529" y="5209226"/>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Elbow Connector 218"/>
          <p:cNvCxnSpPr/>
          <p:nvPr/>
        </p:nvCxnSpPr>
        <p:spPr>
          <a:xfrm>
            <a:off x="7427067" y="5207907"/>
            <a:ext cx="430586" cy="1157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8718061" y="5208022"/>
            <a:ext cx="854" cy="112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859427" y="5207907"/>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Elbow Connector 221"/>
          <p:cNvCxnSpPr/>
          <p:nvPr/>
        </p:nvCxnSpPr>
        <p:spPr>
          <a:xfrm>
            <a:off x="7870741" y="5600571"/>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7153703" y="5605302"/>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a:off x="7149572" y="5603239"/>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7864800" y="5602191"/>
            <a:ext cx="1334" cy="114415"/>
          </a:xfrm>
          <a:prstGeom prst="line">
            <a:avLst/>
          </a:prstGeom>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877909" y="6050523"/>
            <a:ext cx="9028497" cy="400110"/>
          </a:xfrm>
          <a:prstGeom prst="rect">
            <a:avLst/>
          </a:prstGeom>
          <a:noFill/>
        </p:spPr>
        <p:txBody>
          <a:bodyPr wrap="none" rtlCol="0">
            <a:spAutoFit/>
          </a:bodyPr>
          <a:lstStyle/>
          <a:p>
            <a:r>
              <a:rPr lang="en-US" sz="2000" dirty="0" smtClean="0"/>
              <a:t>Nominal Time Slice: 65530 (~2</a:t>
            </a:r>
            <a:r>
              <a:rPr lang="en-US" sz="2000" baseline="30000" dirty="0" smtClean="0"/>
              <a:t>16</a:t>
            </a:r>
            <a:r>
              <a:rPr lang="en-US" sz="2000" dirty="0" smtClean="0"/>
              <a:t>) BX, ~0.6 </a:t>
            </a:r>
            <a:r>
              <a:rPr lang="en-US" sz="2000" dirty="0" err="1" smtClean="0"/>
              <a:t>ms</a:t>
            </a:r>
            <a:r>
              <a:rPr lang="en-US" sz="2000" dirty="0" smtClean="0"/>
              <a:t>, settable in GTU (Synchronization check)</a:t>
            </a:r>
            <a:endParaRPr lang="en-US" sz="2000" dirty="0"/>
          </a:p>
        </p:txBody>
      </p:sp>
      <p:cxnSp>
        <p:nvCxnSpPr>
          <p:cNvPr id="230" name="Straight Connector 229"/>
          <p:cNvCxnSpPr/>
          <p:nvPr/>
        </p:nvCxnSpPr>
        <p:spPr>
          <a:xfrm>
            <a:off x="5084639" y="4335295"/>
            <a:ext cx="192464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688396" y="5254378"/>
            <a:ext cx="1301574" cy="1975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457670" y="5672259"/>
            <a:ext cx="269164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877909" y="5723319"/>
            <a:ext cx="8361263" cy="400110"/>
          </a:xfrm>
          <a:prstGeom prst="rect">
            <a:avLst/>
          </a:prstGeom>
          <a:noFill/>
        </p:spPr>
        <p:txBody>
          <a:bodyPr wrap="none" rtlCol="0">
            <a:spAutoFit/>
          </a:bodyPr>
          <a:lstStyle/>
          <a:p>
            <a:r>
              <a:rPr lang="en-US" sz="2000" dirty="0" smtClean="0"/>
              <a:t>All the clocks are phase aligned (fixed</a:t>
            </a:r>
            <a:r>
              <a:rPr lang="en-US" sz="2000" dirty="0" smtClean="0"/>
              <a:t>): The clock rising edges align at </a:t>
            </a:r>
            <a:r>
              <a:rPr lang="en-US" sz="2000" dirty="0" err="1" smtClean="0">
                <a:solidFill>
                  <a:srgbClr val="FF0000"/>
                </a:solidFill>
              </a:rPr>
              <a:t>Rev_tick</a:t>
            </a:r>
            <a:r>
              <a:rPr lang="en-US" sz="2000" dirty="0" smtClean="0"/>
              <a:t>. </a:t>
            </a:r>
            <a:endParaRPr lang="en-US" sz="2000" dirty="0"/>
          </a:p>
        </p:txBody>
      </p:sp>
      <p:sp>
        <p:nvSpPr>
          <p:cNvPr id="191" name="TextBox 190"/>
          <p:cNvSpPr txBox="1"/>
          <p:nvPr/>
        </p:nvSpPr>
        <p:spPr>
          <a:xfrm>
            <a:off x="2996082" y="951589"/>
            <a:ext cx="4488345" cy="338554"/>
          </a:xfrm>
          <a:prstGeom prst="rect">
            <a:avLst/>
          </a:prstGeom>
          <a:noFill/>
        </p:spPr>
        <p:txBody>
          <a:bodyPr wrap="none" rtlCol="0">
            <a:spAutoFit/>
          </a:bodyPr>
          <a:lstStyle/>
          <a:p>
            <a:r>
              <a:rPr lang="en-US" sz="1600" dirty="0" smtClean="0">
                <a:solidFill>
                  <a:prstClr val="black"/>
                </a:solidFill>
                <a:latin typeface="Calibri" panose="020F0502020204030204"/>
              </a:rPr>
              <a:t>Single clock source, distributed to the whole system</a:t>
            </a:r>
            <a:endParaRPr lang="en-US" sz="1600" dirty="0">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fld id="{ED7F7473-35CC-4359-AC04-EFEE0D39A7D2}" type="slidenum">
              <a:rPr lang="en-US" smtClean="0"/>
              <a:t>13</a:t>
            </a:fld>
            <a:endParaRPr lang="en-US" dirty="0"/>
          </a:p>
        </p:txBody>
      </p:sp>
      <p:sp>
        <p:nvSpPr>
          <p:cNvPr id="227" name="TextBox 226"/>
          <p:cNvSpPr txBox="1"/>
          <p:nvPr/>
        </p:nvSpPr>
        <p:spPr>
          <a:xfrm>
            <a:off x="58693" y="4523308"/>
            <a:ext cx="2319738" cy="369332"/>
          </a:xfrm>
          <a:prstGeom prst="rect">
            <a:avLst/>
          </a:prstGeom>
          <a:noFill/>
        </p:spPr>
        <p:txBody>
          <a:bodyPr wrap="none" rtlCol="0">
            <a:spAutoFit/>
          </a:bodyPr>
          <a:lstStyle/>
          <a:p>
            <a:r>
              <a:rPr lang="en-US" b="1" dirty="0" smtClean="0"/>
              <a:t>GTU</a:t>
            </a:r>
            <a:r>
              <a:rPr lang="en-US" b="1" dirty="0" smtClean="0">
                <a:sym typeface="Wingdings" panose="05000000000000000000" pitchFamily="2" charset="2"/>
              </a:rPr>
              <a:t>DAM</a:t>
            </a:r>
            <a:r>
              <a:rPr lang="en-US" b="1" dirty="0" smtClean="0"/>
              <a:t>, 19.7 MHz</a:t>
            </a:r>
            <a:endParaRPr lang="en-US" b="1" dirty="0"/>
          </a:p>
        </p:txBody>
      </p:sp>
      <p:cxnSp>
        <p:nvCxnSpPr>
          <p:cNvPr id="12" name="Elbow Connector 11"/>
          <p:cNvCxnSpPr/>
          <p:nvPr/>
        </p:nvCxnSpPr>
        <p:spPr>
          <a:xfrm>
            <a:off x="2277139" y="4640594"/>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54600" y="4636359"/>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a:off x="3168922" y="4647889"/>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4046383" y="4643654"/>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Elbow Connector 234"/>
          <p:cNvCxnSpPr/>
          <p:nvPr/>
        </p:nvCxnSpPr>
        <p:spPr>
          <a:xfrm>
            <a:off x="4037516" y="4647299"/>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4914977" y="4643064"/>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Elbow Connector 236"/>
          <p:cNvCxnSpPr/>
          <p:nvPr/>
        </p:nvCxnSpPr>
        <p:spPr>
          <a:xfrm>
            <a:off x="4908006" y="4646892"/>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6997612" y="4675143"/>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Elbow Connector 238"/>
          <p:cNvCxnSpPr/>
          <p:nvPr/>
        </p:nvCxnSpPr>
        <p:spPr>
          <a:xfrm>
            <a:off x="7853630" y="4647434"/>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1" name="Elbow Connector 240"/>
          <p:cNvCxnSpPr/>
          <p:nvPr/>
        </p:nvCxnSpPr>
        <p:spPr>
          <a:xfrm>
            <a:off x="6993031" y="4685057"/>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7870492" y="4680822"/>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5792335" y="4818056"/>
            <a:ext cx="1175600" cy="175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590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04913" y="319817"/>
            <a:ext cx="3824287"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B2</a:t>
            </a:r>
            <a:r>
              <a:rPr lang="en-US" b="1" dirty="0" smtClean="0"/>
              <a:t>. The </a:t>
            </a:r>
            <a:r>
              <a:rPr lang="en-US" b="1" dirty="0" err="1" smtClean="0"/>
              <a:t>ePIC</a:t>
            </a:r>
            <a:r>
              <a:rPr lang="en-US" b="1" dirty="0" smtClean="0"/>
              <a:t> designs</a:t>
            </a:r>
            <a:endParaRPr lang="en-US" b="1" dirty="0"/>
          </a:p>
        </p:txBody>
      </p:sp>
      <p:sp>
        <p:nvSpPr>
          <p:cNvPr id="3" name="Rectangle 2"/>
          <p:cNvSpPr/>
          <p:nvPr/>
        </p:nvSpPr>
        <p:spPr>
          <a:xfrm>
            <a:off x="451825" y="967376"/>
            <a:ext cx="5186415" cy="400110"/>
          </a:xfrm>
          <a:prstGeom prst="rect">
            <a:avLst/>
          </a:prstGeom>
        </p:spPr>
        <p:txBody>
          <a:bodyPr wrap="square">
            <a:spAutoFit/>
          </a:bodyPr>
          <a:lstStyle/>
          <a:p>
            <a:pPr>
              <a:spcAft>
                <a:spcPts val="400"/>
              </a:spcAft>
            </a:pPr>
            <a:r>
              <a:rPr lang="en-US" sz="2000" dirty="0" smtClean="0">
                <a:solidFill>
                  <a:srgbClr val="000000"/>
                </a:solidFill>
              </a:rPr>
              <a:t>2.3 The </a:t>
            </a:r>
            <a:r>
              <a:rPr lang="en-US" sz="2000" dirty="0" err="1" smtClean="0">
                <a:solidFill>
                  <a:srgbClr val="000000"/>
                </a:solidFill>
              </a:rPr>
              <a:t>ePIC</a:t>
            </a:r>
            <a:r>
              <a:rPr lang="en-US" sz="2000" dirty="0" smtClean="0">
                <a:solidFill>
                  <a:srgbClr val="000000"/>
                </a:solidFill>
              </a:rPr>
              <a:t> Timing/Control distribution</a:t>
            </a:r>
            <a:endParaRPr lang="en-US" sz="2000" dirty="0">
              <a:solidFill>
                <a:srgbClr val="000000"/>
              </a:solidFill>
            </a:endParaRPr>
          </a:p>
        </p:txBody>
      </p:sp>
      <p:sp>
        <p:nvSpPr>
          <p:cNvPr id="4" name="Rectangle 3"/>
          <p:cNvSpPr/>
          <p:nvPr/>
        </p:nvSpPr>
        <p:spPr>
          <a:xfrm>
            <a:off x="6082082" y="1901210"/>
            <a:ext cx="835677" cy="634264"/>
          </a:xfrm>
          <a:prstGeom prst="rect">
            <a:avLst/>
          </a:prstGeom>
          <a:solidFill>
            <a:srgbClr val="FF0000">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tangle 4"/>
          <p:cNvSpPr/>
          <p:nvPr/>
        </p:nvSpPr>
        <p:spPr>
          <a:xfrm>
            <a:off x="7183041" y="1219233"/>
            <a:ext cx="4409814" cy="1178838"/>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 name="Rectangle 5"/>
          <p:cNvSpPr/>
          <p:nvPr/>
        </p:nvSpPr>
        <p:spPr>
          <a:xfrm>
            <a:off x="6059798" y="4729026"/>
            <a:ext cx="5505595" cy="824272"/>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 name="Rectangle 6"/>
          <p:cNvSpPr/>
          <p:nvPr/>
        </p:nvSpPr>
        <p:spPr>
          <a:xfrm>
            <a:off x="6059798" y="3434157"/>
            <a:ext cx="5533057" cy="1049903"/>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7680842" y="1348718"/>
            <a:ext cx="1449847" cy="90287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GTU</a:t>
            </a:r>
          </a:p>
        </p:txBody>
      </p:sp>
      <p:cxnSp>
        <p:nvCxnSpPr>
          <p:cNvPr id="9" name="Straight Arrow Connector 8"/>
          <p:cNvCxnSpPr/>
          <p:nvPr/>
        </p:nvCxnSpPr>
        <p:spPr>
          <a:xfrm>
            <a:off x="6974259" y="2158170"/>
            <a:ext cx="706582" cy="0"/>
          </a:xfrm>
          <a:prstGeom prst="straightConnector1">
            <a:avLst/>
          </a:prstGeom>
          <a:noFill/>
          <a:ln w="25400" cap="flat" cmpd="sng" algn="ctr">
            <a:solidFill>
              <a:srgbClr val="70AD47">
                <a:lumMod val="75000"/>
              </a:srgbClr>
            </a:solidFill>
            <a:prstDash val="solid"/>
            <a:miter lim="800000"/>
            <a:tailEnd type="triangle"/>
          </a:ln>
          <a:effectLst/>
        </p:spPr>
      </p:cxnSp>
      <p:sp>
        <p:nvSpPr>
          <p:cNvPr id="10" name="TextBox 9"/>
          <p:cNvSpPr txBox="1"/>
          <p:nvPr/>
        </p:nvSpPr>
        <p:spPr>
          <a:xfrm>
            <a:off x="6917760" y="1882259"/>
            <a:ext cx="684803" cy="369332"/>
          </a:xfrm>
          <a:prstGeom prst="rect">
            <a:avLst/>
          </a:prstGeom>
          <a:noFill/>
        </p:spPr>
        <p:txBody>
          <a:bodyPr wrap="none" rtlCol="0">
            <a:spAutoFit/>
          </a:bodyPr>
          <a:lstStyle/>
          <a:p>
            <a:r>
              <a:rPr lang="en-US" dirty="0" smtClean="0">
                <a:solidFill>
                  <a:srgbClr val="70AD47">
                    <a:lumMod val="75000"/>
                  </a:srgbClr>
                </a:solidFill>
                <a:latin typeface="Calibri" panose="020F0502020204030204"/>
              </a:rPr>
              <a:t>Clock</a:t>
            </a:r>
            <a:endParaRPr lang="en-US" dirty="0">
              <a:solidFill>
                <a:srgbClr val="70AD47">
                  <a:lumMod val="75000"/>
                </a:srgbClr>
              </a:solidFill>
              <a:latin typeface="Calibri" panose="020F0502020204030204"/>
            </a:endParaRPr>
          </a:p>
        </p:txBody>
      </p:sp>
      <p:cxnSp>
        <p:nvCxnSpPr>
          <p:cNvPr id="11" name="Straight Arrow Connector 10"/>
          <p:cNvCxnSpPr/>
          <p:nvPr/>
        </p:nvCxnSpPr>
        <p:spPr>
          <a:xfrm>
            <a:off x="6974259" y="1830977"/>
            <a:ext cx="706582" cy="0"/>
          </a:xfrm>
          <a:prstGeom prst="straightConnector1">
            <a:avLst/>
          </a:prstGeom>
          <a:noFill/>
          <a:ln w="25400" cap="flat" cmpd="sng" algn="ctr">
            <a:solidFill>
              <a:srgbClr val="7030A0"/>
            </a:solidFill>
            <a:prstDash val="solid"/>
            <a:miter lim="800000"/>
            <a:tailEnd type="triangle"/>
          </a:ln>
          <a:effectLst/>
        </p:spPr>
      </p:cxnSp>
      <p:sp>
        <p:nvSpPr>
          <p:cNvPr id="12" name="TextBox 11"/>
          <p:cNvSpPr txBox="1"/>
          <p:nvPr/>
        </p:nvSpPr>
        <p:spPr>
          <a:xfrm>
            <a:off x="6830618" y="1531878"/>
            <a:ext cx="877741" cy="369332"/>
          </a:xfrm>
          <a:prstGeom prst="rect">
            <a:avLst/>
          </a:prstGeom>
          <a:noFill/>
        </p:spPr>
        <p:txBody>
          <a:bodyPr wrap="none" rtlCol="0">
            <a:spAutoFit/>
          </a:bodyPr>
          <a:lstStyle/>
          <a:p>
            <a:r>
              <a:rPr lang="en-US" dirty="0" smtClean="0">
                <a:solidFill>
                  <a:srgbClr val="7030A0"/>
                </a:solidFill>
                <a:latin typeface="Calibri" panose="020F0502020204030204"/>
              </a:rPr>
              <a:t>Control</a:t>
            </a:r>
            <a:endParaRPr lang="en-US" dirty="0">
              <a:solidFill>
                <a:srgbClr val="7030A0"/>
              </a:solidFill>
              <a:latin typeface="Calibri" panose="020F0502020204030204"/>
            </a:endParaRPr>
          </a:p>
        </p:txBody>
      </p:sp>
      <p:cxnSp>
        <p:nvCxnSpPr>
          <p:cNvPr id="13" name="Straight Arrow Connector 12"/>
          <p:cNvCxnSpPr/>
          <p:nvPr/>
        </p:nvCxnSpPr>
        <p:spPr>
          <a:xfrm>
            <a:off x="6974259" y="1431968"/>
            <a:ext cx="706582" cy="0"/>
          </a:xfrm>
          <a:prstGeom prst="straightConnector1">
            <a:avLst/>
          </a:prstGeom>
          <a:noFill/>
          <a:ln w="25400" cap="flat" cmpd="sng" algn="ctr">
            <a:solidFill>
              <a:srgbClr val="00B050"/>
            </a:solidFill>
            <a:prstDash val="solid"/>
            <a:miter lim="800000"/>
            <a:headEnd type="triangle"/>
            <a:tailEnd type="none"/>
          </a:ln>
          <a:effectLst/>
        </p:spPr>
      </p:cxnSp>
      <p:sp>
        <p:nvSpPr>
          <p:cNvPr id="14" name="TextBox 13"/>
          <p:cNvSpPr txBox="1"/>
          <p:nvPr/>
        </p:nvSpPr>
        <p:spPr>
          <a:xfrm>
            <a:off x="6946740" y="1137619"/>
            <a:ext cx="761619" cy="369332"/>
          </a:xfrm>
          <a:prstGeom prst="rect">
            <a:avLst/>
          </a:prstGeom>
          <a:noFill/>
        </p:spPr>
        <p:txBody>
          <a:bodyPr wrap="none" rtlCol="0">
            <a:spAutoFit/>
          </a:bodyPr>
          <a:lstStyle/>
          <a:p>
            <a:r>
              <a:rPr lang="en-US" dirty="0" smtClean="0">
                <a:solidFill>
                  <a:srgbClr val="00B050"/>
                </a:solidFill>
                <a:latin typeface="Calibri" panose="020F0502020204030204"/>
              </a:rPr>
              <a:t>Status</a:t>
            </a:r>
            <a:endParaRPr lang="en-US" dirty="0">
              <a:solidFill>
                <a:srgbClr val="00B050"/>
              </a:solidFill>
              <a:latin typeface="Calibri" panose="020F0502020204030204"/>
            </a:endParaRPr>
          </a:p>
        </p:txBody>
      </p:sp>
      <p:sp>
        <p:nvSpPr>
          <p:cNvPr id="15" name="Rectangle 14"/>
          <p:cNvSpPr/>
          <p:nvPr/>
        </p:nvSpPr>
        <p:spPr>
          <a:xfrm>
            <a:off x="8705926" y="3782259"/>
            <a:ext cx="1324724"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DAM</a:t>
            </a:r>
          </a:p>
        </p:txBody>
      </p:sp>
      <p:sp>
        <p:nvSpPr>
          <p:cNvPr id="16" name="Rectangle 15"/>
          <p:cNvSpPr/>
          <p:nvPr/>
        </p:nvSpPr>
        <p:spPr>
          <a:xfrm>
            <a:off x="6686423" y="3788935"/>
            <a:ext cx="1324724"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DAM</a:t>
            </a:r>
          </a:p>
        </p:txBody>
      </p:sp>
      <p:sp>
        <p:nvSpPr>
          <p:cNvPr id="17" name="Rectangle 16"/>
          <p:cNvSpPr/>
          <p:nvPr/>
        </p:nvSpPr>
        <p:spPr>
          <a:xfrm>
            <a:off x="9596497" y="4849155"/>
            <a:ext cx="694659"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sp>
        <p:nvSpPr>
          <p:cNvPr id="18" name="Rectangle 17"/>
          <p:cNvSpPr/>
          <p:nvPr/>
        </p:nvSpPr>
        <p:spPr>
          <a:xfrm>
            <a:off x="8574670" y="4849155"/>
            <a:ext cx="626888"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sp>
        <p:nvSpPr>
          <p:cNvPr id="19" name="Rectangle 18"/>
          <p:cNvSpPr/>
          <p:nvPr/>
        </p:nvSpPr>
        <p:spPr>
          <a:xfrm>
            <a:off x="7340084" y="4828835"/>
            <a:ext cx="603250"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sp>
        <p:nvSpPr>
          <p:cNvPr id="20" name="Rectangle 19"/>
          <p:cNvSpPr/>
          <p:nvPr/>
        </p:nvSpPr>
        <p:spPr>
          <a:xfrm>
            <a:off x="6255397" y="4828835"/>
            <a:ext cx="666109"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cxnSp>
        <p:nvCxnSpPr>
          <p:cNvPr id="21" name="Straight Arrow Connector 20"/>
          <p:cNvCxnSpPr>
            <a:endCxn id="15" idx="0"/>
          </p:cNvCxnSpPr>
          <p:nvPr/>
        </p:nvCxnSpPr>
        <p:spPr>
          <a:xfrm>
            <a:off x="8810998" y="1963750"/>
            <a:ext cx="557290" cy="1818509"/>
          </a:xfrm>
          <a:prstGeom prst="straightConnector1">
            <a:avLst/>
          </a:prstGeom>
          <a:noFill/>
          <a:ln w="22225" cap="flat" cmpd="sng" algn="ctr">
            <a:solidFill>
              <a:srgbClr val="C00000"/>
            </a:solidFill>
            <a:prstDash val="solid"/>
            <a:miter lim="800000"/>
            <a:headEnd type="triangle"/>
            <a:tailEnd type="triangle"/>
          </a:ln>
          <a:effectLst/>
        </p:spPr>
      </p:cxnSp>
      <p:cxnSp>
        <p:nvCxnSpPr>
          <p:cNvPr id="22" name="Straight Arrow Connector 21"/>
          <p:cNvCxnSpPr>
            <a:endCxn id="18" idx="0"/>
          </p:cNvCxnSpPr>
          <p:nvPr/>
        </p:nvCxnSpPr>
        <p:spPr>
          <a:xfrm flipH="1">
            <a:off x="8888114" y="4371481"/>
            <a:ext cx="197018" cy="477674"/>
          </a:xfrm>
          <a:prstGeom prst="straightConnector1">
            <a:avLst/>
          </a:prstGeom>
          <a:noFill/>
          <a:ln w="22225" cap="flat" cmpd="sng" algn="ctr">
            <a:solidFill>
              <a:srgbClr val="7030A0"/>
            </a:solidFill>
            <a:prstDash val="solid"/>
            <a:miter lim="800000"/>
            <a:headEnd type="triangle"/>
            <a:tailEnd type="triangle"/>
          </a:ln>
          <a:effectLst/>
        </p:spPr>
      </p:cxnSp>
      <p:cxnSp>
        <p:nvCxnSpPr>
          <p:cNvPr id="23" name="Straight Arrow Connector 22"/>
          <p:cNvCxnSpPr>
            <a:endCxn id="20" idx="0"/>
          </p:cNvCxnSpPr>
          <p:nvPr/>
        </p:nvCxnSpPr>
        <p:spPr>
          <a:xfrm flipH="1">
            <a:off x="6588452" y="4361445"/>
            <a:ext cx="365090" cy="467390"/>
          </a:xfrm>
          <a:prstGeom prst="straightConnector1">
            <a:avLst/>
          </a:prstGeom>
          <a:noFill/>
          <a:ln w="22225" cap="flat" cmpd="sng" algn="ctr">
            <a:solidFill>
              <a:srgbClr val="7030A0"/>
            </a:solidFill>
            <a:prstDash val="solid"/>
            <a:miter lim="800000"/>
            <a:headEnd type="triangle"/>
            <a:tailEnd type="triangle"/>
          </a:ln>
          <a:effectLst/>
        </p:spPr>
      </p:cxnSp>
      <p:cxnSp>
        <p:nvCxnSpPr>
          <p:cNvPr id="24" name="Straight Arrow Connector 23"/>
          <p:cNvCxnSpPr>
            <a:endCxn id="19" idx="0"/>
          </p:cNvCxnSpPr>
          <p:nvPr/>
        </p:nvCxnSpPr>
        <p:spPr>
          <a:xfrm>
            <a:off x="7519745" y="4371481"/>
            <a:ext cx="121964" cy="457354"/>
          </a:xfrm>
          <a:prstGeom prst="straightConnector1">
            <a:avLst/>
          </a:prstGeom>
          <a:noFill/>
          <a:ln w="22225" cap="flat" cmpd="sng" algn="ctr">
            <a:solidFill>
              <a:srgbClr val="7030A0"/>
            </a:solidFill>
            <a:prstDash val="solid"/>
            <a:miter lim="800000"/>
            <a:headEnd type="triangle"/>
            <a:tailEnd type="triangle"/>
          </a:ln>
          <a:effectLst/>
        </p:spPr>
      </p:cxnSp>
      <p:cxnSp>
        <p:nvCxnSpPr>
          <p:cNvPr id="25" name="Straight Arrow Connector 24"/>
          <p:cNvCxnSpPr>
            <a:endCxn id="17" idx="0"/>
          </p:cNvCxnSpPr>
          <p:nvPr/>
        </p:nvCxnSpPr>
        <p:spPr>
          <a:xfrm>
            <a:off x="9809791" y="4361445"/>
            <a:ext cx="134036" cy="487710"/>
          </a:xfrm>
          <a:prstGeom prst="straightConnector1">
            <a:avLst/>
          </a:prstGeom>
          <a:noFill/>
          <a:ln w="22225" cap="flat" cmpd="sng" algn="ctr">
            <a:solidFill>
              <a:srgbClr val="7030A0"/>
            </a:solidFill>
            <a:prstDash val="solid"/>
            <a:miter lim="800000"/>
            <a:headEnd type="triangle"/>
            <a:tailEnd type="triangle"/>
          </a:ln>
          <a:effectLst/>
        </p:spPr>
      </p:cxnSp>
      <p:cxnSp>
        <p:nvCxnSpPr>
          <p:cNvPr id="26" name="Straight Arrow Connector 25"/>
          <p:cNvCxnSpPr>
            <a:endCxn id="16" idx="0"/>
          </p:cNvCxnSpPr>
          <p:nvPr/>
        </p:nvCxnSpPr>
        <p:spPr>
          <a:xfrm flipH="1">
            <a:off x="7348785" y="1967321"/>
            <a:ext cx="574045" cy="1821614"/>
          </a:xfrm>
          <a:prstGeom prst="straightConnector1">
            <a:avLst/>
          </a:prstGeom>
          <a:noFill/>
          <a:ln w="22225" cap="flat" cmpd="sng" algn="ctr">
            <a:solidFill>
              <a:srgbClr val="C00000"/>
            </a:solidFill>
            <a:prstDash val="solid"/>
            <a:miter lim="800000"/>
            <a:headEnd type="triangle"/>
            <a:tailEnd type="triangle"/>
          </a:ln>
          <a:effectLst/>
        </p:spPr>
      </p:cxnSp>
      <p:cxnSp>
        <p:nvCxnSpPr>
          <p:cNvPr id="27" name="Straight Connector 26"/>
          <p:cNvCxnSpPr/>
          <p:nvPr/>
        </p:nvCxnSpPr>
        <p:spPr>
          <a:xfrm>
            <a:off x="9697884" y="3264789"/>
            <a:ext cx="298450" cy="5884"/>
          </a:xfrm>
          <a:prstGeom prst="line">
            <a:avLst/>
          </a:prstGeom>
          <a:noFill/>
          <a:ln w="47625" cap="flat" cmpd="sng" algn="ctr">
            <a:solidFill>
              <a:srgbClr val="5B9BD5"/>
            </a:solidFill>
            <a:prstDash val="sysDot"/>
            <a:miter lim="800000"/>
          </a:ln>
          <a:effectLst/>
        </p:spPr>
      </p:cxnSp>
      <p:cxnSp>
        <p:nvCxnSpPr>
          <p:cNvPr id="28" name="Straight Connector 27"/>
          <p:cNvCxnSpPr/>
          <p:nvPr/>
        </p:nvCxnSpPr>
        <p:spPr>
          <a:xfrm>
            <a:off x="8217689" y="2832926"/>
            <a:ext cx="298450" cy="5884"/>
          </a:xfrm>
          <a:prstGeom prst="line">
            <a:avLst/>
          </a:prstGeom>
          <a:noFill/>
          <a:ln w="47625" cap="flat" cmpd="sng" algn="ctr">
            <a:solidFill>
              <a:srgbClr val="C00000"/>
            </a:solidFill>
            <a:prstDash val="sysDot"/>
            <a:miter lim="800000"/>
          </a:ln>
          <a:effectLst/>
        </p:spPr>
      </p:cxnSp>
      <p:cxnSp>
        <p:nvCxnSpPr>
          <p:cNvPr id="29" name="Straight Connector 28"/>
          <p:cNvCxnSpPr/>
          <p:nvPr/>
        </p:nvCxnSpPr>
        <p:spPr>
          <a:xfrm>
            <a:off x="7093846" y="4589256"/>
            <a:ext cx="298450" cy="5884"/>
          </a:xfrm>
          <a:prstGeom prst="line">
            <a:avLst/>
          </a:prstGeom>
          <a:noFill/>
          <a:ln w="47625" cap="flat" cmpd="sng" algn="ctr">
            <a:solidFill>
              <a:srgbClr val="7030A0"/>
            </a:solidFill>
            <a:prstDash val="sysDot"/>
            <a:miter lim="800000"/>
          </a:ln>
          <a:effectLst/>
        </p:spPr>
      </p:cxnSp>
      <p:cxnSp>
        <p:nvCxnSpPr>
          <p:cNvPr id="30" name="Straight Connector 29"/>
          <p:cNvCxnSpPr/>
          <p:nvPr/>
        </p:nvCxnSpPr>
        <p:spPr>
          <a:xfrm>
            <a:off x="9334545" y="4583372"/>
            <a:ext cx="298450" cy="5884"/>
          </a:xfrm>
          <a:prstGeom prst="line">
            <a:avLst/>
          </a:prstGeom>
          <a:noFill/>
          <a:ln w="47625" cap="flat" cmpd="sng" algn="ctr">
            <a:solidFill>
              <a:srgbClr val="7030A0"/>
            </a:solidFill>
            <a:prstDash val="sysDot"/>
            <a:miter lim="800000"/>
          </a:ln>
          <a:effectLst/>
        </p:spPr>
      </p:cxnSp>
      <p:sp>
        <p:nvSpPr>
          <p:cNvPr id="31" name="Rectangle 30"/>
          <p:cNvSpPr/>
          <p:nvPr/>
        </p:nvSpPr>
        <p:spPr>
          <a:xfrm>
            <a:off x="9407682" y="2635773"/>
            <a:ext cx="1245936" cy="500138"/>
          </a:xfrm>
          <a:prstGeom prst="rect">
            <a:avLst/>
          </a:prstGeom>
          <a:solidFill>
            <a:srgbClr val="4472C4">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Data Acquisition</a:t>
            </a:r>
          </a:p>
        </p:txBody>
      </p:sp>
      <p:cxnSp>
        <p:nvCxnSpPr>
          <p:cNvPr id="32" name="Straight Arrow Connector 31"/>
          <p:cNvCxnSpPr/>
          <p:nvPr/>
        </p:nvCxnSpPr>
        <p:spPr>
          <a:xfrm flipH="1">
            <a:off x="9726402" y="3142141"/>
            <a:ext cx="816665" cy="637397"/>
          </a:xfrm>
          <a:prstGeom prst="straightConnector1">
            <a:avLst/>
          </a:prstGeom>
          <a:noFill/>
          <a:ln w="19050" cap="flat" cmpd="sng" algn="ctr">
            <a:solidFill>
              <a:srgbClr val="5B9BD5">
                <a:lumMod val="75000"/>
              </a:srgbClr>
            </a:solidFill>
            <a:prstDash val="solid"/>
            <a:miter lim="800000"/>
            <a:headEnd type="triangle"/>
            <a:tailEnd type="none"/>
          </a:ln>
          <a:effectLst/>
        </p:spPr>
      </p:cxnSp>
      <p:cxnSp>
        <p:nvCxnSpPr>
          <p:cNvPr id="33" name="Straight Arrow Connector 32"/>
          <p:cNvCxnSpPr/>
          <p:nvPr/>
        </p:nvCxnSpPr>
        <p:spPr>
          <a:xfrm flipH="1">
            <a:off x="7839055" y="3135911"/>
            <a:ext cx="1757442" cy="640186"/>
          </a:xfrm>
          <a:prstGeom prst="straightConnector1">
            <a:avLst/>
          </a:prstGeom>
          <a:noFill/>
          <a:ln w="19050" cap="flat" cmpd="sng" algn="ctr">
            <a:solidFill>
              <a:srgbClr val="5B9BD5">
                <a:lumMod val="75000"/>
              </a:srgbClr>
            </a:solidFill>
            <a:prstDash val="solid"/>
            <a:miter lim="800000"/>
            <a:headEnd type="triangle"/>
            <a:tailEnd type="none"/>
          </a:ln>
          <a:effectLst/>
        </p:spPr>
      </p:cxnSp>
      <p:sp>
        <p:nvSpPr>
          <p:cNvPr id="34" name="TextBox 33"/>
          <p:cNvSpPr txBox="1"/>
          <p:nvPr/>
        </p:nvSpPr>
        <p:spPr>
          <a:xfrm>
            <a:off x="10410211" y="3492548"/>
            <a:ext cx="1188146" cy="954107"/>
          </a:xfrm>
          <a:prstGeom prst="rect">
            <a:avLst/>
          </a:prstGeom>
          <a:noFill/>
        </p:spPr>
        <p:txBody>
          <a:bodyPr wrap="none" rtlCol="0">
            <a:spAutoFit/>
          </a:bodyPr>
          <a:lstStyle/>
          <a:p>
            <a:pPr algn="ctr"/>
            <a:r>
              <a:rPr lang="en-US" sz="2800" dirty="0" smtClean="0">
                <a:solidFill>
                  <a:prstClr val="black"/>
                </a:solidFill>
                <a:latin typeface="Calibri" panose="020F0502020204030204"/>
              </a:rPr>
              <a:t>DAM</a:t>
            </a:r>
          </a:p>
          <a:p>
            <a:pPr algn="ctr"/>
            <a:r>
              <a:rPr lang="en-US" sz="2800" dirty="0" smtClean="0">
                <a:solidFill>
                  <a:prstClr val="black"/>
                </a:solidFill>
                <a:latin typeface="Calibri" panose="020F0502020204030204"/>
              </a:rPr>
              <a:t>(O)100</a:t>
            </a:r>
            <a:endParaRPr lang="en-US" sz="2800" dirty="0">
              <a:solidFill>
                <a:prstClr val="black"/>
              </a:solidFill>
              <a:latin typeface="Calibri" panose="020F0502020204030204"/>
            </a:endParaRPr>
          </a:p>
        </p:txBody>
      </p:sp>
      <p:sp>
        <p:nvSpPr>
          <p:cNvPr id="35" name="TextBox 34"/>
          <p:cNvSpPr txBox="1"/>
          <p:nvPr/>
        </p:nvSpPr>
        <p:spPr>
          <a:xfrm>
            <a:off x="10265615" y="4634238"/>
            <a:ext cx="1370888" cy="954107"/>
          </a:xfrm>
          <a:prstGeom prst="rect">
            <a:avLst/>
          </a:prstGeom>
          <a:noFill/>
        </p:spPr>
        <p:txBody>
          <a:bodyPr wrap="none" rtlCol="0">
            <a:spAutoFit/>
          </a:bodyPr>
          <a:lstStyle/>
          <a:p>
            <a:pPr algn="ctr"/>
            <a:r>
              <a:rPr lang="en-US" sz="2800" dirty="0" smtClean="0">
                <a:solidFill>
                  <a:prstClr val="black"/>
                </a:solidFill>
                <a:latin typeface="Calibri" panose="020F0502020204030204"/>
              </a:rPr>
              <a:t>RDO</a:t>
            </a:r>
          </a:p>
          <a:p>
            <a:pPr algn="ctr"/>
            <a:r>
              <a:rPr lang="en-US" sz="2800" dirty="0" smtClean="0">
                <a:solidFill>
                  <a:prstClr val="black"/>
                </a:solidFill>
                <a:latin typeface="Calibri" panose="020F0502020204030204"/>
              </a:rPr>
              <a:t>(O)1000</a:t>
            </a:r>
            <a:endParaRPr lang="en-US" sz="2800" dirty="0">
              <a:solidFill>
                <a:prstClr val="black"/>
              </a:solidFill>
              <a:latin typeface="Calibri" panose="020F0502020204030204"/>
            </a:endParaRPr>
          </a:p>
        </p:txBody>
      </p:sp>
      <p:sp>
        <p:nvSpPr>
          <p:cNvPr id="36" name="TextBox 35"/>
          <p:cNvSpPr txBox="1"/>
          <p:nvPr/>
        </p:nvSpPr>
        <p:spPr>
          <a:xfrm>
            <a:off x="10265982" y="1335831"/>
            <a:ext cx="997154" cy="954107"/>
          </a:xfrm>
          <a:prstGeom prst="rect">
            <a:avLst/>
          </a:prstGeom>
          <a:noFill/>
        </p:spPr>
        <p:txBody>
          <a:bodyPr wrap="square" rtlCol="0">
            <a:spAutoFit/>
          </a:bodyPr>
          <a:lstStyle/>
          <a:p>
            <a:pPr algn="ctr"/>
            <a:r>
              <a:rPr lang="en-US" sz="2800" dirty="0" smtClean="0">
                <a:solidFill>
                  <a:prstClr val="black"/>
                </a:solidFill>
                <a:latin typeface="Calibri" panose="020F0502020204030204"/>
              </a:rPr>
              <a:t>GTU (O)1</a:t>
            </a:r>
            <a:endParaRPr lang="en-US" sz="2800" dirty="0">
              <a:solidFill>
                <a:prstClr val="black"/>
              </a:solidFill>
              <a:latin typeface="Calibri" panose="020F0502020204030204"/>
            </a:endParaRPr>
          </a:p>
        </p:txBody>
      </p:sp>
      <p:sp>
        <p:nvSpPr>
          <p:cNvPr id="38" name="TextBox 37"/>
          <p:cNvSpPr txBox="1"/>
          <p:nvPr/>
        </p:nvSpPr>
        <p:spPr>
          <a:xfrm>
            <a:off x="6076565" y="1808652"/>
            <a:ext cx="849913" cy="800219"/>
          </a:xfrm>
          <a:prstGeom prst="rect">
            <a:avLst/>
          </a:prstGeom>
          <a:noFill/>
        </p:spPr>
        <p:txBody>
          <a:bodyPr wrap="none" rtlCol="0">
            <a:spAutoFit/>
          </a:bodyPr>
          <a:lstStyle/>
          <a:p>
            <a:pPr algn="ctr"/>
            <a:r>
              <a:rPr lang="en-US" dirty="0" smtClean="0">
                <a:solidFill>
                  <a:prstClr val="black"/>
                </a:solidFill>
                <a:latin typeface="Calibri" panose="020F0502020204030204"/>
              </a:rPr>
              <a:t>EIC</a:t>
            </a:r>
          </a:p>
          <a:p>
            <a:pPr algn="ctr"/>
            <a:r>
              <a:rPr lang="en-US" sz="1400" dirty="0" smtClean="0">
                <a:solidFill>
                  <a:prstClr val="black"/>
                </a:solidFill>
                <a:latin typeface="Calibri" panose="020F0502020204030204"/>
              </a:rPr>
              <a:t>Common</a:t>
            </a:r>
          </a:p>
          <a:p>
            <a:pPr algn="ctr"/>
            <a:r>
              <a:rPr lang="en-US" sz="1400" dirty="0" smtClean="0">
                <a:solidFill>
                  <a:prstClr val="black"/>
                </a:solidFill>
                <a:latin typeface="Calibri" panose="020F0502020204030204"/>
              </a:rPr>
              <a:t>Platform</a:t>
            </a:r>
            <a:endParaRPr lang="en-US" sz="1400" dirty="0">
              <a:solidFill>
                <a:prstClr val="black"/>
              </a:solidFill>
              <a:latin typeface="Calibri" panose="020F0502020204030204"/>
            </a:endParaRPr>
          </a:p>
        </p:txBody>
      </p:sp>
      <p:sp>
        <p:nvSpPr>
          <p:cNvPr id="39" name="Rectangle 38"/>
          <p:cNvSpPr/>
          <p:nvPr/>
        </p:nvSpPr>
        <p:spPr>
          <a:xfrm>
            <a:off x="5980560" y="1223464"/>
            <a:ext cx="835677" cy="682096"/>
          </a:xfrm>
          <a:prstGeom prst="rect">
            <a:avLst/>
          </a:prstGeom>
          <a:solidFill>
            <a:srgbClr val="FF0000">
              <a:alpha val="1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5999606" y="1243038"/>
            <a:ext cx="894910" cy="584775"/>
          </a:xfrm>
          <a:prstGeom prst="rect">
            <a:avLst/>
          </a:prstGeom>
          <a:noFill/>
        </p:spPr>
        <p:txBody>
          <a:bodyPr wrap="square" rtlCol="0">
            <a:spAutoFit/>
          </a:bodyPr>
          <a:lstStyle/>
          <a:p>
            <a:pPr algn="ctr"/>
            <a:r>
              <a:rPr lang="en-US" dirty="0" smtClean="0">
                <a:solidFill>
                  <a:prstClr val="black"/>
                </a:solidFill>
                <a:latin typeface="Calibri" panose="020F0502020204030204"/>
              </a:rPr>
              <a:t>Online </a:t>
            </a:r>
            <a:r>
              <a:rPr lang="en-US" sz="1400" dirty="0" smtClean="0">
                <a:solidFill>
                  <a:prstClr val="black"/>
                </a:solidFill>
                <a:latin typeface="Calibri" panose="020F0502020204030204"/>
              </a:rPr>
              <a:t>computer</a:t>
            </a:r>
            <a:endParaRPr lang="en-US" sz="1400" dirty="0">
              <a:solidFill>
                <a:prstClr val="black"/>
              </a:solidFill>
              <a:latin typeface="Calibri" panose="020F0502020204030204"/>
            </a:endParaRPr>
          </a:p>
        </p:txBody>
      </p:sp>
      <p:sp>
        <p:nvSpPr>
          <p:cNvPr id="41" name="Rectangle 40"/>
          <p:cNvSpPr/>
          <p:nvPr/>
        </p:nvSpPr>
        <p:spPr>
          <a:xfrm>
            <a:off x="6058200" y="5743362"/>
            <a:ext cx="5505595" cy="617147"/>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2" name="Rectangle 41"/>
          <p:cNvSpPr/>
          <p:nvPr/>
        </p:nvSpPr>
        <p:spPr>
          <a:xfrm>
            <a:off x="7717412" y="5909173"/>
            <a:ext cx="603250" cy="39082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FEB</a:t>
            </a:r>
          </a:p>
        </p:txBody>
      </p:sp>
      <p:sp>
        <p:nvSpPr>
          <p:cNvPr id="43" name="Rectangle 42"/>
          <p:cNvSpPr/>
          <p:nvPr/>
        </p:nvSpPr>
        <p:spPr>
          <a:xfrm>
            <a:off x="6632725" y="5909173"/>
            <a:ext cx="666109" cy="39082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FEB</a:t>
            </a:r>
          </a:p>
        </p:txBody>
      </p:sp>
      <p:cxnSp>
        <p:nvCxnSpPr>
          <p:cNvPr id="44" name="Straight Arrow Connector 43"/>
          <p:cNvCxnSpPr/>
          <p:nvPr/>
        </p:nvCxnSpPr>
        <p:spPr>
          <a:xfrm flipH="1">
            <a:off x="7051448" y="5405790"/>
            <a:ext cx="365090" cy="467390"/>
          </a:xfrm>
          <a:prstGeom prst="straightConnector1">
            <a:avLst/>
          </a:prstGeom>
          <a:noFill/>
          <a:ln w="22225" cap="flat" cmpd="sng" algn="ctr">
            <a:solidFill>
              <a:srgbClr val="C00000"/>
            </a:solidFill>
            <a:prstDash val="solid"/>
            <a:miter lim="800000"/>
            <a:headEnd type="triangle"/>
            <a:tailEnd type="triangle"/>
          </a:ln>
          <a:effectLst/>
        </p:spPr>
      </p:cxnSp>
      <p:cxnSp>
        <p:nvCxnSpPr>
          <p:cNvPr id="45" name="Straight Arrow Connector 44"/>
          <p:cNvCxnSpPr>
            <a:endCxn id="42" idx="0"/>
          </p:cNvCxnSpPr>
          <p:nvPr/>
        </p:nvCxnSpPr>
        <p:spPr>
          <a:xfrm>
            <a:off x="7869391" y="5418057"/>
            <a:ext cx="149646" cy="491116"/>
          </a:xfrm>
          <a:prstGeom prst="straightConnector1">
            <a:avLst/>
          </a:prstGeom>
          <a:noFill/>
          <a:ln w="22225" cap="flat" cmpd="sng" algn="ctr">
            <a:solidFill>
              <a:srgbClr val="C00000"/>
            </a:solidFill>
            <a:prstDash val="solid"/>
            <a:miter lim="800000"/>
            <a:headEnd type="triangle"/>
            <a:tailEnd type="triangle"/>
          </a:ln>
          <a:effectLst/>
        </p:spPr>
      </p:cxnSp>
      <p:cxnSp>
        <p:nvCxnSpPr>
          <p:cNvPr id="46" name="Straight Connector 45"/>
          <p:cNvCxnSpPr/>
          <p:nvPr/>
        </p:nvCxnSpPr>
        <p:spPr>
          <a:xfrm>
            <a:off x="7471174" y="5669594"/>
            <a:ext cx="298450" cy="5884"/>
          </a:xfrm>
          <a:prstGeom prst="line">
            <a:avLst/>
          </a:prstGeom>
          <a:noFill/>
          <a:ln w="47625" cap="flat" cmpd="sng" algn="ctr">
            <a:solidFill>
              <a:srgbClr val="C00000"/>
            </a:solidFill>
            <a:prstDash val="sysDot"/>
            <a:miter lim="800000"/>
          </a:ln>
          <a:effectLst/>
        </p:spPr>
      </p:cxnSp>
      <p:sp>
        <p:nvSpPr>
          <p:cNvPr id="47" name="TextBox 46"/>
          <p:cNvSpPr txBox="1"/>
          <p:nvPr/>
        </p:nvSpPr>
        <p:spPr>
          <a:xfrm>
            <a:off x="10543067" y="5709420"/>
            <a:ext cx="720069" cy="523220"/>
          </a:xfrm>
          <a:prstGeom prst="rect">
            <a:avLst/>
          </a:prstGeom>
          <a:noFill/>
        </p:spPr>
        <p:txBody>
          <a:bodyPr wrap="none" rtlCol="0">
            <a:spAutoFit/>
          </a:bodyPr>
          <a:lstStyle/>
          <a:p>
            <a:r>
              <a:rPr lang="en-US" sz="2800" dirty="0" smtClean="0">
                <a:solidFill>
                  <a:prstClr val="black"/>
                </a:solidFill>
                <a:latin typeface="Calibri" panose="020F0502020204030204"/>
              </a:rPr>
              <a:t>FEB</a:t>
            </a:r>
            <a:endParaRPr lang="en-US" sz="2800" dirty="0">
              <a:solidFill>
                <a:prstClr val="black"/>
              </a:solidFill>
              <a:latin typeface="Calibri" panose="020F0502020204030204"/>
            </a:endParaRPr>
          </a:p>
        </p:txBody>
      </p:sp>
      <p:sp>
        <p:nvSpPr>
          <p:cNvPr id="49" name="TextBox 48"/>
          <p:cNvSpPr txBox="1"/>
          <p:nvPr/>
        </p:nvSpPr>
        <p:spPr>
          <a:xfrm>
            <a:off x="471841" y="1464387"/>
            <a:ext cx="5572719" cy="3939540"/>
          </a:xfrm>
          <a:prstGeom prst="rect">
            <a:avLst/>
          </a:prstGeom>
          <a:noFill/>
        </p:spPr>
        <p:txBody>
          <a:bodyPr wrap="square" rtlCol="0">
            <a:spAutoFit/>
          </a:bodyPr>
          <a:lstStyle/>
          <a:p>
            <a:r>
              <a:rPr lang="en-US" b="1" dirty="0" smtClean="0">
                <a:solidFill>
                  <a:prstClr val="black"/>
                </a:solidFill>
                <a:latin typeface="Calibri" panose="020F0502020204030204"/>
              </a:rPr>
              <a:t>GTU: Global Timing Unit </a:t>
            </a:r>
          </a:p>
          <a:p>
            <a:pPr lvl="1"/>
            <a:r>
              <a:rPr lang="en-US" sz="1600" dirty="0" smtClean="0">
                <a:solidFill>
                  <a:prstClr val="black"/>
                </a:solidFill>
                <a:latin typeface="Calibri" panose="020F0502020204030204"/>
              </a:rPr>
              <a:t>control encoding, status decoding.</a:t>
            </a:r>
            <a:endParaRPr lang="en-US" sz="1600" dirty="0">
              <a:solidFill>
                <a:prstClr val="black"/>
              </a:solidFill>
              <a:latin typeface="Calibri" panose="020F0502020204030204"/>
            </a:endParaRPr>
          </a:p>
          <a:p>
            <a:pPr lvl="1"/>
            <a:r>
              <a:rPr lang="en-US" sz="1600" dirty="0" smtClean="0">
                <a:solidFill>
                  <a:prstClr val="black"/>
                </a:solidFill>
                <a:latin typeface="Calibri" panose="020F0502020204030204"/>
              </a:rPr>
              <a:t>The interface for machine clock source, </a:t>
            </a:r>
          </a:p>
          <a:p>
            <a:pPr lvl="1"/>
            <a:r>
              <a:rPr lang="en-US" sz="1600" dirty="0" smtClean="0">
                <a:solidFill>
                  <a:prstClr val="black"/>
                </a:solidFill>
                <a:latin typeface="Calibri" panose="020F0502020204030204"/>
              </a:rPr>
              <a:t>Data acquisition control and monitor etc.  </a:t>
            </a:r>
          </a:p>
          <a:p>
            <a:r>
              <a:rPr lang="en-US" b="1" dirty="0" smtClean="0">
                <a:solidFill>
                  <a:prstClr val="black"/>
                </a:solidFill>
                <a:latin typeface="Calibri" panose="020F0502020204030204"/>
              </a:rPr>
              <a:t>DAM: Data Aggregation Module: </a:t>
            </a:r>
          </a:p>
          <a:p>
            <a:pPr lvl="1"/>
            <a:r>
              <a:rPr lang="en-US" sz="1600" dirty="0" smtClean="0">
                <a:solidFill>
                  <a:prstClr val="black"/>
                </a:solidFill>
                <a:latin typeface="Calibri" panose="020F0502020204030204"/>
              </a:rPr>
              <a:t>The clock/control </a:t>
            </a:r>
            <a:r>
              <a:rPr lang="en-US" sz="1600" dirty="0" err="1" smtClean="0">
                <a:solidFill>
                  <a:prstClr val="black"/>
                </a:solidFill>
                <a:latin typeface="Calibri" panose="020F0502020204030204"/>
              </a:rPr>
              <a:t>fanout</a:t>
            </a:r>
            <a:r>
              <a:rPr lang="en-US" sz="1600" dirty="0" smtClean="0">
                <a:solidFill>
                  <a:prstClr val="black"/>
                </a:solidFill>
                <a:latin typeface="Calibri" panose="020F0502020204030204"/>
              </a:rPr>
              <a:t>, and status/busy accumulation.  </a:t>
            </a:r>
          </a:p>
          <a:p>
            <a:pPr lvl="1"/>
            <a:r>
              <a:rPr lang="en-US" sz="1600" dirty="0" smtClean="0">
                <a:solidFill>
                  <a:prstClr val="black"/>
                </a:solidFill>
                <a:latin typeface="Calibri" panose="020F0502020204030204"/>
              </a:rPr>
              <a:t>local control over the RDO boards connected, though the main function of the DAM is for Data Acquisition.</a:t>
            </a:r>
          </a:p>
          <a:p>
            <a:r>
              <a:rPr lang="en-US" b="1" dirty="0" smtClean="0">
                <a:solidFill>
                  <a:prstClr val="black"/>
                </a:solidFill>
                <a:latin typeface="Calibri" panose="020F0502020204030204"/>
              </a:rPr>
              <a:t>RDO: optical interface of detector </a:t>
            </a:r>
            <a:r>
              <a:rPr lang="en-US" b="1" dirty="0" err="1" smtClean="0">
                <a:solidFill>
                  <a:prstClr val="black"/>
                </a:solidFill>
                <a:latin typeface="Calibri" panose="020F0502020204030204"/>
              </a:rPr>
              <a:t>ReaDOut</a:t>
            </a:r>
            <a:endParaRPr lang="en-US" b="1" dirty="0">
              <a:solidFill>
                <a:prstClr val="black"/>
              </a:solidFill>
              <a:latin typeface="Calibri" panose="020F0502020204030204"/>
            </a:endParaRPr>
          </a:p>
          <a:p>
            <a:pPr lvl="1"/>
            <a:r>
              <a:rPr lang="en-US" sz="1600" dirty="0" smtClean="0">
                <a:solidFill>
                  <a:prstClr val="black"/>
                </a:solidFill>
                <a:latin typeface="Calibri" panose="020F0502020204030204"/>
              </a:rPr>
              <a:t>control decoding, status encoding.</a:t>
            </a:r>
          </a:p>
          <a:p>
            <a:pPr lvl="1"/>
            <a:r>
              <a:rPr lang="en-US" sz="1600" dirty="0" smtClean="0">
                <a:solidFill>
                  <a:prstClr val="black"/>
                </a:solidFill>
                <a:latin typeface="Calibri" panose="020F0502020204030204"/>
              </a:rPr>
              <a:t>The clock/control interface to the front end electronics. </a:t>
            </a:r>
          </a:p>
          <a:p>
            <a:pPr lvl="1"/>
            <a:r>
              <a:rPr lang="en-US" sz="1600" dirty="0" smtClean="0">
                <a:solidFill>
                  <a:prstClr val="black"/>
                </a:solidFill>
                <a:latin typeface="Calibri" panose="020F0502020204030204"/>
              </a:rPr>
              <a:t>Data collection from Frontend boards, and data transmission to the DAM</a:t>
            </a:r>
          </a:p>
          <a:p>
            <a:r>
              <a:rPr lang="en-US" b="1" dirty="0" smtClean="0">
                <a:solidFill>
                  <a:prstClr val="black"/>
                </a:solidFill>
                <a:latin typeface="Calibri" panose="020F0502020204030204"/>
              </a:rPr>
              <a:t>FEB: </a:t>
            </a:r>
          </a:p>
          <a:p>
            <a:pPr lvl="1"/>
            <a:r>
              <a:rPr lang="en-US" dirty="0" smtClean="0">
                <a:solidFill>
                  <a:prstClr val="black"/>
                </a:solidFill>
                <a:latin typeface="Calibri" panose="020F0502020204030204"/>
              </a:rPr>
              <a:t>Detector dependent Front End / ASIC  carrier boards</a:t>
            </a:r>
            <a:r>
              <a:rPr lang="en-US" sz="1600" dirty="0" smtClean="0">
                <a:solidFill>
                  <a:prstClr val="black"/>
                </a:solidFill>
                <a:latin typeface="Calibri" panose="020F0502020204030204"/>
              </a:rPr>
              <a:t>.</a:t>
            </a:r>
            <a:endParaRPr lang="en-US" sz="1600" dirty="0">
              <a:solidFill>
                <a:prstClr val="black"/>
              </a:solidFill>
              <a:latin typeface="Calibri" panose="020F0502020204030204"/>
            </a:endParaRPr>
          </a:p>
        </p:txBody>
      </p:sp>
      <p:sp>
        <p:nvSpPr>
          <p:cNvPr id="50" name="Rectangle 13"/>
          <p:cNvSpPr>
            <a:spLocks noChangeArrowheads="1"/>
          </p:cNvSpPr>
          <p:nvPr/>
        </p:nvSpPr>
        <p:spPr bwMode="auto">
          <a:xfrm>
            <a:off x="555171" y="1534555"/>
            <a:ext cx="530680"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1" name="Rectangle 13"/>
          <p:cNvSpPr>
            <a:spLocks noChangeArrowheads="1"/>
          </p:cNvSpPr>
          <p:nvPr/>
        </p:nvSpPr>
        <p:spPr bwMode="auto">
          <a:xfrm>
            <a:off x="555167" y="4787672"/>
            <a:ext cx="487822"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2" name="Rectangle 13"/>
          <p:cNvSpPr>
            <a:spLocks noChangeArrowheads="1"/>
          </p:cNvSpPr>
          <p:nvPr/>
        </p:nvSpPr>
        <p:spPr bwMode="auto">
          <a:xfrm>
            <a:off x="555168" y="3546124"/>
            <a:ext cx="530684"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3" name="Rectangle 13"/>
          <p:cNvSpPr>
            <a:spLocks noChangeArrowheads="1"/>
          </p:cNvSpPr>
          <p:nvPr/>
        </p:nvSpPr>
        <p:spPr bwMode="auto">
          <a:xfrm>
            <a:off x="555168" y="2537584"/>
            <a:ext cx="581717"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4" name="Rectangle 53"/>
          <p:cNvSpPr/>
          <p:nvPr/>
        </p:nvSpPr>
        <p:spPr>
          <a:xfrm>
            <a:off x="5978717" y="690346"/>
            <a:ext cx="5007396" cy="461665"/>
          </a:xfrm>
          <a:prstGeom prst="rect">
            <a:avLst/>
          </a:prstGeom>
        </p:spPr>
        <p:txBody>
          <a:bodyPr wrap="none">
            <a:spAutoFit/>
          </a:bodyPr>
          <a:lstStyle/>
          <a:p>
            <a:r>
              <a:rPr lang="en-US" sz="2400" b="1" dirty="0"/>
              <a:t>System Clock: </a:t>
            </a:r>
            <a:r>
              <a:rPr lang="en-US" sz="2400" b="1" dirty="0" smtClean="0">
                <a:solidFill>
                  <a:srgbClr val="FF0000"/>
                </a:solidFill>
              </a:rPr>
              <a:t>19.7</a:t>
            </a:r>
            <a:r>
              <a:rPr lang="en-US" sz="2400" b="1" dirty="0" smtClean="0"/>
              <a:t> </a:t>
            </a:r>
            <a:r>
              <a:rPr lang="en-US" sz="2400" b="1" dirty="0" smtClean="0"/>
              <a:t>MHz </a:t>
            </a:r>
            <a:r>
              <a:rPr lang="en-US" sz="2400" b="1" i="1" dirty="0" smtClean="0">
                <a:solidFill>
                  <a:srgbClr val="FFC000"/>
                </a:solidFill>
              </a:rPr>
              <a:t>(or </a:t>
            </a:r>
            <a:r>
              <a:rPr lang="en-US" sz="2400" b="1" i="1" dirty="0" smtClean="0">
                <a:solidFill>
                  <a:srgbClr val="FFC000"/>
                </a:solidFill>
              </a:rPr>
              <a:t>9.85 </a:t>
            </a:r>
            <a:r>
              <a:rPr lang="en-US" sz="2400" b="1" i="1" dirty="0" smtClean="0">
                <a:solidFill>
                  <a:srgbClr val="FFC000"/>
                </a:solidFill>
              </a:rPr>
              <a:t>MHz)</a:t>
            </a:r>
            <a:endParaRPr lang="en-US" sz="2400" b="1" i="1" dirty="0">
              <a:solidFill>
                <a:srgbClr val="FFC000"/>
              </a:solidFill>
            </a:endParaRPr>
          </a:p>
        </p:txBody>
      </p:sp>
      <p:sp>
        <p:nvSpPr>
          <p:cNvPr id="55" name="TextBox 54"/>
          <p:cNvSpPr txBox="1"/>
          <p:nvPr/>
        </p:nvSpPr>
        <p:spPr>
          <a:xfrm>
            <a:off x="660571" y="6265109"/>
            <a:ext cx="9702721" cy="369332"/>
          </a:xfrm>
          <a:prstGeom prst="rect">
            <a:avLst/>
          </a:prstGeom>
          <a:noFill/>
        </p:spPr>
        <p:txBody>
          <a:bodyPr wrap="none" rtlCol="0">
            <a:spAutoFit/>
          </a:bodyPr>
          <a:lstStyle/>
          <a:p>
            <a:r>
              <a:rPr lang="en-US" b="1" dirty="0" smtClean="0">
                <a:solidFill>
                  <a:srgbClr val="C00000"/>
                </a:solidFill>
              </a:rPr>
              <a:t>GTU distributes </a:t>
            </a:r>
            <a:r>
              <a:rPr lang="en-US" b="1" dirty="0" smtClean="0">
                <a:solidFill>
                  <a:srgbClr val="C00000"/>
                </a:solidFill>
              </a:rPr>
              <a:t>19.7 </a:t>
            </a:r>
            <a:r>
              <a:rPr lang="en-US" sz="1600" i="1" dirty="0" smtClean="0">
                <a:solidFill>
                  <a:srgbClr val="C00000"/>
                </a:solidFill>
              </a:rPr>
              <a:t>(or </a:t>
            </a:r>
            <a:r>
              <a:rPr lang="en-US" sz="1600" i="1" dirty="0" smtClean="0">
                <a:solidFill>
                  <a:srgbClr val="C00000"/>
                </a:solidFill>
              </a:rPr>
              <a:t>9.85) </a:t>
            </a:r>
            <a:r>
              <a:rPr lang="en-US" b="1" dirty="0" smtClean="0">
                <a:solidFill>
                  <a:srgbClr val="C00000"/>
                </a:solidFill>
              </a:rPr>
              <a:t>MHz clock, and DAM reconstructs the 98.5 MHz, (and) 39.4 MHz clock</a:t>
            </a:r>
            <a:endParaRPr lang="en-US" b="1" dirty="0">
              <a:solidFill>
                <a:srgbClr val="C00000"/>
              </a:solidFill>
            </a:endParaRPr>
          </a:p>
        </p:txBody>
      </p:sp>
      <p:sp>
        <p:nvSpPr>
          <p:cNvPr id="37" name="Slide Number Placeholder 36"/>
          <p:cNvSpPr>
            <a:spLocks noGrp="1"/>
          </p:cNvSpPr>
          <p:nvPr>
            <p:ph type="sldNum" sz="quarter" idx="12"/>
          </p:nvPr>
        </p:nvSpPr>
        <p:spPr/>
        <p:txBody>
          <a:bodyPr/>
          <a:lstStyle/>
          <a:p>
            <a:fld id="{ED7F7473-35CC-4359-AC04-EFEE0D39A7D2}" type="slidenum">
              <a:rPr lang="en-US" smtClean="0"/>
              <a:t>14</a:t>
            </a:fld>
            <a:endParaRPr lang="en-US" dirty="0"/>
          </a:p>
        </p:txBody>
      </p:sp>
    </p:spTree>
    <p:extLst>
      <p:ext uri="{BB962C8B-B14F-4D97-AF65-F5344CB8AC3E}">
        <p14:creationId xmlns:p14="http://schemas.microsoft.com/office/powerpoint/2010/main" val="4290496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528" y="752296"/>
            <a:ext cx="2119555" cy="369332"/>
          </a:xfrm>
          <a:prstGeom prst="rect">
            <a:avLst/>
          </a:prstGeom>
          <a:noFill/>
        </p:spPr>
        <p:txBody>
          <a:bodyPr wrap="none" rtlCol="0">
            <a:spAutoFit/>
          </a:bodyPr>
          <a:lstStyle/>
          <a:p>
            <a:r>
              <a:rPr lang="en-US" b="1" dirty="0" smtClean="0"/>
              <a:t>2.4: Synchronization</a:t>
            </a:r>
            <a:endParaRPr lang="en-US" b="1" dirty="0"/>
          </a:p>
        </p:txBody>
      </p:sp>
      <p:sp>
        <p:nvSpPr>
          <p:cNvPr id="3" name="TextBox 2"/>
          <p:cNvSpPr txBox="1"/>
          <p:nvPr/>
        </p:nvSpPr>
        <p:spPr>
          <a:xfrm>
            <a:off x="416189" y="1287728"/>
            <a:ext cx="6943506"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DAM/RDO to implement time measurement, so that RDOs can compensate the fiber length delay to within one clock period; but, it is easier to use </a:t>
            </a:r>
            <a:r>
              <a:rPr lang="en-US" sz="1400" b="1" dirty="0" smtClean="0"/>
              <a:t>same-length fibers</a:t>
            </a:r>
            <a:r>
              <a:rPr lang="en-US" sz="1400" dirty="0" smtClean="0"/>
              <a:t>.</a:t>
            </a:r>
          </a:p>
          <a:p>
            <a:pPr marL="285750" indent="-285750">
              <a:buFont typeface="Arial" panose="020B0604020202020204" pitchFamily="34" charset="0"/>
              <a:buChar char="•"/>
            </a:pPr>
            <a:r>
              <a:rPr lang="en-US" sz="1400" dirty="0" smtClean="0"/>
              <a:t>GTU/DAM to keep a 11-bit beam crossing counter (terminates at 1260), synchronization check with streaming readout time slice (start/stop) commands; online/offline check with beam orbit structure (collision or no collision);</a:t>
            </a:r>
          </a:p>
          <a:p>
            <a:pPr marL="285750" indent="-285750">
              <a:buFont typeface="Arial" panose="020B0604020202020204" pitchFamily="34" charset="0"/>
              <a:buChar char="•"/>
            </a:pPr>
            <a:r>
              <a:rPr lang="en-US" sz="1400" dirty="0" smtClean="0"/>
              <a:t>RDO to keep a 11-bit beam crossing counter (terminates at 1260), or a 9-bit beam crossing counter (terminate at 504 for </a:t>
            </a:r>
            <a:r>
              <a:rPr lang="en-US" sz="1400" dirty="0" err="1" smtClean="0"/>
              <a:t>lpGBT</a:t>
            </a:r>
            <a:r>
              <a:rPr lang="en-US" sz="1400" dirty="0" smtClean="0"/>
              <a:t> protocol), and a </a:t>
            </a:r>
            <a:r>
              <a:rPr lang="en-US" sz="1400" dirty="0"/>
              <a:t>6</a:t>
            </a:r>
            <a:r>
              <a:rPr lang="en-US" sz="1400" dirty="0" smtClean="0"/>
              <a:t>-bit (min.  ~818 </a:t>
            </a:r>
            <a:r>
              <a:rPr lang="en-US" sz="1400" dirty="0" err="1" smtClean="0"/>
              <a:t>ms</a:t>
            </a:r>
            <a:r>
              <a:rPr lang="en-US" sz="1400" dirty="0" smtClean="0"/>
              <a:t>), 21-bit (preferred,  ~26seconds), or 32-bit (over 15 hours) beam orbit counter; </a:t>
            </a:r>
          </a:p>
          <a:p>
            <a:pPr marL="285750" indent="-285750">
              <a:buFont typeface="Arial" panose="020B0604020202020204" pitchFamily="34" charset="0"/>
              <a:buChar char="•"/>
            </a:pPr>
            <a:r>
              <a:rPr lang="en-US" sz="1400" dirty="0" smtClean="0"/>
              <a:t>GTU and DAM should keep a larger beam orbit counter;</a:t>
            </a:r>
          </a:p>
          <a:p>
            <a:pPr marL="285750" indent="-285750">
              <a:buFont typeface="Arial" panose="020B0604020202020204" pitchFamily="34" charset="0"/>
              <a:buChar char="•"/>
            </a:pPr>
            <a:r>
              <a:rPr lang="en-US" sz="1400" dirty="0" smtClean="0"/>
              <a:t>RDO to keep a 16-bit (min), or 32-bit (preferred) time slice counter.  This counter should not overflow for the maximum DAQ computer buffer.</a:t>
            </a:r>
          </a:p>
          <a:p>
            <a:pPr marL="285750" indent="-285750">
              <a:buFont typeface="Arial" panose="020B0604020202020204" pitchFamily="34" charset="0"/>
              <a:buChar char="•"/>
            </a:pPr>
            <a:r>
              <a:rPr lang="en-US" sz="1400" dirty="0" smtClean="0"/>
              <a:t>RDO should assert buffer </a:t>
            </a:r>
            <a:r>
              <a:rPr lang="en-US" sz="1400" dirty="0" err="1" smtClean="0"/>
              <a:t>high_marker</a:t>
            </a:r>
            <a:r>
              <a:rPr lang="en-US" sz="1400" dirty="0" smtClean="0"/>
              <a:t> no later than one orbit period before it is full and starts to lose data.</a:t>
            </a:r>
          </a:p>
          <a:p>
            <a:pPr marL="285750" indent="-285750">
              <a:buFont typeface="Arial" panose="020B0604020202020204" pitchFamily="34" charset="0"/>
              <a:buChar char="•"/>
            </a:pPr>
            <a:r>
              <a:rPr lang="en-US" sz="1400" dirty="0" smtClean="0"/>
              <a:t>RDO starts a new data packet upon receiving time-</a:t>
            </a:r>
            <a:r>
              <a:rPr lang="en-US" sz="1400" dirty="0" err="1" smtClean="0"/>
              <a:t>slice_start</a:t>
            </a:r>
            <a:r>
              <a:rPr lang="en-US" sz="1400" dirty="0" smtClean="0"/>
              <a:t>, and end the current packet upon receiving time-</a:t>
            </a:r>
            <a:r>
              <a:rPr lang="en-US" sz="1400" dirty="0" err="1" smtClean="0"/>
              <a:t>slice_end</a:t>
            </a:r>
            <a:r>
              <a:rPr lang="en-US" sz="1400" dirty="0"/>
              <a:t> </a:t>
            </a:r>
            <a:r>
              <a:rPr lang="en-US" sz="1400" dirty="0" smtClean="0"/>
              <a:t>or upon receiving a new time-</a:t>
            </a:r>
            <a:r>
              <a:rPr lang="en-US" sz="1400" dirty="0" err="1" smtClean="0"/>
              <a:t>slice_start</a:t>
            </a:r>
            <a:r>
              <a:rPr lang="en-US" sz="1400" dirty="0" smtClean="0"/>
              <a:t>.</a:t>
            </a:r>
          </a:p>
          <a:p>
            <a:pPr marL="285750" indent="-285750">
              <a:buFont typeface="Arial" panose="020B0604020202020204" pitchFamily="34" charset="0"/>
              <a:buChar char="•"/>
            </a:pPr>
            <a:r>
              <a:rPr lang="en-US" sz="1400" dirty="0" smtClean="0"/>
              <a:t>RDO to hold data if the DAM is busy (potential buffer full), and the DAM to hold data if the host computer/Network switch is busy.</a:t>
            </a:r>
          </a:p>
          <a:p>
            <a:pPr marL="285750" indent="-285750">
              <a:buFont typeface="Arial" panose="020B0604020202020204" pitchFamily="34" charset="0"/>
              <a:buChar char="•"/>
            </a:pPr>
            <a:r>
              <a:rPr lang="en-US" sz="1400" dirty="0" smtClean="0"/>
              <a:t>The GTU can record dead time by sending </a:t>
            </a:r>
            <a:r>
              <a:rPr lang="en-US" sz="1400" dirty="0" err="1"/>
              <a:t>T</a:t>
            </a:r>
            <a:r>
              <a:rPr lang="en-US" sz="1400" dirty="0" err="1" smtClean="0"/>
              <a:t>imeSlice_end</a:t>
            </a:r>
            <a:r>
              <a:rPr lang="en-US" sz="1400" dirty="0" smtClean="0"/>
              <a:t>, and holding </a:t>
            </a:r>
            <a:r>
              <a:rPr lang="en-US" sz="1400" dirty="0" err="1" smtClean="0"/>
              <a:t>TimeSlice_start</a:t>
            </a:r>
            <a:r>
              <a:rPr lang="en-US" sz="1400" dirty="0" smtClean="0"/>
              <a:t> in responding to RDO busy.</a:t>
            </a:r>
          </a:p>
          <a:p>
            <a:pPr marL="285750" indent="-285750">
              <a:buFont typeface="Arial" panose="020B0604020202020204" pitchFamily="34" charset="0"/>
              <a:buChar char="•"/>
            </a:pPr>
            <a:r>
              <a:rPr lang="en-US" sz="1400" dirty="0" smtClean="0"/>
              <a:t>RDO should generate one packet on every readout time slice.  The RDO can discard detector data to avoid buffer overflow, or out of synchronization, but this occurrence must be recorded in the data package/trailer.</a:t>
            </a:r>
          </a:p>
        </p:txBody>
      </p:sp>
      <p:sp>
        <p:nvSpPr>
          <p:cNvPr id="4" name="Rectangle 3"/>
          <p:cNvSpPr/>
          <p:nvPr/>
        </p:nvSpPr>
        <p:spPr>
          <a:xfrm>
            <a:off x="8298873" y="857131"/>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560256" y="993010"/>
            <a:ext cx="725007" cy="461665"/>
          </a:xfrm>
          <a:prstGeom prst="rect">
            <a:avLst/>
          </a:prstGeom>
          <a:noFill/>
        </p:spPr>
        <p:txBody>
          <a:bodyPr wrap="none" rtlCol="0">
            <a:spAutoFit/>
          </a:bodyPr>
          <a:lstStyle/>
          <a:p>
            <a:r>
              <a:rPr lang="en-US" sz="2400" dirty="0" smtClean="0"/>
              <a:t>GTU</a:t>
            </a:r>
            <a:endParaRPr lang="en-US" sz="2400" dirty="0"/>
          </a:p>
        </p:txBody>
      </p:sp>
      <p:sp>
        <p:nvSpPr>
          <p:cNvPr id="6" name="Rectangle 5"/>
          <p:cNvSpPr/>
          <p:nvPr/>
        </p:nvSpPr>
        <p:spPr>
          <a:xfrm>
            <a:off x="8037490" y="4715110"/>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298873" y="4850989"/>
            <a:ext cx="744114" cy="461665"/>
          </a:xfrm>
          <a:prstGeom prst="rect">
            <a:avLst/>
          </a:prstGeom>
          <a:noFill/>
        </p:spPr>
        <p:txBody>
          <a:bodyPr wrap="none" rtlCol="0">
            <a:spAutoFit/>
          </a:bodyPr>
          <a:lstStyle/>
          <a:p>
            <a:r>
              <a:rPr lang="en-US" sz="2400" dirty="0" smtClean="0"/>
              <a:t>RDO</a:t>
            </a:r>
            <a:endParaRPr lang="en-US" sz="2400" dirty="0"/>
          </a:p>
        </p:txBody>
      </p:sp>
      <p:sp>
        <p:nvSpPr>
          <p:cNvPr id="8" name="Rectangle 7"/>
          <p:cNvSpPr/>
          <p:nvPr/>
        </p:nvSpPr>
        <p:spPr>
          <a:xfrm>
            <a:off x="8037490" y="3146014"/>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298873" y="3281893"/>
            <a:ext cx="810158" cy="461665"/>
          </a:xfrm>
          <a:prstGeom prst="rect">
            <a:avLst/>
          </a:prstGeom>
          <a:noFill/>
        </p:spPr>
        <p:txBody>
          <a:bodyPr wrap="none" rtlCol="0">
            <a:spAutoFit/>
          </a:bodyPr>
          <a:lstStyle/>
          <a:p>
            <a:r>
              <a:rPr lang="en-US" sz="2400" dirty="0" smtClean="0"/>
              <a:t>DAM</a:t>
            </a:r>
            <a:endParaRPr lang="en-US" sz="2400" dirty="0"/>
          </a:p>
        </p:txBody>
      </p:sp>
      <p:sp>
        <p:nvSpPr>
          <p:cNvPr id="10" name="Rectangle 9"/>
          <p:cNvSpPr/>
          <p:nvPr/>
        </p:nvSpPr>
        <p:spPr>
          <a:xfrm>
            <a:off x="7252552" y="1763920"/>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440220" y="1872787"/>
            <a:ext cx="750590" cy="461665"/>
          </a:xfrm>
          <a:prstGeom prst="rect">
            <a:avLst/>
          </a:prstGeom>
          <a:noFill/>
        </p:spPr>
        <p:txBody>
          <a:bodyPr wrap="none" rtlCol="0">
            <a:spAutoFit/>
          </a:bodyPr>
          <a:lstStyle/>
          <a:p>
            <a:r>
              <a:rPr lang="en-US" sz="2400" dirty="0" smtClean="0"/>
              <a:t>DAQ</a:t>
            </a:r>
            <a:endParaRPr lang="en-US" sz="2400" dirty="0"/>
          </a:p>
        </p:txBody>
      </p:sp>
      <p:cxnSp>
        <p:nvCxnSpPr>
          <p:cNvPr id="12" name="Straight Arrow Connector 11"/>
          <p:cNvCxnSpPr>
            <a:stCxn id="10" idx="2"/>
          </p:cNvCxnSpPr>
          <p:nvPr/>
        </p:nvCxnSpPr>
        <p:spPr>
          <a:xfrm>
            <a:off x="7876440" y="2497345"/>
            <a:ext cx="422433" cy="648669"/>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98873" y="3873411"/>
            <a:ext cx="0" cy="841697"/>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810603" y="3873411"/>
            <a:ext cx="0" cy="83567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2"/>
          </p:cNvCxnSpPr>
          <p:nvPr/>
        </p:nvCxnSpPr>
        <p:spPr>
          <a:xfrm flipV="1">
            <a:off x="8810603" y="1590556"/>
            <a:ext cx="112158" cy="15554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042987" y="1590554"/>
            <a:ext cx="242276" cy="15554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103101" y="3873411"/>
            <a:ext cx="0" cy="8416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479143" y="2335681"/>
            <a:ext cx="328007" cy="5882"/>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479143" y="3403910"/>
            <a:ext cx="328007" cy="522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485002" y="4574377"/>
            <a:ext cx="328007" cy="15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784859" y="2151015"/>
            <a:ext cx="2013441" cy="646331"/>
          </a:xfrm>
          <a:prstGeom prst="rect">
            <a:avLst/>
          </a:prstGeom>
          <a:noFill/>
        </p:spPr>
        <p:txBody>
          <a:bodyPr wrap="square" rtlCol="0">
            <a:spAutoFit/>
          </a:bodyPr>
          <a:lstStyle/>
          <a:p>
            <a:r>
              <a:rPr lang="en-US" dirty="0" smtClean="0"/>
              <a:t>Data Buffer ‘FULL’ backpressure</a:t>
            </a:r>
            <a:endParaRPr lang="en-US" dirty="0"/>
          </a:p>
        </p:txBody>
      </p:sp>
      <p:sp>
        <p:nvSpPr>
          <p:cNvPr id="22" name="TextBox 21"/>
          <p:cNvSpPr txBox="1"/>
          <p:nvPr/>
        </p:nvSpPr>
        <p:spPr>
          <a:xfrm>
            <a:off x="9784858" y="3204469"/>
            <a:ext cx="2407142" cy="1107996"/>
          </a:xfrm>
          <a:prstGeom prst="rect">
            <a:avLst/>
          </a:prstGeom>
          <a:noFill/>
        </p:spPr>
        <p:txBody>
          <a:bodyPr wrap="square" rtlCol="0">
            <a:spAutoFit/>
          </a:bodyPr>
          <a:lstStyle/>
          <a:p>
            <a:r>
              <a:rPr lang="en-US" dirty="0" smtClean="0"/>
              <a:t>Status accumulation:</a:t>
            </a:r>
          </a:p>
          <a:p>
            <a:r>
              <a:rPr lang="en-US" sz="1600" dirty="0" smtClean="0"/>
              <a:t>Data Buffer conditions, Out of Sync, </a:t>
            </a:r>
            <a:r>
              <a:rPr lang="en-US" sz="1600" dirty="0" err="1" smtClean="0"/>
              <a:t>Reset_request</a:t>
            </a:r>
            <a:r>
              <a:rPr lang="en-US" sz="1600" dirty="0" smtClean="0"/>
              <a:t>, etc.</a:t>
            </a:r>
            <a:endParaRPr lang="en-US" sz="1600" dirty="0"/>
          </a:p>
        </p:txBody>
      </p:sp>
      <p:sp>
        <p:nvSpPr>
          <p:cNvPr id="23" name="TextBox 22"/>
          <p:cNvSpPr txBox="1"/>
          <p:nvPr/>
        </p:nvSpPr>
        <p:spPr>
          <a:xfrm>
            <a:off x="9784858" y="4386745"/>
            <a:ext cx="2254742" cy="923330"/>
          </a:xfrm>
          <a:prstGeom prst="rect">
            <a:avLst/>
          </a:prstGeom>
          <a:noFill/>
        </p:spPr>
        <p:txBody>
          <a:bodyPr wrap="square" rtlCol="0">
            <a:spAutoFit/>
          </a:bodyPr>
          <a:lstStyle/>
          <a:p>
            <a:r>
              <a:rPr lang="en-US" dirty="0" err="1" smtClean="0"/>
              <a:t>Run_control</a:t>
            </a:r>
            <a:r>
              <a:rPr lang="en-US" dirty="0" smtClean="0"/>
              <a:t>:</a:t>
            </a:r>
          </a:p>
          <a:p>
            <a:r>
              <a:rPr lang="en-US" dirty="0" err="1" smtClean="0"/>
              <a:t>SRO_time_start</a:t>
            </a:r>
            <a:r>
              <a:rPr lang="en-US" dirty="0" smtClean="0"/>
              <a:t>/stop, RESETs, etc.</a:t>
            </a:r>
            <a:endParaRPr lang="en-US" dirty="0"/>
          </a:p>
        </p:txBody>
      </p:sp>
      <p:cxnSp>
        <p:nvCxnSpPr>
          <p:cNvPr id="24" name="Straight Arrow Connector 23"/>
          <p:cNvCxnSpPr/>
          <p:nvPr/>
        </p:nvCxnSpPr>
        <p:spPr>
          <a:xfrm flipV="1">
            <a:off x="8509830" y="3873411"/>
            <a:ext cx="0" cy="8356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8190810" y="2497345"/>
            <a:ext cx="274570" cy="6486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479143" y="1872787"/>
            <a:ext cx="328007"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784858" y="1681963"/>
            <a:ext cx="1082925" cy="369332"/>
          </a:xfrm>
          <a:prstGeom prst="rect">
            <a:avLst/>
          </a:prstGeom>
        </p:spPr>
        <p:txBody>
          <a:bodyPr wrap="none">
            <a:spAutoFit/>
          </a:bodyPr>
          <a:lstStyle/>
          <a:p>
            <a:r>
              <a:rPr lang="en-US" dirty="0" smtClean="0"/>
              <a:t>Data flow</a:t>
            </a:r>
            <a:endParaRPr lang="en-US" dirty="0"/>
          </a:p>
        </p:txBody>
      </p:sp>
      <p:sp>
        <p:nvSpPr>
          <p:cNvPr id="28" name="Title 1"/>
          <p:cNvSpPr txBox="1">
            <a:spLocks/>
          </p:cNvSpPr>
          <p:nvPr/>
        </p:nvSpPr>
        <p:spPr>
          <a:xfrm>
            <a:off x="1204913" y="319817"/>
            <a:ext cx="3753167"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B2</a:t>
            </a:r>
            <a:r>
              <a:rPr lang="en-US" b="1" dirty="0" smtClean="0"/>
              <a:t>. The </a:t>
            </a:r>
            <a:r>
              <a:rPr lang="en-US" b="1" dirty="0" err="1" smtClean="0"/>
              <a:t>ePIC</a:t>
            </a:r>
            <a:r>
              <a:rPr lang="en-US" b="1" dirty="0" smtClean="0"/>
              <a:t> Designs</a:t>
            </a:r>
            <a:endParaRPr lang="en-US" b="1" dirty="0"/>
          </a:p>
        </p:txBody>
      </p:sp>
      <p:sp>
        <p:nvSpPr>
          <p:cNvPr id="29" name="Slide Number Placeholder 28"/>
          <p:cNvSpPr>
            <a:spLocks noGrp="1"/>
          </p:cNvSpPr>
          <p:nvPr>
            <p:ph type="sldNum" sz="quarter" idx="12"/>
          </p:nvPr>
        </p:nvSpPr>
        <p:spPr/>
        <p:txBody>
          <a:bodyPr/>
          <a:lstStyle/>
          <a:p>
            <a:fld id="{ED7F7473-35CC-4359-AC04-EFEE0D39A7D2}" type="slidenum">
              <a:rPr lang="en-US" smtClean="0"/>
              <a:t>15</a:t>
            </a:fld>
            <a:endParaRPr lang="en-US" dirty="0"/>
          </a:p>
        </p:txBody>
      </p:sp>
    </p:spTree>
    <p:extLst>
      <p:ext uri="{BB962C8B-B14F-4D97-AF65-F5344CB8AC3E}">
        <p14:creationId xmlns:p14="http://schemas.microsoft.com/office/powerpoint/2010/main" val="2351957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smtClean="0">
                <a:solidFill>
                  <a:srgbClr val="000000"/>
                </a:solidFill>
              </a:rPr>
              <a:t>2.4 The hardware design</a:t>
            </a:r>
            <a:endParaRPr lang="en-US" sz="2000" dirty="0">
              <a:solidFill>
                <a:srgbClr val="000000"/>
              </a:solidFill>
            </a:endParaRPr>
          </a:p>
        </p:txBody>
      </p:sp>
      <p:sp>
        <p:nvSpPr>
          <p:cNvPr id="5" name="Rectangle 4"/>
          <p:cNvSpPr/>
          <p:nvPr/>
        </p:nvSpPr>
        <p:spPr>
          <a:xfrm>
            <a:off x="487965" y="1264745"/>
            <a:ext cx="1234890" cy="338554"/>
          </a:xfrm>
          <a:prstGeom prst="rect">
            <a:avLst/>
          </a:prstGeom>
        </p:spPr>
        <p:txBody>
          <a:bodyPr wrap="none">
            <a:spAutoFit/>
          </a:bodyPr>
          <a:lstStyle/>
          <a:p>
            <a:pPr marL="227012" lvl="1">
              <a:spcAft>
                <a:spcPts val="400"/>
              </a:spcAft>
            </a:pPr>
            <a:r>
              <a:rPr lang="en-US" sz="1600" dirty="0" smtClean="0">
                <a:solidFill>
                  <a:srgbClr val="000000"/>
                </a:solidFill>
              </a:rPr>
              <a:t>2.4.1 GTU</a:t>
            </a:r>
            <a:endParaRPr lang="en-US" sz="1600" dirty="0">
              <a:solidFill>
                <a:srgbClr val="000000"/>
              </a:solidFill>
            </a:endParaRPr>
          </a:p>
        </p:txBody>
      </p:sp>
      <p:sp>
        <p:nvSpPr>
          <p:cNvPr id="6" name="Rectangle 13"/>
          <p:cNvSpPr>
            <a:spLocks noChangeArrowheads="1"/>
          </p:cNvSpPr>
          <p:nvPr/>
        </p:nvSpPr>
        <p:spPr bwMode="auto">
          <a:xfrm>
            <a:off x="950198" y="1669938"/>
            <a:ext cx="333481"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7" name="TextBox 76"/>
          <p:cNvSpPr txBox="1">
            <a:spLocks noChangeArrowheads="1"/>
          </p:cNvSpPr>
          <p:nvPr/>
        </p:nvSpPr>
        <p:spPr bwMode="auto">
          <a:xfrm>
            <a:off x="878830" y="1664855"/>
            <a:ext cx="243587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solidFill>
                  <a:prstClr val="black"/>
                </a:solidFill>
                <a:latin typeface="Calibri" panose="020F0502020204030204"/>
              </a:rPr>
              <a:t>GTU </a:t>
            </a:r>
            <a:r>
              <a:rPr lang="en-US" altLang="en-US" sz="1400" dirty="0" smtClean="0">
                <a:solidFill>
                  <a:prstClr val="black"/>
                </a:solidFill>
                <a:latin typeface="Calibri" panose="020F0502020204030204"/>
              </a:rPr>
              <a:t>required:</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EIC common platform interface;</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Run Control;</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~150 DAM interface</a:t>
            </a:r>
          </a:p>
          <a:p>
            <a:endParaRPr lang="en-US" altLang="en-US" sz="1400" dirty="0">
              <a:solidFill>
                <a:prstClr val="black"/>
              </a:solidFill>
              <a:latin typeface="Calibri" panose="020F0502020204030204"/>
            </a:endParaRPr>
          </a:p>
          <a:p>
            <a:r>
              <a:rPr lang="en-US" altLang="en-US" sz="1400" dirty="0" smtClean="0">
                <a:solidFill>
                  <a:prstClr val="black"/>
                </a:solidFill>
                <a:latin typeface="Calibri" panose="020F0502020204030204"/>
              </a:rPr>
              <a:t>Risk mitigation:</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Beam vs clock phase monitoring;</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Dedicated clock fanout to TOF</a:t>
            </a:r>
            <a:endParaRPr lang="en-US" altLang="en-US" sz="1400" dirty="0" smtClean="0">
              <a:solidFill>
                <a:prstClr val="black"/>
              </a:solidFill>
              <a:latin typeface="Calibri" panose="020F0502020204030204"/>
            </a:endParaRPr>
          </a:p>
        </p:txBody>
      </p:sp>
      <p:sp>
        <p:nvSpPr>
          <p:cNvPr id="20" name="Title 1"/>
          <p:cNvSpPr txBox="1">
            <a:spLocks/>
          </p:cNvSpPr>
          <p:nvPr/>
        </p:nvSpPr>
        <p:spPr>
          <a:xfrm>
            <a:off x="1204913" y="319817"/>
            <a:ext cx="3417887"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B2</a:t>
            </a:r>
            <a:r>
              <a:rPr lang="en-US" b="1" dirty="0" smtClean="0"/>
              <a:t>. The </a:t>
            </a:r>
            <a:r>
              <a:rPr lang="en-US" b="1" dirty="0" err="1" smtClean="0"/>
              <a:t>ePIC</a:t>
            </a:r>
            <a:r>
              <a:rPr lang="en-US" b="1" dirty="0" smtClean="0"/>
              <a:t> Designs</a:t>
            </a:r>
            <a:endParaRPr lang="en-US" b="1" dirty="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050" t="15488" r="6344" b="6229"/>
          <a:stretch/>
        </p:blipFill>
        <p:spPr>
          <a:xfrm>
            <a:off x="3162299" y="1603299"/>
            <a:ext cx="8610601" cy="4429125"/>
          </a:xfrm>
          <a:prstGeom prst="rect">
            <a:avLst/>
          </a:prstGeom>
        </p:spPr>
      </p:pic>
      <p:sp>
        <p:nvSpPr>
          <p:cNvPr id="22" name="TextBox 21"/>
          <p:cNvSpPr txBox="1"/>
          <p:nvPr/>
        </p:nvSpPr>
        <p:spPr>
          <a:xfrm>
            <a:off x="697901" y="4640311"/>
            <a:ext cx="1326004" cy="276999"/>
          </a:xfrm>
          <a:prstGeom prst="rect">
            <a:avLst/>
          </a:prstGeom>
          <a:noFill/>
        </p:spPr>
        <p:txBody>
          <a:bodyPr wrap="none" rtlCol="0">
            <a:spAutoFit/>
          </a:bodyPr>
          <a:lstStyle/>
          <a:p>
            <a:r>
              <a:rPr lang="en-US" sz="1200" dirty="0" smtClean="0"/>
              <a:t>Clock @ 9.85 MHz</a:t>
            </a:r>
            <a:endParaRPr lang="en-US" sz="1200" dirty="0"/>
          </a:p>
        </p:txBody>
      </p:sp>
      <p:cxnSp>
        <p:nvCxnSpPr>
          <p:cNvPr id="23" name="Straight Arrow Connector 22"/>
          <p:cNvCxnSpPr/>
          <p:nvPr/>
        </p:nvCxnSpPr>
        <p:spPr>
          <a:xfrm>
            <a:off x="668263" y="4875397"/>
            <a:ext cx="1684770" cy="18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68264" y="5100780"/>
            <a:ext cx="1687152" cy="45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41503" y="4842675"/>
            <a:ext cx="1297728" cy="307777"/>
          </a:xfrm>
          <a:prstGeom prst="rect">
            <a:avLst/>
          </a:prstGeom>
        </p:spPr>
        <p:txBody>
          <a:bodyPr wrap="none">
            <a:spAutoFit/>
          </a:bodyPr>
          <a:lstStyle/>
          <a:p>
            <a:r>
              <a:rPr lang="en-US" sz="1400" dirty="0" smtClean="0"/>
              <a:t>GTU_CONTROL</a:t>
            </a:r>
            <a:endParaRPr lang="en-US" sz="1400" dirty="0"/>
          </a:p>
        </p:txBody>
      </p:sp>
      <p:cxnSp>
        <p:nvCxnSpPr>
          <p:cNvPr id="26" name="Straight Arrow Connector 25"/>
          <p:cNvCxnSpPr/>
          <p:nvPr/>
        </p:nvCxnSpPr>
        <p:spPr>
          <a:xfrm flipV="1">
            <a:off x="665490" y="5320438"/>
            <a:ext cx="1692701" cy="2413"/>
          </a:xfrm>
          <a:prstGeom prst="straightConnector1">
            <a:avLst/>
          </a:prstGeom>
          <a:ln w="127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4753" y="5066636"/>
            <a:ext cx="1438151" cy="307777"/>
          </a:xfrm>
          <a:prstGeom prst="rect">
            <a:avLst/>
          </a:prstGeom>
        </p:spPr>
        <p:txBody>
          <a:bodyPr wrap="none">
            <a:spAutoFit/>
          </a:bodyPr>
          <a:lstStyle/>
          <a:p>
            <a:r>
              <a:rPr lang="en-US" sz="1400" dirty="0" smtClean="0"/>
              <a:t>DAM/RDO Status</a:t>
            </a:r>
            <a:endParaRPr lang="en-US" sz="1400" dirty="0"/>
          </a:p>
        </p:txBody>
      </p:sp>
      <p:sp>
        <p:nvSpPr>
          <p:cNvPr id="28" name="Rectangle 27"/>
          <p:cNvSpPr/>
          <p:nvPr/>
        </p:nvSpPr>
        <p:spPr>
          <a:xfrm>
            <a:off x="797231" y="5493128"/>
            <a:ext cx="1255215" cy="307777"/>
          </a:xfrm>
          <a:prstGeom prst="rect">
            <a:avLst/>
          </a:prstGeom>
        </p:spPr>
        <p:txBody>
          <a:bodyPr wrap="none">
            <a:spAutoFit/>
          </a:bodyPr>
          <a:lstStyle/>
          <a:p>
            <a:r>
              <a:rPr lang="en-US" sz="1400" dirty="0" smtClean="0"/>
              <a:t>Optional/extra</a:t>
            </a:r>
            <a:endParaRPr lang="en-US" sz="1400" dirty="0"/>
          </a:p>
        </p:txBody>
      </p:sp>
      <p:cxnSp>
        <p:nvCxnSpPr>
          <p:cNvPr id="29" name="Straight Arrow Connector 28"/>
          <p:cNvCxnSpPr/>
          <p:nvPr/>
        </p:nvCxnSpPr>
        <p:spPr>
          <a:xfrm flipV="1">
            <a:off x="667812" y="5745428"/>
            <a:ext cx="1692701" cy="2413"/>
          </a:xfrm>
          <a:prstGeom prst="straightConnector1">
            <a:avLst/>
          </a:prstGeom>
          <a:ln w="127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68264" y="5560253"/>
            <a:ext cx="1687152" cy="45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06100" y="3652641"/>
            <a:ext cx="2556199" cy="954107"/>
          </a:xfrm>
          <a:prstGeom prst="rect">
            <a:avLst/>
          </a:prstGeom>
        </p:spPr>
        <p:txBody>
          <a:bodyPr wrap="square">
            <a:spAutoFit/>
          </a:bodyPr>
          <a:lstStyle/>
          <a:p>
            <a:r>
              <a:rPr lang="en-US" sz="1400" dirty="0" smtClean="0"/>
              <a:t>Between GTU and DAM</a:t>
            </a:r>
          </a:p>
          <a:p>
            <a:r>
              <a:rPr lang="en-US" sz="1400" dirty="0" smtClean="0"/>
              <a:t>Same-length Multimode fibers: 4 </a:t>
            </a:r>
            <a:r>
              <a:rPr lang="en-US" sz="1400" dirty="0" err="1" smtClean="0"/>
              <a:t>Tx</a:t>
            </a:r>
            <a:r>
              <a:rPr lang="en-US" sz="1400" dirty="0" smtClean="0"/>
              <a:t>/4 Rx (</a:t>
            </a:r>
            <a:r>
              <a:rPr lang="en-US" sz="1200" dirty="0" smtClean="0"/>
              <a:t>inexpensive, standard, commercially available</a:t>
            </a:r>
            <a:r>
              <a:rPr lang="en-US" sz="1400" dirty="0" smtClean="0"/>
              <a:t>)</a:t>
            </a:r>
            <a:endParaRPr lang="en-US" sz="1400" dirty="0"/>
          </a:p>
        </p:txBody>
      </p:sp>
      <p:sp>
        <p:nvSpPr>
          <p:cNvPr id="2" name="TextBox 1"/>
          <p:cNvSpPr txBox="1"/>
          <p:nvPr/>
        </p:nvSpPr>
        <p:spPr>
          <a:xfrm>
            <a:off x="299350" y="4989007"/>
            <a:ext cx="461665" cy="496739"/>
          </a:xfrm>
          <a:prstGeom prst="rect">
            <a:avLst/>
          </a:prstGeom>
          <a:noFill/>
        </p:spPr>
        <p:txBody>
          <a:bodyPr vert="vert270" wrap="none" rtlCol="0">
            <a:spAutoFit/>
          </a:bodyPr>
          <a:lstStyle/>
          <a:p>
            <a:r>
              <a:rPr lang="en-US" dirty="0" smtClean="0"/>
              <a:t>GTU</a:t>
            </a:r>
            <a:endParaRPr lang="en-US" dirty="0"/>
          </a:p>
        </p:txBody>
      </p:sp>
      <p:sp>
        <p:nvSpPr>
          <p:cNvPr id="19" name="TextBox 18"/>
          <p:cNvSpPr txBox="1"/>
          <p:nvPr/>
        </p:nvSpPr>
        <p:spPr>
          <a:xfrm>
            <a:off x="2312491" y="5066636"/>
            <a:ext cx="461665" cy="561820"/>
          </a:xfrm>
          <a:prstGeom prst="rect">
            <a:avLst/>
          </a:prstGeom>
          <a:noFill/>
        </p:spPr>
        <p:txBody>
          <a:bodyPr vert="vert270" wrap="none" rtlCol="0">
            <a:spAutoFit/>
          </a:bodyPr>
          <a:lstStyle/>
          <a:p>
            <a:r>
              <a:rPr lang="en-US" dirty="0" smtClean="0"/>
              <a:t>DAM</a:t>
            </a:r>
            <a:endParaRPr lang="en-US" dirty="0"/>
          </a:p>
        </p:txBody>
      </p:sp>
      <p:sp>
        <p:nvSpPr>
          <p:cNvPr id="3" name="Rectangle 2"/>
          <p:cNvSpPr/>
          <p:nvPr/>
        </p:nvSpPr>
        <p:spPr>
          <a:xfrm>
            <a:off x="2426784" y="4842675"/>
            <a:ext cx="295163" cy="958230"/>
          </a:xfrm>
          <a:prstGeom prst="rect">
            <a:avLst/>
          </a:prstGeom>
          <a:solidFill>
            <a:srgbClr val="FFC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1150" y="4842675"/>
            <a:ext cx="295163" cy="958230"/>
          </a:xfrm>
          <a:prstGeom prst="rect">
            <a:avLst/>
          </a:prstGeom>
          <a:solidFill>
            <a:srgbClr val="FFC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D7F7473-35CC-4359-AC04-EFEE0D39A7D2}" type="slidenum">
              <a:rPr lang="en-US" smtClean="0"/>
              <a:t>16</a:t>
            </a:fld>
            <a:endParaRPr lang="en-US" dirty="0"/>
          </a:p>
        </p:txBody>
      </p:sp>
    </p:spTree>
    <p:extLst>
      <p:ext uri="{BB962C8B-B14F-4D97-AF65-F5344CB8AC3E}">
        <p14:creationId xmlns:p14="http://schemas.microsoft.com/office/powerpoint/2010/main" val="3707889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70" t="16750" r="10496" b="2002"/>
          <a:stretch/>
        </p:blipFill>
        <p:spPr>
          <a:xfrm>
            <a:off x="4300573" y="988580"/>
            <a:ext cx="7634599" cy="3967983"/>
          </a:xfrm>
          <a:prstGeom prst="rect">
            <a:avLst/>
          </a:prstGeom>
        </p:spPr>
      </p:pic>
      <p:sp>
        <p:nvSpPr>
          <p:cNvPr id="3" name="Title 1"/>
          <p:cNvSpPr txBox="1">
            <a:spLocks/>
          </p:cNvSpPr>
          <p:nvPr/>
        </p:nvSpPr>
        <p:spPr>
          <a:xfrm>
            <a:off x="1221819" y="284258"/>
            <a:ext cx="407918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B2</a:t>
            </a:r>
            <a:r>
              <a:rPr lang="en-US" b="1" dirty="0" smtClean="0"/>
              <a:t>. The </a:t>
            </a:r>
            <a:r>
              <a:rPr lang="en-US" b="1" dirty="0" err="1" smtClean="0"/>
              <a:t>ePIC</a:t>
            </a:r>
            <a:r>
              <a:rPr lang="en-US" b="1" dirty="0" smtClean="0"/>
              <a:t> Designs</a:t>
            </a:r>
            <a:endParaRPr lang="en-US" b="1" dirty="0"/>
          </a:p>
        </p:txBody>
      </p:sp>
      <p:sp>
        <p:nvSpPr>
          <p:cNvPr id="4" name="Rectangle 3"/>
          <p:cNvSpPr/>
          <p:nvPr/>
        </p:nvSpPr>
        <p:spPr>
          <a:xfrm>
            <a:off x="761015" y="864635"/>
            <a:ext cx="5186415" cy="400110"/>
          </a:xfrm>
          <a:prstGeom prst="rect">
            <a:avLst/>
          </a:prstGeom>
        </p:spPr>
        <p:txBody>
          <a:bodyPr wrap="square">
            <a:spAutoFit/>
          </a:bodyPr>
          <a:lstStyle/>
          <a:p>
            <a:pPr>
              <a:spcAft>
                <a:spcPts val="400"/>
              </a:spcAft>
            </a:pPr>
            <a:r>
              <a:rPr lang="en-US" sz="2000" dirty="0" smtClean="0">
                <a:solidFill>
                  <a:srgbClr val="000000"/>
                </a:solidFill>
              </a:rPr>
              <a:t>2.4 The hardware design</a:t>
            </a:r>
            <a:endParaRPr lang="en-US" sz="2000" dirty="0">
              <a:solidFill>
                <a:srgbClr val="000000"/>
              </a:solidFill>
            </a:endParaRPr>
          </a:p>
        </p:txBody>
      </p:sp>
      <p:sp>
        <p:nvSpPr>
          <p:cNvPr id="5" name="Rectangle 4"/>
          <p:cNvSpPr/>
          <p:nvPr/>
        </p:nvSpPr>
        <p:spPr>
          <a:xfrm>
            <a:off x="761015" y="1264745"/>
            <a:ext cx="1292213" cy="338554"/>
          </a:xfrm>
          <a:prstGeom prst="rect">
            <a:avLst/>
          </a:prstGeom>
        </p:spPr>
        <p:txBody>
          <a:bodyPr wrap="none">
            <a:spAutoFit/>
          </a:bodyPr>
          <a:lstStyle/>
          <a:p>
            <a:pPr marL="227012" lvl="1">
              <a:spcAft>
                <a:spcPts val="400"/>
              </a:spcAft>
            </a:pPr>
            <a:r>
              <a:rPr lang="en-US" sz="1600" dirty="0" smtClean="0">
                <a:solidFill>
                  <a:srgbClr val="000000"/>
                </a:solidFill>
              </a:rPr>
              <a:t>2.4.2 DAM</a:t>
            </a:r>
            <a:endParaRPr lang="en-US" sz="1600" dirty="0">
              <a:solidFill>
                <a:srgbClr val="000000"/>
              </a:solidFill>
            </a:endParaRPr>
          </a:p>
        </p:txBody>
      </p:sp>
      <p:sp>
        <p:nvSpPr>
          <p:cNvPr id="17" name="TextBox 78"/>
          <p:cNvSpPr txBox="1">
            <a:spLocks noChangeArrowheads="1"/>
          </p:cNvSpPr>
          <p:nvPr/>
        </p:nvSpPr>
        <p:spPr bwMode="auto">
          <a:xfrm>
            <a:off x="1005704" y="1603299"/>
            <a:ext cx="384210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prstClr val="black"/>
                </a:solidFill>
                <a:latin typeface="Calibri" panose="020F0502020204030204"/>
              </a:rPr>
              <a:t>DAM </a:t>
            </a:r>
            <a:r>
              <a:rPr lang="en-US" altLang="en-US" dirty="0" smtClean="0">
                <a:solidFill>
                  <a:prstClr val="black"/>
                </a:solidFill>
                <a:latin typeface="Calibri" panose="020F0502020204030204"/>
              </a:rPr>
              <a:t>clock reconstruct,</a:t>
            </a:r>
          </a:p>
          <a:p>
            <a:pPr marL="182880" indent="-182880">
              <a:buFont typeface="Arial" panose="020B0604020202020204" pitchFamily="34" charset="0"/>
              <a:buChar char="•"/>
            </a:pPr>
            <a:r>
              <a:rPr lang="en-US" altLang="en-US" sz="1600" dirty="0" smtClean="0">
                <a:solidFill>
                  <a:prstClr val="black"/>
                </a:solidFill>
                <a:latin typeface="Calibri" panose="020F0502020204030204"/>
              </a:rPr>
              <a:t>98.5 MHz and 39.4 MHz,</a:t>
            </a:r>
          </a:p>
          <a:p>
            <a:pPr marL="182880" indent="-182880">
              <a:buFont typeface="Arial" panose="020B0604020202020204" pitchFamily="34" charset="0"/>
              <a:buChar char="•"/>
            </a:pPr>
            <a:r>
              <a:rPr lang="en-US" altLang="en-US" sz="1600" dirty="0" smtClean="0">
                <a:solidFill>
                  <a:prstClr val="black"/>
                </a:solidFill>
                <a:latin typeface="Calibri" panose="020F0502020204030204"/>
              </a:rPr>
              <a:t>Phase aligned with the 9.85 MHz clock,</a:t>
            </a:r>
            <a:endParaRPr lang="en-US" altLang="en-US" sz="1600" dirty="0">
              <a:solidFill>
                <a:prstClr val="black"/>
              </a:solidFill>
              <a:latin typeface="Calibri" panose="020F0502020204030204"/>
            </a:endParaRPr>
          </a:p>
          <a:p>
            <a:pPr marL="182880" indent="-182880">
              <a:buFont typeface="Arial" panose="020B0604020202020204" pitchFamily="34" charset="0"/>
              <a:buChar char="•"/>
            </a:pPr>
            <a:r>
              <a:rPr lang="en-US" altLang="en-US" sz="1600" dirty="0">
                <a:solidFill>
                  <a:prstClr val="black"/>
                </a:solidFill>
                <a:latin typeface="Calibri" panose="020F0502020204030204"/>
              </a:rPr>
              <a:t>Additive Jitter </a:t>
            </a:r>
            <a:r>
              <a:rPr lang="en-US" altLang="en-US" sz="1600" dirty="0" smtClean="0">
                <a:solidFill>
                  <a:prstClr val="black"/>
                </a:solidFill>
                <a:latin typeface="Calibri" panose="020F0502020204030204"/>
              </a:rPr>
              <a:t>~1ps;  </a:t>
            </a:r>
          </a:p>
          <a:p>
            <a:pPr marL="182880" indent="-182880">
              <a:buFont typeface="Arial" panose="020B0604020202020204" pitchFamily="34" charset="0"/>
              <a:buChar char="•"/>
            </a:pPr>
            <a:r>
              <a:rPr lang="en-US" altLang="en-US" sz="1600" dirty="0" smtClean="0">
                <a:solidFill>
                  <a:prstClr val="black"/>
                </a:solidFill>
                <a:latin typeface="Calibri" panose="020F0502020204030204"/>
              </a:rPr>
              <a:t>Phase</a:t>
            </a:r>
            <a:r>
              <a:rPr lang="en-US" altLang="en-US" sz="1600" dirty="0">
                <a:solidFill>
                  <a:prstClr val="black"/>
                </a:solidFill>
                <a:latin typeface="Calibri" panose="020F0502020204030204"/>
              </a:rPr>
              <a:t>: fixed</a:t>
            </a:r>
          </a:p>
        </p:txBody>
      </p:sp>
      <p:sp>
        <p:nvSpPr>
          <p:cNvPr id="19" name="Rectangle 83"/>
          <p:cNvSpPr>
            <a:spLocks noChangeArrowheads="1"/>
          </p:cNvSpPr>
          <p:nvPr/>
        </p:nvSpPr>
        <p:spPr bwMode="auto">
          <a:xfrm>
            <a:off x="1005704" y="1638572"/>
            <a:ext cx="585749" cy="250284"/>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smtClean="0">
              <a:ln>
                <a:noFill/>
              </a:ln>
              <a:solidFill>
                <a:prstClr val="black"/>
              </a:solidFill>
              <a:effectLst/>
              <a:uLnTx/>
              <a:uFillTx/>
              <a:latin typeface="Calibri" panose="020F0502020204030204"/>
            </a:endParaRPr>
          </a:p>
        </p:txBody>
      </p:sp>
      <p:sp>
        <p:nvSpPr>
          <p:cNvPr id="22" name="TextBox 21"/>
          <p:cNvSpPr txBox="1"/>
          <p:nvPr/>
        </p:nvSpPr>
        <p:spPr>
          <a:xfrm>
            <a:off x="306310" y="5530061"/>
            <a:ext cx="6173185"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The DAM will have one MTP fiber port connects to GTU, 48 ports (duplex) connect to 48 RDOs (one port each), and PCIexpress to host PC.</a:t>
            </a:r>
            <a:endParaRPr lang="en-US" sz="1600" dirty="0">
              <a:latin typeface="Calibri" panose="020F0502020204030204" pitchFamily="34" charset="0"/>
              <a:cs typeface="Calibri" panose="020F0502020204030204" pitchFamily="34" charset="0"/>
            </a:endParaRPr>
          </a:p>
        </p:txBody>
      </p:sp>
      <p:sp>
        <p:nvSpPr>
          <p:cNvPr id="27" name="Oval 26"/>
          <p:cNvSpPr/>
          <p:nvPr/>
        </p:nvSpPr>
        <p:spPr>
          <a:xfrm>
            <a:off x="11008373" y="2931060"/>
            <a:ext cx="364066" cy="558800"/>
          </a:xfrm>
          <a:prstGeom prst="ellipse">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05704" y="3006376"/>
            <a:ext cx="3775846" cy="1354217"/>
          </a:xfrm>
          <a:prstGeom prst="rect">
            <a:avLst/>
          </a:prstGeom>
        </p:spPr>
        <p:txBody>
          <a:bodyPr wrap="square">
            <a:spAutoFit/>
          </a:bodyPr>
          <a:lstStyle/>
          <a:p>
            <a:r>
              <a:rPr lang="en-US" altLang="en-US" dirty="0" smtClean="0">
                <a:solidFill>
                  <a:prstClr val="black"/>
                </a:solidFill>
              </a:rPr>
              <a:t>Run control</a:t>
            </a:r>
            <a:endParaRPr lang="en-US" altLang="en-US" dirty="0">
              <a:solidFill>
                <a:prstClr val="black"/>
              </a:solidFill>
            </a:endParaRPr>
          </a:p>
          <a:p>
            <a:pPr marL="182880" indent="-182880">
              <a:buFont typeface="Arial" panose="020B0604020202020204" pitchFamily="34" charset="0"/>
              <a:buChar char="•"/>
            </a:pPr>
            <a:r>
              <a:rPr lang="en-US" altLang="en-US" sz="1600" dirty="0" smtClean="0">
                <a:solidFill>
                  <a:prstClr val="black"/>
                </a:solidFill>
              </a:rPr>
              <a:t>SYNC the run control from GTU and repack in </a:t>
            </a:r>
            <a:r>
              <a:rPr lang="en-US" altLang="en-US" sz="1600" dirty="0" err="1" smtClean="0">
                <a:solidFill>
                  <a:prstClr val="black"/>
                </a:solidFill>
              </a:rPr>
              <a:t>lpGBT</a:t>
            </a:r>
            <a:r>
              <a:rPr lang="en-US" altLang="en-US" sz="1600" dirty="0" smtClean="0">
                <a:solidFill>
                  <a:prstClr val="black"/>
                </a:solidFill>
              </a:rPr>
              <a:t> format at 39.4 MHz, or non-</a:t>
            </a:r>
            <a:r>
              <a:rPr lang="en-US" altLang="en-US" sz="1600" dirty="0" err="1" smtClean="0">
                <a:solidFill>
                  <a:prstClr val="black"/>
                </a:solidFill>
              </a:rPr>
              <a:t>lpGBT</a:t>
            </a:r>
            <a:r>
              <a:rPr lang="en-US" altLang="en-US" sz="1600" dirty="0" smtClean="0">
                <a:solidFill>
                  <a:prstClr val="black"/>
                </a:solidFill>
              </a:rPr>
              <a:t> format at 98.5 MHz</a:t>
            </a:r>
            <a:endParaRPr lang="en-US" altLang="en-US" sz="1600" dirty="0">
              <a:solidFill>
                <a:prstClr val="black"/>
              </a:solidFill>
            </a:endParaRPr>
          </a:p>
          <a:p>
            <a:pPr marL="182880" indent="-182880">
              <a:buFont typeface="Arial" panose="020B0604020202020204" pitchFamily="34" charset="0"/>
              <a:buChar char="•"/>
            </a:pPr>
            <a:r>
              <a:rPr lang="en-US" altLang="en-US" sz="1600" dirty="0" smtClean="0">
                <a:solidFill>
                  <a:prstClr val="black"/>
                </a:solidFill>
              </a:rPr>
              <a:t>ASIC setup, and RDO/FEB monitoring</a:t>
            </a:r>
            <a:endParaRPr lang="en-US" altLang="en-US" sz="1600" dirty="0">
              <a:solidFill>
                <a:prstClr val="black"/>
              </a:solidFill>
            </a:endParaRPr>
          </a:p>
        </p:txBody>
      </p:sp>
      <p:sp>
        <p:nvSpPr>
          <p:cNvPr id="7" name="Slide Number Placeholder 6"/>
          <p:cNvSpPr>
            <a:spLocks noGrp="1"/>
          </p:cNvSpPr>
          <p:nvPr>
            <p:ph type="sldNum" sz="quarter" idx="12"/>
          </p:nvPr>
        </p:nvSpPr>
        <p:spPr/>
        <p:txBody>
          <a:bodyPr/>
          <a:lstStyle/>
          <a:p>
            <a:fld id="{ED7F7473-35CC-4359-AC04-EFEE0D39A7D2}" type="slidenum">
              <a:rPr lang="en-US" smtClean="0"/>
              <a:t>17</a:t>
            </a:fld>
            <a:endParaRPr lang="en-US" dirty="0"/>
          </a:p>
        </p:txBody>
      </p:sp>
    </p:spTree>
    <p:extLst>
      <p:ext uri="{BB962C8B-B14F-4D97-AF65-F5344CB8AC3E}">
        <p14:creationId xmlns:p14="http://schemas.microsoft.com/office/powerpoint/2010/main" val="68693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400298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3.1 Clock distribution</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18</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61" t="3928" r="12753" b="19753"/>
          <a:stretch/>
        </p:blipFill>
        <p:spPr>
          <a:xfrm>
            <a:off x="988529" y="1435100"/>
            <a:ext cx="10354702" cy="4254500"/>
          </a:xfrm>
          <a:prstGeom prst="rect">
            <a:avLst/>
          </a:prstGeom>
        </p:spPr>
      </p:pic>
      <p:sp>
        <p:nvSpPr>
          <p:cNvPr id="6" name="Freeform 5"/>
          <p:cNvSpPr/>
          <p:nvPr/>
        </p:nvSpPr>
        <p:spPr>
          <a:xfrm>
            <a:off x="1280160" y="2337752"/>
            <a:ext cx="5963920" cy="1454767"/>
          </a:xfrm>
          <a:custGeom>
            <a:avLst/>
            <a:gdLst>
              <a:gd name="connsiteX0" fmla="*/ 0 w 5963920"/>
              <a:gd name="connsiteY0" fmla="*/ 19368 h 1454767"/>
              <a:gd name="connsiteX1" fmla="*/ 914400 w 5963920"/>
              <a:gd name="connsiteY1" fmla="*/ 39688 h 1454767"/>
              <a:gd name="connsiteX2" fmla="*/ 1574800 w 5963920"/>
              <a:gd name="connsiteY2" fmla="*/ 374968 h 1454767"/>
              <a:gd name="connsiteX3" fmla="*/ 2529840 w 5963920"/>
              <a:gd name="connsiteY3" fmla="*/ 202248 h 1454767"/>
              <a:gd name="connsiteX4" fmla="*/ 4704080 w 5963920"/>
              <a:gd name="connsiteY4" fmla="*/ 1390968 h 1454767"/>
              <a:gd name="connsiteX5" fmla="*/ 5963920 w 5963920"/>
              <a:gd name="connsiteY5" fmla="*/ 1187768 h 145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3920" h="1454767">
                <a:moveTo>
                  <a:pt x="0" y="19368"/>
                </a:moveTo>
                <a:cubicBezTo>
                  <a:pt x="325966" y="-106"/>
                  <a:pt x="651933" y="-19579"/>
                  <a:pt x="914400" y="39688"/>
                </a:cubicBezTo>
                <a:cubicBezTo>
                  <a:pt x="1176867" y="98955"/>
                  <a:pt x="1305560" y="347875"/>
                  <a:pt x="1574800" y="374968"/>
                </a:cubicBezTo>
                <a:cubicBezTo>
                  <a:pt x="1844040" y="402061"/>
                  <a:pt x="2008293" y="32915"/>
                  <a:pt x="2529840" y="202248"/>
                </a:cubicBezTo>
                <a:cubicBezTo>
                  <a:pt x="3051387" y="371581"/>
                  <a:pt x="4131733" y="1226715"/>
                  <a:pt x="4704080" y="1390968"/>
                </a:cubicBezTo>
                <a:cubicBezTo>
                  <a:pt x="5276427" y="1555221"/>
                  <a:pt x="5620173" y="1371494"/>
                  <a:pt x="5963920" y="1187768"/>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97280" y="2712720"/>
            <a:ext cx="9073173" cy="1517650"/>
          </a:xfrm>
          <a:custGeom>
            <a:avLst/>
            <a:gdLst>
              <a:gd name="connsiteX0" fmla="*/ 0 w 9073173"/>
              <a:gd name="connsiteY0" fmla="*/ 243840 h 1517650"/>
              <a:gd name="connsiteX1" fmla="*/ 1239520 w 9073173"/>
              <a:gd name="connsiteY1" fmla="*/ 284480 h 1517650"/>
              <a:gd name="connsiteX2" fmla="*/ 2235200 w 9073173"/>
              <a:gd name="connsiteY2" fmla="*/ 955040 h 1517650"/>
              <a:gd name="connsiteX3" fmla="*/ 2905760 w 9073173"/>
              <a:gd name="connsiteY3" fmla="*/ 1056640 h 1517650"/>
              <a:gd name="connsiteX4" fmla="*/ 4114800 w 9073173"/>
              <a:gd name="connsiteY4" fmla="*/ 1483360 h 1517650"/>
              <a:gd name="connsiteX5" fmla="*/ 5425440 w 9073173"/>
              <a:gd name="connsiteY5" fmla="*/ 1351280 h 1517650"/>
              <a:gd name="connsiteX6" fmla="*/ 6888480 w 9073173"/>
              <a:gd name="connsiteY6" fmla="*/ 243840 h 1517650"/>
              <a:gd name="connsiteX7" fmla="*/ 9052560 w 9073173"/>
              <a:gd name="connsiteY7" fmla="*/ 0 h 1517650"/>
              <a:gd name="connsiteX8" fmla="*/ 9052560 w 9073173"/>
              <a:gd name="connsiteY8" fmla="*/ 0 h 1517650"/>
              <a:gd name="connsiteX9" fmla="*/ 9052560 w 9073173"/>
              <a:gd name="connsiteY9" fmla="*/ 0 h 1517650"/>
              <a:gd name="connsiteX10" fmla="*/ 9072880 w 9073173"/>
              <a:gd name="connsiteY10" fmla="*/ 10160 h 1517650"/>
              <a:gd name="connsiteX11" fmla="*/ 9062720 w 9073173"/>
              <a:gd name="connsiteY11" fmla="*/ 1016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3173" h="1517650">
                <a:moveTo>
                  <a:pt x="0" y="243840"/>
                </a:moveTo>
                <a:cubicBezTo>
                  <a:pt x="433493" y="204893"/>
                  <a:pt x="866987" y="165947"/>
                  <a:pt x="1239520" y="284480"/>
                </a:cubicBezTo>
                <a:cubicBezTo>
                  <a:pt x="1612053" y="403013"/>
                  <a:pt x="1957494" y="826347"/>
                  <a:pt x="2235200" y="955040"/>
                </a:cubicBezTo>
                <a:cubicBezTo>
                  <a:pt x="2512906" y="1083733"/>
                  <a:pt x="2592493" y="968587"/>
                  <a:pt x="2905760" y="1056640"/>
                </a:cubicBezTo>
                <a:cubicBezTo>
                  <a:pt x="3219027" y="1144693"/>
                  <a:pt x="3694853" y="1434253"/>
                  <a:pt x="4114800" y="1483360"/>
                </a:cubicBezTo>
                <a:cubicBezTo>
                  <a:pt x="4534747" y="1532467"/>
                  <a:pt x="4963160" y="1557867"/>
                  <a:pt x="5425440" y="1351280"/>
                </a:cubicBezTo>
                <a:cubicBezTo>
                  <a:pt x="5887720" y="1144693"/>
                  <a:pt x="6283960" y="469053"/>
                  <a:pt x="6888480" y="243840"/>
                </a:cubicBezTo>
                <a:cubicBezTo>
                  <a:pt x="7493000" y="18627"/>
                  <a:pt x="9052560" y="0"/>
                  <a:pt x="9052560" y="0"/>
                </a:cubicBezTo>
                <a:lnTo>
                  <a:pt x="9052560" y="0"/>
                </a:lnTo>
                <a:lnTo>
                  <a:pt x="9052560" y="0"/>
                </a:lnTo>
                <a:lnTo>
                  <a:pt x="9072880" y="10160"/>
                </a:lnTo>
                <a:cubicBezTo>
                  <a:pt x="9074573" y="11853"/>
                  <a:pt x="9068646" y="11006"/>
                  <a:pt x="9062720" y="1016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619264" y="2712720"/>
            <a:ext cx="478016" cy="369332"/>
          </a:xfrm>
          <a:prstGeom prst="rect">
            <a:avLst/>
          </a:prstGeom>
          <a:noFill/>
        </p:spPr>
        <p:txBody>
          <a:bodyPr wrap="none" rtlCol="0">
            <a:spAutoFit/>
          </a:bodyPr>
          <a:lstStyle/>
          <a:p>
            <a:r>
              <a:rPr lang="en-US" dirty="0" smtClean="0">
                <a:solidFill>
                  <a:srgbClr val="FF0000"/>
                </a:solidFill>
              </a:rPr>
              <a:t>EIC</a:t>
            </a:r>
          </a:p>
        </p:txBody>
      </p:sp>
      <p:sp>
        <p:nvSpPr>
          <p:cNvPr id="11" name="Freeform 10"/>
          <p:cNvSpPr/>
          <p:nvPr/>
        </p:nvSpPr>
        <p:spPr>
          <a:xfrm>
            <a:off x="1264920" y="2343771"/>
            <a:ext cx="3668551" cy="2118425"/>
          </a:xfrm>
          <a:custGeom>
            <a:avLst/>
            <a:gdLst>
              <a:gd name="connsiteX0" fmla="*/ 0 w 3855720"/>
              <a:gd name="connsiteY0" fmla="*/ 26049 h 2276875"/>
              <a:gd name="connsiteX1" fmla="*/ 830580 w 3855720"/>
              <a:gd name="connsiteY1" fmla="*/ 41289 h 2276875"/>
              <a:gd name="connsiteX2" fmla="*/ 1531620 w 3855720"/>
              <a:gd name="connsiteY2" fmla="*/ 414669 h 2276875"/>
              <a:gd name="connsiteX3" fmla="*/ 2308860 w 3855720"/>
              <a:gd name="connsiteY3" fmla="*/ 147969 h 2276875"/>
              <a:gd name="connsiteX4" fmla="*/ 3520440 w 3855720"/>
              <a:gd name="connsiteY4" fmla="*/ 2068209 h 2276875"/>
              <a:gd name="connsiteX5" fmla="*/ 3855720 w 3855720"/>
              <a:gd name="connsiteY5" fmla="*/ 2136789 h 22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720" h="2276875">
                <a:moveTo>
                  <a:pt x="0" y="26049"/>
                </a:moveTo>
                <a:cubicBezTo>
                  <a:pt x="287655" y="1284"/>
                  <a:pt x="575310" y="-23481"/>
                  <a:pt x="830580" y="41289"/>
                </a:cubicBezTo>
                <a:cubicBezTo>
                  <a:pt x="1085850" y="106059"/>
                  <a:pt x="1285240" y="396889"/>
                  <a:pt x="1531620" y="414669"/>
                </a:cubicBezTo>
                <a:cubicBezTo>
                  <a:pt x="1778000" y="432449"/>
                  <a:pt x="1977390" y="-127621"/>
                  <a:pt x="2308860" y="147969"/>
                </a:cubicBezTo>
                <a:cubicBezTo>
                  <a:pt x="2640330" y="423559"/>
                  <a:pt x="3262630" y="1736739"/>
                  <a:pt x="3520440" y="2068209"/>
                </a:cubicBezTo>
                <a:cubicBezTo>
                  <a:pt x="3778250" y="2399679"/>
                  <a:pt x="3816985" y="2268234"/>
                  <a:pt x="3855720" y="213678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33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941" y="980555"/>
            <a:ext cx="3498330" cy="400110"/>
          </a:xfrm>
          <a:prstGeom prst="rect">
            <a:avLst/>
          </a:prstGeom>
          <a:noFill/>
        </p:spPr>
        <p:txBody>
          <a:bodyPr wrap="none" rtlCol="0">
            <a:spAutoFit/>
          </a:bodyPr>
          <a:lstStyle/>
          <a:p>
            <a:r>
              <a:rPr lang="en-US" sz="2000" b="1" dirty="0" smtClean="0"/>
              <a:t>GTU </a:t>
            </a:r>
            <a:r>
              <a:rPr lang="en-US" sz="2000" b="1" dirty="0" smtClean="0"/>
              <a:t>detailed design: </a:t>
            </a:r>
            <a:r>
              <a:rPr lang="en-US" dirty="0" smtClean="0"/>
              <a:t>clock ‘area’</a:t>
            </a:r>
          </a:p>
        </p:txBody>
      </p:sp>
      <p:sp>
        <p:nvSpPr>
          <p:cNvPr id="3" name="Rectangle 2"/>
          <p:cNvSpPr/>
          <p:nvPr/>
        </p:nvSpPr>
        <p:spPr>
          <a:xfrm>
            <a:off x="1017154" y="1521753"/>
            <a:ext cx="11049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EIC common platform interface</a:t>
            </a:r>
            <a:endParaRPr lang="en-US" dirty="0"/>
          </a:p>
        </p:txBody>
      </p:sp>
      <p:sp>
        <p:nvSpPr>
          <p:cNvPr id="4" name="Rectangle 3"/>
          <p:cNvSpPr/>
          <p:nvPr/>
        </p:nvSpPr>
        <p:spPr>
          <a:xfrm>
            <a:off x="2503054" y="1521753"/>
            <a:ext cx="9398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OSC</a:t>
            </a:r>
            <a:endParaRPr lang="en-US" dirty="0"/>
          </a:p>
        </p:txBody>
      </p:sp>
      <p:sp>
        <p:nvSpPr>
          <p:cNvPr id="5" name="Rectangle 4"/>
          <p:cNvSpPr/>
          <p:nvPr/>
        </p:nvSpPr>
        <p:spPr>
          <a:xfrm>
            <a:off x="4128654" y="2055153"/>
            <a:ext cx="11811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AD9510</a:t>
            </a:r>
            <a:endParaRPr lang="en-US" dirty="0"/>
          </a:p>
        </p:txBody>
      </p:sp>
      <p:sp>
        <p:nvSpPr>
          <p:cNvPr id="6" name="Rectangle 5"/>
          <p:cNvSpPr/>
          <p:nvPr/>
        </p:nvSpPr>
        <p:spPr>
          <a:xfrm>
            <a:off x="6135254" y="1521753"/>
            <a:ext cx="11811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Si5395</a:t>
            </a:r>
            <a:endParaRPr lang="en-US" dirty="0"/>
          </a:p>
        </p:txBody>
      </p:sp>
      <p:sp>
        <p:nvSpPr>
          <p:cNvPr id="7" name="Rectangle 6"/>
          <p:cNvSpPr/>
          <p:nvPr/>
        </p:nvSpPr>
        <p:spPr>
          <a:xfrm>
            <a:off x="1569604" y="4950327"/>
            <a:ext cx="8369300"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FPGA (SOM)</a:t>
            </a:r>
            <a:endParaRPr lang="en-US" dirty="0"/>
          </a:p>
        </p:txBody>
      </p:sp>
      <p:sp>
        <p:nvSpPr>
          <p:cNvPr id="8" name="TextBox 7"/>
          <p:cNvSpPr txBox="1"/>
          <p:nvPr/>
        </p:nvSpPr>
        <p:spPr>
          <a:xfrm>
            <a:off x="4128654" y="2049030"/>
            <a:ext cx="508473" cy="369332"/>
          </a:xfrm>
          <a:prstGeom prst="rect">
            <a:avLst/>
          </a:prstGeom>
          <a:noFill/>
        </p:spPr>
        <p:txBody>
          <a:bodyPr wrap="none" rtlCol="0">
            <a:spAutoFit/>
          </a:bodyPr>
          <a:lstStyle/>
          <a:p>
            <a:r>
              <a:rPr lang="en-US" dirty="0" smtClean="0"/>
              <a:t>IN1</a:t>
            </a:r>
            <a:endParaRPr lang="en-US" dirty="0"/>
          </a:p>
        </p:txBody>
      </p:sp>
      <p:sp>
        <p:nvSpPr>
          <p:cNvPr id="9" name="TextBox 8"/>
          <p:cNvSpPr txBox="1"/>
          <p:nvPr/>
        </p:nvSpPr>
        <p:spPr>
          <a:xfrm>
            <a:off x="4128653" y="3009915"/>
            <a:ext cx="508473" cy="369332"/>
          </a:xfrm>
          <a:prstGeom prst="rect">
            <a:avLst/>
          </a:prstGeom>
          <a:noFill/>
        </p:spPr>
        <p:txBody>
          <a:bodyPr wrap="none" rtlCol="0">
            <a:spAutoFit/>
          </a:bodyPr>
          <a:lstStyle/>
          <a:p>
            <a:r>
              <a:rPr lang="en-US" dirty="0" smtClean="0"/>
              <a:t>IN0</a:t>
            </a:r>
            <a:endParaRPr lang="en-US" dirty="0"/>
          </a:p>
        </p:txBody>
      </p:sp>
      <p:cxnSp>
        <p:nvCxnSpPr>
          <p:cNvPr id="10" name="Straight Arrow Connector 9"/>
          <p:cNvCxnSpPr>
            <a:endCxn id="8" idx="1"/>
          </p:cNvCxnSpPr>
          <p:nvPr/>
        </p:nvCxnSpPr>
        <p:spPr>
          <a:xfrm flipV="1">
            <a:off x="3442854" y="2233696"/>
            <a:ext cx="685800" cy="5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9" idx="1"/>
          </p:cNvCxnSpPr>
          <p:nvPr/>
        </p:nvCxnSpPr>
        <p:spPr>
          <a:xfrm>
            <a:off x="2122054" y="3194581"/>
            <a:ext cx="2006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16612" y="2061957"/>
            <a:ext cx="713657" cy="369332"/>
          </a:xfrm>
          <a:prstGeom prst="rect">
            <a:avLst/>
          </a:prstGeom>
          <a:noFill/>
        </p:spPr>
        <p:txBody>
          <a:bodyPr wrap="none" rtlCol="0">
            <a:spAutoFit/>
          </a:bodyPr>
          <a:lstStyle/>
          <a:p>
            <a:r>
              <a:rPr lang="en-US" dirty="0" smtClean="0"/>
              <a:t>OUT0</a:t>
            </a:r>
            <a:endParaRPr lang="en-US" dirty="0"/>
          </a:p>
        </p:txBody>
      </p:sp>
      <p:sp>
        <p:nvSpPr>
          <p:cNvPr id="13" name="TextBox 12"/>
          <p:cNvSpPr txBox="1"/>
          <p:nvPr/>
        </p:nvSpPr>
        <p:spPr>
          <a:xfrm>
            <a:off x="6135254" y="2055607"/>
            <a:ext cx="508473" cy="369332"/>
          </a:xfrm>
          <a:prstGeom prst="rect">
            <a:avLst/>
          </a:prstGeom>
          <a:noFill/>
        </p:spPr>
        <p:txBody>
          <a:bodyPr wrap="none" rtlCol="0">
            <a:spAutoFit/>
          </a:bodyPr>
          <a:lstStyle/>
          <a:p>
            <a:r>
              <a:rPr lang="en-US" dirty="0" smtClean="0"/>
              <a:t>IN0</a:t>
            </a:r>
            <a:endParaRPr lang="en-US" dirty="0"/>
          </a:p>
        </p:txBody>
      </p:sp>
      <p:cxnSp>
        <p:nvCxnSpPr>
          <p:cNvPr id="14" name="Straight Arrow Connector 13"/>
          <p:cNvCxnSpPr>
            <a:stCxn id="12" idx="3"/>
            <a:endCxn id="13" idx="1"/>
          </p:cNvCxnSpPr>
          <p:nvPr/>
        </p:nvCxnSpPr>
        <p:spPr>
          <a:xfrm flipV="1">
            <a:off x="5330269" y="2240273"/>
            <a:ext cx="804985"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56954" y="3807753"/>
            <a:ext cx="14288" cy="114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36855" y="4389114"/>
            <a:ext cx="668773" cy="369332"/>
          </a:xfrm>
          <a:prstGeom prst="rect">
            <a:avLst/>
          </a:prstGeom>
          <a:noFill/>
        </p:spPr>
        <p:txBody>
          <a:bodyPr wrap="none" rtlCol="0">
            <a:spAutoFit/>
          </a:bodyPr>
          <a:lstStyle/>
          <a:p>
            <a:r>
              <a:rPr lang="en-US" dirty="0" smtClean="0"/>
              <a:t>Orbit</a:t>
            </a:r>
            <a:endParaRPr lang="en-US" dirty="0"/>
          </a:p>
        </p:txBody>
      </p:sp>
      <p:sp>
        <p:nvSpPr>
          <p:cNvPr id="17" name="TextBox 16"/>
          <p:cNvSpPr txBox="1"/>
          <p:nvPr/>
        </p:nvSpPr>
        <p:spPr>
          <a:xfrm>
            <a:off x="2477300" y="2912404"/>
            <a:ext cx="899477" cy="369332"/>
          </a:xfrm>
          <a:prstGeom prst="rect">
            <a:avLst/>
          </a:prstGeom>
          <a:noFill/>
        </p:spPr>
        <p:txBody>
          <a:bodyPr wrap="none" rtlCol="0">
            <a:spAutoFit/>
          </a:bodyPr>
          <a:lstStyle/>
          <a:p>
            <a:r>
              <a:rPr lang="en-US" dirty="0" err="1" smtClean="0"/>
              <a:t>BXclock</a:t>
            </a:r>
            <a:endParaRPr lang="en-US" dirty="0"/>
          </a:p>
        </p:txBody>
      </p:sp>
      <p:sp>
        <p:nvSpPr>
          <p:cNvPr id="18" name="TextBox 17"/>
          <p:cNvSpPr txBox="1"/>
          <p:nvPr/>
        </p:nvSpPr>
        <p:spPr>
          <a:xfrm>
            <a:off x="3511471" y="1917107"/>
            <a:ext cx="838681" cy="646331"/>
          </a:xfrm>
          <a:prstGeom prst="rect">
            <a:avLst/>
          </a:prstGeom>
          <a:noFill/>
        </p:spPr>
        <p:txBody>
          <a:bodyPr wrap="square" rtlCol="0">
            <a:spAutoFit/>
          </a:bodyPr>
          <a:lstStyle/>
          <a:p>
            <a:r>
              <a:rPr lang="en-US" dirty="0" smtClean="0"/>
              <a:t>98.5 MHz</a:t>
            </a:r>
            <a:endParaRPr lang="en-US" dirty="0"/>
          </a:p>
        </p:txBody>
      </p:sp>
      <p:sp>
        <p:nvSpPr>
          <p:cNvPr id="19" name="TextBox 18"/>
          <p:cNvSpPr txBox="1"/>
          <p:nvPr/>
        </p:nvSpPr>
        <p:spPr>
          <a:xfrm>
            <a:off x="5380299" y="1914784"/>
            <a:ext cx="713925" cy="646331"/>
          </a:xfrm>
          <a:prstGeom prst="rect">
            <a:avLst/>
          </a:prstGeom>
          <a:noFill/>
        </p:spPr>
        <p:txBody>
          <a:bodyPr wrap="square" rtlCol="0">
            <a:spAutoFit/>
          </a:bodyPr>
          <a:lstStyle/>
          <a:p>
            <a:r>
              <a:rPr lang="en-US" dirty="0" smtClean="0"/>
              <a:t>9.85 MHz</a:t>
            </a:r>
            <a:endParaRPr lang="en-US" dirty="0"/>
          </a:p>
        </p:txBody>
      </p:sp>
      <p:sp>
        <p:nvSpPr>
          <p:cNvPr id="20" name="TextBox 19"/>
          <p:cNvSpPr txBox="1"/>
          <p:nvPr/>
        </p:nvSpPr>
        <p:spPr>
          <a:xfrm>
            <a:off x="3864676" y="4156031"/>
            <a:ext cx="461665" cy="374461"/>
          </a:xfrm>
          <a:prstGeom prst="rect">
            <a:avLst/>
          </a:prstGeom>
          <a:noFill/>
        </p:spPr>
        <p:txBody>
          <a:bodyPr vert="vert270" wrap="none" rtlCol="0">
            <a:spAutoFit/>
          </a:bodyPr>
          <a:lstStyle/>
          <a:p>
            <a:r>
              <a:rPr lang="en-US" dirty="0" smtClean="0"/>
              <a:t>SPI</a:t>
            </a:r>
            <a:endParaRPr lang="en-US" dirty="0"/>
          </a:p>
        </p:txBody>
      </p:sp>
      <p:cxnSp>
        <p:nvCxnSpPr>
          <p:cNvPr id="21" name="Straight Arrow Connector 20"/>
          <p:cNvCxnSpPr/>
          <p:nvPr/>
        </p:nvCxnSpPr>
        <p:spPr>
          <a:xfrm flipV="1">
            <a:off x="4199062" y="3655354"/>
            <a:ext cx="0" cy="12883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2"/>
          </p:cNvCxnSpPr>
          <p:nvPr/>
        </p:nvCxnSpPr>
        <p:spPr>
          <a:xfrm flipV="1">
            <a:off x="4719204" y="3655353"/>
            <a:ext cx="0" cy="114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85779" y="3839517"/>
            <a:ext cx="461665" cy="1134670"/>
          </a:xfrm>
          <a:prstGeom prst="rect">
            <a:avLst/>
          </a:prstGeom>
          <a:noFill/>
        </p:spPr>
        <p:txBody>
          <a:bodyPr vert="vert270" wrap="none" rtlCol="0">
            <a:spAutoFit/>
          </a:bodyPr>
          <a:lstStyle/>
          <a:p>
            <a:r>
              <a:rPr lang="en-US" dirty="0" err="1" smtClean="0"/>
              <a:t>Clock_Sync</a:t>
            </a:r>
            <a:endParaRPr lang="en-US" dirty="0"/>
          </a:p>
        </p:txBody>
      </p:sp>
      <p:sp>
        <p:nvSpPr>
          <p:cNvPr id="24" name="TextBox 23"/>
          <p:cNvSpPr txBox="1"/>
          <p:nvPr/>
        </p:nvSpPr>
        <p:spPr>
          <a:xfrm>
            <a:off x="4606837" y="3061006"/>
            <a:ext cx="713657" cy="369332"/>
          </a:xfrm>
          <a:prstGeom prst="rect">
            <a:avLst/>
          </a:prstGeom>
          <a:noFill/>
        </p:spPr>
        <p:txBody>
          <a:bodyPr wrap="none" rtlCol="0">
            <a:spAutoFit/>
          </a:bodyPr>
          <a:lstStyle/>
          <a:p>
            <a:r>
              <a:rPr lang="en-US" dirty="0" smtClean="0"/>
              <a:t>OUT4</a:t>
            </a:r>
            <a:endParaRPr lang="en-US" dirty="0"/>
          </a:p>
        </p:txBody>
      </p:sp>
      <p:sp>
        <p:nvSpPr>
          <p:cNvPr id="25" name="TextBox 24"/>
          <p:cNvSpPr txBox="1"/>
          <p:nvPr/>
        </p:nvSpPr>
        <p:spPr>
          <a:xfrm>
            <a:off x="4603913" y="3356989"/>
            <a:ext cx="713657" cy="369332"/>
          </a:xfrm>
          <a:prstGeom prst="rect">
            <a:avLst/>
          </a:prstGeom>
          <a:noFill/>
        </p:spPr>
        <p:txBody>
          <a:bodyPr wrap="none" rtlCol="0">
            <a:spAutoFit/>
          </a:bodyPr>
          <a:lstStyle/>
          <a:p>
            <a:r>
              <a:rPr lang="en-US" dirty="0" smtClean="0"/>
              <a:t>OUT5</a:t>
            </a:r>
            <a:endParaRPr lang="en-US" dirty="0"/>
          </a:p>
        </p:txBody>
      </p:sp>
      <p:sp>
        <p:nvSpPr>
          <p:cNvPr id="26" name="Rectangle 25"/>
          <p:cNvSpPr/>
          <p:nvPr/>
        </p:nvSpPr>
        <p:spPr>
          <a:xfrm>
            <a:off x="5260522" y="4049549"/>
            <a:ext cx="717550" cy="425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Fanout</a:t>
            </a:r>
            <a:endParaRPr lang="en-US" dirty="0"/>
          </a:p>
        </p:txBody>
      </p:sp>
      <p:cxnSp>
        <p:nvCxnSpPr>
          <p:cNvPr id="27" name="Elbow Connector 26"/>
          <p:cNvCxnSpPr>
            <a:stCxn id="25" idx="3"/>
          </p:cNvCxnSpPr>
          <p:nvPr/>
        </p:nvCxnSpPr>
        <p:spPr>
          <a:xfrm>
            <a:off x="5317570" y="3541655"/>
            <a:ext cx="115291" cy="5165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4" idx="3"/>
          </p:cNvCxnSpPr>
          <p:nvPr/>
        </p:nvCxnSpPr>
        <p:spPr>
          <a:xfrm>
            <a:off x="5320494" y="3245672"/>
            <a:ext cx="344634" cy="8059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75215" y="4474999"/>
            <a:ext cx="0" cy="46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32527" y="4474999"/>
            <a:ext cx="0" cy="46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43029" y="4419035"/>
            <a:ext cx="1044197" cy="369332"/>
          </a:xfrm>
          <a:prstGeom prst="rect">
            <a:avLst/>
          </a:prstGeom>
          <a:noFill/>
        </p:spPr>
        <p:txBody>
          <a:bodyPr wrap="none" rtlCol="0">
            <a:spAutoFit/>
          </a:bodyPr>
          <a:lstStyle/>
          <a:p>
            <a:r>
              <a:rPr lang="en-US" dirty="0" smtClean="0"/>
              <a:t>To FPGAs</a:t>
            </a:r>
            <a:endParaRPr lang="en-US" dirty="0"/>
          </a:p>
        </p:txBody>
      </p:sp>
      <p:sp>
        <p:nvSpPr>
          <p:cNvPr id="32" name="TextBox 31"/>
          <p:cNvSpPr txBox="1"/>
          <p:nvPr/>
        </p:nvSpPr>
        <p:spPr>
          <a:xfrm>
            <a:off x="6265918" y="4133591"/>
            <a:ext cx="461665" cy="390492"/>
          </a:xfrm>
          <a:prstGeom prst="rect">
            <a:avLst/>
          </a:prstGeom>
          <a:noFill/>
        </p:spPr>
        <p:txBody>
          <a:bodyPr vert="vert270" wrap="none" rtlCol="0">
            <a:spAutoFit/>
          </a:bodyPr>
          <a:lstStyle/>
          <a:p>
            <a:r>
              <a:rPr lang="en-US" dirty="0" smtClean="0"/>
              <a:t>I2C</a:t>
            </a:r>
            <a:endParaRPr lang="en-US" dirty="0"/>
          </a:p>
        </p:txBody>
      </p:sp>
      <p:cxnSp>
        <p:nvCxnSpPr>
          <p:cNvPr id="33" name="Straight Arrow Connector 32"/>
          <p:cNvCxnSpPr/>
          <p:nvPr/>
        </p:nvCxnSpPr>
        <p:spPr>
          <a:xfrm flipV="1">
            <a:off x="6600304" y="3648945"/>
            <a:ext cx="0" cy="12883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23212" y="1743326"/>
            <a:ext cx="713657" cy="369332"/>
          </a:xfrm>
          <a:prstGeom prst="rect">
            <a:avLst/>
          </a:prstGeom>
          <a:noFill/>
        </p:spPr>
        <p:txBody>
          <a:bodyPr wrap="none" rtlCol="0">
            <a:spAutoFit/>
          </a:bodyPr>
          <a:lstStyle/>
          <a:p>
            <a:r>
              <a:rPr lang="en-US" dirty="0" smtClean="0"/>
              <a:t>OUT0</a:t>
            </a:r>
            <a:endParaRPr lang="en-US" dirty="0"/>
          </a:p>
        </p:txBody>
      </p:sp>
      <p:sp>
        <p:nvSpPr>
          <p:cNvPr id="35" name="TextBox 34"/>
          <p:cNvSpPr txBox="1"/>
          <p:nvPr/>
        </p:nvSpPr>
        <p:spPr>
          <a:xfrm>
            <a:off x="6623212" y="1987713"/>
            <a:ext cx="713657" cy="369332"/>
          </a:xfrm>
          <a:prstGeom prst="rect">
            <a:avLst/>
          </a:prstGeom>
          <a:noFill/>
        </p:spPr>
        <p:txBody>
          <a:bodyPr wrap="none" rtlCol="0">
            <a:spAutoFit/>
          </a:bodyPr>
          <a:lstStyle/>
          <a:p>
            <a:r>
              <a:rPr lang="en-US" dirty="0" smtClean="0"/>
              <a:t>OUT1</a:t>
            </a:r>
            <a:endParaRPr lang="en-US" dirty="0"/>
          </a:p>
        </p:txBody>
      </p:sp>
      <p:sp>
        <p:nvSpPr>
          <p:cNvPr id="36" name="TextBox 35"/>
          <p:cNvSpPr txBox="1"/>
          <p:nvPr/>
        </p:nvSpPr>
        <p:spPr>
          <a:xfrm>
            <a:off x="6623211" y="2248866"/>
            <a:ext cx="713657" cy="369332"/>
          </a:xfrm>
          <a:prstGeom prst="rect">
            <a:avLst/>
          </a:prstGeom>
          <a:noFill/>
        </p:spPr>
        <p:txBody>
          <a:bodyPr wrap="none" rtlCol="0">
            <a:spAutoFit/>
          </a:bodyPr>
          <a:lstStyle/>
          <a:p>
            <a:r>
              <a:rPr lang="en-US" dirty="0" smtClean="0"/>
              <a:t>OUT2</a:t>
            </a:r>
            <a:endParaRPr lang="en-US" dirty="0"/>
          </a:p>
        </p:txBody>
      </p:sp>
      <p:sp>
        <p:nvSpPr>
          <p:cNvPr id="37" name="TextBox 36"/>
          <p:cNvSpPr txBox="1"/>
          <p:nvPr/>
        </p:nvSpPr>
        <p:spPr>
          <a:xfrm>
            <a:off x="6643726" y="2691674"/>
            <a:ext cx="713657" cy="369332"/>
          </a:xfrm>
          <a:prstGeom prst="rect">
            <a:avLst/>
          </a:prstGeom>
          <a:noFill/>
        </p:spPr>
        <p:txBody>
          <a:bodyPr wrap="none" rtlCol="0">
            <a:spAutoFit/>
          </a:bodyPr>
          <a:lstStyle/>
          <a:p>
            <a:r>
              <a:rPr lang="en-US" dirty="0" smtClean="0"/>
              <a:t>OUT3</a:t>
            </a:r>
            <a:endParaRPr lang="en-US" dirty="0"/>
          </a:p>
        </p:txBody>
      </p:sp>
      <p:sp>
        <p:nvSpPr>
          <p:cNvPr id="38" name="TextBox 37"/>
          <p:cNvSpPr txBox="1"/>
          <p:nvPr/>
        </p:nvSpPr>
        <p:spPr>
          <a:xfrm>
            <a:off x="6637985" y="3008306"/>
            <a:ext cx="713657" cy="369332"/>
          </a:xfrm>
          <a:prstGeom prst="rect">
            <a:avLst/>
          </a:prstGeom>
          <a:noFill/>
        </p:spPr>
        <p:txBody>
          <a:bodyPr wrap="none" rtlCol="0">
            <a:spAutoFit/>
          </a:bodyPr>
          <a:lstStyle/>
          <a:p>
            <a:r>
              <a:rPr lang="en-US" dirty="0" smtClean="0"/>
              <a:t>OUT4</a:t>
            </a:r>
            <a:endParaRPr lang="en-US" dirty="0"/>
          </a:p>
        </p:txBody>
      </p:sp>
      <p:sp>
        <p:nvSpPr>
          <p:cNvPr id="39" name="TextBox 38"/>
          <p:cNvSpPr txBox="1"/>
          <p:nvPr/>
        </p:nvSpPr>
        <p:spPr>
          <a:xfrm>
            <a:off x="6623211" y="1468418"/>
            <a:ext cx="713657" cy="369332"/>
          </a:xfrm>
          <a:prstGeom prst="rect">
            <a:avLst/>
          </a:prstGeom>
          <a:noFill/>
        </p:spPr>
        <p:txBody>
          <a:bodyPr wrap="none" rtlCol="0">
            <a:spAutoFit/>
          </a:bodyPr>
          <a:lstStyle/>
          <a:p>
            <a:r>
              <a:rPr lang="en-US" dirty="0" smtClean="0"/>
              <a:t>OUT9</a:t>
            </a:r>
            <a:endParaRPr lang="en-US" dirty="0"/>
          </a:p>
        </p:txBody>
      </p:sp>
      <p:sp>
        <p:nvSpPr>
          <p:cNvPr id="40" name="TextBox 39"/>
          <p:cNvSpPr txBox="1"/>
          <p:nvPr/>
        </p:nvSpPr>
        <p:spPr>
          <a:xfrm>
            <a:off x="6094225" y="1499088"/>
            <a:ext cx="508473" cy="369332"/>
          </a:xfrm>
          <a:prstGeom prst="rect">
            <a:avLst/>
          </a:prstGeom>
          <a:noFill/>
        </p:spPr>
        <p:txBody>
          <a:bodyPr wrap="none" rtlCol="0">
            <a:spAutoFit/>
          </a:bodyPr>
          <a:lstStyle/>
          <a:p>
            <a:r>
              <a:rPr lang="en-US" dirty="0" smtClean="0"/>
              <a:t>IN3</a:t>
            </a:r>
            <a:endParaRPr lang="en-US" dirty="0"/>
          </a:p>
        </p:txBody>
      </p:sp>
      <p:cxnSp>
        <p:nvCxnSpPr>
          <p:cNvPr id="41" name="Straight Connector 40"/>
          <p:cNvCxnSpPr>
            <a:stCxn id="40" idx="1"/>
          </p:cNvCxnSpPr>
          <p:nvPr/>
        </p:nvCxnSpPr>
        <p:spPr>
          <a:xfrm flipH="1">
            <a:off x="5845280" y="1683754"/>
            <a:ext cx="248945" cy="0"/>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845280" y="1309254"/>
            <a:ext cx="0" cy="37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845280" y="1309254"/>
            <a:ext cx="1768118" cy="1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613398" y="1309254"/>
            <a:ext cx="5216" cy="343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9" idx="3"/>
          </p:cNvCxnSpPr>
          <p:nvPr/>
        </p:nvCxnSpPr>
        <p:spPr>
          <a:xfrm flipH="1">
            <a:off x="7336868" y="1653084"/>
            <a:ext cx="281746"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89490" y="1070142"/>
            <a:ext cx="532518" cy="307777"/>
          </a:xfrm>
          <a:prstGeom prst="rect">
            <a:avLst/>
          </a:prstGeom>
          <a:noFill/>
        </p:spPr>
        <p:txBody>
          <a:bodyPr wrap="none" rtlCol="0">
            <a:spAutoFit/>
          </a:bodyPr>
          <a:lstStyle/>
          <a:p>
            <a:r>
              <a:rPr lang="en-US" sz="1400" dirty="0" smtClean="0"/>
              <a:t>ZDM</a:t>
            </a:r>
            <a:endParaRPr lang="en-US" sz="1400" dirty="0"/>
          </a:p>
        </p:txBody>
      </p:sp>
      <p:cxnSp>
        <p:nvCxnSpPr>
          <p:cNvPr id="47" name="Straight Arrow Connector 46"/>
          <p:cNvCxnSpPr>
            <a:stCxn id="37" idx="3"/>
          </p:cNvCxnSpPr>
          <p:nvPr/>
        </p:nvCxnSpPr>
        <p:spPr>
          <a:xfrm flipV="1">
            <a:off x="7357383" y="2869456"/>
            <a:ext cx="1248630" cy="6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347126" y="3199856"/>
            <a:ext cx="12588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9822653" y="3007094"/>
            <a:ext cx="15287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781624" y="2669858"/>
            <a:ext cx="1542441" cy="646331"/>
          </a:xfrm>
          <a:prstGeom prst="rect">
            <a:avLst/>
          </a:prstGeom>
          <a:noFill/>
        </p:spPr>
        <p:txBody>
          <a:bodyPr wrap="square" rtlCol="0">
            <a:spAutoFit/>
          </a:bodyPr>
          <a:lstStyle/>
          <a:p>
            <a:r>
              <a:rPr lang="en-US" dirty="0" smtClean="0"/>
              <a:t>To plugin optic transceivers</a:t>
            </a:r>
            <a:endParaRPr lang="en-US" dirty="0"/>
          </a:p>
        </p:txBody>
      </p:sp>
      <p:cxnSp>
        <p:nvCxnSpPr>
          <p:cNvPr id="51" name="Straight Arrow Connector 50"/>
          <p:cNvCxnSpPr/>
          <p:nvPr/>
        </p:nvCxnSpPr>
        <p:spPr>
          <a:xfrm>
            <a:off x="7324719" y="2144496"/>
            <a:ext cx="1788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18978" y="1822946"/>
            <a:ext cx="1542441" cy="646331"/>
          </a:xfrm>
          <a:prstGeom prst="rect">
            <a:avLst/>
          </a:prstGeom>
          <a:noFill/>
        </p:spPr>
        <p:txBody>
          <a:bodyPr wrap="square" rtlCol="0">
            <a:spAutoFit/>
          </a:bodyPr>
          <a:lstStyle/>
          <a:p>
            <a:r>
              <a:rPr lang="en-US" dirty="0" smtClean="0"/>
              <a:t>To plugin optic transmitters</a:t>
            </a:r>
            <a:endParaRPr lang="en-US" dirty="0"/>
          </a:p>
        </p:txBody>
      </p:sp>
      <p:sp>
        <p:nvSpPr>
          <p:cNvPr id="53" name="TextBox 52"/>
          <p:cNvSpPr txBox="1"/>
          <p:nvPr/>
        </p:nvSpPr>
        <p:spPr>
          <a:xfrm>
            <a:off x="8484754" y="4106993"/>
            <a:ext cx="2423420" cy="369332"/>
          </a:xfrm>
          <a:prstGeom prst="rect">
            <a:avLst/>
          </a:prstGeom>
          <a:noFill/>
        </p:spPr>
        <p:txBody>
          <a:bodyPr wrap="none" rtlCol="0">
            <a:spAutoFit/>
          </a:bodyPr>
          <a:lstStyle/>
          <a:p>
            <a:r>
              <a:rPr lang="en-US" dirty="0" smtClean="0"/>
              <a:t>Beam Phase monitoring</a:t>
            </a:r>
            <a:endParaRPr lang="en-US" dirty="0"/>
          </a:p>
        </p:txBody>
      </p:sp>
      <p:cxnSp>
        <p:nvCxnSpPr>
          <p:cNvPr id="54" name="Elbow Connector 53"/>
          <p:cNvCxnSpPr>
            <a:stCxn id="53" idx="1"/>
          </p:cNvCxnSpPr>
          <p:nvPr/>
        </p:nvCxnSpPr>
        <p:spPr>
          <a:xfrm rot="10800000" flipV="1">
            <a:off x="7919080" y="4291659"/>
            <a:ext cx="565675" cy="6441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660271" y="3589575"/>
            <a:ext cx="738664" cy="1313540"/>
          </a:xfrm>
          <a:prstGeom prst="rect">
            <a:avLst/>
          </a:prstGeom>
          <a:noFill/>
        </p:spPr>
        <p:txBody>
          <a:bodyPr vert="vert270" wrap="square" rtlCol="0">
            <a:spAutoFit/>
          </a:bodyPr>
          <a:lstStyle/>
          <a:p>
            <a:r>
              <a:rPr lang="en-US" dirty="0" smtClean="0"/>
              <a:t>Clock phase adjustment</a:t>
            </a:r>
            <a:endParaRPr lang="en-US" dirty="0"/>
          </a:p>
        </p:txBody>
      </p:sp>
      <p:cxnSp>
        <p:nvCxnSpPr>
          <p:cNvPr id="56" name="Straight Arrow Connector 55"/>
          <p:cNvCxnSpPr/>
          <p:nvPr/>
        </p:nvCxnSpPr>
        <p:spPr>
          <a:xfrm flipV="1">
            <a:off x="7019511" y="3661368"/>
            <a:ext cx="0" cy="1288396"/>
          </a:xfrm>
          <a:prstGeom prst="straightConnector1">
            <a:avLst/>
          </a:prstGeom>
          <a:ln w="19050">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606013" y="2599293"/>
            <a:ext cx="1181100" cy="40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AD5330x</a:t>
            </a:r>
            <a:endParaRPr lang="en-US" dirty="0"/>
          </a:p>
        </p:txBody>
      </p:sp>
      <p:sp>
        <p:nvSpPr>
          <p:cNvPr id="58" name="Rectangle 57"/>
          <p:cNvSpPr/>
          <p:nvPr/>
        </p:nvSpPr>
        <p:spPr>
          <a:xfrm>
            <a:off x="8606013" y="3061006"/>
            <a:ext cx="1181100" cy="391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AD5330x</a:t>
            </a:r>
            <a:endParaRPr lang="en-US" dirty="0"/>
          </a:p>
        </p:txBody>
      </p:sp>
      <p:sp>
        <p:nvSpPr>
          <p:cNvPr id="59" name="Title 1"/>
          <p:cNvSpPr txBox="1">
            <a:spLocks/>
          </p:cNvSpPr>
          <p:nvPr/>
        </p:nvSpPr>
        <p:spPr>
          <a:xfrm>
            <a:off x="1221819" y="284258"/>
            <a:ext cx="3233803"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Simplified Clock design</a:t>
            </a:r>
            <a:endParaRPr lang="en-US" b="1" dirty="0"/>
          </a:p>
        </p:txBody>
      </p:sp>
      <p:sp>
        <p:nvSpPr>
          <p:cNvPr id="60" name="Slide Number Placeholder 59"/>
          <p:cNvSpPr>
            <a:spLocks noGrp="1"/>
          </p:cNvSpPr>
          <p:nvPr>
            <p:ph type="sldNum" sz="quarter" idx="12"/>
          </p:nvPr>
        </p:nvSpPr>
        <p:spPr/>
        <p:txBody>
          <a:bodyPr/>
          <a:lstStyle/>
          <a:p>
            <a:fld id="{ED7F7473-35CC-4359-AC04-EFEE0D39A7D2}" type="slidenum">
              <a:rPr lang="en-US" smtClean="0"/>
              <a:t>19</a:t>
            </a:fld>
            <a:endParaRPr lang="en-US" dirty="0"/>
          </a:p>
        </p:txBody>
      </p:sp>
    </p:spTree>
    <p:extLst>
      <p:ext uri="{BB962C8B-B14F-4D97-AF65-F5344CB8AC3E}">
        <p14:creationId xmlns:p14="http://schemas.microsoft.com/office/powerpoint/2010/main" val="90025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046" y="380667"/>
            <a:ext cx="6684876" cy="5347901"/>
          </a:xfrm>
          <a:prstGeom prst="rect">
            <a:avLst/>
          </a:prstGeom>
        </p:spPr>
      </p:pic>
      <p:pic>
        <p:nvPicPr>
          <p:cNvPr id="165" name="Picture 164"/>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348567" y="2429173"/>
            <a:ext cx="1477727" cy="1344321"/>
          </a:xfrm>
          <a:prstGeom prst="rect">
            <a:avLst/>
          </a:prstGeom>
        </p:spPr>
      </p:pic>
      <p:pic>
        <p:nvPicPr>
          <p:cNvPr id="166" name="Picture 16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526994" y="2533562"/>
            <a:ext cx="1477727" cy="1344321"/>
          </a:xfrm>
          <a:prstGeom prst="rect">
            <a:avLst/>
          </a:prstGeom>
        </p:spPr>
      </p:pic>
      <p:pic>
        <p:nvPicPr>
          <p:cNvPr id="167" name="Picture 16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688614" y="2636960"/>
            <a:ext cx="1477727" cy="1344321"/>
          </a:xfrm>
          <a:prstGeom prst="rect">
            <a:avLst/>
          </a:prstGeom>
        </p:spPr>
      </p:pic>
      <p:pic>
        <p:nvPicPr>
          <p:cNvPr id="168" name="Picture 16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861501" y="2722336"/>
            <a:ext cx="1477727" cy="1344321"/>
          </a:xfrm>
          <a:prstGeom prst="rect">
            <a:avLst/>
          </a:prstGeom>
        </p:spPr>
      </p:pic>
      <p:sp>
        <p:nvSpPr>
          <p:cNvPr id="4" name="Slide Number Placeholder 3"/>
          <p:cNvSpPr>
            <a:spLocks noGrp="1"/>
          </p:cNvSpPr>
          <p:nvPr>
            <p:ph type="sldNum" sz="quarter" idx="12"/>
          </p:nvPr>
        </p:nvSpPr>
        <p:spPr/>
        <p:txBody>
          <a:bodyPr/>
          <a:lstStyle/>
          <a:p>
            <a:fld id="{ED7F7473-35CC-4359-AC04-EFEE0D39A7D2}" type="slidenum">
              <a:rPr lang="en-US" smtClean="0"/>
              <a:t>2</a:t>
            </a:fld>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2121" t="11448" r="15815" b="40273"/>
          <a:stretch/>
        </p:blipFill>
        <p:spPr>
          <a:xfrm>
            <a:off x="6539551" y="1536363"/>
            <a:ext cx="2219325" cy="2731513"/>
          </a:xfrm>
          <a:prstGeom prst="rect">
            <a:avLst/>
          </a:prstGeom>
          <a:scene3d>
            <a:camera prst="orthographicFront">
              <a:rot lat="2400000" lon="2400000" rev="3660000"/>
            </a:camera>
            <a:lightRig rig="threePt" dir="t"/>
          </a:scene3d>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7615444" y="480349"/>
            <a:ext cx="611505" cy="126775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8197637" y="756482"/>
            <a:ext cx="611505" cy="1267754"/>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484" y="4595506"/>
            <a:ext cx="165960" cy="699586"/>
          </a:xfrm>
          <a:prstGeom prst="rect">
            <a:avLst/>
          </a:prstGeom>
          <a:scene3d>
            <a:camera prst="orthographicFront">
              <a:rot lat="0" lon="1800000" rev="0"/>
            </a:camera>
            <a:lightRig rig="threePt" dir="t"/>
          </a:scene3d>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484" y="3869631"/>
            <a:ext cx="165960" cy="699586"/>
          </a:xfrm>
          <a:prstGeom prst="rect">
            <a:avLst/>
          </a:prstGeom>
          <a:scene3d>
            <a:camera prst="orthographicFront">
              <a:rot lat="0" lon="1800000" rev="0"/>
            </a:camera>
            <a:lightRig rig="threePt" dir="t"/>
          </a:scene3d>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471" y="4530341"/>
            <a:ext cx="165960" cy="699586"/>
          </a:xfrm>
          <a:prstGeom prst="rect">
            <a:avLst/>
          </a:prstGeom>
          <a:scene3d>
            <a:camera prst="orthographicFront">
              <a:rot lat="0" lon="1800000" rev="0"/>
            </a:camera>
            <a:lightRig rig="threePt" dir="t"/>
          </a:scene3d>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471" y="3804466"/>
            <a:ext cx="165960" cy="699586"/>
          </a:xfrm>
          <a:prstGeom prst="rect">
            <a:avLst/>
          </a:prstGeom>
          <a:scene3d>
            <a:camera prst="orthographicFront">
              <a:rot lat="0" lon="1800000" rev="0"/>
            </a:camera>
            <a:lightRig rig="threePt" dir="t"/>
          </a:scene3d>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458" y="4440169"/>
            <a:ext cx="165960" cy="699586"/>
          </a:xfrm>
          <a:prstGeom prst="rect">
            <a:avLst/>
          </a:prstGeom>
          <a:scene3d>
            <a:camera prst="orthographicFront">
              <a:rot lat="0" lon="1800000" rev="0"/>
            </a:camera>
            <a:lightRig rig="threePt" dir="t"/>
          </a:scene3d>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458" y="3714294"/>
            <a:ext cx="165960" cy="699586"/>
          </a:xfrm>
          <a:prstGeom prst="rect">
            <a:avLst/>
          </a:prstGeom>
          <a:scene3d>
            <a:camera prst="orthographicFront">
              <a:rot lat="0" lon="1800000" rev="0"/>
            </a:camera>
            <a:lightRig rig="threePt" dir="t"/>
          </a:scene3d>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445" y="4375004"/>
            <a:ext cx="165960" cy="699586"/>
          </a:xfrm>
          <a:prstGeom prst="rect">
            <a:avLst/>
          </a:prstGeom>
          <a:scene3d>
            <a:camera prst="orthographicFront">
              <a:rot lat="0" lon="1800000" rev="0"/>
            </a:camera>
            <a:lightRig rig="threePt" dir="t"/>
          </a:scene3d>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445" y="3649129"/>
            <a:ext cx="165960" cy="699586"/>
          </a:xfrm>
          <a:prstGeom prst="rect">
            <a:avLst/>
          </a:prstGeom>
          <a:scene3d>
            <a:camera prst="orthographicFront">
              <a:rot lat="0" lon="1800000" rev="0"/>
            </a:camera>
            <a:lightRig rig="threePt" dir="t"/>
          </a:scene3d>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432" y="4252437"/>
            <a:ext cx="165960" cy="699586"/>
          </a:xfrm>
          <a:prstGeom prst="rect">
            <a:avLst/>
          </a:prstGeom>
          <a:scene3d>
            <a:camera prst="orthographicFront">
              <a:rot lat="0" lon="1800000" rev="0"/>
            </a:camera>
            <a:lightRig rig="threePt" dir="t"/>
          </a:scene3d>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432" y="3526562"/>
            <a:ext cx="165960" cy="699586"/>
          </a:xfrm>
          <a:prstGeom prst="rect">
            <a:avLst/>
          </a:prstGeom>
          <a:scene3d>
            <a:camera prst="orthographicFront">
              <a:rot lat="0" lon="1800000" rev="0"/>
            </a:camera>
            <a:lightRig rig="threePt" dir="t"/>
          </a:scene3d>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19" y="4187272"/>
            <a:ext cx="165960" cy="699586"/>
          </a:xfrm>
          <a:prstGeom prst="rect">
            <a:avLst/>
          </a:prstGeom>
          <a:scene3d>
            <a:camera prst="orthographicFront">
              <a:rot lat="0" lon="1800000" rev="0"/>
            </a:camera>
            <a:lightRig rig="threePt" dir="t"/>
          </a:scene3d>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19" y="3461397"/>
            <a:ext cx="165960" cy="699586"/>
          </a:xfrm>
          <a:prstGeom prst="rect">
            <a:avLst/>
          </a:prstGeom>
          <a:scene3d>
            <a:camera prst="orthographicFront">
              <a:rot lat="0" lon="1800000" rev="0"/>
            </a:camera>
            <a:lightRig rig="threePt" dir="t"/>
          </a:scene3d>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06" y="4097100"/>
            <a:ext cx="165960" cy="699586"/>
          </a:xfrm>
          <a:prstGeom prst="rect">
            <a:avLst/>
          </a:prstGeom>
          <a:scene3d>
            <a:camera prst="orthographicFront">
              <a:rot lat="0" lon="1800000" rev="0"/>
            </a:camera>
            <a:lightRig rig="threePt" dir="t"/>
          </a:scene3d>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06" y="3371225"/>
            <a:ext cx="165960" cy="699586"/>
          </a:xfrm>
          <a:prstGeom prst="rect">
            <a:avLst/>
          </a:prstGeom>
          <a:scene3d>
            <a:camera prst="orthographicFront">
              <a:rot lat="0" lon="1800000" rev="0"/>
            </a:camera>
            <a:lightRig rig="threePt" dir="t"/>
          </a:scene3d>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93" y="4031935"/>
            <a:ext cx="165960" cy="699586"/>
          </a:xfrm>
          <a:prstGeom prst="rect">
            <a:avLst/>
          </a:prstGeom>
          <a:scene3d>
            <a:camera prst="orthographicFront">
              <a:rot lat="0" lon="1800000" rev="0"/>
            </a:camera>
            <a:lightRig rig="threePt" dir="t"/>
          </a:scene3d>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93" y="3306060"/>
            <a:ext cx="165960" cy="699586"/>
          </a:xfrm>
          <a:prstGeom prst="rect">
            <a:avLst/>
          </a:prstGeom>
          <a:scene3d>
            <a:camera prst="orthographicFront">
              <a:rot lat="0" lon="1800000" rev="0"/>
            </a:camera>
            <a:lightRig rig="threePt" dir="t"/>
          </a:scene3d>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525" y="3895920"/>
            <a:ext cx="165960" cy="699586"/>
          </a:xfrm>
          <a:prstGeom prst="rect">
            <a:avLst/>
          </a:prstGeom>
          <a:scene3d>
            <a:camera prst="orthographicFront">
              <a:rot lat="0" lon="1800000" rev="0"/>
            </a:camera>
            <a:lightRig rig="threePt" dir="t"/>
          </a:scene3d>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525" y="3170045"/>
            <a:ext cx="165960" cy="699586"/>
          </a:xfrm>
          <a:prstGeom prst="rect">
            <a:avLst/>
          </a:prstGeom>
          <a:scene3d>
            <a:camera prst="orthographicFront">
              <a:rot lat="0" lon="1800000" rev="0"/>
            </a:camera>
            <a:lightRig rig="threePt" dir="t"/>
          </a:scene3d>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12" y="3830755"/>
            <a:ext cx="165960" cy="699586"/>
          </a:xfrm>
          <a:prstGeom prst="rect">
            <a:avLst/>
          </a:prstGeom>
          <a:scene3d>
            <a:camera prst="orthographicFront">
              <a:rot lat="0" lon="1800000" rev="0"/>
            </a:camera>
            <a:lightRig rig="threePt" dir="t"/>
          </a:scene3d>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12" y="3104880"/>
            <a:ext cx="165960" cy="699586"/>
          </a:xfrm>
          <a:prstGeom prst="rect">
            <a:avLst/>
          </a:prstGeom>
          <a:scene3d>
            <a:camera prst="orthographicFront">
              <a:rot lat="0" lon="1800000" rev="0"/>
            </a:camera>
            <a:lightRig rig="threePt" dir="t"/>
          </a:scene3d>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499" y="3740583"/>
            <a:ext cx="165960" cy="699586"/>
          </a:xfrm>
          <a:prstGeom prst="rect">
            <a:avLst/>
          </a:prstGeom>
          <a:scene3d>
            <a:camera prst="orthographicFront">
              <a:rot lat="0" lon="1800000" rev="0"/>
            </a:camera>
            <a:lightRig rig="threePt" dir="t"/>
          </a:scene3d>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499" y="3014708"/>
            <a:ext cx="165960" cy="699586"/>
          </a:xfrm>
          <a:prstGeom prst="rect">
            <a:avLst/>
          </a:prstGeom>
          <a:scene3d>
            <a:camera prst="orthographicFront">
              <a:rot lat="0" lon="1800000" rev="0"/>
            </a:camera>
            <a:lightRig rig="threePt" dir="t"/>
          </a:scene3d>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486" y="3675418"/>
            <a:ext cx="165960" cy="699586"/>
          </a:xfrm>
          <a:prstGeom prst="rect">
            <a:avLst/>
          </a:prstGeom>
          <a:scene3d>
            <a:camera prst="orthographicFront">
              <a:rot lat="0" lon="1800000" rev="0"/>
            </a:camera>
            <a:lightRig rig="threePt" dir="t"/>
          </a:scene3d>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486" y="2949543"/>
            <a:ext cx="165960" cy="699586"/>
          </a:xfrm>
          <a:prstGeom prst="rect">
            <a:avLst/>
          </a:prstGeom>
          <a:scene3d>
            <a:camera prst="orthographicFront">
              <a:rot lat="0" lon="1800000" rev="0"/>
            </a:camera>
            <a:lightRig rig="threePt" dir="t"/>
          </a:scene3d>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73" y="3552851"/>
            <a:ext cx="165960" cy="699586"/>
          </a:xfrm>
          <a:prstGeom prst="rect">
            <a:avLst/>
          </a:prstGeom>
          <a:scene3d>
            <a:camera prst="orthographicFront">
              <a:rot lat="0" lon="1800000" rev="0"/>
            </a:camera>
            <a:lightRig rig="threePt" dir="t"/>
          </a:scene3d>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73" y="2826976"/>
            <a:ext cx="165960" cy="699586"/>
          </a:xfrm>
          <a:prstGeom prst="rect">
            <a:avLst/>
          </a:prstGeom>
          <a:scene3d>
            <a:camera prst="orthographicFront">
              <a:rot lat="0" lon="1800000" rev="0"/>
            </a:camera>
            <a:lightRig rig="threePt" dir="t"/>
          </a:scene3d>
        </p:spPr>
      </p:pic>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460" y="3487686"/>
            <a:ext cx="165960" cy="699586"/>
          </a:xfrm>
          <a:prstGeom prst="rect">
            <a:avLst/>
          </a:prstGeom>
          <a:scene3d>
            <a:camera prst="orthographicFront">
              <a:rot lat="0" lon="1800000" rev="0"/>
            </a:camera>
            <a:lightRig rig="threePt" dir="t"/>
          </a:scene3d>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460" y="2761811"/>
            <a:ext cx="165960" cy="699586"/>
          </a:xfrm>
          <a:prstGeom prst="rect">
            <a:avLst/>
          </a:prstGeom>
          <a:scene3d>
            <a:camera prst="orthographicFront">
              <a:rot lat="0" lon="1800000" rev="0"/>
            </a:camera>
            <a:lightRig rig="threePt" dir="t"/>
          </a:scene3d>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1447" y="3397514"/>
            <a:ext cx="165960" cy="699586"/>
          </a:xfrm>
          <a:prstGeom prst="rect">
            <a:avLst/>
          </a:prstGeom>
          <a:scene3d>
            <a:camera prst="orthographicFront">
              <a:rot lat="0" lon="1800000" rev="0"/>
            </a:camera>
            <a:lightRig rig="threePt" dir="t"/>
          </a:scene3d>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1447" y="2671639"/>
            <a:ext cx="165960" cy="699586"/>
          </a:xfrm>
          <a:prstGeom prst="rect">
            <a:avLst/>
          </a:prstGeom>
          <a:scene3d>
            <a:camera prst="orthographicFront">
              <a:rot lat="0" lon="1800000" rev="0"/>
            </a:camera>
            <a:lightRig rig="threePt" dir="t"/>
          </a:scene3d>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34" y="3332349"/>
            <a:ext cx="165960" cy="699586"/>
          </a:xfrm>
          <a:prstGeom prst="rect">
            <a:avLst/>
          </a:prstGeom>
          <a:scene3d>
            <a:camera prst="orthographicFront">
              <a:rot lat="0" lon="1800000" rev="0"/>
            </a:camera>
            <a:lightRig rig="threePt" dir="t"/>
          </a:scene3d>
        </p:spPr>
      </p:pic>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34" y="2606474"/>
            <a:ext cx="165960" cy="699586"/>
          </a:xfrm>
          <a:prstGeom prst="rect">
            <a:avLst/>
          </a:prstGeom>
          <a:scene3d>
            <a:camera prst="orthographicFront">
              <a:rot lat="0" lon="1800000" rev="0"/>
            </a:camera>
            <a:lightRig rig="threePt" dir="t"/>
          </a:scene3d>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467" y="3266115"/>
            <a:ext cx="165960" cy="699586"/>
          </a:xfrm>
          <a:prstGeom prst="rect">
            <a:avLst/>
          </a:prstGeom>
          <a:scene3d>
            <a:camera prst="orthographicFront">
              <a:rot lat="0" lon="1800000" rev="0"/>
            </a:camera>
            <a:lightRig rig="threePt" dir="t"/>
          </a:scene3d>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467" y="2540240"/>
            <a:ext cx="165960" cy="699586"/>
          </a:xfrm>
          <a:prstGeom prst="rect">
            <a:avLst/>
          </a:prstGeom>
          <a:scene3d>
            <a:camera prst="orthographicFront">
              <a:rot lat="0" lon="1800000" rev="0"/>
            </a:camera>
            <a:lightRig rig="threePt" dir="t"/>
          </a:scene3d>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454" y="3200950"/>
            <a:ext cx="165960" cy="699586"/>
          </a:xfrm>
          <a:prstGeom prst="rect">
            <a:avLst/>
          </a:prstGeom>
          <a:scene3d>
            <a:camera prst="orthographicFront">
              <a:rot lat="0" lon="1800000" rev="0"/>
            </a:camera>
            <a:lightRig rig="threePt" dir="t"/>
          </a:scene3d>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454" y="2475075"/>
            <a:ext cx="165960" cy="699586"/>
          </a:xfrm>
          <a:prstGeom prst="rect">
            <a:avLst/>
          </a:prstGeom>
          <a:scene3d>
            <a:camera prst="orthographicFront">
              <a:rot lat="0" lon="1800000" rev="0"/>
            </a:camera>
            <a:lightRig rig="threePt" dir="t"/>
          </a:scene3d>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41" y="3078383"/>
            <a:ext cx="165960" cy="699586"/>
          </a:xfrm>
          <a:prstGeom prst="rect">
            <a:avLst/>
          </a:prstGeom>
          <a:scene3d>
            <a:camera prst="orthographicFront">
              <a:rot lat="0" lon="1800000" rev="0"/>
            </a:camera>
            <a:lightRig rig="threePt" dir="t"/>
          </a:scene3d>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41" y="2352508"/>
            <a:ext cx="165960" cy="699586"/>
          </a:xfrm>
          <a:prstGeom prst="rect">
            <a:avLst/>
          </a:prstGeom>
          <a:scene3d>
            <a:camera prst="orthographicFront">
              <a:rot lat="0" lon="1800000" rev="0"/>
            </a:camera>
            <a:lightRig rig="threePt" dir="t"/>
          </a:scene3d>
        </p:spPr>
      </p:pic>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28" y="3013218"/>
            <a:ext cx="165960" cy="699586"/>
          </a:xfrm>
          <a:prstGeom prst="rect">
            <a:avLst/>
          </a:prstGeom>
          <a:scene3d>
            <a:camera prst="orthographicFront">
              <a:rot lat="0" lon="1800000" rev="0"/>
            </a:camera>
            <a:lightRig rig="threePt" dir="t"/>
          </a:scene3d>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28" y="2287343"/>
            <a:ext cx="165960" cy="699586"/>
          </a:xfrm>
          <a:prstGeom prst="rect">
            <a:avLst/>
          </a:prstGeom>
          <a:scene3d>
            <a:camera prst="orthographicFront">
              <a:rot lat="0" lon="1800000" rev="0"/>
            </a:camera>
            <a:lightRig rig="threePt" dir="t"/>
          </a:scene3d>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15" y="2923046"/>
            <a:ext cx="165960" cy="699586"/>
          </a:xfrm>
          <a:prstGeom prst="rect">
            <a:avLst/>
          </a:prstGeom>
          <a:scene3d>
            <a:camera prst="orthographicFront">
              <a:rot lat="0" lon="1800000" rev="0"/>
            </a:camera>
            <a:lightRig rig="threePt" dir="t"/>
          </a:scene3d>
        </p:spPr>
      </p:pic>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15" y="2197171"/>
            <a:ext cx="165960" cy="699586"/>
          </a:xfrm>
          <a:prstGeom prst="rect">
            <a:avLst/>
          </a:prstGeom>
          <a:scene3d>
            <a:camera prst="orthographicFront">
              <a:rot lat="0" lon="1800000" rev="0"/>
            </a:camera>
            <a:lightRig rig="threePt" dir="t"/>
          </a:scene3d>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402" y="2857881"/>
            <a:ext cx="165960" cy="699586"/>
          </a:xfrm>
          <a:prstGeom prst="rect">
            <a:avLst/>
          </a:prstGeom>
          <a:scene3d>
            <a:camera prst="orthographicFront">
              <a:rot lat="0" lon="1800000" rev="0"/>
            </a:camera>
            <a:lightRig rig="threePt" dir="t"/>
          </a:scene3d>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402" y="2132006"/>
            <a:ext cx="165960" cy="699586"/>
          </a:xfrm>
          <a:prstGeom prst="rect">
            <a:avLst/>
          </a:prstGeom>
          <a:scene3d>
            <a:camera prst="orthographicFront">
              <a:rot lat="0" lon="1800000" rev="0"/>
            </a:camera>
            <a:lightRig rig="threePt" dir="t"/>
          </a:scene3d>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071957" y="2824868"/>
            <a:ext cx="1477727" cy="1344321"/>
          </a:xfrm>
          <a:prstGeom prst="rect">
            <a:avLst/>
          </a:prstGeom>
        </p:spPr>
      </p:pic>
      <p:pic>
        <p:nvPicPr>
          <p:cNvPr id="126" name="Picture 12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223023" y="2934190"/>
            <a:ext cx="1477727" cy="1344321"/>
          </a:xfrm>
          <a:prstGeom prst="rect">
            <a:avLst/>
          </a:prstGeom>
        </p:spPr>
      </p:pic>
      <p:pic>
        <p:nvPicPr>
          <p:cNvPr id="127" name="Picture 12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390481" y="3066932"/>
            <a:ext cx="1477727" cy="1344321"/>
          </a:xfrm>
          <a:prstGeom prst="rect">
            <a:avLst/>
          </a:prstGeom>
        </p:spPr>
      </p:pic>
      <p:pic>
        <p:nvPicPr>
          <p:cNvPr id="128" name="Picture 12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545473" y="3152807"/>
            <a:ext cx="1477727" cy="1344321"/>
          </a:xfrm>
          <a:prstGeom prst="rect">
            <a:avLst/>
          </a:prstGeom>
        </p:spPr>
      </p:pic>
      <p:pic>
        <p:nvPicPr>
          <p:cNvPr id="154" name="Picture 153"/>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690059" y="3279767"/>
            <a:ext cx="1477727" cy="1344321"/>
          </a:xfrm>
          <a:prstGeom prst="rect">
            <a:avLst/>
          </a:prstGeom>
        </p:spPr>
      </p:pic>
      <p:pic>
        <p:nvPicPr>
          <p:cNvPr id="155" name="Picture 154"/>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841125" y="3389089"/>
            <a:ext cx="1477727" cy="1344321"/>
          </a:xfrm>
          <a:prstGeom prst="rect">
            <a:avLst/>
          </a:prstGeom>
        </p:spPr>
      </p:pic>
      <p:pic>
        <p:nvPicPr>
          <p:cNvPr id="156" name="Picture 15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008583" y="3521831"/>
            <a:ext cx="1477727" cy="1344321"/>
          </a:xfrm>
          <a:prstGeom prst="rect">
            <a:avLst/>
          </a:prstGeom>
        </p:spPr>
      </p:pic>
      <p:pic>
        <p:nvPicPr>
          <p:cNvPr id="157" name="Picture 15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163575" y="3607706"/>
            <a:ext cx="1477727" cy="1344321"/>
          </a:xfrm>
          <a:prstGeom prst="rect">
            <a:avLst/>
          </a:prstGeom>
        </p:spPr>
      </p:pic>
      <p:pic>
        <p:nvPicPr>
          <p:cNvPr id="158" name="Picture 15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389649" y="3675360"/>
            <a:ext cx="1477727" cy="1344321"/>
          </a:xfrm>
          <a:prstGeom prst="rect">
            <a:avLst/>
          </a:prstGeom>
        </p:spPr>
      </p:pic>
      <p:pic>
        <p:nvPicPr>
          <p:cNvPr id="159" name="Picture 158"/>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540715" y="3784682"/>
            <a:ext cx="1477727" cy="1344321"/>
          </a:xfrm>
          <a:prstGeom prst="rect">
            <a:avLst/>
          </a:prstGeom>
        </p:spPr>
      </p:pic>
      <p:pic>
        <p:nvPicPr>
          <p:cNvPr id="160" name="Picture 159"/>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708173" y="3917424"/>
            <a:ext cx="1477727" cy="1344321"/>
          </a:xfrm>
          <a:prstGeom prst="rect">
            <a:avLst/>
          </a:prstGeom>
        </p:spPr>
      </p:pic>
      <p:pic>
        <p:nvPicPr>
          <p:cNvPr id="161" name="Picture 160"/>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863165" y="4003299"/>
            <a:ext cx="1477727" cy="1344321"/>
          </a:xfrm>
          <a:prstGeom prst="rect">
            <a:avLst/>
          </a:prstGeom>
        </p:spPr>
      </p:pic>
      <p:pic>
        <p:nvPicPr>
          <p:cNvPr id="162" name="Picture 161"/>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058133" y="4091164"/>
            <a:ext cx="1477727" cy="1344321"/>
          </a:xfrm>
          <a:prstGeom prst="rect">
            <a:avLst/>
          </a:prstGeom>
        </p:spPr>
      </p:pic>
      <p:pic>
        <p:nvPicPr>
          <p:cNvPr id="163" name="Picture 162"/>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209199" y="4200486"/>
            <a:ext cx="1477727" cy="1344321"/>
          </a:xfrm>
          <a:prstGeom prst="rect">
            <a:avLst/>
          </a:prstGeom>
        </p:spPr>
      </p:pic>
      <p:pic>
        <p:nvPicPr>
          <p:cNvPr id="164" name="Picture 163"/>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376657" y="4333228"/>
            <a:ext cx="1477727" cy="1344321"/>
          </a:xfrm>
          <a:prstGeom prst="rect">
            <a:avLst/>
          </a:prstGeom>
        </p:spPr>
      </p:pic>
      <p:sp>
        <p:nvSpPr>
          <p:cNvPr id="21" name="TextBox 20"/>
          <p:cNvSpPr txBox="1"/>
          <p:nvPr/>
        </p:nvSpPr>
        <p:spPr>
          <a:xfrm>
            <a:off x="4336250" y="3494400"/>
            <a:ext cx="1825308" cy="584775"/>
          </a:xfrm>
          <a:prstGeom prst="rect">
            <a:avLst/>
          </a:prstGeom>
          <a:noFill/>
        </p:spPr>
        <p:txBody>
          <a:bodyPr wrap="none" rtlCol="0">
            <a:spAutoFit/>
            <a:scene3d>
              <a:camera prst="orthographicFront">
                <a:rot lat="0" lon="0" rev="19800000"/>
              </a:camera>
              <a:lightRig rig="threePt" dir="t"/>
            </a:scene3d>
          </a:bodyPr>
          <a:lstStyle/>
          <a:p>
            <a:r>
              <a:rPr lang="en-US" sz="3200" dirty="0" smtClean="0"/>
              <a:t>Up to 144</a:t>
            </a:r>
            <a:endParaRPr lang="en-US" sz="3200" dirty="0"/>
          </a:p>
        </p:txBody>
      </p:sp>
      <p:sp>
        <p:nvSpPr>
          <p:cNvPr id="179" name="TextBox 178"/>
          <p:cNvSpPr txBox="1"/>
          <p:nvPr/>
        </p:nvSpPr>
        <p:spPr>
          <a:xfrm>
            <a:off x="4984888" y="879822"/>
            <a:ext cx="995144" cy="646331"/>
          </a:xfrm>
          <a:prstGeom prst="rect">
            <a:avLst/>
          </a:prstGeom>
          <a:noFill/>
        </p:spPr>
        <p:txBody>
          <a:bodyPr wrap="none" rtlCol="0">
            <a:spAutoFit/>
          </a:bodyPr>
          <a:lstStyle/>
          <a:p>
            <a:r>
              <a:rPr lang="en-US" sz="3600" dirty="0" smtClean="0"/>
              <a:t>GTU</a:t>
            </a:r>
            <a:endParaRPr lang="en-US" sz="3600" dirty="0"/>
          </a:p>
        </p:txBody>
      </p:sp>
      <p:pic>
        <p:nvPicPr>
          <p:cNvPr id="175" name="Picture 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4781348"/>
            <a:ext cx="2444492" cy="648781"/>
          </a:xfrm>
          <a:prstGeom prst="rect">
            <a:avLst/>
          </a:prstGeom>
          <a:scene3d>
            <a:camera prst="orthographicFront">
              <a:rot lat="0" lon="587365" rev="9600000"/>
            </a:camera>
            <a:lightRig rig="threePt" dir="t"/>
          </a:scene3d>
        </p:spPr>
      </p:pic>
      <p:pic>
        <p:nvPicPr>
          <p:cNvPr id="176" name="Picture 1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590027"/>
            <a:ext cx="2444492" cy="648781"/>
          </a:xfrm>
          <a:prstGeom prst="rect">
            <a:avLst/>
          </a:prstGeom>
          <a:scene3d>
            <a:camera prst="orthographicFront">
              <a:rot lat="0" lon="587365" rev="9600000"/>
            </a:camera>
            <a:lightRig rig="threePt" dir="t"/>
          </a:scene3d>
        </p:spPr>
      </p:pic>
      <p:pic>
        <p:nvPicPr>
          <p:cNvPr id="177" name="Picture 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433800"/>
            <a:ext cx="2444492" cy="648781"/>
          </a:xfrm>
          <a:prstGeom prst="rect">
            <a:avLst/>
          </a:prstGeom>
          <a:scene3d>
            <a:camera prst="orthographicFront">
              <a:rot lat="0" lon="587365" rev="9600000"/>
            </a:camera>
            <a:lightRig rig="threePt" dir="t"/>
          </a:scene3d>
        </p:spPr>
      </p:pic>
      <p:pic>
        <p:nvPicPr>
          <p:cNvPr id="178" name="Picture 1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223912"/>
            <a:ext cx="2444492" cy="648781"/>
          </a:xfrm>
          <a:prstGeom prst="rect">
            <a:avLst/>
          </a:prstGeom>
          <a:scene3d>
            <a:camera prst="orthographicFront">
              <a:rot lat="0" lon="587365" rev="9600000"/>
            </a:camera>
            <a:lightRig rig="threePt" dir="t"/>
          </a:scene3d>
        </p:spPr>
      </p:pic>
      <p:pic>
        <p:nvPicPr>
          <p:cNvPr id="174" name="Picture 1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4032076"/>
            <a:ext cx="2444492" cy="648781"/>
          </a:xfrm>
          <a:prstGeom prst="rect">
            <a:avLst/>
          </a:prstGeom>
          <a:scene3d>
            <a:camera prst="orthographicFront">
              <a:rot lat="0" lon="587365" rev="9600000"/>
            </a:camera>
            <a:lightRig rig="threePt" dir="t"/>
          </a:scene3d>
        </p:spPr>
      </p:pic>
      <p:pic>
        <p:nvPicPr>
          <p:cNvPr id="173" name="Picture 1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840755"/>
            <a:ext cx="2444492" cy="648781"/>
          </a:xfrm>
          <a:prstGeom prst="rect">
            <a:avLst/>
          </a:prstGeom>
          <a:scene3d>
            <a:camera prst="orthographicFront">
              <a:rot lat="0" lon="587365" rev="9600000"/>
            </a:camera>
            <a:lightRig rig="threePt" dir="t"/>
          </a:scene3d>
        </p:spPr>
      </p:pic>
      <p:pic>
        <p:nvPicPr>
          <p:cNvPr id="172" name="Picture 1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684528"/>
            <a:ext cx="2444492" cy="648781"/>
          </a:xfrm>
          <a:prstGeom prst="rect">
            <a:avLst/>
          </a:prstGeom>
          <a:scene3d>
            <a:camera prst="orthographicFront">
              <a:rot lat="0" lon="587365" rev="9600000"/>
            </a:camera>
            <a:lightRig rig="threePt" dir="t"/>
          </a:scene3d>
        </p:spPr>
      </p:pic>
      <p:pic>
        <p:nvPicPr>
          <p:cNvPr id="171" name="Picture 1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474640"/>
            <a:ext cx="2444492" cy="648781"/>
          </a:xfrm>
          <a:prstGeom prst="rect">
            <a:avLst/>
          </a:prstGeom>
          <a:scene3d>
            <a:camera prst="orthographicFront">
              <a:rot lat="0" lon="587365" rev="9600000"/>
            </a:camera>
            <a:lightRig rig="threePt" dir="t"/>
          </a:scene3d>
        </p:spPr>
      </p:pic>
      <p:sp>
        <p:nvSpPr>
          <p:cNvPr id="19" name="TextBox 18"/>
          <p:cNvSpPr txBox="1"/>
          <p:nvPr/>
        </p:nvSpPr>
        <p:spPr>
          <a:xfrm>
            <a:off x="1157533" y="5363843"/>
            <a:ext cx="810158" cy="461665"/>
          </a:xfrm>
          <a:prstGeom prst="rect">
            <a:avLst/>
          </a:prstGeom>
          <a:noFill/>
        </p:spPr>
        <p:txBody>
          <a:bodyPr wrap="none" rtlCol="0">
            <a:spAutoFit/>
          </a:bodyPr>
          <a:lstStyle/>
          <a:p>
            <a:r>
              <a:rPr lang="en-US" sz="2400" dirty="0" smtClean="0"/>
              <a:t>DAM</a:t>
            </a:r>
            <a:endParaRPr lang="en-US" sz="2400" dirty="0"/>
          </a:p>
        </p:txBody>
      </p:sp>
      <p:sp>
        <p:nvSpPr>
          <p:cNvPr id="216" name="Freeform 215"/>
          <p:cNvSpPr/>
          <p:nvPr/>
        </p:nvSpPr>
        <p:spPr>
          <a:xfrm>
            <a:off x="4597400" y="584200"/>
            <a:ext cx="6070600" cy="3327400"/>
          </a:xfrm>
          <a:custGeom>
            <a:avLst/>
            <a:gdLst>
              <a:gd name="connsiteX0" fmla="*/ 0 w 6070600"/>
              <a:gd name="connsiteY0" fmla="*/ 1511300 h 3327400"/>
              <a:gd name="connsiteX1" fmla="*/ 2946400 w 6070600"/>
              <a:gd name="connsiteY1" fmla="*/ 0 h 3327400"/>
              <a:gd name="connsiteX2" fmla="*/ 6070600 w 6070600"/>
              <a:gd name="connsiteY2" fmla="*/ 1498600 h 3327400"/>
              <a:gd name="connsiteX3" fmla="*/ 3086100 w 6070600"/>
              <a:gd name="connsiteY3" fmla="*/ 3327400 h 3327400"/>
              <a:gd name="connsiteX4" fmla="*/ 0 w 6070600"/>
              <a:gd name="connsiteY4" fmla="*/ 1511300 h 332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0600" h="3327400">
                <a:moveTo>
                  <a:pt x="0" y="1511300"/>
                </a:moveTo>
                <a:lnTo>
                  <a:pt x="2946400" y="0"/>
                </a:lnTo>
                <a:lnTo>
                  <a:pt x="6070600" y="1498600"/>
                </a:lnTo>
                <a:lnTo>
                  <a:pt x="3086100" y="3327400"/>
                </a:lnTo>
                <a:lnTo>
                  <a:pt x="0" y="1511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575300" y="546100"/>
            <a:ext cx="5156200" cy="2768600"/>
          </a:xfrm>
          <a:custGeom>
            <a:avLst/>
            <a:gdLst>
              <a:gd name="connsiteX0" fmla="*/ 0 w 5156200"/>
              <a:gd name="connsiteY0" fmla="*/ 1003300 h 2768600"/>
              <a:gd name="connsiteX1" fmla="*/ 3162300 w 5156200"/>
              <a:gd name="connsiteY1" fmla="*/ 2768600 h 2768600"/>
              <a:gd name="connsiteX2" fmla="*/ 5156200 w 5156200"/>
              <a:gd name="connsiteY2" fmla="*/ 1587500 h 2768600"/>
              <a:gd name="connsiteX3" fmla="*/ 2044700 w 5156200"/>
              <a:gd name="connsiteY3" fmla="*/ 0 h 2768600"/>
              <a:gd name="connsiteX4" fmla="*/ 0 w 5156200"/>
              <a:gd name="connsiteY4" fmla="*/ 1003300 h 276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768600">
                <a:moveTo>
                  <a:pt x="0" y="1003300"/>
                </a:moveTo>
                <a:lnTo>
                  <a:pt x="3162300" y="2768600"/>
                </a:lnTo>
                <a:lnTo>
                  <a:pt x="5156200" y="1587500"/>
                </a:lnTo>
                <a:lnTo>
                  <a:pt x="2044700" y="0"/>
                </a:lnTo>
                <a:lnTo>
                  <a:pt x="0" y="1003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176850" y="285721"/>
            <a:ext cx="363352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a:t>
            </a:r>
            <a:r>
              <a:rPr lang="en-US" b="1" dirty="0" smtClean="0"/>
              <a:t>. Overview of the </a:t>
            </a:r>
            <a:r>
              <a:rPr lang="en-US" b="1" dirty="0" smtClean="0"/>
              <a:t>GTU </a:t>
            </a:r>
            <a:endParaRPr lang="en-US" b="1" dirty="0"/>
          </a:p>
        </p:txBody>
      </p:sp>
      <p:sp>
        <p:nvSpPr>
          <p:cNvPr id="3" name="TextBox 2"/>
          <p:cNvSpPr txBox="1"/>
          <p:nvPr/>
        </p:nvSpPr>
        <p:spPr>
          <a:xfrm>
            <a:off x="8169429" y="4929059"/>
            <a:ext cx="3958071" cy="1631216"/>
          </a:xfrm>
          <a:prstGeom prst="rect">
            <a:avLst/>
          </a:prstGeom>
          <a:noFill/>
        </p:spPr>
        <p:txBody>
          <a:bodyPr wrap="none" rtlCol="0">
            <a:spAutoFit/>
          </a:bodyPr>
          <a:lstStyle/>
          <a:p>
            <a:r>
              <a:rPr lang="en-US" sz="2000" dirty="0" smtClean="0"/>
              <a:t>4U tall, 19” rack mounted</a:t>
            </a:r>
          </a:p>
          <a:p>
            <a:r>
              <a:rPr lang="en-US" sz="2000" dirty="0" smtClean="0"/>
              <a:t>DAQ Room-air cooling</a:t>
            </a:r>
          </a:p>
          <a:p>
            <a:pPr marL="342900" indent="-342900">
              <a:buFont typeface="Arial" panose="020B0604020202020204" pitchFamily="34" charset="0"/>
              <a:buChar char="•"/>
            </a:pPr>
            <a:r>
              <a:rPr lang="en-US" sz="2000" dirty="0" smtClean="0"/>
              <a:t>GTU base board</a:t>
            </a:r>
          </a:p>
          <a:p>
            <a:pPr marL="342900" indent="-342900">
              <a:buFont typeface="Arial" panose="020B0604020202020204" pitchFamily="34" charset="0"/>
              <a:buChar char="•"/>
            </a:pPr>
            <a:r>
              <a:rPr lang="en-US" sz="2000" dirty="0" smtClean="0"/>
              <a:t>Optic transceiver adaptor boards</a:t>
            </a:r>
          </a:p>
          <a:p>
            <a:pPr marL="342900" indent="-342900">
              <a:buFont typeface="Arial" panose="020B0604020202020204" pitchFamily="34" charset="0"/>
              <a:buChar char="•"/>
            </a:pPr>
            <a:r>
              <a:rPr lang="en-US" sz="2000" dirty="0" smtClean="0"/>
              <a:t>Clock monitor board</a:t>
            </a:r>
            <a:endParaRPr lang="en-US" sz="2000" dirty="0"/>
          </a:p>
        </p:txBody>
      </p:sp>
    </p:spTree>
    <p:extLst>
      <p:ext uri="{BB962C8B-B14F-4D97-AF65-F5344CB8AC3E}">
        <p14:creationId xmlns:p14="http://schemas.microsoft.com/office/powerpoint/2010/main" val="2801890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576" t="2918" r="4545" b="3031"/>
          <a:stretch/>
        </p:blipFill>
        <p:spPr>
          <a:xfrm>
            <a:off x="1676400" y="1109473"/>
            <a:ext cx="8267700" cy="4977250"/>
          </a:xfrm>
          <a:prstGeom prst="rect">
            <a:avLst/>
          </a:prstGeom>
        </p:spPr>
      </p:pic>
      <p:sp>
        <p:nvSpPr>
          <p:cNvPr id="2" name="Title 1"/>
          <p:cNvSpPr txBox="1">
            <a:spLocks/>
          </p:cNvSpPr>
          <p:nvPr/>
        </p:nvSpPr>
        <p:spPr>
          <a:xfrm>
            <a:off x="1239570" y="285074"/>
            <a:ext cx="386074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3.2 Slow Control</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20</a:t>
            </a:fld>
            <a:endParaRPr lang="en-US" dirty="0"/>
          </a:p>
        </p:txBody>
      </p:sp>
    </p:spTree>
    <p:extLst>
      <p:ext uri="{BB962C8B-B14F-4D97-AF65-F5344CB8AC3E}">
        <p14:creationId xmlns:p14="http://schemas.microsoft.com/office/powerpoint/2010/main" val="16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390138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3.3 GTU fast control</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21</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804" t="7576" r="12247" b="12458"/>
          <a:stretch/>
        </p:blipFill>
        <p:spPr>
          <a:xfrm>
            <a:off x="1239571" y="1241479"/>
            <a:ext cx="9684229" cy="4981959"/>
          </a:xfrm>
          <a:prstGeom prst="rect">
            <a:avLst/>
          </a:prstGeom>
        </p:spPr>
      </p:pic>
    </p:spTree>
    <p:extLst>
      <p:ext uri="{BB962C8B-B14F-4D97-AF65-F5344CB8AC3E}">
        <p14:creationId xmlns:p14="http://schemas.microsoft.com/office/powerpoint/2010/main" val="332658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3693900"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a:t>
            </a:r>
            <a:r>
              <a:rPr lang="en-US" b="1" dirty="0" smtClean="0"/>
              <a:t>. The GTU Design</a:t>
            </a:r>
            <a:endParaRPr lang="en-US" b="1" dirty="0"/>
          </a:p>
        </p:txBody>
      </p:sp>
      <p:sp>
        <p:nvSpPr>
          <p:cNvPr id="9" name="Rectangle 8"/>
          <p:cNvSpPr/>
          <p:nvPr/>
        </p:nvSpPr>
        <p:spPr>
          <a:xfrm>
            <a:off x="800502" y="841369"/>
            <a:ext cx="5590773" cy="400110"/>
          </a:xfrm>
          <a:prstGeom prst="rect">
            <a:avLst/>
          </a:prstGeom>
        </p:spPr>
        <p:txBody>
          <a:bodyPr wrap="square">
            <a:spAutoFit/>
          </a:bodyPr>
          <a:lstStyle/>
          <a:p>
            <a:pPr>
              <a:spcAft>
                <a:spcPts val="400"/>
              </a:spcAft>
            </a:pPr>
            <a:r>
              <a:rPr lang="en-US" sz="2000" dirty="0" smtClean="0">
                <a:solidFill>
                  <a:srgbClr val="000000"/>
                </a:solidFill>
              </a:rPr>
              <a:t>3.4 GTU partition (multiple run-control support)</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22</a:t>
            </a:fld>
            <a:endParaRPr lang="en-US" dirty="0"/>
          </a:p>
        </p:txBody>
      </p:sp>
      <p:sp>
        <p:nvSpPr>
          <p:cNvPr id="5" name="TextBox 4"/>
          <p:cNvSpPr txBox="1"/>
          <p:nvPr/>
        </p:nvSpPr>
        <p:spPr>
          <a:xfrm>
            <a:off x="1239571" y="1317425"/>
            <a:ext cx="9147761" cy="369332"/>
          </a:xfrm>
          <a:prstGeom prst="rect">
            <a:avLst/>
          </a:prstGeom>
          <a:noFill/>
        </p:spPr>
        <p:txBody>
          <a:bodyPr wrap="none" rtlCol="0">
            <a:spAutoFit/>
          </a:bodyPr>
          <a:lstStyle/>
          <a:p>
            <a:r>
              <a:rPr lang="en-US" dirty="0" smtClean="0"/>
              <a:t>Hardware: Each MGT transceiver corresponds to one DAM.  It can be ‘controlled’ independently.</a:t>
            </a:r>
            <a:endParaRPr lang="en-US" dirty="0"/>
          </a:p>
        </p:txBody>
      </p:sp>
      <p:sp>
        <p:nvSpPr>
          <p:cNvPr id="6" name="TextBox 5"/>
          <p:cNvSpPr txBox="1"/>
          <p:nvPr/>
        </p:nvSpPr>
        <p:spPr>
          <a:xfrm>
            <a:off x="1676400" y="1686757"/>
            <a:ext cx="8448980" cy="646331"/>
          </a:xfrm>
          <a:prstGeom prst="rect">
            <a:avLst/>
          </a:prstGeom>
          <a:noFill/>
        </p:spPr>
        <p:txBody>
          <a:bodyPr wrap="none" rtlCol="0">
            <a:spAutoFit/>
          </a:bodyPr>
          <a:lstStyle/>
          <a:p>
            <a:r>
              <a:rPr lang="en-US" dirty="0" smtClean="0"/>
              <a:t>Each MGT is assigned an ID (corresponding to a sub-system);</a:t>
            </a:r>
          </a:p>
          <a:p>
            <a:r>
              <a:rPr lang="en-US" dirty="0" smtClean="0"/>
              <a:t>Each </a:t>
            </a:r>
            <a:r>
              <a:rPr lang="en-US" dirty="0" err="1" smtClean="0"/>
              <a:t>Run_control_user_interface</a:t>
            </a:r>
            <a:r>
              <a:rPr lang="en-US" dirty="0" smtClean="0"/>
              <a:t> is also assigned an ID (</a:t>
            </a:r>
            <a:r>
              <a:rPr lang="en-US" dirty="0"/>
              <a:t>corresponding to a </a:t>
            </a:r>
            <a:r>
              <a:rPr lang="en-US" dirty="0" smtClean="0"/>
              <a:t>sub-system);</a:t>
            </a:r>
            <a:endParaRPr lang="en-US" dirty="0"/>
          </a:p>
        </p:txBody>
      </p:sp>
      <p:sp>
        <p:nvSpPr>
          <p:cNvPr id="7" name="TextBox 6"/>
          <p:cNvSpPr txBox="1"/>
          <p:nvPr/>
        </p:nvSpPr>
        <p:spPr>
          <a:xfrm>
            <a:off x="1676400" y="2247383"/>
            <a:ext cx="9820958" cy="369332"/>
          </a:xfrm>
          <a:prstGeom prst="rect">
            <a:avLst/>
          </a:prstGeom>
          <a:noFill/>
        </p:spPr>
        <p:txBody>
          <a:bodyPr wrap="none" rtlCol="0">
            <a:spAutoFit/>
          </a:bodyPr>
          <a:lstStyle/>
          <a:p>
            <a:r>
              <a:rPr lang="en-US" dirty="0" smtClean="0"/>
              <a:t>* </a:t>
            </a:r>
            <a:r>
              <a:rPr lang="en-US" sz="1600" dirty="0" smtClean="0"/>
              <a:t>If we use BIT (instead of INTEGER) for the IDs, multiple sub-systems can be controlled by multiple User Interfaces.</a:t>
            </a:r>
            <a:endParaRPr lang="en-US" sz="1600" dirty="0"/>
          </a:p>
        </p:txBody>
      </p:sp>
      <p:sp>
        <p:nvSpPr>
          <p:cNvPr id="8" name="Rectangle 7"/>
          <p:cNvSpPr/>
          <p:nvPr/>
        </p:nvSpPr>
        <p:spPr>
          <a:xfrm>
            <a:off x="1466849" y="3057525"/>
            <a:ext cx="2486025" cy="276225"/>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RUN_CONTROL_USER_1</a:t>
            </a:r>
            <a:endParaRPr lang="en-US" dirty="0">
              <a:solidFill>
                <a:schemeClr val="tx1"/>
              </a:solidFill>
            </a:endParaRPr>
          </a:p>
        </p:txBody>
      </p:sp>
      <p:sp>
        <p:nvSpPr>
          <p:cNvPr id="10" name="Rectangle 9"/>
          <p:cNvSpPr/>
          <p:nvPr/>
        </p:nvSpPr>
        <p:spPr>
          <a:xfrm>
            <a:off x="1466849" y="3527643"/>
            <a:ext cx="2486025" cy="276225"/>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RUN_CONTROL_USER_2</a:t>
            </a:r>
            <a:endParaRPr lang="en-US" dirty="0">
              <a:solidFill>
                <a:schemeClr val="tx1"/>
              </a:solidFill>
            </a:endParaRPr>
          </a:p>
        </p:txBody>
      </p:sp>
      <p:sp>
        <p:nvSpPr>
          <p:cNvPr id="15" name="Rectangle 14"/>
          <p:cNvSpPr/>
          <p:nvPr/>
        </p:nvSpPr>
        <p:spPr>
          <a:xfrm>
            <a:off x="1466849" y="4818818"/>
            <a:ext cx="2486025" cy="276225"/>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RUN_CONTROL_USER_n</a:t>
            </a:r>
            <a:endParaRPr lang="en-US" dirty="0">
              <a:solidFill>
                <a:schemeClr val="tx1"/>
              </a:solidFill>
            </a:endParaRPr>
          </a:p>
        </p:txBody>
      </p:sp>
      <p:sp>
        <p:nvSpPr>
          <p:cNvPr id="16" name="Rectangle 15"/>
          <p:cNvSpPr/>
          <p:nvPr/>
        </p:nvSpPr>
        <p:spPr>
          <a:xfrm>
            <a:off x="4912429" y="3057525"/>
            <a:ext cx="2400300" cy="2114550"/>
          </a:xfrm>
          <a:prstGeom prst="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FPGA </a:t>
            </a:r>
          </a:p>
          <a:p>
            <a:pPr algn="ctr"/>
            <a:r>
              <a:rPr lang="en-US" dirty="0" smtClean="0">
                <a:solidFill>
                  <a:srgbClr val="C00000"/>
                </a:solidFill>
              </a:rPr>
              <a:t>command switch</a:t>
            </a:r>
            <a:endParaRPr lang="en-US" dirty="0">
              <a:solidFill>
                <a:srgbClr val="C00000"/>
              </a:solidFill>
            </a:endParaRPr>
          </a:p>
        </p:txBody>
      </p:sp>
      <p:sp>
        <p:nvSpPr>
          <p:cNvPr id="17" name="Rectangle 16"/>
          <p:cNvSpPr/>
          <p:nvPr/>
        </p:nvSpPr>
        <p:spPr>
          <a:xfrm>
            <a:off x="8281505" y="3057525"/>
            <a:ext cx="1976920" cy="276225"/>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MGT/DAM_1[1:a]</a:t>
            </a:r>
            <a:endParaRPr lang="en-US" dirty="0">
              <a:solidFill>
                <a:schemeClr val="tx1"/>
              </a:solidFill>
            </a:endParaRPr>
          </a:p>
        </p:txBody>
      </p:sp>
      <p:sp>
        <p:nvSpPr>
          <p:cNvPr id="18" name="Rectangle 17"/>
          <p:cNvSpPr/>
          <p:nvPr/>
        </p:nvSpPr>
        <p:spPr>
          <a:xfrm>
            <a:off x="8281505" y="3527643"/>
            <a:ext cx="1976920" cy="276225"/>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MGT/DAM_2[1:b]</a:t>
            </a:r>
            <a:endParaRPr lang="en-US" dirty="0">
              <a:solidFill>
                <a:schemeClr val="tx1"/>
              </a:solidFill>
            </a:endParaRPr>
          </a:p>
        </p:txBody>
      </p:sp>
      <p:sp>
        <p:nvSpPr>
          <p:cNvPr id="19" name="Rectangle 18"/>
          <p:cNvSpPr/>
          <p:nvPr/>
        </p:nvSpPr>
        <p:spPr>
          <a:xfrm>
            <a:off x="8281505" y="4818818"/>
            <a:ext cx="1976920" cy="276225"/>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MGT/</a:t>
            </a:r>
            <a:r>
              <a:rPr lang="en-US" dirty="0" err="1" smtClean="0">
                <a:solidFill>
                  <a:schemeClr val="tx1"/>
                </a:solidFill>
              </a:rPr>
              <a:t>DAM_m</a:t>
            </a:r>
            <a:r>
              <a:rPr lang="en-US" dirty="0" smtClean="0">
                <a:solidFill>
                  <a:schemeClr val="tx1"/>
                </a:solidFill>
              </a:rPr>
              <a:t>[1:c]</a:t>
            </a:r>
            <a:endParaRPr lang="en-US" dirty="0">
              <a:solidFill>
                <a:schemeClr val="tx1"/>
              </a:solidFill>
            </a:endParaRPr>
          </a:p>
        </p:txBody>
      </p:sp>
      <p:cxnSp>
        <p:nvCxnSpPr>
          <p:cNvPr id="21" name="Straight Connector 20"/>
          <p:cNvCxnSpPr>
            <a:stCxn id="8" idx="3"/>
          </p:cNvCxnSpPr>
          <p:nvPr/>
        </p:nvCxnSpPr>
        <p:spPr>
          <a:xfrm flipV="1">
            <a:off x="3952874" y="3195637"/>
            <a:ext cx="968776"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43653" y="4229871"/>
            <a:ext cx="968776"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943653" y="3665755"/>
            <a:ext cx="968776"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952874" y="4956930"/>
            <a:ext cx="968776"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312729" y="4311342"/>
            <a:ext cx="968776" cy="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303508" y="3234097"/>
            <a:ext cx="968776" cy="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12729" y="3675679"/>
            <a:ext cx="968776" cy="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03508" y="4956929"/>
            <a:ext cx="968776" cy="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112803" y="3933825"/>
            <a:ext cx="0" cy="714375"/>
          </a:xfrm>
          <a:prstGeom prst="line">
            <a:avLst/>
          </a:prstGeom>
          <a:ln w="412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07228" y="3968442"/>
            <a:ext cx="0" cy="714375"/>
          </a:xfrm>
          <a:prstGeom prst="line">
            <a:avLst/>
          </a:prstGeom>
          <a:ln w="412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39548" y="5632995"/>
            <a:ext cx="10503453" cy="369332"/>
          </a:xfrm>
          <a:prstGeom prst="rect">
            <a:avLst/>
          </a:prstGeom>
          <a:noFill/>
        </p:spPr>
        <p:txBody>
          <a:bodyPr wrap="none" rtlCol="0">
            <a:spAutoFit/>
          </a:bodyPr>
          <a:lstStyle/>
          <a:p>
            <a:r>
              <a:rPr lang="en-US" dirty="0" smtClean="0"/>
              <a:t>There is (should be) enough FPGA resources to implement a 24x24 (n=24, m=24) switch with broadcast option</a:t>
            </a:r>
            <a:endParaRPr lang="en-US" dirty="0"/>
          </a:p>
        </p:txBody>
      </p:sp>
    </p:spTree>
    <p:extLst>
      <p:ext uri="{BB962C8B-B14F-4D97-AF65-F5344CB8AC3E}">
        <p14:creationId xmlns:p14="http://schemas.microsoft.com/office/powerpoint/2010/main" val="13813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485642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3.5 the design</a:t>
            </a:r>
            <a:endParaRPr lang="en-US" sz="2000" dirty="0">
              <a:solidFill>
                <a:srgbClr val="000000"/>
              </a:solidFill>
            </a:endParaRPr>
          </a:p>
        </p:txBody>
      </p:sp>
      <p:sp>
        <p:nvSpPr>
          <p:cNvPr id="7" name="Rectangle 6"/>
          <p:cNvSpPr/>
          <p:nvPr/>
        </p:nvSpPr>
        <p:spPr>
          <a:xfrm>
            <a:off x="6946519" y="1412708"/>
            <a:ext cx="4016044" cy="4189445"/>
          </a:xfrm>
          <a:prstGeom prst="rect">
            <a:avLst/>
          </a:prstGeom>
          <a:solidFill>
            <a:schemeClr val="accent6">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81767" y="2605571"/>
            <a:ext cx="823751" cy="77550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FPGA</a:t>
            </a:r>
            <a:endParaRPr lang="en-US" dirty="0">
              <a:solidFill>
                <a:srgbClr val="FF0000"/>
              </a:solidFill>
            </a:endParaRPr>
          </a:p>
        </p:txBody>
      </p:sp>
      <p:sp>
        <p:nvSpPr>
          <p:cNvPr id="11" name="Rectangle 10"/>
          <p:cNvSpPr/>
          <p:nvPr/>
        </p:nvSpPr>
        <p:spPr>
          <a:xfrm>
            <a:off x="7198445" y="1697291"/>
            <a:ext cx="773598" cy="755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8445" y="1862391"/>
            <a:ext cx="773598" cy="755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8445" y="2027819"/>
            <a:ext cx="773598" cy="755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8445" y="219291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8445" y="235801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98445" y="252311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198445" y="26885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98445" y="28536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198445" y="30187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98445" y="31838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98445" y="33492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98445" y="35143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198445" y="36794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198445" y="38445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98445" y="40100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98445" y="41751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98445" y="43402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8445" y="45053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198445" y="46707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198445" y="48358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198445" y="50009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198445" y="51660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8445" y="533145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453673" y="4502415"/>
            <a:ext cx="1375628" cy="1028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a:t>
            </a:r>
          </a:p>
          <a:p>
            <a:pPr algn="ctr"/>
            <a:r>
              <a:rPr lang="en-US" dirty="0" smtClean="0"/>
              <a:t>supplies</a:t>
            </a:r>
            <a:endParaRPr lang="en-US" dirty="0"/>
          </a:p>
        </p:txBody>
      </p:sp>
      <p:sp>
        <p:nvSpPr>
          <p:cNvPr id="35" name="Rectangle 34"/>
          <p:cNvSpPr/>
          <p:nvPr/>
        </p:nvSpPr>
        <p:spPr>
          <a:xfrm>
            <a:off x="8626028" y="1525185"/>
            <a:ext cx="1901890" cy="83283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Clock</a:t>
            </a:r>
          </a:p>
          <a:p>
            <a:pPr algn="ctr"/>
            <a:r>
              <a:rPr lang="en-US" dirty="0" smtClean="0"/>
              <a:t>Receiver, control, distribution </a:t>
            </a:r>
            <a:endParaRPr lang="en-US" dirty="0"/>
          </a:p>
        </p:txBody>
      </p:sp>
      <p:sp>
        <p:nvSpPr>
          <p:cNvPr id="36" name="Rectangle 35"/>
          <p:cNvSpPr/>
          <p:nvPr/>
        </p:nvSpPr>
        <p:spPr>
          <a:xfrm>
            <a:off x="10177240" y="2614866"/>
            <a:ext cx="766378" cy="1741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Run Control</a:t>
            </a:r>
          </a:p>
          <a:p>
            <a:pPr algn="ctr"/>
            <a:r>
              <a:rPr lang="en-US" sz="1600" dirty="0" smtClean="0"/>
              <a:t>Memory</a:t>
            </a:r>
          </a:p>
          <a:p>
            <a:pPr algn="ctr"/>
            <a:r>
              <a:rPr lang="en-US" sz="1600" dirty="0" smtClean="0"/>
              <a:t>‘services’</a:t>
            </a:r>
            <a:endParaRPr lang="en-US" sz="1600" dirty="0"/>
          </a:p>
        </p:txBody>
      </p:sp>
      <p:sp>
        <p:nvSpPr>
          <p:cNvPr id="37" name="Rectangle 36"/>
          <p:cNvSpPr/>
          <p:nvPr/>
        </p:nvSpPr>
        <p:spPr>
          <a:xfrm>
            <a:off x="2647670" y="5034832"/>
            <a:ext cx="1648106" cy="188557"/>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167609" y="2963093"/>
            <a:ext cx="2607994" cy="2149887"/>
          </a:xfrm>
          <a:prstGeom prst="rect">
            <a:avLst/>
          </a:prstGeom>
          <a:solidFill>
            <a:schemeClr val="accent6">
              <a:lumMod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42930" y="5324027"/>
            <a:ext cx="1881028" cy="400110"/>
          </a:xfrm>
          <a:prstGeom prst="rect">
            <a:avLst/>
          </a:prstGeom>
          <a:noFill/>
        </p:spPr>
        <p:txBody>
          <a:bodyPr wrap="none" rtlCol="0">
            <a:spAutoFit/>
          </a:bodyPr>
          <a:lstStyle/>
          <a:p>
            <a:r>
              <a:rPr lang="en-US" sz="2000" b="1" dirty="0" smtClean="0"/>
              <a:t>GTU base board</a:t>
            </a:r>
            <a:endParaRPr lang="en-US" sz="2000" b="1" dirty="0"/>
          </a:p>
        </p:txBody>
      </p:sp>
      <p:sp>
        <p:nvSpPr>
          <p:cNvPr id="40" name="TextBox 39"/>
          <p:cNvSpPr txBox="1"/>
          <p:nvPr/>
        </p:nvSpPr>
        <p:spPr>
          <a:xfrm>
            <a:off x="3342215" y="3007333"/>
            <a:ext cx="1498256" cy="523220"/>
          </a:xfrm>
          <a:prstGeom prst="rect">
            <a:avLst/>
          </a:prstGeom>
          <a:noFill/>
        </p:spPr>
        <p:txBody>
          <a:bodyPr wrap="square" rtlCol="0">
            <a:spAutoFit/>
          </a:bodyPr>
          <a:lstStyle/>
          <a:p>
            <a:r>
              <a:rPr lang="en-US" sz="1400" b="1" dirty="0" smtClean="0"/>
              <a:t>Optic Transceiver plugin module</a:t>
            </a:r>
            <a:endParaRPr lang="en-US" sz="1400" b="1" dirty="0"/>
          </a:p>
        </p:txBody>
      </p:sp>
      <p:sp>
        <p:nvSpPr>
          <p:cNvPr id="41" name="Rectangle 40"/>
          <p:cNvSpPr/>
          <p:nvPr/>
        </p:nvSpPr>
        <p:spPr>
          <a:xfrm>
            <a:off x="3204084" y="4539205"/>
            <a:ext cx="670405" cy="45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Clock fanout</a:t>
            </a:r>
            <a:endParaRPr lang="en-US" dirty="0"/>
          </a:p>
        </p:txBody>
      </p:sp>
      <p:sp>
        <p:nvSpPr>
          <p:cNvPr id="42" name="Rectangle 41"/>
          <p:cNvSpPr/>
          <p:nvPr/>
        </p:nvSpPr>
        <p:spPr>
          <a:xfrm>
            <a:off x="4027669" y="4535634"/>
            <a:ext cx="708506" cy="452580"/>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Possible buffers</a:t>
            </a:r>
            <a:endParaRPr lang="en-US" sz="1400" dirty="0"/>
          </a:p>
        </p:txBody>
      </p:sp>
      <p:sp>
        <p:nvSpPr>
          <p:cNvPr id="43" name="Rectangle 42"/>
          <p:cNvSpPr/>
          <p:nvPr/>
        </p:nvSpPr>
        <p:spPr>
          <a:xfrm>
            <a:off x="2126346" y="2998409"/>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10266" y="2998409"/>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056233" y="2963093"/>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46" name="Rectangle 45"/>
          <p:cNvSpPr/>
          <p:nvPr/>
        </p:nvSpPr>
        <p:spPr>
          <a:xfrm>
            <a:off x="3628037" y="3460929"/>
            <a:ext cx="1055742" cy="521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Power</a:t>
            </a:r>
          </a:p>
          <a:p>
            <a:pPr algn="ctr"/>
            <a:r>
              <a:rPr lang="en-US" dirty="0" smtClean="0"/>
              <a:t>regulators</a:t>
            </a:r>
            <a:endParaRPr lang="en-US" dirty="0"/>
          </a:p>
        </p:txBody>
      </p:sp>
      <p:sp>
        <p:nvSpPr>
          <p:cNvPr id="47" name="Rectangle 46"/>
          <p:cNvSpPr/>
          <p:nvPr/>
        </p:nvSpPr>
        <p:spPr>
          <a:xfrm>
            <a:off x="2126346" y="3179664"/>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10266" y="3179664"/>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056233" y="3144348"/>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0" name="Rectangle 49"/>
          <p:cNvSpPr/>
          <p:nvPr/>
        </p:nvSpPr>
        <p:spPr>
          <a:xfrm>
            <a:off x="2126346" y="3361492"/>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010266" y="3361492"/>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056233" y="3326176"/>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3" name="Rectangle 52"/>
          <p:cNvSpPr/>
          <p:nvPr/>
        </p:nvSpPr>
        <p:spPr>
          <a:xfrm>
            <a:off x="2126346" y="3542747"/>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10266" y="3542747"/>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056233" y="3507431"/>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6" name="Rectangle 55"/>
          <p:cNvSpPr/>
          <p:nvPr/>
        </p:nvSpPr>
        <p:spPr>
          <a:xfrm>
            <a:off x="2126346" y="3724575"/>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010266" y="3724575"/>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056233" y="3689259"/>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9" name="Rectangle 58"/>
          <p:cNvSpPr/>
          <p:nvPr/>
        </p:nvSpPr>
        <p:spPr>
          <a:xfrm>
            <a:off x="2126346" y="3905830"/>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10266" y="3905830"/>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056233" y="3870514"/>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62" name="Rectangle 61"/>
          <p:cNvSpPr/>
          <p:nvPr/>
        </p:nvSpPr>
        <p:spPr>
          <a:xfrm>
            <a:off x="2126346" y="4087658"/>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010266" y="4087658"/>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56233" y="4052342"/>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65" name="Rectangle 64"/>
          <p:cNvSpPr/>
          <p:nvPr/>
        </p:nvSpPr>
        <p:spPr>
          <a:xfrm>
            <a:off x="2126346" y="4268913"/>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010266" y="4268913"/>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056233" y="4233597"/>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68" name="Rectangle 67"/>
          <p:cNvSpPr/>
          <p:nvPr/>
        </p:nvSpPr>
        <p:spPr>
          <a:xfrm>
            <a:off x="2126346" y="4445214"/>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010266" y="4445214"/>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056233" y="4409898"/>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71" name="Rectangle 70"/>
          <p:cNvSpPr/>
          <p:nvPr/>
        </p:nvSpPr>
        <p:spPr>
          <a:xfrm>
            <a:off x="2126346" y="4626469"/>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010266" y="4626469"/>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056233" y="4591153"/>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74" name="Rectangle 73"/>
          <p:cNvSpPr/>
          <p:nvPr/>
        </p:nvSpPr>
        <p:spPr>
          <a:xfrm>
            <a:off x="2126346" y="4808297"/>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010266" y="4808297"/>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056233" y="4772981"/>
            <a:ext cx="926857" cy="230832"/>
          </a:xfrm>
          <a:prstGeom prst="rect">
            <a:avLst/>
          </a:prstGeom>
          <a:noFill/>
        </p:spPr>
        <p:txBody>
          <a:bodyPr wrap="none" rtlCol="0">
            <a:spAutoFit/>
          </a:bodyPr>
          <a:lstStyle/>
          <a:p>
            <a:r>
              <a:rPr lang="en-US" sz="900" b="1" dirty="0" smtClean="0"/>
              <a:t>Quad optic TRX</a:t>
            </a:r>
            <a:endParaRPr lang="en-US" sz="900" b="1" dirty="0"/>
          </a:p>
        </p:txBody>
      </p:sp>
      <p:cxnSp>
        <p:nvCxnSpPr>
          <p:cNvPr id="78" name="Straight Connector 77"/>
          <p:cNvCxnSpPr/>
          <p:nvPr/>
        </p:nvCxnSpPr>
        <p:spPr>
          <a:xfrm flipV="1">
            <a:off x="10748742" y="1326731"/>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0748742" y="5665626"/>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421235" y="5347778"/>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421235" y="2963093"/>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86" idx="0"/>
          </p:cNvCxnSpPr>
          <p:nvPr/>
        </p:nvCxnSpPr>
        <p:spPr>
          <a:xfrm>
            <a:off x="11237271" y="1326731"/>
            <a:ext cx="10086" cy="1021384"/>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7" idx="0"/>
          </p:cNvCxnSpPr>
          <p:nvPr/>
        </p:nvCxnSpPr>
        <p:spPr>
          <a:xfrm>
            <a:off x="1616617" y="2977970"/>
            <a:ext cx="2742" cy="252976"/>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7" idx="2"/>
          </p:cNvCxnSpPr>
          <p:nvPr/>
        </p:nvCxnSpPr>
        <p:spPr>
          <a:xfrm>
            <a:off x="1619359" y="4927564"/>
            <a:ext cx="11018" cy="4038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6" idx="2"/>
          </p:cNvCxnSpPr>
          <p:nvPr/>
        </p:nvCxnSpPr>
        <p:spPr>
          <a:xfrm>
            <a:off x="11247357" y="4543075"/>
            <a:ext cx="0" cy="1122551"/>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001135" y="2348115"/>
            <a:ext cx="492443" cy="2194960"/>
          </a:xfrm>
          <a:prstGeom prst="rect">
            <a:avLst/>
          </a:prstGeom>
          <a:noFill/>
        </p:spPr>
        <p:txBody>
          <a:bodyPr vert="vert270" wrap="none" rtlCol="0">
            <a:spAutoFit/>
          </a:bodyPr>
          <a:lstStyle/>
          <a:p>
            <a:r>
              <a:rPr lang="en-US" sz="2000" dirty="0" smtClean="0"/>
              <a:t>16.8 inch wide </a:t>
            </a:r>
            <a:r>
              <a:rPr lang="en-US" dirty="0" smtClean="0"/>
              <a:t>(max)</a:t>
            </a:r>
            <a:endParaRPr lang="en-US" dirty="0"/>
          </a:p>
        </p:txBody>
      </p:sp>
      <p:sp>
        <p:nvSpPr>
          <p:cNvPr id="87" name="TextBox 86"/>
          <p:cNvSpPr txBox="1"/>
          <p:nvPr/>
        </p:nvSpPr>
        <p:spPr>
          <a:xfrm>
            <a:off x="1388526" y="3230946"/>
            <a:ext cx="461665" cy="1696618"/>
          </a:xfrm>
          <a:prstGeom prst="rect">
            <a:avLst/>
          </a:prstGeom>
          <a:noFill/>
        </p:spPr>
        <p:txBody>
          <a:bodyPr vert="vert270" wrap="none" rtlCol="0">
            <a:spAutoFit/>
          </a:bodyPr>
          <a:lstStyle/>
          <a:p>
            <a:r>
              <a:rPr lang="en-US" dirty="0" smtClean="0"/>
              <a:t>4 U/7” high </a:t>
            </a:r>
            <a:r>
              <a:rPr lang="en-US" sz="1600" dirty="0" smtClean="0"/>
              <a:t>(max)</a:t>
            </a:r>
            <a:endParaRPr lang="en-US" sz="1600" dirty="0"/>
          </a:p>
        </p:txBody>
      </p:sp>
      <p:sp>
        <p:nvSpPr>
          <p:cNvPr id="89" name="Rectangle 88"/>
          <p:cNvSpPr/>
          <p:nvPr/>
        </p:nvSpPr>
        <p:spPr>
          <a:xfrm>
            <a:off x="9351739" y="3221619"/>
            <a:ext cx="598504" cy="89258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FF0000"/>
                </a:solidFill>
              </a:rPr>
              <a:t>FPGA </a:t>
            </a:r>
            <a:r>
              <a:rPr lang="en-US" sz="1400" dirty="0" smtClean="0">
                <a:solidFill>
                  <a:srgbClr val="FF0000"/>
                </a:solidFill>
              </a:rPr>
              <a:t>(SOM)</a:t>
            </a:r>
            <a:endParaRPr lang="en-US" sz="1400" dirty="0">
              <a:solidFill>
                <a:srgbClr val="FF0000"/>
              </a:solidFill>
            </a:endParaRPr>
          </a:p>
        </p:txBody>
      </p:sp>
      <p:sp>
        <p:nvSpPr>
          <p:cNvPr id="90" name="Rectangle 89"/>
          <p:cNvSpPr/>
          <p:nvPr/>
        </p:nvSpPr>
        <p:spPr>
          <a:xfrm>
            <a:off x="8285552" y="3952028"/>
            <a:ext cx="819966" cy="78705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FPGA</a:t>
            </a:r>
            <a:endParaRPr lang="en-US" dirty="0">
              <a:solidFill>
                <a:srgbClr val="FF0000"/>
              </a:solidFill>
            </a:endParaRPr>
          </a:p>
        </p:txBody>
      </p:sp>
      <p:cxnSp>
        <p:nvCxnSpPr>
          <p:cNvPr id="91" name="Straight Arrow Connector 90"/>
          <p:cNvCxnSpPr/>
          <p:nvPr/>
        </p:nvCxnSpPr>
        <p:spPr>
          <a:xfrm flipH="1">
            <a:off x="7972043" y="4739079"/>
            <a:ext cx="309724" cy="637381"/>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61958" y="4541617"/>
            <a:ext cx="323594" cy="521361"/>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7956614" y="4639050"/>
            <a:ext cx="328938" cy="589028"/>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7959077" y="4468719"/>
            <a:ext cx="319921" cy="424753"/>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0" idx="1"/>
            <a:endCxn id="29" idx="3"/>
          </p:cNvCxnSpPr>
          <p:nvPr/>
        </p:nvCxnSpPr>
        <p:spPr>
          <a:xfrm flipH="1">
            <a:off x="7972043" y="4345554"/>
            <a:ext cx="313509" cy="36294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28" idx="3"/>
          </p:cNvCxnSpPr>
          <p:nvPr/>
        </p:nvCxnSpPr>
        <p:spPr>
          <a:xfrm flipH="1">
            <a:off x="7972043" y="4268905"/>
            <a:ext cx="306945" cy="274170"/>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7967295" y="4188134"/>
            <a:ext cx="318247" cy="19102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26" idx="3"/>
          </p:cNvCxnSpPr>
          <p:nvPr/>
        </p:nvCxnSpPr>
        <p:spPr>
          <a:xfrm flipH="1">
            <a:off x="7972043" y="4114202"/>
            <a:ext cx="326618" cy="98673"/>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25" idx="3"/>
          </p:cNvCxnSpPr>
          <p:nvPr/>
        </p:nvCxnSpPr>
        <p:spPr>
          <a:xfrm flipH="1">
            <a:off x="7972043" y="4029501"/>
            <a:ext cx="326049" cy="18274"/>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22" idx="3"/>
          </p:cNvCxnSpPr>
          <p:nvPr/>
        </p:nvCxnSpPr>
        <p:spPr>
          <a:xfrm flipH="1">
            <a:off x="7972043" y="3265276"/>
            <a:ext cx="313499" cy="286871"/>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20" idx="3"/>
          </p:cNvCxnSpPr>
          <p:nvPr/>
        </p:nvCxnSpPr>
        <p:spPr>
          <a:xfrm flipH="1">
            <a:off x="7972043" y="3079635"/>
            <a:ext cx="306945" cy="141984"/>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21" idx="3"/>
          </p:cNvCxnSpPr>
          <p:nvPr/>
        </p:nvCxnSpPr>
        <p:spPr>
          <a:xfrm flipH="1">
            <a:off x="7972043" y="3162298"/>
            <a:ext cx="315963" cy="22474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 idx="1"/>
            <a:endCxn id="19" idx="3"/>
          </p:cNvCxnSpPr>
          <p:nvPr/>
        </p:nvCxnSpPr>
        <p:spPr>
          <a:xfrm flipH="1">
            <a:off x="7972043" y="2993322"/>
            <a:ext cx="309724" cy="63197"/>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8" idx="3"/>
          </p:cNvCxnSpPr>
          <p:nvPr/>
        </p:nvCxnSpPr>
        <p:spPr>
          <a:xfrm flipH="1">
            <a:off x="7972043" y="2884485"/>
            <a:ext cx="299639" cy="6934"/>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17" idx="3"/>
          </p:cNvCxnSpPr>
          <p:nvPr/>
        </p:nvCxnSpPr>
        <p:spPr>
          <a:xfrm flipH="1" flipV="1">
            <a:off x="7972043" y="2726319"/>
            <a:ext cx="306946" cy="85447"/>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6" idx="3"/>
          </p:cNvCxnSpPr>
          <p:nvPr/>
        </p:nvCxnSpPr>
        <p:spPr>
          <a:xfrm flipH="1" flipV="1">
            <a:off x="7972043" y="2560891"/>
            <a:ext cx="306945" cy="194845"/>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 idx="3"/>
          </p:cNvCxnSpPr>
          <p:nvPr/>
        </p:nvCxnSpPr>
        <p:spPr>
          <a:xfrm flipH="1" flipV="1">
            <a:off x="7972043" y="2395791"/>
            <a:ext cx="306945" cy="278688"/>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7981772" y="2240678"/>
            <a:ext cx="297217" cy="371017"/>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4" idx="3"/>
          </p:cNvCxnSpPr>
          <p:nvPr/>
        </p:nvCxnSpPr>
        <p:spPr>
          <a:xfrm flipH="1" flipV="1">
            <a:off x="7972043" y="3882347"/>
            <a:ext cx="315963" cy="60883"/>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23" idx="3"/>
          </p:cNvCxnSpPr>
          <p:nvPr/>
        </p:nvCxnSpPr>
        <p:spPr>
          <a:xfrm flipH="1">
            <a:off x="7972043" y="3366008"/>
            <a:ext cx="313499" cy="35123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7974466" y="1730018"/>
            <a:ext cx="651562" cy="5045"/>
          </a:xfrm>
          <a:prstGeom prst="straightConnector1">
            <a:avLst/>
          </a:prstGeom>
          <a:ln w="1270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974466" y="1899026"/>
            <a:ext cx="651562" cy="5045"/>
          </a:xfrm>
          <a:prstGeom prst="straightConnector1">
            <a:avLst/>
          </a:prstGeom>
          <a:ln w="1270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7981772" y="2070533"/>
            <a:ext cx="651562" cy="5045"/>
          </a:xfrm>
          <a:prstGeom prst="straightConnector1">
            <a:avLst/>
          </a:prstGeom>
          <a:ln w="1270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8293604" y="3472121"/>
            <a:ext cx="548389" cy="404980"/>
          </a:xfrm>
          <a:prstGeom prst="rect">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FF0000"/>
                </a:solidFill>
              </a:rPr>
              <a:t>Clock fanout</a:t>
            </a:r>
            <a:endParaRPr lang="en-US" sz="1400" dirty="0">
              <a:solidFill>
                <a:srgbClr val="FF0000"/>
              </a:solidFill>
            </a:endParaRPr>
          </a:p>
        </p:txBody>
      </p:sp>
      <p:cxnSp>
        <p:nvCxnSpPr>
          <p:cNvPr id="115" name="Straight Arrow Connector 114"/>
          <p:cNvCxnSpPr>
            <a:endCxn id="14" idx="3"/>
          </p:cNvCxnSpPr>
          <p:nvPr/>
        </p:nvCxnSpPr>
        <p:spPr>
          <a:xfrm flipH="1" flipV="1">
            <a:off x="7972043" y="2230691"/>
            <a:ext cx="321561" cy="134488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17" idx="3"/>
          </p:cNvCxnSpPr>
          <p:nvPr/>
        </p:nvCxnSpPr>
        <p:spPr>
          <a:xfrm flipH="1" flipV="1">
            <a:off x="7972043" y="2726319"/>
            <a:ext cx="326048" cy="82582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15" idx="3"/>
          </p:cNvCxnSpPr>
          <p:nvPr/>
        </p:nvCxnSpPr>
        <p:spPr>
          <a:xfrm flipH="1" flipV="1">
            <a:off x="7972043" y="2395791"/>
            <a:ext cx="313499" cy="1156357"/>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6" idx="3"/>
          </p:cNvCxnSpPr>
          <p:nvPr/>
        </p:nvCxnSpPr>
        <p:spPr>
          <a:xfrm flipH="1" flipV="1">
            <a:off x="7972043" y="2560891"/>
            <a:ext cx="320779" cy="991257"/>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19" idx="3"/>
          </p:cNvCxnSpPr>
          <p:nvPr/>
        </p:nvCxnSpPr>
        <p:spPr>
          <a:xfrm flipH="1" flipV="1">
            <a:off x="7972043" y="3056519"/>
            <a:ext cx="313091" cy="49235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8" idx="3"/>
          </p:cNvCxnSpPr>
          <p:nvPr/>
        </p:nvCxnSpPr>
        <p:spPr>
          <a:xfrm flipH="1" flipV="1">
            <a:off x="7972043" y="2891419"/>
            <a:ext cx="319581" cy="66072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25" idx="3"/>
          </p:cNvCxnSpPr>
          <p:nvPr/>
        </p:nvCxnSpPr>
        <p:spPr>
          <a:xfrm flipH="1">
            <a:off x="7972043" y="3796076"/>
            <a:ext cx="315963" cy="25169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7973937" y="3551386"/>
            <a:ext cx="320778" cy="147571"/>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7982951" y="3787850"/>
            <a:ext cx="302183" cy="9449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981721" y="3794595"/>
            <a:ext cx="309804" cy="747022"/>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26" idx="3"/>
          </p:cNvCxnSpPr>
          <p:nvPr/>
        </p:nvCxnSpPr>
        <p:spPr>
          <a:xfrm flipH="1">
            <a:off x="7972043" y="3798366"/>
            <a:ext cx="320371" cy="41450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7979852" y="3792574"/>
            <a:ext cx="318239" cy="58554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7979852" y="3540940"/>
            <a:ext cx="314918" cy="13823"/>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7975035" y="3214486"/>
            <a:ext cx="316490" cy="336900"/>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7983097" y="3379604"/>
            <a:ext cx="308428" cy="176555"/>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31" idx="3"/>
          </p:cNvCxnSpPr>
          <p:nvPr/>
        </p:nvCxnSpPr>
        <p:spPr>
          <a:xfrm flipH="1">
            <a:off x="7972043" y="3788513"/>
            <a:ext cx="309552" cy="1250190"/>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29" idx="3"/>
          </p:cNvCxnSpPr>
          <p:nvPr/>
        </p:nvCxnSpPr>
        <p:spPr>
          <a:xfrm flipH="1">
            <a:off x="7972043" y="3786129"/>
            <a:ext cx="323594" cy="922374"/>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30" idx="3"/>
          </p:cNvCxnSpPr>
          <p:nvPr/>
        </p:nvCxnSpPr>
        <p:spPr>
          <a:xfrm flipH="1">
            <a:off x="7972043" y="3795131"/>
            <a:ext cx="322672" cy="1078472"/>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endCxn id="32" idx="3"/>
          </p:cNvCxnSpPr>
          <p:nvPr/>
        </p:nvCxnSpPr>
        <p:spPr>
          <a:xfrm flipH="1">
            <a:off x="7972043" y="3786066"/>
            <a:ext cx="326048" cy="1417737"/>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14" idx="1"/>
          </p:cNvCxnSpPr>
          <p:nvPr/>
        </p:nvCxnSpPr>
        <p:spPr>
          <a:xfrm flipH="1">
            <a:off x="7973913" y="3674611"/>
            <a:ext cx="319691" cy="168418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8961953" y="3378325"/>
            <a:ext cx="6791" cy="582931"/>
          </a:xfrm>
          <a:prstGeom prst="straightConnector1">
            <a:avLst/>
          </a:prstGeom>
          <a:ln w="25400">
            <a:solidFill>
              <a:srgbClr val="0070C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9115603" y="3292274"/>
            <a:ext cx="236137" cy="1"/>
          </a:xfrm>
          <a:prstGeom prst="straightConnector1">
            <a:avLst/>
          </a:prstGeom>
          <a:ln w="25400">
            <a:solidFill>
              <a:srgbClr val="0070C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9115603" y="4040307"/>
            <a:ext cx="236137" cy="1"/>
          </a:xfrm>
          <a:prstGeom prst="straightConnector1">
            <a:avLst/>
          </a:prstGeom>
          <a:ln w="25400">
            <a:solidFill>
              <a:srgbClr val="0070C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endCxn id="35" idx="2"/>
          </p:cNvCxnSpPr>
          <p:nvPr/>
        </p:nvCxnSpPr>
        <p:spPr>
          <a:xfrm flipV="1">
            <a:off x="9565703" y="2358019"/>
            <a:ext cx="11270" cy="877071"/>
          </a:xfrm>
          <a:prstGeom prst="straightConnector1">
            <a:avLst/>
          </a:prstGeom>
          <a:ln w="25400">
            <a:solidFill>
              <a:srgbClr val="C00000">
                <a:alpha val="40000"/>
              </a:srgbClr>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9943025" y="3485635"/>
            <a:ext cx="236137" cy="1"/>
          </a:xfrm>
          <a:prstGeom prst="straightConnector1">
            <a:avLst/>
          </a:prstGeom>
          <a:ln w="25400">
            <a:solidFill>
              <a:srgbClr val="C00000">
                <a:alpha val="55000"/>
              </a:srgb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0" name="Elbow Connector 139"/>
          <p:cNvCxnSpPr/>
          <p:nvPr/>
        </p:nvCxnSpPr>
        <p:spPr>
          <a:xfrm rot="5400000">
            <a:off x="8407173" y="2792843"/>
            <a:ext cx="1288745" cy="419097"/>
          </a:xfrm>
          <a:prstGeom prst="bentConnector3">
            <a:avLst>
              <a:gd name="adj1" fmla="val 99889"/>
            </a:avLst>
          </a:prstGeom>
          <a:ln w="15875">
            <a:solidFill>
              <a:srgbClr val="FF0000"/>
            </a:solidFill>
            <a:headEnd w="sm" len="sm"/>
            <a:tailEnd type="triangle" w="sm"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57240" y="1465558"/>
            <a:ext cx="5640748" cy="923330"/>
          </a:xfrm>
          <a:prstGeom prst="rect">
            <a:avLst/>
          </a:prstGeom>
        </p:spPr>
        <p:txBody>
          <a:bodyPr wrap="square">
            <a:spAutoFit/>
          </a:bodyPr>
          <a:lstStyle/>
          <a:p>
            <a:r>
              <a:rPr lang="en-US" dirty="0" smtClean="0"/>
              <a:t>A 4U (high, 19 inch wide) rack mounted box consisting of one </a:t>
            </a:r>
            <a:r>
              <a:rPr lang="en-US" b="1" dirty="0"/>
              <a:t>GTU base </a:t>
            </a:r>
            <a:r>
              <a:rPr lang="en-US" b="1" dirty="0" smtClean="0"/>
              <a:t>board </a:t>
            </a:r>
            <a:r>
              <a:rPr lang="en-US" dirty="0" smtClean="0"/>
              <a:t>(16.8 inch wide max), and many </a:t>
            </a:r>
            <a:r>
              <a:rPr lang="en-US" b="1" dirty="0" smtClean="0"/>
              <a:t>Optic </a:t>
            </a:r>
            <a:r>
              <a:rPr lang="en-US" b="1" dirty="0"/>
              <a:t>transceiver plugin modules </a:t>
            </a:r>
            <a:r>
              <a:rPr lang="en-US" dirty="0" smtClean="0"/>
              <a:t>(4U high max, to </a:t>
            </a:r>
            <a:r>
              <a:rPr lang="en-US" dirty="0"/>
              <a:t>DAM</a:t>
            </a:r>
            <a:r>
              <a:rPr lang="en-US" dirty="0" smtClean="0"/>
              <a:t>)</a:t>
            </a:r>
            <a:endParaRPr lang="en-US" dirty="0"/>
          </a:p>
        </p:txBody>
      </p:sp>
      <p:sp>
        <p:nvSpPr>
          <p:cNvPr id="4" name="Slide Number Placeholder 3"/>
          <p:cNvSpPr>
            <a:spLocks noGrp="1"/>
          </p:cNvSpPr>
          <p:nvPr>
            <p:ph type="sldNum" sz="quarter" idx="12"/>
          </p:nvPr>
        </p:nvSpPr>
        <p:spPr/>
        <p:txBody>
          <a:bodyPr/>
          <a:lstStyle/>
          <a:p>
            <a:fld id="{ED7F7473-35CC-4359-AC04-EFEE0D39A7D2}" type="slidenum">
              <a:rPr lang="en-US" smtClean="0"/>
              <a:t>23</a:t>
            </a:fld>
            <a:endParaRPr lang="en-US" dirty="0"/>
          </a:p>
        </p:txBody>
      </p:sp>
    </p:spTree>
    <p:extLst>
      <p:ext uri="{BB962C8B-B14F-4D97-AF65-F5344CB8AC3E}">
        <p14:creationId xmlns:p14="http://schemas.microsoft.com/office/powerpoint/2010/main" val="2973299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a:solidFill>
                  <a:srgbClr val="000000"/>
                </a:solidFill>
              </a:rPr>
              <a:t>3</a:t>
            </a:r>
            <a:r>
              <a:rPr lang="en-US" sz="2000" dirty="0" smtClean="0">
                <a:solidFill>
                  <a:srgbClr val="000000"/>
                </a:solidFill>
              </a:rPr>
              <a:t>.6 </a:t>
            </a:r>
            <a:r>
              <a:rPr lang="en-US" sz="2000" dirty="0" smtClean="0">
                <a:solidFill>
                  <a:srgbClr val="000000"/>
                </a:solidFill>
              </a:rPr>
              <a:t>The data format</a:t>
            </a:r>
            <a:endParaRPr lang="en-US" sz="2000" dirty="0">
              <a:solidFill>
                <a:srgbClr val="000000"/>
              </a:solidFill>
            </a:endParaRPr>
          </a:p>
        </p:txBody>
      </p:sp>
      <p:sp>
        <p:nvSpPr>
          <p:cNvPr id="20" name="Title 1"/>
          <p:cNvSpPr txBox="1">
            <a:spLocks/>
          </p:cNvSpPr>
          <p:nvPr/>
        </p:nvSpPr>
        <p:spPr>
          <a:xfrm>
            <a:off x="1204913" y="319817"/>
            <a:ext cx="4037647"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 </a:t>
            </a:r>
            <a:r>
              <a:rPr lang="en-US" b="1" dirty="0" smtClean="0"/>
              <a:t>The </a:t>
            </a:r>
            <a:r>
              <a:rPr lang="en-US" b="1" dirty="0" err="1" smtClean="0"/>
              <a:t>ePIC</a:t>
            </a:r>
            <a:r>
              <a:rPr lang="en-US" b="1" dirty="0" smtClean="0"/>
              <a:t> </a:t>
            </a:r>
            <a:r>
              <a:rPr lang="en-US" b="1" dirty="0" smtClean="0"/>
              <a:t>UP/DOWN links</a:t>
            </a:r>
            <a:endParaRPr lang="en-US" b="1" dirty="0"/>
          </a:p>
        </p:txBody>
      </p:sp>
      <p:sp>
        <p:nvSpPr>
          <p:cNvPr id="18" name="Rectangle 17"/>
          <p:cNvSpPr/>
          <p:nvPr/>
        </p:nvSpPr>
        <p:spPr>
          <a:xfrm>
            <a:off x="2540743" y="2179346"/>
            <a:ext cx="957770" cy="28492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34658" y="1560500"/>
            <a:ext cx="1224581" cy="246436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3525" y="3501643"/>
            <a:ext cx="824136" cy="523220"/>
          </a:xfrm>
          <a:prstGeom prst="rect">
            <a:avLst/>
          </a:prstGeom>
          <a:noFill/>
        </p:spPr>
        <p:txBody>
          <a:bodyPr wrap="none" rtlCol="0">
            <a:spAutoFit/>
          </a:bodyPr>
          <a:lstStyle/>
          <a:p>
            <a:r>
              <a:rPr lang="en-US" sz="2800" b="1" dirty="0" smtClean="0"/>
              <a:t>GTU</a:t>
            </a:r>
            <a:endParaRPr lang="en-US" sz="2800" b="1" dirty="0"/>
          </a:p>
        </p:txBody>
      </p:sp>
      <p:sp>
        <p:nvSpPr>
          <p:cNvPr id="33" name="Rectangle 32"/>
          <p:cNvSpPr/>
          <p:nvPr/>
        </p:nvSpPr>
        <p:spPr>
          <a:xfrm>
            <a:off x="9276750" y="1560500"/>
            <a:ext cx="1262514" cy="246436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440763" y="3501643"/>
            <a:ext cx="934487" cy="523220"/>
          </a:xfrm>
          <a:prstGeom prst="rect">
            <a:avLst/>
          </a:prstGeom>
          <a:noFill/>
        </p:spPr>
        <p:txBody>
          <a:bodyPr wrap="none" rtlCol="0">
            <a:spAutoFit/>
          </a:bodyPr>
          <a:lstStyle/>
          <a:p>
            <a:r>
              <a:rPr lang="en-US" sz="2800" b="1" dirty="0" smtClean="0"/>
              <a:t>DAM</a:t>
            </a:r>
            <a:endParaRPr lang="en-US" sz="2800" b="1" dirty="0"/>
          </a:p>
        </p:txBody>
      </p:sp>
      <p:cxnSp>
        <p:nvCxnSpPr>
          <p:cNvPr id="35" name="Straight Arrow Connector 34"/>
          <p:cNvCxnSpPr/>
          <p:nvPr/>
        </p:nvCxnSpPr>
        <p:spPr>
          <a:xfrm>
            <a:off x="2459239" y="1858739"/>
            <a:ext cx="68175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10602" y="1560499"/>
            <a:ext cx="1895071" cy="369332"/>
          </a:xfrm>
          <a:prstGeom prst="rect">
            <a:avLst/>
          </a:prstGeom>
          <a:noFill/>
        </p:spPr>
        <p:txBody>
          <a:bodyPr wrap="none" rtlCol="0">
            <a:spAutoFit/>
          </a:bodyPr>
          <a:lstStyle/>
          <a:p>
            <a:r>
              <a:rPr lang="en-US" dirty="0" smtClean="0"/>
              <a:t>Clock @ </a:t>
            </a:r>
            <a:r>
              <a:rPr lang="en-US" b="1" dirty="0" smtClean="0"/>
              <a:t>19.7</a:t>
            </a:r>
            <a:r>
              <a:rPr lang="en-US" dirty="0" smtClean="0"/>
              <a:t> </a:t>
            </a:r>
            <a:r>
              <a:rPr lang="en-US" dirty="0" smtClean="0"/>
              <a:t>MHz</a:t>
            </a:r>
            <a:endParaRPr lang="en-US" dirty="0"/>
          </a:p>
        </p:txBody>
      </p:sp>
      <p:cxnSp>
        <p:nvCxnSpPr>
          <p:cNvPr id="37" name="Straight Arrow Connector 36"/>
          <p:cNvCxnSpPr/>
          <p:nvPr/>
        </p:nvCxnSpPr>
        <p:spPr>
          <a:xfrm>
            <a:off x="2437885" y="2464272"/>
            <a:ext cx="68175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02461" y="2161395"/>
            <a:ext cx="5941563" cy="307777"/>
          </a:xfrm>
          <a:prstGeom prst="rect">
            <a:avLst/>
          </a:prstGeom>
          <a:noFill/>
        </p:spPr>
        <p:txBody>
          <a:bodyPr wrap="none" rtlCol="0">
            <a:spAutoFit/>
          </a:bodyPr>
          <a:lstStyle/>
          <a:p>
            <a:r>
              <a:rPr lang="en-US" sz="1400" dirty="0" smtClean="0"/>
              <a:t>GTU_CONTROL, “(min) 8-bits (+ 1 </a:t>
            </a:r>
            <a:r>
              <a:rPr lang="en-US" sz="1400" dirty="0" err="1" smtClean="0"/>
              <a:t>k_bit</a:t>
            </a:r>
            <a:r>
              <a:rPr lang="en-US" sz="1400" dirty="0" smtClean="0"/>
              <a:t>) @ 98.5 MHz” &amp; </a:t>
            </a:r>
            <a:r>
              <a:rPr lang="en-US" sz="1400" dirty="0" smtClean="0"/>
              <a:t>“</a:t>
            </a:r>
            <a:r>
              <a:rPr lang="en-US" sz="1400" dirty="0" smtClean="0"/>
              <a:t>24</a:t>
            </a:r>
            <a:r>
              <a:rPr lang="en-US" sz="1400" dirty="0" smtClean="0"/>
              <a:t>0-bits @19.7 </a:t>
            </a:r>
            <a:r>
              <a:rPr lang="en-US" sz="1400" dirty="0" smtClean="0"/>
              <a:t>MHz”</a:t>
            </a:r>
            <a:endParaRPr lang="en-US" sz="1400" dirty="0"/>
          </a:p>
        </p:txBody>
      </p:sp>
      <p:cxnSp>
        <p:nvCxnSpPr>
          <p:cNvPr id="39" name="Straight Arrow Connector 38"/>
          <p:cNvCxnSpPr/>
          <p:nvPr/>
        </p:nvCxnSpPr>
        <p:spPr>
          <a:xfrm>
            <a:off x="2437885" y="2798503"/>
            <a:ext cx="6817511" cy="0"/>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61483" y="2509248"/>
            <a:ext cx="6120586" cy="307777"/>
          </a:xfrm>
          <a:prstGeom prst="rect">
            <a:avLst/>
          </a:prstGeom>
          <a:noFill/>
        </p:spPr>
        <p:txBody>
          <a:bodyPr wrap="none" rtlCol="0">
            <a:spAutoFit/>
          </a:bodyPr>
          <a:lstStyle/>
          <a:p>
            <a:r>
              <a:rPr lang="en-US" sz="1400" dirty="0" smtClean="0"/>
              <a:t>DAM/RDO Status, “(min) 8-bits (+ 1 </a:t>
            </a:r>
            <a:r>
              <a:rPr lang="en-US" sz="1400" dirty="0" err="1" smtClean="0"/>
              <a:t>k_bit</a:t>
            </a:r>
            <a:r>
              <a:rPr lang="en-US" sz="1400" dirty="0" smtClean="0"/>
              <a:t>) @ 98.5 MHz” &amp;  </a:t>
            </a:r>
            <a:r>
              <a:rPr lang="en-US" sz="1400" dirty="0" smtClean="0"/>
              <a:t>“</a:t>
            </a:r>
            <a:r>
              <a:rPr lang="en-US" sz="1400" dirty="0" smtClean="0"/>
              <a:t>24</a:t>
            </a:r>
            <a:r>
              <a:rPr lang="en-US" sz="1400" dirty="0" smtClean="0"/>
              <a:t>0-bits @</a:t>
            </a:r>
            <a:r>
              <a:rPr lang="en-US" sz="1400" dirty="0" smtClean="0"/>
              <a:t>19.7</a:t>
            </a:r>
            <a:r>
              <a:rPr lang="en-US" sz="1400" dirty="0" smtClean="0"/>
              <a:t> </a:t>
            </a:r>
            <a:r>
              <a:rPr lang="en-US" sz="1400" dirty="0" smtClean="0"/>
              <a:t>MHz”</a:t>
            </a:r>
            <a:endParaRPr lang="en-US" sz="1400" dirty="0"/>
          </a:p>
        </p:txBody>
      </p:sp>
      <p:cxnSp>
        <p:nvCxnSpPr>
          <p:cNvPr id="41" name="Straight Arrow Connector 40"/>
          <p:cNvCxnSpPr/>
          <p:nvPr/>
        </p:nvCxnSpPr>
        <p:spPr>
          <a:xfrm>
            <a:off x="2437885" y="3305466"/>
            <a:ext cx="6817511" cy="0"/>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40376" y="2979459"/>
            <a:ext cx="3347198" cy="369332"/>
          </a:xfrm>
          <a:prstGeom prst="rect">
            <a:avLst/>
          </a:prstGeom>
          <a:noFill/>
        </p:spPr>
        <p:txBody>
          <a:bodyPr wrap="none" rtlCol="0">
            <a:spAutoFit/>
          </a:bodyPr>
          <a:lstStyle/>
          <a:p>
            <a:r>
              <a:rPr lang="en-US" dirty="0" smtClean="0"/>
              <a:t>To fully use the DAM connection</a:t>
            </a:r>
            <a:endParaRPr lang="en-US" dirty="0"/>
          </a:p>
        </p:txBody>
      </p:sp>
      <p:sp>
        <p:nvSpPr>
          <p:cNvPr id="43" name="TextBox 42"/>
          <p:cNvSpPr txBox="1"/>
          <p:nvPr/>
        </p:nvSpPr>
        <p:spPr>
          <a:xfrm>
            <a:off x="1050798" y="2299205"/>
            <a:ext cx="1549593" cy="646331"/>
          </a:xfrm>
          <a:prstGeom prst="rect">
            <a:avLst/>
          </a:prstGeom>
          <a:noFill/>
        </p:spPr>
        <p:txBody>
          <a:bodyPr wrap="square" rtlCol="0">
            <a:spAutoFit/>
          </a:bodyPr>
          <a:lstStyle/>
          <a:p>
            <a:pPr algn="ctr"/>
            <a:r>
              <a:rPr lang="en-US" dirty="0" smtClean="0"/>
              <a:t>FPGA  MGT Transceivers</a:t>
            </a:r>
            <a:endParaRPr lang="en-US" dirty="0"/>
          </a:p>
        </p:txBody>
      </p:sp>
      <p:sp>
        <p:nvSpPr>
          <p:cNvPr id="44" name="TextBox 43"/>
          <p:cNvSpPr txBox="1"/>
          <p:nvPr/>
        </p:nvSpPr>
        <p:spPr>
          <a:xfrm>
            <a:off x="1267021" y="1547766"/>
            <a:ext cx="1378914" cy="584775"/>
          </a:xfrm>
          <a:prstGeom prst="rect">
            <a:avLst/>
          </a:prstGeom>
          <a:noFill/>
        </p:spPr>
        <p:txBody>
          <a:bodyPr wrap="square" rtlCol="0">
            <a:spAutoFit/>
          </a:bodyPr>
          <a:lstStyle/>
          <a:p>
            <a:pPr algn="ctr"/>
            <a:r>
              <a:rPr lang="en-US" sz="1600" dirty="0" smtClean="0"/>
              <a:t>PCB Transmitters</a:t>
            </a:r>
            <a:endParaRPr lang="en-US" sz="1600" dirty="0"/>
          </a:p>
        </p:txBody>
      </p:sp>
      <p:sp>
        <p:nvSpPr>
          <p:cNvPr id="45" name="TextBox 44"/>
          <p:cNvSpPr txBox="1"/>
          <p:nvPr/>
        </p:nvSpPr>
        <p:spPr>
          <a:xfrm>
            <a:off x="9246716" y="1521859"/>
            <a:ext cx="1208635" cy="646331"/>
          </a:xfrm>
          <a:prstGeom prst="rect">
            <a:avLst/>
          </a:prstGeom>
          <a:noFill/>
        </p:spPr>
        <p:txBody>
          <a:bodyPr wrap="square" rtlCol="0">
            <a:spAutoFit/>
          </a:bodyPr>
          <a:lstStyle/>
          <a:p>
            <a:r>
              <a:rPr lang="en-US" dirty="0" smtClean="0"/>
              <a:t>PCB Receiver</a:t>
            </a:r>
            <a:endParaRPr lang="en-US" dirty="0"/>
          </a:p>
        </p:txBody>
      </p:sp>
      <p:sp>
        <p:nvSpPr>
          <p:cNvPr id="46" name="TextBox 45"/>
          <p:cNvSpPr txBox="1"/>
          <p:nvPr/>
        </p:nvSpPr>
        <p:spPr>
          <a:xfrm>
            <a:off x="9157604" y="2302171"/>
            <a:ext cx="1372649" cy="646331"/>
          </a:xfrm>
          <a:prstGeom prst="rect">
            <a:avLst/>
          </a:prstGeom>
          <a:noFill/>
        </p:spPr>
        <p:txBody>
          <a:bodyPr wrap="square" rtlCol="0">
            <a:spAutoFit/>
          </a:bodyPr>
          <a:lstStyle/>
          <a:p>
            <a:pPr algn="ctr"/>
            <a:r>
              <a:rPr lang="en-US" dirty="0" smtClean="0"/>
              <a:t>FPGA_MGT Transceiver</a:t>
            </a:r>
            <a:endParaRPr lang="en-US" dirty="0"/>
          </a:p>
        </p:txBody>
      </p:sp>
      <p:sp>
        <p:nvSpPr>
          <p:cNvPr id="48" name="TextBox 47"/>
          <p:cNvSpPr txBox="1"/>
          <p:nvPr/>
        </p:nvSpPr>
        <p:spPr>
          <a:xfrm>
            <a:off x="2530812" y="2154812"/>
            <a:ext cx="871649" cy="307777"/>
          </a:xfrm>
          <a:prstGeom prst="rect">
            <a:avLst/>
          </a:prstGeom>
          <a:noFill/>
        </p:spPr>
        <p:txBody>
          <a:bodyPr wrap="none" rtlCol="0">
            <a:spAutoFit/>
          </a:bodyPr>
          <a:lstStyle/>
          <a:p>
            <a:r>
              <a:rPr lang="en-US" sz="1400" dirty="0" smtClean="0"/>
              <a:t>Downlink</a:t>
            </a:r>
            <a:endParaRPr lang="en-US" sz="1400" dirty="0"/>
          </a:p>
        </p:txBody>
      </p:sp>
      <p:sp>
        <p:nvSpPr>
          <p:cNvPr id="49" name="Rectangle 48"/>
          <p:cNvSpPr/>
          <p:nvPr/>
        </p:nvSpPr>
        <p:spPr>
          <a:xfrm>
            <a:off x="2660960" y="2528766"/>
            <a:ext cx="668455" cy="26973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75069" y="2537947"/>
            <a:ext cx="654346" cy="307777"/>
          </a:xfrm>
          <a:prstGeom prst="rect">
            <a:avLst/>
          </a:prstGeom>
        </p:spPr>
        <p:txBody>
          <a:bodyPr wrap="none">
            <a:spAutoFit/>
          </a:bodyPr>
          <a:lstStyle/>
          <a:p>
            <a:r>
              <a:rPr lang="en-US" sz="1400" dirty="0" smtClean="0"/>
              <a:t>Uplink</a:t>
            </a:r>
            <a:endParaRPr lang="en-US" sz="1400" dirty="0"/>
          </a:p>
        </p:txBody>
      </p:sp>
      <p:sp>
        <p:nvSpPr>
          <p:cNvPr id="51" name="TextBox 50"/>
          <p:cNvSpPr txBox="1"/>
          <p:nvPr/>
        </p:nvSpPr>
        <p:spPr>
          <a:xfrm>
            <a:off x="1157287" y="3031229"/>
            <a:ext cx="1336613" cy="646331"/>
          </a:xfrm>
          <a:prstGeom prst="rect">
            <a:avLst/>
          </a:prstGeom>
          <a:noFill/>
        </p:spPr>
        <p:txBody>
          <a:bodyPr wrap="square" rtlCol="0">
            <a:spAutoFit/>
          </a:bodyPr>
          <a:lstStyle/>
          <a:p>
            <a:pPr algn="ctr"/>
            <a:r>
              <a:rPr lang="en-US" dirty="0" smtClean="0"/>
              <a:t>FPGA  IOB Transceivers</a:t>
            </a:r>
            <a:endParaRPr lang="en-US" dirty="0"/>
          </a:p>
        </p:txBody>
      </p:sp>
      <p:sp>
        <p:nvSpPr>
          <p:cNvPr id="52" name="TextBox 51"/>
          <p:cNvSpPr txBox="1"/>
          <p:nvPr/>
        </p:nvSpPr>
        <p:spPr>
          <a:xfrm>
            <a:off x="9209669" y="2990174"/>
            <a:ext cx="1329595" cy="646331"/>
          </a:xfrm>
          <a:prstGeom prst="rect">
            <a:avLst/>
          </a:prstGeom>
          <a:noFill/>
        </p:spPr>
        <p:txBody>
          <a:bodyPr wrap="square" rtlCol="0">
            <a:spAutoFit/>
          </a:bodyPr>
          <a:lstStyle/>
          <a:p>
            <a:pPr algn="ctr"/>
            <a:r>
              <a:rPr lang="en-US" dirty="0" smtClean="0"/>
              <a:t>FPGA_MGT Transceiver</a:t>
            </a:r>
            <a:endParaRPr lang="en-US" dirty="0"/>
          </a:p>
        </p:txBody>
      </p:sp>
      <p:sp>
        <p:nvSpPr>
          <p:cNvPr id="53" name="Rectangle 52"/>
          <p:cNvSpPr/>
          <p:nvPr/>
        </p:nvSpPr>
        <p:spPr>
          <a:xfrm>
            <a:off x="771692" y="1159548"/>
            <a:ext cx="3454997" cy="369332"/>
          </a:xfrm>
          <a:prstGeom prst="rect">
            <a:avLst/>
          </a:prstGeom>
        </p:spPr>
        <p:txBody>
          <a:bodyPr wrap="square">
            <a:spAutoFit/>
          </a:bodyPr>
          <a:lstStyle/>
          <a:p>
            <a:pPr>
              <a:spcAft>
                <a:spcPts val="400"/>
              </a:spcAft>
            </a:pPr>
            <a:r>
              <a:rPr lang="en-US" dirty="0">
                <a:solidFill>
                  <a:srgbClr val="000000"/>
                </a:solidFill>
              </a:rPr>
              <a:t>3</a:t>
            </a:r>
            <a:r>
              <a:rPr lang="en-US" dirty="0" smtClean="0">
                <a:solidFill>
                  <a:srgbClr val="000000"/>
                </a:solidFill>
              </a:rPr>
              <a:t>.6.1  </a:t>
            </a:r>
            <a:r>
              <a:rPr lang="en-US" dirty="0" smtClean="0">
                <a:solidFill>
                  <a:srgbClr val="000000"/>
                </a:solidFill>
              </a:rPr>
              <a:t>Between GTU and DAM</a:t>
            </a:r>
            <a:endParaRPr lang="en-US" dirty="0">
              <a:solidFill>
                <a:srgbClr val="000000"/>
              </a:solidFill>
            </a:endParaRPr>
          </a:p>
        </p:txBody>
      </p:sp>
      <p:sp>
        <p:nvSpPr>
          <p:cNvPr id="3" name="TextBox 2"/>
          <p:cNvSpPr txBox="1"/>
          <p:nvPr/>
        </p:nvSpPr>
        <p:spPr>
          <a:xfrm>
            <a:off x="1038488" y="4026842"/>
            <a:ext cx="9530814" cy="338554"/>
          </a:xfrm>
          <a:prstGeom prst="rect">
            <a:avLst/>
          </a:prstGeom>
          <a:noFill/>
        </p:spPr>
        <p:txBody>
          <a:bodyPr wrap="none" rtlCol="0">
            <a:spAutoFit/>
          </a:bodyPr>
          <a:lstStyle/>
          <a:p>
            <a:r>
              <a:rPr lang="en-US" sz="1600" dirty="0" smtClean="0"/>
              <a:t>The </a:t>
            </a:r>
            <a:r>
              <a:rPr lang="en-US" sz="1600" dirty="0" smtClean="0"/>
              <a:t>19.7</a:t>
            </a:r>
            <a:r>
              <a:rPr lang="en-US" sz="1600" dirty="0" smtClean="0"/>
              <a:t> </a:t>
            </a:r>
            <a:r>
              <a:rPr lang="en-US" sz="1600" dirty="0" smtClean="0"/>
              <a:t>MHz clock is also used to align the DAM boards by using the same (length, type) fibers (Synchronization)</a:t>
            </a:r>
            <a:endParaRPr lang="en-US" sz="1600" dirty="0"/>
          </a:p>
        </p:txBody>
      </p:sp>
      <p:sp>
        <p:nvSpPr>
          <p:cNvPr id="55" name="Rectangle 54"/>
          <p:cNvSpPr/>
          <p:nvPr/>
        </p:nvSpPr>
        <p:spPr>
          <a:xfrm>
            <a:off x="2530751" y="4900984"/>
            <a:ext cx="957770" cy="28492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34692" y="4860386"/>
            <a:ext cx="1224581" cy="118223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434914" y="5525423"/>
            <a:ext cx="934487" cy="523220"/>
          </a:xfrm>
          <a:prstGeom prst="rect">
            <a:avLst/>
          </a:prstGeom>
          <a:noFill/>
        </p:spPr>
        <p:txBody>
          <a:bodyPr wrap="none" rtlCol="0">
            <a:spAutoFit/>
          </a:bodyPr>
          <a:lstStyle/>
          <a:p>
            <a:r>
              <a:rPr lang="en-US" sz="2800" b="1" dirty="0" smtClean="0"/>
              <a:t>DAM</a:t>
            </a:r>
            <a:endParaRPr lang="en-US" sz="2800" b="1" dirty="0"/>
          </a:p>
        </p:txBody>
      </p:sp>
      <p:sp>
        <p:nvSpPr>
          <p:cNvPr id="58" name="Rectangle 57"/>
          <p:cNvSpPr/>
          <p:nvPr/>
        </p:nvSpPr>
        <p:spPr>
          <a:xfrm>
            <a:off x="9276784" y="4860386"/>
            <a:ext cx="1262514" cy="118223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480645" y="5628182"/>
            <a:ext cx="854721" cy="523220"/>
          </a:xfrm>
          <a:prstGeom prst="rect">
            <a:avLst/>
          </a:prstGeom>
          <a:noFill/>
        </p:spPr>
        <p:txBody>
          <a:bodyPr wrap="none" rtlCol="0">
            <a:spAutoFit/>
          </a:bodyPr>
          <a:lstStyle/>
          <a:p>
            <a:r>
              <a:rPr lang="en-US" sz="2800" b="1" dirty="0" smtClean="0"/>
              <a:t>RDO</a:t>
            </a:r>
            <a:endParaRPr lang="en-US" sz="2800" b="1" dirty="0"/>
          </a:p>
        </p:txBody>
      </p:sp>
      <p:cxnSp>
        <p:nvCxnSpPr>
          <p:cNvPr id="60" name="Straight Arrow Connector 59"/>
          <p:cNvCxnSpPr/>
          <p:nvPr/>
        </p:nvCxnSpPr>
        <p:spPr>
          <a:xfrm>
            <a:off x="2427893" y="5185910"/>
            <a:ext cx="68175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92469" y="4883033"/>
            <a:ext cx="5981766" cy="307777"/>
          </a:xfrm>
          <a:prstGeom prst="rect">
            <a:avLst/>
          </a:prstGeom>
          <a:noFill/>
        </p:spPr>
        <p:txBody>
          <a:bodyPr wrap="none" rtlCol="0">
            <a:spAutoFit/>
          </a:bodyPr>
          <a:lstStyle/>
          <a:p>
            <a:r>
              <a:rPr lang="en-US" sz="1400" dirty="0" smtClean="0"/>
              <a:t>64-bit at 39.4 MHz for </a:t>
            </a:r>
            <a:r>
              <a:rPr lang="en-US" sz="1400" dirty="0" err="1" smtClean="0"/>
              <a:t>lpGBT</a:t>
            </a:r>
            <a:r>
              <a:rPr lang="en-US" sz="1400" dirty="0" smtClean="0"/>
              <a:t>, or 64-bit @ 98.5 MHz (for example) for non-</a:t>
            </a:r>
            <a:r>
              <a:rPr lang="en-US" sz="1400" dirty="0" err="1" smtClean="0"/>
              <a:t>lpGBT</a:t>
            </a:r>
            <a:endParaRPr lang="en-US" sz="1400" dirty="0"/>
          </a:p>
        </p:txBody>
      </p:sp>
      <p:cxnSp>
        <p:nvCxnSpPr>
          <p:cNvPr id="62" name="Straight Arrow Connector 61"/>
          <p:cNvCxnSpPr/>
          <p:nvPr/>
        </p:nvCxnSpPr>
        <p:spPr>
          <a:xfrm>
            <a:off x="2427893" y="5520141"/>
            <a:ext cx="6817511" cy="0"/>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51491" y="5230886"/>
            <a:ext cx="6073137" cy="307777"/>
          </a:xfrm>
          <a:prstGeom prst="rect">
            <a:avLst/>
          </a:prstGeom>
          <a:noFill/>
        </p:spPr>
        <p:txBody>
          <a:bodyPr wrap="none" rtlCol="0">
            <a:spAutoFit/>
          </a:bodyPr>
          <a:lstStyle/>
          <a:p>
            <a:r>
              <a:rPr lang="en-US" sz="1400" dirty="0" smtClean="0"/>
              <a:t>256-bit at 39.4 MHz for </a:t>
            </a:r>
            <a:r>
              <a:rPr lang="en-US" sz="1400" dirty="0" err="1" smtClean="0"/>
              <a:t>lpGBT</a:t>
            </a:r>
            <a:r>
              <a:rPr lang="en-US" sz="1400" dirty="0" smtClean="0"/>
              <a:t>, or 64-bit @ 98.5 MHz (for example) for non-</a:t>
            </a:r>
            <a:r>
              <a:rPr lang="en-US" sz="1400" dirty="0" err="1" smtClean="0"/>
              <a:t>lpGBT</a:t>
            </a:r>
            <a:endParaRPr lang="en-US" sz="1400" dirty="0"/>
          </a:p>
        </p:txBody>
      </p:sp>
      <p:sp>
        <p:nvSpPr>
          <p:cNvPr id="64" name="TextBox 63"/>
          <p:cNvSpPr txBox="1"/>
          <p:nvPr/>
        </p:nvSpPr>
        <p:spPr>
          <a:xfrm>
            <a:off x="1040806" y="5020843"/>
            <a:ext cx="1549593" cy="646331"/>
          </a:xfrm>
          <a:prstGeom prst="rect">
            <a:avLst/>
          </a:prstGeom>
          <a:noFill/>
        </p:spPr>
        <p:txBody>
          <a:bodyPr wrap="square" rtlCol="0">
            <a:spAutoFit/>
          </a:bodyPr>
          <a:lstStyle/>
          <a:p>
            <a:pPr algn="ctr"/>
            <a:r>
              <a:rPr lang="en-US" dirty="0" smtClean="0"/>
              <a:t>FPGA  MGT Transceivers</a:t>
            </a:r>
            <a:endParaRPr lang="en-US" dirty="0"/>
          </a:p>
        </p:txBody>
      </p:sp>
      <p:sp>
        <p:nvSpPr>
          <p:cNvPr id="65" name="TextBox 64"/>
          <p:cNvSpPr txBox="1"/>
          <p:nvPr/>
        </p:nvSpPr>
        <p:spPr>
          <a:xfrm>
            <a:off x="9238826" y="4828137"/>
            <a:ext cx="1372649" cy="923330"/>
          </a:xfrm>
          <a:prstGeom prst="rect">
            <a:avLst/>
          </a:prstGeom>
          <a:noFill/>
        </p:spPr>
        <p:txBody>
          <a:bodyPr wrap="square" rtlCol="0">
            <a:spAutoFit/>
          </a:bodyPr>
          <a:lstStyle/>
          <a:p>
            <a:pPr algn="ctr"/>
            <a:r>
              <a:rPr lang="en-US" dirty="0" err="1" smtClean="0"/>
              <a:t>lpGBT</a:t>
            </a:r>
            <a:r>
              <a:rPr lang="en-US" dirty="0" smtClean="0"/>
              <a:t> or FPGA_MGT Transceiver</a:t>
            </a:r>
            <a:endParaRPr lang="en-US" dirty="0"/>
          </a:p>
        </p:txBody>
      </p:sp>
      <p:sp>
        <p:nvSpPr>
          <p:cNvPr id="66" name="TextBox 65"/>
          <p:cNvSpPr txBox="1"/>
          <p:nvPr/>
        </p:nvSpPr>
        <p:spPr>
          <a:xfrm>
            <a:off x="2520820" y="4876450"/>
            <a:ext cx="871649" cy="307777"/>
          </a:xfrm>
          <a:prstGeom prst="rect">
            <a:avLst/>
          </a:prstGeom>
          <a:noFill/>
        </p:spPr>
        <p:txBody>
          <a:bodyPr wrap="none" rtlCol="0">
            <a:spAutoFit/>
          </a:bodyPr>
          <a:lstStyle/>
          <a:p>
            <a:r>
              <a:rPr lang="en-US" sz="1400" dirty="0" smtClean="0"/>
              <a:t>Downlink</a:t>
            </a:r>
            <a:endParaRPr lang="en-US" sz="1400" dirty="0"/>
          </a:p>
        </p:txBody>
      </p:sp>
      <p:sp>
        <p:nvSpPr>
          <p:cNvPr id="67" name="Rectangle 66"/>
          <p:cNvSpPr/>
          <p:nvPr/>
        </p:nvSpPr>
        <p:spPr>
          <a:xfrm>
            <a:off x="2650968" y="5250404"/>
            <a:ext cx="668455" cy="26973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665077" y="5259585"/>
            <a:ext cx="654346" cy="307777"/>
          </a:xfrm>
          <a:prstGeom prst="rect">
            <a:avLst/>
          </a:prstGeom>
        </p:spPr>
        <p:txBody>
          <a:bodyPr wrap="none">
            <a:spAutoFit/>
          </a:bodyPr>
          <a:lstStyle/>
          <a:p>
            <a:r>
              <a:rPr lang="en-US" sz="1400" dirty="0" smtClean="0"/>
              <a:t>Uplink</a:t>
            </a:r>
            <a:endParaRPr lang="en-US" sz="1400" dirty="0"/>
          </a:p>
        </p:txBody>
      </p:sp>
      <p:sp>
        <p:nvSpPr>
          <p:cNvPr id="69" name="Rectangle 68"/>
          <p:cNvSpPr/>
          <p:nvPr/>
        </p:nvSpPr>
        <p:spPr>
          <a:xfrm>
            <a:off x="771726" y="4459434"/>
            <a:ext cx="6215848" cy="369332"/>
          </a:xfrm>
          <a:prstGeom prst="rect">
            <a:avLst/>
          </a:prstGeom>
        </p:spPr>
        <p:txBody>
          <a:bodyPr wrap="square">
            <a:spAutoFit/>
          </a:bodyPr>
          <a:lstStyle/>
          <a:p>
            <a:pPr>
              <a:spcAft>
                <a:spcPts val="400"/>
              </a:spcAft>
            </a:pPr>
            <a:r>
              <a:rPr lang="en-US" dirty="0" smtClean="0">
                <a:solidFill>
                  <a:srgbClr val="000000"/>
                </a:solidFill>
              </a:rPr>
              <a:t>2.6.2  Between DAM and RDO/FEB (one-pair of fibers)</a:t>
            </a:r>
            <a:endParaRPr lang="en-US" dirty="0">
              <a:solidFill>
                <a:srgbClr val="000000"/>
              </a:solidFill>
            </a:endParaRPr>
          </a:p>
        </p:txBody>
      </p:sp>
      <p:sp>
        <p:nvSpPr>
          <p:cNvPr id="8" name="Rectangle 7"/>
          <p:cNvSpPr/>
          <p:nvPr/>
        </p:nvSpPr>
        <p:spPr>
          <a:xfrm>
            <a:off x="1038488" y="6001404"/>
            <a:ext cx="10211754" cy="584775"/>
          </a:xfrm>
          <a:prstGeom prst="rect">
            <a:avLst/>
          </a:prstGeom>
        </p:spPr>
        <p:txBody>
          <a:bodyPr wrap="square">
            <a:spAutoFit/>
          </a:bodyPr>
          <a:lstStyle/>
          <a:p>
            <a:r>
              <a:rPr lang="en-US" sz="1600" dirty="0" smtClean="0"/>
              <a:t>DAM aligns and repacks </a:t>
            </a:r>
            <a:r>
              <a:rPr lang="en-US" sz="1600" dirty="0"/>
              <a:t>the </a:t>
            </a:r>
            <a:r>
              <a:rPr lang="en-US" sz="1600" dirty="0" smtClean="0"/>
              <a:t>packet (from GTU), </a:t>
            </a:r>
            <a:r>
              <a:rPr lang="en-US" sz="1600" dirty="0"/>
              <a:t>and </a:t>
            </a:r>
            <a:r>
              <a:rPr lang="en-US" sz="1600" dirty="0" smtClean="0"/>
              <a:t>sends </a:t>
            </a:r>
            <a:r>
              <a:rPr lang="en-US" sz="1600" dirty="0"/>
              <a:t>the relevant information to the RDO at 39.4 MHz, or 98.5 </a:t>
            </a:r>
            <a:r>
              <a:rPr lang="en-US" sz="1600" dirty="0" smtClean="0"/>
              <a:t>MHz. The RDO receives the ‘downlink’ after a fixed (same) delay (relative to the GTU generation).</a:t>
            </a:r>
            <a:endParaRPr lang="en-US" sz="1600" dirty="0"/>
          </a:p>
        </p:txBody>
      </p:sp>
      <p:sp>
        <p:nvSpPr>
          <p:cNvPr id="2" name="Slide Number Placeholder 1"/>
          <p:cNvSpPr>
            <a:spLocks noGrp="1"/>
          </p:cNvSpPr>
          <p:nvPr>
            <p:ph type="sldNum" sz="quarter" idx="12"/>
          </p:nvPr>
        </p:nvSpPr>
        <p:spPr/>
        <p:txBody>
          <a:bodyPr/>
          <a:lstStyle/>
          <a:p>
            <a:fld id="{ED7F7473-35CC-4359-AC04-EFEE0D39A7D2}" type="slidenum">
              <a:rPr lang="en-US" smtClean="0"/>
              <a:t>24</a:t>
            </a:fld>
            <a:endParaRPr lang="en-US" dirty="0"/>
          </a:p>
        </p:txBody>
      </p:sp>
    </p:spTree>
    <p:extLst>
      <p:ext uri="{BB962C8B-B14F-4D97-AF65-F5344CB8AC3E}">
        <p14:creationId xmlns:p14="http://schemas.microsoft.com/office/powerpoint/2010/main" val="1758184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581" y="566994"/>
            <a:ext cx="5878404" cy="400110"/>
          </a:xfrm>
          <a:prstGeom prst="rect">
            <a:avLst/>
          </a:prstGeom>
          <a:noFill/>
        </p:spPr>
        <p:txBody>
          <a:bodyPr wrap="none" rtlCol="0">
            <a:spAutoFit/>
          </a:bodyPr>
          <a:lstStyle/>
          <a:p>
            <a:r>
              <a:rPr lang="en-US" sz="2000" dirty="0" smtClean="0"/>
              <a:t>3</a:t>
            </a:r>
            <a:r>
              <a:rPr lang="en-US" sz="2000" dirty="0" smtClean="0"/>
              <a:t>.6.3 </a:t>
            </a:r>
            <a:r>
              <a:rPr lang="en-US" sz="2000" dirty="0" smtClean="0"/>
              <a:t>GTU </a:t>
            </a:r>
            <a:r>
              <a:rPr lang="en-US" sz="2000" dirty="0" smtClean="0">
                <a:sym typeface="Wingdings" panose="05000000000000000000" pitchFamily="2" charset="2"/>
              </a:rPr>
              <a:t> </a:t>
            </a:r>
            <a:r>
              <a:rPr lang="en-US" sz="2000" dirty="0" smtClean="0"/>
              <a:t>DAM communication </a:t>
            </a:r>
            <a:r>
              <a:rPr lang="en-US" dirty="0" smtClean="0"/>
              <a:t>(Downlink, example) </a:t>
            </a:r>
          </a:p>
        </p:txBody>
      </p:sp>
      <p:graphicFrame>
        <p:nvGraphicFramePr>
          <p:cNvPr id="3" name="Table 2"/>
          <p:cNvGraphicFramePr>
            <a:graphicFrameLocks noGrp="1"/>
          </p:cNvGraphicFramePr>
          <p:nvPr>
            <p:extLst/>
          </p:nvPr>
        </p:nvGraphicFramePr>
        <p:xfrm>
          <a:off x="955675" y="1100666"/>
          <a:ext cx="10455280" cy="2575560"/>
        </p:xfrm>
        <a:graphic>
          <a:graphicData uri="http://schemas.openxmlformats.org/drawingml/2006/table">
            <a:tbl>
              <a:tblPr firstRow="1" bandRow="1">
                <a:tableStyleId>{5C22544A-7EE6-4342-B048-85BDC9FD1C3A}</a:tableStyleId>
              </a:tblPr>
              <a:tblGrid>
                <a:gridCol w="950480">
                  <a:extLst>
                    <a:ext uri="{9D8B030D-6E8A-4147-A177-3AD203B41FA5}">
                      <a16:colId xmlns:a16="http://schemas.microsoft.com/office/drawing/2014/main" val="954555114"/>
                    </a:ext>
                  </a:extLst>
                </a:gridCol>
                <a:gridCol w="950480">
                  <a:extLst>
                    <a:ext uri="{9D8B030D-6E8A-4147-A177-3AD203B41FA5}">
                      <a16:colId xmlns:a16="http://schemas.microsoft.com/office/drawing/2014/main" val="2871948538"/>
                    </a:ext>
                  </a:extLst>
                </a:gridCol>
                <a:gridCol w="950480">
                  <a:extLst>
                    <a:ext uri="{9D8B030D-6E8A-4147-A177-3AD203B41FA5}">
                      <a16:colId xmlns:a16="http://schemas.microsoft.com/office/drawing/2014/main" val="269577124"/>
                    </a:ext>
                  </a:extLst>
                </a:gridCol>
                <a:gridCol w="950480">
                  <a:extLst>
                    <a:ext uri="{9D8B030D-6E8A-4147-A177-3AD203B41FA5}">
                      <a16:colId xmlns:a16="http://schemas.microsoft.com/office/drawing/2014/main" val="388485334"/>
                    </a:ext>
                  </a:extLst>
                </a:gridCol>
                <a:gridCol w="950480">
                  <a:extLst>
                    <a:ext uri="{9D8B030D-6E8A-4147-A177-3AD203B41FA5}">
                      <a16:colId xmlns:a16="http://schemas.microsoft.com/office/drawing/2014/main" val="3176033182"/>
                    </a:ext>
                  </a:extLst>
                </a:gridCol>
                <a:gridCol w="950480">
                  <a:extLst>
                    <a:ext uri="{9D8B030D-6E8A-4147-A177-3AD203B41FA5}">
                      <a16:colId xmlns:a16="http://schemas.microsoft.com/office/drawing/2014/main" val="99299251"/>
                    </a:ext>
                  </a:extLst>
                </a:gridCol>
                <a:gridCol w="4752400">
                  <a:extLst>
                    <a:ext uri="{9D8B030D-6E8A-4147-A177-3AD203B41FA5}">
                      <a16:colId xmlns:a16="http://schemas.microsoft.com/office/drawing/2014/main" val="1031936861"/>
                    </a:ext>
                  </a:extLst>
                </a:gridCol>
              </a:tblGrid>
              <a:tr h="370840">
                <a:tc>
                  <a:txBody>
                    <a:bodyPr/>
                    <a:lstStyle/>
                    <a:p>
                      <a:pPr algn="ctr"/>
                      <a:r>
                        <a:rPr lang="en-US" dirty="0" smtClean="0"/>
                        <a:t>packet</a:t>
                      </a:r>
                      <a:endParaRPr lang="en-US" dirty="0"/>
                    </a:p>
                  </a:txBody>
                  <a:tcPr marL="0" marR="0" marT="0" marB="0"/>
                </a:tc>
                <a:tc gridSpan="6">
                  <a:txBody>
                    <a:bodyPr/>
                    <a:lstStyle/>
                    <a:p>
                      <a:pPr algn="ctr"/>
                      <a:r>
                        <a:rPr lang="en-US" dirty="0" smtClean="0"/>
                        <a:t>One packet at </a:t>
                      </a:r>
                      <a:r>
                        <a:rPr lang="en-US" baseline="0" dirty="0" smtClean="0"/>
                        <a:t>19.7 MHz, (or five words at 98.5 MHz)</a:t>
                      </a:r>
                      <a:endParaRPr lang="en-US" dirty="0"/>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86665337"/>
                  </a:ext>
                </a:extLst>
              </a:tr>
              <a:tr h="370840">
                <a:tc>
                  <a:txBody>
                    <a:bodyPr/>
                    <a:lstStyle/>
                    <a:p>
                      <a:pPr algn="ctr"/>
                      <a:r>
                        <a:rPr lang="en-US" dirty="0" smtClean="0"/>
                        <a:t>word</a:t>
                      </a:r>
                      <a:endParaRPr lang="en-US" dirty="0"/>
                    </a:p>
                  </a:txBody>
                  <a:tcPr marL="0" marR="0" marT="0" marB="0"/>
                </a:tc>
                <a:tc>
                  <a:txBody>
                    <a:bodyPr/>
                    <a:lstStyle/>
                    <a:p>
                      <a:pPr algn="ctr"/>
                      <a:r>
                        <a:rPr lang="en-US" dirty="0" smtClean="0"/>
                        <a:t>1</a:t>
                      </a:r>
                      <a:endParaRPr lang="en-US" dirty="0"/>
                    </a:p>
                  </a:txBody>
                  <a:tcPr marL="0" marR="0" marT="0" marB="0"/>
                </a:tc>
                <a:tc>
                  <a:txBody>
                    <a:bodyPr/>
                    <a:lstStyle/>
                    <a:p>
                      <a:pPr algn="ctr"/>
                      <a:r>
                        <a:rPr lang="en-US" dirty="0" smtClean="0"/>
                        <a:t>2</a:t>
                      </a:r>
                      <a:endParaRPr lang="en-US" dirty="0"/>
                    </a:p>
                  </a:txBody>
                  <a:tcPr marL="0" marR="0" marT="0" marB="0"/>
                </a:tc>
                <a:tc>
                  <a:txBody>
                    <a:bodyPr/>
                    <a:lstStyle/>
                    <a:p>
                      <a:pPr algn="ctr"/>
                      <a:r>
                        <a:rPr lang="en-US" dirty="0" smtClean="0"/>
                        <a:t>3</a:t>
                      </a:r>
                      <a:endParaRPr lang="en-US" dirty="0"/>
                    </a:p>
                  </a:txBody>
                  <a:tcPr marL="0" marR="0" marT="0" marB="0"/>
                </a:tc>
                <a:tc>
                  <a:txBody>
                    <a:bodyPr/>
                    <a:lstStyle/>
                    <a:p>
                      <a:pPr algn="ctr"/>
                      <a:r>
                        <a:rPr lang="en-US" dirty="0" smtClean="0"/>
                        <a:t>4</a:t>
                      </a:r>
                      <a:endParaRPr lang="en-US" dirty="0"/>
                    </a:p>
                  </a:txBody>
                  <a:tcPr marL="0" marR="0" marT="0" marB="0"/>
                </a:tc>
                <a:tc>
                  <a:txBody>
                    <a:bodyPr/>
                    <a:lstStyle/>
                    <a:p>
                      <a:pPr algn="ctr"/>
                      <a:r>
                        <a:rPr lang="en-US" dirty="0" smtClean="0"/>
                        <a:t>5</a:t>
                      </a:r>
                      <a:endParaRPr lang="en-US" dirty="0"/>
                    </a:p>
                  </a:txBody>
                  <a:tcPr marL="0" marR="0" marT="0" marB="0"/>
                </a:tc>
                <a:tc>
                  <a:txBody>
                    <a:bodyPr/>
                    <a:lstStyle/>
                    <a:p>
                      <a:pPr algn="ctr"/>
                      <a:r>
                        <a:rPr lang="en-US" sz="1600" b="0" dirty="0" smtClean="0"/>
                        <a:t>  five word</a:t>
                      </a:r>
                      <a:r>
                        <a:rPr lang="en-US" sz="1600" b="0" baseline="0" dirty="0" smtClean="0"/>
                        <a:t>s per package</a:t>
                      </a:r>
                      <a:endParaRPr lang="en-US" sz="1600" b="0" dirty="0"/>
                    </a:p>
                  </a:txBody>
                  <a:tcPr marL="0" marR="0" marT="0" marB="0"/>
                </a:tc>
                <a:extLst>
                  <a:ext uri="{0D108BD9-81ED-4DB2-BD59-A6C34878D82A}">
                    <a16:rowId xmlns:a16="http://schemas.microsoft.com/office/drawing/2014/main" val="3396379908"/>
                  </a:ext>
                </a:extLst>
              </a:tr>
              <a:tr h="370840">
                <a:tc>
                  <a:txBody>
                    <a:bodyPr/>
                    <a:lstStyle/>
                    <a:p>
                      <a:pPr algn="ctr"/>
                      <a:r>
                        <a:rPr lang="en-US" dirty="0" smtClean="0"/>
                        <a:t>Bit(9:0)</a:t>
                      </a:r>
                    </a:p>
                    <a:p>
                      <a:pPr algn="ctr"/>
                      <a:r>
                        <a:rPr lang="en-US" sz="1400" dirty="0" err="1" smtClean="0"/>
                        <a:t>abcdeifghj</a:t>
                      </a:r>
                      <a:r>
                        <a:rPr lang="en-US" sz="1400" dirty="0" smtClean="0"/>
                        <a:t>-</a:t>
                      </a:r>
                      <a:endParaRPr lang="en-US" sz="1400" dirty="0"/>
                    </a:p>
                  </a:txBody>
                  <a:tcPr marL="0" marR="0" marT="0" marB="0"/>
                </a:tc>
                <a:tc>
                  <a:txBody>
                    <a:bodyPr/>
                    <a:lstStyle/>
                    <a:p>
                      <a:pPr algn="ctr"/>
                      <a:r>
                        <a:rPr lang="en-US" dirty="0" smtClean="0"/>
                        <a:t>K28.1_3C</a:t>
                      </a:r>
                    </a:p>
                    <a:p>
                      <a:pPr algn="ctr"/>
                      <a:r>
                        <a:rPr lang="en-US" sz="1200" dirty="0" smtClean="0"/>
                        <a:t>0011111001</a:t>
                      </a:r>
                    </a:p>
                    <a:p>
                      <a:pPr algn="ctr"/>
                      <a:r>
                        <a:rPr lang="en-US" sz="1200" dirty="0" smtClean="0"/>
                        <a:t>x0111110xx</a:t>
                      </a:r>
                      <a:endParaRPr lang="en-US" sz="1200" dirty="0"/>
                    </a:p>
                  </a:txBody>
                  <a:tcPr marL="0" marR="0" marT="0" marB="0"/>
                </a:tc>
                <a:tc>
                  <a:txBody>
                    <a:bodyPr/>
                    <a:lstStyle/>
                    <a:p>
                      <a:pPr algn="ctr"/>
                      <a:r>
                        <a:rPr lang="en-US" dirty="0" smtClean="0"/>
                        <a:t>K28.2_5C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0011110101</a:t>
                      </a:r>
                    </a:p>
                  </a:txBody>
                  <a:tcPr marL="0" marR="0" marT="0" marB="0"/>
                </a:tc>
                <a:tc>
                  <a:txBody>
                    <a:bodyPr/>
                    <a:lstStyle/>
                    <a:p>
                      <a:pPr algn="ctr"/>
                      <a:r>
                        <a:rPr lang="en-US" dirty="0" smtClean="0"/>
                        <a:t>K28.3_7C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0011110011</a:t>
                      </a:r>
                    </a:p>
                  </a:txBody>
                  <a:tcPr marL="0" marR="0" marT="0" marB="0"/>
                </a:tc>
                <a:tc>
                  <a:txBody>
                    <a:bodyPr/>
                    <a:lstStyle/>
                    <a:p>
                      <a:pPr algn="ctr"/>
                      <a:r>
                        <a:rPr lang="en-US" dirty="0" smtClean="0"/>
                        <a:t>K28.4_9C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0011110010</a:t>
                      </a:r>
                    </a:p>
                  </a:txBody>
                  <a:tcPr marL="0" marR="0" marT="0" marB="0"/>
                </a:tc>
                <a:tc>
                  <a:txBody>
                    <a:bodyPr/>
                    <a:lstStyle/>
                    <a:p>
                      <a:pPr algn="ctr"/>
                      <a:r>
                        <a:rPr lang="en-US" dirty="0" smtClean="0"/>
                        <a:t>K28.5_BC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0011111010 x0111110xx</a:t>
                      </a:r>
                    </a:p>
                  </a:txBody>
                  <a:tcPr marL="0" marR="0" marT="0" marB="0"/>
                </a:tc>
                <a:tc>
                  <a:txBody>
                    <a:bodyPr/>
                    <a:lstStyle/>
                    <a:p>
                      <a:pPr algn="ctr"/>
                      <a:r>
                        <a:rPr lang="en-US" sz="1600" b="0" dirty="0" smtClean="0"/>
                        <a:t>Word alignment and bit alignment</a:t>
                      </a:r>
                      <a:endParaRPr lang="en-US" sz="1600" b="0" dirty="0"/>
                    </a:p>
                  </a:txBody>
                  <a:tcPr marL="0" marR="0" marT="0" marB="0"/>
                </a:tc>
                <a:extLst>
                  <a:ext uri="{0D108BD9-81ED-4DB2-BD59-A6C34878D82A}">
                    <a16:rowId xmlns:a16="http://schemas.microsoft.com/office/drawing/2014/main" val="2236157531"/>
                  </a:ext>
                </a:extLst>
              </a:tr>
              <a:tr h="370840">
                <a:tc>
                  <a:txBody>
                    <a:bodyPr/>
                    <a:lstStyle/>
                    <a:p>
                      <a:pPr algn="ctr"/>
                      <a:r>
                        <a:rPr lang="en-US" dirty="0" smtClean="0"/>
                        <a:t>Bit(19:10)</a:t>
                      </a:r>
                      <a:endParaRPr lang="en-US" dirty="0"/>
                    </a:p>
                  </a:txBody>
                  <a:tcPr marL="0" marR="0" marT="0" marB="0"/>
                </a:tc>
                <a:tc>
                  <a:txBody>
                    <a:bodyPr/>
                    <a:lstStyle/>
                    <a:p>
                      <a:pPr algn="ctr"/>
                      <a:r>
                        <a:rPr lang="en-US" dirty="0" smtClean="0"/>
                        <a:t>GTU_RC</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algn="ctr"/>
                      <a:r>
                        <a:rPr lang="en-US" sz="1600" b="0" dirty="0" err="1" smtClean="0"/>
                        <a:t>Synchrnous</a:t>
                      </a:r>
                      <a:r>
                        <a:rPr lang="en-US" sz="1600" b="0" baseline="0" dirty="0" smtClean="0"/>
                        <a:t> </a:t>
                      </a:r>
                      <a:r>
                        <a:rPr lang="en-US" sz="1600" b="0" dirty="0" err="1" smtClean="0"/>
                        <a:t>Run_control</a:t>
                      </a:r>
                      <a:r>
                        <a:rPr lang="en-US" sz="1600" b="0" dirty="0" smtClean="0"/>
                        <a:t> codes</a:t>
                      </a:r>
                      <a:endParaRPr lang="en-US" sz="1600" b="0" dirty="0"/>
                    </a:p>
                  </a:txBody>
                  <a:tcPr marL="0" marR="0" marT="0" marB="0"/>
                </a:tc>
                <a:extLst>
                  <a:ext uri="{0D108BD9-81ED-4DB2-BD59-A6C34878D82A}">
                    <a16:rowId xmlns:a16="http://schemas.microsoft.com/office/drawing/2014/main" val="2555251632"/>
                  </a:ext>
                </a:extLst>
              </a:tr>
              <a:tr h="92710">
                <a:tc>
                  <a:txBody>
                    <a:bodyPr/>
                    <a:lstStyle/>
                    <a:p>
                      <a:pPr algn="ctr"/>
                      <a:r>
                        <a:rPr lang="en-US" dirty="0" smtClean="0"/>
                        <a:t>Bit(39:20)</a:t>
                      </a:r>
                      <a:endParaRPr lang="en-US" dirty="0"/>
                    </a:p>
                  </a:txBody>
                  <a:tcPr marL="0" marR="0" marT="0" marB="0"/>
                </a:tc>
                <a:tc>
                  <a:txBody>
                    <a:bodyPr/>
                    <a:lstStyle/>
                    <a:p>
                      <a:pPr algn="ctr"/>
                      <a:r>
                        <a:rPr lang="en-US" dirty="0" smtClean="0"/>
                        <a:t>BX(15:0)</a:t>
                      </a:r>
                      <a:endParaRPr lang="en-US" dirty="0"/>
                    </a:p>
                  </a:txBody>
                  <a:tcPr marL="0" marR="0" marT="0" marB="0"/>
                </a:tc>
                <a:tc>
                  <a:txBody>
                    <a:bodyPr/>
                    <a:lstStyle/>
                    <a:p>
                      <a:pPr algn="ctr"/>
                      <a:r>
                        <a:rPr lang="en-US" dirty="0" err="1" smtClean="0"/>
                        <a:t>Obx</a:t>
                      </a:r>
                      <a:r>
                        <a:rPr lang="en-US" dirty="0" smtClean="0"/>
                        <a:t>(15:0)</a:t>
                      </a:r>
                      <a:endParaRPr lang="en-US" dirty="0"/>
                    </a:p>
                  </a:txBody>
                  <a:tcPr marL="0" marR="0" marT="0" marB="0"/>
                </a:tc>
                <a:tc gridSpan="4">
                  <a:txBody>
                    <a:bodyPr/>
                    <a:lstStyle/>
                    <a:p>
                      <a:pPr algn="ctr"/>
                      <a:r>
                        <a:rPr lang="en-US" sz="1600" b="0" dirty="0" smtClean="0"/>
                        <a:t>Orbit(47:0),</a:t>
                      </a:r>
                      <a:r>
                        <a:rPr lang="en-US" sz="1600" b="0" baseline="0" dirty="0" smtClean="0"/>
                        <a:t> BX(63:16), etc.</a:t>
                      </a:r>
                      <a:endParaRPr lang="en-US" sz="1600" b="0" dirty="0"/>
                    </a:p>
                  </a:txBody>
                  <a:tcPr marL="0" marR="0" marT="0" marB="0"/>
                </a:tc>
                <a:tc hMerge="1">
                  <a:txBody>
                    <a:bodyPr/>
                    <a:lstStyle/>
                    <a:p>
                      <a:pPr algn="ctr"/>
                      <a:endParaRPr lang="en-US" dirty="0"/>
                    </a:p>
                  </a:txBody>
                  <a:tcPr marL="0" marR="0" marT="0" marB="0"/>
                </a:tc>
                <a:tc hMerge="1">
                  <a:txBody>
                    <a:bodyPr/>
                    <a:lstStyle/>
                    <a:p>
                      <a:pPr algn="ctr"/>
                      <a:endParaRPr lang="en-US" dirty="0"/>
                    </a:p>
                  </a:txBody>
                  <a:tcPr marL="0" marR="0" marT="0" marB="0"/>
                </a:tc>
                <a:tc hMerge="1">
                  <a:txBody>
                    <a:bodyPr/>
                    <a:lstStyle/>
                    <a:p>
                      <a:pPr algn="ctr"/>
                      <a:endParaRPr lang="en-US" dirty="0"/>
                    </a:p>
                  </a:txBody>
                  <a:tcPr marL="0" marR="0" marT="0" marB="0"/>
                </a:tc>
                <a:extLst>
                  <a:ext uri="{0D108BD9-81ED-4DB2-BD59-A6C34878D82A}">
                    <a16:rowId xmlns:a16="http://schemas.microsoft.com/office/drawing/2014/main" val="3836332455"/>
                  </a:ext>
                </a:extLst>
              </a:tr>
              <a:tr h="181610">
                <a:tc>
                  <a:txBody>
                    <a:bodyPr/>
                    <a:lstStyle/>
                    <a:p>
                      <a:pPr algn="ctr"/>
                      <a:r>
                        <a:rPr lang="en-US" dirty="0" smtClean="0"/>
                        <a:t>Bit(39:30)</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sz="1600" dirty="0" smtClean="0"/>
                        <a:t>DAM specific</a:t>
                      </a:r>
                      <a:endParaRPr lang="en-US" sz="1600" dirty="0"/>
                    </a:p>
                  </a:txBody>
                  <a:tcPr marL="0" marR="0" marT="0" marB="0"/>
                </a:tc>
                <a:extLst>
                  <a:ext uri="{0D108BD9-81ED-4DB2-BD59-A6C34878D82A}">
                    <a16:rowId xmlns:a16="http://schemas.microsoft.com/office/drawing/2014/main" val="3559565242"/>
                  </a:ext>
                </a:extLst>
              </a:tr>
              <a:tr h="0">
                <a:tc>
                  <a:txBody>
                    <a:bodyPr/>
                    <a:lstStyle/>
                    <a:p>
                      <a:pPr algn="ctr"/>
                      <a:r>
                        <a:rPr lang="en-US" dirty="0" smtClean="0"/>
                        <a:t>Bit(79:40)</a:t>
                      </a:r>
                      <a:endParaRPr lang="en-US" dirty="0"/>
                    </a:p>
                  </a:txBody>
                  <a:tcPr marL="0" marR="0" marT="0" marB="0"/>
                </a:tc>
                <a:tc>
                  <a:txBody>
                    <a:bodyPr/>
                    <a:lstStyle/>
                    <a:p>
                      <a:pPr algn="ctr"/>
                      <a:r>
                        <a:rPr lang="en-US" dirty="0" smtClean="0"/>
                        <a:t>USER</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Extras </a:t>
                      </a:r>
                    </a:p>
                  </a:txBody>
                  <a:tcPr marL="0" marR="0" marT="0" marB="0"/>
                </a:tc>
                <a:extLst>
                  <a:ext uri="{0D108BD9-81ED-4DB2-BD59-A6C34878D82A}">
                    <a16:rowId xmlns:a16="http://schemas.microsoft.com/office/drawing/2014/main" val="355624177"/>
                  </a:ext>
                </a:extLst>
              </a:tr>
            </a:tbl>
          </a:graphicData>
        </a:graphic>
      </p:graphicFrame>
      <p:graphicFrame>
        <p:nvGraphicFramePr>
          <p:cNvPr id="5" name="Table 4"/>
          <p:cNvGraphicFramePr>
            <a:graphicFrameLocks noGrp="1"/>
          </p:cNvGraphicFramePr>
          <p:nvPr>
            <p:extLst/>
          </p:nvPr>
        </p:nvGraphicFramePr>
        <p:xfrm>
          <a:off x="955675" y="4315206"/>
          <a:ext cx="10455280" cy="2026920"/>
        </p:xfrm>
        <a:graphic>
          <a:graphicData uri="http://schemas.openxmlformats.org/drawingml/2006/table">
            <a:tbl>
              <a:tblPr firstRow="1" bandRow="1">
                <a:tableStyleId>{5C22544A-7EE6-4342-B048-85BDC9FD1C3A}</a:tableStyleId>
              </a:tblPr>
              <a:tblGrid>
                <a:gridCol w="950480">
                  <a:extLst>
                    <a:ext uri="{9D8B030D-6E8A-4147-A177-3AD203B41FA5}">
                      <a16:colId xmlns:a16="http://schemas.microsoft.com/office/drawing/2014/main" val="954555114"/>
                    </a:ext>
                  </a:extLst>
                </a:gridCol>
                <a:gridCol w="950480">
                  <a:extLst>
                    <a:ext uri="{9D8B030D-6E8A-4147-A177-3AD203B41FA5}">
                      <a16:colId xmlns:a16="http://schemas.microsoft.com/office/drawing/2014/main" val="2871948538"/>
                    </a:ext>
                  </a:extLst>
                </a:gridCol>
                <a:gridCol w="950480">
                  <a:extLst>
                    <a:ext uri="{9D8B030D-6E8A-4147-A177-3AD203B41FA5}">
                      <a16:colId xmlns:a16="http://schemas.microsoft.com/office/drawing/2014/main" val="269577124"/>
                    </a:ext>
                  </a:extLst>
                </a:gridCol>
                <a:gridCol w="950480">
                  <a:extLst>
                    <a:ext uri="{9D8B030D-6E8A-4147-A177-3AD203B41FA5}">
                      <a16:colId xmlns:a16="http://schemas.microsoft.com/office/drawing/2014/main" val="388485334"/>
                    </a:ext>
                  </a:extLst>
                </a:gridCol>
                <a:gridCol w="950480">
                  <a:extLst>
                    <a:ext uri="{9D8B030D-6E8A-4147-A177-3AD203B41FA5}">
                      <a16:colId xmlns:a16="http://schemas.microsoft.com/office/drawing/2014/main" val="3176033182"/>
                    </a:ext>
                  </a:extLst>
                </a:gridCol>
                <a:gridCol w="950480">
                  <a:extLst>
                    <a:ext uri="{9D8B030D-6E8A-4147-A177-3AD203B41FA5}">
                      <a16:colId xmlns:a16="http://schemas.microsoft.com/office/drawing/2014/main" val="99299251"/>
                    </a:ext>
                  </a:extLst>
                </a:gridCol>
                <a:gridCol w="950480">
                  <a:extLst>
                    <a:ext uri="{9D8B030D-6E8A-4147-A177-3AD203B41FA5}">
                      <a16:colId xmlns:a16="http://schemas.microsoft.com/office/drawing/2014/main" val="1031936861"/>
                    </a:ext>
                  </a:extLst>
                </a:gridCol>
                <a:gridCol w="950480">
                  <a:extLst>
                    <a:ext uri="{9D8B030D-6E8A-4147-A177-3AD203B41FA5}">
                      <a16:colId xmlns:a16="http://schemas.microsoft.com/office/drawing/2014/main" val="1654465719"/>
                    </a:ext>
                  </a:extLst>
                </a:gridCol>
                <a:gridCol w="950480">
                  <a:extLst>
                    <a:ext uri="{9D8B030D-6E8A-4147-A177-3AD203B41FA5}">
                      <a16:colId xmlns:a16="http://schemas.microsoft.com/office/drawing/2014/main" val="2411036233"/>
                    </a:ext>
                  </a:extLst>
                </a:gridCol>
                <a:gridCol w="950480">
                  <a:extLst>
                    <a:ext uri="{9D8B030D-6E8A-4147-A177-3AD203B41FA5}">
                      <a16:colId xmlns:a16="http://schemas.microsoft.com/office/drawing/2014/main" val="1373834790"/>
                    </a:ext>
                  </a:extLst>
                </a:gridCol>
                <a:gridCol w="950480">
                  <a:extLst>
                    <a:ext uri="{9D8B030D-6E8A-4147-A177-3AD203B41FA5}">
                      <a16:colId xmlns:a16="http://schemas.microsoft.com/office/drawing/2014/main" val="3811367657"/>
                    </a:ext>
                  </a:extLst>
                </a:gridCol>
              </a:tblGrid>
              <a:tr h="370840">
                <a:tc>
                  <a:txBody>
                    <a:bodyPr/>
                    <a:lstStyle/>
                    <a:p>
                      <a:pPr algn="ctr"/>
                      <a:r>
                        <a:rPr lang="en-US" dirty="0" smtClean="0"/>
                        <a:t>packet</a:t>
                      </a:r>
                      <a:endParaRPr lang="en-US" dirty="0"/>
                    </a:p>
                  </a:txBody>
                  <a:tcPr marL="0" marR="0" marT="0" marB="0"/>
                </a:tc>
                <a:tc gridSpan="10">
                  <a:txBody>
                    <a:bodyPr/>
                    <a:lstStyle/>
                    <a:p>
                      <a:pPr algn="ctr"/>
                      <a:r>
                        <a:rPr lang="en-US" dirty="0" smtClean="0"/>
                        <a:t>One packet at </a:t>
                      </a:r>
                      <a:r>
                        <a:rPr lang="en-US" baseline="0" dirty="0" smtClean="0"/>
                        <a:t>9.85 MHz, or ten (single word at 98.5 MHz)</a:t>
                      </a:r>
                      <a:endParaRPr lang="en-US" dirty="0"/>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86665337"/>
                  </a:ext>
                </a:extLst>
              </a:tr>
              <a:tr h="370840">
                <a:tc>
                  <a:txBody>
                    <a:bodyPr/>
                    <a:lstStyle/>
                    <a:p>
                      <a:pPr algn="ctr"/>
                      <a:r>
                        <a:rPr lang="en-US" dirty="0" smtClean="0"/>
                        <a:t>word</a:t>
                      </a:r>
                      <a:endParaRPr lang="en-US" dirty="0"/>
                    </a:p>
                  </a:txBody>
                  <a:tcPr marL="0" marR="0" marT="0" marB="0"/>
                </a:tc>
                <a:tc>
                  <a:txBody>
                    <a:bodyPr/>
                    <a:lstStyle/>
                    <a:p>
                      <a:pPr algn="ctr"/>
                      <a:r>
                        <a:rPr lang="en-US" dirty="0" smtClean="0"/>
                        <a:t>1</a:t>
                      </a:r>
                      <a:endParaRPr lang="en-US" dirty="0"/>
                    </a:p>
                  </a:txBody>
                  <a:tcPr marL="0" marR="0" marT="0" marB="0"/>
                </a:tc>
                <a:tc>
                  <a:txBody>
                    <a:bodyPr/>
                    <a:lstStyle/>
                    <a:p>
                      <a:pPr algn="ctr"/>
                      <a:r>
                        <a:rPr lang="en-US" dirty="0" smtClean="0"/>
                        <a:t>2</a:t>
                      </a:r>
                      <a:endParaRPr lang="en-US" dirty="0"/>
                    </a:p>
                  </a:txBody>
                  <a:tcPr marL="0" marR="0" marT="0" marB="0"/>
                </a:tc>
                <a:tc>
                  <a:txBody>
                    <a:bodyPr/>
                    <a:lstStyle/>
                    <a:p>
                      <a:pPr algn="ctr"/>
                      <a:r>
                        <a:rPr lang="en-US" dirty="0" smtClean="0"/>
                        <a:t>3</a:t>
                      </a:r>
                      <a:endParaRPr lang="en-US" dirty="0"/>
                    </a:p>
                  </a:txBody>
                  <a:tcPr marL="0" marR="0" marT="0" marB="0"/>
                </a:tc>
                <a:tc>
                  <a:txBody>
                    <a:bodyPr/>
                    <a:lstStyle/>
                    <a:p>
                      <a:pPr algn="ctr"/>
                      <a:r>
                        <a:rPr lang="en-US" dirty="0" smtClean="0"/>
                        <a:t>4</a:t>
                      </a:r>
                      <a:endParaRPr lang="en-US" dirty="0"/>
                    </a:p>
                  </a:txBody>
                  <a:tcPr marL="0" marR="0" marT="0" marB="0"/>
                </a:tc>
                <a:tc>
                  <a:txBody>
                    <a:bodyPr/>
                    <a:lstStyle/>
                    <a:p>
                      <a:pPr algn="ctr"/>
                      <a:r>
                        <a:rPr lang="en-US" dirty="0" smtClean="0"/>
                        <a:t>5</a:t>
                      </a:r>
                      <a:endParaRPr lang="en-US" dirty="0"/>
                    </a:p>
                  </a:txBody>
                  <a:tcPr marL="0" marR="0" marT="0" marB="0"/>
                </a:tc>
                <a:tc>
                  <a:txBody>
                    <a:bodyPr/>
                    <a:lstStyle/>
                    <a:p>
                      <a:pPr algn="ctr"/>
                      <a:r>
                        <a:rPr lang="en-US" dirty="0" smtClean="0"/>
                        <a:t>6</a:t>
                      </a:r>
                      <a:endParaRPr lang="en-US" dirty="0"/>
                    </a:p>
                  </a:txBody>
                  <a:tcPr marL="0" marR="0" marT="0" marB="0"/>
                </a:tc>
                <a:tc>
                  <a:txBody>
                    <a:bodyPr/>
                    <a:lstStyle/>
                    <a:p>
                      <a:pPr algn="ctr"/>
                      <a:r>
                        <a:rPr lang="en-US" dirty="0" smtClean="0"/>
                        <a:t>7</a:t>
                      </a:r>
                      <a:endParaRPr lang="en-US" dirty="0"/>
                    </a:p>
                  </a:txBody>
                  <a:tcPr marL="0" marR="0" marT="0" marB="0"/>
                </a:tc>
                <a:tc>
                  <a:txBody>
                    <a:bodyPr/>
                    <a:lstStyle/>
                    <a:p>
                      <a:pPr algn="ctr"/>
                      <a:r>
                        <a:rPr lang="en-US" dirty="0" smtClean="0"/>
                        <a:t>8</a:t>
                      </a:r>
                      <a:endParaRPr lang="en-US" dirty="0"/>
                    </a:p>
                  </a:txBody>
                  <a:tcPr marL="0" marR="0" marT="0" marB="0"/>
                </a:tc>
                <a:tc>
                  <a:txBody>
                    <a:bodyPr/>
                    <a:lstStyle/>
                    <a:p>
                      <a:pPr algn="ctr"/>
                      <a:r>
                        <a:rPr lang="en-US" dirty="0" smtClean="0"/>
                        <a:t>9</a:t>
                      </a:r>
                      <a:endParaRPr lang="en-US" dirty="0"/>
                    </a:p>
                  </a:txBody>
                  <a:tcPr marL="0" marR="0" marT="0" marB="0"/>
                </a:tc>
                <a:tc>
                  <a:txBody>
                    <a:bodyPr/>
                    <a:lstStyle/>
                    <a:p>
                      <a:pPr algn="ctr"/>
                      <a:r>
                        <a:rPr lang="en-US" dirty="0" smtClean="0"/>
                        <a:t>10</a:t>
                      </a:r>
                      <a:endParaRPr lang="en-US" dirty="0"/>
                    </a:p>
                  </a:txBody>
                  <a:tcPr marL="0" marR="0" marT="0" marB="0"/>
                </a:tc>
                <a:extLst>
                  <a:ext uri="{0D108BD9-81ED-4DB2-BD59-A6C34878D82A}">
                    <a16:rowId xmlns:a16="http://schemas.microsoft.com/office/drawing/2014/main" val="3396379908"/>
                  </a:ext>
                </a:extLst>
              </a:tr>
              <a:tr h="370840">
                <a:tc>
                  <a:txBody>
                    <a:bodyPr/>
                    <a:lstStyle/>
                    <a:p>
                      <a:pPr algn="ctr"/>
                      <a:r>
                        <a:rPr lang="en-US" dirty="0" smtClean="0"/>
                        <a:t>Bit(9:0)</a:t>
                      </a:r>
                    </a:p>
                    <a:p>
                      <a:pPr algn="ctr"/>
                      <a:r>
                        <a:rPr lang="en-US" sz="1400" dirty="0" err="1" smtClean="0"/>
                        <a:t>abcdeifghj</a:t>
                      </a:r>
                      <a:r>
                        <a:rPr lang="en-US" sz="1400" dirty="0" smtClean="0"/>
                        <a:t>-</a:t>
                      </a:r>
                      <a:endParaRPr lang="en-US" sz="1400" dirty="0"/>
                    </a:p>
                  </a:txBody>
                  <a:tcPr marL="0" marR="0" marT="0" marB="0"/>
                </a:tc>
                <a:tc>
                  <a:txBody>
                    <a:bodyPr/>
                    <a:lstStyle/>
                    <a:p>
                      <a:pPr algn="ctr"/>
                      <a:r>
                        <a:rPr lang="en-US" dirty="0" smtClean="0"/>
                        <a:t>K28.1/3C</a:t>
                      </a:r>
                    </a:p>
                    <a:p>
                      <a:pPr algn="ctr"/>
                      <a:r>
                        <a:rPr lang="en-US" sz="1200" dirty="0" smtClean="0"/>
                        <a:t>0011111001</a:t>
                      </a:r>
                    </a:p>
                    <a:p>
                      <a:pPr algn="ctr"/>
                      <a:r>
                        <a:rPr lang="en-US" sz="1200" dirty="0" smtClean="0"/>
                        <a:t>x0111110xx</a:t>
                      </a:r>
                      <a:endParaRPr lang="en-US" sz="1200" dirty="0"/>
                    </a:p>
                  </a:txBody>
                  <a:tcPr marL="0" marR="0" marT="0" marB="0"/>
                </a:tc>
                <a:tc>
                  <a:txBody>
                    <a:bodyPr/>
                    <a:lstStyle/>
                    <a:p>
                      <a:pPr algn="ctr"/>
                      <a:r>
                        <a:rPr lang="en-US" dirty="0" smtClean="0"/>
                        <a:t>K28.2/5C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0011110101</a:t>
                      </a:r>
                    </a:p>
                  </a:txBody>
                  <a:tcPr marL="0" marR="0" marT="0" marB="0"/>
                </a:tc>
                <a:tc>
                  <a:txBody>
                    <a:bodyPr/>
                    <a:lstStyle/>
                    <a:p>
                      <a:pPr algn="ctr"/>
                      <a:r>
                        <a:rPr lang="en-US" dirty="0" smtClean="0"/>
                        <a:t>K28.3/7C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0011110011</a:t>
                      </a:r>
                    </a:p>
                  </a:txBody>
                  <a:tcPr marL="0" marR="0" marT="0" marB="0"/>
                </a:tc>
                <a:tc>
                  <a:txBody>
                    <a:bodyPr/>
                    <a:lstStyle/>
                    <a:p>
                      <a:pPr algn="ctr"/>
                      <a:r>
                        <a:rPr lang="en-US" dirty="0" smtClean="0"/>
                        <a:t>K28.4/9C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0011110010</a:t>
                      </a:r>
                    </a:p>
                  </a:txBody>
                  <a:tcPr marL="0" marR="0" marT="0" marB="0"/>
                </a:tc>
                <a:tc>
                  <a:txBody>
                    <a:bodyPr/>
                    <a:lstStyle/>
                    <a:p>
                      <a:pPr algn="ctr"/>
                      <a:r>
                        <a:rPr lang="en-US" dirty="0" smtClean="0"/>
                        <a:t>K28.5/BC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0011111010 x0111110xx</a:t>
                      </a:r>
                    </a:p>
                  </a:txBody>
                  <a:tcPr marL="0" marR="0" marT="0" marB="0"/>
                </a:tc>
                <a:tc>
                  <a:txBody>
                    <a:bodyPr/>
                    <a:lstStyle/>
                    <a:p>
                      <a:pPr algn="ctr"/>
                      <a:r>
                        <a:rPr lang="en-US" dirty="0" smtClean="0"/>
                        <a:t>K28.6/DC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0011110110</a:t>
                      </a:r>
                    </a:p>
                  </a:txBody>
                  <a:tcPr marL="0" marR="0" marT="0" marB="0"/>
                </a:tc>
                <a:tc>
                  <a:txBody>
                    <a:bodyPr/>
                    <a:lstStyle/>
                    <a:p>
                      <a:pPr algn="ctr"/>
                      <a:r>
                        <a:rPr lang="en-US" dirty="0" smtClean="0"/>
                        <a:t>K28.7/FC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0011111000 x0111110xx</a:t>
                      </a:r>
                    </a:p>
                  </a:txBody>
                  <a:tcPr marL="0" marR="0" marT="0" marB="0"/>
                </a:tc>
                <a:tc>
                  <a:txBody>
                    <a:bodyPr/>
                    <a:lstStyle/>
                    <a:p>
                      <a:pPr algn="ctr"/>
                      <a:r>
                        <a:rPr lang="en-US" dirty="0" smtClean="0"/>
                        <a:t>K23.7/F7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1110101000</a:t>
                      </a:r>
                    </a:p>
                  </a:txBody>
                  <a:tcPr marL="0" marR="0" marT="0" marB="0"/>
                </a:tc>
                <a:tc>
                  <a:txBody>
                    <a:bodyPr/>
                    <a:lstStyle/>
                    <a:p>
                      <a:pPr algn="ctr"/>
                      <a:r>
                        <a:rPr lang="en-US" dirty="0" smtClean="0"/>
                        <a:t>K27.7/FB</a:t>
                      </a:r>
                    </a:p>
                    <a:p>
                      <a:pPr algn="ctr"/>
                      <a:r>
                        <a:rPr lang="en-US" sz="1200" dirty="0" smtClean="0"/>
                        <a:t>1101101000</a:t>
                      </a:r>
                    </a:p>
                  </a:txBody>
                  <a:tcPr marL="0" marR="0" marT="0" marB="0"/>
                </a:tc>
                <a:tc>
                  <a:txBody>
                    <a:bodyPr/>
                    <a:lstStyle/>
                    <a:p>
                      <a:pPr algn="ctr"/>
                      <a:r>
                        <a:rPr lang="en-US" dirty="0" smtClean="0"/>
                        <a:t>K28.0/1C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0011110100</a:t>
                      </a:r>
                    </a:p>
                  </a:txBody>
                  <a:tcPr marL="0" marR="0" marT="0" marB="0"/>
                </a:tc>
                <a:extLst>
                  <a:ext uri="{0D108BD9-81ED-4DB2-BD59-A6C34878D82A}">
                    <a16:rowId xmlns:a16="http://schemas.microsoft.com/office/drawing/2014/main" val="2236157531"/>
                  </a:ext>
                </a:extLst>
              </a:tr>
              <a:tr h="370840">
                <a:tc>
                  <a:txBody>
                    <a:bodyPr/>
                    <a:lstStyle/>
                    <a:p>
                      <a:pPr algn="ctr"/>
                      <a:r>
                        <a:rPr lang="en-US" dirty="0" smtClean="0"/>
                        <a:t>Bit(39:10)</a:t>
                      </a:r>
                      <a:endParaRPr lang="en-US" dirty="0"/>
                    </a:p>
                  </a:txBody>
                  <a:tcPr marL="0" marR="0" marT="0" marB="0"/>
                </a:tc>
                <a:tc>
                  <a:txBody>
                    <a:bodyPr/>
                    <a:lstStyle/>
                    <a:p>
                      <a:pPr algn="ctr"/>
                      <a:r>
                        <a:rPr lang="en-US" dirty="0" smtClean="0"/>
                        <a:t>Status</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extLst>
                  <a:ext uri="{0D108BD9-81ED-4DB2-BD59-A6C34878D82A}">
                    <a16:rowId xmlns:a16="http://schemas.microsoft.com/office/drawing/2014/main" val="2555251632"/>
                  </a:ext>
                </a:extLst>
              </a:tr>
              <a:tr h="0">
                <a:tc>
                  <a:txBody>
                    <a:bodyPr/>
                    <a:lstStyle/>
                    <a:p>
                      <a:pPr algn="ctr"/>
                      <a:r>
                        <a:rPr lang="en-US" dirty="0" smtClean="0"/>
                        <a:t>Bit(79:40)</a:t>
                      </a:r>
                      <a:endParaRPr lang="en-US" dirty="0"/>
                    </a:p>
                  </a:txBody>
                  <a:tcPr marL="0" marR="0" marT="0" marB="0"/>
                </a:tc>
                <a:tc>
                  <a:txBody>
                    <a:bodyPr/>
                    <a:lstStyle/>
                    <a:p>
                      <a:pPr algn="ctr"/>
                      <a:r>
                        <a:rPr lang="en-US" sz="1600" dirty="0" smtClean="0"/>
                        <a:t>RDO/ASIC</a:t>
                      </a:r>
                      <a:endParaRPr lang="en-US" sz="16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extLst>
                  <a:ext uri="{0D108BD9-81ED-4DB2-BD59-A6C34878D82A}">
                    <a16:rowId xmlns:a16="http://schemas.microsoft.com/office/drawing/2014/main" val="355624177"/>
                  </a:ext>
                </a:extLst>
              </a:tr>
            </a:tbl>
          </a:graphicData>
        </a:graphic>
      </p:graphicFrame>
      <p:sp>
        <p:nvSpPr>
          <p:cNvPr id="6" name="TextBox 5"/>
          <p:cNvSpPr txBox="1"/>
          <p:nvPr/>
        </p:nvSpPr>
        <p:spPr>
          <a:xfrm>
            <a:off x="958922" y="3915096"/>
            <a:ext cx="6051721" cy="400110"/>
          </a:xfrm>
          <a:prstGeom prst="rect">
            <a:avLst/>
          </a:prstGeom>
          <a:noFill/>
        </p:spPr>
        <p:txBody>
          <a:bodyPr wrap="none" rtlCol="0">
            <a:spAutoFit/>
          </a:bodyPr>
          <a:lstStyle/>
          <a:p>
            <a:r>
              <a:rPr lang="en-US" sz="2000" dirty="0" smtClean="0"/>
              <a:t>3</a:t>
            </a:r>
            <a:r>
              <a:rPr lang="en-US" sz="2000" dirty="0" smtClean="0"/>
              <a:t>.6.4 </a:t>
            </a:r>
            <a:r>
              <a:rPr lang="en-US" sz="2000" dirty="0" smtClean="0"/>
              <a:t>DAM </a:t>
            </a:r>
            <a:r>
              <a:rPr lang="en-US" sz="2000" dirty="0" smtClean="0">
                <a:sym typeface="Wingdings" panose="05000000000000000000" pitchFamily="2" charset="2"/>
              </a:rPr>
              <a:t> GTU</a:t>
            </a:r>
            <a:r>
              <a:rPr lang="en-US" sz="2000" dirty="0" smtClean="0"/>
              <a:t> communication</a:t>
            </a:r>
            <a:r>
              <a:rPr lang="en-US" sz="2000" dirty="0"/>
              <a:t> </a:t>
            </a:r>
            <a:r>
              <a:rPr lang="en-US" sz="2000" dirty="0" smtClean="0"/>
              <a:t>(uplink, for example)</a:t>
            </a:r>
            <a:r>
              <a:rPr lang="en-US" sz="2000" b="1" dirty="0" smtClean="0"/>
              <a:t> </a:t>
            </a:r>
            <a:endParaRPr lang="en-US" dirty="0" smtClean="0"/>
          </a:p>
        </p:txBody>
      </p:sp>
      <p:sp>
        <p:nvSpPr>
          <p:cNvPr id="7" name="Slide Number Placeholder 6"/>
          <p:cNvSpPr>
            <a:spLocks noGrp="1"/>
          </p:cNvSpPr>
          <p:nvPr>
            <p:ph type="sldNum" sz="quarter" idx="12"/>
          </p:nvPr>
        </p:nvSpPr>
        <p:spPr/>
        <p:txBody>
          <a:bodyPr/>
          <a:lstStyle/>
          <a:p>
            <a:fld id="{ED7F7473-35CC-4359-AC04-EFEE0D39A7D2}" type="slidenum">
              <a:rPr lang="en-US" smtClean="0"/>
              <a:t>25</a:t>
            </a:fld>
            <a:endParaRPr lang="en-US" dirty="0"/>
          </a:p>
        </p:txBody>
      </p:sp>
    </p:spTree>
    <p:extLst>
      <p:ext uri="{BB962C8B-B14F-4D97-AF65-F5344CB8AC3E}">
        <p14:creationId xmlns:p14="http://schemas.microsoft.com/office/powerpoint/2010/main" val="1409346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smtClean="0">
                <a:solidFill>
                  <a:srgbClr val="000000"/>
                </a:solidFill>
              </a:rPr>
              <a:t>3.7</a:t>
            </a:r>
            <a:r>
              <a:rPr lang="en-US" sz="2000" dirty="0" smtClean="0">
                <a:solidFill>
                  <a:srgbClr val="000000"/>
                </a:solidFill>
              </a:rPr>
              <a:t> </a:t>
            </a:r>
            <a:r>
              <a:rPr lang="en-US" sz="2000" dirty="0" smtClean="0">
                <a:solidFill>
                  <a:srgbClr val="000000"/>
                </a:solidFill>
              </a:rPr>
              <a:t>The risk mitigation</a:t>
            </a:r>
            <a:endParaRPr lang="en-US" sz="2000" dirty="0">
              <a:solidFill>
                <a:srgbClr val="000000"/>
              </a:solidFill>
            </a:endParaRPr>
          </a:p>
        </p:txBody>
      </p:sp>
      <p:sp>
        <p:nvSpPr>
          <p:cNvPr id="20" name="Title 1"/>
          <p:cNvSpPr txBox="1">
            <a:spLocks/>
          </p:cNvSpPr>
          <p:nvPr/>
        </p:nvSpPr>
        <p:spPr>
          <a:xfrm>
            <a:off x="1204913" y="319817"/>
            <a:ext cx="3885247"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B3</a:t>
            </a:r>
            <a:r>
              <a:rPr lang="en-US" b="1" dirty="0" smtClean="0"/>
              <a:t>. The </a:t>
            </a:r>
            <a:r>
              <a:rPr lang="en-US" b="1" dirty="0" err="1" smtClean="0"/>
              <a:t>ePIC</a:t>
            </a:r>
            <a:r>
              <a:rPr lang="en-US" b="1" dirty="0" smtClean="0"/>
              <a:t> Designs</a:t>
            </a:r>
            <a:endParaRPr lang="en-US" b="1" dirty="0"/>
          </a:p>
        </p:txBody>
      </p:sp>
      <p:sp>
        <p:nvSpPr>
          <p:cNvPr id="18" name="Rectangle 17"/>
          <p:cNvSpPr/>
          <p:nvPr/>
        </p:nvSpPr>
        <p:spPr>
          <a:xfrm>
            <a:off x="825549" y="3028226"/>
            <a:ext cx="5965081" cy="3521934"/>
          </a:xfrm>
          <a:prstGeom prst="rect">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708937" y="1251690"/>
            <a:ext cx="4875622" cy="646331"/>
          </a:xfrm>
          <a:prstGeom prst="rect">
            <a:avLst/>
          </a:prstGeom>
          <a:noFill/>
        </p:spPr>
        <p:txBody>
          <a:bodyPr wrap="square" rtlCol="0">
            <a:spAutoFit/>
          </a:bodyPr>
          <a:lstStyle/>
          <a:p>
            <a:r>
              <a:rPr lang="en-US" dirty="0" smtClean="0"/>
              <a:t>3.7</a:t>
            </a:r>
            <a:r>
              <a:rPr lang="en-US" dirty="0" smtClean="0"/>
              <a:t>.1 </a:t>
            </a:r>
            <a:r>
              <a:rPr lang="en-US" dirty="0" smtClean="0"/>
              <a:t>Clock phase (RDO/</a:t>
            </a:r>
            <a:r>
              <a:rPr lang="en-US" dirty="0" err="1" smtClean="0"/>
              <a:t>lpGBT</a:t>
            </a:r>
            <a:r>
              <a:rPr lang="en-US" dirty="0" smtClean="0"/>
              <a:t> recovered clock versus electron beam) monitoring:</a:t>
            </a:r>
          </a:p>
        </p:txBody>
      </p:sp>
      <p:sp>
        <p:nvSpPr>
          <p:cNvPr id="32" name="Freeform 31"/>
          <p:cNvSpPr/>
          <p:nvPr/>
        </p:nvSpPr>
        <p:spPr>
          <a:xfrm>
            <a:off x="1185917" y="5519593"/>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 name="Straight Connector 32"/>
          <p:cNvCxnSpPr/>
          <p:nvPr/>
        </p:nvCxnSpPr>
        <p:spPr>
          <a:xfrm flipV="1">
            <a:off x="1622870" y="6031775"/>
            <a:ext cx="564411"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0"/>
          </p:cNvCxnSpPr>
          <p:nvPr/>
        </p:nvCxnSpPr>
        <p:spPr>
          <a:xfrm flipH="1" flipV="1">
            <a:off x="764436" y="6031775"/>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608762" y="5514598"/>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Connector 35"/>
          <p:cNvCxnSpPr/>
          <p:nvPr/>
        </p:nvCxnSpPr>
        <p:spPr>
          <a:xfrm flipV="1">
            <a:off x="3045715" y="6031775"/>
            <a:ext cx="572041" cy="7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0"/>
          </p:cNvCxnSpPr>
          <p:nvPr/>
        </p:nvCxnSpPr>
        <p:spPr>
          <a:xfrm flipH="1" flipV="1">
            <a:off x="2187281" y="6026780"/>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039237" y="5512567"/>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 name="Straight Connector 38"/>
          <p:cNvCxnSpPr/>
          <p:nvPr/>
        </p:nvCxnSpPr>
        <p:spPr>
          <a:xfrm flipV="1">
            <a:off x="4476190" y="6031775"/>
            <a:ext cx="1142319" cy="5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8" idx="0"/>
          </p:cNvCxnSpPr>
          <p:nvPr/>
        </p:nvCxnSpPr>
        <p:spPr>
          <a:xfrm flipH="1" flipV="1">
            <a:off x="3617756" y="6024749"/>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5998057" y="5519593"/>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2" name="Straight Connector 41"/>
          <p:cNvCxnSpPr/>
          <p:nvPr/>
        </p:nvCxnSpPr>
        <p:spPr>
          <a:xfrm>
            <a:off x="6435010" y="6044475"/>
            <a:ext cx="579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0"/>
          </p:cNvCxnSpPr>
          <p:nvPr/>
        </p:nvCxnSpPr>
        <p:spPr>
          <a:xfrm flipH="1" flipV="1">
            <a:off x="5576576" y="6031775"/>
            <a:ext cx="421481" cy="5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465859" y="5865233"/>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594654" y="5865233"/>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826365" y="5292743"/>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505891" y="5045164"/>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09280" y="5038743"/>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34947" y="5037273"/>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25248" y="5299164"/>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908163" y="5043694"/>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08163" y="5045164"/>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633830" y="5043694"/>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2934" y="5302212"/>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05849" y="5046742"/>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05849" y="5048212"/>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831516" y="5046742"/>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633830" y="5292122"/>
            <a:ext cx="1204932" cy="1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38762" y="5051754"/>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38762" y="5053224"/>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64429" y="5051754"/>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198370" y="5115233"/>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flipH="1">
            <a:off x="5319331" y="5119178"/>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flipH="1">
            <a:off x="5181037" y="5885433"/>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flipH="1">
            <a:off x="5301998" y="5889378"/>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flipH="1">
            <a:off x="3517902" y="5135176"/>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46697" y="5135176"/>
            <a:ext cx="151897" cy="357251"/>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8125" y="5711387"/>
            <a:ext cx="1037967" cy="523220"/>
          </a:xfrm>
          <a:prstGeom prst="rect">
            <a:avLst/>
          </a:prstGeom>
          <a:noFill/>
        </p:spPr>
        <p:txBody>
          <a:bodyPr wrap="square" rtlCol="0">
            <a:spAutoFit/>
          </a:bodyPr>
          <a:lstStyle/>
          <a:p>
            <a:r>
              <a:rPr lang="en-US" sz="1400" dirty="0" smtClean="0"/>
              <a:t>e</a:t>
            </a:r>
            <a:r>
              <a:rPr lang="en-US" sz="1400" baseline="30000" dirty="0" smtClean="0"/>
              <a:t>-</a:t>
            </a:r>
            <a:r>
              <a:rPr lang="en-US" sz="1400" dirty="0" smtClean="0"/>
              <a:t> Beam pickup</a:t>
            </a:r>
            <a:endParaRPr lang="en-US" sz="1400" dirty="0"/>
          </a:p>
        </p:txBody>
      </p:sp>
      <p:sp>
        <p:nvSpPr>
          <p:cNvPr id="69" name="TextBox 68"/>
          <p:cNvSpPr txBox="1"/>
          <p:nvPr/>
        </p:nvSpPr>
        <p:spPr>
          <a:xfrm>
            <a:off x="321182" y="4984058"/>
            <a:ext cx="1405586" cy="307777"/>
          </a:xfrm>
          <a:prstGeom prst="rect">
            <a:avLst/>
          </a:prstGeom>
          <a:noFill/>
        </p:spPr>
        <p:txBody>
          <a:bodyPr wrap="square" rtlCol="0">
            <a:spAutoFit/>
          </a:bodyPr>
          <a:lstStyle/>
          <a:p>
            <a:r>
              <a:rPr lang="en-US" sz="1400" dirty="0" smtClean="0"/>
              <a:t>RDO(area) Clock</a:t>
            </a:r>
            <a:endParaRPr lang="en-US" sz="1400" dirty="0"/>
          </a:p>
        </p:txBody>
      </p:sp>
      <p:sp>
        <p:nvSpPr>
          <p:cNvPr id="70" name="Up Arrow 69"/>
          <p:cNvSpPr/>
          <p:nvPr/>
        </p:nvSpPr>
        <p:spPr>
          <a:xfrm>
            <a:off x="3261919" y="4320682"/>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1" name="Curved Connector 70"/>
          <p:cNvCxnSpPr/>
          <p:nvPr/>
        </p:nvCxnSpPr>
        <p:spPr>
          <a:xfrm rot="16200000" flipH="1">
            <a:off x="2238440" y="5432327"/>
            <a:ext cx="859638" cy="317958"/>
          </a:xfrm>
          <a:prstGeom prst="curvedConnector3">
            <a:avLst>
              <a:gd name="adj1" fmla="val 109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47474" y="4033721"/>
            <a:ext cx="800219" cy="307777"/>
          </a:xfrm>
          <a:prstGeom prst="rect">
            <a:avLst/>
          </a:prstGeom>
          <a:noFill/>
        </p:spPr>
        <p:txBody>
          <a:bodyPr wrap="none" rtlCol="0">
            <a:spAutoFit/>
          </a:bodyPr>
          <a:lstStyle/>
          <a:p>
            <a:r>
              <a:rPr lang="en-US" sz="1400" dirty="0" smtClean="0"/>
              <a:t>Phase#1</a:t>
            </a:r>
            <a:endParaRPr lang="en-US" sz="1400" dirty="0"/>
          </a:p>
        </p:txBody>
      </p:sp>
      <p:cxnSp>
        <p:nvCxnSpPr>
          <p:cNvPr id="73" name="Curved Connector 72"/>
          <p:cNvCxnSpPr/>
          <p:nvPr/>
        </p:nvCxnSpPr>
        <p:spPr>
          <a:xfrm rot="16200000" flipH="1">
            <a:off x="806372" y="5446052"/>
            <a:ext cx="859638" cy="317958"/>
          </a:xfrm>
          <a:prstGeom prst="curvedConnector3">
            <a:avLst>
              <a:gd name="adj1" fmla="val 109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p:nvPr/>
        </p:nvCxnSpPr>
        <p:spPr>
          <a:xfrm rot="16200000" flipH="1">
            <a:off x="3661585" y="5411710"/>
            <a:ext cx="833327" cy="332879"/>
          </a:xfrm>
          <a:prstGeom prst="curvedConnector3">
            <a:avLst>
              <a:gd name="adj1" fmla="val 2371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p:nvPr/>
        </p:nvCxnSpPr>
        <p:spPr>
          <a:xfrm rot="16200000" flipH="1">
            <a:off x="5619377" y="5443964"/>
            <a:ext cx="821095" cy="362369"/>
          </a:xfrm>
          <a:prstGeom prst="curvedConnector3">
            <a:avLst>
              <a:gd name="adj1" fmla="val 1693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64385" y="4025110"/>
            <a:ext cx="800219" cy="307777"/>
          </a:xfrm>
          <a:prstGeom prst="rect">
            <a:avLst/>
          </a:prstGeom>
          <a:noFill/>
        </p:spPr>
        <p:txBody>
          <a:bodyPr wrap="none" rtlCol="0">
            <a:spAutoFit/>
          </a:bodyPr>
          <a:lstStyle/>
          <a:p>
            <a:r>
              <a:rPr lang="en-US" sz="1400" dirty="0" smtClean="0"/>
              <a:t>Phase#2</a:t>
            </a:r>
            <a:endParaRPr lang="en-US" sz="1400" dirty="0"/>
          </a:p>
        </p:txBody>
      </p:sp>
      <p:sp>
        <p:nvSpPr>
          <p:cNvPr id="77" name="TextBox 76"/>
          <p:cNvSpPr txBox="1"/>
          <p:nvPr/>
        </p:nvSpPr>
        <p:spPr>
          <a:xfrm>
            <a:off x="3465859" y="4050662"/>
            <a:ext cx="1074333" cy="307777"/>
          </a:xfrm>
          <a:prstGeom prst="rect">
            <a:avLst/>
          </a:prstGeom>
          <a:noFill/>
        </p:spPr>
        <p:txBody>
          <a:bodyPr wrap="none" rtlCol="0">
            <a:spAutoFit/>
          </a:bodyPr>
          <a:lstStyle/>
          <a:p>
            <a:r>
              <a:rPr lang="en-US" sz="1400" dirty="0" smtClean="0"/>
              <a:t>Phase#1160</a:t>
            </a:r>
            <a:endParaRPr lang="en-US" sz="1400" dirty="0"/>
          </a:p>
        </p:txBody>
      </p:sp>
      <p:sp>
        <p:nvSpPr>
          <p:cNvPr id="78" name="TextBox 77"/>
          <p:cNvSpPr txBox="1"/>
          <p:nvPr/>
        </p:nvSpPr>
        <p:spPr>
          <a:xfrm>
            <a:off x="5417951" y="4050662"/>
            <a:ext cx="800219" cy="307777"/>
          </a:xfrm>
          <a:prstGeom prst="rect">
            <a:avLst/>
          </a:prstGeom>
          <a:noFill/>
        </p:spPr>
        <p:txBody>
          <a:bodyPr wrap="none" rtlCol="0">
            <a:spAutoFit/>
          </a:bodyPr>
          <a:lstStyle/>
          <a:p>
            <a:r>
              <a:rPr lang="en-US" sz="1400" dirty="0" smtClean="0"/>
              <a:t>Phase#1</a:t>
            </a:r>
            <a:endParaRPr lang="en-US" sz="1400" dirty="0"/>
          </a:p>
        </p:txBody>
      </p:sp>
      <p:sp>
        <p:nvSpPr>
          <p:cNvPr id="79" name="TextBox 78"/>
          <p:cNvSpPr txBox="1"/>
          <p:nvPr/>
        </p:nvSpPr>
        <p:spPr>
          <a:xfrm>
            <a:off x="2702608" y="3071871"/>
            <a:ext cx="1718547" cy="307777"/>
          </a:xfrm>
          <a:prstGeom prst="rect">
            <a:avLst/>
          </a:prstGeom>
          <a:noFill/>
        </p:spPr>
        <p:txBody>
          <a:bodyPr wrap="none" rtlCol="0">
            <a:spAutoFit/>
          </a:bodyPr>
          <a:lstStyle/>
          <a:p>
            <a:r>
              <a:rPr lang="en-US" sz="1400" dirty="0" err="1" smtClean="0"/>
              <a:t>PhaseOrbit</a:t>
            </a:r>
            <a:r>
              <a:rPr lang="en-US" sz="1400" dirty="0" smtClean="0"/>
              <a:t> (average)</a:t>
            </a:r>
            <a:endParaRPr lang="en-US" sz="1400" dirty="0"/>
          </a:p>
        </p:txBody>
      </p:sp>
      <p:sp>
        <p:nvSpPr>
          <p:cNvPr id="80" name="Up Arrow 79"/>
          <p:cNvSpPr/>
          <p:nvPr/>
        </p:nvSpPr>
        <p:spPr>
          <a:xfrm>
            <a:off x="3242229" y="3350057"/>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Up Arrow 80"/>
          <p:cNvSpPr/>
          <p:nvPr/>
        </p:nvSpPr>
        <p:spPr>
          <a:xfrm>
            <a:off x="3223543" y="2465199"/>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TextBox 81"/>
          <p:cNvSpPr txBox="1"/>
          <p:nvPr/>
        </p:nvSpPr>
        <p:spPr>
          <a:xfrm>
            <a:off x="3025560" y="1962218"/>
            <a:ext cx="2819426" cy="584775"/>
          </a:xfrm>
          <a:prstGeom prst="rect">
            <a:avLst/>
          </a:prstGeom>
          <a:noFill/>
        </p:spPr>
        <p:txBody>
          <a:bodyPr wrap="none" rtlCol="0">
            <a:spAutoFit/>
          </a:bodyPr>
          <a:lstStyle/>
          <a:p>
            <a:r>
              <a:rPr lang="en-US" sz="3200" b="1" dirty="0" smtClean="0"/>
              <a:t>GTU</a:t>
            </a:r>
            <a:r>
              <a:rPr lang="en-US" sz="2000" dirty="0" smtClean="0"/>
              <a:t>: Phase Correction</a:t>
            </a:r>
            <a:endParaRPr lang="en-US" sz="3200" dirty="0"/>
          </a:p>
        </p:txBody>
      </p:sp>
      <p:sp>
        <p:nvSpPr>
          <p:cNvPr id="83" name="TextBox 82"/>
          <p:cNvSpPr txBox="1"/>
          <p:nvPr/>
        </p:nvSpPr>
        <p:spPr>
          <a:xfrm>
            <a:off x="5645665" y="2983104"/>
            <a:ext cx="1257075" cy="400110"/>
          </a:xfrm>
          <a:prstGeom prst="rect">
            <a:avLst/>
          </a:prstGeom>
          <a:noFill/>
        </p:spPr>
        <p:txBody>
          <a:bodyPr wrap="none" rtlCol="0">
            <a:spAutoFit/>
          </a:bodyPr>
          <a:lstStyle/>
          <a:p>
            <a:r>
              <a:rPr lang="en-US" sz="2000" b="1" dirty="0" smtClean="0"/>
              <a:t>RF-</a:t>
            </a:r>
            <a:r>
              <a:rPr lang="en-US" sz="2000" b="1" dirty="0" err="1" smtClean="0"/>
              <a:t>SoC</a:t>
            </a:r>
            <a:r>
              <a:rPr lang="en-US" sz="2000" b="1" dirty="0" smtClean="0"/>
              <a:t> (?)</a:t>
            </a:r>
            <a:endParaRPr lang="en-US" sz="2000" b="1" dirty="0"/>
          </a:p>
        </p:txBody>
      </p:sp>
      <p:sp>
        <p:nvSpPr>
          <p:cNvPr id="84" name="Rectangle 83"/>
          <p:cNvSpPr/>
          <p:nvPr/>
        </p:nvSpPr>
        <p:spPr>
          <a:xfrm>
            <a:off x="2934584" y="2048438"/>
            <a:ext cx="1029264" cy="434082"/>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Rectangle 84"/>
          <p:cNvSpPr/>
          <p:nvPr/>
        </p:nvSpPr>
        <p:spPr>
          <a:xfrm>
            <a:off x="8567706" y="2501202"/>
            <a:ext cx="3230880" cy="2149887"/>
          </a:xfrm>
          <a:prstGeom prst="rect">
            <a:avLst/>
          </a:prstGeom>
          <a:solidFill>
            <a:schemeClr val="accent6">
              <a:lumMod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0400244" y="2441575"/>
            <a:ext cx="1498256" cy="523220"/>
          </a:xfrm>
          <a:prstGeom prst="rect">
            <a:avLst/>
          </a:prstGeom>
          <a:noFill/>
        </p:spPr>
        <p:txBody>
          <a:bodyPr wrap="square" rtlCol="0">
            <a:spAutoFit/>
          </a:bodyPr>
          <a:lstStyle/>
          <a:p>
            <a:r>
              <a:rPr lang="en-US" sz="1400" b="1" dirty="0" smtClean="0"/>
              <a:t>Optic Transceiver plugin module</a:t>
            </a:r>
            <a:endParaRPr lang="en-US" sz="1400" b="1" dirty="0"/>
          </a:p>
        </p:txBody>
      </p:sp>
      <p:sp>
        <p:nvSpPr>
          <p:cNvPr id="87" name="Rectangle 86"/>
          <p:cNvSpPr/>
          <p:nvPr/>
        </p:nvSpPr>
        <p:spPr>
          <a:xfrm>
            <a:off x="9912812" y="3741772"/>
            <a:ext cx="967708" cy="756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Clock fanout</a:t>
            </a:r>
            <a:endParaRPr lang="en-US" dirty="0"/>
          </a:p>
        </p:txBody>
      </p:sp>
      <p:sp>
        <p:nvSpPr>
          <p:cNvPr id="88" name="Rectangle 87"/>
          <p:cNvSpPr/>
          <p:nvPr/>
        </p:nvSpPr>
        <p:spPr>
          <a:xfrm>
            <a:off x="8526443" y="2536518"/>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410363" y="2536518"/>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8471552" y="2550894"/>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91" name="Rectangle 90"/>
          <p:cNvSpPr/>
          <p:nvPr/>
        </p:nvSpPr>
        <p:spPr>
          <a:xfrm>
            <a:off x="10686066" y="2895171"/>
            <a:ext cx="1055742" cy="521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Power</a:t>
            </a:r>
          </a:p>
          <a:p>
            <a:pPr algn="ctr"/>
            <a:r>
              <a:rPr lang="en-US" dirty="0" smtClean="0"/>
              <a:t>regulators</a:t>
            </a:r>
            <a:endParaRPr lang="en-US" dirty="0"/>
          </a:p>
        </p:txBody>
      </p:sp>
      <p:cxnSp>
        <p:nvCxnSpPr>
          <p:cNvPr id="92" name="Straight Connector 91"/>
          <p:cNvCxnSpPr/>
          <p:nvPr/>
        </p:nvCxnSpPr>
        <p:spPr>
          <a:xfrm flipV="1">
            <a:off x="7821332" y="4885887"/>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821332" y="2501202"/>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023597" y="2519458"/>
            <a:ext cx="0" cy="623888"/>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038081" y="4229978"/>
            <a:ext cx="0" cy="6238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769188" y="3218774"/>
            <a:ext cx="492443" cy="951543"/>
          </a:xfrm>
          <a:prstGeom prst="rect">
            <a:avLst/>
          </a:prstGeom>
          <a:noFill/>
        </p:spPr>
        <p:txBody>
          <a:bodyPr vert="vert270" wrap="none" rtlCol="0">
            <a:spAutoFit/>
          </a:bodyPr>
          <a:lstStyle/>
          <a:p>
            <a:r>
              <a:rPr lang="en-US" sz="2000" dirty="0" smtClean="0"/>
              <a:t>4 U high</a:t>
            </a:r>
            <a:endParaRPr lang="en-US" sz="2000" dirty="0"/>
          </a:p>
        </p:txBody>
      </p:sp>
      <p:sp>
        <p:nvSpPr>
          <p:cNvPr id="97" name="Rectangle 96"/>
          <p:cNvSpPr/>
          <p:nvPr/>
        </p:nvSpPr>
        <p:spPr>
          <a:xfrm>
            <a:off x="9044679" y="4581400"/>
            <a:ext cx="2288887" cy="1267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526441" y="2853779"/>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410361" y="2853779"/>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8471550" y="2868155"/>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01" name="Rectangle 100"/>
          <p:cNvSpPr/>
          <p:nvPr/>
        </p:nvSpPr>
        <p:spPr>
          <a:xfrm>
            <a:off x="8526813" y="3166017"/>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410733" y="3166017"/>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471922" y="3180393"/>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04" name="Rectangle 103"/>
          <p:cNvSpPr/>
          <p:nvPr/>
        </p:nvSpPr>
        <p:spPr>
          <a:xfrm>
            <a:off x="8526811" y="3483278"/>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410731" y="3483278"/>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8471920" y="3497654"/>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07" name="Rectangle 106"/>
          <p:cNvSpPr/>
          <p:nvPr/>
        </p:nvSpPr>
        <p:spPr>
          <a:xfrm>
            <a:off x="8526441" y="3799476"/>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9410361" y="3799476"/>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8471550" y="3813852"/>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10" name="Rectangle 109"/>
          <p:cNvSpPr/>
          <p:nvPr/>
        </p:nvSpPr>
        <p:spPr>
          <a:xfrm>
            <a:off x="8526439" y="4116737"/>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9410359" y="4116737"/>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8471548" y="4131113"/>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13" name="TextBox 112"/>
          <p:cNvSpPr txBox="1"/>
          <p:nvPr/>
        </p:nvSpPr>
        <p:spPr>
          <a:xfrm>
            <a:off x="7943834" y="1902445"/>
            <a:ext cx="3416448" cy="553998"/>
          </a:xfrm>
          <a:prstGeom prst="rect">
            <a:avLst/>
          </a:prstGeom>
          <a:noFill/>
        </p:spPr>
        <p:txBody>
          <a:bodyPr wrap="none" rtlCol="0">
            <a:spAutoFit/>
          </a:bodyPr>
          <a:lstStyle/>
          <a:p>
            <a:r>
              <a:rPr lang="en-US" sz="1600" dirty="0" err="1" smtClean="0"/>
              <a:t>GTU_Optic</a:t>
            </a:r>
            <a:r>
              <a:rPr lang="en-US" sz="1600" dirty="0" smtClean="0"/>
              <a:t> Transmitter plugin modules</a:t>
            </a:r>
          </a:p>
          <a:p>
            <a:r>
              <a:rPr lang="en-US" sz="1200" dirty="0" smtClean="0"/>
              <a:t>Clock only, to TOF_RDO (optional)</a:t>
            </a:r>
            <a:r>
              <a:rPr lang="en-US" sz="1400" dirty="0" smtClean="0"/>
              <a:t> </a:t>
            </a:r>
            <a:endParaRPr lang="en-US" sz="1600" dirty="0"/>
          </a:p>
        </p:txBody>
      </p:sp>
      <p:cxnSp>
        <p:nvCxnSpPr>
          <p:cNvPr id="114" name="Straight Connector 113"/>
          <p:cNvCxnSpPr/>
          <p:nvPr/>
        </p:nvCxnSpPr>
        <p:spPr>
          <a:xfrm>
            <a:off x="3025560" y="4217941"/>
            <a:ext cx="4402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904774" y="4231591"/>
            <a:ext cx="4402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8261631" y="5098850"/>
            <a:ext cx="3680046" cy="1077218"/>
          </a:xfrm>
          <a:prstGeom prst="rect">
            <a:avLst/>
          </a:prstGeom>
          <a:noFill/>
        </p:spPr>
        <p:txBody>
          <a:bodyPr wrap="none" rtlCol="0">
            <a:spAutoFit/>
          </a:bodyPr>
          <a:lstStyle/>
          <a:p>
            <a:r>
              <a:rPr lang="en-US" dirty="0" smtClean="0"/>
              <a:t>Possible choice of Optic Transmitters:</a:t>
            </a:r>
          </a:p>
          <a:p>
            <a:r>
              <a:rPr lang="en-US" dirty="0" err="1" smtClean="0"/>
              <a:t>Samtec</a:t>
            </a:r>
            <a:r>
              <a:rPr lang="en-US" dirty="0" smtClean="0"/>
              <a:t> </a:t>
            </a:r>
            <a:r>
              <a:rPr lang="en-US" dirty="0" err="1" smtClean="0"/>
              <a:t>FireFly</a:t>
            </a:r>
            <a:r>
              <a:rPr lang="en-US" dirty="0" smtClean="0"/>
              <a:t>, 12 </a:t>
            </a:r>
            <a:r>
              <a:rPr lang="en-US" dirty="0" err="1" smtClean="0"/>
              <a:t>ch</a:t>
            </a:r>
            <a:r>
              <a:rPr lang="en-US" dirty="0" smtClean="0"/>
              <a:t> TX, </a:t>
            </a:r>
          </a:p>
          <a:p>
            <a:pPr marL="285750" indent="-285750">
              <a:buFont typeface="Arial" panose="020B0604020202020204" pitchFamily="34" charset="0"/>
              <a:buChar char="•"/>
            </a:pPr>
            <a:r>
              <a:rPr lang="en-US" sz="1400" dirty="0" smtClean="0"/>
              <a:t>MTP_12 at GTU</a:t>
            </a:r>
          </a:p>
          <a:p>
            <a:pPr marL="285750" indent="-285750">
              <a:buFont typeface="Arial" panose="020B0604020202020204" pitchFamily="34" charset="0"/>
              <a:buChar char="•"/>
            </a:pPr>
            <a:r>
              <a:rPr lang="en-US" sz="1400" dirty="0" smtClean="0"/>
              <a:t>LC at RDO</a:t>
            </a:r>
            <a:endParaRPr lang="en-US" sz="1400" dirty="0"/>
          </a:p>
        </p:txBody>
      </p:sp>
      <p:sp>
        <p:nvSpPr>
          <p:cNvPr id="117" name="Rectangle 116"/>
          <p:cNvSpPr/>
          <p:nvPr/>
        </p:nvSpPr>
        <p:spPr>
          <a:xfrm>
            <a:off x="7603910" y="1326888"/>
            <a:ext cx="3925843" cy="338554"/>
          </a:xfrm>
          <a:prstGeom prst="rect">
            <a:avLst/>
          </a:prstGeom>
        </p:spPr>
        <p:txBody>
          <a:bodyPr wrap="square">
            <a:spAutoFit/>
          </a:bodyPr>
          <a:lstStyle/>
          <a:p>
            <a:pPr>
              <a:spcAft>
                <a:spcPts val="400"/>
              </a:spcAft>
            </a:pPr>
            <a:r>
              <a:rPr lang="en-US" sz="1600" dirty="0" smtClean="0">
                <a:solidFill>
                  <a:srgbClr val="000000"/>
                </a:solidFill>
              </a:rPr>
              <a:t>3.7</a:t>
            </a:r>
            <a:r>
              <a:rPr lang="en-US" sz="1600" dirty="0" smtClean="0">
                <a:solidFill>
                  <a:srgbClr val="000000"/>
                </a:solidFill>
              </a:rPr>
              <a:t>.2 </a:t>
            </a:r>
            <a:r>
              <a:rPr lang="en-US" sz="1600" dirty="0" smtClean="0">
                <a:solidFill>
                  <a:srgbClr val="000000"/>
                </a:solidFill>
              </a:rPr>
              <a:t>Dedicated clock from GTU to TOF_RDO</a:t>
            </a:r>
          </a:p>
        </p:txBody>
      </p:sp>
      <p:sp>
        <p:nvSpPr>
          <p:cNvPr id="2" name="Slide Number Placeholder 1"/>
          <p:cNvSpPr>
            <a:spLocks noGrp="1"/>
          </p:cNvSpPr>
          <p:nvPr>
            <p:ph type="sldNum" sz="quarter" idx="12"/>
          </p:nvPr>
        </p:nvSpPr>
        <p:spPr/>
        <p:txBody>
          <a:bodyPr/>
          <a:lstStyle/>
          <a:p>
            <a:fld id="{ED7F7473-35CC-4359-AC04-EFEE0D39A7D2}" type="slidenum">
              <a:rPr lang="en-US" smtClean="0"/>
              <a:t>26</a:t>
            </a:fld>
            <a:endParaRPr lang="en-US" dirty="0"/>
          </a:p>
        </p:txBody>
      </p:sp>
    </p:spTree>
    <p:extLst>
      <p:ext uri="{BB962C8B-B14F-4D97-AF65-F5344CB8AC3E}">
        <p14:creationId xmlns:p14="http://schemas.microsoft.com/office/powerpoint/2010/main" val="3834563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9510 Functional Block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3504" b="3024"/>
          <a:stretch/>
        </p:blipFill>
        <p:spPr bwMode="auto">
          <a:xfrm>
            <a:off x="7305773" y="1362219"/>
            <a:ext cx="3791789" cy="4765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9754" y="5062903"/>
            <a:ext cx="6381945" cy="646331"/>
          </a:xfrm>
          <a:prstGeom prst="rect">
            <a:avLst/>
          </a:prstGeom>
          <a:noFill/>
        </p:spPr>
        <p:txBody>
          <a:bodyPr wrap="square" rtlCol="0">
            <a:spAutoFit/>
          </a:bodyPr>
          <a:lstStyle/>
          <a:p>
            <a:r>
              <a:rPr lang="en-US" dirty="0" smtClean="0">
                <a:solidFill>
                  <a:prstClr val="black"/>
                </a:solidFill>
                <a:latin typeface="Calibri" panose="020F0502020204030204"/>
              </a:rPr>
              <a:t>Used on the </a:t>
            </a:r>
            <a:r>
              <a:rPr lang="en-US" dirty="0" err="1" smtClean="0">
                <a:solidFill>
                  <a:prstClr val="black"/>
                </a:solidFill>
                <a:latin typeface="Calibri" panose="020F0502020204030204"/>
              </a:rPr>
              <a:t>Jlab’s</a:t>
            </a:r>
            <a:r>
              <a:rPr lang="en-US" dirty="0" smtClean="0">
                <a:solidFill>
                  <a:prstClr val="black"/>
                </a:solidFill>
                <a:latin typeface="Calibri" panose="020F0502020204030204"/>
              </a:rPr>
              <a:t> Trigger Interface (</a:t>
            </a:r>
            <a:r>
              <a:rPr lang="en-US" b="1" dirty="0" smtClean="0">
                <a:solidFill>
                  <a:prstClr val="black"/>
                </a:solidFill>
                <a:latin typeface="Calibri" panose="020F0502020204030204"/>
              </a:rPr>
              <a:t>TI</a:t>
            </a:r>
            <a:r>
              <a:rPr lang="en-US" dirty="0" smtClean="0">
                <a:solidFill>
                  <a:prstClr val="black"/>
                </a:solidFill>
                <a:latin typeface="Calibri" panose="020F0502020204030204"/>
              </a:rPr>
              <a:t>) modules to generate </a:t>
            </a:r>
            <a:r>
              <a:rPr lang="en-US" b="1" dirty="0" smtClean="0">
                <a:solidFill>
                  <a:prstClr val="black"/>
                </a:solidFill>
                <a:latin typeface="Calibri" panose="020F0502020204030204"/>
              </a:rPr>
              <a:t>SYNCHRONIZED</a:t>
            </a:r>
            <a:r>
              <a:rPr lang="en-US" dirty="0" smtClean="0">
                <a:solidFill>
                  <a:prstClr val="black"/>
                </a:solidFill>
                <a:latin typeface="Calibri" panose="020F0502020204030204"/>
              </a:rPr>
              <a:t> /2, /4, /6 and /8 lower frequency clocks.</a:t>
            </a:r>
            <a:endParaRPr lang="en-US" dirty="0">
              <a:solidFill>
                <a:prstClr val="black"/>
              </a:solidFill>
              <a:latin typeface="Calibri" panose="020F0502020204030204"/>
            </a:endParaRPr>
          </a:p>
        </p:txBody>
      </p:sp>
      <p:sp>
        <p:nvSpPr>
          <p:cNvPr id="4" name="Rectangle 3"/>
          <p:cNvSpPr/>
          <p:nvPr/>
        </p:nvSpPr>
        <p:spPr>
          <a:xfrm>
            <a:off x="2143324" y="2463040"/>
            <a:ext cx="2664346" cy="369332"/>
          </a:xfrm>
          <a:prstGeom prst="rect">
            <a:avLst/>
          </a:prstGeom>
        </p:spPr>
        <p:txBody>
          <a:bodyPr wrap="square">
            <a:spAutoFit/>
          </a:bodyPr>
          <a:lstStyle/>
          <a:p>
            <a:r>
              <a:rPr lang="en-US" b="1" dirty="0" smtClean="0">
                <a:solidFill>
                  <a:prstClr val="black"/>
                </a:solidFill>
                <a:latin typeface="Calibri" panose="020F0502020204030204"/>
              </a:rPr>
              <a:t>Analog Devices AD9510</a:t>
            </a:r>
            <a:endParaRPr lang="en-US" b="1" dirty="0">
              <a:solidFill>
                <a:prstClr val="black"/>
              </a:solidFill>
              <a:latin typeface="Calibri" panose="020F0502020204030204"/>
            </a:endParaRPr>
          </a:p>
        </p:txBody>
      </p:sp>
      <p:sp>
        <p:nvSpPr>
          <p:cNvPr id="5" name="TextBox 4"/>
          <p:cNvSpPr txBox="1"/>
          <p:nvPr/>
        </p:nvSpPr>
        <p:spPr>
          <a:xfrm>
            <a:off x="2341288" y="2821393"/>
            <a:ext cx="2843454" cy="923330"/>
          </a:xfrm>
          <a:prstGeom prst="rect">
            <a:avLst/>
          </a:prstGeom>
          <a:noFill/>
        </p:spPr>
        <p:txBody>
          <a:bodyPr wrap="square" rtlCol="0">
            <a:spAutoFit/>
          </a:bodyPr>
          <a:lstStyle/>
          <a:p>
            <a:r>
              <a:rPr lang="en-US" dirty="0" smtClean="0">
                <a:solidFill>
                  <a:prstClr val="black"/>
                </a:solidFill>
                <a:latin typeface="Calibri" panose="020F0502020204030204"/>
              </a:rPr>
              <a:t>Additive output jitter (</a:t>
            </a:r>
            <a:r>
              <a:rPr lang="en-US" dirty="0" err="1" smtClean="0">
                <a:solidFill>
                  <a:prstClr val="black"/>
                </a:solidFill>
                <a:latin typeface="Calibri" panose="020F0502020204030204"/>
              </a:rPr>
              <a:t>rms</a:t>
            </a:r>
            <a:r>
              <a:rPr lang="en-US" dirty="0" smtClean="0">
                <a:solidFill>
                  <a:prstClr val="black"/>
                </a:solidFill>
                <a:latin typeface="Calibri" panose="020F0502020204030204"/>
              </a:rPr>
              <a:t>)</a:t>
            </a:r>
          </a:p>
          <a:p>
            <a:r>
              <a:rPr lang="en-US" dirty="0" smtClean="0">
                <a:solidFill>
                  <a:prstClr val="black"/>
                </a:solidFill>
                <a:latin typeface="Calibri" panose="020F0502020204030204"/>
              </a:rPr>
              <a:t>LVPECL: 225 fs</a:t>
            </a:r>
          </a:p>
          <a:p>
            <a:r>
              <a:rPr lang="en-US" dirty="0" smtClean="0">
                <a:solidFill>
                  <a:prstClr val="black"/>
                </a:solidFill>
                <a:latin typeface="Calibri" panose="020F0502020204030204"/>
              </a:rPr>
              <a:t>LVDS/CMOS: 275 fs</a:t>
            </a:r>
            <a:endParaRPr lang="en-US" dirty="0">
              <a:solidFill>
                <a:prstClr val="black"/>
              </a:solidFill>
              <a:latin typeface="Calibri" panose="020F0502020204030204"/>
            </a:endParaRPr>
          </a:p>
        </p:txBody>
      </p:sp>
      <p:sp>
        <p:nvSpPr>
          <p:cNvPr id="7" name="TextBox 6"/>
          <p:cNvSpPr txBox="1"/>
          <p:nvPr/>
        </p:nvSpPr>
        <p:spPr>
          <a:xfrm>
            <a:off x="866356" y="1103103"/>
            <a:ext cx="4916859" cy="400110"/>
          </a:xfrm>
          <a:prstGeom prst="rect">
            <a:avLst/>
          </a:prstGeom>
          <a:noFill/>
        </p:spPr>
        <p:txBody>
          <a:bodyPr wrap="none" rtlCol="0">
            <a:spAutoFit/>
          </a:bodyPr>
          <a:lstStyle/>
          <a:p>
            <a:r>
              <a:rPr lang="en-US" sz="2000" dirty="0" smtClean="0"/>
              <a:t>A1</a:t>
            </a:r>
            <a:r>
              <a:rPr lang="en-US" sz="2000" b="1" dirty="0" smtClean="0"/>
              <a:t>: </a:t>
            </a:r>
            <a:r>
              <a:rPr lang="en-US" dirty="0" smtClean="0"/>
              <a:t>AD9510 synchronous clock divider (clk1 input)</a:t>
            </a:r>
          </a:p>
        </p:txBody>
      </p:sp>
      <p:sp>
        <p:nvSpPr>
          <p:cNvPr id="6" name="Slide Number Placeholder 5"/>
          <p:cNvSpPr>
            <a:spLocks noGrp="1"/>
          </p:cNvSpPr>
          <p:nvPr>
            <p:ph type="sldNum" sz="quarter" idx="12"/>
          </p:nvPr>
        </p:nvSpPr>
        <p:spPr/>
        <p:txBody>
          <a:bodyPr/>
          <a:lstStyle/>
          <a:p>
            <a:fld id="{ED7F7473-35CC-4359-AC04-EFEE0D39A7D2}" type="slidenum">
              <a:rPr lang="en-US" smtClean="0"/>
              <a:t>27</a:t>
            </a:fld>
            <a:endParaRPr lang="en-US" dirty="0"/>
          </a:p>
        </p:txBody>
      </p:sp>
    </p:spTree>
    <p:extLst>
      <p:ext uri="{BB962C8B-B14F-4D97-AF65-F5344CB8AC3E}">
        <p14:creationId xmlns:p14="http://schemas.microsoft.com/office/powerpoint/2010/main" val="707873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9603" y="555208"/>
            <a:ext cx="4395049" cy="461665"/>
          </a:xfrm>
          <a:prstGeom prst="rect">
            <a:avLst/>
          </a:prstGeom>
          <a:noFill/>
        </p:spPr>
        <p:txBody>
          <a:bodyPr wrap="none" rtlCol="0">
            <a:spAutoFit/>
          </a:bodyPr>
          <a:lstStyle/>
          <a:p>
            <a:r>
              <a:rPr lang="en-US" sz="2400" dirty="0" smtClean="0"/>
              <a:t>A2:  </a:t>
            </a:r>
            <a:r>
              <a:rPr lang="en-US" sz="2400" dirty="0" smtClean="0"/>
              <a:t>DAM (FLX155) clock interface</a:t>
            </a:r>
          </a:p>
        </p:txBody>
      </p:sp>
      <p:sp>
        <p:nvSpPr>
          <p:cNvPr id="3" name="TextBox 2"/>
          <p:cNvSpPr txBox="1"/>
          <p:nvPr/>
        </p:nvSpPr>
        <p:spPr>
          <a:xfrm>
            <a:off x="726352" y="1016873"/>
            <a:ext cx="3762505"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Dedicated Clock input, </a:t>
            </a:r>
          </a:p>
          <a:p>
            <a:pPr marL="342900" indent="-342900">
              <a:buFont typeface="Arial" panose="020B0604020202020204" pitchFamily="34" charset="0"/>
              <a:buChar char="•"/>
            </a:pPr>
            <a:r>
              <a:rPr lang="en-US" sz="2000" dirty="0" smtClean="0"/>
              <a:t>up to three MGT lanes (</a:t>
            </a:r>
            <a:r>
              <a:rPr lang="en-US" sz="2000" dirty="0" err="1" smtClean="0"/>
              <a:t>Tx</a:t>
            </a:r>
            <a:r>
              <a:rPr lang="en-US" sz="2000" dirty="0" smtClean="0"/>
              <a:t>/Rx)</a:t>
            </a:r>
          </a:p>
          <a:p>
            <a:pPr marL="342900" indent="-342900">
              <a:buFont typeface="Arial" panose="020B0604020202020204" pitchFamily="34" charset="0"/>
              <a:buChar char="•"/>
            </a:pPr>
            <a:r>
              <a:rPr lang="en-US" sz="2000" dirty="0" smtClean="0"/>
              <a:t>MTP multimode 850µm optical</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35" t="4625" r="1299" b="7739"/>
          <a:stretch/>
        </p:blipFill>
        <p:spPr>
          <a:xfrm>
            <a:off x="746449" y="2908896"/>
            <a:ext cx="8752114" cy="37746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13" r="2004" b="3276"/>
          <a:stretch/>
        </p:blipFill>
        <p:spPr>
          <a:xfrm>
            <a:off x="5122506" y="891976"/>
            <a:ext cx="6460533" cy="2281120"/>
          </a:xfrm>
          <a:prstGeom prst="rect">
            <a:avLst/>
          </a:prstGeom>
        </p:spPr>
      </p:pic>
      <p:sp>
        <p:nvSpPr>
          <p:cNvPr id="6" name="TextBox 5"/>
          <p:cNvSpPr txBox="1"/>
          <p:nvPr/>
        </p:nvSpPr>
        <p:spPr>
          <a:xfrm>
            <a:off x="9677400" y="5410200"/>
            <a:ext cx="2514600" cy="584775"/>
          </a:xfrm>
          <a:prstGeom prst="rect">
            <a:avLst/>
          </a:prstGeom>
          <a:noFill/>
        </p:spPr>
        <p:txBody>
          <a:bodyPr wrap="square" rtlCol="0">
            <a:spAutoFit/>
          </a:bodyPr>
          <a:lstStyle/>
          <a:p>
            <a:r>
              <a:rPr lang="en-US" sz="1600" dirty="0" smtClean="0"/>
              <a:t>* These two diagrams are from FLX155 presentations</a:t>
            </a:r>
            <a:endParaRPr lang="en-US" sz="1600" dirty="0"/>
          </a:p>
        </p:txBody>
      </p:sp>
      <p:sp>
        <p:nvSpPr>
          <p:cNvPr id="7" name="Slide Number Placeholder 6"/>
          <p:cNvSpPr>
            <a:spLocks noGrp="1"/>
          </p:cNvSpPr>
          <p:nvPr>
            <p:ph type="sldNum" sz="quarter" idx="12"/>
          </p:nvPr>
        </p:nvSpPr>
        <p:spPr/>
        <p:txBody>
          <a:bodyPr/>
          <a:lstStyle/>
          <a:p>
            <a:fld id="{ED7F7473-35CC-4359-AC04-EFEE0D39A7D2}" type="slidenum">
              <a:rPr lang="en-US" smtClean="0"/>
              <a:t>28</a:t>
            </a:fld>
            <a:endParaRPr lang="en-US" dirty="0"/>
          </a:p>
        </p:txBody>
      </p:sp>
    </p:spTree>
    <p:extLst>
      <p:ext uri="{BB962C8B-B14F-4D97-AF65-F5344CB8AC3E}">
        <p14:creationId xmlns:p14="http://schemas.microsoft.com/office/powerpoint/2010/main" val="2710944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ED7F7473-35CC-4359-AC04-EFEE0D39A7D2}" type="slidenum">
              <a:rPr lang="en-US" smtClean="0"/>
              <a:t>29</a:t>
            </a:fld>
            <a:endParaRPr lang="en-US" dirty="0"/>
          </a:p>
        </p:txBody>
      </p:sp>
      <p:sp>
        <p:nvSpPr>
          <p:cNvPr id="56" name="Title 1"/>
          <p:cNvSpPr txBox="1">
            <a:spLocks/>
          </p:cNvSpPr>
          <p:nvPr/>
        </p:nvSpPr>
        <p:spPr>
          <a:xfrm>
            <a:off x="1406208" y="395909"/>
            <a:ext cx="3633525" cy="4803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A3</a:t>
            </a:r>
            <a:r>
              <a:rPr lang="en-US" sz="2400" b="1" dirty="0" smtClean="0"/>
              <a:t>. </a:t>
            </a:r>
            <a:r>
              <a:rPr lang="en-US" sz="2400" b="1" dirty="0" smtClean="0"/>
              <a:t>FMC/(Q)SFP adaptor</a:t>
            </a:r>
            <a:endParaRPr lang="en-US" sz="2400" b="1" dirty="0"/>
          </a:p>
        </p:txBody>
      </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l="4435" t="5335" r="551" b="16090"/>
          <a:stretch/>
        </p:blipFill>
        <p:spPr>
          <a:xfrm>
            <a:off x="1303594" y="2767725"/>
            <a:ext cx="6461761" cy="3637280"/>
          </a:xfrm>
          <a:prstGeom prst="rect">
            <a:avLst/>
          </a:prstGeom>
        </p:spPr>
      </p:pic>
      <p:pic>
        <p:nvPicPr>
          <p:cNvPr id="58" name="Picture 57"/>
          <p:cNvPicPr>
            <a:picLocks noChangeAspect="1"/>
          </p:cNvPicPr>
          <p:nvPr/>
        </p:nvPicPr>
        <p:blipFill rotWithShape="1">
          <a:blip r:embed="rId3" cstate="print">
            <a:extLst>
              <a:ext uri="{28A0092B-C50C-407E-A947-70E740481C1C}">
                <a14:useLocalDpi xmlns:a14="http://schemas.microsoft.com/office/drawing/2010/main" val="0"/>
              </a:ext>
            </a:extLst>
          </a:blip>
          <a:srcRect l="3031" t="2221" r="2868" b="1926"/>
          <a:stretch/>
        </p:blipFill>
        <p:spPr>
          <a:xfrm>
            <a:off x="1674077" y="3316211"/>
            <a:ext cx="2241910" cy="2540308"/>
          </a:xfrm>
          <a:prstGeom prst="rect">
            <a:avLst/>
          </a:prstGeom>
          <a:scene3d>
            <a:camera prst="orthographicFront">
              <a:rot lat="0" lon="0" rev="5400000"/>
            </a:camera>
            <a:lightRig rig="threePt" dir="t"/>
          </a:scene3d>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l="1627" t="1926" r="2022" b="1185"/>
          <a:stretch/>
        </p:blipFill>
        <p:spPr>
          <a:xfrm>
            <a:off x="1519952" y="949085"/>
            <a:ext cx="2550159" cy="2275312"/>
          </a:xfrm>
          <a:prstGeom prst="rect">
            <a:avLst/>
          </a:prstGeom>
          <a:scene3d>
            <a:camera prst="orthographicFront">
              <a:rot lat="0" lon="0" rev="10800000"/>
            </a:camera>
            <a:lightRig rig="threePt" dir="t"/>
          </a:scene3d>
        </p:spPr>
      </p:pic>
      <p:pic>
        <p:nvPicPr>
          <p:cNvPr id="60" name="Picture 59"/>
          <p:cNvPicPr>
            <a:picLocks noChangeAspect="1"/>
          </p:cNvPicPr>
          <p:nvPr/>
        </p:nvPicPr>
        <p:blipFill rotWithShape="1">
          <a:blip r:embed="rId5" cstate="print">
            <a:extLst>
              <a:ext uri="{28A0092B-C50C-407E-A947-70E740481C1C}">
                <a14:useLocalDpi xmlns:a14="http://schemas.microsoft.com/office/drawing/2010/main" val="0"/>
              </a:ext>
            </a:extLst>
          </a:blip>
          <a:srcRect l="9207" t="14426" r="54159" b="59152"/>
          <a:stretch/>
        </p:blipFill>
        <p:spPr>
          <a:xfrm flipV="1">
            <a:off x="772160" y="1094739"/>
            <a:ext cx="2562124" cy="673157"/>
          </a:xfrm>
          <a:prstGeom prst="rect">
            <a:avLst/>
          </a:prstGeom>
        </p:spPr>
      </p:pic>
      <p:pic>
        <p:nvPicPr>
          <p:cNvPr id="61" name="Picture 60"/>
          <p:cNvPicPr>
            <a:picLocks noChangeAspect="1"/>
          </p:cNvPicPr>
          <p:nvPr/>
        </p:nvPicPr>
        <p:blipFill rotWithShape="1">
          <a:blip r:embed="rId6" cstate="print">
            <a:extLst>
              <a:ext uri="{28A0092B-C50C-407E-A947-70E740481C1C}">
                <a14:useLocalDpi xmlns:a14="http://schemas.microsoft.com/office/drawing/2010/main" val="0"/>
              </a:ext>
            </a:extLst>
          </a:blip>
          <a:srcRect l="9207" t="14425" r="54159" b="59116"/>
          <a:stretch/>
        </p:blipFill>
        <p:spPr>
          <a:xfrm flipV="1">
            <a:off x="734060" y="2367280"/>
            <a:ext cx="2562124" cy="674094"/>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l="36658" t="23496" r="55499" b="33911"/>
          <a:stretch/>
        </p:blipFill>
        <p:spPr>
          <a:xfrm>
            <a:off x="3512542" y="1160941"/>
            <a:ext cx="498159" cy="1841412"/>
          </a:xfrm>
          <a:prstGeom prst="rect">
            <a:avLst/>
          </a:prstGeom>
        </p:spPr>
      </p:pic>
      <p:pic>
        <p:nvPicPr>
          <p:cNvPr id="63" name="Picture 62"/>
          <p:cNvPicPr>
            <a:picLocks noChangeAspect="1"/>
          </p:cNvPicPr>
          <p:nvPr/>
        </p:nvPicPr>
        <p:blipFill rotWithShape="1">
          <a:blip r:embed="rId7">
            <a:extLst>
              <a:ext uri="{28A0092B-C50C-407E-A947-70E740481C1C}">
                <a14:useLocalDpi xmlns:a14="http://schemas.microsoft.com/office/drawing/2010/main" val="0"/>
              </a:ext>
            </a:extLst>
          </a:blip>
          <a:srcRect t="28586" b="32626"/>
          <a:stretch/>
        </p:blipFill>
        <p:spPr>
          <a:xfrm>
            <a:off x="747792" y="1774379"/>
            <a:ext cx="2234565" cy="608563"/>
          </a:xfrm>
          <a:prstGeom prst="rect">
            <a:avLst/>
          </a:prstGeom>
        </p:spPr>
      </p:pic>
      <p:sp>
        <p:nvSpPr>
          <p:cNvPr id="68" name="TextBox 67"/>
          <p:cNvSpPr txBox="1"/>
          <p:nvPr/>
        </p:nvSpPr>
        <p:spPr>
          <a:xfrm>
            <a:off x="4082076" y="1397951"/>
            <a:ext cx="3968416" cy="1169551"/>
          </a:xfrm>
          <a:prstGeom prst="rect">
            <a:avLst/>
          </a:prstGeom>
          <a:noFill/>
        </p:spPr>
        <p:txBody>
          <a:bodyPr wrap="square" rtlCol="0">
            <a:spAutoFit/>
          </a:bodyPr>
          <a:lstStyle/>
          <a:p>
            <a:r>
              <a:rPr lang="en-US" sz="1400" dirty="0" smtClean="0"/>
              <a:t>With this </a:t>
            </a:r>
            <a:r>
              <a:rPr lang="en-US" sz="1400" b="1" dirty="0" smtClean="0"/>
              <a:t>FMC adaptor (ready to be manufactured</a:t>
            </a:r>
            <a:r>
              <a:rPr lang="en-US" sz="1400" dirty="0" smtClean="0"/>
              <a:t>), the Axau15P can be  GTU, DAM, or RDO.</a:t>
            </a:r>
          </a:p>
          <a:p>
            <a:pPr marL="342900" indent="-342900">
              <a:buFont typeface="Arial" panose="020B0604020202020204" pitchFamily="34" charset="0"/>
              <a:buChar char="•"/>
            </a:pPr>
            <a:r>
              <a:rPr lang="en-US" sz="1400" dirty="0" smtClean="0"/>
              <a:t>Platform For DAQ software development</a:t>
            </a:r>
          </a:p>
          <a:p>
            <a:pPr marL="342900" indent="-342900">
              <a:buFont typeface="Arial" panose="020B0604020202020204" pitchFamily="34" charset="0"/>
              <a:buChar char="•"/>
            </a:pPr>
            <a:r>
              <a:rPr lang="en-US" sz="1400" dirty="0" smtClean="0"/>
              <a:t>Platform for firmware development</a:t>
            </a:r>
          </a:p>
          <a:p>
            <a:pPr marL="342900" indent="-342900">
              <a:buFont typeface="Arial" panose="020B0604020202020204" pitchFamily="34" charset="0"/>
              <a:buChar char="•"/>
            </a:pPr>
            <a:r>
              <a:rPr lang="en-US" sz="1400" dirty="0" smtClean="0"/>
              <a:t>Mini-daq for detector/FEB/ASIC test</a:t>
            </a:r>
            <a:endParaRPr lang="en-US" sz="1400" dirty="0"/>
          </a:p>
        </p:txBody>
      </p:sp>
      <p:sp>
        <p:nvSpPr>
          <p:cNvPr id="70" name="Curved Right Arrow 69"/>
          <p:cNvSpPr/>
          <p:nvPr/>
        </p:nvSpPr>
        <p:spPr>
          <a:xfrm>
            <a:off x="904240" y="2123440"/>
            <a:ext cx="615712" cy="280416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24070" t="33424" r="31405" b="35171"/>
          <a:stretch/>
        </p:blipFill>
        <p:spPr>
          <a:xfrm>
            <a:off x="8164709" y="1759212"/>
            <a:ext cx="3666114" cy="2053268"/>
          </a:xfrm>
          <a:prstGeom prst="rect">
            <a:avLst/>
          </a:prstGeom>
        </p:spPr>
      </p:pic>
      <p:sp>
        <p:nvSpPr>
          <p:cNvPr id="3" name="TextBox 2"/>
          <p:cNvSpPr txBox="1"/>
          <p:nvPr/>
        </p:nvSpPr>
        <p:spPr>
          <a:xfrm>
            <a:off x="8707120" y="5090160"/>
            <a:ext cx="2449004" cy="400110"/>
          </a:xfrm>
          <a:prstGeom prst="rect">
            <a:avLst/>
          </a:prstGeom>
          <a:noFill/>
        </p:spPr>
        <p:txBody>
          <a:bodyPr wrap="none" rtlCol="0">
            <a:spAutoFit/>
          </a:bodyPr>
          <a:lstStyle/>
          <a:p>
            <a:r>
              <a:rPr lang="en-US" sz="2000" dirty="0" smtClean="0"/>
              <a:t>20 pieces are ordered</a:t>
            </a:r>
            <a:endParaRPr lang="en-US" sz="2000" dirty="0"/>
          </a:p>
        </p:txBody>
      </p:sp>
    </p:spTree>
    <p:extLst>
      <p:ext uri="{BB962C8B-B14F-4D97-AF65-F5344CB8AC3E}">
        <p14:creationId xmlns:p14="http://schemas.microsoft.com/office/powerpoint/2010/main" val="618340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smtClean="0">
                <a:solidFill>
                  <a:srgbClr val="000000"/>
                </a:solidFill>
              </a:rPr>
              <a:t>1.2</a:t>
            </a:r>
            <a:r>
              <a:rPr lang="en-US" sz="2000" dirty="0" smtClean="0">
                <a:solidFill>
                  <a:srgbClr val="000000"/>
                </a:solidFill>
              </a:rPr>
              <a:t> </a:t>
            </a:r>
            <a:r>
              <a:rPr lang="en-US" sz="2000" dirty="0" smtClean="0">
                <a:solidFill>
                  <a:srgbClr val="000000"/>
                </a:solidFill>
              </a:rPr>
              <a:t>The hardware design</a:t>
            </a:r>
            <a:endParaRPr lang="en-US" sz="2000" dirty="0">
              <a:solidFill>
                <a:srgbClr val="000000"/>
              </a:solidFill>
            </a:endParaRPr>
          </a:p>
        </p:txBody>
      </p:sp>
      <p:sp>
        <p:nvSpPr>
          <p:cNvPr id="6" name="Rectangle 13"/>
          <p:cNvSpPr>
            <a:spLocks noChangeArrowheads="1"/>
          </p:cNvSpPr>
          <p:nvPr/>
        </p:nvSpPr>
        <p:spPr bwMode="auto">
          <a:xfrm>
            <a:off x="950198" y="1669938"/>
            <a:ext cx="333481"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7" name="TextBox 76"/>
          <p:cNvSpPr txBox="1">
            <a:spLocks noChangeArrowheads="1"/>
          </p:cNvSpPr>
          <p:nvPr/>
        </p:nvSpPr>
        <p:spPr bwMode="auto">
          <a:xfrm>
            <a:off x="878830" y="1664855"/>
            <a:ext cx="243587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solidFill>
                  <a:prstClr val="black"/>
                </a:solidFill>
                <a:latin typeface="Calibri" panose="020F0502020204030204"/>
              </a:rPr>
              <a:t>GTU </a:t>
            </a:r>
            <a:r>
              <a:rPr lang="en-US" altLang="en-US" sz="1400" dirty="0" smtClean="0">
                <a:solidFill>
                  <a:prstClr val="black"/>
                </a:solidFill>
                <a:latin typeface="Calibri" panose="020F0502020204030204"/>
              </a:rPr>
              <a:t>required:</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EIC common platform interface;</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Run Control;</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~150 DAM interface</a:t>
            </a:r>
          </a:p>
          <a:p>
            <a:endParaRPr lang="en-US" altLang="en-US" sz="1400" dirty="0">
              <a:solidFill>
                <a:prstClr val="black"/>
              </a:solidFill>
              <a:latin typeface="Calibri" panose="020F0502020204030204"/>
            </a:endParaRPr>
          </a:p>
          <a:p>
            <a:r>
              <a:rPr lang="en-US" altLang="en-US" sz="1400" dirty="0" smtClean="0">
                <a:solidFill>
                  <a:prstClr val="black"/>
                </a:solidFill>
                <a:latin typeface="Calibri" panose="020F0502020204030204"/>
              </a:rPr>
              <a:t>Risk mitigation:</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Beam vs clock phase monitoring;</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Dedicated clock fanout to TOF</a:t>
            </a:r>
            <a:endParaRPr lang="en-US" altLang="en-US" sz="1400" dirty="0" smtClean="0">
              <a:solidFill>
                <a:prstClr val="black"/>
              </a:solidFill>
              <a:latin typeface="Calibri" panose="020F0502020204030204"/>
            </a:endParaRPr>
          </a:p>
        </p:txBody>
      </p:sp>
      <p:sp>
        <p:nvSpPr>
          <p:cNvPr id="20" name="Title 1"/>
          <p:cNvSpPr txBox="1">
            <a:spLocks/>
          </p:cNvSpPr>
          <p:nvPr/>
        </p:nvSpPr>
        <p:spPr>
          <a:xfrm>
            <a:off x="1204913" y="319817"/>
            <a:ext cx="3417887"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 Overview of the GTU </a:t>
            </a:r>
            <a:endParaRPr lang="en-US" b="1" dirty="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050" t="15488" r="6344" b="6229"/>
          <a:stretch/>
        </p:blipFill>
        <p:spPr>
          <a:xfrm>
            <a:off x="3162299" y="1603299"/>
            <a:ext cx="8610601" cy="4429125"/>
          </a:xfrm>
          <a:prstGeom prst="rect">
            <a:avLst/>
          </a:prstGeom>
        </p:spPr>
      </p:pic>
      <p:sp>
        <p:nvSpPr>
          <p:cNvPr id="31" name="Rectangle 30"/>
          <p:cNvSpPr/>
          <p:nvPr/>
        </p:nvSpPr>
        <p:spPr>
          <a:xfrm>
            <a:off x="606100" y="3652641"/>
            <a:ext cx="2556199" cy="954107"/>
          </a:xfrm>
          <a:prstGeom prst="rect">
            <a:avLst/>
          </a:prstGeom>
        </p:spPr>
        <p:txBody>
          <a:bodyPr wrap="square">
            <a:spAutoFit/>
          </a:bodyPr>
          <a:lstStyle/>
          <a:p>
            <a:r>
              <a:rPr lang="en-US" sz="1400" dirty="0" smtClean="0"/>
              <a:t>Between GTU and DAM</a:t>
            </a:r>
          </a:p>
          <a:p>
            <a:r>
              <a:rPr lang="en-US" sz="1400" dirty="0" smtClean="0"/>
              <a:t>Same-length Multimode fibers: 4 </a:t>
            </a:r>
            <a:r>
              <a:rPr lang="en-US" sz="1400" dirty="0" err="1" smtClean="0"/>
              <a:t>Tx</a:t>
            </a:r>
            <a:r>
              <a:rPr lang="en-US" sz="1400" dirty="0" smtClean="0"/>
              <a:t>/4 Rx (</a:t>
            </a:r>
            <a:r>
              <a:rPr lang="en-US" sz="1200" dirty="0" smtClean="0"/>
              <a:t>inexpensive, standard, commercially available</a:t>
            </a:r>
            <a:r>
              <a:rPr lang="en-US" sz="1400" dirty="0" smtClean="0"/>
              <a:t>)</a:t>
            </a:r>
            <a:endParaRPr lang="en-US" sz="1400" dirty="0"/>
          </a:p>
        </p:txBody>
      </p:sp>
      <p:sp>
        <p:nvSpPr>
          <p:cNvPr id="8" name="Slide Number Placeholder 7"/>
          <p:cNvSpPr>
            <a:spLocks noGrp="1"/>
          </p:cNvSpPr>
          <p:nvPr>
            <p:ph type="sldNum" sz="quarter" idx="12"/>
          </p:nvPr>
        </p:nvSpPr>
        <p:spPr/>
        <p:txBody>
          <a:bodyPr/>
          <a:lstStyle/>
          <a:p>
            <a:fld id="{ED7F7473-35CC-4359-AC04-EFEE0D39A7D2}" type="slidenum">
              <a:rPr lang="en-US" smtClean="0"/>
              <a:t>3</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373" t="16880" r="19899" b="26734"/>
          <a:stretch/>
        </p:blipFill>
        <p:spPr>
          <a:xfrm>
            <a:off x="161511" y="4538641"/>
            <a:ext cx="2954265" cy="1493783"/>
          </a:xfrm>
          <a:prstGeom prst="rect">
            <a:avLst/>
          </a:prstGeom>
        </p:spPr>
      </p:pic>
    </p:spTree>
    <p:extLst>
      <p:ext uri="{BB962C8B-B14F-4D97-AF65-F5344CB8AC3E}">
        <p14:creationId xmlns:p14="http://schemas.microsoft.com/office/powerpoint/2010/main" val="4101715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465640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a:t>
            </a:r>
            <a:r>
              <a:rPr lang="en-US" b="1" dirty="0" smtClean="0"/>
              <a:t>. Main Updates in the Design</a:t>
            </a:r>
            <a:endParaRPr lang="en-US" b="1" dirty="0"/>
          </a:p>
        </p:txBody>
      </p:sp>
      <p:sp>
        <p:nvSpPr>
          <p:cNvPr id="9" name="Rectangle 8"/>
          <p:cNvSpPr/>
          <p:nvPr/>
        </p:nvSpPr>
        <p:spPr>
          <a:xfrm>
            <a:off x="800503" y="841369"/>
            <a:ext cx="3885798" cy="400110"/>
          </a:xfrm>
          <a:prstGeom prst="rect">
            <a:avLst/>
          </a:prstGeom>
        </p:spPr>
        <p:txBody>
          <a:bodyPr wrap="square">
            <a:spAutoFit/>
          </a:bodyPr>
          <a:lstStyle/>
          <a:p>
            <a:pPr>
              <a:spcAft>
                <a:spcPts val="400"/>
              </a:spcAft>
            </a:pPr>
            <a:r>
              <a:rPr lang="en-US" sz="2000" dirty="0">
                <a:solidFill>
                  <a:srgbClr val="000000"/>
                </a:solidFill>
              </a:rPr>
              <a:t>2</a:t>
            </a:r>
            <a:r>
              <a:rPr lang="en-US" sz="2000" dirty="0" smtClean="0">
                <a:solidFill>
                  <a:srgbClr val="000000"/>
                </a:solidFill>
              </a:rPr>
              <a:t>.1 EIC common platform interface</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4</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61" t="3928" r="12753" b="19753"/>
          <a:stretch/>
        </p:blipFill>
        <p:spPr>
          <a:xfrm>
            <a:off x="988529" y="1435100"/>
            <a:ext cx="10354702" cy="4254500"/>
          </a:xfrm>
          <a:prstGeom prst="rect">
            <a:avLst/>
          </a:prstGeom>
        </p:spPr>
      </p:pic>
      <p:sp>
        <p:nvSpPr>
          <p:cNvPr id="6" name="Freeform 5"/>
          <p:cNvSpPr/>
          <p:nvPr/>
        </p:nvSpPr>
        <p:spPr>
          <a:xfrm>
            <a:off x="1280160" y="2337752"/>
            <a:ext cx="5963920" cy="1454767"/>
          </a:xfrm>
          <a:custGeom>
            <a:avLst/>
            <a:gdLst>
              <a:gd name="connsiteX0" fmla="*/ 0 w 5963920"/>
              <a:gd name="connsiteY0" fmla="*/ 19368 h 1454767"/>
              <a:gd name="connsiteX1" fmla="*/ 914400 w 5963920"/>
              <a:gd name="connsiteY1" fmla="*/ 39688 h 1454767"/>
              <a:gd name="connsiteX2" fmla="*/ 1574800 w 5963920"/>
              <a:gd name="connsiteY2" fmla="*/ 374968 h 1454767"/>
              <a:gd name="connsiteX3" fmla="*/ 2529840 w 5963920"/>
              <a:gd name="connsiteY3" fmla="*/ 202248 h 1454767"/>
              <a:gd name="connsiteX4" fmla="*/ 4704080 w 5963920"/>
              <a:gd name="connsiteY4" fmla="*/ 1390968 h 1454767"/>
              <a:gd name="connsiteX5" fmla="*/ 5963920 w 5963920"/>
              <a:gd name="connsiteY5" fmla="*/ 1187768 h 145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3920" h="1454767">
                <a:moveTo>
                  <a:pt x="0" y="19368"/>
                </a:moveTo>
                <a:cubicBezTo>
                  <a:pt x="325966" y="-106"/>
                  <a:pt x="651933" y="-19579"/>
                  <a:pt x="914400" y="39688"/>
                </a:cubicBezTo>
                <a:cubicBezTo>
                  <a:pt x="1176867" y="98955"/>
                  <a:pt x="1305560" y="347875"/>
                  <a:pt x="1574800" y="374968"/>
                </a:cubicBezTo>
                <a:cubicBezTo>
                  <a:pt x="1844040" y="402061"/>
                  <a:pt x="2008293" y="32915"/>
                  <a:pt x="2529840" y="202248"/>
                </a:cubicBezTo>
                <a:cubicBezTo>
                  <a:pt x="3051387" y="371581"/>
                  <a:pt x="4131733" y="1226715"/>
                  <a:pt x="4704080" y="1390968"/>
                </a:cubicBezTo>
                <a:cubicBezTo>
                  <a:pt x="5276427" y="1555221"/>
                  <a:pt x="5620173" y="1371494"/>
                  <a:pt x="5963920" y="1187768"/>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97280" y="2712720"/>
            <a:ext cx="9073173" cy="1517650"/>
          </a:xfrm>
          <a:custGeom>
            <a:avLst/>
            <a:gdLst>
              <a:gd name="connsiteX0" fmla="*/ 0 w 9073173"/>
              <a:gd name="connsiteY0" fmla="*/ 243840 h 1517650"/>
              <a:gd name="connsiteX1" fmla="*/ 1239520 w 9073173"/>
              <a:gd name="connsiteY1" fmla="*/ 284480 h 1517650"/>
              <a:gd name="connsiteX2" fmla="*/ 2235200 w 9073173"/>
              <a:gd name="connsiteY2" fmla="*/ 955040 h 1517650"/>
              <a:gd name="connsiteX3" fmla="*/ 2905760 w 9073173"/>
              <a:gd name="connsiteY3" fmla="*/ 1056640 h 1517650"/>
              <a:gd name="connsiteX4" fmla="*/ 4114800 w 9073173"/>
              <a:gd name="connsiteY4" fmla="*/ 1483360 h 1517650"/>
              <a:gd name="connsiteX5" fmla="*/ 5425440 w 9073173"/>
              <a:gd name="connsiteY5" fmla="*/ 1351280 h 1517650"/>
              <a:gd name="connsiteX6" fmla="*/ 6888480 w 9073173"/>
              <a:gd name="connsiteY6" fmla="*/ 243840 h 1517650"/>
              <a:gd name="connsiteX7" fmla="*/ 9052560 w 9073173"/>
              <a:gd name="connsiteY7" fmla="*/ 0 h 1517650"/>
              <a:gd name="connsiteX8" fmla="*/ 9052560 w 9073173"/>
              <a:gd name="connsiteY8" fmla="*/ 0 h 1517650"/>
              <a:gd name="connsiteX9" fmla="*/ 9052560 w 9073173"/>
              <a:gd name="connsiteY9" fmla="*/ 0 h 1517650"/>
              <a:gd name="connsiteX10" fmla="*/ 9072880 w 9073173"/>
              <a:gd name="connsiteY10" fmla="*/ 10160 h 1517650"/>
              <a:gd name="connsiteX11" fmla="*/ 9062720 w 9073173"/>
              <a:gd name="connsiteY11" fmla="*/ 1016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3173" h="1517650">
                <a:moveTo>
                  <a:pt x="0" y="243840"/>
                </a:moveTo>
                <a:cubicBezTo>
                  <a:pt x="433493" y="204893"/>
                  <a:pt x="866987" y="165947"/>
                  <a:pt x="1239520" y="284480"/>
                </a:cubicBezTo>
                <a:cubicBezTo>
                  <a:pt x="1612053" y="403013"/>
                  <a:pt x="1957494" y="826347"/>
                  <a:pt x="2235200" y="955040"/>
                </a:cubicBezTo>
                <a:cubicBezTo>
                  <a:pt x="2512906" y="1083733"/>
                  <a:pt x="2592493" y="968587"/>
                  <a:pt x="2905760" y="1056640"/>
                </a:cubicBezTo>
                <a:cubicBezTo>
                  <a:pt x="3219027" y="1144693"/>
                  <a:pt x="3694853" y="1434253"/>
                  <a:pt x="4114800" y="1483360"/>
                </a:cubicBezTo>
                <a:cubicBezTo>
                  <a:pt x="4534747" y="1532467"/>
                  <a:pt x="4963160" y="1557867"/>
                  <a:pt x="5425440" y="1351280"/>
                </a:cubicBezTo>
                <a:cubicBezTo>
                  <a:pt x="5887720" y="1144693"/>
                  <a:pt x="6283960" y="469053"/>
                  <a:pt x="6888480" y="243840"/>
                </a:cubicBezTo>
                <a:cubicBezTo>
                  <a:pt x="7493000" y="18627"/>
                  <a:pt x="9052560" y="0"/>
                  <a:pt x="9052560" y="0"/>
                </a:cubicBezTo>
                <a:lnTo>
                  <a:pt x="9052560" y="0"/>
                </a:lnTo>
                <a:lnTo>
                  <a:pt x="9052560" y="0"/>
                </a:lnTo>
                <a:lnTo>
                  <a:pt x="9072880" y="10160"/>
                </a:lnTo>
                <a:cubicBezTo>
                  <a:pt x="9074573" y="11853"/>
                  <a:pt x="9068646" y="11006"/>
                  <a:pt x="9062720" y="1016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619264" y="2712720"/>
            <a:ext cx="478016" cy="369332"/>
          </a:xfrm>
          <a:prstGeom prst="rect">
            <a:avLst/>
          </a:prstGeom>
          <a:noFill/>
        </p:spPr>
        <p:txBody>
          <a:bodyPr wrap="none" rtlCol="0">
            <a:spAutoFit/>
          </a:bodyPr>
          <a:lstStyle/>
          <a:p>
            <a:r>
              <a:rPr lang="en-US" dirty="0" smtClean="0">
                <a:solidFill>
                  <a:srgbClr val="FF0000"/>
                </a:solidFill>
              </a:rPr>
              <a:t>EIC</a:t>
            </a:r>
          </a:p>
        </p:txBody>
      </p:sp>
      <p:sp>
        <p:nvSpPr>
          <p:cNvPr id="11" name="Freeform 10"/>
          <p:cNvSpPr/>
          <p:nvPr/>
        </p:nvSpPr>
        <p:spPr>
          <a:xfrm>
            <a:off x="1264920" y="2343771"/>
            <a:ext cx="3668551" cy="2118425"/>
          </a:xfrm>
          <a:custGeom>
            <a:avLst/>
            <a:gdLst>
              <a:gd name="connsiteX0" fmla="*/ 0 w 3855720"/>
              <a:gd name="connsiteY0" fmla="*/ 26049 h 2276875"/>
              <a:gd name="connsiteX1" fmla="*/ 830580 w 3855720"/>
              <a:gd name="connsiteY1" fmla="*/ 41289 h 2276875"/>
              <a:gd name="connsiteX2" fmla="*/ 1531620 w 3855720"/>
              <a:gd name="connsiteY2" fmla="*/ 414669 h 2276875"/>
              <a:gd name="connsiteX3" fmla="*/ 2308860 w 3855720"/>
              <a:gd name="connsiteY3" fmla="*/ 147969 h 2276875"/>
              <a:gd name="connsiteX4" fmla="*/ 3520440 w 3855720"/>
              <a:gd name="connsiteY4" fmla="*/ 2068209 h 2276875"/>
              <a:gd name="connsiteX5" fmla="*/ 3855720 w 3855720"/>
              <a:gd name="connsiteY5" fmla="*/ 2136789 h 22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720" h="2276875">
                <a:moveTo>
                  <a:pt x="0" y="26049"/>
                </a:moveTo>
                <a:cubicBezTo>
                  <a:pt x="287655" y="1284"/>
                  <a:pt x="575310" y="-23481"/>
                  <a:pt x="830580" y="41289"/>
                </a:cubicBezTo>
                <a:cubicBezTo>
                  <a:pt x="1085850" y="106059"/>
                  <a:pt x="1285240" y="396889"/>
                  <a:pt x="1531620" y="414669"/>
                </a:cubicBezTo>
                <a:cubicBezTo>
                  <a:pt x="1778000" y="432449"/>
                  <a:pt x="1977390" y="-127621"/>
                  <a:pt x="2308860" y="147969"/>
                </a:cubicBezTo>
                <a:cubicBezTo>
                  <a:pt x="2640330" y="423559"/>
                  <a:pt x="3262630" y="1736739"/>
                  <a:pt x="3520440" y="2068209"/>
                </a:cubicBezTo>
                <a:cubicBezTo>
                  <a:pt x="3778250" y="2399679"/>
                  <a:pt x="3816985" y="2268234"/>
                  <a:pt x="3855720" y="213678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009775" y="4714875"/>
            <a:ext cx="742950" cy="95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55566" y="878522"/>
            <a:ext cx="4137671"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SMA co-ax cables for Clock and </a:t>
            </a:r>
            <a:r>
              <a:rPr lang="en-US" dirty="0" err="1" smtClean="0"/>
              <a:t>RevTick</a:t>
            </a:r>
            <a:endParaRPr lang="en-US" dirty="0" smtClean="0"/>
          </a:p>
          <a:p>
            <a:pPr marL="285750" indent="-285750">
              <a:buFont typeface="Arial" panose="020B0604020202020204" pitchFamily="34" charset="0"/>
              <a:buChar char="•"/>
            </a:pPr>
            <a:r>
              <a:rPr lang="en-US" dirty="0" smtClean="0"/>
              <a:t>SFP </a:t>
            </a:r>
            <a:endParaRPr lang="en-US" dirty="0"/>
          </a:p>
        </p:txBody>
      </p:sp>
    </p:spTree>
    <p:extLst>
      <p:ext uri="{BB962C8B-B14F-4D97-AF65-F5344CB8AC3E}">
        <p14:creationId xmlns:p14="http://schemas.microsoft.com/office/powerpoint/2010/main" val="288499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5018355"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a:t>
            </a:r>
            <a:r>
              <a:rPr lang="en-US" b="1" dirty="0" smtClean="0"/>
              <a:t>. Main Updates in the Design</a:t>
            </a:r>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5</a:t>
            </a:fld>
            <a:endParaRPr lang="en-US" dirty="0"/>
          </a:p>
        </p:txBody>
      </p:sp>
      <p:sp>
        <p:nvSpPr>
          <p:cNvPr id="13" name="Rectangle 12"/>
          <p:cNvSpPr/>
          <p:nvPr/>
        </p:nvSpPr>
        <p:spPr>
          <a:xfrm>
            <a:off x="799683" y="837437"/>
            <a:ext cx="9593998" cy="400110"/>
          </a:xfrm>
          <a:prstGeom prst="rect">
            <a:avLst/>
          </a:prstGeom>
        </p:spPr>
        <p:txBody>
          <a:bodyPr wrap="square">
            <a:spAutoFit/>
          </a:bodyPr>
          <a:lstStyle/>
          <a:p>
            <a:pPr>
              <a:spcAft>
                <a:spcPts val="400"/>
              </a:spcAft>
            </a:pPr>
            <a:r>
              <a:rPr lang="en-US" sz="2000" dirty="0" smtClean="0">
                <a:solidFill>
                  <a:srgbClr val="000000"/>
                </a:solidFill>
              </a:rPr>
              <a:t>2</a:t>
            </a:r>
            <a:r>
              <a:rPr lang="en-US" sz="2000" dirty="0" smtClean="0">
                <a:solidFill>
                  <a:srgbClr val="000000"/>
                </a:solidFill>
              </a:rPr>
              <a:t>.2  </a:t>
            </a:r>
            <a:r>
              <a:rPr lang="en-US" sz="2000" dirty="0" smtClean="0"/>
              <a:t>Distributed </a:t>
            </a:r>
            <a:r>
              <a:rPr lang="en-US" sz="2000" dirty="0"/>
              <a:t>clock monitoring </a:t>
            </a:r>
            <a:r>
              <a:rPr lang="en-US" sz="2000" dirty="0" smtClean="0"/>
              <a:t>design (</a:t>
            </a:r>
            <a:r>
              <a:rPr lang="en-US" dirty="0" smtClean="0"/>
              <a:t>in addition to the electron beam phase measurement)</a:t>
            </a:r>
            <a:endParaRPr lang="en-US" dirty="0">
              <a:solidFill>
                <a:srgbClr val="000000"/>
              </a:solidFill>
            </a:endParaRPr>
          </a:p>
        </p:txBody>
      </p:sp>
      <p:cxnSp>
        <p:nvCxnSpPr>
          <p:cNvPr id="14" name="Straight Arrow Connector 13"/>
          <p:cNvCxnSpPr/>
          <p:nvPr/>
        </p:nvCxnSpPr>
        <p:spPr>
          <a:xfrm>
            <a:off x="1085850" y="2436393"/>
            <a:ext cx="927075"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12925" y="1900989"/>
            <a:ext cx="837280"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12925" y="2113228"/>
            <a:ext cx="837280" cy="646331"/>
          </a:xfrm>
          <a:prstGeom prst="rect">
            <a:avLst/>
          </a:prstGeom>
          <a:noFill/>
        </p:spPr>
        <p:txBody>
          <a:bodyPr wrap="none" rtlCol="0">
            <a:spAutoFit/>
          </a:bodyPr>
          <a:lstStyle/>
          <a:p>
            <a:pPr algn="ctr"/>
            <a:r>
              <a:rPr lang="en-US" dirty="0" smtClean="0"/>
              <a:t>Clock</a:t>
            </a:r>
          </a:p>
          <a:p>
            <a:pPr algn="ctr"/>
            <a:r>
              <a:rPr lang="en-US" dirty="0" smtClean="0"/>
              <a:t>Fanout</a:t>
            </a:r>
            <a:endParaRPr lang="en-US" dirty="0"/>
          </a:p>
        </p:txBody>
      </p:sp>
      <p:sp>
        <p:nvSpPr>
          <p:cNvPr id="17" name="Rectangle 16"/>
          <p:cNvSpPr/>
          <p:nvPr/>
        </p:nvSpPr>
        <p:spPr>
          <a:xfrm>
            <a:off x="2012925" y="3412958"/>
            <a:ext cx="837280"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12925" y="3625197"/>
            <a:ext cx="837280" cy="646331"/>
          </a:xfrm>
          <a:prstGeom prst="rect">
            <a:avLst/>
          </a:prstGeom>
          <a:noFill/>
        </p:spPr>
        <p:txBody>
          <a:bodyPr wrap="none" rtlCol="0">
            <a:spAutoFit/>
          </a:bodyPr>
          <a:lstStyle/>
          <a:p>
            <a:pPr algn="ctr"/>
            <a:r>
              <a:rPr lang="en-US" dirty="0" smtClean="0"/>
              <a:t>Clock</a:t>
            </a:r>
          </a:p>
          <a:p>
            <a:pPr algn="ctr"/>
            <a:r>
              <a:rPr lang="en-US" dirty="0" smtClean="0"/>
              <a:t>Fanout</a:t>
            </a:r>
            <a:endParaRPr lang="en-US" dirty="0"/>
          </a:p>
        </p:txBody>
      </p:sp>
      <p:sp>
        <p:nvSpPr>
          <p:cNvPr id="19" name="Rectangle 18"/>
          <p:cNvSpPr/>
          <p:nvPr/>
        </p:nvSpPr>
        <p:spPr>
          <a:xfrm>
            <a:off x="4020592" y="1900989"/>
            <a:ext cx="931129"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20592" y="2113228"/>
            <a:ext cx="1024978" cy="646331"/>
          </a:xfrm>
          <a:prstGeom prst="rect">
            <a:avLst/>
          </a:prstGeom>
          <a:noFill/>
        </p:spPr>
        <p:txBody>
          <a:bodyPr wrap="square" rtlCol="0">
            <a:spAutoFit/>
          </a:bodyPr>
          <a:lstStyle/>
          <a:p>
            <a:pPr algn="ctr"/>
            <a:r>
              <a:rPr lang="en-US" dirty="0" smtClean="0"/>
              <a:t>QSFP </a:t>
            </a:r>
            <a:r>
              <a:rPr lang="en-US" dirty="0" err="1" smtClean="0"/>
              <a:t>opticTRx</a:t>
            </a:r>
            <a:endParaRPr lang="en-US" dirty="0"/>
          </a:p>
        </p:txBody>
      </p:sp>
      <p:sp>
        <p:nvSpPr>
          <p:cNvPr id="21" name="Rectangle 20"/>
          <p:cNvSpPr/>
          <p:nvPr/>
        </p:nvSpPr>
        <p:spPr>
          <a:xfrm>
            <a:off x="5955273" y="3412958"/>
            <a:ext cx="837280"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772333" y="3610314"/>
            <a:ext cx="1156845" cy="646331"/>
          </a:xfrm>
          <a:prstGeom prst="rect">
            <a:avLst/>
          </a:prstGeom>
          <a:noFill/>
        </p:spPr>
        <p:txBody>
          <a:bodyPr wrap="square" rtlCol="0">
            <a:spAutoFit/>
          </a:bodyPr>
          <a:lstStyle/>
          <a:p>
            <a:pPr algn="ctr"/>
            <a:r>
              <a:rPr lang="en-US" dirty="0" err="1" smtClean="0"/>
              <a:t>FireFly</a:t>
            </a:r>
            <a:r>
              <a:rPr lang="en-US" dirty="0" smtClean="0"/>
              <a:t> </a:t>
            </a:r>
            <a:r>
              <a:rPr lang="en-US" dirty="0" err="1" smtClean="0"/>
              <a:t>opticTRx</a:t>
            </a:r>
            <a:endParaRPr lang="en-US" dirty="0"/>
          </a:p>
        </p:txBody>
      </p:sp>
      <p:cxnSp>
        <p:nvCxnSpPr>
          <p:cNvPr id="23" name="Straight Arrow Connector 22"/>
          <p:cNvCxnSpPr/>
          <p:nvPr/>
        </p:nvCxnSpPr>
        <p:spPr>
          <a:xfrm>
            <a:off x="2850205" y="3981968"/>
            <a:ext cx="309339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10800000">
            <a:off x="6118223" y="2645697"/>
            <a:ext cx="323847" cy="780190"/>
          </a:xfrm>
          <a:custGeom>
            <a:avLst/>
            <a:gdLst>
              <a:gd name="connsiteX0" fmla="*/ 9690 w 323847"/>
              <a:gd name="connsiteY0" fmla="*/ 0 h 780190"/>
              <a:gd name="connsiteX1" fmla="*/ 33753 w 323847"/>
              <a:gd name="connsiteY1" fmla="*/ 745958 h 780190"/>
              <a:gd name="connsiteX2" fmla="*/ 286416 w 323847"/>
              <a:gd name="connsiteY2" fmla="*/ 589548 h 780190"/>
              <a:gd name="connsiteX3" fmla="*/ 322511 w 323847"/>
              <a:gd name="connsiteY3" fmla="*/ 12032 h 780190"/>
              <a:gd name="connsiteX4" fmla="*/ 322511 w 323847"/>
              <a:gd name="connsiteY4" fmla="*/ 12032 h 78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7" h="780190">
                <a:moveTo>
                  <a:pt x="9690" y="0"/>
                </a:moveTo>
                <a:cubicBezTo>
                  <a:pt x="-1339" y="323850"/>
                  <a:pt x="-12368" y="647700"/>
                  <a:pt x="33753" y="745958"/>
                </a:cubicBezTo>
                <a:cubicBezTo>
                  <a:pt x="79874" y="844216"/>
                  <a:pt x="238290" y="711869"/>
                  <a:pt x="286416" y="589548"/>
                </a:cubicBezTo>
                <a:cubicBezTo>
                  <a:pt x="334542" y="467227"/>
                  <a:pt x="322511" y="12032"/>
                  <a:pt x="322511" y="12032"/>
                </a:cubicBezTo>
                <a:lnTo>
                  <a:pt x="322511" y="12032"/>
                </a:lnTo>
              </a:path>
            </a:pathLst>
          </a:custGeom>
          <a:noFill/>
          <a:ln w="38100">
            <a:solidFill>
              <a:srgbClr val="DF2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6792553" y="3906570"/>
            <a:ext cx="789347" cy="34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4299389" y="1170173"/>
            <a:ext cx="320236" cy="744352"/>
          </a:xfrm>
          <a:custGeom>
            <a:avLst/>
            <a:gdLst>
              <a:gd name="connsiteX0" fmla="*/ 72586 w 320236"/>
              <a:gd name="connsiteY0" fmla="*/ 715777 h 744352"/>
              <a:gd name="connsiteX1" fmla="*/ 5911 w 320236"/>
              <a:gd name="connsiteY1" fmla="*/ 96652 h 744352"/>
              <a:gd name="connsiteX2" fmla="*/ 205936 w 320236"/>
              <a:gd name="connsiteY2" fmla="*/ 68077 h 744352"/>
              <a:gd name="connsiteX3" fmla="*/ 320236 w 320236"/>
              <a:gd name="connsiteY3" fmla="*/ 744352 h 744352"/>
            </a:gdLst>
            <a:ahLst/>
            <a:cxnLst>
              <a:cxn ang="0">
                <a:pos x="connsiteX0" y="connsiteY0"/>
              </a:cxn>
              <a:cxn ang="0">
                <a:pos x="connsiteX1" y="connsiteY1"/>
              </a:cxn>
              <a:cxn ang="0">
                <a:pos x="connsiteX2" y="connsiteY2"/>
              </a:cxn>
              <a:cxn ang="0">
                <a:pos x="connsiteX3" y="connsiteY3"/>
              </a:cxn>
            </a:cxnLst>
            <a:rect l="l" t="t" r="r" b="b"/>
            <a:pathLst>
              <a:path w="320236" h="744352">
                <a:moveTo>
                  <a:pt x="72586" y="715777"/>
                </a:moveTo>
                <a:cubicBezTo>
                  <a:pt x="28136" y="460189"/>
                  <a:pt x="-16314" y="204602"/>
                  <a:pt x="5911" y="96652"/>
                </a:cubicBezTo>
                <a:cubicBezTo>
                  <a:pt x="28136" y="-11298"/>
                  <a:pt x="153549" y="-39873"/>
                  <a:pt x="205936" y="68077"/>
                </a:cubicBezTo>
                <a:cubicBezTo>
                  <a:pt x="258323" y="176027"/>
                  <a:pt x="289279" y="460189"/>
                  <a:pt x="320236" y="744352"/>
                </a:cubicBezTo>
              </a:path>
            </a:pathLst>
          </a:custGeom>
          <a:noFill/>
          <a:ln w="25400">
            <a:solidFill>
              <a:srgbClr val="DF2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26"/>
          <p:cNvCxnSpPr/>
          <p:nvPr/>
        </p:nvCxnSpPr>
        <p:spPr>
          <a:xfrm>
            <a:off x="4951721" y="2759559"/>
            <a:ext cx="1003552" cy="865638"/>
          </a:xfrm>
          <a:prstGeom prst="bentConnector3">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51721" y="2318903"/>
            <a:ext cx="2630179"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20" idx="1"/>
          </p:cNvCxnSpPr>
          <p:nvPr/>
        </p:nvCxnSpPr>
        <p:spPr>
          <a:xfrm>
            <a:off x="2850205" y="2436394"/>
            <a:ext cx="1170387" cy="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1696551" y="5955593"/>
            <a:ext cx="124938" cy="231681"/>
          </a:xfrm>
          <a:custGeom>
            <a:avLst/>
            <a:gdLst>
              <a:gd name="connsiteX0" fmla="*/ 9690 w 323847"/>
              <a:gd name="connsiteY0" fmla="*/ 0 h 780190"/>
              <a:gd name="connsiteX1" fmla="*/ 33753 w 323847"/>
              <a:gd name="connsiteY1" fmla="*/ 745958 h 780190"/>
              <a:gd name="connsiteX2" fmla="*/ 286416 w 323847"/>
              <a:gd name="connsiteY2" fmla="*/ 589548 h 780190"/>
              <a:gd name="connsiteX3" fmla="*/ 322511 w 323847"/>
              <a:gd name="connsiteY3" fmla="*/ 12032 h 780190"/>
              <a:gd name="connsiteX4" fmla="*/ 322511 w 323847"/>
              <a:gd name="connsiteY4" fmla="*/ 12032 h 78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7" h="780190">
                <a:moveTo>
                  <a:pt x="9690" y="0"/>
                </a:moveTo>
                <a:cubicBezTo>
                  <a:pt x="-1339" y="323850"/>
                  <a:pt x="-12368" y="647700"/>
                  <a:pt x="33753" y="745958"/>
                </a:cubicBezTo>
                <a:cubicBezTo>
                  <a:pt x="79874" y="844216"/>
                  <a:pt x="238290" y="711869"/>
                  <a:pt x="286416" y="589548"/>
                </a:cubicBezTo>
                <a:cubicBezTo>
                  <a:pt x="334542" y="467227"/>
                  <a:pt x="322511" y="12032"/>
                  <a:pt x="322511" y="12032"/>
                </a:cubicBezTo>
                <a:lnTo>
                  <a:pt x="322511" y="12032"/>
                </a:lnTo>
              </a:path>
            </a:pathLst>
          </a:custGeom>
          <a:noFill/>
          <a:ln w="38100">
            <a:solidFill>
              <a:srgbClr val="DF2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1489" y="5915721"/>
            <a:ext cx="7208640" cy="338554"/>
          </a:xfrm>
          <a:prstGeom prst="rect">
            <a:avLst/>
          </a:prstGeom>
          <a:noFill/>
        </p:spPr>
        <p:txBody>
          <a:bodyPr wrap="none" rtlCol="0">
            <a:spAutoFit/>
          </a:bodyPr>
          <a:lstStyle/>
          <a:p>
            <a:r>
              <a:rPr lang="en-US" sz="1400" dirty="0" smtClean="0"/>
              <a:t>Fiber loopback, either the spares between GTU and </a:t>
            </a:r>
            <a:r>
              <a:rPr lang="en-US" sz="1600" dirty="0" smtClean="0"/>
              <a:t>DAM</a:t>
            </a:r>
            <a:r>
              <a:rPr lang="en-US" sz="1400" dirty="0" smtClean="0"/>
              <a:t>, or the spares between DAM and RDO</a:t>
            </a:r>
            <a:endParaRPr lang="en-US" sz="1400" dirty="0"/>
          </a:p>
        </p:txBody>
      </p:sp>
      <p:cxnSp>
        <p:nvCxnSpPr>
          <p:cNvPr id="32" name="Straight Arrow Connector 31"/>
          <p:cNvCxnSpPr/>
          <p:nvPr/>
        </p:nvCxnSpPr>
        <p:spPr>
          <a:xfrm>
            <a:off x="9436100" y="3903241"/>
            <a:ext cx="831850" cy="1322"/>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581900" y="1900989"/>
            <a:ext cx="1854200" cy="4016557"/>
          </a:xfrm>
          <a:prstGeom prst="rect">
            <a:avLst/>
          </a:prstGeom>
          <a:solidFill>
            <a:srgbClr val="92D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21600" y="3461176"/>
            <a:ext cx="1574800" cy="923330"/>
          </a:xfrm>
          <a:prstGeom prst="rect">
            <a:avLst/>
          </a:prstGeom>
          <a:noFill/>
        </p:spPr>
        <p:txBody>
          <a:bodyPr wrap="square" rtlCol="0">
            <a:spAutoFit/>
          </a:bodyPr>
          <a:lstStyle/>
          <a:p>
            <a:pPr algn="ctr"/>
            <a:r>
              <a:rPr lang="en-US" dirty="0" smtClean="0"/>
              <a:t>FPGA (SOM)</a:t>
            </a:r>
          </a:p>
          <a:p>
            <a:pPr algn="ctr"/>
            <a:r>
              <a:rPr lang="en-US" dirty="0" smtClean="0"/>
              <a:t>Clock phase measurement</a:t>
            </a:r>
            <a:endParaRPr lang="en-US" dirty="0"/>
          </a:p>
        </p:txBody>
      </p:sp>
      <p:cxnSp>
        <p:nvCxnSpPr>
          <p:cNvPr id="35" name="Elbow Connector 34"/>
          <p:cNvCxnSpPr/>
          <p:nvPr/>
        </p:nvCxnSpPr>
        <p:spPr>
          <a:xfrm>
            <a:off x="2850205" y="2759559"/>
            <a:ext cx="4731695" cy="2053741"/>
          </a:xfrm>
          <a:prstGeom prst="bentConnector3">
            <a:avLst>
              <a:gd name="adj1" fmla="val 1779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2850205" y="4254481"/>
            <a:ext cx="4731695" cy="1009668"/>
          </a:xfrm>
          <a:prstGeom prst="bentConnector3">
            <a:avLst>
              <a:gd name="adj1" fmla="val 9136"/>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118073" y="5703480"/>
            <a:ext cx="6463827" cy="30723"/>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85849" y="3904563"/>
            <a:ext cx="927075"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07012" y="2124876"/>
            <a:ext cx="933269" cy="369332"/>
          </a:xfrm>
          <a:prstGeom prst="rect">
            <a:avLst/>
          </a:prstGeom>
          <a:noFill/>
        </p:spPr>
        <p:txBody>
          <a:bodyPr wrap="none" rtlCol="0">
            <a:spAutoFit/>
          </a:bodyPr>
          <a:lstStyle/>
          <a:p>
            <a:r>
              <a:rPr lang="en-US" dirty="0" err="1" smtClean="0"/>
              <a:t>Clock_A</a:t>
            </a:r>
            <a:endParaRPr lang="en-US" dirty="0"/>
          </a:p>
        </p:txBody>
      </p:sp>
      <p:sp>
        <p:nvSpPr>
          <p:cNvPr id="40" name="TextBox 39"/>
          <p:cNvSpPr txBox="1"/>
          <p:nvPr/>
        </p:nvSpPr>
        <p:spPr>
          <a:xfrm>
            <a:off x="1044515" y="3589813"/>
            <a:ext cx="925253" cy="369332"/>
          </a:xfrm>
          <a:prstGeom prst="rect">
            <a:avLst/>
          </a:prstGeom>
          <a:noFill/>
        </p:spPr>
        <p:txBody>
          <a:bodyPr wrap="none" rtlCol="0">
            <a:spAutoFit/>
          </a:bodyPr>
          <a:lstStyle/>
          <a:p>
            <a:r>
              <a:rPr lang="en-US" dirty="0" err="1" smtClean="0"/>
              <a:t>Clock_B</a:t>
            </a:r>
            <a:endParaRPr lang="en-US" dirty="0"/>
          </a:p>
        </p:txBody>
      </p:sp>
      <p:sp>
        <p:nvSpPr>
          <p:cNvPr id="41" name="TextBox 40"/>
          <p:cNvSpPr txBox="1"/>
          <p:nvPr/>
        </p:nvSpPr>
        <p:spPr>
          <a:xfrm>
            <a:off x="1044592" y="5398599"/>
            <a:ext cx="923651" cy="369332"/>
          </a:xfrm>
          <a:prstGeom prst="rect">
            <a:avLst/>
          </a:prstGeom>
          <a:noFill/>
        </p:spPr>
        <p:txBody>
          <a:bodyPr wrap="none" rtlCol="0">
            <a:spAutoFit/>
          </a:bodyPr>
          <a:lstStyle/>
          <a:p>
            <a:r>
              <a:rPr lang="en-US" dirty="0" err="1" smtClean="0"/>
              <a:t>Clock_C</a:t>
            </a:r>
            <a:endParaRPr lang="en-US" dirty="0"/>
          </a:p>
        </p:txBody>
      </p:sp>
      <p:cxnSp>
        <p:nvCxnSpPr>
          <p:cNvPr id="42" name="Straight Arrow Connector 41"/>
          <p:cNvCxnSpPr/>
          <p:nvPr/>
        </p:nvCxnSpPr>
        <p:spPr>
          <a:xfrm>
            <a:off x="1681370" y="6459814"/>
            <a:ext cx="332616" cy="1"/>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62425" y="6282685"/>
            <a:ext cx="6926768" cy="307777"/>
          </a:xfrm>
          <a:prstGeom prst="rect">
            <a:avLst/>
          </a:prstGeom>
          <a:noFill/>
        </p:spPr>
        <p:txBody>
          <a:bodyPr wrap="none" rtlCol="0">
            <a:spAutoFit/>
          </a:bodyPr>
          <a:lstStyle/>
          <a:p>
            <a:r>
              <a:rPr lang="en-US" sz="1400" dirty="0" smtClean="0"/>
              <a:t>Clocks from the GTU base board, and the phase measurement results to the GTU base board</a:t>
            </a:r>
            <a:endParaRPr lang="en-US" sz="1400" dirty="0"/>
          </a:p>
        </p:txBody>
      </p:sp>
      <p:sp>
        <p:nvSpPr>
          <p:cNvPr id="44" name="TextBox 43"/>
          <p:cNvSpPr txBox="1"/>
          <p:nvPr/>
        </p:nvSpPr>
        <p:spPr>
          <a:xfrm>
            <a:off x="9323779" y="3580075"/>
            <a:ext cx="937995" cy="646331"/>
          </a:xfrm>
          <a:prstGeom prst="rect">
            <a:avLst/>
          </a:prstGeom>
          <a:noFill/>
        </p:spPr>
        <p:txBody>
          <a:bodyPr wrap="square" rtlCol="0">
            <a:spAutoFit/>
          </a:bodyPr>
          <a:lstStyle/>
          <a:p>
            <a:pPr algn="ctr"/>
            <a:r>
              <a:rPr lang="en-US" dirty="0" smtClean="0"/>
              <a:t>Clocks’ phases</a:t>
            </a:r>
            <a:endParaRPr lang="en-US" dirty="0"/>
          </a:p>
        </p:txBody>
      </p:sp>
      <p:sp>
        <p:nvSpPr>
          <p:cNvPr id="45" name="TextBox 44"/>
          <p:cNvSpPr txBox="1"/>
          <p:nvPr/>
        </p:nvSpPr>
        <p:spPr>
          <a:xfrm>
            <a:off x="3060700" y="2113228"/>
            <a:ext cx="442750" cy="369332"/>
          </a:xfrm>
          <a:prstGeom prst="rect">
            <a:avLst/>
          </a:prstGeom>
          <a:noFill/>
        </p:spPr>
        <p:txBody>
          <a:bodyPr wrap="none" rtlCol="0">
            <a:spAutoFit/>
          </a:bodyPr>
          <a:lstStyle/>
          <a:p>
            <a:r>
              <a:rPr lang="en-US" dirty="0" smtClean="0"/>
              <a:t>(4)</a:t>
            </a:r>
            <a:endParaRPr lang="en-US" dirty="0"/>
          </a:p>
        </p:txBody>
      </p:sp>
      <p:sp>
        <p:nvSpPr>
          <p:cNvPr id="46" name="TextBox 45"/>
          <p:cNvSpPr txBox="1"/>
          <p:nvPr/>
        </p:nvSpPr>
        <p:spPr>
          <a:xfrm>
            <a:off x="3041545" y="3686278"/>
            <a:ext cx="559769" cy="369332"/>
          </a:xfrm>
          <a:prstGeom prst="rect">
            <a:avLst/>
          </a:prstGeom>
          <a:noFill/>
        </p:spPr>
        <p:txBody>
          <a:bodyPr wrap="none" rtlCol="0">
            <a:spAutoFit/>
          </a:bodyPr>
          <a:lstStyle/>
          <a:p>
            <a:r>
              <a:rPr lang="en-US" dirty="0" smtClean="0"/>
              <a:t>(10)</a:t>
            </a:r>
            <a:endParaRPr lang="en-US" dirty="0"/>
          </a:p>
        </p:txBody>
      </p:sp>
      <p:sp>
        <p:nvSpPr>
          <p:cNvPr id="47" name="TextBox 46"/>
          <p:cNvSpPr txBox="1"/>
          <p:nvPr/>
        </p:nvSpPr>
        <p:spPr>
          <a:xfrm>
            <a:off x="3087463" y="2456973"/>
            <a:ext cx="442750" cy="369332"/>
          </a:xfrm>
          <a:prstGeom prst="rect">
            <a:avLst/>
          </a:prstGeom>
          <a:noFill/>
        </p:spPr>
        <p:txBody>
          <a:bodyPr wrap="none" rtlCol="0">
            <a:spAutoFit/>
          </a:bodyPr>
          <a:lstStyle/>
          <a:p>
            <a:r>
              <a:rPr lang="en-US" dirty="0" smtClean="0"/>
              <a:t>(1)</a:t>
            </a:r>
            <a:endParaRPr lang="en-US" dirty="0"/>
          </a:p>
        </p:txBody>
      </p:sp>
      <p:sp>
        <p:nvSpPr>
          <p:cNvPr id="48" name="TextBox 47"/>
          <p:cNvSpPr txBox="1"/>
          <p:nvPr/>
        </p:nvSpPr>
        <p:spPr>
          <a:xfrm>
            <a:off x="5436509" y="3304208"/>
            <a:ext cx="442750" cy="369332"/>
          </a:xfrm>
          <a:prstGeom prst="rect">
            <a:avLst/>
          </a:prstGeom>
          <a:noFill/>
        </p:spPr>
        <p:txBody>
          <a:bodyPr wrap="none" rtlCol="0">
            <a:spAutoFit/>
          </a:bodyPr>
          <a:lstStyle/>
          <a:p>
            <a:r>
              <a:rPr lang="en-US" dirty="0" smtClean="0"/>
              <a:t>(2)</a:t>
            </a:r>
            <a:endParaRPr lang="en-US" dirty="0"/>
          </a:p>
        </p:txBody>
      </p:sp>
      <p:sp>
        <p:nvSpPr>
          <p:cNvPr id="49" name="TextBox 48"/>
          <p:cNvSpPr txBox="1"/>
          <p:nvPr/>
        </p:nvSpPr>
        <p:spPr>
          <a:xfrm>
            <a:off x="6001555" y="1985234"/>
            <a:ext cx="442750" cy="369332"/>
          </a:xfrm>
          <a:prstGeom prst="rect">
            <a:avLst/>
          </a:prstGeom>
          <a:noFill/>
        </p:spPr>
        <p:txBody>
          <a:bodyPr wrap="none" rtlCol="0">
            <a:spAutoFit/>
          </a:bodyPr>
          <a:lstStyle/>
          <a:p>
            <a:r>
              <a:rPr lang="en-US" dirty="0" smtClean="0"/>
              <a:t>(2)</a:t>
            </a:r>
            <a:endParaRPr lang="en-US" dirty="0"/>
          </a:p>
        </p:txBody>
      </p:sp>
      <p:sp>
        <p:nvSpPr>
          <p:cNvPr id="50" name="TextBox 49"/>
          <p:cNvSpPr txBox="1"/>
          <p:nvPr/>
        </p:nvSpPr>
        <p:spPr>
          <a:xfrm>
            <a:off x="2964994" y="3950191"/>
            <a:ext cx="442750" cy="369332"/>
          </a:xfrm>
          <a:prstGeom prst="rect">
            <a:avLst/>
          </a:prstGeom>
          <a:noFill/>
        </p:spPr>
        <p:txBody>
          <a:bodyPr wrap="none" rtlCol="0">
            <a:spAutoFit/>
          </a:bodyPr>
          <a:lstStyle/>
          <a:p>
            <a:r>
              <a:rPr lang="en-US" dirty="0" smtClean="0"/>
              <a:t>(1)</a:t>
            </a:r>
            <a:endParaRPr lang="en-US" dirty="0"/>
          </a:p>
        </p:txBody>
      </p:sp>
      <p:sp>
        <p:nvSpPr>
          <p:cNvPr id="51" name="TextBox 50"/>
          <p:cNvSpPr txBox="1"/>
          <p:nvPr/>
        </p:nvSpPr>
        <p:spPr>
          <a:xfrm>
            <a:off x="6975493" y="3594963"/>
            <a:ext cx="559769"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294652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4265" y="323428"/>
            <a:ext cx="5018355"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3. The Current Status</a:t>
            </a:r>
            <a:endParaRPr lang="en-US" b="1" dirty="0"/>
          </a:p>
        </p:txBody>
      </p:sp>
      <p:sp>
        <p:nvSpPr>
          <p:cNvPr id="4" name="Slide Number Placeholder 3"/>
          <p:cNvSpPr>
            <a:spLocks noGrp="1"/>
          </p:cNvSpPr>
          <p:nvPr>
            <p:ph type="sldNum" sz="quarter" idx="12"/>
          </p:nvPr>
        </p:nvSpPr>
        <p:spPr>
          <a:xfrm>
            <a:off x="8920799" y="6492875"/>
            <a:ext cx="2743200" cy="365125"/>
          </a:xfrm>
        </p:spPr>
        <p:txBody>
          <a:bodyPr/>
          <a:lstStyle/>
          <a:p>
            <a:fld id="{ED7F7473-35CC-4359-AC04-EFEE0D39A7D2}" type="slidenum">
              <a:rPr lang="en-US" smtClean="0"/>
              <a:t>6</a:t>
            </a:fld>
            <a:endParaRPr lang="en-US" dirty="0"/>
          </a:p>
        </p:txBody>
      </p:sp>
      <p:sp>
        <p:nvSpPr>
          <p:cNvPr id="52" name="Rectangle 51"/>
          <p:cNvSpPr/>
          <p:nvPr/>
        </p:nvSpPr>
        <p:spPr>
          <a:xfrm>
            <a:off x="973785" y="763790"/>
            <a:ext cx="2838868" cy="400110"/>
          </a:xfrm>
          <a:prstGeom prst="rect">
            <a:avLst/>
          </a:prstGeom>
        </p:spPr>
        <p:txBody>
          <a:bodyPr wrap="square">
            <a:spAutoFit/>
          </a:bodyPr>
          <a:lstStyle/>
          <a:p>
            <a:pPr>
              <a:spcAft>
                <a:spcPts val="400"/>
              </a:spcAft>
            </a:pPr>
            <a:r>
              <a:rPr lang="en-US" sz="2000" dirty="0" smtClean="0">
                <a:solidFill>
                  <a:srgbClr val="000000"/>
                </a:solidFill>
              </a:rPr>
              <a:t>3.1 The GTU base board</a:t>
            </a:r>
            <a:endParaRPr lang="en-US" dirty="0">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443" y="71718"/>
            <a:ext cx="5015615" cy="7541551"/>
          </a:xfrm>
          <a:prstGeom prst="rect">
            <a:avLst/>
          </a:prstGeom>
          <a:scene3d>
            <a:camera prst="orthographicFront">
              <a:rot lat="0" lon="0" rev="5400000"/>
            </a:camera>
            <a:lightRig rig="threePt" dir="t"/>
          </a:scene3d>
        </p:spPr>
      </p:pic>
      <p:cxnSp>
        <p:nvCxnSpPr>
          <p:cNvPr id="6" name="Straight Arrow Connector 5"/>
          <p:cNvCxnSpPr/>
          <p:nvPr/>
        </p:nvCxnSpPr>
        <p:spPr>
          <a:xfrm flipV="1">
            <a:off x="1282550" y="4269631"/>
            <a:ext cx="2111022" cy="1870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9818" y="4087338"/>
            <a:ext cx="2073260" cy="369332"/>
          </a:xfrm>
          <a:prstGeom prst="rect">
            <a:avLst/>
          </a:prstGeom>
          <a:noFill/>
        </p:spPr>
        <p:txBody>
          <a:bodyPr wrap="none" rtlCol="0">
            <a:spAutoFit/>
          </a:bodyPr>
          <a:lstStyle/>
          <a:p>
            <a:r>
              <a:rPr lang="en-US" dirty="0" smtClean="0"/>
              <a:t>4* PCIe +12V power</a:t>
            </a:r>
            <a:endParaRPr lang="en-US" dirty="0"/>
          </a:p>
        </p:txBody>
      </p:sp>
      <p:cxnSp>
        <p:nvCxnSpPr>
          <p:cNvPr id="53" name="Straight Arrow Connector 52"/>
          <p:cNvCxnSpPr/>
          <p:nvPr/>
        </p:nvCxnSpPr>
        <p:spPr>
          <a:xfrm flipH="1">
            <a:off x="2901266" y="1065481"/>
            <a:ext cx="2303588" cy="6216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02017" y="756030"/>
            <a:ext cx="2863989" cy="369332"/>
          </a:xfrm>
          <a:prstGeom prst="rect">
            <a:avLst/>
          </a:prstGeom>
          <a:noFill/>
        </p:spPr>
        <p:txBody>
          <a:bodyPr wrap="none" rtlCol="0">
            <a:spAutoFit/>
          </a:bodyPr>
          <a:lstStyle/>
          <a:p>
            <a:r>
              <a:rPr lang="en-US" dirty="0" smtClean="0">
                <a:solidFill>
                  <a:srgbClr val="FF0000"/>
                </a:solidFill>
              </a:rPr>
              <a:t>EIC common platform inputs</a:t>
            </a:r>
            <a:endParaRPr lang="en-US" dirty="0">
              <a:solidFill>
                <a:srgbClr val="FF0000"/>
              </a:solidFill>
            </a:endParaRPr>
          </a:p>
        </p:txBody>
      </p:sp>
      <p:cxnSp>
        <p:nvCxnSpPr>
          <p:cNvPr id="55" name="Straight Arrow Connector 54"/>
          <p:cNvCxnSpPr/>
          <p:nvPr/>
        </p:nvCxnSpPr>
        <p:spPr>
          <a:xfrm flipH="1">
            <a:off x="3237089" y="1065481"/>
            <a:ext cx="1967765" cy="6543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214076" y="1065481"/>
            <a:ext cx="700038" cy="5295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7224234" y="1063052"/>
            <a:ext cx="1048396" cy="65350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66006" y="763790"/>
            <a:ext cx="3149580" cy="369332"/>
          </a:xfrm>
          <a:prstGeom prst="rect">
            <a:avLst/>
          </a:prstGeom>
          <a:noFill/>
        </p:spPr>
        <p:txBody>
          <a:bodyPr wrap="none" rtlCol="0">
            <a:spAutoFit/>
          </a:bodyPr>
          <a:lstStyle/>
          <a:p>
            <a:r>
              <a:rPr lang="en-US" dirty="0" smtClean="0"/>
              <a:t>GTU user interface (1000BaseT)</a:t>
            </a:r>
            <a:endParaRPr lang="en-US" dirty="0"/>
          </a:p>
        </p:txBody>
      </p:sp>
      <p:cxnSp>
        <p:nvCxnSpPr>
          <p:cNvPr id="59" name="Straight Arrow Connector 58"/>
          <p:cNvCxnSpPr/>
          <p:nvPr/>
        </p:nvCxnSpPr>
        <p:spPr>
          <a:xfrm flipH="1">
            <a:off x="9147584" y="2455150"/>
            <a:ext cx="1625679" cy="1323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991611" y="2155508"/>
            <a:ext cx="1787925" cy="646331"/>
          </a:xfrm>
          <a:prstGeom prst="rect">
            <a:avLst/>
          </a:prstGeom>
          <a:noFill/>
        </p:spPr>
        <p:txBody>
          <a:bodyPr wrap="square" rtlCol="0">
            <a:spAutoFit/>
          </a:bodyPr>
          <a:lstStyle/>
          <a:p>
            <a:r>
              <a:rPr lang="en-US" dirty="0" smtClean="0"/>
              <a:t>ATX power</a:t>
            </a:r>
          </a:p>
          <a:p>
            <a:r>
              <a:rPr lang="en-US" dirty="0" smtClean="0"/>
              <a:t>+3.3V, +5V, +12V</a:t>
            </a:r>
            <a:endParaRPr lang="en-US" dirty="0"/>
          </a:p>
        </p:txBody>
      </p:sp>
      <p:sp>
        <p:nvSpPr>
          <p:cNvPr id="62" name="Rectangle 61"/>
          <p:cNvSpPr/>
          <p:nvPr/>
        </p:nvSpPr>
        <p:spPr>
          <a:xfrm>
            <a:off x="4053060" y="3207913"/>
            <a:ext cx="1248356" cy="1248757"/>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960904" y="2787644"/>
            <a:ext cx="1248356" cy="124875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991384" y="2787644"/>
            <a:ext cx="1247073" cy="1200329"/>
          </a:xfrm>
          <a:prstGeom prst="rect">
            <a:avLst/>
          </a:prstGeom>
          <a:noFill/>
        </p:spPr>
        <p:txBody>
          <a:bodyPr wrap="none" rtlCol="0">
            <a:spAutoFit/>
          </a:bodyPr>
          <a:lstStyle/>
          <a:p>
            <a:pPr algn="ctr"/>
            <a:r>
              <a:rPr lang="en-US" sz="2400" b="1" dirty="0" smtClean="0">
                <a:solidFill>
                  <a:srgbClr val="FF0000"/>
                </a:solidFill>
              </a:rPr>
              <a:t>AMD </a:t>
            </a:r>
          </a:p>
          <a:p>
            <a:pPr algn="ctr"/>
            <a:r>
              <a:rPr lang="en-US" sz="2400" b="1" dirty="0" smtClean="0">
                <a:solidFill>
                  <a:srgbClr val="FF0000"/>
                </a:solidFill>
              </a:rPr>
              <a:t>ZU19EG </a:t>
            </a:r>
          </a:p>
          <a:p>
            <a:pPr algn="ctr"/>
            <a:r>
              <a:rPr lang="en-US" sz="2400" b="1" dirty="0" smtClean="0">
                <a:solidFill>
                  <a:srgbClr val="FF0000"/>
                </a:solidFill>
              </a:rPr>
              <a:t>MPSOC</a:t>
            </a:r>
            <a:endParaRPr lang="en-US" sz="2400" b="1" dirty="0">
              <a:solidFill>
                <a:srgbClr val="FF0000"/>
              </a:solidFill>
            </a:endParaRPr>
          </a:p>
        </p:txBody>
      </p:sp>
      <p:sp>
        <p:nvSpPr>
          <p:cNvPr id="63" name="Rectangle 62"/>
          <p:cNvSpPr/>
          <p:nvPr/>
        </p:nvSpPr>
        <p:spPr>
          <a:xfrm>
            <a:off x="7899228" y="3220687"/>
            <a:ext cx="1248356" cy="1248757"/>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015521" y="3220687"/>
            <a:ext cx="1101584" cy="1200329"/>
          </a:xfrm>
          <a:prstGeom prst="rect">
            <a:avLst/>
          </a:prstGeom>
          <a:noFill/>
        </p:spPr>
        <p:txBody>
          <a:bodyPr wrap="none" rtlCol="0">
            <a:spAutoFit/>
          </a:bodyPr>
          <a:lstStyle/>
          <a:p>
            <a:pPr algn="ctr"/>
            <a:r>
              <a:rPr lang="en-US" sz="2400" dirty="0" smtClean="0">
                <a:solidFill>
                  <a:srgbClr val="FF0000"/>
                </a:solidFill>
              </a:rPr>
              <a:t>AMD </a:t>
            </a:r>
          </a:p>
          <a:p>
            <a:pPr algn="ctr"/>
            <a:r>
              <a:rPr lang="en-US" sz="2400" dirty="0" smtClean="0">
                <a:solidFill>
                  <a:srgbClr val="FF0000"/>
                </a:solidFill>
              </a:rPr>
              <a:t>KU15P </a:t>
            </a:r>
          </a:p>
          <a:p>
            <a:pPr algn="ctr"/>
            <a:r>
              <a:rPr lang="en-US" sz="2400" dirty="0" smtClean="0">
                <a:solidFill>
                  <a:srgbClr val="FF0000"/>
                </a:solidFill>
              </a:rPr>
              <a:t>SOM#2</a:t>
            </a:r>
            <a:endParaRPr lang="en-US" sz="2400" dirty="0">
              <a:solidFill>
                <a:srgbClr val="FF0000"/>
              </a:solidFill>
            </a:endParaRPr>
          </a:p>
        </p:txBody>
      </p:sp>
      <p:sp>
        <p:nvSpPr>
          <p:cNvPr id="68" name="TextBox 67"/>
          <p:cNvSpPr txBox="1"/>
          <p:nvPr/>
        </p:nvSpPr>
        <p:spPr>
          <a:xfrm>
            <a:off x="4126446" y="3169507"/>
            <a:ext cx="1101584" cy="1200329"/>
          </a:xfrm>
          <a:prstGeom prst="rect">
            <a:avLst/>
          </a:prstGeom>
          <a:noFill/>
        </p:spPr>
        <p:txBody>
          <a:bodyPr wrap="none" rtlCol="0">
            <a:spAutoFit/>
          </a:bodyPr>
          <a:lstStyle/>
          <a:p>
            <a:pPr algn="ctr"/>
            <a:r>
              <a:rPr lang="en-US" sz="2400" dirty="0" smtClean="0">
                <a:solidFill>
                  <a:srgbClr val="FF0000"/>
                </a:solidFill>
              </a:rPr>
              <a:t>AMD </a:t>
            </a:r>
          </a:p>
          <a:p>
            <a:pPr algn="ctr"/>
            <a:r>
              <a:rPr lang="en-US" sz="2400" dirty="0" smtClean="0">
                <a:solidFill>
                  <a:srgbClr val="FF0000"/>
                </a:solidFill>
              </a:rPr>
              <a:t>KU15P </a:t>
            </a:r>
          </a:p>
          <a:p>
            <a:pPr algn="ctr"/>
            <a:r>
              <a:rPr lang="en-US" sz="2400" dirty="0" smtClean="0">
                <a:solidFill>
                  <a:srgbClr val="FF0000"/>
                </a:solidFill>
              </a:rPr>
              <a:t>SOM#1</a:t>
            </a:r>
            <a:endParaRPr lang="en-US" sz="2400" dirty="0">
              <a:solidFill>
                <a:srgbClr val="FF0000"/>
              </a:solidFill>
            </a:endParaRPr>
          </a:p>
        </p:txBody>
      </p:sp>
      <p:cxnSp>
        <p:nvCxnSpPr>
          <p:cNvPr id="69" name="Straight Arrow Connector 68"/>
          <p:cNvCxnSpPr/>
          <p:nvPr/>
        </p:nvCxnSpPr>
        <p:spPr>
          <a:xfrm flipV="1">
            <a:off x="657894" y="5391390"/>
            <a:ext cx="2133600" cy="1422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85362" y="5210464"/>
            <a:ext cx="1871956" cy="646331"/>
          </a:xfrm>
          <a:prstGeom prst="rect">
            <a:avLst/>
          </a:prstGeom>
          <a:noFill/>
        </p:spPr>
        <p:txBody>
          <a:bodyPr wrap="square" rtlCol="0">
            <a:spAutoFit/>
          </a:bodyPr>
          <a:lstStyle/>
          <a:p>
            <a:r>
              <a:rPr lang="en-US" dirty="0" smtClean="0"/>
              <a:t>3* dedicated Clock fanout</a:t>
            </a:r>
            <a:endParaRPr lang="en-US" dirty="0"/>
          </a:p>
        </p:txBody>
      </p:sp>
      <p:cxnSp>
        <p:nvCxnSpPr>
          <p:cNvPr id="71" name="Straight Arrow Connector 70"/>
          <p:cNvCxnSpPr/>
          <p:nvPr/>
        </p:nvCxnSpPr>
        <p:spPr>
          <a:xfrm flipH="1" flipV="1">
            <a:off x="7449670" y="5152929"/>
            <a:ext cx="3376463" cy="179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789423" y="4869519"/>
            <a:ext cx="2569286" cy="584775"/>
          </a:xfrm>
          <a:prstGeom prst="rect">
            <a:avLst/>
          </a:prstGeom>
          <a:noFill/>
        </p:spPr>
        <p:txBody>
          <a:bodyPr wrap="square" rtlCol="0">
            <a:spAutoFit/>
          </a:bodyPr>
          <a:lstStyle/>
          <a:p>
            <a:r>
              <a:rPr lang="en-US" sz="1600" dirty="0" smtClean="0"/>
              <a:t>18* optic transceiver adaptor boards (to DAM)</a:t>
            </a:r>
            <a:endParaRPr lang="en-US" sz="1600" dirty="0"/>
          </a:p>
        </p:txBody>
      </p:sp>
      <p:cxnSp>
        <p:nvCxnSpPr>
          <p:cNvPr id="74" name="Straight Arrow Connector 73"/>
          <p:cNvCxnSpPr/>
          <p:nvPr/>
        </p:nvCxnSpPr>
        <p:spPr>
          <a:xfrm>
            <a:off x="1559012" y="2587450"/>
            <a:ext cx="1197731" cy="17303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587" y="2199750"/>
            <a:ext cx="1588255" cy="646331"/>
          </a:xfrm>
          <a:prstGeom prst="rect">
            <a:avLst/>
          </a:prstGeom>
          <a:noFill/>
        </p:spPr>
        <p:txBody>
          <a:bodyPr wrap="none" rtlCol="0">
            <a:spAutoFit/>
          </a:bodyPr>
          <a:lstStyle/>
          <a:p>
            <a:r>
              <a:rPr lang="en-US" dirty="0" smtClean="0">
                <a:solidFill>
                  <a:srgbClr val="FF0000"/>
                </a:solidFill>
              </a:rPr>
              <a:t>Clock (phase) </a:t>
            </a:r>
          </a:p>
          <a:p>
            <a:r>
              <a:rPr lang="en-US" dirty="0" smtClean="0">
                <a:solidFill>
                  <a:srgbClr val="FF0000"/>
                </a:solidFill>
              </a:rPr>
              <a:t>Monitor plugin</a:t>
            </a:r>
            <a:endParaRPr lang="en-US" dirty="0">
              <a:solidFill>
                <a:srgbClr val="FF0000"/>
              </a:solidFill>
            </a:endParaRPr>
          </a:p>
        </p:txBody>
      </p:sp>
      <p:cxnSp>
        <p:nvCxnSpPr>
          <p:cNvPr id="77" name="Straight Arrow Connector 76"/>
          <p:cNvCxnSpPr/>
          <p:nvPr/>
        </p:nvCxnSpPr>
        <p:spPr>
          <a:xfrm>
            <a:off x="6382758" y="1389805"/>
            <a:ext cx="23918" cy="103511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986515" y="1019364"/>
            <a:ext cx="891591" cy="615553"/>
          </a:xfrm>
          <a:prstGeom prst="rect">
            <a:avLst/>
          </a:prstGeom>
          <a:noFill/>
        </p:spPr>
        <p:txBody>
          <a:bodyPr wrap="none" rtlCol="0">
            <a:spAutoFit/>
          </a:bodyPr>
          <a:lstStyle/>
          <a:p>
            <a:r>
              <a:rPr lang="en-US" dirty="0" smtClean="0"/>
              <a:t>40 GBE</a:t>
            </a:r>
          </a:p>
          <a:p>
            <a:r>
              <a:rPr lang="en-US" sz="1600" dirty="0" smtClean="0"/>
              <a:t>/ 4*RDO</a:t>
            </a:r>
            <a:endParaRPr lang="en-US" sz="1600" dirty="0"/>
          </a:p>
        </p:txBody>
      </p:sp>
      <p:cxnSp>
        <p:nvCxnSpPr>
          <p:cNvPr id="81" name="Straight Arrow Connector 80"/>
          <p:cNvCxnSpPr/>
          <p:nvPr/>
        </p:nvCxnSpPr>
        <p:spPr>
          <a:xfrm flipH="1">
            <a:off x="8231999" y="1451360"/>
            <a:ext cx="262708" cy="103622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39314" y="1240174"/>
            <a:ext cx="939488" cy="369332"/>
          </a:xfrm>
          <a:prstGeom prst="rect">
            <a:avLst/>
          </a:prstGeom>
          <a:noFill/>
        </p:spPr>
        <p:txBody>
          <a:bodyPr wrap="none" rtlCol="0">
            <a:spAutoFit/>
          </a:bodyPr>
          <a:lstStyle/>
          <a:p>
            <a:r>
              <a:rPr lang="en-US" dirty="0" smtClean="0"/>
              <a:t>2* DAM</a:t>
            </a:r>
            <a:endParaRPr lang="en-US" sz="1600" dirty="0"/>
          </a:p>
        </p:txBody>
      </p:sp>
      <p:sp>
        <p:nvSpPr>
          <p:cNvPr id="84" name="TextBox 83"/>
          <p:cNvSpPr txBox="1"/>
          <p:nvPr/>
        </p:nvSpPr>
        <p:spPr>
          <a:xfrm>
            <a:off x="4367377" y="1655766"/>
            <a:ext cx="1505540" cy="461665"/>
          </a:xfrm>
          <a:prstGeom prst="rect">
            <a:avLst/>
          </a:prstGeom>
          <a:noFill/>
        </p:spPr>
        <p:txBody>
          <a:bodyPr wrap="none" rtlCol="0">
            <a:spAutoFit/>
          </a:bodyPr>
          <a:lstStyle/>
          <a:p>
            <a:r>
              <a:rPr lang="en-US" sz="2400" dirty="0" smtClean="0">
                <a:solidFill>
                  <a:srgbClr val="FFFF00"/>
                </a:solidFill>
              </a:rPr>
              <a:t>Generic IO</a:t>
            </a:r>
            <a:endParaRPr lang="en-US" sz="2000" dirty="0">
              <a:solidFill>
                <a:srgbClr val="FFFF00"/>
              </a:solidFill>
            </a:endParaRPr>
          </a:p>
        </p:txBody>
      </p:sp>
      <p:cxnSp>
        <p:nvCxnSpPr>
          <p:cNvPr id="87" name="Straight Arrow Connector 86"/>
          <p:cNvCxnSpPr/>
          <p:nvPr/>
        </p:nvCxnSpPr>
        <p:spPr>
          <a:xfrm flipH="1">
            <a:off x="9174524" y="1853061"/>
            <a:ext cx="1625679" cy="1323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018551" y="1553419"/>
            <a:ext cx="1787925" cy="369332"/>
          </a:xfrm>
          <a:prstGeom prst="rect">
            <a:avLst/>
          </a:prstGeom>
          <a:noFill/>
        </p:spPr>
        <p:txBody>
          <a:bodyPr wrap="square" rtlCol="0">
            <a:spAutoFit/>
          </a:bodyPr>
          <a:lstStyle/>
          <a:p>
            <a:r>
              <a:rPr lang="en-US" dirty="0" smtClean="0"/>
              <a:t>Cooling fan (12V)</a:t>
            </a:r>
          </a:p>
        </p:txBody>
      </p:sp>
    </p:spTree>
    <p:extLst>
      <p:ext uri="{BB962C8B-B14F-4D97-AF65-F5344CB8AC3E}">
        <p14:creationId xmlns:p14="http://schemas.microsoft.com/office/powerpoint/2010/main" val="3961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4265" y="323428"/>
            <a:ext cx="5018355"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3. The Current Status</a:t>
            </a:r>
            <a:endParaRPr lang="en-US" b="1" dirty="0"/>
          </a:p>
        </p:txBody>
      </p:sp>
      <p:sp>
        <p:nvSpPr>
          <p:cNvPr id="4" name="Slide Number Placeholder 3"/>
          <p:cNvSpPr>
            <a:spLocks noGrp="1"/>
          </p:cNvSpPr>
          <p:nvPr>
            <p:ph type="sldNum" sz="quarter" idx="12"/>
          </p:nvPr>
        </p:nvSpPr>
        <p:spPr>
          <a:xfrm>
            <a:off x="8920799" y="6492875"/>
            <a:ext cx="2743200" cy="365125"/>
          </a:xfrm>
        </p:spPr>
        <p:txBody>
          <a:bodyPr/>
          <a:lstStyle/>
          <a:p>
            <a:fld id="{ED7F7473-35CC-4359-AC04-EFEE0D39A7D2}" type="slidenum">
              <a:rPr lang="en-US" smtClean="0"/>
              <a:t>7</a:t>
            </a:fld>
            <a:endParaRPr lang="en-US" dirty="0"/>
          </a:p>
        </p:txBody>
      </p:sp>
      <p:sp>
        <p:nvSpPr>
          <p:cNvPr id="52" name="Rectangle 51"/>
          <p:cNvSpPr/>
          <p:nvPr/>
        </p:nvSpPr>
        <p:spPr>
          <a:xfrm>
            <a:off x="973785" y="763790"/>
            <a:ext cx="2838868" cy="400110"/>
          </a:xfrm>
          <a:prstGeom prst="rect">
            <a:avLst/>
          </a:prstGeom>
        </p:spPr>
        <p:txBody>
          <a:bodyPr wrap="square">
            <a:spAutoFit/>
          </a:bodyPr>
          <a:lstStyle/>
          <a:p>
            <a:pPr>
              <a:spcAft>
                <a:spcPts val="400"/>
              </a:spcAft>
            </a:pPr>
            <a:r>
              <a:rPr lang="en-US" sz="2000" dirty="0" smtClean="0">
                <a:solidFill>
                  <a:srgbClr val="000000"/>
                </a:solidFill>
              </a:rPr>
              <a:t>3.1 The GTU base board</a:t>
            </a:r>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784" y="-182879"/>
            <a:ext cx="4788308" cy="7711440"/>
          </a:xfrm>
          <a:prstGeom prst="rect">
            <a:avLst/>
          </a:prstGeom>
          <a:scene3d>
            <a:camera prst="orthographicFront">
              <a:rot lat="0" lon="0" rev="5400000"/>
            </a:camera>
            <a:lightRig rig="threePt" dir="t"/>
          </a:scene3d>
        </p:spPr>
      </p:pic>
      <p:sp>
        <p:nvSpPr>
          <p:cNvPr id="8" name="TextBox 7"/>
          <p:cNvSpPr txBox="1"/>
          <p:nvPr/>
        </p:nvSpPr>
        <p:spPr>
          <a:xfrm>
            <a:off x="230821" y="1604262"/>
            <a:ext cx="3036729"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Schematics: 90%</a:t>
            </a:r>
          </a:p>
          <a:p>
            <a:pPr marL="285750" indent="-285750">
              <a:buFont typeface="Arial" panose="020B0604020202020204" pitchFamily="34" charset="0"/>
              <a:buChar char="•"/>
            </a:pPr>
            <a:r>
              <a:rPr lang="en-US" sz="2400" dirty="0" smtClean="0"/>
              <a:t>PCB placement: </a:t>
            </a:r>
            <a:r>
              <a:rPr lang="en-US" sz="2400" dirty="0"/>
              <a:t>9</a:t>
            </a:r>
            <a:r>
              <a:rPr lang="en-US" sz="2400" dirty="0" smtClean="0"/>
              <a:t>0%</a:t>
            </a:r>
          </a:p>
          <a:p>
            <a:pPr marL="285750" indent="-285750">
              <a:buFont typeface="Arial" panose="020B0604020202020204" pitchFamily="34" charset="0"/>
              <a:buChar char="•"/>
            </a:pPr>
            <a:r>
              <a:rPr lang="en-US" sz="2400" dirty="0" smtClean="0"/>
              <a:t>PCB routing: 40%</a:t>
            </a:r>
            <a:endParaRPr lang="en-US" sz="2400" dirty="0"/>
          </a:p>
        </p:txBody>
      </p:sp>
      <p:sp>
        <p:nvSpPr>
          <p:cNvPr id="10" name="TextBox 9"/>
          <p:cNvSpPr txBox="1"/>
          <p:nvPr/>
        </p:nvSpPr>
        <p:spPr>
          <a:xfrm>
            <a:off x="406400" y="3098800"/>
            <a:ext cx="2674258" cy="1754326"/>
          </a:xfrm>
          <a:prstGeom prst="rect">
            <a:avLst/>
          </a:prstGeom>
          <a:noFill/>
        </p:spPr>
        <p:txBody>
          <a:bodyPr wrap="none" rtlCol="0">
            <a:spAutoFit/>
          </a:bodyPr>
          <a:lstStyle/>
          <a:p>
            <a:r>
              <a:rPr lang="en-US" sz="2400" dirty="0" smtClean="0"/>
              <a:t>425 mm by 262 mm</a:t>
            </a:r>
          </a:p>
          <a:p>
            <a:r>
              <a:rPr lang="en-US" sz="2400" dirty="0" smtClean="0"/>
              <a:t>14 copper layers:</a:t>
            </a:r>
          </a:p>
          <a:p>
            <a:pPr marL="285750" indent="-285750">
              <a:buFont typeface="Arial" panose="020B0604020202020204" pitchFamily="34" charset="0"/>
              <a:buChar char="•"/>
            </a:pPr>
            <a:r>
              <a:rPr lang="en-US" sz="2000" dirty="0" smtClean="0"/>
              <a:t>Six routing layers</a:t>
            </a:r>
          </a:p>
          <a:p>
            <a:pPr marL="285750" indent="-285750">
              <a:buFont typeface="Arial" panose="020B0604020202020204" pitchFamily="34" charset="0"/>
              <a:buChar char="•"/>
            </a:pPr>
            <a:r>
              <a:rPr lang="en-US" sz="2000" dirty="0" smtClean="0"/>
              <a:t>Six ground planes</a:t>
            </a:r>
          </a:p>
          <a:p>
            <a:pPr marL="285750" indent="-285750">
              <a:buFont typeface="Arial" panose="020B0604020202020204" pitchFamily="34" charset="0"/>
              <a:buChar char="•"/>
            </a:pPr>
            <a:r>
              <a:rPr lang="en-US" sz="2000" dirty="0" smtClean="0"/>
              <a:t>Two power planes </a:t>
            </a:r>
            <a:endParaRPr lang="en-US" sz="2000" dirty="0"/>
          </a:p>
        </p:txBody>
      </p:sp>
      <p:sp>
        <p:nvSpPr>
          <p:cNvPr id="12" name="TextBox 11"/>
          <p:cNvSpPr txBox="1"/>
          <p:nvPr/>
        </p:nvSpPr>
        <p:spPr>
          <a:xfrm>
            <a:off x="230821" y="5222240"/>
            <a:ext cx="2810256" cy="369332"/>
          </a:xfrm>
          <a:prstGeom prst="rect">
            <a:avLst/>
          </a:prstGeom>
          <a:noFill/>
        </p:spPr>
        <p:txBody>
          <a:bodyPr wrap="none" rtlCol="0">
            <a:spAutoFit/>
          </a:bodyPr>
          <a:lstStyle/>
          <a:p>
            <a:r>
              <a:rPr lang="en-US" dirty="0" smtClean="0"/>
              <a:t>The majority are differential</a:t>
            </a:r>
            <a:endParaRPr lang="en-US" dirty="0"/>
          </a:p>
        </p:txBody>
      </p:sp>
    </p:spTree>
    <p:extLst>
      <p:ext uri="{BB962C8B-B14F-4D97-AF65-F5344CB8AC3E}">
        <p14:creationId xmlns:p14="http://schemas.microsoft.com/office/powerpoint/2010/main" val="2816654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4265" y="323428"/>
            <a:ext cx="5018355"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3. The Current Status</a:t>
            </a:r>
            <a:endParaRPr lang="en-US" b="1" dirty="0"/>
          </a:p>
        </p:txBody>
      </p:sp>
      <p:sp>
        <p:nvSpPr>
          <p:cNvPr id="4" name="Slide Number Placeholder 3"/>
          <p:cNvSpPr>
            <a:spLocks noGrp="1"/>
          </p:cNvSpPr>
          <p:nvPr>
            <p:ph type="sldNum" sz="quarter" idx="12"/>
          </p:nvPr>
        </p:nvSpPr>
        <p:spPr>
          <a:xfrm>
            <a:off x="8920799" y="6492875"/>
            <a:ext cx="2743200" cy="365125"/>
          </a:xfrm>
        </p:spPr>
        <p:txBody>
          <a:bodyPr/>
          <a:lstStyle/>
          <a:p>
            <a:fld id="{ED7F7473-35CC-4359-AC04-EFEE0D39A7D2}" type="slidenum">
              <a:rPr lang="en-US" smtClean="0"/>
              <a:t>8</a:t>
            </a:fld>
            <a:endParaRPr lang="en-US" dirty="0"/>
          </a:p>
        </p:txBody>
      </p:sp>
      <p:sp>
        <p:nvSpPr>
          <p:cNvPr id="52" name="Rectangle 51"/>
          <p:cNvSpPr/>
          <p:nvPr/>
        </p:nvSpPr>
        <p:spPr>
          <a:xfrm>
            <a:off x="973784" y="763790"/>
            <a:ext cx="5128835" cy="707886"/>
          </a:xfrm>
          <a:prstGeom prst="rect">
            <a:avLst/>
          </a:prstGeom>
        </p:spPr>
        <p:txBody>
          <a:bodyPr wrap="square">
            <a:spAutoFit/>
          </a:bodyPr>
          <a:lstStyle/>
          <a:p>
            <a:pPr>
              <a:spcAft>
                <a:spcPts val="400"/>
              </a:spcAft>
            </a:pPr>
            <a:r>
              <a:rPr lang="en-US" sz="2000" dirty="0" smtClean="0">
                <a:solidFill>
                  <a:srgbClr val="000000"/>
                </a:solidFill>
              </a:rPr>
              <a:t>3.2 The (DAM) optic transceiver adaptor board (8 DAM interfaces per board)</a:t>
            </a:r>
            <a:endParaRPr lang="en-US" dirty="0">
              <a:solidFill>
                <a:srgbClr val="000000"/>
              </a:solidFill>
            </a:endParaRPr>
          </a:p>
        </p:txBody>
      </p:sp>
      <p:sp>
        <p:nvSpPr>
          <p:cNvPr id="8" name="TextBox 7"/>
          <p:cNvSpPr txBox="1"/>
          <p:nvPr/>
        </p:nvSpPr>
        <p:spPr>
          <a:xfrm>
            <a:off x="230821" y="1604262"/>
            <a:ext cx="2554225"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Schematics: 95%</a:t>
            </a:r>
          </a:p>
          <a:p>
            <a:pPr marL="285750" indent="-285750">
              <a:buFont typeface="Arial" panose="020B0604020202020204" pitchFamily="34" charset="0"/>
              <a:buChar char="•"/>
            </a:pPr>
            <a:r>
              <a:rPr lang="en-US" sz="2400" dirty="0" smtClean="0"/>
              <a:t>PCB: 90%</a:t>
            </a:r>
          </a:p>
        </p:txBody>
      </p:sp>
      <p:sp>
        <p:nvSpPr>
          <p:cNvPr id="10" name="TextBox 9"/>
          <p:cNvSpPr txBox="1"/>
          <p:nvPr/>
        </p:nvSpPr>
        <p:spPr>
          <a:xfrm>
            <a:off x="347140" y="2568114"/>
            <a:ext cx="2674258" cy="1754326"/>
          </a:xfrm>
          <a:prstGeom prst="rect">
            <a:avLst/>
          </a:prstGeom>
          <a:noFill/>
        </p:spPr>
        <p:txBody>
          <a:bodyPr wrap="none" rtlCol="0">
            <a:spAutoFit/>
          </a:bodyPr>
          <a:lstStyle/>
          <a:p>
            <a:r>
              <a:rPr lang="en-US" sz="2400" dirty="0" smtClean="0"/>
              <a:t>100 mm by 170 mm</a:t>
            </a:r>
          </a:p>
          <a:p>
            <a:r>
              <a:rPr lang="en-US" sz="2400" dirty="0"/>
              <a:t>8</a:t>
            </a:r>
            <a:r>
              <a:rPr lang="en-US" sz="2400" dirty="0" smtClean="0"/>
              <a:t> copper layers:</a:t>
            </a:r>
          </a:p>
          <a:p>
            <a:pPr marL="285750" indent="-285750">
              <a:buFont typeface="Arial" panose="020B0604020202020204" pitchFamily="34" charset="0"/>
              <a:buChar char="•"/>
            </a:pPr>
            <a:r>
              <a:rPr lang="en-US" sz="2000" dirty="0" smtClean="0"/>
              <a:t>Four routing layers</a:t>
            </a:r>
          </a:p>
          <a:p>
            <a:pPr marL="285750" indent="-285750">
              <a:buFont typeface="Arial" panose="020B0604020202020204" pitchFamily="34" charset="0"/>
              <a:buChar char="•"/>
            </a:pPr>
            <a:r>
              <a:rPr lang="en-US" sz="2000" dirty="0" smtClean="0"/>
              <a:t>Three ground planes</a:t>
            </a:r>
          </a:p>
          <a:p>
            <a:pPr marL="285750" indent="-285750">
              <a:buFont typeface="Arial" panose="020B0604020202020204" pitchFamily="34" charset="0"/>
              <a:buChar char="•"/>
            </a:pPr>
            <a:r>
              <a:rPr lang="en-US" sz="2000" dirty="0" smtClean="0"/>
              <a:t>One power plane </a:t>
            </a:r>
            <a:endParaRPr lang="en-US" sz="2000" dirty="0"/>
          </a:p>
        </p:txBody>
      </p:sp>
      <p:sp>
        <p:nvSpPr>
          <p:cNvPr id="12" name="TextBox 11"/>
          <p:cNvSpPr txBox="1"/>
          <p:nvPr/>
        </p:nvSpPr>
        <p:spPr>
          <a:xfrm>
            <a:off x="208226" y="4590689"/>
            <a:ext cx="2979738" cy="646331"/>
          </a:xfrm>
          <a:prstGeom prst="rect">
            <a:avLst/>
          </a:prstGeom>
          <a:noFill/>
        </p:spPr>
        <p:txBody>
          <a:bodyPr wrap="square" rtlCol="0">
            <a:spAutoFit/>
          </a:bodyPr>
          <a:lstStyle/>
          <a:p>
            <a:r>
              <a:rPr lang="en-US" dirty="0" smtClean="0"/>
              <a:t>The Clock fanout and I</a:t>
            </a:r>
            <a:r>
              <a:rPr lang="en-US" baseline="30000" dirty="0" smtClean="0"/>
              <a:t>2</a:t>
            </a:r>
            <a:r>
              <a:rPr lang="en-US" dirty="0" smtClean="0"/>
              <a:t>C switch are on the bottom side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485" y="1604263"/>
            <a:ext cx="2651275" cy="44918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879" y="1604262"/>
            <a:ext cx="2661921" cy="4488374"/>
          </a:xfrm>
          <a:prstGeom prst="rect">
            <a:avLst/>
          </a:prstGeom>
        </p:spPr>
      </p:pic>
      <p:cxnSp>
        <p:nvCxnSpPr>
          <p:cNvPr id="9" name="Straight Arrow Connector 8"/>
          <p:cNvCxnSpPr/>
          <p:nvPr/>
        </p:nvCxnSpPr>
        <p:spPr>
          <a:xfrm flipV="1">
            <a:off x="4104640" y="5953760"/>
            <a:ext cx="1910080" cy="13887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02000" y="5769470"/>
            <a:ext cx="2116605" cy="646331"/>
          </a:xfrm>
          <a:prstGeom prst="rect">
            <a:avLst/>
          </a:prstGeom>
          <a:noFill/>
        </p:spPr>
        <p:txBody>
          <a:bodyPr wrap="none" rtlCol="0">
            <a:spAutoFit/>
          </a:bodyPr>
          <a:lstStyle/>
          <a:p>
            <a:r>
              <a:rPr lang="en-US" dirty="0" smtClean="0"/>
              <a:t>PCIe edge connector</a:t>
            </a:r>
          </a:p>
          <a:p>
            <a:r>
              <a:rPr lang="en-US" dirty="0" smtClean="0"/>
              <a:t>To GTU base board</a:t>
            </a:r>
            <a:endParaRPr lang="en-US" dirty="0"/>
          </a:p>
        </p:txBody>
      </p:sp>
      <p:cxnSp>
        <p:nvCxnSpPr>
          <p:cNvPr id="14" name="Straight Arrow Connector 13"/>
          <p:cNvCxnSpPr/>
          <p:nvPr/>
        </p:nvCxnSpPr>
        <p:spPr>
          <a:xfrm flipV="1">
            <a:off x="4520383" y="3397247"/>
            <a:ext cx="1880417" cy="12783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38201" y="4322440"/>
            <a:ext cx="1249509" cy="646331"/>
          </a:xfrm>
          <a:prstGeom prst="rect">
            <a:avLst/>
          </a:prstGeom>
          <a:noFill/>
        </p:spPr>
        <p:txBody>
          <a:bodyPr wrap="none" rtlCol="0">
            <a:spAutoFit/>
          </a:bodyPr>
          <a:lstStyle/>
          <a:p>
            <a:r>
              <a:rPr lang="en-US" dirty="0" smtClean="0"/>
              <a:t>2* SAMTEC</a:t>
            </a:r>
          </a:p>
          <a:p>
            <a:r>
              <a:rPr lang="en-US" dirty="0" smtClean="0"/>
              <a:t>Optic </a:t>
            </a:r>
            <a:r>
              <a:rPr lang="en-US" dirty="0" err="1" smtClean="0"/>
              <a:t>TRx</a:t>
            </a:r>
            <a:endParaRPr lang="en-US" dirty="0"/>
          </a:p>
        </p:txBody>
      </p:sp>
      <p:cxnSp>
        <p:nvCxnSpPr>
          <p:cNvPr id="17" name="Straight Arrow Connector 16"/>
          <p:cNvCxnSpPr/>
          <p:nvPr/>
        </p:nvCxnSpPr>
        <p:spPr>
          <a:xfrm>
            <a:off x="4520383" y="4675641"/>
            <a:ext cx="1961697" cy="8004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18716" y="1943523"/>
            <a:ext cx="2141406" cy="137124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85109" y="2991600"/>
            <a:ext cx="1074910" cy="646331"/>
          </a:xfrm>
          <a:prstGeom prst="rect">
            <a:avLst/>
          </a:prstGeom>
          <a:noFill/>
        </p:spPr>
        <p:txBody>
          <a:bodyPr wrap="none" rtlCol="0">
            <a:spAutoFit/>
          </a:bodyPr>
          <a:lstStyle/>
          <a:p>
            <a:r>
              <a:rPr lang="en-US" dirty="0"/>
              <a:t>6</a:t>
            </a:r>
            <a:r>
              <a:rPr lang="en-US" dirty="0" smtClean="0"/>
              <a:t>* QSFP</a:t>
            </a:r>
          </a:p>
          <a:p>
            <a:r>
              <a:rPr lang="en-US" dirty="0" smtClean="0"/>
              <a:t>Optic </a:t>
            </a:r>
            <a:r>
              <a:rPr lang="en-US" dirty="0" err="1" smtClean="0"/>
              <a:t>TRx</a:t>
            </a:r>
            <a:endParaRPr lang="en-US" dirty="0"/>
          </a:p>
        </p:txBody>
      </p:sp>
      <p:cxnSp>
        <p:nvCxnSpPr>
          <p:cNvPr id="23" name="Straight Arrow Connector 22"/>
          <p:cNvCxnSpPr/>
          <p:nvPr/>
        </p:nvCxnSpPr>
        <p:spPr>
          <a:xfrm>
            <a:off x="4518716" y="3314765"/>
            <a:ext cx="2135712" cy="68451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a:off x="4560019" y="3314766"/>
            <a:ext cx="2094409" cy="116183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p:cNvCxnSpPr>
          <p:nvPr/>
        </p:nvCxnSpPr>
        <p:spPr>
          <a:xfrm>
            <a:off x="4560019" y="3314766"/>
            <a:ext cx="2118063" cy="1654218"/>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3"/>
          </p:cNvCxnSpPr>
          <p:nvPr/>
        </p:nvCxnSpPr>
        <p:spPr>
          <a:xfrm flipV="1">
            <a:off x="4560019" y="2919614"/>
            <a:ext cx="2100103" cy="39515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3"/>
          </p:cNvCxnSpPr>
          <p:nvPr/>
        </p:nvCxnSpPr>
        <p:spPr>
          <a:xfrm flipV="1">
            <a:off x="4560019" y="2470545"/>
            <a:ext cx="2072794" cy="84422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6420" y="5530363"/>
            <a:ext cx="3094565" cy="646331"/>
          </a:xfrm>
          <a:prstGeom prst="rect">
            <a:avLst/>
          </a:prstGeom>
          <a:noFill/>
        </p:spPr>
        <p:txBody>
          <a:bodyPr wrap="none" rtlCol="0">
            <a:spAutoFit/>
          </a:bodyPr>
          <a:lstStyle/>
          <a:p>
            <a:r>
              <a:rPr lang="en-US" dirty="0" smtClean="0"/>
              <a:t>Two options for +12V </a:t>
            </a:r>
            <a:r>
              <a:rPr lang="en-US" dirty="0" smtClean="0">
                <a:sym typeface="Wingdings" panose="05000000000000000000" pitchFamily="2" charset="2"/>
              </a:rPr>
              <a:t> +3.3V,</a:t>
            </a:r>
          </a:p>
          <a:p>
            <a:r>
              <a:rPr lang="en-US" dirty="0">
                <a:sym typeface="Wingdings" panose="05000000000000000000" pitchFamily="2" charset="2"/>
              </a:rPr>
              <a:t>i</a:t>
            </a:r>
            <a:r>
              <a:rPr lang="en-US" dirty="0" smtClean="0">
                <a:sym typeface="Wingdings" panose="05000000000000000000" pitchFamily="2" charset="2"/>
              </a:rPr>
              <a:t>n addition to PCIe +3V supply</a:t>
            </a:r>
            <a:endParaRPr lang="en-US" dirty="0"/>
          </a:p>
        </p:txBody>
      </p:sp>
    </p:spTree>
    <p:extLst>
      <p:ext uri="{BB962C8B-B14F-4D97-AF65-F5344CB8AC3E}">
        <p14:creationId xmlns:p14="http://schemas.microsoft.com/office/powerpoint/2010/main" val="340406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046" y="380667"/>
            <a:ext cx="6684876" cy="5347901"/>
          </a:xfrm>
          <a:prstGeom prst="rect">
            <a:avLst/>
          </a:prstGeom>
        </p:spPr>
      </p:pic>
      <p:sp>
        <p:nvSpPr>
          <p:cNvPr id="4" name="Slide Number Placeholder 3"/>
          <p:cNvSpPr>
            <a:spLocks noGrp="1"/>
          </p:cNvSpPr>
          <p:nvPr>
            <p:ph type="sldNum" sz="quarter" idx="12"/>
          </p:nvPr>
        </p:nvSpPr>
        <p:spPr/>
        <p:txBody>
          <a:bodyPr/>
          <a:lstStyle/>
          <a:p>
            <a:fld id="{ED7F7473-35CC-4359-AC04-EFEE0D39A7D2}" type="slidenum">
              <a:rPr lang="en-US" smtClean="0"/>
              <a:t>9</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121" t="11448" r="15815" b="40273"/>
          <a:stretch/>
        </p:blipFill>
        <p:spPr>
          <a:xfrm>
            <a:off x="6539551" y="1536363"/>
            <a:ext cx="2219325" cy="2731513"/>
          </a:xfrm>
          <a:prstGeom prst="rect">
            <a:avLst/>
          </a:prstGeom>
          <a:scene3d>
            <a:camera prst="orthographicFront">
              <a:rot lat="2400000" lon="2400000" rev="3660000"/>
            </a:camera>
            <a:lightRig rig="threePt" dir="t"/>
          </a:scene3d>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7615444" y="480349"/>
            <a:ext cx="611505" cy="126775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8197637" y="756482"/>
            <a:ext cx="611505" cy="1267754"/>
          </a:xfrm>
          <a:prstGeom prst="rect">
            <a:avLst/>
          </a:prstGeom>
        </p:spPr>
      </p:pic>
      <p:sp>
        <p:nvSpPr>
          <p:cNvPr id="216" name="Freeform 215"/>
          <p:cNvSpPr/>
          <p:nvPr/>
        </p:nvSpPr>
        <p:spPr>
          <a:xfrm>
            <a:off x="4597400" y="584200"/>
            <a:ext cx="6070600" cy="3327400"/>
          </a:xfrm>
          <a:custGeom>
            <a:avLst/>
            <a:gdLst>
              <a:gd name="connsiteX0" fmla="*/ 0 w 6070600"/>
              <a:gd name="connsiteY0" fmla="*/ 1511300 h 3327400"/>
              <a:gd name="connsiteX1" fmla="*/ 2946400 w 6070600"/>
              <a:gd name="connsiteY1" fmla="*/ 0 h 3327400"/>
              <a:gd name="connsiteX2" fmla="*/ 6070600 w 6070600"/>
              <a:gd name="connsiteY2" fmla="*/ 1498600 h 3327400"/>
              <a:gd name="connsiteX3" fmla="*/ 3086100 w 6070600"/>
              <a:gd name="connsiteY3" fmla="*/ 3327400 h 3327400"/>
              <a:gd name="connsiteX4" fmla="*/ 0 w 6070600"/>
              <a:gd name="connsiteY4" fmla="*/ 1511300 h 332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0600" h="3327400">
                <a:moveTo>
                  <a:pt x="0" y="1511300"/>
                </a:moveTo>
                <a:lnTo>
                  <a:pt x="2946400" y="0"/>
                </a:lnTo>
                <a:lnTo>
                  <a:pt x="6070600" y="1498600"/>
                </a:lnTo>
                <a:lnTo>
                  <a:pt x="3086100" y="3327400"/>
                </a:lnTo>
                <a:lnTo>
                  <a:pt x="0" y="1511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575300" y="546100"/>
            <a:ext cx="5156200" cy="2768600"/>
          </a:xfrm>
          <a:custGeom>
            <a:avLst/>
            <a:gdLst>
              <a:gd name="connsiteX0" fmla="*/ 0 w 5156200"/>
              <a:gd name="connsiteY0" fmla="*/ 1003300 h 2768600"/>
              <a:gd name="connsiteX1" fmla="*/ 3162300 w 5156200"/>
              <a:gd name="connsiteY1" fmla="*/ 2768600 h 2768600"/>
              <a:gd name="connsiteX2" fmla="*/ 5156200 w 5156200"/>
              <a:gd name="connsiteY2" fmla="*/ 1587500 h 2768600"/>
              <a:gd name="connsiteX3" fmla="*/ 2044700 w 5156200"/>
              <a:gd name="connsiteY3" fmla="*/ 0 h 2768600"/>
              <a:gd name="connsiteX4" fmla="*/ 0 w 5156200"/>
              <a:gd name="connsiteY4" fmla="*/ 1003300 h 276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768600">
                <a:moveTo>
                  <a:pt x="0" y="1003300"/>
                </a:moveTo>
                <a:lnTo>
                  <a:pt x="3162300" y="2768600"/>
                </a:lnTo>
                <a:lnTo>
                  <a:pt x="5156200" y="1587500"/>
                </a:lnTo>
                <a:lnTo>
                  <a:pt x="2044700" y="0"/>
                </a:lnTo>
                <a:lnTo>
                  <a:pt x="0" y="1003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5172" y="3619963"/>
            <a:ext cx="4244880"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Measure the distributed clock;</a:t>
            </a:r>
          </a:p>
          <a:p>
            <a:pPr marL="342900" indent="-342900">
              <a:buFont typeface="Arial" panose="020B0604020202020204" pitchFamily="34" charset="0"/>
              <a:buChar char="•"/>
            </a:pPr>
            <a:r>
              <a:rPr lang="en-US" sz="2000" dirty="0" smtClean="0"/>
              <a:t>Stability study;</a:t>
            </a:r>
          </a:p>
          <a:p>
            <a:pPr marL="342900" indent="-342900">
              <a:buFont typeface="Arial" panose="020B0604020202020204" pitchFamily="34" charset="0"/>
              <a:buChar char="•"/>
            </a:pPr>
            <a:r>
              <a:rPr lang="en-US" sz="2000" dirty="0" smtClean="0"/>
              <a:t>Firmware development;</a:t>
            </a:r>
          </a:p>
          <a:p>
            <a:pPr marL="342900" indent="-342900">
              <a:buFont typeface="Arial" panose="020B0604020202020204" pitchFamily="34" charset="0"/>
              <a:buChar char="•"/>
            </a:pPr>
            <a:r>
              <a:rPr lang="en-US" sz="2000" dirty="0" smtClean="0"/>
              <a:t>Run-control software development;</a:t>
            </a:r>
          </a:p>
          <a:p>
            <a:pPr marL="342900" indent="-342900">
              <a:buFont typeface="Arial" panose="020B0604020202020204" pitchFamily="34" charset="0"/>
              <a:buChar char="•"/>
            </a:pPr>
            <a:r>
              <a:rPr lang="en-US" sz="2000" dirty="0" smtClean="0"/>
              <a:t>DAQ integration with DAM</a:t>
            </a:r>
          </a:p>
          <a:p>
            <a:pPr marL="342900" indent="-342900">
              <a:buFont typeface="Arial" panose="020B0604020202020204" pitchFamily="34" charset="0"/>
              <a:buChar char="•"/>
            </a:pPr>
            <a:r>
              <a:rPr lang="en-US" sz="2000" dirty="0" smtClean="0"/>
              <a:t>……</a:t>
            </a:r>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214" y="2274773"/>
            <a:ext cx="889480" cy="1506971"/>
          </a:xfrm>
          <a:prstGeom prst="rect">
            <a:avLst/>
          </a:prstGeom>
          <a:scene3d>
            <a:camera prst="orthographicFront">
              <a:rot lat="0" lon="0" rev="300000"/>
            </a:camera>
            <a:lightRig rig="threePt" dir="t"/>
          </a:scene3d>
        </p:spPr>
      </p:pic>
      <p:sp>
        <p:nvSpPr>
          <p:cNvPr id="6" name="Freeform 5"/>
          <p:cNvSpPr/>
          <p:nvPr/>
        </p:nvSpPr>
        <p:spPr>
          <a:xfrm>
            <a:off x="4486275" y="2133600"/>
            <a:ext cx="3133725" cy="3400425"/>
          </a:xfrm>
          <a:custGeom>
            <a:avLst/>
            <a:gdLst>
              <a:gd name="connsiteX0" fmla="*/ 0 w 3133725"/>
              <a:gd name="connsiteY0" fmla="*/ 0 h 3400425"/>
              <a:gd name="connsiteX1" fmla="*/ 3133725 w 3133725"/>
              <a:gd name="connsiteY1" fmla="*/ 1838325 h 3400425"/>
              <a:gd name="connsiteX2" fmla="*/ 3076575 w 3133725"/>
              <a:gd name="connsiteY2" fmla="*/ 3400425 h 3400425"/>
              <a:gd name="connsiteX3" fmla="*/ 57150 w 3133725"/>
              <a:gd name="connsiteY3" fmla="*/ 1428750 h 3400425"/>
              <a:gd name="connsiteX4" fmla="*/ 0 w 3133725"/>
              <a:gd name="connsiteY4" fmla="*/ 0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25" h="3400425">
                <a:moveTo>
                  <a:pt x="0" y="0"/>
                </a:moveTo>
                <a:lnTo>
                  <a:pt x="3133725" y="1838325"/>
                </a:lnTo>
                <a:lnTo>
                  <a:pt x="3076575" y="3400425"/>
                </a:lnTo>
                <a:lnTo>
                  <a:pt x="57150" y="142875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188" y="3392769"/>
            <a:ext cx="171363" cy="722363"/>
          </a:xfrm>
          <a:prstGeom prst="rect">
            <a:avLst/>
          </a:prstGeom>
          <a:scene3d>
            <a:camera prst="orthographicFront">
              <a:rot lat="0" lon="1800000" rev="0"/>
            </a:camera>
            <a:lightRig rig="threePt" dir="t"/>
          </a:scene3d>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188" y="4103558"/>
            <a:ext cx="165960" cy="699586"/>
          </a:xfrm>
          <a:prstGeom prst="rect">
            <a:avLst/>
          </a:prstGeom>
          <a:scene3d>
            <a:camera prst="orthographicFront">
              <a:rot lat="0" lon="1800000" rev="0"/>
            </a:camera>
            <a:lightRig rig="threePt" dir="t"/>
          </a:scene3d>
        </p:spPr>
      </p:pic>
      <p:sp>
        <p:nvSpPr>
          <p:cNvPr id="104" name="Title 1"/>
          <p:cNvSpPr txBox="1">
            <a:spLocks/>
          </p:cNvSpPr>
          <p:nvPr/>
        </p:nvSpPr>
        <p:spPr>
          <a:xfrm>
            <a:off x="1084265" y="323428"/>
            <a:ext cx="5018355"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3. The Current Status</a:t>
            </a:r>
            <a:endParaRPr lang="en-US" b="1" dirty="0"/>
          </a:p>
        </p:txBody>
      </p:sp>
      <p:sp>
        <p:nvSpPr>
          <p:cNvPr id="105" name="Rectangle 104"/>
          <p:cNvSpPr/>
          <p:nvPr/>
        </p:nvSpPr>
        <p:spPr>
          <a:xfrm>
            <a:off x="1005166" y="964487"/>
            <a:ext cx="4446212" cy="707886"/>
          </a:xfrm>
          <a:prstGeom prst="rect">
            <a:avLst/>
          </a:prstGeom>
        </p:spPr>
        <p:txBody>
          <a:bodyPr wrap="square">
            <a:spAutoFit/>
          </a:bodyPr>
          <a:lstStyle/>
          <a:p>
            <a:pPr>
              <a:spcAft>
                <a:spcPts val="400"/>
              </a:spcAft>
            </a:pPr>
            <a:r>
              <a:rPr lang="en-US" sz="2000" dirty="0" smtClean="0">
                <a:solidFill>
                  <a:srgbClr val="000000"/>
                </a:solidFill>
              </a:rPr>
              <a:t>3.3  expecting something like this ‘box’  by the end of 2025</a:t>
            </a:r>
            <a:endParaRPr lang="en-US" dirty="0">
              <a:solidFill>
                <a:srgbClr val="000000"/>
              </a:solidFill>
            </a:endParaRPr>
          </a:p>
        </p:txBody>
      </p:sp>
    </p:spTree>
    <p:extLst>
      <p:ext uri="{BB962C8B-B14F-4D97-AF65-F5344CB8AC3E}">
        <p14:creationId xmlns:p14="http://schemas.microsoft.com/office/powerpoint/2010/main" val="3242039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51174</TotalTime>
  <Words>2711</Words>
  <Application>Microsoft Office PowerPoint</Application>
  <PresentationFormat>Widescreen</PresentationFormat>
  <Paragraphs>625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Symbol</vt:lpstr>
      <vt:lpstr>Times</vt:lpstr>
      <vt:lpstr>Wingdings</vt:lpstr>
      <vt:lpstr>Office Theme</vt:lpstr>
      <vt:lpstr>ePIC Global Timing Unit (GTU)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Gu</dc:creator>
  <cp:lastModifiedBy>William Gu</cp:lastModifiedBy>
  <cp:revision>327</cp:revision>
  <cp:lastPrinted>2024-11-25T19:53:14Z</cp:lastPrinted>
  <dcterms:created xsi:type="dcterms:W3CDTF">2024-11-15T15:29:01Z</dcterms:created>
  <dcterms:modified xsi:type="dcterms:W3CDTF">2025-07-15T17:39:43Z</dcterms:modified>
</cp:coreProperties>
</file>