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sldIdLst>
    <p:sldId id="256" r:id="rId5"/>
    <p:sldId id="260" r:id="rId6"/>
    <p:sldId id="676" r:id="rId7"/>
    <p:sldId id="530" r:id="rId8"/>
    <p:sldId id="4058" r:id="rId9"/>
    <p:sldId id="685" r:id="rId10"/>
    <p:sldId id="4059" r:id="rId11"/>
    <p:sldId id="4060" r:id="rId12"/>
    <p:sldId id="4063" r:id="rId13"/>
    <p:sldId id="4055" r:id="rId14"/>
    <p:sldId id="4054" r:id="rId15"/>
    <p:sldId id="4056" r:id="rId16"/>
    <p:sldId id="4057" r:id="rId17"/>
    <p:sldId id="1594" r:id="rId18"/>
    <p:sldId id="4061" r:id="rId19"/>
    <p:sldId id="4064" r:id="rId20"/>
    <p:sldId id="265" r:id="rId21"/>
    <p:sldId id="679" r:id="rId22"/>
    <p:sldId id="4053" r:id="rId23"/>
    <p:sldId id="4062" r:id="rId24"/>
    <p:sldId id="564" r:id="rId25"/>
    <p:sldId id="6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0" autoAdjust="0"/>
    <p:restoredTop sz="94680" autoAdjust="0"/>
  </p:normalViewPr>
  <p:slideViewPr>
    <p:cSldViewPr snapToGrid="0">
      <p:cViewPr>
        <p:scale>
          <a:sx n="155" d="100"/>
          <a:sy n="155" d="100"/>
        </p:scale>
        <p:origin x="240" y="144"/>
      </p:cViewPr>
      <p:guideLst/>
    </p:cSldViewPr>
  </p:slideViewPr>
  <p:outlineViewPr>
    <p:cViewPr>
      <p:scale>
        <a:sx n="33" d="100"/>
        <a:sy n="33" d="100"/>
      </p:scale>
      <p:origin x="0" y="-2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38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69633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929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2" y="6534374"/>
            <a:ext cx="4509516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err="1"/>
              <a:t>ePIC</a:t>
            </a:r>
            <a:r>
              <a:rPr lang="en-US" sz="1400" dirty="0"/>
              <a:t> Collaboration Meeting, July 13-17, 2025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6001373" y="6534374"/>
            <a:ext cx="3151015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D. Abbott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76B7E-AE26-AA55-CC96-73F51F6E8B35}"/>
              </a:ext>
            </a:extLst>
          </p:cNvPr>
          <p:cNvSpPr txBox="1"/>
          <p:nvPr userDrawn="1"/>
        </p:nvSpPr>
        <p:spPr>
          <a:xfrm>
            <a:off x="11559830" y="6520638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31108B6-0374-46A6-89C3-2BCD379C18F3}" type="slidenum">
              <a:rPr lang="en-US" sz="1400" smtClean="0"/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9" r:id="rId4"/>
    <p:sldLayoutId id="214748367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ePIC</a:t>
            </a:r>
            <a:r>
              <a:rPr lang="en-US" sz="3600" dirty="0"/>
              <a:t> DAQ Plans and </a:t>
            </a:r>
            <a:r>
              <a:rPr lang="en-US" sz="3600" dirty="0" err="1"/>
              <a:t>picoDAQ</a:t>
            </a:r>
            <a:r>
              <a:rPr lang="en-US" sz="3600" dirty="0"/>
              <a:t> Overview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9CAE7-1045-5391-B1BB-337608E28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1144629"/>
          </a:xfrm>
        </p:spPr>
        <p:txBody>
          <a:bodyPr>
            <a:normAutofit/>
          </a:bodyPr>
          <a:lstStyle/>
          <a:p>
            <a:r>
              <a:rPr lang="en-US" dirty="0"/>
              <a:t>EIC User Group and </a:t>
            </a:r>
            <a:r>
              <a:rPr lang="en-US" dirty="0" err="1"/>
              <a:t>ePIC</a:t>
            </a:r>
            <a:r>
              <a:rPr lang="en-US" dirty="0"/>
              <a:t> Joint Collaboration Meeting </a:t>
            </a:r>
          </a:p>
          <a:p>
            <a:r>
              <a:rPr lang="en-US" dirty="0"/>
              <a:t>July 14</a:t>
            </a:r>
            <a:r>
              <a:rPr lang="en-US" baseline="30000" dirty="0"/>
              <a:t>th</a:t>
            </a:r>
            <a:r>
              <a:rPr lang="en-US" dirty="0"/>
              <a:t> – 18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r>
              <a:rPr lang="en-US" dirty="0"/>
              <a:t>Jefferson Lab, Newport News, VA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454A6-CEE5-6BA5-1B7D-154AA88887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David Abbott (Jefferson Lab)</a:t>
            </a:r>
          </a:p>
          <a:p>
            <a:r>
              <a:rPr lang="en-US" dirty="0"/>
              <a:t>L3 Project Manager for </a:t>
            </a:r>
            <a:r>
              <a:rPr lang="en-US" dirty="0" err="1"/>
              <a:t>ePIC</a:t>
            </a:r>
            <a:r>
              <a:rPr lang="en-US" dirty="0"/>
              <a:t> DAQ/Computing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5CDA84A7-E2AC-4682-991D-6E32ECB00388}"/>
              </a:ext>
            </a:extLst>
          </p:cNvPr>
          <p:cNvSpPr txBox="1">
            <a:spLocks/>
          </p:cNvSpPr>
          <p:nvPr/>
        </p:nvSpPr>
        <p:spPr>
          <a:xfrm>
            <a:off x="482974" y="2112492"/>
            <a:ext cx="5460625" cy="501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1E1496-C85E-2C48-5B42-1E1E743670E1}"/>
              </a:ext>
            </a:extLst>
          </p:cNvPr>
          <p:cNvSpPr txBox="1"/>
          <p:nvPr/>
        </p:nvSpPr>
        <p:spPr>
          <a:xfrm>
            <a:off x="1102224" y="95714"/>
            <a:ext cx="32137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/>
              <a:t>HRPPD Readout Test Stand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A8D63-6217-4FC6-3AAD-F790690C7233}"/>
              </a:ext>
            </a:extLst>
          </p:cNvPr>
          <p:cNvSpPr txBox="1"/>
          <p:nvPr/>
        </p:nvSpPr>
        <p:spPr>
          <a:xfrm>
            <a:off x="4651186" y="4352503"/>
            <a:ext cx="520566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CAEN DT5</a:t>
            </a:r>
            <a:r>
              <a:rPr lang="en-US" sz="1600" u="sng" dirty="0"/>
              <a:t>742</a:t>
            </a:r>
            <a:r>
              <a:rPr lang="en-US" sz="1600" dirty="0"/>
              <a:t>B digitizer</a:t>
            </a:r>
          </a:p>
          <a:p>
            <a:pPr marL="342900" indent="-342900">
              <a:buAutoNum type="arabicPeriod"/>
            </a:pPr>
            <a:r>
              <a:rPr lang="en-US" sz="1600" dirty="0"/>
              <a:t>CAEN V1</a:t>
            </a:r>
            <a:r>
              <a:rPr lang="en-US" sz="1600" u="sng" dirty="0"/>
              <a:t>742</a:t>
            </a:r>
            <a:r>
              <a:rPr lang="en-US" sz="1600" dirty="0"/>
              <a:t> Digitizer with CODA DAQ and electronics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sz="1600" dirty="0"/>
              <a:t>CAEN N1470 HV source for HRPPD</a:t>
            </a:r>
          </a:p>
          <a:p>
            <a:pPr marL="342900" indent="-342900">
              <a:buAutoNum type="arabicPeriod"/>
            </a:pPr>
            <a:r>
              <a:rPr lang="en-US" sz="1600" dirty="0"/>
              <a:t>Light source pulsed 405nm laser</a:t>
            </a:r>
          </a:p>
          <a:p>
            <a:pPr marL="342900" indent="-342900">
              <a:buAutoNum type="arabicPeriod"/>
            </a:pPr>
            <a:r>
              <a:rPr lang="en-US" sz="1600" dirty="0"/>
              <a:t>Calibrated Hamamatsu S2281 photodiode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sz="1600" dirty="0"/>
              <a:t>XYZ motion stage </a:t>
            </a:r>
            <a:r>
              <a:rPr lang="en-US" sz="1600" dirty="0" err="1"/>
              <a:t>Velmex</a:t>
            </a:r>
            <a:endParaRPr lang="en-US" sz="16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A26110-6182-CFF5-CBDB-4B08DFFEDB3C}"/>
              </a:ext>
            </a:extLst>
          </p:cNvPr>
          <p:cNvGrpSpPr/>
          <p:nvPr/>
        </p:nvGrpSpPr>
        <p:grpSpPr>
          <a:xfrm>
            <a:off x="445860" y="568195"/>
            <a:ext cx="11305344" cy="5159607"/>
            <a:chOff x="665535" y="796365"/>
            <a:chExt cx="11305344" cy="51596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691B65-F216-1EC4-8165-E10A3FA2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372783" y="1834683"/>
              <a:ext cx="4749800" cy="2673163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CCD20F-B741-E69D-E3E4-62F641FD0BD3}"/>
                </a:ext>
              </a:extLst>
            </p:cNvPr>
            <p:cNvGrpSpPr/>
            <p:nvPr/>
          </p:nvGrpSpPr>
          <p:grpSpPr>
            <a:xfrm>
              <a:off x="9141013" y="4128249"/>
              <a:ext cx="2829866" cy="1827723"/>
              <a:chOff x="10113334" y="2588588"/>
              <a:chExt cx="4107336" cy="248192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3F951D9-A642-E767-6C0B-B976D8903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0327" r="181" b="22504"/>
              <a:stretch/>
            </p:blipFill>
            <p:spPr>
              <a:xfrm>
                <a:off x="10113334" y="2588588"/>
                <a:ext cx="4107336" cy="235238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D279A0-8D3D-794B-E300-B728BD4BBFDB}"/>
                  </a:ext>
                </a:extLst>
              </p:cNvPr>
              <p:cNvSpPr txBox="1"/>
              <p:nvPr/>
            </p:nvSpPr>
            <p:spPr>
              <a:xfrm>
                <a:off x="10671375" y="4652572"/>
                <a:ext cx="3021444" cy="41794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u="sng" dirty="0"/>
                  <a:t>CAEN DT5742B Digitizer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4F2A4C-4322-BB96-ED15-B1BDC507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7488" y="829039"/>
              <a:ext cx="5954059" cy="372035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3CECAF-D0D7-97BB-5EA2-F50321339FDD}"/>
                </a:ext>
              </a:extLst>
            </p:cNvPr>
            <p:cNvSpPr txBox="1"/>
            <p:nvPr/>
          </p:nvSpPr>
          <p:spPr>
            <a:xfrm>
              <a:off x="1054847" y="5540188"/>
              <a:ext cx="214555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u="sng" dirty="0"/>
                <a:t>Electronics Rack</a:t>
              </a: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AC8454B-3C3B-3A9E-9CD5-A9DCE928D4E3}"/>
              </a:ext>
            </a:extLst>
          </p:cNvPr>
          <p:cNvCxnSpPr>
            <a:cxnSpLocks/>
          </p:cNvCxnSpPr>
          <p:nvPr/>
        </p:nvCxnSpPr>
        <p:spPr>
          <a:xfrm flipH="1">
            <a:off x="4224941" y="4773646"/>
            <a:ext cx="495557" cy="1232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798615-6E61-86DF-616B-67083FE3D77D}"/>
              </a:ext>
            </a:extLst>
          </p:cNvPr>
          <p:cNvCxnSpPr>
            <a:cxnSpLocks/>
          </p:cNvCxnSpPr>
          <p:nvPr/>
        </p:nvCxnSpPr>
        <p:spPr>
          <a:xfrm flipH="1" flipV="1">
            <a:off x="1961146" y="4062661"/>
            <a:ext cx="1495925" cy="449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3E1227-A923-E586-C868-AA621983ED2C}"/>
              </a:ext>
            </a:extLst>
          </p:cNvPr>
          <p:cNvCxnSpPr>
            <a:cxnSpLocks/>
          </p:cNvCxnSpPr>
          <p:nvPr/>
        </p:nvCxnSpPr>
        <p:spPr>
          <a:xfrm>
            <a:off x="7369521" y="4511839"/>
            <a:ext cx="1783532" cy="1054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FF72C4-E8DD-1C28-B803-F16DF0AF1EAD}"/>
              </a:ext>
            </a:extLst>
          </p:cNvPr>
          <p:cNvGrpSpPr/>
          <p:nvPr/>
        </p:nvGrpSpPr>
        <p:grpSpPr>
          <a:xfrm>
            <a:off x="9420726" y="705852"/>
            <a:ext cx="2510588" cy="2560501"/>
            <a:chOff x="9364579" y="641684"/>
            <a:chExt cx="2526630" cy="25684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1CD667-C545-4EF9-5A12-B99CEA19B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817" t="5882" r="4427" b="1749"/>
            <a:stretch>
              <a:fillRect/>
            </a:stretch>
          </p:blipFill>
          <p:spPr>
            <a:xfrm>
              <a:off x="9375918" y="641684"/>
              <a:ext cx="2287943" cy="22138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B84434-AD28-D029-5146-0CF8FCBE4322}"/>
                </a:ext>
              </a:extLst>
            </p:cNvPr>
            <p:cNvSpPr txBox="1"/>
            <p:nvPr/>
          </p:nvSpPr>
          <p:spPr>
            <a:xfrm>
              <a:off x="9364579" y="2947736"/>
              <a:ext cx="2526630" cy="2624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/>
                <a:t>Waveform from CAEN *742 digitizer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BEDD22-1761-1D69-E079-B61C48CE5C03}"/>
              </a:ext>
            </a:extLst>
          </p:cNvPr>
          <p:cNvGrpSpPr/>
          <p:nvPr/>
        </p:nvGrpSpPr>
        <p:grpSpPr>
          <a:xfrm>
            <a:off x="2769326" y="3098858"/>
            <a:ext cx="1775879" cy="2862791"/>
            <a:chOff x="2769326" y="3098858"/>
            <a:chExt cx="1775879" cy="28627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D0E607-690D-2511-2C6F-B8BD1D71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3794" y="3098858"/>
              <a:ext cx="801147" cy="25757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E315AE-C759-9E50-0D3F-E6BAB227EFD1}"/>
                </a:ext>
              </a:extLst>
            </p:cNvPr>
            <p:cNvSpPr txBox="1"/>
            <p:nvPr/>
          </p:nvSpPr>
          <p:spPr>
            <a:xfrm>
              <a:off x="2769326" y="5653872"/>
              <a:ext cx="1775879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u="sng" dirty="0"/>
                <a:t>CAEN 1742 Digitizer</a:t>
              </a:r>
              <a:r>
                <a:rPr lang="en-US" sz="1400" dirty="0"/>
                <a:t>​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8417766-0779-B0C0-0915-ACEE583D2073}"/>
              </a:ext>
            </a:extLst>
          </p:cNvPr>
          <p:cNvSpPr txBox="1"/>
          <p:nvPr/>
        </p:nvSpPr>
        <p:spPr>
          <a:xfrm>
            <a:off x="3048755" y="326017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7516-9632-6406-7C66-C6E4BEFCE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ZDC testing – CAEN Commercial System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9F646BC8-9DD6-E4DB-0BF5-E198271B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853316"/>
            <a:ext cx="4499871" cy="5151368"/>
          </a:xfrm>
          <a:prstGeom prst="rect">
            <a:avLst/>
          </a:prstGeom>
        </p:spPr>
      </p:pic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F554B785-2D32-AFF6-ED84-C5F7CC70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644" y="3010489"/>
            <a:ext cx="5769320" cy="3084730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EC616C51-7CFE-05FB-32D3-22539828A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206" y="1086416"/>
            <a:ext cx="2741831" cy="27074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3BC831-C082-091E-9A5D-2FEA25D652E9}"/>
              </a:ext>
            </a:extLst>
          </p:cNvPr>
          <p:cNvCxnSpPr>
            <a:cxnSpLocks/>
          </p:cNvCxnSpPr>
          <p:nvPr/>
        </p:nvCxnSpPr>
        <p:spPr>
          <a:xfrm>
            <a:off x="3711921" y="2833735"/>
            <a:ext cx="3965418" cy="3530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6303A5-C669-0100-8C73-8A0214005FE3}"/>
              </a:ext>
            </a:extLst>
          </p:cNvPr>
          <p:cNvSpPr txBox="1"/>
          <p:nvPr/>
        </p:nvSpPr>
        <p:spPr>
          <a:xfrm>
            <a:off x="9497076" y="4844208"/>
            <a:ext cx="2255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dirty="0">
                <a:solidFill>
                  <a:srgbClr val="333333"/>
                </a:solidFill>
                <a:effectLst/>
                <a:latin typeface="Gotham"/>
              </a:rPr>
              <a:t>Janus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Gotham"/>
              </a:rPr>
              <a:t> is open-source software developed by CAEN for the control and readout of FERS‐5200 boards</a:t>
            </a:r>
            <a:endParaRPr lang="en-US" sz="1600" dirty="0"/>
          </a:p>
        </p:txBody>
      </p:sp>
      <p:pic>
        <p:nvPicPr>
          <p:cNvPr id="14" name="Picture 13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319C67E4-3D5C-8797-EE6D-0C39E342B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644" y="853316"/>
            <a:ext cx="4081164" cy="20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F7CA8-58A3-3C65-AFA6-3B6761B3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TimePix</a:t>
            </a:r>
            <a:r>
              <a:rPr lang="en-US" dirty="0"/>
              <a:t> – Readout testing</a:t>
            </a:r>
          </a:p>
        </p:txBody>
      </p:sp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9AA28D21-296D-75D9-85C9-E4E6E1A4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71" y="2093527"/>
            <a:ext cx="8315891" cy="3705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C706C-DB7A-F3CA-4530-5092E4694493}"/>
              </a:ext>
            </a:extLst>
          </p:cNvPr>
          <p:cNvSpPr txBox="1"/>
          <p:nvPr/>
        </p:nvSpPr>
        <p:spPr>
          <a:xfrm>
            <a:off x="633743" y="1059256"/>
            <a:ext cx="5686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SPIDR4 Control board using a </a:t>
            </a:r>
            <a:r>
              <a:rPr lang="en-US" dirty="0" err="1"/>
              <a:t>Zync</a:t>
            </a:r>
            <a:r>
              <a:rPr lang="en-US" dirty="0"/>
              <a:t> 7000 series SoC </a:t>
            </a:r>
          </a:p>
          <a:p>
            <a:r>
              <a:rPr lang="en-US" dirty="0" err="1"/>
              <a:t>Petalinux</a:t>
            </a:r>
            <a:r>
              <a:rPr lang="en-US" dirty="0"/>
              <a:t> OS, Developed at NIKEF</a:t>
            </a:r>
          </a:p>
        </p:txBody>
      </p:sp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EA253AE9-AD5A-0073-5F01-B031A47D5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757" y="3195873"/>
            <a:ext cx="3851900" cy="26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33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A591AA-0ED4-7B19-4CDD-5058835E23B5}"/>
              </a:ext>
            </a:extLst>
          </p:cNvPr>
          <p:cNvSpPr txBox="1"/>
          <p:nvPr/>
        </p:nvSpPr>
        <p:spPr>
          <a:xfrm>
            <a:off x="3048755" y="321943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F24DD-1491-BD9F-3F56-D9C4804824BE}"/>
              </a:ext>
            </a:extLst>
          </p:cNvPr>
          <p:cNvSpPr txBox="1"/>
          <p:nvPr/>
        </p:nvSpPr>
        <p:spPr>
          <a:xfrm>
            <a:off x="495677" y="176945"/>
            <a:ext cx="865058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l" rtl="0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Lumi Pair Spectrometer DAQ/Readout Overview</a:t>
            </a:r>
            <a:endParaRPr lang="en-US" b="1" i="0" u="none" strike="noStrike" dirty="0">
              <a:solidFill>
                <a:srgbClr val="000000"/>
              </a:solidFill>
              <a:effectLst/>
            </a:endParaRPr>
          </a:p>
          <a:p>
            <a:pPr marL="457200" algn="l" rtl="0"/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Stephen JD Kay, Nicholas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Zachariou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University of York</a:t>
            </a:r>
            <a:endParaRPr lang="en-US" sz="1400" b="1" i="0" u="none" strike="noStrike" dirty="0">
              <a:solidFill>
                <a:srgbClr val="000000"/>
              </a:solidFill>
              <a:effectLst/>
            </a:endParaRPr>
          </a:p>
          <a:p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Pair Spectrometer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Two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WSciFi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calorimeters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1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Max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#readout channels - 3360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 grouping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SiPMs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first 4 + last 6 layers, can reduce significantly</a:t>
            </a:r>
          </a:p>
          <a:p>
            <a:pPr marL="1143000" lvl="2" indent="-22860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3360 -&gt; 2100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Expected rates - At peak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lumi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setting, 0.1 pair production event per 10ns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Expect ~80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SiPMs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to fire from an event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~50 NPE per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SiPM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143000" lvl="2" indent="-228600" algn="l" rtl="0" fontAlgn="base">
              <a:buFont typeface="Arial" panose="020B0604020202020204" pitchFamily="34" charset="0"/>
              <a:buChar char="•"/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Expected signal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Readout, no final decision but don’t want to reinvent the wheel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HGCROC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Some initial beam tests of modules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Would love to use </a:t>
            </a:r>
            <a:r>
              <a:rPr lang="en-US" sz="1800" b="1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real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readout system</a:t>
            </a:r>
          </a:p>
          <a:p>
            <a:pPr marL="742950" lvl="1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Caen desktop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digitisers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 far -&gt; Very limited (~2 seconds of data!)</a:t>
            </a:r>
          </a:p>
        </p:txBody>
      </p:sp>
    </p:spTree>
    <p:extLst>
      <p:ext uri="{BB962C8B-B14F-4D97-AF65-F5344CB8AC3E}">
        <p14:creationId xmlns:p14="http://schemas.microsoft.com/office/powerpoint/2010/main" val="416191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2E84-06AA-6345-9CBA-31D42735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JLAB </a:t>
            </a:r>
            <a:r>
              <a:rPr lang="en-US" sz="3200" b="1" dirty="0"/>
              <a:t>Front-End Readout Electronics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29F0C-D80A-E244-8309-FBCDA84D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6" y="847475"/>
            <a:ext cx="3693982" cy="37565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0A2C03-81A4-EB44-9B1F-76FBB98A10B1}"/>
              </a:ext>
            </a:extLst>
          </p:cNvPr>
          <p:cNvSpPr txBox="1"/>
          <p:nvPr/>
        </p:nvSpPr>
        <p:spPr>
          <a:xfrm>
            <a:off x="229497" y="4307905"/>
            <a:ext cx="37744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Artix</a:t>
            </a:r>
            <a:r>
              <a:rPr lang="en-US" sz="1600" dirty="0"/>
              <a:t> FPGA card with 1Gb Ethernet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06225-487D-5497-8038-3F11558D7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068" y="844164"/>
            <a:ext cx="4306432" cy="15285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BA89FC-D5F0-BFA9-3E30-C8570C816223}"/>
              </a:ext>
            </a:extLst>
          </p:cNvPr>
          <p:cNvSpPr txBox="1"/>
          <p:nvPr/>
        </p:nvSpPr>
        <p:spPr>
          <a:xfrm>
            <a:off x="7247226" y="1804254"/>
            <a:ext cx="7168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1Gb </a:t>
            </a:r>
          </a:p>
          <a:p>
            <a:pPr algn="ctr"/>
            <a:r>
              <a:rPr lang="en-US" sz="1100" dirty="0"/>
              <a:t>Ethernet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AE2C9B-915E-E5F1-6F6F-CA20C04C6A11}"/>
              </a:ext>
            </a:extLst>
          </p:cNvPr>
          <p:cNvSpPr txBox="1"/>
          <p:nvPr/>
        </p:nvSpPr>
        <p:spPr>
          <a:xfrm>
            <a:off x="7050503" y="1376125"/>
            <a:ext cx="9300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Clock/Sync </a:t>
            </a:r>
          </a:p>
          <a:p>
            <a:pPr algn="ctr"/>
            <a:r>
              <a:rPr lang="en-US" sz="1100" dirty="0"/>
              <a:t>(RJ45)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D11FEB-5938-2AF6-3B1C-5A8ECFB07615}"/>
              </a:ext>
            </a:extLst>
          </p:cNvPr>
          <p:cNvSpPr txBox="1"/>
          <p:nvPr/>
        </p:nvSpPr>
        <p:spPr>
          <a:xfrm>
            <a:off x="9718862" y="2471402"/>
            <a:ext cx="1404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Artix</a:t>
            </a:r>
            <a:r>
              <a:rPr lang="en-US" sz="1400" dirty="0"/>
              <a:t> 7 FPGA</a:t>
            </a:r>
          </a:p>
          <a:p>
            <a:r>
              <a:rPr lang="en-US" sz="1400" dirty="0"/>
              <a:t>(firmware TDC)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A344A6-744C-CBB8-2EC7-8E7DEEBAA1CC}"/>
              </a:ext>
            </a:extLst>
          </p:cNvPr>
          <p:cNvCxnSpPr/>
          <p:nvPr/>
        </p:nvCxnSpPr>
        <p:spPr bwMode="auto">
          <a:xfrm flipH="1" flipV="1">
            <a:off x="9815806" y="1980969"/>
            <a:ext cx="183478" cy="467527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DACE741-8FA7-8299-E8AD-C8F7EFCFC76D}"/>
              </a:ext>
            </a:extLst>
          </p:cNvPr>
          <p:cNvSpPr txBox="1"/>
          <p:nvPr/>
        </p:nvSpPr>
        <p:spPr>
          <a:xfrm>
            <a:off x="11123349" y="2484577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Petiroc</a:t>
            </a:r>
            <a:endParaRPr lang="en-US" sz="1400" dirty="0"/>
          </a:p>
          <a:p>
            <a:r>
              <a:rPr lang="en-US" sz="1400" dirty="0"/>
              <a:t>ASICs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88CBF58-8BB8-98BD-EAA8-53E265FEA574}"/>
              </a:ext>
            </a:extLst>
          </p:cNvPr>
          <p:cNvCxnSpPr/>
          <p:nvPr/>
        </p:nvCxnSpPr>
        <p:spPr bwMode="auto">
          <a:xfrm flipH="1" flipV="1">
            <a:off x="11428090" y="1713531"/>
            <a:ext cx="31190" cy="819834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2CBE97F-2124-BDFF-E356-2B8108EFE196}"/>
              </a:ext>
            </a:extLst>
          </p:cNvPr>
          <p:cNvSpPr txBox="1"/>
          <p:nvPr/>
        </p:nvSpPr>
        <p:spPr>
          <a:xfrm>
            <a:off x="3682007" y="3007797"/>
            <a:ext cx="2690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Used with the </a:t>
            </a:r>
            <a:r>
              <a:rPr lang="en-US" sz="1800" dirty="0">
                <a:solidFill>
                  <a:srgbClr val="0070C0"/>
                </a:solidFill>
              </a:rPr>
              <a:t>RICH Detector in Hall B </a:t>
            </a:r>
            <a:r>
              <a:rPr lang="en-US" sz="1800" dirty="0"/>
              <a:t>and the </a:t>
            </a:r>
            <a:r>
              <a:rPr lang="en-US" sz="1800" dirty="0">
                <a:solidFill>
                  <a:srgbClr val="0070C0"/>
                </a:solidFill>
              </a:rPr>
              <a:t>DIRC detector in Hall 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316696-14A5-30F2-C162-1F6A27316A2F}"/>
              </a:ext>
            </a:extLst>
          </p:cNvPr>
          <p:cNvSpPr txBox="1"/>
          <p:nvPr/>
        </p:nvSpPr>
        <p:spPr>
          <a:xfrm>
            <a:off x="7148498" y="2395650"/>
            <a:ext cx="244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ALERT experiment in </a:t>
            </a:r>
          </a:p>
          <a:p>
            <a:r>
              <a:rPr lang="en-US" dirty="0"/>
              <a:t>Hall B (TOF detector).</a:t>
            </a:r>
          </a:p>
        </p:txBody>
      </p:sp>
      <p:pic>
        <p:nvPicPr>
          <p:cNvPr id="4" name="Picture 3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BBF84526-529C-E397-973C-46BE3694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251" y="862905"/>
            <a:ext cx="3100812" cy="1649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D5E3B5-9B65-B77F-68EA-5A9F0DEB1D1F}"/>
              </a:ext>
            </a:extLst>
          </p:cNvPr>
          <p:cNvSpPr txBox="1"/>
          <p:nvPr/>
        </p:nvSpPr>
        <p:spPr>
          <a:xfrm>
            <a:off x="277843" y="2541105"/>
            <a:ext cx="29881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MAROC3 ASIC Daughter Card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A9FB1-B998-730B-E920-3519DD08717F}"/>
              </a:ext>
            </a:extLst>
          </p:cNvPr>
          <p:cNvSpPr txBox="1"/>
          <p:nvPr/>
        </p:nvSpPr>
        <p:spPr>
          <a:xfrm>
            <a:off x="3702491" y="2541105"/>
            <a:ext cx="30701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Petiroc</a:t>
            </a:r>
            <a:r>
              <a:rPr lang="en-US" dirty="0"/>
              <a:t> ASIC Daughter Card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02E036-D3E8-1CEF-7E4D-1B394E034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263702" y="3553133"/>
            <a:ext cx="3189643" cy="23922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BA02E6-5D7C-AE10-FB73-5248DD2DC8A6}"/>
              </a:ext>
            </a:extLst>
          </p:cNvPr>
          <p:cNvSpPr txBox="1"/>
          <p:nvPr/>
        </p:nvSpPr>
        <p:spPr>
          <a:xfrm>
            <a:off x="10550248" y="3677655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VMM3 ASICs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46F51-EE85-6C1C-A7AB-FC308D6BE97E}"/>
              </a:ext>
            </a:extLst>
          </p:cNvPr>
          <p:cNvSpPr txBox="1"/>
          <p:nvPr/>
        </p:nvSpPr>
        <p:spPr>
          <a:xfrm>
            <a:off x="10621122" y="520476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KINTEX</a:t>
            </a:r>
          </a:p>
          <a:p>
            <a:r>
              <a:rPr lang="en-US" dirty="0"/>
              <a:t>FPGA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C2B6A5-86A0-B65A-4660-0991C342CA20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9152238" y="5140411"/>
            <a:ext cx="1468884" cy="3875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AF5947-EE73-5424-EE07-54D2DA68B403}"/>
              </a:ext>
            </a:extLst>
          </p:cNvPr>
          <p:cNvCxnSpPr>
            <a:cxnSpLocks/>
          </p:cNvCxnSpPr>
          <p:nvPr/>
        </p:nvCxnSpPr>
        <p:spPr>
          <a:xfrm flipH="1">
            <a:off x="9735338" y="4046987"/>
            <a:ext cx="1190584" cy="84534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269FEC-DA60-EF92-C4CE-BBF5927D2AE5}"/>
              </a:ext>
            </a:extLst>
          </p:cNvPr>
          <p:cNvCxnSpPr>
            <a:cxnSpLocks/>
          </p:cNvCxnSpPr>
          <p:nvPr/>
        </p:nvCxnSpPr>
        <p:spPr>
          <a:xfrm flipH="1">
            <a:off x="9815806" y="4061946"/>
            <a:ext cx="1110116" cy="10621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5DCF5A-D247-912C-91FB-FF473237C655}"/>
              </a:ext>
            </a:extLst>
          </p:cNvPr>
          <p:cNvSpPr txBox="1"/>
          <p:nvPr/>
        </p:nvSpPr>
        <p:spPr>
          <a:xfrm>
            <a:off x="980303" y="4967416"/>
            <a:ext cx="4983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At JLAB we have developed a common firmware and software framework for simple readout of these types of electronics.</a:t>
            </a:r>
          </a:p>
        </p:txBody>
      </p:sp>
    </p:spTree>
    <p:extLst>
      <p:ext uri="{BB962C8B-B14F-4D97-AF65-F5344CB8AC3E}">
        <p14:creationId xmlns:p14="http://schemas.microsoft.com/office/powerpoint/2010/main" val="388410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6A7C945-8DC7-B46A-15FC-C9453C6A67BE}"/>
              </a:ext>
            </a:extLst>
          </p:cNvPr>
          <p:cNvCxnSpPr/>
          <p:nvPr/>
        </p:nvCxnSpPr>
        <p:spPr bwMode="auto">
          <a:xfrm>
            <a:off x="8324579" y="4434397"/>
            <a:ext cx="0" cy="565150"/>
          </a:xfrm>
          <a:prstGeom prst="straightConnector1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B362A-3CBF-97DE-F824-3B2D5D89A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47960-81C1-6B21-05FB-550AD33C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82379"/>
            <a:ext cx="7684643" cy="675503"/>
          </a:xfrm>
        </p:spPr>
        <p:txBody>
          <a:bodyPr>
            <a:normAutofit/>
          </a:bodyPr>
          <a:lstStyle/>
          <a:p>
            <a:r>
              <a:rPr lang="en-US" sz="3200" dirty="0"/>
              <a:t>Front-End readout support at </a:t>
            </a:r>
            <a:r>
              <a:rPr lang="en-US" sz="3200" dirty="0" err="1"/>
              <a:t>JLab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B2B96-5A11-FA46-8E02-7DACDA1E5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6"/>
            <a:ext cx="6192099" cy="4760698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TCP Socket based slow control  protocol from a Linux-based PC using a 1/10Gb ethernet port</a:t>
            </a:r>
          </a:p>
          <a:p>
            <a:pPr lvl="1"/>
            <a:r>
              <a:rPr lang="en-US" sz="1600" dirty="0"/>
              <a:t>32bit registers map to ASIC configuration bus.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800" dirty="0">
                <a:solidFill>
                  <a:srgbClr val="0070C0"/>
                </a:solidFill>
              </a:rPr>
              <a:t>FPGA based block RAM used to aggregate data and build frames/events</a:t>
            </a:r>
          </a:p>
          <a:p>
            <a:pPr lvl="1"/>
            <a:r>
              <a:rPr lang="en-US" sz="1600" dirty="0"/>
              <a:t>Up to 32 input streams to create one ~1GB/s output  stream 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800" dirty="0">
                <a:solidFill>
                  <a:srgbClr val="0070C0"/>
                </a:solidFill>
              </a:rPr>
              <a:t>Low cost commercial TCP/IP block supporting 1 or 10Gb ethernet links (Client and Server)</a:t>
            </a:r>
          </a:p>
          <a:p>
            <a:pPr lvl="1"/>
            <a:r>
              <a:rPr lang="en-US" sz="1600" dirty="0"/>
              <a:t>Low resource utilization</a:t>
            </a:r>
          </a:p>
          <a:p>
            <a:pPr lvl="1"/>
            <a:r>
              <a:rPr lang="en-US" sz="1600" kern="0" dirty="0">
                <a:cs typeface="Arial"/>
              </a:rPr>
              <a:t>License will allow JLAB to distribute downloadable firmware using this IP for </a:t>
            </a:r>
            <a:r>
              <a:rPr lang="en-US" sz="1600" kern="0" dirty="0" err="1">
                <a:cs typeface="Arial"/>
              </a:rPr>
              <a:t>ePIC</a:t>
            </a:r>
            <a:r>
              <a:rPr lang="en-US" sz="1600" kern="0" dirty="0">
                <a:cs typeface="Arial"/>
              </a:rPr>
              <a:t> associated projects</a:t>
            </a:r>
          </a:p>
          <a:p>
            <a:pPr lvl="1"/>
            <a:endParaRPr lang="en-US" sz="1600" kern="0" dirty="0">
              <a:cs typeface="Arial"/>
            </a:endParaRPr>
          </a:p>
          <a:p>
            <a:r>
              <a:rPr lang="en-US" sz="2000" kern="0" dirty="0">
                <a:solidFill>
                  <a:srgbClr val="0070C0"/>
                </a:solidFill>
                <a:cs typeface="Arial"/>
              </a:rPr>
              <a:t>We plan to continue and expand support for this firmware/software for both existing and future projects.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DB63F-EFA0-E37E-4782-760D7CF81A1C}"/>
              </a:ext>
            </a:extLst>
          </p:cNvPr>
          <p:cNvSpPr txBox="1"/>
          <p:nvPr/>
        </p:nvSpPr>
        <p:spPr>
          <a:xfrm>
            <a:off x="7445676" y="1732543"/>
            <a:ext cx="514885" cy="2616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ASIC</a:t>
            </a:r>
            <a:endParaRPr lang="en-US" sz="1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650207-DD1A-62CF-7B2C-494B0F1AD64B}"/>
              </a:ext>
            </a:extLst>
          </p:cNvPr>
          <p:cNvSpPr/>
          <p:nvPr/>
        </p:nvSpPr>
        <p:spPr bwMode="auto">
          <a:xfrm>
            <a:off x="8308569" y="1340817"/>
            <a:ext cx="2020825" cy="1797770"/>
          </a:xfrm>
          <a:prstGeom prst="rect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74143-2610-175D-3AC4-798540248C3A}"/>
              </a:ext>
            </a:extLst>
          </p:cNvPr>
          <p:cNvSpPr/>
          <p:nvPr/>
        </p:nvSpPr>
        <p:spPr bwMode="auto">
          <a:xfrm>
            <a:off x="8785784" y="1815183"/>
            <a:ext cx="701417" cy="38988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F4FC32-793C-F377-E2FC-9691F3563085}"/>
              </a:ext>
            </a:extLst>
          </p:cNvPr>
          <p:cNvGrpSpPr/>
          <p:nvPr/>
        </p:nvGrpSpPr>
        <p:grpSpPr>
          <a:xfrm>
            <a:off x="11215753" y="1579373"/>
            <a:ext cx="881162" cy="1237934"/>
            <a:chOff x="10607481" y="5687356"/>
            <a:chExt cx="575114" cy="55394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27727C9-22A5-0E4D-AC2F-0E4C98B5DE81}"/>
                </a:ext>
              </a:extLst>
            </p:cNvPr>
            <p:cNvSpPr/>
            <p:nvPr/>
          </p:nvSpPr>
          <p:spPr bwMode="auto">
            <a:xfrm>
              <a:off x="10607481" y="5720776"/>
              <a:ext cx="481222" cy="520524"/>
            </a:xfrm>
            <a:prstGeom prst="rect">
              <a:avLst/>
            </a:prstGeom>
            <a:solidFill>
              <a:srgbClr val="09D1DA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57150" marR="0" indent="0" algn="l" defTabSz="909638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F449ED-1DBA-1FF0-8908-E2931FBF186E}"/>
                </a:ext>
              </a:extLst>
            </p:cNvPr>
            <p:cNvSpPr txBox="1"/>
            <p:nvPr/>
          </p:nvSpPr>
          <p:spPr>
            <a:xfrm>
              <a:off x="10677328" y="568735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PC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254F7D-FED7-5AF5-2260-2D9FC3A26EBB}"/>
              </a:ext>
            </a:extLst>
          </p:cNvPr>
          <p:cNvCxnSpPr>
            <a:endCxn id="51" idx="1"/>
          </p:cNvCxnSpPr>
          <p:nvPr/>
        </p:nvCxnSpPr>
        <p:spPr bwMode="auto">
          <a:xfrm>
            <a:off x="9487201" y="2035089"/>
            <a:ext cx="180750" cy="187794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B59F31-DDA8-5E2C-8274-1E4AF10DF14F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35556" y="2222882"/>
            <a:ext cx="887140" cy="5502"/>
          </a:xfrm>
          <a:prstGeom prst="line">
            <a:avLst/>
          </a:prstGeom>
          <a:solidFill>
            <a:srgbClr val="C6E6E9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151726-AFC8-F4B0-E465-ED178DA97341}"/>
              </a:ext>
            </a:extLst>
          </p:cNvPr>
          <p:cNvCxnSpPr>
            <a:cxnSpLocks/>
            <a:endCxn id="51" idx="1"/>
          </p:cNvCxnSpPr>
          <p:nvPr/>
        </p:nvCxnSpPr>
        <p:spPr bwMode="auto">
          <a:xfrm flipV="1">
            <a:off x="9479297" y="2222883"/>
            <a:ext cx="188654" cy="156705"/>
          </a:xfrm>
          <a:prstGeom prst="line">
            <a:avLst/>
          </a:prstGeom>
          <a:solidFill>
            <a:srgbClr val="C6E6E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82EDD8E-1624-38B3-6985-F5DF236FAD79}"/>
              </a:ext>
            </a:extLst>
          </p:cNvPr>
          <p:cNvSpPr txBox="1"/>
          <p:nvPr/>
        </p:nvSpPr>
        <p:spPr>
          <a:xfrm>
            <a:off x="7445676" y="2035089"/>
            <a:ext cx="514885" cy="2616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ASIC</a:t>
            </a:r>
            <a:endParaRPr lang="en-US" sz="1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88AC57-1148-2AB5-9F99-3AB296D303D5}"/>
              </a:ext>
            </a:extLst>
          </p:cNvPr>
          <p:cNvSpPr txBox="1"/>
          <p:nvPr/>
        </p:nvSpPr>
        <p:spPr>
          <a:xfrm>
            <a:off x="7445676" y="2357841"/>
            <a:ext cx="514885" cy="2616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ASIC</a:t>
            </a:r>
            <a:endParaRPr lang="en-US" sz="1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278D09-9016-334A-CC91-C770E15B83AC}"/>
              </a:ext>
            </a:extLst>
          </p:cNvPr>
          <p:cNvSpPr txBox="1"/>
          <p:nvPr/>
        </p:nvSpPr>
        <p:spPr>
          <a:xfrm>
            <a:off x="9678722" y="1282207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FPGA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60A42F-24C8-7659-50A2-99DDD167AAE3}"/>
              </a:ext>
            </a:extLst>
          </p:cNvPr>
          <p:cNvSpPr txBox="1"/>
          <p:nvPr/>
        </p:nvSpPr>
        <p:spPr>
          <a:xfrm>
            <a:off x="9667951" y="2007439"/>
            <a:ext cx="673582" cy="43088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Network </a:t>
            </a:r>
          </a:p>
          <a:p>
            <a:pPr algn="ctr"/>
            <a:r>
              <a:rPr lang="en-US" sz="1050" dirty="0"/>
              <a:t>IP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842EC8-CB44-E3E2-B310-961EC23D8107}"/>
              </a:ext>
            </a:extLst>
          </p:cNvPr>
          <p:cNvSpPr txBox="1"/>
          <p:nvPr/>
        </p:nvSpPr>
        <p:spPr>
          <a:xfrm>
            <a:off x="8704350" y="181518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Slow Control</a:t>
            </a:r>
          </a:p>
          <a:p>
            <a:pPr algn="ctr"/>
            <a:r>
              <a:rPr lang="en-US" sz="900" dirty="0"/>
              <a:t>Bridge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64CB7C-F8F6-D8BA-01CA-54B75AA71721}"/>
              </a:ext>
            </a:extLst>
          </p:cNvPr>
          <p:cNvCxnSpPr/>
          <p:nvPr/>
        </p:nvCxnSpPr>
        <p:spPr bwMode="auto">
          <a:xfrm>
            <a:off x="7959827" y="1900652"/>
            <a:ext cx="835596" cy="375083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F023BA-68F5-13C2-A3AD-A93A851962D2}"/>
              </a:ext>
            </a:extLst>
          </p:cNvPr>
          <p:cNvCxnSpPr>
            <a:stCxn id="13" idx="3"/>
          </p:cNvCxnSpPr>
          <p:nvPr/>
        </p:nvCxnSpPr>
        <p:spPr bwMode="auto">
          <a:xfrm>
            <a:off x="7960561" y="1863348"/>
            <a:ext cx="834862" cy="16836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99EFFF-0E8A-2BBD-1409-09E3FA834D28}"/>
              </a:ext>
            </a:extLst>
          </p:cNvPr>
          <p:cNvCxnSpPr>
            <a:endCxn id="61" idx="1"/>
          </p:cNvCxnSpPr>
          <p:nvPr/>
        </p:nvCxnSpPr>
        <p:spPr bwMode="auto">
          <a:xfrm>
            <a:off x="7962577" y="2180532"/>
            <a:ext cx="823207" cy="21947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4D9C70-B0E6-4FCE-AD5A-B336F1AA04AE}"/>
              </a:ext>
            </a:extLst>
          </p:cNvPr>
          <p:cNvCxnSpPr/>
          <p:nvPr/>
        </p:nvCxnSpPr>
        <p:spPr bwMode="auto">
          <a:xfrm flipV="1">
            <a:off x="7951236" y="2099625"/>
            <a:ext cx="857355" cy="376474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E2FBB36-65A8-B2F0-A7B0-A910EED8AD49}"/>
              </a:ext>
            </a:extLst>
          </p:cNvPr>
          <p:cNvCxnSpPr/>
          <p:nvPr/>
        </p:nvCxnSpPr>
        <p:spPr bwMode="auto">
          <a:xfrm flipV="1">
            <a:off x="7945505" y="2471189"/>
            <a:ext cx="874541" cy="1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E8DDB3A-7187-0D56-6752-10CCE4FB2C31}"/>
              </a:ext>
            </a:extLst>
          </p:cNvPr>
          <p:cNvCxnSpPr>
            <a:stCxn id="48" idx="3"/>
          </p:cNvCxnSpPr>
          <p:nvPr/>
        </p:nvCxnSpPr>
        <p:spPr bwMode="auto">
          <a:xfrm flipV="1">
            <a:off x="7960561" y="2010989"/>
            <a:ext cx="834862" cy="154905"/>
          </a:xfrm>
          <a:prstGeom prst="line">
            <a:avLst/>
          </a:prstGeom>
          <a:solidFill>
            <a:srgbClr val="C6E6E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A7348BD-1A1D-368F-FF58-3CD5ABFEF758}"/>
              </a:ext>
            </a:extLst>
          </p:cNvPr>
          <p:cNvSpPr txBox="1"/>
          <p:nvPr/>
        </p:nvSpPr>
        <p:spPr>
          <a:xfrm>
            <a:off x="10278815" y="2269361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TCP/UDP</a:t>
            </a:r>
          </a:p>
          <a:p>
            <a:r>
              <a:rPr lang="en-US" sz="1000" dirty="0"/>
              <a:t>Client/Server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CC261A-018B-F1C4-004C-3553148CC628}"/>
              </a:ext>
            </a:extLst>
          </p:cNvPr>
          <p:cNvSpPr/>
          <p:nvPr/>
        </p:nvSpPr>
        <p:spPr bwMode="auto">
          <a:xfrm>
            <a:off x="8785784" y="2205063"/>
            <a:ext cx="701417" cy="389880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744E680-8F83-A738-08B0-BA90733E5BD5}"/>
              </a:ext>
            </a:extLst>
          </p:cNvPr>
          <p:cNvSpPr txBox="1"/>
          <p:nvPr/>
        </p:nvSpPr>
        <p:spPr>
          <a:xfrm>
            <a:off x="8865771" y="222838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Frame </a:t>
            </a:r>
          </a:p>
          <a:p>
            <a:pPr algn="ctr"/>
            <a:r>
              <a:rPr lang="en-US" sz="900" dirty="0"/>
              <a:t>Builder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594112-3919-27FF-5FD5-60ECFF9D5F46}"/>
              </a:ext>
            </a:extLst>
          </p:cNvPr>
          <p:cNvSpPr txBox="1"/>
          <p:nvPr/>
        </p:nvSpPr>
        <p:spPr>
          <a:xfrm>
            <a:off x="11192287" y="2400003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Linux OS</a:t>
            </a:r>
          </a:p>
          <a:p>
            <a:r>
              <a:rPr lang="en-US" sz="1200" dirty="0"/>
              <a:t>c library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FCCED74-8326-6388-2E83-AE364B354560}"/>
              </a:ext>
            </a:extLst>
          </p:cNvPr>
          <p:cNvSpPr/>
          <p:nvPr/>
        </p:nvSpPr>
        <p:spPr bwMode="auto">
          <a:xfrm>
            <a:off x="7426054" y="3980372"/>
            <a:ext cx="1328000" cy="173867"/>
          </a:xfrm>
          <a:prstGeom prst="rect">
            <a:avLst/>
          </a:prstGeom>
          <a:noFill/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Stream 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3EFD472-062D-058F-0852-A715BF8690F9}"/>
              </a:ext>
            </a:extLst>
          </p:cNvPr>
          <p:cNvSpPr/>
          <p:nvPr/>
        </p:nvSpPr>
        <p:spPr bwMode="auto">
          <a:xfrm>
            <a:off x="7426054" y="4247072"/>
            <a:ext cx="1328000" cy="190500"/>
          </a:xfrm>
          <a:prstGeom prst="rect">
            <a:avLst/>
          </a:prstGeom>
          <a:noFill/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Stream 1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EBA1E2F-EE96-20BD-ECB1-01F4E0C9C492}"/>
              </a:ext>
            </a:extLst>
          </p:cNvPr>
          <p:cNvSpPr/>
          <p:nvPr/>
        </p:nvSpPr>
        <p:spPr bwMode="auto">
          <a:xfrm>
            <a:off x="7426054" y="4961038"/>
            <a:ext cx="1328000" cy="200882"/>
          </a:xfrm>
          <a:prstGeom prst="rect">
            <a:avLst/>
          </a:prstGeom>
          <a:noFill/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Stream N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7465025-7C0A-E523-0505-A4763774F736}"/>
              </a:ext>
            </a:extLst>
          </p:cNvPr>
          <p:cNvSpPr/>
          <p:nvPr/>
        </p:nvSpPr>
        <p:spPr bwMode="auto">
          <a:xfrm>
            <a:off x="9028994" y="3967672"/>
            <a:ext cx="1225550" cy="1231900"/>
          </a:xfrm>
          <a:prstGeom prst="rect">
            <a:avLst/>
          </a:prstGeom>
          <a:noFill/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Framebuilder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1" name="Arrow: Right 12">
            <a:extLst>
              <a:ext uri="{FF2B5EF4-FFF2-40B4-BE49-F238E27FC236}">
                <a16:creationId xmlns:a16="http://schemas.microsoft.com/office/drawing/2014/main" id="{A81D3FFB-03C5-737C-822C-753475CB6F13}"/>
              </a:ext>
            </a:extLst>
          </p:cNvPr>
          <p:cNvSpPr/>
          <p:nvPr/>
        </p:nvSpPr>
        <p:spPr bwMode="auto">
          <a:xfrm>
            <a:off x="8755690" y="3966656"/>
            <a:ext cx="260858" cy="2052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Arrow: Right 13">
            <a:extLst>
              <a:ext uri="{FF2B5EF4-FFF2-40B4-BE49-F238E27FC236}">
                <a16:creationId xmlns:a16="http://schemas.microsoft.com/office/drawing/2014/main" id="{10A682A7-37E1-5E5E-F1DC-BF054A4518E9}"/>
              </a:ext>
            </a:extLst>
          </p:cNvPr>
          <p:cNvSpPr/>
          <p:nvPr/>
        </p:nvSpPr>
        <p:spPr bwMode="auto">
          <a:xfrm>
            <a:off x="8762039" y="4227006"/>
            <a:ext cx="260858" cy="2052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3" name="Arrow: Right 14">
            <a:extLst>
              <a:ext uri="{FF2B5EF4-FFF2-40B4-BE49-F238E27FC236}">
                <a16:creationId xmlns:a16="http://schemas.microsoft.com/office/drawing/2014/main" id="{C112112C-BBF2-1527-AA71-0FCC4633931B}"/>
              </a:ext>
            </a:extLst>
          </p:cNvPr>
          <p:cNvSpPr/>
          <p:nvPr/>
        </p:nvSpPr>
        <p:spPr bwMode="auto">
          <a:xfrm>
            <a:off x="8755689" y="4944556"/>
            <a:ext cx="260858" cy="2052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Arrow: Right 15">
            <a:extLst>
              <a:ext uri="{FF2B5EF4-FFF2-40B4-BE49-F238E27FC236}">
                <a16:creationId xmlns:a16="http://schemas.microsoft.com/office/drawing/2014/main" id="{36339CE3-D778-F8A9-E7FB-3F88E751CB6A}"/>
              </a:ext>
            </a:extLst>
          </p:cNvPr>
          <p:cNvSpPr/>
          <p:nvPr/>
        </p:nvSpPr>
        <p:spPr bwMode="auto">
          <a:xfrm>
            <a:off x="10279689" y="4487356"/>
            <a:ext cx="260858" cy="2052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BA547D1-7F56-663D-E177-C4998F47850C}"/>
              </a:ext>
            </a:extLst>
          </p:cNvPr>
          <p:cNvSpPr/>
          <p:nvPr/>
        </p:nvSpPr>
        <p:spPr bwMode="auto">
          <a:xfrm>
            <a:off x="10546644" y="4431222"/>
            <a:ext cx="1492250" cy="336550"/>
          </a:xfrm>
          <a:prstGeom prst="rect">
            <a:avLst/>
          </a:prstGeom>
          <a:noFill/>
          <a:ln w="1270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TCP Even Builder socket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42D39B6-D350-1D00-C64C-10DBEED5EF66}"/>
              </a:ext>
            </a:extLst>
          </p:cNvPr>
          <p:cNvSpPr/>
          <p:nvPr/>
        </p:nvSpPr>
        <p:spPr bwMode="auto">
          <a:xfrm>
            <a:off x="7428100" y="3764742"/>
            <a:ext cx="199535" cy="202173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0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2066BF5-B106-16FB-03CC-E2E0EE40837F}"/>
              </a:ext>
            </a:extLst>
          </p:cNvPr>
          <p:cNvSpPr/>
          <p:nvPr/>
        </p:nvSpPr>
        <p:spPr bwMode="auto">
          <a:xfrm>
            <a:off x="7672177" y="3764741"/>
            <a:ext cx="199535" cy="2021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0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9A9FC3B-5469-1D07-A3A9-EFA7CE106D68}"/>
              </a:ext>
            </a:extLst>
          </p:cNvPr>
          <p:cNvSpPr/>
          <p:nvPr/>
        </p:nvSpPr>
        <p:spPr bwMode="auto">
          <a:xfrm>
            <a:off x="7916255" y="3764741"/>
            <a:ext cx="199535" cy="20217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0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B1D52DB-00A6-2EDD-C96E-2CAF4488A685}"/>
              </a:ext>
            </a:extLst>
          </p:cNvPr>
          <p:cNvSpPr/>
          <p:nvPr/>
        </p:nvSpPr>
        <p:spPr bwMode="auto">
          <a:xfrm>
            <a:off x="7428099" y="4443397"/>
            <a:ext cx="199535" cy="202173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1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16163A8-31C8-6821-B58A-080DD9B2F951}"/>
              </a:ext>
            </a:extLst>
          </p:cNvPr>
          <p:cNvSpPr/>
          <p:nvPr/>
        </p:nvSpPr>
        <p:spPr bwMode="auto">
          <a:xfrm>
            <a:off x="7672176" y="4443397"/>
            <a:ext cx="199535" cy="2021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1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439FB7A-B045-5F27-DA1E-88C3FAC2C413}"/>
              </a:ext>
            </a:extLst>
          </p:cNvPr>
          <p:cNvSpPr/>
          <p:nvPr/>
        </p:nvSpPr>
        <p:spPr bwMode="auto">
          <a:xfrm>
            <a:off x="7916254" y="4443397"/>
            <a:ext cx="199535" cy="20217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1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24DA89B-8742-DBDD-9F40-18F6EB4C8F0D}"/>
              </a:ext>
            </a:extLst>
          </p:cNvPr>
          <p:cNvSpPr/>
          <p:nvPr/>
        </p:nvSpPr>
        <p:spPr bwMode="auto">
          <a:xfrm>
            <a:off x="7422145" y="5161921"/>
            <a:ext cx="199535" cy="202173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2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BB202B6-2444-0051-19FF-2B0BD29DBDDA}"/>
              </a:ext>
            </a:extLst>
          </p:cNvPr>
          <p:cNvSpPr/>
          <p:nvPr/>
        </p:nvSpPr>
        <p:spPr bwMode="auto">
          <a:xfrm>
            <a:off x="7666222" y="5161921"/>
            <a:ext cx="199535" cy="2021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2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B42D70C-987A-DDB0-7493-904E09D75A43}"/>
              </a:ext>
            </a:extLst>
          </p:cNvPr>
          <p:cNvSpPr/>
          <p:nvPr/>
        </p:nvSpPr>
        <p:spPr bwMode="auto">
          <a:xfrm>
            <a:off x="7910300" y="5161921"/>
            <a:ext cx="199535" cy="20217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2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CA0A059-0899-8F9E-637F-58172BE0D814}"/>
              </a:ext>
            </a:extLst>
          </p:cNvPr>
          <p:cNvSpPr/>
          <p:nvPr/>
        </p:nvSpPr>
        <p:spPr bwMode="auto">
          <a:xfrm>
            <a:off x="10321530" y="4193097"/>
            <a:ext cx="199535" cy="202173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0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AEF4D65-B613-CE3F-A9D9-D09923576984}"/>
              </a:ext>
            </a:extLst>
          </p:cNvPr>
          <p:cNvSpPr/>
          <p:nvPr/>
        </p:nvSpPr>
        <p:spPr bwMode="auto">
          <a:xfrm>
            <a:off x="10523935" y="4193097"/>
            <a:ext cx="199535" cy="202173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1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59AF221-B863-AC0F-CF1F-D98323360A3A}"/>
              </a:ext>
            </a:extLst>
          </p:cNvPr>
          <p:cNvSpPr/>
          <p:nvPr/>
        </p:nvSpPr>
        <p:spPr bwMode="auto">
          <a:xfrm>
            <a:off x="10726342" y="4193097"/>
            <a:ext cx="199535" cy="202173"/>
          </a:xfrm>
          <a:prstGeom prst="rect">
            <a:avLst/>
          </a:prstGeom>
          <a:solidFill>
            <a:srgbClr val="ED7D3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2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8391AC8-58B9-F78A-D694-D380C881BF39}"/>
              </a:ext>
            </a:extLst>
          </p:cNvPr>
          <p:cNvSpPr/>
          <p:nvPr/>
        </p:nvSpPr>
        <p:spPr bwMode="auto">
          <a:xfrm>
            <a:off x="10933135" y="4193097"/>
            <a:ext cx="199535" cy="2021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0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8C8BBAA-8BAB-9AAD-70F9-12240BE0925E}"/>
              </a:ext>
            </a:extLst>
          </p:cNvPr>
          <p:cNvSpPr/>
          <p:nvPr/>
        </p:nvSpPr>
        <p:spPr bwMode="auto">
          <a:xfrm>
            <a:off x="11133660" y="4193097"/>
            <a:ext cx="199535" cy="2021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1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91323DC-2C71-E05E-91C7-78123BED5B5C}"/>
              </a:ext>
            </a:extLst>
          </p:cNvPr>
          <p:cNvSpPr/>
          <p:nvPr/>
        </p:nvSpPr>
        <p:spPr bwMode="auto">
          <a:xfrm>
            <a:off x="11333246" y="4193097"/>
            <a:ext cx="199535" cy="202173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2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EC0C7D4-BD7C-3996-D4D2-B8BB53B4A5AC}"/>
              </a:ext>
            </a:extLst>
          </p:cNvPr>
          <p:cNvSpPr/>
          <p:nvPr/>
        </p:nvSpPr>
        <p:spPr bwMode="auto">
          <a:xfrm>
            <a:off x="11518108" y="4193097"/>
            <a:ext cx="199535" cy="20217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0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30D705-7925-9BF7-9339-614802B04A2E}"/>
              </a:ext>
            </a:extLst>
          </p:cNvPr>
          <p:cNvSpPr/>
          <p:nvPr/>
        </p:nvSpPr>
        <p:spPr bwMode="auto">
          <a:xfrm>
            <a:off x="11708607" y="4193097"/>
            <a:ext cx="199535" cy="20217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1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E8571C1-3BAE-DD66-90AB-CED52310BEF8}"/>
              </a:ext>
            </a:extLst>
          </p:cNvPr>
          <p:cNvSpPr/>
          <p:nvPr/>
        </p:nvSpPr>
        <p:spPr bwMode="auto">
          <a:xfrm>
            <a:off x="11908192" y="4193097"/>
            <a:ext cx="199535" cy="202173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b="1" dirty="0">
                <a:latin typeface="Times New Roman"/>
                <a:cs typeface="Times New Roman"/>
              </a:rPr>
              <a:t>2</a:t>
            </a:r>
            <a:endParaRPr kumimoji="0" 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525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E6CC3-3E0F-AD83-924D-56E5F643B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6F3779-3389-8F14-FBD6-E0F7C4C3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364" y="2875005"/>
            <a:ext cx="365634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78097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F1B4C-1ABE-4C32-816E-85CF45922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360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24750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DC5E93-D541-3E18-EFA9-8AED128D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3" t="8970" r="6443" b="466"/>
          <a:stretch/>
        </p:blipFill>
        <p:spPr>
          <a:xfrm>
            <a:off x="2012156" y="932425"/>
            <a:ext cx="8991262" cy="5145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9CBAF-FA58-2A00-951D-12942F42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Streaming DAQ/Computing Architecture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B06CE96-F08E-95AF-0F85-64B39964A8E4}"/>
              </a:ext>
            </a:extLst>
          </p:cNvPr>
          <p:cNvSpPr txBox="1"/>
          <p:nvPr/>
        </p:nvSpPr>
        <p:spPr>
          <a:xfrm>
            <a:off x="329893" y="1277030"/>
            <a:ext cx="1944707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Bunch Crossing </a:t>
            </a:r>
            <a:endParaRPr lang="en-US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      10.2 ns/98.5 MHz</a:t>
            </a:r>
            <a:endParaRPr lang="en-US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Interaction Rate </a:t>
            </a:r>
            <a:endParaRPr lang="en-US" dirty="0"/>
          </a:p>
          <a:p>
            <a:r>
              <a:rPr lang="en-US" sz="1200" dirty="0">
                <a:latin typeface="Arial"/>
                <a:cs typeface="Arial"/>
              </a:rPr>
              <a:t>      ~ 2 us/500 kHz</a:t>
            </a:r>
          </a:p>
          <a:p>
            <a:endParaRPr lang="en-US" sz="1200" dirty="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Low occupancy</a:t>
            </a:r>
          </a:p>
          <a:p>
            <a:r>
              <a:rPr lang="en-US" sz="1200" dirty="0">
                <a:latin typeface="Arial"/>
                <a:cs typeface="Arial"/>
              </a:rPr>
              <a:t>    (for Physics signal)</a:t>
            </a:r>
          </a:p>
        </p:txBody>
      </p:sp>
    </p:spTree>
    <p:extLst>
      <p:ext uri="{BB962C8B-B14F-4D97-AF65-F5344CB8AC3E}">
        <p14:creationId xmlns:p14="http://schemas.microsoft.com/office/powerpoint/2010/main" val="1575973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78BCE9-D833-D441-B86E-53F8E775ABC6}"/>
              </a:ext>
            </a:extLst>
          </p:cNvPr>
          <p:cNvSpPr/>
          <p:nvPr/>
        </p:nvSpPr>
        <p:spPr>
          <a:xfrm>
            <a:off x="541650" y="3770763"/>
            <a:ext cx="7868647" cy="2286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EEE2B-5114-F243-AD83-54FCB7BC14A0}"/>
              </a:ext>
            </a:extLst>
          </p:cNvPr>
          <p:cNvCxnSpPr>
            <a:cxnSpLocks/>
          </p:cNvCxnSpPr>
          <p:nvPr/>
        </p:nvCxnSpPr>
        <p:spPr>
          <a:xfrm flipH="1">
            <a:off x="4498319" y="4057575"/>
            <a:ext cx="283155" cy="1707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438B3F3-C4C9-0C4C-B4C4-D7D994279499}"/>
              </a:ext>
            </a:extLst>
          </p:cNvPr>
          <p:cNvSpPr/>
          <p:nvPr/>
        </p:nvSpPr>
        <p:spPr>
          <a:xfrm>
            <a:off x="2735048" y="4151070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FEB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6CD72-EF28-DF4F-92B4-3CDD4883AB27}"/>
              </a:ext>
            </a:extLst>
          </p:cNvPr>
          <p:cNvSpPr/>
          <p:nvPr/>
        </p:nvSpPr>
        <p:spPr>
          <a:xfrm>
            <a:off x="3853807" y="4132786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RDO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BEE0A-D34A-EE44-9745-FAF365AB5929}"/>
              </a:ext>
            </a:extLst>
          </p:cNvPr>
          <p:cNvSpPr/>
          <p:nvPr/>
        </p:nvSpPr>
        <p:spPr>
          <a:xfrm>
            <a:off x="6302945" y="4132787"/>
            <a:ext cx="1144379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Readout Computer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8FDCE-09BC-E54E-A3B8-3D1ECDBE01F4}"/>
              </a:ext>
            </a:extLst>
          </p:cNvPr>
          <p:cNvSpPr/>
          <p:nvPr/>
        </p:nvSpPr>
        <p:spPr>
          <a:xfrm>
            <a:off x="1735752" y="4146681"/>
            <a:ext cx="817492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Detector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92AB97-E9EB-3443-9D5E-A7034DCA183A}"/>
              </a:ext>
            </a:extLst>
          </p:cNvPr>
          <p:cNvCxnSpPr>
            <a:cxnSpLocks/>
          </p:cNvCxnSpPr>
          <p:nvPr/>
        </p:nvCxnSpPr>
        <p:spPr>
          <a:xfrm flipV="1">
            <a:off x="3386951" y="4032211"/>
            <a:ext cx="204589" cy="1104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49B377-8111-7442-803E-3705FDADCF7D}"/>
              </a:ext>
            </a:extLst>
          </p:cNvPr>
          <p:cNvCxnSpPr>
            <a:cxnSpLocks/>
          </p:cNvCxnSpPr>
          <p:nvPr/>
        </p:nvCxnSpPr>
        <p:spPr>
          <a:xfrm flipV="1">
            <a:off x="7727562" y="4068213"/>
            <a:ext cx="146391" cy="1418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27362-3383-FC40-928D-1B84418DAE7F}"/>
              </a:ext>
            </a:extLst>
          </p:cNvPr>
          <p:cNvSpPr/>
          <p:nvPr/>
        </p:nvSpPr>
        <p:spPr>
          <a:xfrm>
            <a:off x="5074256" y="4132787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DAM</a:t>
            </a:r>
          </a:p>
        </p:txBody>
      </p:sp>
      <p:sp>
        <p:nvSpPr>
          <p:cNvPr id="14" name="Arrow: Right 14">
            <a:extLst>
              <a:ext uri="{FF2B5EF4-FFF2-40B4-BE49-F238E27FC236}">
                <a16:creationId xmlns:a16="http://schemas.microsoft.com/office/drawing/2014/main" id="{43E1175B-B4D3-E847-AA33-6B8C0700FCC2}"/>
              </a:ext>
            </a:extLst>
          </p:cNvPr>
          <p:cNvSpPr/>
          <p:nvPr/>
        </p:nvSpPr>
        <p:spPr>
          <a:xfrm>
            <a:off x="5635974" y="4265216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46736-91B9-D84A-AC07-EEFE09C38DFD}"/>
              </a:ext>
            </a:extLst>
          </p:cNvPr>
          <p:cNvSpPr txBox="1"/>
          <p:nvPr/>
        </p:nvSpPr>
        <p:spPr>
          <a:xfrm>
            <a:off x="5694700" y="3970109"/>
            <a:ext cx="44755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PCI/Eth</a:t>
            </a:r>
          </a:p>
        </p:txBody>
      </p:sp>
      <p:sp>
        <p:nvSpPr>
          <p:cNvPr id="16" name="Arrow: Right 16">
            <a:extLst>
              <a:ext uri="{FF2B5EF4-FFF2-40B4-BE49-F238E27FC236}">
                <a16:creationId xmlns:a16="http://schemas.microsoft.com/office/drawing/2014/main" id="{02E62D36-06FF-134A-BFD3-9F7F90663494}"/>
              </a:ext>
            </a:extLst>
          </p:cNvPr>
          <p:cNvSpPr/>
          <p:nvPr/>
        </p:nvSpPr>
        <p:spPr>
          <a:xfrm>
            <a:off x="4411406" y="4265216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1A5FB5-8DCA-3A48-999F-17712B998B8F}"/>
              </a:ext>
            </a:extLst>
          </p:cNvPr>
          <p:cNvSpPr txBox="1"/>
          <p:nvPr/>
        </p:nvSpPr>
        <p:spPr>
          <a:xfrm>
            <a:off x="4470131" y="4161707"/>
            <a:ext cx="36260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Fiber</a:t>
            </a:r>
          </a:p>
        </p:txBody>
      </p:sp>
      <p:sp>
        <p:nvSpPr>
          <p:cNvPr id="18" name="Arrow: Right 18">
            <a:extLst>
              <a:ext uri="{FF2B5EF4-FFF2-40B4-BE49-F238E27FC236}">
                <a16:creationId xmlns:a16="http://schemas.microsoft.com/office/drawing/2014/main" id="{EDDEF01B-AE4F-6F43-9FCD-41D1753A10B7}"/>
              </a:ext>
            </a:extLst>
          </p:cNvPr>
          <p:cNvSpPr/>
          <p:nvPr/>
        </p:nvSpPr>
        <p:spPr>
          <a:xfrm>
            <a:off x="3292773" y="4259566"/>
            <a:ext cx="540146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ED830-B6C6-2941-AC31-367FE47DF8E9}"/>
              </a:ext>
            </a:extLst>
          </p:cNvPr>
          <p:cNvSpPr txBox="1"/>
          <p:nvPr/>
        </p:nvSpPr>
        <p:spPr>
          <a:xfrm>
            <a:off x="3329440" y="4142613"/>
            <a:ext cx="43954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Copper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ADFE1D7-38F9-F643-9852-6CB00F9AFDA8}"/>
              </a:ext>
            </a:extLst>
          </p:cNvPr>
          <p:cNvGraphicFramePr>
            <a:graphicFrameLocks noGrp="1"/>
          </p:cNvGraphicFramePr>
          <p:nvPr/>
        </p:nvGraphicFramePr>
        <p:xfrm>
          <a:off x="923389" y="4879100"/>
          <a:ext cx="2330779" cy="69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807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779972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67023"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2.0 Tb/sec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67023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Noise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1.6 Tb 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76082"/>
                  </a:ext>
                </a:extLst>
              </a:tr>
              <a:tr h="273917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Signal from Physics + Background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400 Gb / 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57738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0459144-6DCB-294A-AD38-B1290997FC40}"/>
              </a:ext>
            </a:extLst>
          </p:cNvPr>
          <p:cNvGraphicFramePr>
            <a:graphicFrameLocks noGrp="1"/>
          </p:cNvGraphicFramePr>
          <p:nvPr/>
        </p:nvGraphicFramePr>
        <p:xfrm>
          <a:off x="2531697" y="5621294"/>
          <a:ext cx="1896485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44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800741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67023"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2.0 Tb/sec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67023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Per RDO (Avg)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0.7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71346"/>
                  </a:ext>
                </a:extLst>
              </a:tr>
            </a:tbl>
          </a:graphicData>
        </a:graphic>
      </p:graphicFrame>
      <p:sp>
        <p:nvSpPr>
          <p:cNvPr id="23" name="Arrow: Right 23">
            <a:extLst>
              <a:ext uri="{FF2B5EF4-FFF2-40B4-BE49-F238E27FC236}">
                <a16:creationId xmlns:a16="http://schemas.microsoft.com/office/drawing/2014/main" id="{F7919447-1865-4B44-B992-98632DEC48D9}"/>
              </a:ext>
            </a:extLst>
          </p:cNvPr>
          <p:cNvSpPr/>
          <p:nvPr/>
        </p:nvSpPr>
        <p:spPr>
          <a:xfrm>
            <a:off x="7475553" y="4254577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17E57E-E204-9F41-AFD0-68828447B211}"/>
              </a:ext>
            </a:extLst>
          </p:cNvPr>
          <p:cNvSpPr txBox="1"/>
          <p:nvPr/>
        </p:nvSpPr>
        <p:spPr>
          <a:xfrm>
            <a:off x="7534278" y="3959471"/>
            <a:ext cx="300082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Eth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34528D6-296C-474B-BA0E-8A41B9E703A1}"/>
              </a:ext>
            </a:extLst>
          </p:cNvPr>
          <p:cNvGraphicFramePr>
            <a:graphicFrameLocks noGrp="1"/>
          </p:cNvGraphicFramePr>
          <p:nvPr/>
        </p:nvGraphicFramePr>
        <p:xfrm>
          <a:off x="5360145" y="4767854"/>
          <a:ext cx="2283521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364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964157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81117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ysClr val="windowText" lastClr="000000"/>
                          </a:solidFill>
                        </a:rPr>
                        <a:t> 115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Collision Signal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ysClr val="windowText" lastClr="000000"/>
                          </a:solidFill>
                        </a:rPr>
                        <a:t>62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71346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Synchrotron Rad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ysClr val="windowText" lastClr="000000"/>
                          </a:solidFill>
                          <a:highlight>
                            <a:srgbClr val="00FF00"/>
                          </a:highlight>
                        </a:rPr>
                        <a:t>6 Gb/sec*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3994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Electron Beam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4.5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52967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Hadron Beam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1.0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341044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Noise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ysClr val="windowText" lastClr="000000"/>
                          </a:solidFill>
                        </a:rPr>
                        <a:t> 41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220783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A89E769-5921-124D-91A0-EF8849B622C7}"/>
              </a:ext>
            </a:extLst>
          </p:cNvPr>
          <p:cNvSpPr txBox="1"/>
          <p:nvPr/>
        </p:nvSpPr>
        <p:spPr>
          <a:xfrm>
            <a:off x="541650" y="3785532"/>
            <a:ext cx="2071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Summary of Data Flow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6338B53-7DFF-517B-10A9-443C1F18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Channel Counts and Data 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0BAF75-B652-7D76-A2BA-00C23A4610E8}"/>
              </a:ext>
            </a:extLst>
          </p:cNvPr>
          <p:cNvSpPr txBox="1"/>
          <p:nvPr/>
        </p:nvSpPr>
        <p:spPr>
          <a:xfrm>
            <a:off x="8525487" y="861627"/>
            <a:ext cx="34848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Scale of the system: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Electronics</a:t>
            </a:r>
          </a:p>
          <a:p>
            <a:pPr lvl="1"/>
            <a:r>
              <a:rPr lang="en-US" sz="1400" dirty="0"/>
              <a:t>~ 24 detectors</a:t>
            </a:r>
          </a:p>
          <a:p>
            <a:pPr lvl="1"/>
            <a:r>
              <a:rPr lang="en-US" sz="1400" dirty="0"/>
              <a:t>~ 5 Readout Technologies</a:t>
            </a:r>
          </a:p>
          <a:p>
            <a:pPr lvl="1"/>
            <a:r>
              <a:rPr lang="en-US" sz="1400" dirty="0"/>
              <a:t>~ 3000 RDOs (on detector/in racks)</a:t>
            </a:r>
          </a:p>
          <a:p>
            <a:pPr lvl="1"/>
            <a:r>
              <a:rPr lang="en-US" sz="1400" dirty="0"/>
              <a:t>~ 100 DAM boards (DAQ room)</a:t>
            </a:r>
          </a:p>
          <a:p>
            <a:pPr lvl="1"/>
            <a:r>
              <a:rPr lang="en-US" sz="1400" dirty="0"/>
              <a:t>GTU (with interface boards)</a:t>
            </a:r>
          </a:p>
          <a:p>
            <a:pPr lvl="1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Maximum Data Volume</a:t>
            </a:r>
          </a:p>
          <a:p>
            <a:pPr lvl="1"/>
            <a:r>
              <a:rPr lang="en-US" sz="1400" dirty="0"/>
              <a:t>~ 2 Tb/sec digitized</a:t>
            </a:r>
          </a:p>
          <a:p>
            <a:pPr lvl="1"/>
            <a:r>
              <a:rPr lang="en-US" sz="1400" dirty="0"/>
              <a:t>~ 115 Gb/sec recorded</a:t>
            </a:r>
          </a:p>
          <a:p>
            <a:pPr lvl="1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Online Computing</a:t>
            </a:r>
          </a:p>
          <a:p>
            <a:pPr lvl="1"/>
            <a:r>
              <a:rPr lang="en-US" sz="1400" dirty="0"/>
              <a:t>~200 nodes (DAQ Room/SDCC)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23FBA5-BFBA-A95C-CA26-8E35FC1F4006}"/>
              </a:ext>
            </a:extLst>
          </p:cNvPr>
          <p:cNvSpPr txBox="1"/>
          <p:nvPr/>
        </p:nvSpPr>
        <p:spPr>
          <a:xfrm>
            <a:off x="8645912" y="4934544"/>
            <a:ext cx="317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Synchrotron radiation caveats: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900" dirty="0"/>
              <a:t>Rates are based upon hit rate for all </a:t>
            </a:r>
            <a:r>
              <a:rPr lang="en-US" sz="900" dirty="0" err="1"/>
              <a:t>ePIC</a:t>
            </a:r>
            <a:r>
              <a:rPr lang="en-US" sz="900" dirty="0"/>
              <a:t> detectors.  In fact, data volumes depend upon specific detector hit (64 bits/hit assumed)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900" dirty="0"/>
              <a:t>Highest Synchrotron radiation / electron beam gas will correspond to lower values for collision signal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900" dirty="0"/>
              <a:t>Plan to analyze by component soon</a:t>
            </a:r>
          </a:p>
          <a:p>
            <a:endParaRPr lang="en-US" sz="900" dirty="0">
              <a:highlight>
                <a:srgbClr val="00FF00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6BC71C-B56C-9135-5936-38BB12A6391F}"/>
              </a:ext>
            </a:extLst>
          </p:cNvPr>
          <p:cNvSpPr txBox="1"/>
          <p:nvPr/>
        </p:nvSpPr>
        <p:spPr>
          <a:xfrm>
            <a:off x="8575629" y="4951787"/>
            <a:ext cx="158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2073596-B70F-F225-25A5-D2F8661B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53" y="893220"/>
            <a:ext cx="7851544" cy="2876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36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Breakout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4A9F9-944D-5880-3F0F-9FAC5E0F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6243020" cy="486585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Joint session discussions this morning</a:t>
            </a:r>
          </a:p>
          <a:p>
            <a:pPr lvl="1"/>
            <a:r>
              <a:rPr lang="en-US" sz="1800" dirty="0" err="1"/>
              <a:t>ePIC</a:t>
            </a:r>
            <a:r>
              <a:rPr lang="en-US" sz="1800" dirty="0"/>
              <a:t> DAQ plans (</a:t>
            </a:r>
            <a:r>
              <a:rPr lang="en-US" sz="1800" dirty="0" err="1"/>
              <a:t>picoDAQ</a:t>
            </a:r>
            <a:r>
              <a:rPr lang="en-US" sz="1800" dirty="0"/>
              <a:t>) and RDO development status</a:t>
            </a:r>
          </a:p>
          <a:p>
            <a:pPr lvl="1"/>
            <a:r>
              <a:rPr lang="en-US" sz="1800" dirty="0"/>
              <a:t>Software interfaces for test benches and beams.  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000" dirty="0" err="1">
                <a:solidFill>
                  <a:srgbClr val="0070C0"/>
                </a:solidFill>
              </a:rPr>
              <a:t>ePIC</a:t>
            </a:r>
            <a:r>
              <a:rPr lang="en-US" sz="2000" dirty="0">
                <a:solidFill>
                  <a:srgbClr val="0070C0"/>
                </a:solidFill>
              </a:rPr>
              <a:t> DAQ Status</a:t>
            </a:r>
          </a:p>
          <a:p>
            <a:pPr lvl="1"/>
            <a:r>
              <a:rPr lang="en-US" sz="1800" dirty="0" err="1"/>
              <a:t>picoDAQ</a:t>
            </a:r>
            <a:r>
              <a:rPr lang="en-US" sz="1800" dirty="0"/>
              <a:t> plans</a:t>
            </a:r>
          </a:p>
          <a:p>
            <a:pPr lvl="1"/>
            <a:r>
              <a:rPr lang="en-US" sz="1800" dirty="0" err="1"/>
              <a:t>ePIC</a:t>
            </a:r>
            <a:r>
              <a:rPr lang="en-US" sz="1800" dirty="0"/>
              <a:t> sub-detectors – upcoming testing</a:t>
            </a:r>
          </a:p>
          <a:p>
            <a:r>
              <a:rPr lang="en-US" sz="2000" dirty="0"/>
              <a:t>GTU Status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RDO Overviews</a:t>
            </a:r>
          </a:p>
          <a:p>
            <a:pPr lvl="1"/>
            <a:r>
              <a:rPr lang="en-US" sz="1800" dirty="0"/>
              <a:t>ALINX AXAU15 RDO/DAM Development Board</a:t>
            </a:r>
          </a:p>
          <a:p>
            <a:pPr lvl="1"/>
            <a:r>
              <a:rPr lang="en-US" sz="1800" dirty="0" err="1"/>
              <a:t>dRICH</a:t>
            </a:r>
            <a:r>
              <a:rPr lang="en-US" sz="1800" dirty="0"/>
              <a:t> RDO</a:t>
            </a:r>
          </a:p>
          <a:p>
            <a:pPr lvl="1"/>
            <a:r>
              <a:rPr lang="en-US" sz="1800" dirty="0"/>
              <a:t>Calorimeter test stand</a:t>
            </a:r>
          </a:p>
          <a:p>
            <a:pPr lvl="1"/>
            <a:r>
              <a:rPr lang="en-US" sz="1800" dirty="0"/>
              <a:t>SVT readout development</a:t>
            </a:r>
          </a:p>
          <a:p>
            <a:endParaRPr lang="en-US" dirty="0"/>
          </a:p>
        </p:txBody>
      </p:sp>
      <p:pic>
        <p:nvPicPr>
          <p:cNvPr id="3" name="Picture 2" descr="Graphical user interface&#10;&#10;AI-generated content may be incorrect.">
            <a:extLst>
              <a:ext uri="{FF2B5EF4-FFF2-40B4-BE49-F238E27FC236}">
                <a16:creationId xmlns:a16="http://schemas.microsoft.com/office/drawing/2014/main" id="{9ED39C29-2AF2-8E6C-0F53-6EC9F9C9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055" y="975364"/>
            <a:ext cx="5014595" cy="48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0C4A04-78CC-72F6-DD42-329782386CF9}"/>
              </a:ext>
            </a:extLst>
          </p:cNvPr>
          <p:cNvSpPr txBox="1">
            <a:spLocks/>
          </p:cNvSpPr>
          <p:nvPr/>
        </p:nvSpPr>
        <p:spPr>
          <a:xfrm>
            <a:off x="778691" y="128244"/>
            <a:ext cx="9053467" cy="623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cs typeface="Arial"/>
              </a:rPr>
              <a:t>TCP/IP IP Blocks for FPGA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23CB78D-0B07-4235-7436-BA799C64F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8284" y="1238251"/>
            <a:ext cx="3145155" cy="45926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2D9E36-4958-16A2-E8B2-0E9497AF9713}"/>
              </a:ext>
            </a:extLst>
          </p:cNvPr>
          <p:cNvSpPr txBox="1"/>
          <p:nvPr/>
        </p:nvSpPr>
        <p:spPr>
          <a:xfrm>
            <a:off x="8686799" y="933449"/>
            <a:ext cx="32099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10G TCP/IP Client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D6C2E-C6C6-2A15-8F4A-E02E1B15D4D2}"/>
              </a:ext>
            </a:extLst>
          </p:cNvPr>
          <p:cNvSpPr txBox="1"/>
          <p:nvPr/>
        </p:nvSpPr>
        <p:spPr>
          <a:xfrm>
            <a:off x="8515350" y="5829300"/>
            <a:ext cx="35623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https://comblock.com/download/com5503soft.pdf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C3678-2778-E25F-5B5F-C21EAA37CD15}"/>
              </a:ext>
            </a:extLst>
          </p:cNvPr>
          <p:cNvSpPr txBox="1"/>
          <p:nvPr/>
        </p:nvSpPr>
        <p:spPr>
          <a:xfrm>
            <a:off x="5305425" y="5829300"/>
            <a:ext cx="35337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https://www.comblock.com/com5502soft.html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AD991-2A71-B0CC-E9DA-C9D4FB48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5" y="1385888"/>
            <a:ext cx="2771775" cy="4305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B173A7-5ADE-A5A6-B2B7-B02C995F3F62}"/>
              </a:ext>
            </a:extLst>
          </p:cNvPr>
          <p:cNvSpPr txBox="1"/>
          <p:nvPr/>
        </p:nvSpPr>
        <p:spPr>
          <a:xfrm>
            <a:off x="5743574" y="933449"/>
            <a:ext cx="29432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10G TCP/IP Server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8E540C-6C3C-AEFC-D0FF-D13B9F09A8D8}"/>
              </a:ext>
            </a:extLst>
          </p:cNvPr>
          <p:cNvSpPr txBox="1">
            <a:spLocks/>
          </p:cNvSpPr>
          <p:nvPr/>
        </p:nvSpPr>
        <p:spPr bwMode="auto">
          <a:xfrm>
            <a:off x="340519" y="808435"/>
            <a:ext cx="5295900" cy="514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33363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rgbClr val="333399"/>
                </a:solidFill>
                <a:latin typeface="+mn-lt"/>
              </a:defRPr>
            </a:lvl2pPr>
            <a:lvl3pPr marL="8001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rgbClr val="008000"/>
                </a:solidFill>
                <a:latin typeface="+mn-lt"/>
              </a:defRPr>
            </a:lvl3pPr>
            <a:lvl4pPr marL="1143000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2000" b="1">
                <a:solidFill>
                  <a:srgbClr val="333399"/>
                </a:solidFill>
                <a:latin typeface="+mn-lt"/>
              </a:defRPr>
            </a:lvl4pPr>
            <a:lvl5pPr marL="1487488" indent="-22860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5pPr>
            <a:lvl6pPr marL="19446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6pPr>
            <a:lvl7pPr marL="24018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7pPr>
            <a:lvl8pPr marL="28590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8pPr>
            <a:lvl9pPr marL="33162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hlink"/>
                </a:solidFill>
                <a:latin typeface="+mn-lt"/>
              </a:defRPr>
            </a:lvl9pPr>
          </a:lstStyle>
          <a:p>
            <a:r>
              <a:rPr lang="en-US" sz="2000" kern="0" dirty="0">
                <a:cs typeface="Arial"/>
              </a:rPr>
              <a:t>Low cost 10Gbps TCP/IP IP blocks from COMBLOCK (also 1Gbps version are available)</a:t>
            </a:r>
            <a:endParaRPr lang="en-US" sz="2000" dirty="0">
              <a:cs typeface="Arial"/>
            </a:endParaRPr>
          </a:p>
          <a:p>
            <a:pPr marL="342900" indent="-342900">
              <a:buFont typeface="Calibri"/>
              <a:buChar char="-"/>
            </a:pPr>
            <a:endParaRPr lang="en-US" sz="2000" kern="0" dirty="0">
              <a:cs typeface="Arial"/>
            </a:endParaRPr>
          </a:p>
          <a:p>
            <a:pPr marL="342900" indent="-342900">
              <a:buFont typeface="Calibri"/>
              <a:buChar char="-"/>
            </a:pPr>
            <a:r>
              <a:rPr lang="en-US" sz="2000" kern="0" dirty="0">
                <a:cs typeface="Arial"/>
              </a:rPr>
              <a:t>Very flexible license</a:t>
            </a:r>
          </a:p>
          <a:p>
            <a:pPr marL="342900" indent="-342900">
              <a:buFont typeface="Calibri"/>
              <a:buChar char="-"/>
            </a:pPr>
            <a:r>
              <a:rPr lang="en-US" sz="2000" kern="0" dirty="0">
                <a:cs typeface="Arial"/>
              </a:rPr>
              <a:t>Low resource utilization</a:t>
            </a:r>
          </a:p>
          <a:p>
            <a:pPr marL="342900" indent="-342900">
              <a:buFont typeface="Calibri"/>
              <a:buChar char="-"/>
            </a:pPr>
            <a:r>
              <a:rPr lang="en-US" sz="2000" kern="0" dirty="0">
                <a:cs typeface="Arial"/>
              </a:rPr>
              <a:t>TCP &lt;-&gt; Peripheral bus bridge used, but this bridge can be replaced by many other bus types if needed without changing the register map of the front-end unit</a:t>
            </a:r>
          </a:p>
          <a:p>
            <a:pPr marL="342900" indent="-342900">
              <a:buFont typeface="Calibri"/>
              <a:buChar char="-"/>
            </a:pPr>
            <a:endParaRPr lang="en-US" sz="2000" kern="0" dirty="0">
              <a:cs typeface="Arial"/>
            </a:endParaRPr>
          </a:p>
          <a:p>
            <a:pPr marL="342900" indent="-342900">
              <a:buFont typeface="Calibri"/>
              <a:buChar char="-"/>
            </a:pPr>
            <a:r>
              <a:rPr lang="en-US" sz="2000" kern="0" dirty="0">
                <a:cs typeface="Arial"/>
              </a:rPr>
              <a:t>JLAB can distribute downloadable firmware using this IP for </a:t>
            </a:r>
            <a:r>
              <a:rPr lang="en-US" sz="2000" kern="0" dirty="0" err="1">
                <a:cs typeface="Arial"/>
              </a:rPr>
              <a:t>ePIC</a:t>
            </a:r>
            <a:r>
              <a:rPr lang="en-US" sz="2000" kern="0" dirty="0">
                <a:cs typeface="Arial"/>
              </a:rPr>
              <a:t> associated projects</a:t>
            </a:r>
          </a:p>
        </p:txBody>
      </p:sp>
    </p:spTree>
    <p:extLst>
      <p:ext uri="{BB962C8B-B14F-4D97-AF65-F5344CB8AC3E}">
        <p14:creationId xmlns:p14="http://schemas.microsoft.com/office/powerpoint/2010/main" val="426117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6751BA-C2D8-5978-3B57-FABE53AC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Timing Resolution with Reconstructed Clock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922DD-8457-75E8-7874-D7CA66D06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23" y="943159"/>
            <a:ext cx="8614301" cy="497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59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6751BA-C2D8-5978-3B57-FABE53AC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Timing Resolution with Reconstructed Clock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D9CC3-61CC-F832-6040-947C2A754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325" y="910379"/>
            <a:ext cx="8706431" cy="50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FAED-5DBD-891C-694F-DB7F02D9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DAQ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7F31E-A9A0-2991-9CFC-19A690101401}"/>
              </a:ext>
            </a:extLst>
          </p:cNvPr>
          <p:cNvSpPr txBox="1"/>
          <p:nvPr/>
        </p:nvSpPr>
        <p:spPr>
          <a:xfrm>
            <a:off x="462578" y="825178"/>
            <a:ext cx="114999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A functional DAQ will be necessary for small scale detector testing as well as commissioning and pre-ops.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Computing resources are staged to make purchases when the hardware is needed, taking advantage of price savings and performance improvements in time.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/>
              <a:t>Hardware and software development early in the construction phase will involve a series of releases with increasing functionality.</a:t>
            </a:r>
          </a:p>
          <a:p>
            <a:endParaRPr lang="en-US" sz="1400" b="1" dirty="0"/>
          </a:p>
          <a:p>
            <a:pPr marL="285750" indent="-285750">
              <a:buFont typeface="Wingdings" pitchFamily="2" charset="2"/>
              <a:buChar char="§"/>
            </a:pPr>
            <a:endParaRPr lang="en-US" sz="11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8A89073-8B9C-1015-4A33-FC79640B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84" y="2039824"/>
            <a:ext cx="8745263" cy="23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54712-B86B-7392-4C6B-1970C67C45E0}"/>
              </a:ext>
            </a:extLst>
          </p:cNvPr>
          <p:cNvSpPr txBox="1"/>
          <p:nvPr/>
        </p:nvSpPr>
        <p:spPr>
          <a:xfrm>
            <a:off x="462579" y="2013690"/>
            <a:ext cx="2662106" cy="40934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Detector Install:        FY29Q2  - FY31Q2</a:t>
            </a:r>
          </a:p>
          <a:p>
            <a:r>
              <a:rPr lang="en-US" sz="1100" dirty="0" err="1"/>
              <a:t>Cosmics</a:t>
            </a:r>
            <a:r>
              <a:rPr lang="en-US" sz="1100" dirty="0"/>
              <a:t>:                  FY31Q3</a:t>
            </a:r>
          </a:p>
          <a:p>
            <a:r>
              <a:rPr lang="en-US" sz="1100" dirty="0"/>
              <a:t>Early CD-4:              FY32Q4</a:t>
            </a:r>
          </a:p>
          <a:p>
            <a:endParaRPr lang="en-US" sz="1050" dirty="0"/>
          </a:p>
          <a:p>
            <a:endParaRPr lang="en-US" sz="1000" dirty="0"/>
          </a:p>
          <a:p>
            <a:r>
              <a:rPr lang="en-US" sz="1000" b="1" dirty="0">
                <a:solidFill>
                  <a:srgbClr val="C00000"/>
                </a:solidFill>
              </a:rPr>
              <a:t>DAQ Releases:</a:t>
            </a:r>
          </a:p>
          <a:p>
            <a:endParaRPr lang="en-US" sz="1000" dirty="0"/>
          </a:p>
          <a:p>
            <a:r>
              <a:rPr lang="en-US" sz="1000" b="1" dirty="0" err="1"/>
              <a:t>PicoDAQ</a:t>
            </a:r>
            <a:r>
              <a:rPr lang="en-US" sz="1000" b="1" dirty="0"/>
              <a:t> </a:t>
            </a:r>
            <a:r>
              <a:rPr lang="en-US" sz="1000" dirty="0"/>
              <a:t>           	</a:t>
            </a:r>
            <a:r>
              <a:rPr lang="en-US" sz="1000" b="1" dirty="0">
                <a:solidFill>
                  <a:schemeClr val="accent3"/>
                </a:solidFill>
              </a:rPr>
              <a:t>FY26Q1</a:t>
            </a:r>
          </a:p>
          <a:p>
            <a:pPr marL="169863" lvl="1"/>
            <a:r>
              <a:rPr lang="en-US" sz="1000" dirty="0"/>
              <a:t>Readout test setups</a:t>
            </a:r>
          </a:p>
          <a:p>
            <a:endParaRPr lang="en-US" sz="1000" dirty="0"/>
          </a:p>
          <a:p>
            <a:r>
              <a:rPr lang="en-US" sz="1000" b="1" dirty="0" err="1"/>
              <a:t>MicroDAQ</a:t>
            </a:r>
            <a:r>
              <a:rPr lang="en-US" sz="1000" dirty="0"/>
              <a:t>:           	</a:t>
            </a:r>
            <a:r>
              <a:rPr lang="en-US" sz="1000" b="1" dirty="0">
                <a:solidFill>
                  <a:schemeClr val="accent3"/>
                </a:solidFill>
              </a:rPr>
              <a:t>FY26Q4</a:t>
            </a:r>
          </a:p>
          <a:p>
            <a:pPr marL="169863" lvl="1"/>
            <a:r>
              <a:rPr lang="en-US" sz="1000" dirty="0"/>
              <a:t>Readout detector data in test stand using engineering articles </a:t>
            </a:r>
          </a:p>
          <a:p>
            <a:endParaRPr lang="en-US" sz="1000" dirty="0"/>
          </a:p>
          <a:p>
            <a:r>
              <a:rPr lang="en-US" sz="1000" b="1" dirty="0" err="1"/>
              <a:t>MiniDAQ</a:t>
            </a:r>
            <a:r>
              <a:rPr lang="en-US" sz="1000" b="1" dirty="0"/>
              <a:t>:</a:t>
            </a:r>
            <a:r>
              <a:rPr lang="en-US" sz="1000" dirty="0"/>
              <a:t>               	</a:t>
            </a:r>
            <a:r>
              <a:rPr lang="en-US" sz="1000" b="1" dirty="0">
                <a:solidFill>
                  <a:schemeClr val="accent3"/>
                </a:solidFill>
              </a:rPr>
              <a:t>FY28Q1</a:t>
            </a:r>
          </a:p>
          <a:p>
            <a:pPr marL="169863" lvl="1"/>
            <a:r>
              <a:rPr lang="en-US" sz="1000" dirty="0"/>
              <a:t>Readout detector data using full hardware and timing chain</a:t>
            </a:r>
          </a:p>
          <a:p>
            <a:endParaRPr lang="en-US" sz="1000" dirty="0"/>
          </a:p>
          <a:p>
            <a:r>
              <a:rPr lang="en-US" sz="1000" b="1" dirty="0"/>
              <a:t>Full DAQ-v1:</a:t>
            </a:r>
            <a:r>
              <a:rPr lang="en-US" sz="1000" dirty="0"/>
              <a:t>           	</a:t>
            </a:r>
            <a:r>
              <a:rPr lang="en-US" sz="1000" b="1" dirty="0">
                <a:solidFill>
                  <a:schemeClr val="accent3"/>
                </a:solidFill>
              </a:rPr>
              <a:t>FY29Q2</a:t>
            </a:r>
          </a:p>
          <a:p>
            <a:pPr marL="169863" lvl="1"/>
            <a:r>
              <a:rPr lang="en-US" sz="1000" dirty="0"/>
              <a:t>Full functionality DAQ ready for full system integration &amp; testing</a:t>
            </a:r>
          </a:p>
          <a:p>
            <a:pPr marL="169863" lvl="1"/>
            <a:endParaRPr lang="en-US" sz="1000" dirty="0"/>
          </a:p>
          <a:p>
            <a:pPr indent="-287337"/>
            <a:r>
              <a:rPr lang="en-US" sz="1000" b="1" dirty="0"/>
              <a:t>Production DAQ:</a:t>
            </a:r>
            <a:r>
              <a:rPr lang="en-US" sz="1000" dirty="0"/>
              <a:t>     	</a:t>
            </a:r>
            <a:r>
              <a:rPr lang="en-US" sz="1000" b="1" dirty="0">
                <a:solidFill>
                  <a:schemeClr val="accent3"/>
                </a:solidFill>
              </a:rPr>
              <a:t>FY31Q3</a:t>
            </a:r>
          </a:p>
          <a:p>
            <a:pPr indent="-287337"/>
            <a:r>
              <a:rPr lang="en-US" sz="1000" dirty="0"/>
              <a:t>     Ready for </a:t>
            </a:r>
            <a:r>
              <a:rPr lang="en-US" sz="1000" dirty="0" err="1"/>
              <a:t>cosmics</a:t>
            </a:r>
            <a:endParaRPr lang="en-US" sz="1000" dirty="0"/>
          </a:p>
          <a:p>
            <a:pPr indent="-287337"/>
            <a:r>
              <a:rPr lang="en-US" sz="1000" dirty="0"/>
              <a:t>   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AA2085-35B6-2220-DE0C-B0EBF3B2EB1C}"/>
              </a:ext>
            </a:extLst>
          </p:cNvPr>
          <p:cNvCxnSpPr>
            <a:cxnSpLocks/>
          </p:cNvCxnSpPr>
          <p:nvPr/>
        </p:nvCxnSpPr>
        <p:spPr>
          <a:xfrm flipV="1">
            <a:off x="6511762" y="4395184"/>
            <a:ext cx="0" cy="368225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F010E6-74EF-75A9-6D79-FE3F9D232E9F}"/>
              </a:ext>
            </a:extLst>
          </p:cNvPr>
          <p:cNvCxnSpPr>
            <a:cxnSpLocks/>
          </p:cNvCxnSpPr>
          <p:nvPr/>
        </p:nvCxnSpPr>
        <p:spPr>
          <a:xfrm flipV="1">
            <a:off x="6849327" y="4418352"/>
            <a:ext cx="0" cy="829848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3E8ED0-2E90-B3A2-7F89-2C8A492DCC9F}"/>
              </a:ext>
            </a:extLst>
          </p:cNvPr>
          <p:cNvCxnSpPr>
            <a:cxnSpLocks/>
          </p:cNvCxnSpPr>
          <p:nvPr/>
        </p:nvCxnSpPr>
        <p:spPr>
          <a:xfrm flipV="1">
            <a:off x="7675670" y="4418352"/>
            <a:ext cx="1" cy="34505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B0D127-54C5-9DC5-F810-21441F0F7CCD}"/>
              </a:ext>
            </a:extLst>
          </p:cNvPr>
          <p:cNvCxnSpPr>
            <a:cxnSpLocks/>
          </p:cNvCxnSpPr>
          <p:nvPr/>
        </p:nvCxnSpPr>
        <p:spPr>
          <a:xfrm flipV="1">
            <a:off x="8230847" y="4418352"/>
            <a:ext cx="0" cy="868792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47EC94-A3EF-E6CA-5E2B-63388EDD4268}"/>
              </a:ext>
            </a:extLst>
          </p:cNvPr>
          <p:cNvCxnSpPr>
            <a:cxnSpLocks/>
          </p:cNvCxnSpPr>
          <p:nvPr/>
        </p:nvCxnSpPr>
        <p:spPr>
          <a:xfrm flipV="1">
            <a:off x="9427208" y="4418352"/>
            <a:ext cx="0" cy="356729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669AD0-50E0-D790-F8D5-75C316F023F2}"/>
              </a:ext>
            </a:extLst>
          </p:cNvPr>
          <p:cNvSpPr txBox="1"/>
          <p:nvPr/>
        </p:nvSpPr>
        <p:spPr>
          <a:xfrm>
            <a:off x="7308373" y="4824764"/>
            <a:ext cx="72648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err="1">
                <a:solidFill>
                  <a:srgbClr val="C00000"/>
                </a:solidFill>
              </a:rPr>
              <a:t>MiniDAQ</a:t>
            </a:r>
            <a:endParaRPr lang="en-US" sz="1000" b="1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241A6-0277-DED0-4EE3-43922869C55E}"/>
              </a:ext>
            </a:extLst>
          </p:cNvPr>
          <p:cNvSpPr txBox="1"/>
          <p:nvPr/>
        </p:nvSpPr>
        <p:spPr>
          <a:xfrm>
            <a:off x="8996641" y="4824764"/>
            <a:ext cx="8611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C00000"/>
                </a:solidFill>
              </a:rPr>
              <a:t>Production</a:t>
            </a:r>
          </a:p>
          <a:p>
            <a:pPr algn="ctr"/>
            <a:r>
              <a:rPr lang="en-US" sz="1000" b="1">
                <a:solidFill>
                  <a:srgbClr val="C00000"/>
                </a:solidFill>
              </a:rPr>
              <a:t>DAQ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9E026E-7ABE-D199-256F-1A927B414F87}"/>
              </a:ext>
            </a:extLst>
          </p:cNvPr>
          <p:cNvSpPr txBox="1"/>
          <p:nvPr/>
        </p:nvSpPr>
        <p:spPr>
          <a:xfrm>
            <a:off x="6027083" y="4833276"/>
            <a:ext cx="73930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err="1">
                <a:solidFill>
                  <a:srgbClr val="C00000"/>
                </a:solidFill>
              </a:rPr>
              <a:t>PicoDAQ</a:t>
            </a:r>
            <a:endParaRPr lang="en-US" sz="1000" b="1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3BB22-8838-8BB3-1E1C-DCE959309784}"/>
              </a:ext>
            </a:extLst>
          </p:cNvPr>
          <p:cNvSpPr txBox="1"/>
          <p:nvPr/>
        </p:nvSpPr>
        <p:spPr>
          <a:xfrm>
            <a:off x="6443607" y="5287144"/>
            <a:ext cx="81144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 err="1">
                <a:solidFill>
                  <a:srgbClr val="C00000"/>
                </a:solidFill>
              </a:rPr>
              <a:t>MicroDAQ</a:t>
            </a:r>
            <a:endParaRPr lang="en-US" sz="1000" b="1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1DEDD-8A6D-6A77-970D-7DA985C68A38}"/>
              </a:ext>
            </a:extLst>
          </p:cNvPr>
          <p:cNvSpPr txBox="1"/>
          <p:nvPr/>
        </p:nvSpPr>
        <p:spPr>
          <a:xfrm>
            <a:off x="5183128" y="5185177"/>
            <a:ext cx="5261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0070C0">
                    <a:alpha val="38000"/>
                  </a:srgbClr>
                </a:solidFill>
              </a:rPr>
              <a:t>PDR2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7190D3-E172-984E-B56D-10E420692DFE}"/>
              </a:ext>
            </a:extLst>
          </p:cNvPr>
          <p:cNvSpPr txBox="1"/>
          <p:nvPr/>
        </p:nvSpPr>
        <p:spPr>
          <a:xfrm>
            <a:off x="7765015" y="5307890"/>
            <a:ext cx="93166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C00000"/>
                </a:solidFill>
              </a:rPr>
              <a:t>Full DAQ-V1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9AF028D5-442C-4E28-2AA6-C2603F16486F}"/>
              </a:ext>
            </a:extLst>
          </p:cNvPr>
          <p:cNvSpPr txBox="1"/>
          <p:nvPr/>
        </p:nvSpPr>
        <p:spPr>
          <a:xfrm>
            <a:off x="7765015" y="5804197"/>
            <a:ext cx="489243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/>
              <a:t>Non-LLP pre-baseline schedule is in progress</a:t>
            </a:r>
            <a:endParaRPr lang="en-US" sz="1200">
              <a:cs typeface="Arial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E6244C-CBC7-6EC6-BA05-793DEA679208}"/>
              </a:ext>
            </a:extLst>
          </p:cNvPr>
          <p:cNvCxnSpPr>
            <a:cxnSpLocks/>
          </p:cNvCxnSpPr>
          <p:nvPr/>
        </p:nvCxnSpPr>
        <p:spPr>
          <a:xfrm flipV="1">
            <a:off x="4902279" y="4395184"/>
            <a:ext cx="0" cy="368225"/>
          </a:xfrm>
          <a:prstGeom prst="straightConnector1">
            <a:avLst/>
          </a:prstGeom>
          <a:ln w="28575">
            <a:solidFill>
              <a:schemeClr val="tx2"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E3FCFF-2E3A-ACDD-F0B4-71FDBF1161C7}"/>
              </a:ext>
            </a:extLst>
          </p:cNvPr>
          <p:cNvSpPr txBox="1"/>
          <p:nvPr/>
        </p:nvSpPr>
        <p:spPr>
          <a:xfrm>
            <a:off x="4669326" y="4821190"/>
            <a:ext cx="5261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0070C0">
                    <a:alpha val="38000"/>
                  </a:srgbClr>
                </a:solidFill>
              </a:rPr>
              <a:t>PDR1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D817BB-A167-435C-82CD-491A68228E96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5442715" y="4395184"/>
            <a:ext cx="3466" cy="789993"/>
          </a:xfrm>
          <a:prstGeom prst="straightConnector1">
            <a:avLst/>
          </a:prstGeom>
          <a:ln w="28575">
            <a:solidFill>
              <a:schemeClr val="tx2">
                <a:alpha val="3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9BFF7E-8AD1-6C4E-B654-EDEA379246D0}"/>
              </a:ext>
            </a:extLst>
          </p:cNvPr>
          <p:cNvSpPr txBox="1"/>
          <p:nvPr/>
        </p:nvSpPr>
        <p:spPr>
          <a:xfrm>
            <a:off x="5751810" y="5442633"/>
            <a:ext cx="52610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0070C0"/>
                </a:solidFill>
              </a:rPr>
              <a:t>PDR3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EAEAB4-6EA8-36B0-8059-44BCFD339A90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6014863" y="4395184"/>
            <a:ext cx="0" cy="104744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06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3A57B2-8237-D2E9-90B9-5D9F24C2D3B4}"/>
              </a:ext>
            </a:extLst>
          </p:cNvPr>
          <p:cNvCxnSpPr>
            <a:cxnSpLocks/>
          </p:cNvCxnSpPr>
          <p:nvPr/>
        </p:nvCxnSpPr>
        <p:spPr>
          <a:xfrm flipH="1">
            <a:off x="7083988" y="1542043"/>
            <a:ext cx="689772" cy="42209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0384DD-F5E2-8F8F-DF02-9DADD197B4AD}"/>
              </a:ext>
            </a:extLst>
          </p:cNvPr>
          <p:cNvCxnSpPr>
            <a:cxnSpLocks/>
          </p:cNvCxnSpPr>
          <p:nvPr/>
        </p:nvCxnSpPr>
        <p:spPr>
          <a:xfrm>
            <a:off x="8366281" y="2809846"/>
            <a:ext cx="71434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E664124-1E4B-4E27-9AE6-CBF35C8F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86" y="2303464"/>
            <a:ext cx="720941" cy="67336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549153C-B100-421C-9509-F1C5F7673D14}"/>
              </a:ext>
            </a:extLst>
          </p:cNvPr>
          <p:cNvSpPr/>
          <p:nvPr/>
        </p:nvSpPr>
        <p:spPr>
          <a:xfrm>
            <a:off x="2512094" y="2143393"/>
            <a:ext cx="922015" cy="861172"/>
          </a:xfrm>
          <a:prstGeom prst="rect">
            <a:avLst/>
          </a:prstGeom>
          <a:solidFill>
            <a:srgbClr val="FFF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044D42-7787-465D-9ECD-E58559449D6A}"/>
              </a:ext>
            </a:extLst>
          </p:cNvPr>
          <p:cNvSpPr/>
          <p:nvPr/>
        </p:nvSpPr>
        <p:spPr>
          <a:xfrm>
            <a:off x="3846745" y="2143393"/>
            <a:ext cx="922015" cy="8611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7CDA14-6F1A-4931-BB1A-660A2829C785}"/>
              </a:ext>
            </a:extLst>
          </p:cNvPr>
          <p:cNvSpPr/>
          <p:nvPr/>
        </p:nvSpPr>
        <p:spPr>
          <a:xfrm>
            <a:off x="5127298" y="2143393"/>
            <a:ext cx="922015" cy="861172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8DA97C-4FC9-4B84-A5A2-BCEAB2E8962D}"/>
              </a:ext>
            </a:extLst>
          </p:cNvPr>
          <p:cNvSpPr/>
          <p:nvPr/>
        </p:nvSpPr>
        <p:spPr>
          <a:xfrm>
            <a:off x="6360816" y="2143393"/>
            <a:ext cx="922015" cy="8611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F53CF3-3716-4C86-83AB-DF3AA7CD10B7}"/>
              </a:ext>
            </a:extLst>
          </p:cNvPr>
          <p:cNvSpPr/>
          <p:nvPr/>
        </p:nvSpPr>
        <p:spPr>
          <a:xfrm>
            <a:off x="7641369" y="2143393"/>
            <a:ext cx="922015" cy="861172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3D34FE-17BD-4C0E-A5B4-B62AA754A14D}"/>
              </a:ext>
            </a:extLst>
          </p:cNvPr>
          <p:cNvSpPr/>
          <p:nvPr/>
        </p:nvSpPr>
        <p:spPr>
          <a:xfrm>
            <a:off x="6360816" y="977271"/>
            <a:ext cx="999651" cy="8611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80F23A66-5F6A-4AB1-BA74-F042EDD5BD7F}"/>
              </a:ext>
            </a:extLst>
          </p:cNvPr>
          <p:cNvSpPr txBox="1"/>
          <p:nvPr/>
        </p:nvSpPr>
        <p:spPr>
          <a:xfrm>
            <a:off x="6283484" y="964566"/>
            <a:ext cx="121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2"/>
                </a:solidFill>
              </a:rPr>
              <a:t>Global Timing </a:t>
            </a:r>
          </a:p>
          <a:p>
            <a:pPr algn="ctr"/>
            <a:r>
              <a:rPr lang="en-US" sz="1100" dirty="0">
                <a:solidFill>
                  <a:schemeClr val="tx2"/>
                </a:solidFill>
              </a:rPr>
              <a:t>Unit (GTU)</a:t>
            </a:r>
            <a:endParaRPr lang="en-US" sz="1100" dirty="0"/>
          </a:p>
          <a:p>
            <a:r>
              <a:rPr lang="en-US" sz="800" dirty="0"/>
              <a:t>- Interfaces to Collider</a:t>
            </a:r>
          </a:p>
          <a:p>
            <a:r>
              <a:rPr lang="en-US" sz="800" dirty="0"/>
              <a:t>- Run Control &amp; DAM</a:t>
            </a:r>
          </a:p>
          <a:p>
            <a:r>
              <a:rPr lang="en-US" sz="800" dirty="0"/>
              <a:t>- Config &amp; Control</a:t>
            </a:r>
          </a:p>
          <a:p>
            <a:r>
              <a:rPr lang="en-US" sz="800" dirty="0"/>
              <a:t>- Clock &amp; Timing</a:t>
            </a:r>
          </a:p>
        </p:txBody>
      </p:sp>
      <p:sp>
        <p:nvSpPr>
          <p:cNvPr id="50" name="Rectangle: Rounded Corners 19">
            <a:extLst>
              <a:ext uri="{FF2B5EF4-FFF2-40B4-BE49-F238E27FC236}">
                <a16:creationId xmlns:a16="http://schemas.microsoft.com/office/drawing/2014/main" id="{3AC2F7A1-2508-4811-8CF9-B832BD767178}"/>
              </a:ext>
            </a:extLst>
          </p:cNvPr>
          <p:cNvSpPr/>
          <p:nvPr/>
        </p:nvSpPr>
        <p:spPr>
          <a:xfrm>
            <a:off x="1145169" y="1990982"/>
            <a:ext cx="2468880" cy="1151233"/>
          </a:xfrm>
          <a:prstGeom prst="roundRect">
            <a:avLst/>
          </a:prstGeom>
          <a:noFill/>
          <a:ln>
            <a:solidFill>
              <a:schemeClr val="tx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2"/>
              </a:solidFill>
              <a:highlight>
                <a:srgbClr val="0000FF"/>
              </a:highlight>
            </a:endParaRP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04C16912-AB4A-4F3B-8D4D-C5DB1AAA320D}"/>
              </a:ext>
            </a:extLst>
          </p:cNvPr>
          <p:cNvSpPr txBox="1"/>
          <p:nvPr/>
        </p:nvSpPr>
        <p:spPr>
          <a:xfrm>
            <a:off x="1921800" y="1692757"/>
            <a:ext cx="1140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On Detector</a:t>
            </a:r>
          </a:p>
          <a:p>
            <a:endParaRPr lang="en-US" sz="1100"/>
          </a:p>
        </p:txBody>
      </p:sp>
      <p:sp>
        <p:nvSpPr>
          <p:cNvPr id="52" name="Freeform: Shape 21">
            <a:extLst>
              <a:ext uri="{FF2B5EF4-FFF2-40B4-BE49-F238E27FC236}">
                <a16:creationId xmlns:a16="http://schemas.microsoft.com/office/drawing/2014/main" id="{CA19D5DC-A15A-4070-8257-5B5AFDB8C138}"/>
              </a:ext>
            </a:extLst>
          </p:cNvPr>
          <p:cNvSpPr/>
          <p:nvPr/>
        </p:nvSpPr>
        <p:spPr>
          <a:xfrm>
            <a:off x="2041871" y="2386700"/>
            <a:ext cx="870155" cy="238463"/>
          </a:xfrm>
          <a:custGeom>
            <a:avLst/>
            <a:gdLst>
              <a:gd name="connsiteX0" fmla="*/ 0 w 870155"/>
              <a:gd name="connsiteY0" fmla="*/ 135224 h 238463"/>
              <a:gd name="connsiteX1" fmla="*/ 265471 w 870155"/>
              <a:gd name="connsiteY1" fmla="*/ 2489 h 238463"/>
              <a:gd name="connsiteX2" fmla="*/ 870155 w 870155"/>
              <a:gd name="connsiteY2" fmla="*/ 238463 h 23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155" h="238463">
                <a:moveTo>
                  <a:pt x="0" y="135224"/>
                </a:moveTo>
                <a:cubicBezTo>
                  <a:pt x="60222" y="60253"/>
                  <a:pt x="120445" y="-14717"/>
                  <a:pt x="265471" y="2489"/>
                </a:cubicBezTo>
                <a:cubicBezTo>
                  <a:pt x="410497" y="19695"/>
                  <a:pt x="640326" y="129079"/>
                  <a:pt x="870155" y="238463"/>
                </a:cubicBezTo>
              </a:path>
            </a:pathLst>
          </a:custGeom>
          <a:noFill/>
          <a:ln>
            <a:solidFill>
              <a:schemeClr val="tx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2"/>
              </a:solidFill>
              <a:highlight>
                <a:srgbClr val="0000FF"/>
              </a:highlight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354DDBB-792B-4D7E-9A03-069FE7B11C63}"/>
              </a:ext>
            </a:extLst>
          </p:cNvPr>
          <p:cNvCxnSpPr/>
          <p:nvPr/>
        </p:nvCxnSpPr>
        <p:spPr>
          <a:xfrm>
            <a:off x="4768760" y="2386700"/>
            <a:ext cx="35853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3D7AF0F-E07C-4B62-A779-1443AD4DB4CD}"/>
              </a:ext>
            </a:extLst>
          </p:cNvPr>
          <p:cNvCxnSpPr/>
          <p:nvPr/>
        </p:nvCxnSpPr>
        <p:spPr>
          <a:xfrm flipH="1">
            <a:off x="4768760" y="2737988"/>
            <a:ext cx="35853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D56FB0-D8FF-4DAB-BA33-10AE15657E91}"/>
              </a:ext>
            </a:extLst>
          </p:cNvPr>
          <p:cNvCxnSpPr/>
          <p:nvPr/>
        </p:nvCxnSpPr>
        <p:spPr>
          <a:xfrm>
            <a:off x="6049313" y="2449887"/>
            <a:ext cx="311503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B69FE4D-8946-4C37-BFCA-2BA2E9312373}"/>
              </a:ext>
            </a:extLst>
          </p:cNvPr>
          <p:cNvCxnSpPr/>
          <p:nvPr/>
        </p:nvCxnSpPr>
        <p:spPr>
          <a:xfrm flipH="1">
            <a:off x="6049313" y="2584085"/>
            <a:ext cx="311503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AB085B-9067-4D2E-B127-1C32ECE5C626}"/>
              </a:ext>
            </a:extLst>
          </p:cNvPr>
          <p:cNvCxnSpPr/>
          <p:nvPr/>
        </p:nvCxnSpPr>
        <p:spPr>
          <a:xfrm>
            <a:off x="7282831" y="2458941"/>
            <a:ext cx="358538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7EFEE6F-58DD-4B26-851C-5A3B56474E78}"/>
              </a:ext>
            </a:extLst>
          </p:cNvPr>
          <p:cNvCxnSpPr/>
          <p:nvPr/>
        </p:nvCxnSpPr>
        <p:spPr>
          <a:xfrm flipH="1">
            <a:off x="7282831" y="2593135"/>
            <a:ext cx="358538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E82DC30-28BC-4C2C-9797-529D5CC0DC3C}"/>
              </a:ext>
            </a:extLst>
          </p:cNvPr>
          <p:cNvCxnSpPr/>
          <p:nvPr/>
        </p:nvCxnSpPr>
        <p:spPr>
          <a:xfrm flipV="1">
            <a:off x="6820092" y="1837599"/>
            <a:ext cx="0" cy="30495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A269D87-B6A6-4582-AD50-B9AB80600105}"/>
              </a:ext>
            </a:extLst>
          </p:cNvPr>
          <p:cNvCxnSpPr/>
          <p:nvPr/>
        </p:nvCxnSpPr>
        <p:spPr>
          <a:xfrm>
            <a:off x="6961243" y="1840641"/>
            <a:ext cx="0" cy="30495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46">
            <a:extLst>
              <a:ext uri="{FF2B5EF4-FFF2-40B4-BE49-F238E27FC236}">
                <a16:creationId xmlns:a16="http://schemas.microsoft.com/office/drawing/2014/main" id="{D59763EC-8EBE-4F46-958A-F5C07B810D44}"/>
              </a:ext>
            </a:extLst>
          </p:cNvPr>
          <p:cNvSpPr txBox="1"/>
          <p:nvPr/>
        </p:nvSpPr>
        <p:spPr>
          <a:xfrm>
            <a:off x="2095427" y="2165451"/>
            <a:ext cx="7184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SMT BGA</a:t>
            </a:r>
          </a:p>
          <a:p>
            <a:endParaRPr lang="en-US" sz="110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354DDBB-792B-4D7E-9A03-069FE7B11C63}"/>
              </a:ext>
            </a:extLst>
          </p:cNvPr>
          <p:cNvCxnSpPr/>
          <p:nvPr/>
        </p:nvCxnSpPr>
        <p:spPr>
          <a:xfrm>
            <a:off x="3434109" y="2386700"/>
            <a:ext cx="41263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3D7AF0F-E07C-4B62-A779-1443AD4DB4CD}"/>
              </a:ext>
            </a:extLst>
          </p:cNvPr>
          <p:cNvCxnSpPr/>
          <p:nvPr/>
        </p:nvCxnSpPr>
        <p:spPr>
          <a:xfrm flipH="1">
            <a:off x="3434109" y="2737988"/>
            <a:ext cx="41263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7A881E45-ECDE-9DDF-A242-3D6DED38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44" y="0"/>
            <a:ext cx="11499234" cy="814866"/>
          </a:xfrm>
        </p:spPr>
        <p:txBody>
          <a:bodyPr/>
          <a:lstStyle/>
          <a:p>
            <a:r>
              <a:rPr lang="en-US" err="1"/>
              <a:t>ePIC</a:t>
            </a:r>
            <a:r>
              <a:rPr lang="en-US"/>
              <a:t> Readout Chain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AD4CFF49-81B7-4553-A704-92F9ABA5ACE1}"/>
              </a:ext>
            </a:extLst>
          </p:cNvPr>
          <p:cNvSpPr txBox="1"/>
          <p:nvPr/>
        </p:nvSpPr>
        <p:spPr>
          <a:xfrm>
            <a:off x="2367474" y="2933138"/>
            <a:ext cx="1262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2"/>
                </a:solidFill>
              </a:rPr>
              <a:t>Adapter</a:t>
            </a:r>
          </a:p>
          <a:p>
            <a:pPr algn="ctr"/>
            <a:r>
              <a:rPr lang="en-US" sz="1100" dirty="0"/>
              <a:t>Detector Specific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CA805B96-26E8-4354-8AA4-7541C78763FA}"/>
              </a:ext>
            </a:extLst>
          </p:cNvPr>
          <p:cNvSpPr txBox="1"/>
          <p:nvPr/>
        </p:nvSpPr>
        <p:spPr>
          <a:xfrm>
            <a:off x="1086382" y="2926771"/>
            <a:ext cx="1353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2"/>
                </a:solidFill>
              </a:rPr>
              <a:t>Sensor</a:t>
            </a:r>
          </a:p>
          <a:p>
            <a:pPr algn="ctr"/>
            <a:r>
              <a:rPr lang="en-US" sz="1100" dirty="0"/>
              <a:t>Detector Specific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4ABD52CD-F28C-460E-B325-6142F98FC501}"/>
              </a:ext>
            </a:extLst>
          </p:cNvPr>
          <p:cNvSpPr txBox="1"/>
          <p:nvPr/>
        </p:nvSpPr>
        <p:spPr>
          <a:xfrm>
            <a:off x="3636938" y="2135397"/>
            <a:ext cx="135103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2"/>
                </a:solidFill>
              </a:rPr>
              <a:t>Front End </a:t>
            </a:r>
          </a:p>
          <a:p>
            <a:pPr algn="ctr"/>
            <a:r>
              <a:rPr lang="en-US" sz="1100" b="1" dirty="0">
                <a:solidFill>
                  <a:schemeClr val="tx2"/>
                </a:solidFill>
              </a:rPr>
              <a:t>Board</a:t>
            </a:r>
          </a:p>
          <a:p>
            <a:pPr algn="ctr"/>
            <a:r>
              <a:rPr lang="en-US" sz="1100" b="1" dirty="0">
                <a:solidFill>
                  <a:schemeClr val="tx2"/>
                </a:solidFill>
              </a:rPr>
              <a:t>(FEB)</a:t>
            </a:r>
          </a:p>
          <a:p>
            <a:pPr algn="ctr"/>
            <a:endParaRPr lang="en-US" sz="1100" b="1" dirty="0">
              <a:solidFill>
                <a:schemeClr val="tx2"/>
              </a:solidFill>
            </a:endParaRPr>
          </a:p>
          <a:p>
            <a:pPr algn="ctr"/>
            <a:r>
              <a:rPr lang="en-US" sz="900" dirty="0"/>
              <a:t>Detector Specific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04B71446-E3AA-4433-B054-BD5259FD2A40}"/>
              </a:ext>
            </a:extLst>
          </p:cNvPr>
          <p:cNvSpPr txBox="1"/>
          <p:nvPr/>
        </p:nvSpPr>
        <p:spPr>
          <a:xfrm>
            <a:off x="4953553" y="2114033"/>
            <a:ext cx="12740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2"/>
                </a:solidFill>
              </a:rPr>
              <a:t>Readout </a:t>
            </a:r>
          </a:p>
          <a:p>
            <a:pPr algn="ctr"/>
            <a:r>
              <a:rPr lang="en-US" sz="1100" b="1" dirty="0">
                <a:solidFill>
                  <a:schemeClr val="tx2"/>
                </a:solidFill>
              </a:rPr>
              <a:t>Board</a:t>
            </a:r>
          </a:p>
          <a:p>
            <a:pPr algn="ctr"/>
            <a:r>
              <a:rPr lang="en-US" sz="1100" b="1" dirty="0">
                <a:solidFill>
                  <a:schemeClr val="tx2"/>
                </a:solidFill>
              </a:rPr>
              <a:t>(RDO)</a:t>
            </a:r>
          </a:p>
          <a:p>
            <a:pPr algn="ctr"/>
            <a:endParaRPr lang="en-US" sz="1100" b="1" dirty="0">
              <a:solidFill>
                <a:schemeClr val="tx2"/>
              </a:solidFill>
            </a:endParaRPr>
          </a:p>
          <a:p>
            <a:pPr algn="ctr"/>
            <a:r>
              <a:rPr lang="en-US" sz="1100" dirty="0"/>
              <a:t>Few Variants</a:t>
            </a: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D851DD68-A548-476A-9427-F850288C70DB}"/>
              </a:ext>
            </a:extLst>
          </p:cNvPr>
          <p:cNvSpPr txBox="1"/>
          <p:nvPr/>
        </p:nvSpPr>
        <p:spPr>
          <a:xfrm>
            <a:off x="6188639" y="2109379"/>
            <a:ext cx="12629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2"/>
                </a:solidFill>
              </a:rPr>
              <a:t>Data Aggregation Module (DAM)</a:t>
            </a:r>
          </a:p>
          <a:p>
            <a:pPr algn="ctr"/>
            <a:endParaRPr lang="en-US" sz="1100" b="1" dirty="0">
              <a:solidFill>
                <a:schemeClr val="tx2"/>
              </a:solidFill>
            </a:endParaRPr>
          </a:p>
          <a:p>
            <a:pPr algn="ctr"/>
            <a:r>
              <a:rPr lang="en-US" sz="1100" dirty="0"/>
              <a:t>Common</a:t>
            </a:r>
          </a:p>
        </p:txBody>
      </p:sp>
      <p:sp>
        <p:nvSpPr>
          <p:cNvPr id="41" name="TextBox 10">
            <a:extLst>
              <a:ext uri="{FF2B5EF4-FFF2-40B4-BE49-F238E27FC236}">
                <a16:creationId xmlns:a16="http://schemas.microsoft.com/office/drawing/2014/main" id="{A5D6E099-5CCD-43AD-B935-95291294272C}"/>
              </a:ext>
            </a:extLst>
          </p:cNvPr>
          <p:cNvSpPr txBox="1"/>
          <p:nvPr/>
        </p:nvSpPr>
        <p:spPr>
          <a:xfrm>
            <a:off x="7594334" y="2273897"/>
            <a:ext cx="1002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2"/>
                </a:solidFill>
              </a:rPr>
              <a:t>Echelon 0</a:t>
            </a:r>
          </a:p>
          <a:p>
            <a:pPr algn="ctr"/>
            <a:r>
              <a:rPr lang="en-US" sz="1100" b="1" dirty="0">
                <a:solidFill>
                  <a:schemeClr val="tx2"/>
                </a:solidFill>
              </a:rPr>
              <a:t>Computing</a:t>
            </a:r>
          </a:p>
          <a:p>
            <a:pPr algn="ctr"/>
            <a:endParaRPr lang="en-US" sz="1100" b="1" dirty="0">
              <a:solidFill>
                <a:schemeClr val="tx2"/>
              </a:solidFill>
            </a:endParaRPr>
          </a:p>
          <a:p>
            <a:pPr algn="ctr"/>
            <a:r>
              <a:rPr lang="en-US" sz="1100" dirty="0"/>
              <a:t>Common</a:t>
            </a:r>
          </a:p>
        </p:txBody>
      </p:sp>
      <p:pic>
        <p:nvPicPr>
          <p:cNvPr id="14" name="Picture 13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E6610B26-22BE-D367-2D62-9211DDAD3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04" y="940273"/>
            <a:ext cx="3770748" cy="10506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1DBE2-9A0E-EC5E-1D58-05512749B60A}"/>
              </a:ext>
            </a:extLst>
          </p:cNvPr>
          <p:cNvSpPr txBox="1"/>
          <p:nvPr/>
        </p:nvSpPr>
        <p:spPr>
          <a:xfrm>
            <a:off x="8544774" y="2788271"/>
            <a:ext cx="1071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 Echelon 1</a:t>
            </a:r>
          </a:p>
          <a:p>
            <a:r>
              <a:rPr lang="en-US" sz="1200" dirty="0"/>
              <a:t>(ethernet)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9644F9-D022-2FF9-9C3C-7A0074356844}"/>
              </a:ext>
            </a:extLst>
          </p:cNvPr>
          <p:cNvSpPr txBox="1"/>
          <p:nvPr/>
        </p:nvSpPr>
        <p:spPr>
          <a:xfrm>
            <a:off x="7075162" y="3251178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372C4"/>
                </a:solidFill>
              </a:rPr>
              <a:t>PCIe/</a:t>
            </a:r>
          </a:p>
          <a:p>
            <a:r>
              <a:rPr lang="en-US" sz="1200" dirty="0">
                <a:solidFill>
                  <a:srgbClr val="4372C4"/>
                </a:solidFill>
              </a:rPr>
              <a:t>Ethernet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A12041E-2E4C-B684-0912-A9650E031F8E}"/>
              </a:ext>
            </a:extLst>
          </p:cNvPr>
          <p:cNvCxnSpPr>
            <a:stCxn id="24" idx="0"/>
          </p:cNvCxnSpPr>
          <p:nvPr/>
        </p:nvCxnSpPr>
        <p:spPr>
          <a:xfrm flipV="1">
            <a:off x="7457639" y="2752645"/>
            <a:ext cx="0" cy="49853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F6E92A6-E6B3-05C4-9A92-1CC8D90BEB6C}"/>
              </a:ext>
            </a:extLst>
          </p:cNvPr>
          <p:cNvSpPr txBox="1"/>
          <p:nvPr/>
        </p:nvSpPr>
        <p:spPr>
          <a:xfrm>
            <a:off x="5814899" y="3207909"/>
            <a:ext cx="7906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4372C4"/>
                </a:solidFill>
              </a:rPr>
              <a:t>RDO/DAM</a:t>
            </a:r>
          </a:p>
          <a:p>
            <a:pPr algn="ctr"/>
            <a:r>
              <a:rPr lang="en-US" sz="1000" dirty="0">
                <a:solidFill>
                  <a:srgbClr val="4372C4"/>
                </a:solidFill>
              </a:rPr>
              <a:t>Protocol</a:t>
            </a:r>
          </a:p>
          <a:p>
            <a:pPr algn="ctr"/>
            <a:r>
              <a:rPr lang="en-US" sz="1000" dirty="0">
                <a:solidFill>
                  <a:srgbClr val="4372C4"/>
                </a:solidFill>
              </a:rPr>
              <a:t>(fiber-pair)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4D2DABF-24BC-7985-766F-C93271E93700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6210200" y="2801359"/>
            <a:ext cx="0" cy="40655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4D42CB3-6D87-5D2E-3C12-8BD021C1B685}"/>
              </a:ext>
            </a:extLst>
          </p:cNvPr>
          <p:cNvSpPr txBox="1"/>
          <p:nvPr/>
        </p:nvSpPr>
        <p:spPr>
          <a:xfrm>
            <a:off x="4413953" y="3193610"/>
            <a:ext cx="1050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4372C4"/>
                </a:solidFill>
              </a:rPr>
              <a:t>ASIC Protocols</a:t>
            </a:r>
          </a:p>
          <a:p>
            <a:pPr algn="ctr"/>
            <a:r>
              <a:rPr lang="en-US" sz="1000" dirty="0">
                <a:solidFill>
                  <a:srgbClr val="4372C4"/>
                </a:solidFill>
              </a:rPr>
              <a:t>(I2C, </a:t>
            </a:r>
            <a:r>
              <a:rPr lang="en-US" sz="1000" dirty="0" err="1">
                <a:solidFill>
                  <a:srgbClr val="4372C4"/>
                </a:solidFill>
              </a:rPr>
              <a:t>lpGBT</a:t>
            </a:r>
            <a:r>
              <a:rPr lang="en-US" sz="1000" dirty="0">
                <a:solidFill>
                  <a:srgbClr val="4372C4"/>
                </a:solidFill>
              </a:rPr>
              <a:t>)</a:t>
            </a:r>
          </a:p>
          <a:p>
            <a:pPr algn="ctr"/>
            <a:r>
              <a:rPr lang="en-US" sz="1000" dirty="0">
                <a:solidFill>
                  <a:srgbClr val="4372C4"/>
                </a:solidFill>
              </a:rPr>
              <a:t>Copper/Fiber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697160F-DE22-5B30-3E66-FC5A58E1E7B8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4939095" y="2787060"/>
            <a:ext cx="2" cy="40655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1294DE4-4835-5E52-2FBD-2BB8CC47D695}"/>
              </a:ext>
            </a:extLst>
          </p:cNvPr>
          <p:cNvSpPr/>
          <p:nvPr/>
        </p:nvSpPr>
        <p:spPr>
          <a:xfrm>
            <a:off x="1797134" y="5524750"/>
            <a:ext cx="8279685" cy="57743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875176F-5F65-DC67-FD43-D8A720D1ED33}"/>
              </a:ext>
            </a:extLst>
          </p:cNvPr>
          <p:cNvSpPr/>
          <p:nvPr/>
        </p:nvSpPr>
        <p:spPr>
          <a:xfrm>
            <a:off x="1981690" y="5605662"/>
            <a:ext cx="1182848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ASICs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700C2EA-C28A-5741-65D0-A52B95BBA7EB}"/>
              </a:ext>
            </a:extLst>
          </p:cNvPr>
          <p:cNvSpPr/>
          <p:nvPr/>
        </p:nvSpPr>
        <p:spPr>
          <a:xfrm>
            <a:off x="1795562" y="4121856"/>
            <a:ext cx="8279685" cy="57743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A759EEC-0631-5F3C-D2A8-440E802EC13A}"/>
              </a:ext>
            </a:extLst>
          </p:cNvPr>
          <p:cNvSpPr/>
          <p:nvPr/>
        </p:nvSpPr>
        <p:spPr>
          <a:xfrm>
            <a:off x="1980118" y="4196448"/>
            <a:ext cx="1182848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ASICs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6E2D55-1EC1-92AE-0385-40AEC956FB80}"/>
              </a:ext>
            </a:extLst>
          </p:cNvPr>
          <p:cNvSpPr/>
          <p:nvPr/>
        </p:nvSpPr>
        <p:spPr>
          <a:xfrm>
            <a:off x="3560729" y="4207697"/>
            <a:ext cx="1452282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/>
              <a:t>RDO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16EC8CF-DF16-08A0-CDDD-03735DCD6414}"/>
              </a:ext>
            </a:extLst>
          </p:cNvPr>
          <p:cNvSpPr/>
          <p:nvPr/>
        </p:nvSpPr>
        <p:spPr>
          <a:xfrm>
            <a:off x="8392125" y="4196448"/>
            <a:ext cx="1452282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DAM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E309AA1-B89C-233F-7477-FCA435ECC6D3}"/>
              </a:ext>
            </a:extLst>
          </p:cNvPr>
          <p:cNvSpPr/>
          <p:nvPr/>
        </p:nvSpPr>
        <p:spPr>
          <a:xfrm>
            <a:off x="4237952" y="4276394"/>
            <a:ext cx="777688" cy="2723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VTRX+/SFP+</a:t>
            </a:r>
            <a:endParaRPr lang="en-US" sz="1600" b="1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6E25DD2-2E0E-864C-0FE4-02949802F8CB}"/>
              </a:ext>
            </a:extLst>
          </p:cNvPr>
          <p:cNvSpPr/>
          <p:nvPr/>
        </p:nvSpPr>
        <p:spPr>
          <a:xfrm>
            <a:off x="1795562" y="4835021"/>
            <a:ext cx="8279685" cy="57743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CB9B967-B848-2C17-5B5E-0E5F5A99C418}"/>
              </a:ext>
            </a:extLst>
          </p:cNvPr>
          <p:cNvSpPr/>
          <p:nvPr/>
        </p:nvSpPr>
        <p:spPr>
          <a:xfrm>
            <a:off x="3462519" y="4922030"/>
            <a:ext cx="805844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lpGBT</a:t>
            </a:r>
            <a:endParaRPr lang="en-US" sz="10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388A6C-E707-B0CE-A042-0E4EFDD73219}"/>
              </a:ext>
            </a:extLst>
          </p:cNvPr>
          <p:cNvSpPr/>
          <p:nvPr/>
        </p:nvSpPr>
        <p:spPr>
          <a:xfrm>
            <a:off x="4268363" y="4986876"/>
            <a:ext cx="749999" cy="3077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/>
              <a:t>VTRX+/SFP+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7F62482-1117-BAB2-C133-195722B40E59}"/>
              </a:ext>
            </a:extLst>
          </p:cNvPr>
          <p:cNvSpPr txBox="1"/>
          <p:nvPr/>
        </p:nvSpPr>
        <p:spPr>
          <a:xfrm>
            <a:off x="10258511" y="4197106"/>
            <a:ext cx="1691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/>
              <a:t>dRICH</a:t>
            </a:r>
            <a:r>
              <a:rPr lang="en-US" sz="1100" b="1" dirty="0"/>
              <a:t>, </a:t>
            </a:r>
            <a:r>
              <a:rPr lang="en-US" sz="1100" b="1" dirty="0" err="1"/>
              <a:t>TimePix</a:t>
            </a:r>
            <a:r>
              <a:rPr lang="en-US" sz="1100" b="1" dirty="0"/>
              <a:t>, </a:t>
            </a:r>
            <a:r>
              <a:rPr lang="en-US" sz="1100" b="1" dirty="0" err="1"/>
              <a:t>AstroPix</a:t>
            </a:r>
            <a:r>
              <a:rPr lang="en-US" sz="1100" b="1" dirty="0"/>
              <a:t>, Calorimeters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21535A6-AA0E-77E1-2212-CC82B05861DF}"/>
              </a:ext>
            </a:extLst>
          </p:cNvPr>
          <p:cNvSpPr txBox="1"/>
          <p:nvPr/>
        </p:nvSpPr>
        <p:spPr>
          <a:xfrm>
            <a:off x="10229814" y="5000478"/>
            <a:ext cx="16193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/>
              <a:t>pfRICH</a:t>
            </a:r>
            <a:r>
              <a:rPr lang="en-US" sz="1100" b="1" dirty="0"/>
              <a:t>, </a:t>
            </a:r>
            <a:r>
              <a:rPr lang="en-US" sz="1100" b="1" dirty="0" err="1"/>
              <a:t>hpDIRC</a:t>
            </a:r>
            <a:r>
              <a:rPr lang="en-US" sz="1100" b="1" dirty="0"/>
              <a:t>, TOF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28451E8-4526-6BF1-384D-94876CAA3B5C}"/>
              </a:ext>
            </a:extLst>
          </p:cNvPr>
          <p:cNvSpPr txBox="1"/>
          <p:nvPr/>
        </p:nvSpPr>
        <p:spPr>
          <a:xfrm>
            <a:off x="574866" y="4275042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On Detector </a:t>
            </a:r>
            <a:r>
              <a:rPr lang="en-US" sz="1000" b="1" dirty="0"/>
              <a:t>RDO</a:t>
            </a:r>
          </a:p>
          <a:p>
            <a:r>
              <a:rPr lang="en-US" sz="1000" dirty="0"/>
              <a:t>(98.5 or 39.4 MHz)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03000EA-CDCB-65F1-FD16-8967F748FA7B}"/>
              </a:ext>
            </a:extLst>
          </p:cNvPr>
          <p:cNvSpPr txBox="1"/>
          <p:nvPr/>
        </p:nvSpPr>
        <p:spPr>
          <a:xfrm>
            <a:off x="5926241" y="3880310"/>
            <a:ext cx="1470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Off Detector (Platform)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88836BB-8A9F-ABFE-6E2D-92267AE1D38E}"/>
              </a:ext>
            </a:extLst>
          </p:cNvPr>
          <p:cNvSpPr txBox="1"/>
          <p:nvPr/>
        </p:nvSpPr>
        <p:spPr>
          <a:xfrm>
            <a:off x="2507289" y="3902823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FEB</a:t>
            </a:r>
            <a:endParaRPr lang="en-US" sz="5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C63A4D5-5F9F-E801-F550-32D8B070773D}"/>
              </a:ext>
            </a:extLst>
          </p:cNvPr>
          <p:cNvSpPr/>
          <p:nvPr/>
        </p:nvSpPr>
        <p:spPr>
          <a:xfrm>
            <a:off x="1980118" y="4915933"/>
            <a:ext cx="1182848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ASICs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63C2F5E-43DE-6002-37CA-425E7F97C872}"/>
              </a:ext>
            </a:extLst>
          </p:cNvPr>
          <p:cNvSpPr txBox="1"/>
          <p:nvPr/>
        </p:nvSpPr>
        <p:spPr>
          <a:xfrm>
            <a:off x="1104559" y="4995519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39.4 MHz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073EA89-4254-DD63-D74B-978184503214}"/>
              </a:ext>
            </a:extLst>
          </p:cNvPr>
          <p:cNvSpPr txBox="1"/>
          <p:nvPr/>
        </p:nvSpPr>
        <p:spPr>
          <a:xfrm>
            <a:off x="1096701" y="5685250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39.4 MHz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A52E20F-41A2-C84A-45E3-70DD0398E0D2}"/>
              </a:ext>
            </a:extLst>
          </p:cNvPr>
          <p:cNvSpPr txBox="1"/>
          <p:nvPr/>
        </p:nvSpPr>
        <p:spPr>
          <a:xfrm>
            <a:off x="8690356" y="3905348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DAQ Room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1CFAED5-12E4-7DB0-FFFB-5AEF7D4A0C40}"/>
              </a:ext>
            </a:extLst>
          </p:cNvPr>
          <p:cNvCxnSpPr>
            <a:endCxn id="70" idx="1"/>
          </p:cNvCxnSpPr>
          <p:nvPr/>
        </p:nvCxnSpPr>
        <p:spPr>
          <a:xfrm flipV="1">
            <a:off x="5019934" y="4398154"/>
            <a:ext cx="3372191" cy="678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72707726-AC92-DCE6-B886-316B554AD615}"/>
              </a:ext>
            </a:extLst>
          </p:cNvPr>
          <p:cNvSpPr/>
          <p:nvPr/>
        </p:nvSpPr>
        <p:spPr>
          <a:xfrm>
            <a:off x="8397374" y="4922030"/>
            <a:ext cx="1452282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/>
              <a:t>DAM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FD1EE7A-028B-CC21-0A03-4F6ECE58D226}"/>
              </a:ext>
            </a:extLst>
          </p:cNvPr>
          <p:cNvSpPr/>
          <p:nvPr/>
        </p:nvSpPr>
        <p:spPr>
          <a:xfrm>
            <a:off x="8398408" y="5031701"/>
            <a:ext cx="598395" cy="2017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RDO</a:t>
            </a:r>
            <a:endParaRPr lang="en-US" dirty="0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89A826F-EE5D-68C0-E03A-FCE8E51F8749}"/>
              </a:ext>
            </a:extLst>
          </p:cNvPr>
          <p:cNvCxnSpPr/>
          <p:nvPr/>
        </p:nvCxnSpPr>
        <p:spPr>
          <a:xfrm flipV="1">
            <a:off x="5010966" y="5142224"/>
            <a:ext cx="3372191" cy="678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897D94F-32E7-00A9-828D-1ED78DE18626}"/>
              </a:ext>
            </a:extLst>
          </p:cNvPr>
          <p:cNvCxnSpPr>
            <a:cxnSpLocks/>
          </p:cNvCxnSpPr>
          <p:nvPr/>
        </p:nvCxnSpPr>
        <p:spPr>
          <a:xfrm>
            <a:off x="7186325" y="5821817"/>
            <a:ext cx="1187012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37618E4F-96EA-B491-3A87-22602043A274}"/>
              </a:ext>
            </a:extLst>
          </p:cNvPr>
          <p:cNvSpPr/>
          <p:nvPr/>
        </p:nvSpPr>
        <p:spPr>
          <a:xfrm>
            <a:off x="3451589" y="5614507"/>
            <a:ext cx="805844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lpGBT</a:t>
            </a:r>
            <a:endParaRPr lang="en-US" sz="10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84EB548-D695-DA7D-A305-8478F07AB288}"/>
              </a:ext>
            </a:extLst>
          </p:cNvPr>
          <p:cNvSpPr/>
          <p:nvPr/>
        </p:nvSpPr>
        <p:spPr>
          <a:xfrm>
            <a:off x="4341537" y="5662348"/>
            <a:ext cx="664140" cy="30772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VTRX+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B92FDDF-C7A9-BA0C-3189-4AB4462E7C6E}"/>
              </a:ext>
            </a:extLst>
          </p:cNvPr>
          <p:cNvSpPr/>
          <p:nvPr/>
        </p:nvSpPr>
        <p:spPr>
          <a:xfrm>
            <a:off x="8383561" y="5614507"/>
            <a:ext cx="1452282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/>
              <a:t>DAM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75D1408-17A5-8CC6-DE0D-BCFF7C279EEA}"/>
              </a:ext>
            </a:extLst>
          </p:cNvPr>
          <p:cNvCxnSpPr>
            <a:cxnSpLocks/>
          </p:cNvCxnSpPr>
          <p:nvPr/>
        </p:nvCxnSpPr>
        <p:spPr>
          <a:xfrm flipV="1">
            <a:off x="4990028" y="5825031"/>
            <a:ext cx="1105972" cy="339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7C1FAAAA-89EC-08CA-5EBE-252577ACA3EC}"/>
              </a:ext>
            </a:extLst>
          </p:cNvPr>
          <p:cNvSpPr/>
          <p:nvPr/>
        </p:nvSpPr>
        <p:spPr>
          <a:xfrm>
            <a:off x="6081005" y="5623325"/>
            <a:ext cx="1079347" cy="4034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RDO/</a:t>
            </a:r>
          </a:p>
          <a:p>
            <a:pPr algn="ctr"/>
            <a:r>
              <a:rPr lang="en-US" sz="1000" dirty="0"/>
              <a:t>Aggregator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2CFB93E2-1059-F8CC-16B0-38707D300B1A}"/>
              </a:ext>
            </a:extLst>
          </p:cNvPr>
          <p:cNvCxnSpPr>
            <a:stCxn id="68" idx="3"/>
            <a:endCxn id="69" idx="1"/>
          </p:cNvCxnSpPr>
          <p:nvPr/>
        </p:nvCxnSpPr>
        <p:spPr>
          <a:xfrm>
            <a:off x="3162966" y="4398154"/>
            <a:ext cx="397763" cy="112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396E7CD-FF74-830E-64AA-C19221633C14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3172342" y="5121504"/>
            <a:ext cx="290177" cy="22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6128B74-891B-C601-B50E-A0AAAB9DCCD7}"/>
              </a:ext>
            </a:extLst>
          </p:cNvPr>
          <p:cNvCxnSpPr>
            <a:cxnSpLocks/>
          </p:cNvCxnSpPr>
          <p:nvPr/>
        </p:nvCxnSpPr>
        <p:spPr>
          <a:xfrm>
            <a:off x="3161412" y="5816212"/>
            <a:ext cx="290177" cy="22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E3523E4C-4570-755E-1458-6D1FE4B03205}"/>
              </a:ext>
            </a:extLst>
          </p:cNvPr>
          <p:cNvSpPr txBox="1"/>
          <p:nvPr/>
        </p:nvSpPr>
        <p:spPr>
          <a:xfrm>
            <a:off x="10229813" y="5654085"/>
            <a:ext cx="907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SVT/MAPS</a:t>
            </a:r>
          </a:p>
        </p:txBody>
      </p:sp>
    </p:spTree>
    <p:extLst>
      <p:ext uri="{BB962C8B-B14F-4D97-AF65-F5344CB8AC3E}">
        <p14:creationId xmlns:p14="http://schemas.microsoft.com/office/powerpoint/2010/main" val="61969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3C9D-986E-A3FF-AFD3-90684560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DAQ Support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A71FB-639B-3E92-FFBC-55EC5F30F063}"/>
              </a:ext>
            </a:extLst>
          </p:cNvPr>
          <p:cNvSpPr txBox="1"/>
          <p:nvPr/>
        </p:nvSpPr>
        <p:spPr>
          <a:xfrm>
            <a:off x="534153" y="1222218"/>
            <a:ext cx="1109954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While many detector groups may have test stands that they are using for development work, it is important at this stage to begin to have common solutions available for all </a:t>
            </a:r>
            <a:r>
              <a:rPr lang="en-US" sz="1600" dirty="0" err="1"/>
              <a:t>ePIC</a:t>
            </a:r>
            <a:r>
              <a:rPr lang="en-US" sz="1600" dirty="0"/>
              <a:t> sub-systems (even if they choose not to use them).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near term, as we are developing engineering articles for all the DAQ components (FEB,RDO,DAM,GTU), we want to have two “releases” of firmware/software that will support a subset of hardware that is generally available – both commercially and from new and existing hardware designs.</a:t>
            </a:r>
          </a:p>
          <a:p>
            <a:r>
              <a:rPr lang="en-US" dirty="0"/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70C0"/>
                </a:solidFill>
              </a:rPr>
              <a:t>PicoDAQ</a:t>
            </a:r>
            <a:endParaRPr lang="en-US" sz="1600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Focused around RDO/ASIC configuration and readout.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This is for simple test systems supporting a single RDO (FPGA) connected to one or multiple FEBs (ASICS/Digitizers).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Ethernet-based configuration, control and readout support from a Linux PC or server.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70C0"/>
                </a:solidFill>
              </a:rPr>
              <a:t>MicroDAQ</a:t>
            </a:r>
            <a:endParaRPr lang="en-US" sz="1600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Build on </a:t>
            </a:r>
            <a:r>
              <a:rPr lang="en-US" sz="1600" dirty="0" err="1"/>
              <a:t>PicoDAQ</a:t>
            </a:r>
            <a:r>
              <a:rPr lang="en-US" sz="1600" dirty="0"/>
              <a:t> by adding DAM and GTU hardware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Implementation of GTU&lt;-&gt;DAM&lt;-&gt;RDO clock distribution and communication protocol.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Support via DAM for time frame building of data from multiple RDOs.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PCIe and Ethernet readout options from the DAM. </a:t>
            </a:r>
          </a:p>
        </p:txBody>
      </p:sp>
    </p:spTree>
    <p:extLst>
      <p:ext uri="{BB962C8B-B14F-4D97-AF65-F5344CB8AC3E}">
        <p14:creationId xmlns:p14="http://schemas.microsoft.com/office/powerpoint/2010/main" val="2988649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DCCE8D-64FF-20F1-87AD-94C7A117F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GTU Updates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E02A1-1528-40BF-6573-403769483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888" y="857870"/>
            <a:ext cx="6219309" cy="45923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776364-AF51-308E-974C-32AB2CDA3D74}"/>
              </a:ext>
            </a:extLst>
          </p:cNvPr>
          <p:cNvSpPr/>
          <p:nvPr/>
        </p:nvSpPr>
        <p:spPr>
          <a:xfrm>
            <a:off x="5741888" y="1063782"/>
            <a:ext cx="1828800" cy="389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16192-2CF2-B0A1-CD8F-7B3E623DBB12}"/>
              </a:ext>
            </a:extLst>
          </p:cNvPr>
          <p:cNvSpPr txBox="1"/>
          <p:nvPr/>
        </p:nvSpPr>
        <p:spPr>
          <a:xfrm>
            <a:off x="461963" y="1295202"/>
            <a:ext cx="51330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GTU specifications and schematic design has been under development this year.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Thanks to William Gu for all his work on this. He will provide an overview and status in this session.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current timeline is to produce an engineering article by the end of 2025 (or early 2026).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 early detector test setups we still need to provide some GTU functionality, in particular the appropriate clocks (98.5 MHz and 39.4 MHz).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additional to the final DAM design, we are supporting GTU functionality for some commercial hardware as well.</a:t>
            </a:r>
          </a:p>
        </p:txBody>
      </p:sp>
    </p:spTree>
    <p:extLst>
      <p:ext uri="{BB962C8B-B14F-4D97-AF65-F5344CB8AC3E}">
        <p14:creationId xmlns:p14="http://schemas.microsoft.com/office/powerpoint/2010/main" val="169679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0082-3831-A80B-313C-FDA89D13F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FELIX Updates – FLX-155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818D8-6008-E84E-CA1D-11573688E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773" y="4349192"/>
            <a:ext cx="11379589" cy="2483124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FELIX hardware for future ATLAS experiments at HL-LHC is being developed at BNL (Omega Group)</a:t>
            </a:r>
          </a:p>
          <a:p>
            <a:pPr lvl="1"/>
            <a:r>
              <a:rPr lang="en-US" sz="1600" dirty="0" err="1"/>
              <a:t>ePIC</a:t>
            </a:r>
            <a:r>
              <a:rPr lang="en-US" sz="1600" dirty="0"/>
              <a:t> is collaborating with Omega to use this design as our DAM board.</a:t>
            </a:r>
          </a:p>
          <a:p>
            <a:r>
              <a:rPr lang="en-US" sz="1800" dirty="0">
                <a:solidFill>
                  <a:srgbClr val="0070C0"/>
                </a:solidFill>
              </a:rPr>
              <a:t>Initial engineering articles were tested in early 2025. Updated PCB design sent out for fabrication/population</a:t>
            </a:r>
          </a:p>
          <a:p>
            <a:pPr lvl="1"/>
            <a:r>
              <a:rPr lang="en-US" sz="1600" dirty="0"/>
              <a:t>Final design board will be tested this Fall (2025).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We expect to produce at least 4 boards for </a:t>
            </a:r>
            <a:r>
              <a:rPr lang="en-US" sz="1800" dirty="0" err="1">
                <a:solidFill>
                  <a:srgbClr val="0070C0"/>
                </a:solidFill>
              </a:rPr>
              <a:t>ePIC</a:t>
            </a:r>
            <a:r>
              <a:rPr lang="en-US" sz="1800" dirty="0">
                <a:solidFill>
                  <a:srgbClr val="0070C0"/>
                </a:solidFill>
              </a:rPr>
              <a:t> use after testing. Availability anticipated in Jan/Feb 2026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9F1736B-FB30-EC68-AA7A-7E77D71ED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6C6727B-9540-A6F5-0EC2-1F9C2AC3F218}"/>
              </a:ext>
            </a:extLst>
          </p:cNvPr>
          <p:cNvSpPr/>
          <p:nvPr/>
        </p:nvSpPr>
        <p:spPr bwMode="auto">
          <a:xfrm>
            <a:off x="1301264" y="3015361"/>
            <a:ext cx="726141" cy="275708"/>
          </a:xfrm>
          <a:prstGeom prst="rect">
            <a:avLst/>
          </a:prstGeom>
          <a:solidFill>
            <a:srgbClr val="94B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1D1311-DE9D-7E71-DF2F-29837767986E}"/>
              </a:ext>
            </a:extLst>
          </p:cNvPr>
          <p:cNvSpPr/>
          <p:nvPr/>
        </p:nvSpPr>
        <p:spPr bwMode="auto">
          <a:xfrm>
            <a:off x="1301264" y="3356439"/>
            <a:ext cx="726141" cy="275708"/>
          </a:xfrm>
          <a:prstGeom prst="rect">
            <a:avLst/>
          </a:prstGeom>
          <a:solidFill>
            <a:srgbClr val="94B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FE5543-3A3D-5D09-666F-0466A913E382}"/>
              </a:ext>
            </a:extLst>
          </p:cNvPr>
          <p:cNvSpPr/>
          <p:nvPr/>
        </p:nvSpPr>
        <p:spPr bwMode="auto">
          <a:xfrm>
            <a:off x="1301264" y="2323189"/>
            <a:ext cx="726141" cy="275708"/>
          </a:xfrm>
          <a:prstGeom prst="rect">
            <a:avLst/>
          </a:prstGeom>
          <a:solidFill>
            <a:srgbClr val="94B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616E38-10BA-3F8A-8FFD-998710B7FD8C}"/>
              </a:ext>
            </a:extLst>
          </p:cNvPr>
          <p:cNvSpPr txBox="1"/>
          <p:nvPr/>
        </p:nvSpPr>
        <p:spPr>
          <a:xfrm>
            <a:off x="1366723" y="230289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RDO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319FA0-53EB-AE21-661B-869C0CD41FF4}"/>
              </a:ext>
            </a:extLst>
          </p:cNvPr>
          <p:cNvSpPr/>
          <p:nvPr/>
        </p:nvSpPr>
        <p:spPr bwMode="auto">
          <a:xfrm>
            <a:off x="1301264" y="2664267"/>
            <a:ext cx="726141" cy="275708"/>
          </a:xfrm>
          <a:prstGeom prst="rect">
            <a:avLst/>
          </a:prstGeom>
          <a:solidFill>
            <a:srgbClr val="94B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F0A5F0-D15B-25FD-8A07-C7C34B8B44DD}"/>
              </a:ext>
            </a:extLst>
          </p:cNvPr>
          <p:cNvSpPr txBox="1"/>
          <p:nvPr/>
        </p:nvSpPr>
        <p:spPr>
          <a:xfrm>
            <a:off x="5241585" y="1330991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GTU interface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363FFE-61C3-54D4-0A42-DA11F1C49008}"/>
              </a:ext>
            </a:extLst>
          </p:cNvPr>
          <p:cNvSpPr txBox="1"/>
          <p:nvPr/>
        </p:nvSpPr>
        <p:spPr>
          <a:xfrm>
            <a:off x="7689251" y="799925"/>
            <a:ext cx="2155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Versal </a:t>
            </a:r>
            <a:r>
              <a:rPr lang="en-US" dirty="0" err="1"/>
              <a:t>Ultrascale</a:t>
            </a:r>
            <a:r>
              <a:rPr lang="en-US" dirty="0"/>
              <a:t>+ FPGA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34256C-17C2-3EBF-3F40-0528D69161CA}"/>
              </a:ext>
            </a:extLst>
          </p:cNvPr>
          <p:cNvSpPr/>
          <p:nvPr/>
        </p:nvSpPr>
        <p:spPr bwMode="auto">
          <a:xfrm>
            <a:off x="571772" y="2134082"/>
            <a:ext cx="726142" cy="171640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FE00EC-F3FB-C8CF-E246-695ABC60ABC8}"/>
              </a:ext>
            </a:extLst>
          </p:cNvPr>
          <p:cNvSpPr txBox="1"/>
          <p:nvPr/>
        </p:nvSpPr>
        <p:spPr>
          <a:xfrm rot="16200000">
            <a:off x="357739" y="2759201"/>
            <a:ext cx="1111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Detector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37BC3A-C0CF-3C72-047C-E5BB8D1D9B2B}"/>
              </a:ext>
            </a:extLst>
          </p:cNvPr>
          <p:cNvSpPr txBox="1"/>
          <p:nvPr/>
        </p:nvSpPr>
        <p:spPr>
          <a:xfrm>
            <a:off x="351350" y="806465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</a:t>
            </a:r>
            <a:r>
              <a:rPr lang="en-US" sz="2400" dirty="0"/>
              <a:t>ront-</a:t>
            </a:r>
            <a:r>
              <a:rPr lang="en-US" sz="2400" b="1" dirty="0">
                <a:solidFill>
                  <a:srgbClr val="0070C0"/>
                </a:solidFill>
              </a:rPr>
              <a:t>E</a:t>
            </a:r>
            <a:r>
              <a:rPr lang="en-US" sz="2400" dirty="0"/>
              <a:t>nd </a:t>
            </a:r>
            <a:r>
              <a:rPr lang="en-US" sz="2400" b="1" dirty="0">
                <a:solidFill>
                  <a:srgbClr val="0070C0"/>
                </a:solidFill>
              </a:rPr>
              <a:t>Li</a:t>
            </a:r>
            <a:r>
              <a:rPr lang="en-US" sz="2400" dirty="0"/>
              <a:t>nk </a:t>
            </a:r>
            <a:r>
              <a:rPr lang="en-US" sz="2400" dirty="0" err="1"/>
              <a:t>e</a:t>
            </a:r>
            <a:r>
              <a:rPr lang="en-US" sz="2400" b="1" dirty="0" err="1">
                <a:solidFill>
                  <a:srgbClr val="0070C0"/>
                </a:solidFill>
              </a:rPr>
              <a:t>X</a:t>
            </a:r>
            <a:r>
              <a:rPr lang="en-US" sz="2400" dirty="0" err="1"/>
              <a:t>change</a:t>
            </a:r>
            <a:endParaRPr lang="en-US" sz="24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0087133-9D1D-FBFD-B865-C64A15218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4" t="13727" r="2688" b="9740"/>
          <a:stretch/>
        </p:blipFill>
        <p:spPr>
          <a:xfrm>
            <a:off x="5275803" y="1634905"/>
            <a:ext cx="6766560" cy="23774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5BB4E3-EDE4-35E9-3A50-EC5A06A0C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69" y="1566500"/>
            <a:ext cx="871213" cy="2566968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488AD81-3669-3D5C-31B1-1B4AD87F368D}"/>
              </a:ext>
            </a:extLst>
          </p:cNvPr>
          <p:cNvCxnSpPr/>
          <p:nvPr/>
        </p:nvCxnSpPr>
        <p:spPr bwMode="auto">
          <a:xfrm flipH="1">
            <a:off x="7364019" y="1102851"/>
            <a:ext cx="865581" cy="1085545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29AE8D7-81F1-15B0-DAB1-4A4BA11F1DBB}"/>
              </a:ext>
            </a:extLst>
          </p:cNvPr>
          <p:cNvSpPr txBox="1"/>
          <p:nvPr/>
        </p:nvSpPr>
        <p:spPr>
          <a:xfrm>
            <a:off x="3786404" y="1489240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100Gb </a:t>
            </a:r>
          </a:p>
          <a:p>
            <a:r>
              <a:rPr lang="en-US" sz="1200" dirty="0"/>
              <a:t>Ethernet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A933F01-3853-3940-91B0-D5C8EF2AB0F5}"/>
              </a:ext>
            </a:extLst>
          </p:cNvPr>
          <p:cNvSpPr/>
          <p:nvPr/>
        </p:nvSpPr>
        <p:spPr bwMode="auto">
          <a:xfrm>
            <a:off x="5009081" y="1937007"/>
            <a:ext cx="159939" cy="31974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78578C4-481F-AE2F-9AD0-5EDF0859E0D9}"/>
              </a:ext>
            </a:extLst>
          </p:cNvPr>
          <p:cNvSpPr/>
          <p:nvPr/>
        </p:nvSpPr>
        <p:spPr bwMode="auto">
          <a:xfrm>
            <a:off x="5013037" y="2255665"/>
            <a:ext cx="159939" cy="31974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D29102C-F035-33E1-FB7B-809CD23E15ED}"/>
              </a:ext>
            </a:extLst>
          </p:cNvPr>
          <p:cNvSpPr/>
          <p:nvPr/>
        </p:nvSpPr>
        <p:spPr bwMode="auto">
          <a:xfrm>
            <a:off x="5014923" y="2605853"/>
            <a:ext cx="159939" cy="109728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C3EB310A-95DE-AB46-27AB-0BD41FF94797}"/>
              </a:ext>
            </a:extLst>
          </p:cNvPr>
          <p:cNvCxnSpPr/>
          <p:nvPr/>
        </p:nvCxnSpPr>
        <p:spPr bwMode="auto">
          <a:xfrm flipV="1">
            <a:off x="2013681" y="3195261"/>
            <a:ext cx="2986969" cy="299032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01D1DE7E-E7D2-C16A-A2B5-84CE5A95DC96}"/>
              </a:ext>
            </a:extLst>
          </p:cNvPr>
          <p:cNvCxnSpPr/>
          <p:nvPr/>
        </p:nvCxnSpPr>
        <p:spPr bwMode="auto">
          <a:xfrm flipV="1">
            <a:off x="2013681" y="3107723"/>
            <a:ext cx="2986969" cy="45492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2142E7AA-0381-0659-8B89-3EB7568F6478}"/>
              </a:ext>
            </a:extLst>
          </p:cNvPr>
          <p:cNvCxnSpPr/>
          <p:nvPr/>
        </p:nvCxnSpPr>
        <p:spPr bwMode="auto">
          <a:xfrm>
            <a:off x="2013681" y="2802121"/>
            <a:ext cx="2986969" cy="202702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Curved Connector 59">
            <a:extLst>
              <a:ext uri="{FF2B5EF4-FFF2-40B4-BE49-F238E27FC236}">
                <a16:creationId xmlns:a16="http://schemas.microsoft.com/office/drawing/2014/main" id="{1A8C9C03-3A71-19B5-A51E-094CDC89707A}"/>
              </a:ext>
            </a:extLst>
          </p:cNvPr>
          <p:cNvCxnSpPr/>
          <p:nvPr/>
        </p:nvCxnSpPr>
        <p:spPr bwMode="auto">
          <a:xfrm>
            <a:off x="2013681" y="2461043"/>
            <a:ext cx="2986969" cy="431944"/>
          </a:xfrm>
          <a:prstGeom prst="curvedConnector3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A6F3F45-5216-6C23-7DDD-522DB9E6CD50}"/>
              </a:ext>
            </a:extLst>
          </p:cNvPr>
          <p:cNvCxnSpPr>
            <a:cxnSpLocks/>
          </p:cNvCxnSpPr>
          <p:nvPr/>
        </p:nvCxnSpPr>
        <p:spPr bwMode="auto">
          <a:xfrm>
            <a:off x="4292945" y="1668647"/>
            <a:ext cx="785250" cy="45640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89298D-D8A4-3EC3-3094-24768ADA3F07}"/>
              </a:ext>
            </a:extLst>
          </p:cNvPr>
          <p:cNvCxnSpPr>
            <a:cxnSpLocks/>
          </p:cNvCxnSpPr>
          <p:nvPr/>
        </p:nvCxnSpPr>
        <p:spPr bwMode="auto">
          <a:xfrm flipH="1">
            <a:off x="5126740" y="1585362"/>
            <a:ext cx="442495" cy="80420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0DE83DD-BB44-63B8-97D9-8C593BD8039E}"/>
              </a:ext>
            </a:extLst>
          </p:cNvPr>
          <p:cNvSpPr txBox="1"/>
          <p:nvPr/>
        </p:nvSpPr>
        <p:spPr>
          <a:xfrm>
            <a:off x="8136332" y="1045417"/>
            <a:ext cx="405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Linux OS, Clock Distribution</a:t>
            </a:r>
          </a:p>
          <a:p>
            <a:r>
              <a:rPr lang="en-US" sz="1200" dirty="0">
                <a:solidFill>
                  <a:srgbClr val="0070C0"/>
                </a:solidFill>
              </a:rPr>
              <a:t>Stream Frame Builder, Optional fixed latency processing </a:t>
            </a:r>
          </a:p>
          <a:p>
            <a:r>
              <a:rPr lang="en-US" sz="1200" dirty="0">
                <a:solidFill>
                  <a:srgbClr val="0070C0"/>
                </a:solidFill>
              </a:rPr>
              <a:t>(output via Ethernet and/or PCIe)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1F45E6E-F533-10DA-8695-390BC4F9CC5E}"/>
              </a:ext>
            </a:extLst>
          </p:cNvPr>
          <p:cNvSpPr txBox="1"/>
          <p:nvPr/>
        </p:nvSpPr>
        <p:spPr>
          <a:xfrm>
            <a:off x="2210256" y="2830724"/>
            <a:ext cx="1366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Up to 48 fiber links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06DF38B-21E2-D3D0-F1F8-BEF9EFFB6495}"/>
              </a:ext>
            </a:extLst>
          </p:cNvPr>
          <p:cNvSpPr txBox="1"/>
          <p:nvPr/>
        </p:nvSpPr>
        <p:spPr>
          <a:xfrm>
            <a:off x="1372819" y="2665609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RDO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BB7B35-953E-3B76-6698-37AE7AABFD4F}"/>
              </a:ext>
            </a:extLst>
          </p:cNvPr>
          <p:cNvSpPr txBox="1"/>
          <p:nvPr/>
        </p:nvSpPr>
        <p:spPr>
          <a:xfrm>
            <a:off x="1363675" y="3013081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RDO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F0C4B3-7BAE-A25B-E15A-4858624E65FF}"/>
              </a:ext>
            </a:extLst>
          </p:cNvPr>
          <p:cNvSpPr txBox="1"/>
          <p:nvPr/>
        </p:nvSpPr>
        <p:spPr>
          <a:xfrm>
            <a:off x="1369771" y="3357505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RDO</a:t>
            </a:r>
          </a:p>
        </p:txBody>
      </p:sp>
    </p:spTree>
    <p:extLst>
      <p:ext uri="{BB962C8B-B14F-4D97-AF65-F5344CB8AC3E}">
        <p14:creationId xmlns:p14="http://schemas.microsoft.com/office/powerpoint/2010/main" val="3415880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5DF2D0-4BBA-E82B-CE7F-B978C98E5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55C9BE-22CF-1C94-AFEA-AF070D32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Mini-DAM/GTU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1AA1E-B571-1439-94E0-F489066AD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6"/>
            <a:ext cx="4816207" cy="4423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Inexpensive FPGA development board can be used as an RDO interface to ASIC FEBs via the FMC connector.</a:t>
            </a:r>
          </a:p>
          <a:p>
            <a:r>
              <a:rPr lang="en-US" dirty="0"/>
              <a:t>With the addition of an FMC adaptor board developed at JLAB it can be used as a “mini” DAM with readout/control support for up to 5 RDO boards. </a:t>
            </a:r>
          </a:p>
          <a:p>
            <a:r>
              <a:rPr lang="en-US" dirty="0"/>
              <a:t>In addition, a clock chip on the adapter card will provide GTU services for distribution of 98.5 MHz or 39.4MHz clocks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5F450-0208-AC05-DF47-57CC36F10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831" y="901893"/>
            <a:ext cx="4329029" cy="2631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6C982-B349-CF5C-0236-01E4DC32D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245" y="3429000"/>
            <a:ext cx="4760259" cy="2040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D72D26-E2A3-A109-2DB7-26C7CDB4BB71}"/>
              </a:ext>
            </a:extLst>
          </p:cNvPr>
          <p:cNvSpPr txBox="1"/>
          <p:nvPr/>
        </p:nvSpPr>
        <p:spPr>
          <a:xfrm>
            <a:off x="9927860" y="991440"/>
            <a:ext cx="2158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Alinx</a:t>
            </a:r>
            <a:r>
              <a:rPr lang="en-US" sz="1400" dirty="0"/>
              <a:t> AXAU15 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Artix</a:t>
            </a:r>
            <a:r>
              <a:rPr lang="en-US" sz="1400" dirty="0"/>
              <a:t> </a:t>
            </a:r>
            <a:r>
              <a:rPr lang="en-US" sz="1400" dirty="0" err="1"/>
              <a:t>Ultrascale</a:t>
            </a:r>
            <a:r>
              <a:rPr lang="en-US" sz="1400" dirty="0"/>
              <a:t>+ FPGA)</a:t>
            </a:r>
          </a:p>
          <a:p>
            <a:r>
              <a:rPr lang="en-US" sz="1400" dirty="0"/>
              <a:t>~$800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D921B-166C-DDFB-741A-F6FD4C7A4335}"/>
              </a:ext>
            </a:extLst>
          </p:cNvPr>
          <p:cNvSpPr txBox="1"/>
          <p:nvPr/>
        </p:nvSpPr>
        <p:spPr>
          <a:xfrm>
            <a:off x="7393313" y="5497228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FMC DAM adapter board (JLAB Design) </a:t>
            </a:r>
          </a:p>
        </p:txBody>
      </p:sp>
    </p:spTree>
    <p:extLst>
      <p:ext uri="{BB962C8B-B14F-4D97-AF65-F5344CB8AC3E}">
        <p14:creationId xmlns:p14="http://schemas.microsoft.com/office/powerpoint/2010/main" val="205805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E4B599-2516-FBCC-91AE-A9CF98D75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17BC50-0112-DB90-7130-A815D80D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JLab</a:t>
            </a:r>
            <a:r>
              <a:rPr lang="en-US" sz="3600" dirty="0"/>
              <a:t> DAQ Support for </a:t>
            </a:r>
            <a:r>
              <a:rPr lang="en-US" sz="3600" dirty="0" err="1"/>
              <a:t>ePIC</a:t>
            </a:r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B6B8F-BB55-5C2D-AB91-1234E4904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0461410" cy="4727747"/>
          </a:xfrm>
        </p:spPr>
        <p:txBody>
          <a:bodyPr/>
          <a:lstStyle/>
          <a:p>
            <a:r>
              <a:rPr lang="en-US" dirty="0"/>
              <a:t>At </a:t>
            </a:r>
            <a:r>
              <a:rPr lang="en-US" dirty="0" err="1"/>
              <a:t>JLab</a:t>
            </a:r>
            <a:r>
              <a:rPr lang="en-US" dirty="0"/>
              <a:t> all 4 experimental halls use common hardware and software designs and applications to implement their DAQ systems (CODA).</a:t>
            </a:r>
          </a:p>
          <a:p>
            <a:pPr lvl="1"/>
            <a:r>
              <a:rPr lang="en-US" dirty="0"/>
              <a:t>Our long-term goal is to integrate </a:t>
            </a:r>
            <a:r>
              <a:rPr lang="en-US" dirty="0" err="1"/>
              <a:t>ePIC</a:t>
            </a:r>
            <a:r>
              <a:rPr lang="en-US" dirty="0"/>
              <a:t> DAQ developments into our existing designs.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also work with researchers wanting to bring in new equipment to try and integrate with existing systems. This is not always easy.</a:t>
            </a:r>
          </a:p>
          <a:p>
            <a:endParaRPr lang="en-US" dirty="0"/>
          </a:p>
          <a:p>
            <a:r>
              <a:rPr lang="en-US" dirty="0"/>
              <a:t>There are a number of groups now working on </a:t>
            </a:r>
            <a:r>
              <a:rPr lang="en-US" dirty="0" err="1"/>
              <a:t>ePIC</a:t>
            </a:r>
            <a:r>
              <a:rPr lang="en-US" dirty="0"/>
              <a:t> related sub-detectors whom we need to support at some level.</a:t>
            </a:r>
          </a:p>
        </p:txBody>
      </p:sp>
    </p:spTree>
    <p:extLst>
      <p:ext uri="{BB962C8B-B14F-4D97-AF65-F5344CB8AC3E}">
        <p14:creationId xmlns:p14="http://schemas.microsoft.com/office/powerpoint/2010/main" val="13796832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4C91B90C1548A4C3AA992774E13A" ma:contentTypeVersion="7" ma:contentTypeDescription="Create a new document." ma:contentTypeScope="" ma:versionID="7a61f8cd703a7205ecb4e678dec18d87">
  <xsd:schema xmlns:xsd="http://www.w3.org/2001/XMLSchema" xmlns:xs="http://www.w3.org/2001/XMLSchema" xmlns:p="http://schemas.microsoft.com/office/2006/metadata/properties" xmlns:ns2="3b6a705c-5149-41b7-ae9a-732190ba5a52" targetNamespace="http://schemas.microsoft.com/office/2006/metadata/properties" ma:root="true" ma:fieldsID="c225db4bd17ba7aa7935a5a4ed95403e" ns2:_="">
    <xsd:import namespace="3b6a705c-5149-41b7-ae9a-732190ba5a52"/>
    <xsd:element name="properties">
      <xsd:complexType>
        <xsd:sequence>
          <xsd:element name="documentManagement">
            <xsd:complexType>
              <xsd:all>
                <xsd:element ref="ns2:Day" minOccurs="0"/>
                <xsd:element ref="ns2:Status" minOccurs="0"/>
                <xsd:element ref="ns2:Sequenc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a705c-5149-41b7-ae9a-732190ba5a52" elementFormDefault="qualified">
    <xsd:import namespace="http://schemas.microsoft.com/office/2006/documentManagement/types"/>
    <xsd:import namespace="http://schemas.microsoft.com/office/infopath/2007/PartnerControls"/>
    <xsd:element name="Day" ma:index="8" nillable="true" ma:displayName="Day" ma:format="DateOnly" ma:internalName="Day">
      <xsd:simpleType>
        <xsd:restriction base="dms:DateTime"/>
      </xsd:simpleType>
    </xsd:element>
    <xsd:element name="Status" ma:index="9" nillable="true" ma:displayName="Status" ma:format="Dropdown" ma:internalName="Status">
      <xsd:simpleType>
        <xsd:restriction base="dms:Choice">
          <xsd:enumeration value="Draft in Progress"/>
          <xsd:enumeration value="Read for Page Turns"/>
          <xsd:enumeration value="Ready For Dry Run"/>
          <xsd:enumeration value="Final Changes Complete"/>
          <xsd:enumeration value="Ready to Post"/>
          <xsd:enumeration value="Posted"/>
        </xsd:restriction>
      </xsd:simpleType>
    </xsd:element>
    <xsd:element name="Sequence" ma:index="10" nillable="true" ma:displayName="Sequence" ma:format="Dropdown" ma:internalName="Sequenc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quence xmlns="3b6a705c-5149-41b7-ae9a-732190ba5a52">10</Sequence>
    <Status xmlns="3b6a705c-5149-41b7-ae9a-732190ba5a52">Posted</Status>
    <Day xmlns="3b6a705c-5149-41b7-ae9a-732190ba5a52">2025-01-08T05:00:00+00:00</Day>
  </documentManagement>
</p:properties>
</file>

<file path=customXml/itemProps1.xml><?xml version="1.0" encoding="utf-8"?>
<ds:datastoreItem xmlns:ds="http://schemas.openxmlformats.org/officeDocument/2006/customXml" ds:itemID="{E38BD9FA-22B1-478A-8AB8-5DA208C9F457}">
  <ds:schemaRefs>
    <ds:schemaRef ds:uri="3b6a705c-5149-41b7-ae9a-732190ba5a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E88647-562A-460A-88A0-13D05ABABF01}">
  <ds:schemaRefs>
    <ds:schemaRef ds:uri="3b6a705c-5149-41b7-ae9a-732190ba5a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CD-3B EIC_PPT_Outline_Template_Widescreen_0924</Template>
  <TotalTime>11993</TotalTime>
  <Words>1831</Words>
  <Application>Microsoft Macintosh PowerPoint</Application>
  <PresentationFormat>Widescreen</PresentationFormat>
  <Paragraphs>369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Gotham</vt:lpstr>
      <vt:lpstr>Times New Roman</vt:lpstr>
      <vt:lpstr>Wingdings</vt:lpstr>
      <vt:lpstr>BNL</vt:lpstr>
      <vt:lpstr>ePIC DAQ Plans and picoDAQ Overview </vt:lpstr>
      <vt:lpstr>Breakout Overview</vt:lpstr>
      <vt:lpstr>ePIC DAQ Schedule</vt:lpstr>
      <vt:lpstr>ePIC Readout Chain</vt:lpstr>
      <vt:lpstr>ePIC DAQ Support</vt:lpstr>
      <vt:lpstr>GTU Updates</vt:lpstr>
      <vt:lpstr>FELIX Updates – FLX-155</vt:lpstr>
      <vt:lpstr>Mini-DAM/GTU Support</vt:lpstr>
      <vt:lpstr>JLab DAQ Support for ePIC</vt:lpstr>
      <vt:lpstr>PowerPoint Presentation</vt:lpstr>
      <vt:lpstr>ZDC testing – CAEN Commercial System</vt:lpstr>
      <vt:lpstr>TimePix – Readout testing</vt:lpstr>
      <vt:lpstr>PowerPoint Presentation</vt:lpstr>
      <vt:lpstr>JLAB Front-End Readout Electronics</vt:lpstr>
      <vt:lpstr>Front-End readout support at JLab</vt:lpstr>
      <vt:lpstr>Thank you!   Questions?</vt:lpstr>
      <vt:lpstr>PowerPoint Presentation</vt:lpstr>
      <vt:lpstr>EIC Streaming DAQ/Computing Architecture</vt:lpstr>
      <vt:lpstr>Summary of Channel Counts and Data Flow</vt:lpstr>
      <vt:lpstr>PowerPoint Presentation</vt:lpstr>
      <vt:lpstr>Timing Resolution with Reconstructed Clock</vt:lpstr>
      <vt:lpstr>Timing Resolution with Reconstructed Clock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DAQ/Computing</dc:title>
  <dc:subject/>
  <dc:creator>Jeff Landgraf</dc:creator>
  <cp:keywords/>
  <dc:description/>
  <cp:lastModifiedBy>David Abbott</cp:lastModifiedBy>
  <cp:revision>33</cp:revision>
  <dcterms:created xsi:type="dcterms:W3CDTF">2024-09-18T13:40:14Z</dcterms:created>
  <dcterms:modified xsi:type="dcterms:W3CDTF">2025-07-16T10:30:16Z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0x010100B8C34C91B90C1548A4C3AA992774E13A</vt:lpwstr>
  </property>
  <property fmtid="{D5CDD505-2E9C-101B-9397-08002B2CF9AE}" pid="3" name="MediaServiceImageTags">
    <vt:lpwstr/>
  </property>
  <property fmtid="{D5CDD505-2E9C-101B-9397-08002B2CF9AE}" pid="4" name="Order">
    <vt:lpwstr>5200.00000000000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Comments">
    <vt:lpwstr>Added names to "about us slide".</vt:lpwstr>
  </property>
  <property fmtid="{D5CDD505-2E9C-101B-9397-08002B2CF9AE}" pid="11" name="xd_Signature">
    <vt:lpwstr/>
  </property>
</Properties>
</file>