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0"/>
  </p:notesMasterIdLst>
  <p:sldIdLst>
    <p:sldId id="4050" r:id="rId5"/>
    <p:sldId id="4069" r:id="rId6"/>
    <p:sldId id="4070" r:id="rId7"/>
    <p:sldId id="4071" r:id="rId8"/>
    <p:sldId id="4078" r:id="rId9"/>
    <p:sldId id="4084" r:id="rId10"/>
    <p:sldId id="4081" r:id="rId11"/>
    <p:sldId id="4083" r:id="rId12"/>
    <p:sldId id="4075" r:id="rId13"/>
    <p:sldId id="4082" r:id="rId14"/>
    <p:sldId id="4077" r:id="rId15"/>
    <p:sldId id="4076" r:id="rId16"/>
    <p:sldId id="4079" r:id="rId17"/>
    <p:sldId id="4085" r:id="rId18"/>
    <p:sldId id="40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0016" autoAdjust="0"/>
  </p:normalViewPr>
  <p:slideViewPr>
    <p:cSldViewPr snapToGrid="0">
      <p:cViewPr varScale="1">
        <p:scale>
          <a:sx n="88" d="100"/>
          <a:sy n="88" d="100"/>
        </p:scale>
        <p:origin x="760" y="2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Landgraf" userId="367c8676d18b2324" providerId="LiveId" clId="{CF5CD260-FA71-41FE-B31C-0A6AFE268D28}"/>
    <pc:docChg chg="undo custSel addSld delSld modSld sldOrd">
      <pc:chgData name="Jeff Landgraf" userId="367c8676d18b2324" providerId="LiveId" clId="{CF5CD260-FA71-41FE-B31C-0A6AFE268D28}" dt="2025-07-17T14:24:24.593" v="6086" actId="1076"/>
      <pc:docMkLst>
        <pc:docMk/>
      </pc:docMkLst>
      <pc:sldChg chg="modSp mod">
        <pc:chgData name="Jeff Landgraf" userId="367c8676d18b2324" providerId="LiveId" clId="{CF5CD260-FA71-41FE-B31C-0A6AFE268D28}" dt="2025-07-17T00:45:24.828" v="5799" actId="207"/>
        <pc:sldMkLst>
          <pc:docMk/>
          <pc:sldMk cId="1691140736" sldId="4050"/>
        </pc:sldMkLst>
        <pc:spChg chg="mod">
          <ac:chgData name="Jeff Landgraf" userId="367c8676d18b2324" providerId="LiveId" clId="{CF5CD260-FA71-41FE-B31C-0A6AFE268D28}" dt="2025-07-17T00:45:24.828" v="5799" actId="207"/>
          <ac:spMkLst>
            <pc:docMk/>
            <pc:sldMk cId="1691140736" sldId="4050"/>
            <ac:spMk id="2" creationId="{B1C22E71-BB4A-E217-EF24-768E63F593A1}"/>
          </ac:spMkLst>
        </pc:spChg>
      </pc:sldChg>
      <pc:sldChg chg="modSp mod">
        <pc:chgData name="Jeff Landgraf" userId="367c8676d18b2324" providerId="LiveId" clId="{CF5CD260-FA71-41FE-B31C-0A6AFE268D28}" dt="2025-07-17T00:46:51.857" v="5845" actId="6549"/>
        <pc:sldMkLst>
          <pc:docMk/>
          <pc:sldMk cId="122433879" sldId="4069"/>
        </pc:sldMkLst>
        <pc:spChg chg="mod">
          <ac:chgData name="Jeff Landgraf" userId="367c8676d18b2324" providerId="LiveId" clId="{CF5CD260-FA71-41FE-B31C-0A6AFE268D28}" dt="2025-07-17T00:46:51.857" v="5845" actId="6549"/>
          <ac:spMkLst>
            <pc:docMk/>
            <pc:sldMk cId="122433879" sldId="4069"/>
            <ac:spMk id="4" creationId="{B82A8928-EE6E-FB56-6EFA-AA126B92F524}"/>
          </ac:spMkLst>
        </pc:spChg>
      </pc:sldChg>
      <pc:sldChg chg="modSp mod">
        <pc:chgData name="Jeff Landgraf" userId="367c8676d18b2324" providerId="LiveId" clId="{CF5CD260-FA71-41FE-B31C-0A6AFE268D28}" dt="2025-07-16T21:39:27.370" v="1458" actId="1076"/>
        <pc:sldMkLst>
          <pc:docMk/>
          <pc:sldMk cId="1524960073" sldId="4071"/>
        </pc:sldMkLst>
        <pc:picChg chg="mod">
          <ac:chgData name="Jeff Landgraf" userId="367c8676d18b2324" providerId="LiveId" clId="{CF5CD260-FA71-41FE-B31C-0A6AFE268D28}" dt="2025-07-16T21:39:27.370" v="1458" actId="1076"/>
          <ac:picMkLst>
            <pc:docMk/>
            <pc:sldMk cId="1524960073" sldId="4071"/>
            <ac:picMk id="4" creationId="{407AF358-8145-A758-908B-CE8D6E504932}"/>
          </ac:picMkLst>
        </pc:picChg>
      </pc:sldChg>
      <pc:sldChg chg="modSp del mod">
        <pc:chgData name="Jeff Landgraf" userId="367c8676d18b2324" providerId="LiveId" clId="{CF5CD260-FA71-41FE-B31C-0A6AFE268D28}" dt="2025-07-17T01:07:52.664" v="5981" actId="47"/>
        <pc:sldMkLst>
          <pc:docMk/>
          <pc:sldMk cId="1025766635" sldId="4072"/>
        </pc:sldMkLst>
        <pc:spChg chg="mod">
          <ac:chgData name="Jeff Landgraf" userId="367c8676d18b2324" providerId="LiveId" clId="{CF5CD260-FA71-41FE-B31C-0A6AFE268D28}" dt="2025-07-16T23:49:05.754" v="3688" actId="255"/>
          <ac:spMkLst>
            <pc:docMk/>
            <pc:sldMk cId="1025766635" sldId="4072"/>
            <ac:spMk id="11" creationId="{B2A7D9DF-47A3-C122-2685-0E3B20D84E11}"/>
          </ac:spMkLst>
        </pc:spChg>
        <pc:graphicFrameChg chg="modGraphic">
          <ac:chgData name="Jeff Landgraf" userId="367c8676d18b2324" providerId="LiveId" clId="{CF5CD260-FA71-41FE-B31C-0A6AFE268D28}" dt="2025-07-16T21:40:44.096" v="1462" actId="20577"/>
          <ac:graphicFrameMkLst>
            <pc:docMk/>
            <pc:sldMk cId="1025766635" sldId="4072"/>
            <ac:graphicFrameMk id="10" creationId="{D732951A-6B27-D7DA-BB80-7170A92E6833}"/>
          </ac:graphicFrameMkLst>
        </pc:graphicFrameChg>
      </pc:sldChg>
      <pc:sldChg chg="modSp mod">
        <pc:chgData name="Jeff Landgraf" userId="367c8676d18b2324" providerId="LiveId" clId="{CF5CD260-FA71-41FE-B31C-0A6AFE268D28}" dt="2025-07-17T01:05:20.756" v="5974" actId="20577"/>
        <pc:sldMkLst>
          <pc:docMk/>
          <pc:sldMk cId="1857994316" sldId="4075"/>
        </pc:sldMkLst>
        <pc:spChg chg="mod">
          <ac:chgData name="Jeff Landgraf" userId="367c8676d18b2324" providerId="LiveId" clId="{CF5CD260-FA71-41FE-B31C-0A6AFE268D28}" dt="2025-07-17T01:05:20.756" v="5974" actId="20577"/>
          <ac:spMkLst>
            <pc:docMk/>
            <pc:sldMk cId="1857994316" sldId="4075"/>
            <ac:spMk id="4" creationId="{E5CB78CD-EF1C-D549-480F-1DC630E65699}"/>
          </ac:spMkLst>
        </pc:spChg>
      </pc:sldChg>
      <pc:sldChg chg="addSp modSp mod">
        <pc:chgData name="Jeff Landgraf" userId="367c8676d18b2324" providerId="LiveId" clId="{CF5CD260-FA71-41FE-B31C-0A6AFE268D28}" dt="2025-07-16T23:31:27.771" v="3681" actId="20577"/>
        <pc:sldMkLst>
          <pc:docMk/>
          <pc:sldMk cId="1342833077" sldId="4076"/>
        </pc:sldMkLst>
        <pc:spChg chg="mod">
          <ac:chgData name="Jeff Landgraf" userId="367c8676d18b2324" providerId="LiveId" clId="{CF5CD260-FA71-41FE-B31C-0A6AFE268D28}" dt="2025-07-16T23:22:21.836" v="2844" actId="20577"/>
          <ac:spMkLst>
            <pc:docMk/>
            <pc:sldMk cId="1342833077" sldId="4076"/>
            <ac:spMk id="2" creationId="{702C9177-7443-4C1A-EE20-A2AC92CBE62B}"/>
          </ac:spMkLst>
        </pc:spChg>
        <pc:spChg chg="add mod">
          <ac:chgData name="Jeff Landgraf" userId="367c8676d18b2324" providerId="LiveId" clId="{CF5CD260-FA71-41FE-B31C-0A6AFE268D28}" dt="2025-07-16T23:31:27.771" v="3681" actId="20577"/>
          <ac:spMkLst>
            <pc:docMk/>
            <pc:sldMk cId="1342833077" sldId="4076"/>
            <ac:spMk id="3" creationId="{F0E8CD6D-63D5-EF05-4206-3E1DB6A22AAD}"/>
          </ac:spMkLst>
        </pc:spChg>
        <pc:picChg chg="mod">
          <ac:chgData name="Jeff Landgraf" userId="367c8676d18b2324" providerId="LiveId" clId="{CF5CD260-FA71-41FE-B31C-0A6AFE268D28}" dt="2025-07-16T23:24:07.433" v="2899" actId="1035"/>
          <ac:picMkLst>
            <pc:docMk/>
            <pc:sldMk cId="1342833077" sldId="4076"/>
            <ac:picMk id="4" creationId="{E1F7F9B8-29B5-FF40-ECF5-CCD8CF368EEF}"/>
          </ac:picMkLst>
        </pc:picChg>
        <pc:picChg chg="mod">
          <ac:chgData name="Jeff Landgraf" userId="367c8676d18b2324" providerId="LiveId" clId="{CF5CD260-FA71-41FE-B31C-0A6AFE268D28}" dt="2025-07-16T23:24:07.433" v="2899" actId="1035"/>
          <ac:picMkLst>
            <pc:docMk/>
            <pc:sldMk cId="1342833077" sldId="4076"/>
            <ac:picMk id="6" creationId="{E61AE7D9-C699-6017-EC47-F6C2585C3877}"/>
          </ac:picMkLst>
        </pc:picChg>
      </pc:sldChg>
      <pc:sldChg chg="addSp delSp modSp mod">
        <pc:chgData name="Jeff Landgraf" userId="367c8676d18b2324" providerId="LiveId" clId="{CF5CD260-FA71-41FE-B31C-0A6AFE268D28}" dt="2025-07-17T14:15:58.744" v="5990" actId="1076"/>
        <pc:sldMkLst>
          <pc:docMk/>
          <pc:sldMk cId="1546043939" sldId="4077"/>
        </pc:sldMkLst>
        <pc:spChg chg="add mod">
          <ac:chgData name="Jeff Landgraf" userId="367c8676d18b2324" providerId="LiveId" clId="{CF5CD260-FA71-41FE-B31C-0A6AFE268D28}" dt="2025-07-17T14:15:52.099" v="5989" actId="1076"/>
          <ac:spMkLst>
            <pc:docMk/>
            <pc:sldMk cId="1546043939" sldId="4077"/>
            <ac:spMk id="10" creationId="{3FADEB44-4AAC-0C11-5155-ABB2A795A64B}"/>
          </ac:spMkLst>
        </pc:spChg>
        <pc:spChg chg="add mod">
          <ac:chgData name="Jeff Landgraf" userId="367c8676d18b2324" providerId="LiveId" clId="{CF5CD260-FA71-41FE-B31C-0A6AFE268D28}" dt="2025-07-17T14:15:52.099" v="5989" actId="1076"/>
          <ac:spMkLst>
            <pc:docMk/>
            <pc:sldMk cId="1546043939" sldId="4077"/>
            <ac:spMk id="13" creationId="{EDB5A335-9433-D747-6343-1CEB9244F937}"/>
          </ac:spMkLst>
        </pc:spChg>
        <pc:spChg chg="add mod">
          <ac:chgData name="Jeff Landgraf" userId="367c8676d18b2324" providerId="LiveId" clId="{CF5CD260-FA71-41FE-B31C-0A6AFE268D28}" dt="2025-07-17T14:15:52.099" v="5989" actId="1076"/>
          <ac:spMkLst>
            <pc:docMk/>
            <pc:sldMk cId="1546043939" sldId="4077"/>
            <ac:spMk id="16" creationId="{DDEBFFE1-DAD1-9E1A-995D-88E686756826}"/>
          </ac:spMkLst>
        </pc:spChg>
        <pc:picChg chg="mod">
          <ac:chgData name="Jeff Landgraf" userId="367c8676d18b2324" providerId="LiveId" clId="{CF5CD260-FA71-41FE-B31C-0A6AFE268D28}" dt="2025-07-17T14:15:58.744" v="5990" actId="1076"/>
          <ac:picMkLst>
            <pc:docMk/>
            <pc:sldMk cId="1546043939" sldId="4077"/>
            <ac:picMk id="4" creationId="{92A88069-2334-0113-8631-95C525EBBFB0}"/>
          </ac:picMkLst>
        </pc:picChg>
        <pc:picChg chg="add mod">
          <ac:chgData name="Jeff Landgraf" userId="367c8676d18b2324" providerId="LiveId" clId="{CF5CD260-FA71-41FE-B31C-0A6AFE268D28}" dt="2025-07-17T14:15:52.099" v="5989" actId="1076"/>
          <ac:picMkLst>
            <pc:docMk/>
            <pc:sldMk cId="1546043939" sldId="4077"/>
            <ac:picMk id="5" creationId="{8652A797-E7AD-43B0-4464-F546D959E7BB}"/>
          </ac:picMkLst>
        </pc:picChg>
        <pc:cxnChg chg="add mod">
          <ac:chgData name="Jeff Landgraf" userId="367c8676d18b2324" providerId="LiveId" clId="{CF5CD260-FA71-41FE-B31C-0A6AFE268D28}" dt="2025-07-17T14:15:52.099" v="5989" actId="1076"/>
          <ac:cxnSpMkLst>
            <pc:docMk/>
            <pc:sldMk cId="1546043939" sldId="4077"/>
            <ac:cxnSpMk id="7" creationId="{673FE7B0-8567-A51A-2DDC-C9B0DC1EFDE1}"/>
          </ac:cxnSpMkLst>
        </pc:cxnChg>
        <pc:cxnChg chg="add mod">
          <ac:chgData name="Jeff Landgraf" userId="367c8676d18b2324" providerId="LiveId" clId="{CF5CD260-FA71-41FE-B31C-0A6AFE268D28}" dt="2025-07-17T14:15:52.099" v="5989" actId="1076"/>
          <ac:cxnSpMkLst>
            <pc:docMk/>
            <pc:sldMk cId="1546043939" sldId="4077"/>
            <ac:cxnSpMk id="8" creationId="{411A9D80-D609-0A77-F5C5-982D820332E6}"/>
          </ac:cxnSpMkLst>
        </pc:cxnChg>
        <pc:cxnChg chg="add mod">
          <ac:chgData name="Jeff Landgraf" userId="367c8676d18b2324" providerId="LiveId" clId="{CF5CD260-FA71-41FE-B31C-0A6AFE268D28}" dt="2025-07-17T14:15:52.099" v="5989" actId="1076"/>
          <ac:cxnSpMkLst>
            <pc:docMk/>
            <pc:sldMk cId="1546043939" sldId="4077"/>
            <ac:cxnSpMk id="11" creationId="{B26E82F3-9DCE-925F-1245-26AD313241CF}"/>
          </ac:cxnSpMkLst>
        </pc:cxnChg>
        <pc:cxnChg chg="add mod">
          <ac:chgData name="Jeff Landgraf" userId="367c8676d18b2324" providerId="LiveId" clId="{CF5CD260-FA71-41FE-B31C-0A6AFE268D28}" dt="2025-07-17T14:15:52.099" v="5989" actId="1076"/>
          <ac:cxnSpMkLst>
            <pc:docMk/>
            <pc:sldMk cId="1546043939" sldId="4077"/>
            <ac:cxnSpMk id="12" creationId="{94B5B542-BBD3-38AA-C456-0EE37AFAC2B3}"/>
          </ac:cxnSpMkLst>
        </pc:cxnChg>
        <pc:cxnChg chg="add mod">
          <ac:chgData name="Jeff Landgraf" userId="367c8676d18b2324" providerId="LiveId" clId="{CF5CD260-FA71-41FE-B31C-0A6AFE268D28}" dt="2025-07-17T14:15:52.099" v="5989" actId="1076"/>
          <ac:cxnSpMkLst>
            <pc:docMk/>
            <pc:sldMk cId="1546043939" sldId="4077"/>
            <ac:cxnSpMk id="14" creationId="{DB7AF7A1-7B23-40C4-AAA9-1CC94D356F0C}"/>
          </ac:cxnSpMkLst>
        </pc:cxnChg>
        <pc:cxnChg chg="add del mod">
          <ac:chgData name="Jeff Landgraf" userId="367c8676d18b2324" providerId="LiveId" clId="{CF5CD260-FA71-41FE-B31C-0A6AFE268D28}" dt="2025-07-16T23:07:32.632" v="2334" actId="478"/>
          <ac:cxnSpMkLst>
            <pc:docMk/>
            <pc:sldMk cId="1546043939" sldId="4077"/>
            <ac:cxnSpMk id="15" creationId="{A8E05B04-34F9-EE3C-25BD-48F69A2953A3}"/>
          </ac:cxnSpMkLst>
        </pc:cxnChg>
      </pc:sldChg>
      <pc:sldChg chg="addSp delSp modSp add mod">
        <pc:chgData name="Jeff Landgraf" userId="367c8676d18b2324" providerId="LiveId" clId="{CF5CD260-FA71-41FE-B31C-0A6AFE268D28}" dt="2025-07-17T01:07:37.806" v="5980" actId="1076"/>
        <pc:sldMkLst>
          <pc:docMk/>
          <pc:sldMk cId="3559129590" sldId="4078"/>
        </pc:sldMkLst>
        <pc:spChg chg="add del mod">
          <ac:chgData name="Jeff Landgraf" userId="367c8676d18b2324" providerId="LiveId" clId="{CF5CD260-FA71-41FE-B31C-0A6AFE268D28}" dt="2025-07-17T01:07:18.197" v="5978" actId="478"/>
          <ac:spMkLst>
            <pc:docMk/>
            <pc:sldMk cId="3559129590" sldId="4078"/>
            <ac:spMk id="3" creationId="{61C5E94B-ADF3-902C-5E24-12C1391B9E12}"/>
          </ac:spMkLst>
        </pc:spChg>
        <pc:spChg chg="add mod">
          <ac:chgData name="Jeff Landgraf" userId="367c8676d18b2324" providerId="LiveId" clId="{CF5CD260-FA71-41FE-B31C-0A6AFE268D28}" dt="2025-07-17T01:07:37.806" v="5980" actId="1076"/>
          <ac:spMkLst>
            <pc:docMk/>
            <pc:sldMk cId="3559129590" sldId="4078"/>
            <ac:spMk id="5" creationId="{AF216128-4682-6937-94FC-DB95012EC296}"/>
          </ac:spMkLst>
        </pc:spChg>
        <pc:spChg chg="del">
          <ac:chgData name="Jeff Landgraf" userId="367c8676d18b2324" providerId="LiveId" clId="{CF5CD260-FA71-41FE-B31C-0A6AFE268D28}" dt="2025-07-16T23:48:43.087" v="3682" actId="478"/>
          <ac:spMkLst>
            <pc:docMk/>
            <pc:sldMk cId="3559129590" sldId="4078"/>
            <ac:spMk id="11" creationId="{BFCD419A-623F-9CE8-39CB-C2D34D542992}"/>
          </ac:spMkLst>
        </pc:spChg>
        <pc:graphicFrameChg chg="modGraphic">
          <ac:chgData name="Jeff Landgraf" userId="367c8676d18b2324" providerId="LiveId" clId="{CF5CD260-FA71-41FE-B31C-0A6AFE268D28}" dt="2025-07-16T23:14:06.839" v="2373" actId="20577"/>
          <ac:graphicFrameMkLst>
            <pc:docMk/>
            <pc:sldMk cId="3559129590" sldId="4078"/>
            <ac:graphicFrameMk id="10" creationId="{4A4DBD7A-E2FF-4C5F-0AAB-B11F7AC03C48}"/>
          </ac:graphicFrameMkLst>
        </pc:graphicFrameChg>
      </pc:sldChg>
      <pc:sldChg chg="addSp modSp new mod">
        <pc:chgData name="Jeff Landgraf" userId="367c8676d18b2324" providerId="LiveId" clId="{CF5CD260-FA71-41FE-B31C-0A6AFE268D28}" dt="2025-07-17T14:20:31.298" v="6044" actId="6549"/>
        <pc:sldMkLst>
          <pc:docMk/>
          <pc:sldMk cId="1692472396" sldId="4079"/>
        </pc:sldMkLst>
        <pc:spChg chg="mod">
          <ac:chgData name="Jeff Landgraf" userId="367c8676d18b2324" providerId="LiveId" clId="{CF5CD260-FA71-41FE-B31C-0A6AFE268D28}" dt="2025-07-16T21:52:57.592" v="1468" actId="20577"/>
          <ac:spMkLst>
            <pc:docMk/>
            <pc:sldMk cId="1692472396" sldId="4079"/>
            <ac:spMk id="2" creationId="{7BA1E347-9C37-1802-AE08-420A20C6FA89}"/>
          </ac:spMkLst>
        </pc:spChg>
        <pc:spChg chg="add mod">
          <ac:chgData name="Jeff Landgraf" userId="367c8676d18b2324" providerId="LiveId" clId="{CF5CD260-FA71-41FE-B31C-0A6AFE268D28}" dt="2025-07-17T14:20:31.298" v="6044" actId="6549"/>
          <ac:spMkLst>
            <pc:docMk/>
            <pc:sldMk cId="1692472396" sldId="4079"/>
            <ac:spMk id="3" creationId="{F22FEE1E-D632-1E78-4FA0-9F5A39FF3FB4}"/>
          </ac:spMkLst>
        </pc:spChg>
      </pc:sldChg>
      <pc:sldChg chg="addSp delSp modSp new del mod ord">
        <pc:chgData name="Jeff Landgraf" userId="367c8676d18b2324" providerId="LiveId" clId="{CF5CD260-FA71-41FE-B31C-0A6AFE268D28}" dt="2025-07-17T00:42:11.908" v="5649" actId="47"/>
        <pc:sldMkLst>
          <pc:docMk/>
          <pc:sldMk cId="1963935699" sldId="4080"/>
        </pc:sldMkLst>
        <pc:spChg chg="mod">
          <ac:chgData name="Jeff Landgraf" userId="367c8676d18b2324" providerId="LiveId" clId="{CF5CD260-FA71-41FE-B31C-0A6AFE268D28}" dt="2025-07-17T00:23:24.753" v="4985" actId="313"/>
          <ac:spMkLst>
            <pc:docMk/>
            <pc:sldMk cId="1963935699" sldId="4080"/>
            <ac:spMk id="2" creationId="{A800F749-487B-70BC-D077-11EE67676F99}"/>
          </ac:spMkLst>
        </pc:spChg>
        <pc:spChg chg="add mod">
          <ac:chgData name="Jeff Landgraf" userId="367c8676d18b2324" providerId="LiveId" clId="{CF5CD260-FA71-41FE-B31C-0A6AFE268D28}" dt="2025-07-17T00:31:13.576" v="5012" actId="6549"/>
          <ac:spMkLst>
            <pc:docMk/>
            <pc:sldMk cId="1963935699" sldId="4080"/>
            <ac:spMk id="3" creationId="{4B4C9FED-8892-5C66-7F89-841B028D3B1F}"/>
          </ac:spMkLst>
        </pc:spChg>
        <pc:picChg chg="add del mod">
          <ac:chgData name="Jeff Landgraf" userId="367c8676d18b2324" providerId="LiveId" clId="{CF5CD260-FA71-41FE-B31C-0A6AFE268D28}" dt="2025-07-17T00:05:48.559" v="3996" actId="22"/>
          <ac:picMkLst>
            <pc:docMk/>
            <pc:sldMk cId="1963935699" sldId="4080"/>
            <ac:picMk id="5" creationId="{4462F1D3-6DB3-1210-87FC-7703A2AC27FF}"/>
          </ac:picMkLst>
        </pc:picChg>
        <pc:picChg chg="add mod">
          <ac:chgData name="Jeff Landgraf" userId="367c8676d18b2324" providerId="LiveId" clId="{CF5CD260-FA71-41FE-B31C-0A6AFE268D28}" dt="2025-07-17T00:06:49.516" v="4000" actId="1076"/>
          <ac:picMkLst>
            <pc:docMk/>
            <pc:sldMk cId="1963935699" sldId="4080"/>
            <ac:picMk id="7" creationId="{19FE93DB-3EF4-ABA5-EF37-92BBE0F33394}"/>
          </ac:picMkLst>
        </pc:picChg>
        <pc:cxnChg chg="add mod">
          <ac:chgData name="Jeff Landgraf" userId="367c8676d18b2324" providerId="LiveId" clId="{CF5CD260-FA71-41FE-B31C-0A6AFE268D28}" dt="2025-07-17T00:08:20.970" v="4004" actId="13822"/>
          <ac:cxnSpMkLst>
            <pc:docMk/>
            <pc:sldMk cId="1963935699" sldId="4080"/>
            <ac:cxnSpMk id="9" creationId="{290FA99E-C533-E131-9168-F3DBD6AD20C7}"/>
          </ac:cxnSpMkLst>
        </pc:cxnChg>
        <pc:cxnChg chg="add mod">
          <ac:chgData name="Jeff Landgraf" userId="367c8676d18b2324" providerId="LiveId" clId="{CF5CD260-FA71-41FE-B31C-0A6AFE268D28}" dt="2025-07-17T00:08:42.703" v="4007" actId="14100"/>
          <ac:cxnSpMkLst>
            <pc:docMk/>
            <pc:sldMk cId="1963935699" sldId="4080"/>
            <ac:cxnSpMk id="11" creationId="{B470409D-50D5-221A-DAF4-6CADDD721437}"/>
          </ac:cxnSpMkLst>
        </pc:cxnChg>
      </pc:sldChg>
      <pc:sldChg chg="delSp modSp add mod ord">
        <pc:chgData name="Jeff Landgraf" userId="367c8676d18b2324" providerId="LiveId" clId="{CF5CD260-FA71-41FE-B31C-0A6AFE268D28}" dt="2025-07-17T00:44:58.720" v="5797" actId="20577"/>
        <pc:sldMkLst>
          <pc:docMk/>
          <pc:sldMk cId="823630888" sldId="4081"/>
        </pc:sldMkLst>
        <pc:spChg chg="mod">
          <ac:chgData name="Jeff Landgraf" userId="367c8676d18b2324" providerId="LiveId" clId="{CF5CD260-FA71-41FE-B31C-0A6AFE268D28}" dt="2025-07-17T00:23:28.623" v="4986" actId="313"/>
          <ac:spMkLst>
            <pc:docMk/>
            <pc:sldMk cId="823630888" sldId="4081"/>
            <ac:spMk id="2" creationId="{B9347479-64BB-9CA9-46BB-8988DF7F90AE}"/>
          </ac:spMkLst>
        </pc:spChg>
        <pc:spChg chg="mod">
          <ac:chgData name="Jeff Landgraf" userId="367c8676d18b2324" providerId="LiveId" clId="{CF5CD260-FA71-41FE-B31C-0A6AFE268D28}" dt="2025-07-17T00:44:58.720" v="5797" actId="20577"/>
          <ac:spMkLst>
            <pc:docMk/>
            <pc:sldMk cId="823630888" sldId="4081"/>
            <ac:spMk id="3" creationId="{3A61BF38-3DF3-0FCA-1E78-D96B5C33935C}"/>
          </ac:spMkLst>
        </pc:spChg>
        <pc:picChg chg="mod">
          <ac:chgData name="Jeff Landgraf" userId="367c8676d18b2324" providerId="LiveId" clId="{CF5CD260-FA71-41FE-B31C-0A6AFE268D28}" dt="2025-07-17T00:40:56.226" v="5644" actId="1076"/>
          <ac:picMkLst>
            <pc:docMk/>
            <pc:sldMk cId="823630888" sldId="4081"/>
            <ac:picMk id="7" creationId="{CB107724-5A04-CA7D-A905-B5F2BB09F71F}"/>
          </ac:picMkLst>
        </pc:picChg>
        <pc:cxnChg chg="del">
          <ac:chgData name="Jeff Landgraf" userId="367c8676d18b2324" providerId="LiveId" clId="{CF5CD260-FA71-41FE-B31C-0A6AFE268D28}" dt="2025-07-17T00:10:14.050" v="4012" actId="478"/>
          <ac:cxnSpMkLst>
            <pc:docMk/>
            <pc:sldMk cId="823630888" sldId="4081"/>
            <ac:cxnSpMk id="9" creationId="{BA324269-C858-36B2-B6FC-B57BD375ED95}"/>
          </ac:cxnSpMkLst>
        </pc:cxnChg>
        <pc:cxnChg chg="del">
          <ac:chgData name="Jeff Landgraf" userId="367c8676d18b2324" providerId="LiveId" clId="{CF5CD260-FA71-41FE-B31C-0A6AFE268D28}" dt="2025-07-17T00:10:10.032" v="4011" actId="478"/>
          <ac:cxnSpMkLst>
            <pc:docMk/>
            <pc:sldMk cId="823630888" sldId="4081"/>
            <ac:cxnSpMk id="11" creationId="{45B045A1-A24D-3ECD-4654-F5F666A75CFD}"/>
          </ac:cxnSpMkLst>
        </pc:cxnChg>
      </pc:sldChg>
      <pc:sldChg chg="new del">
        <pc:chgData name="Jeff Landgraf" userId="367c8676d18b2324" providerId="LiveId" clId="{CF5CD260-FA71-41FE-B31C-0A6AFE268D28}" dt="2025-07-17T00:10:02.514" v="4009" actId="47"/>
        <pc:sldMkLst>
          <pc:docMk/>
          <pc:sldMk cId="3308749339" sldId="4081"/>
        </pc:sldMkLst>
      </pc:sldChg>
      <pc:sldChg chg="addSp modSp add mod">
        <pc:chgData name="Jeff Landgraf" userId="367c8676d18b2324" providerId="LiveId" clId="{CF5CD260-FA71-41FE-B31C-0A6AFE268D28}" dt="2025-07-17T01:05:37.218" v="5975"/>
        <pc:sldMkLst>
          <pc:docMk/>
          <pc:sldMk cId="1797159829" sldId="4082"/>
        </pc:sldMkLst>
        <pc:spChg chg="mod">
          <ac:chgData name="Jeff Landgraf" userId="367c8676d18b2324" providerId="LiveId" clId="{CF5CD260-FA71-41FE-B31C-0A6AFE268D28}" dt="2025-07-17T01:05:37.218" v="5975"/>
          <ac:spMkLst>
            <pc:docMk/>
            <pc:sldMk cId="1797159829" sldId="4082"/>
            <ac:spMk id="4" creationId="{AE5B1550-11C5-2B17-F2EB-69B2A7DE8F6A}"/>
          </ac:spMkLst>
        </pc:spChg>
        <pc:spChg chg="add mod">
          <ac:chgData name="Jeff Landgraf" userId="367c8676d18b2324" providerId="LiveId" clId="{CF5CD260-FA71-41FE-B31C-0A6AFE268D28}" dt="2025-07-17T00:56:18.468" v="5850" actId="20577"/>
          <ac:spMkLst>
            <pc:docMk/>
            <pc:sldMk cId="1797159829" sldId="4082"/>
            <ac:spMk id="5" creationId="{B7404FDA-9465-B32F-5EDA-B27CF0A79830}"/>
          </ac:spMkLst>
        </pc:spChg>
      </pc:sldChg>
      <pc:sldChg chg="addSp modSp add mod">
        <pc:chgData name="Jeff Landgraf" userId="367c8676d18b2324" providerId="LiveId" clId="{CF5CD260-FA71-41FE-B31C-0A6AFE268D28}" dt="2025-07-17T00:42:50.792" v="5731" actId="20577"/>
        <pc:sldMkLst>
          <pc:docMk/>
          <pc:sldMk cId="3843523840" sldId="4083"/>
        </pc:sldMkLst>
        <pc:spChg chg="mod">
          <ac:chgData name="Jeff Landgraf" userId="367c8676d18b2324" providerId="LiveId" clId="{CF5CD260-FA71-41FE-B31C-0A6AFE268D28}" dt="2025-07-17T00:42:50.792" v="5731" actId="20577"/>
          <ac:spMkLst>
            <pc:docMk/>
            <pc:sldMk cId="3843523840" sldId="4083"/>
            <ac:spMk id="3" creationId="{203CEE21-8BAD-2FE5-FC19-84AF084D30E6}"/>
          </ac:spMkLst>
        </pc:spChg>
        <pc:cxnChg chg="add mod">
          <ac:chgData name="Jeff Landgraf" userId="367c8676d18b2324" providerId="LiveId" clId="{CF5CD260-FA71-41FE-B31C-0A6AFE268D28}" dt="2025-07-17T00:41:49.761" v="5648" actId="1076"/>
          <ac:cxnSpMkLst>
            <pc:docMk/>
            <pc:sldMk cId="3843523840" sldId="4083"/>
            <ac:cxnSpMk id="4" creationId="{EA340345-44E3-381E-F982-20F9702B40F8}"/>
          </ac:cxnSpMkLst>
        </pc:cxnChg>
        <pc:cxnChg chg="add mod">
          <ac:chgData name="Jeff Landgraf" userId="367c8676d18b2324" providerId="LiveId" clId="{CF5CD260-FA71-41FE-B31C-0A6AFE268D28}" dt="2025-07-17T00:41:49.761" v="5648" actId="1076"/>
          <ac:cxnSpMkLst>
            <pc:docMk/>
            <pc:sldMk cId="3843523840" sldId="4083"/>
            <ac:cxnSpMk id="5" creationId="{E8A9231A-4AD0-085F-E3DA-1D8D49BAA61E}"/>
          </ac:cxnSpMkLst>
        </pc:cxnChg>
      </pc:sldChg>
      <pc:sldChg chg="add">
        <pc:chgData name="Jeff Landgraf" userId="367c8676d18b2324" providerId="LiveId" clId="{CF5CD260-FA71-41FE-B31C-0A6AFE268D28}" dt="2025-07-17T01:07:11.348" v="5976" actId="2890"/>
        <pc:sldMkLst>
          <pc:docMk/>
          <pc:sldMk cId="3136383597" sldId="4084"/>
        </pc:sldMkLst>
      </pc:sldChg>
      <pc:sldChg chg="addSp modSp new mod">
        <pc:chgData name="Jeff Landgraf" userId="367c8676d18b2324" providerId="LiveId" clId="{CF5CD260-FA71-41FE-B31C-0A6AFE268D28}" dt="2025-07-17T14:24:24.593" v="6086" actId="1076"/>
        <pc:sldMkLst>
          <pc:docMk/>
          <pc:sldMk cId="1244296820" sldId="4085"/>
        </pc:sldMkLst>
        <pc:spChg chg="mod">
          <ac:chgData name="Jeff Landgraf" userId="367c8676d18b2324" providerId="LiveId" clId="{CF5CD260-FA71-41FE-B31C-0A6AFE268D28}" dt="2025-07-17T14:23:53.403" v="6077" actId="20577"/>
          <ac:spMkLst>
            <pc:docMk/>
            <pc:sldMk cId="1244296820" sldId="4085"/>
            <ac:spMk id="2" creationId="{49E0C50A-49D4-0DAA-E9D7-453C9B2DAEBE}"/>
          </ac:spMkLst>
        </pc:spChg>
        <pc:spChg chg="add mod">
          <ac:chgData name="Jeff Landgraf" userId="367c8676d18b2324" providerId="LiveId" clId="{CF5CD260-FA71-41FE-B31C-0A6AFE268D28}" dt="2025-07-17T14:24:24.593" v="6086" actId="1076"/>
          <ac:spMkLst>
            <pc:docMk/>
            <pc:sldMk cId="1244296820" sldId="4085"/>
            <ac:spMk id="3" creationId="{44AB7B9A-1F49-AABA-93A7-4A79653FA8B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3:14:33.90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0 852,'9'0,"0"-1,0 0,0-1,0 1,0-2,0 1,-1-1,1-1,-1 1,0-1,0-1,-1 0,1 0,10-9,-2 0,-2 0,0-1,0 0,-1-1,14-23,-11 15,34-37,-11 12,-29 35,1 0,18-17,-20 23,-1 0,0-1,0 0,-1 0,-1 0,1-1,-1 0,5-14,-5 14,0 1,0-1,1 1,1 0,-1 0,13-10,6-7,20-20,-32 33,0-1,-1 0,-1-1,0 0,19-34,-5 7,-20 34,-1 0,0 0,0-1,-1 1,0-1,4-14,-5 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2:59:48.06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996 4297,'1'36,"1"-1,11 59,-13-92,0-1,0 0,1 1,-1-1,1 0,-1 0,0 1,1-2,0 2,-1-1,0 0,1 0,0 0,0 0,0 0,0 0,-1 0,1 0,0-1,0 1,0 0,0 0,0-1,0 1,0-1,0 0,1 1,-2-1,2 0,-2 1,4-1,-2-1,2 0,-1 0,0 0,0-1,0 1,0-1,0 1,3-5,-1 3,29-18,-1 2,2 1,1 3,-1 1,2 2,73-12,233-6,-336 30,486-1,-117 2,-347-1,0-2,57-12,-70 9,0-1,0 0,-1-1,1-1,-1-1,22-17,2-7,-1-3,43-50,59-90,-84 103,74-91,178-238,-267 340,-3-1,-2-3,-3-1,-1-2,-4-1,-3-2,-2-1,17-92,-29 102,-3-1,-3-1,-2 1,-2-1,-3 1,-2-1,-3 1,-2 1,-25-93,-188-627,171 652,-123-230,153 324,-1 1,-1 2,-2 1,-1 0,-1 3,-34-30,44 46,-2 1,1 2,-1 0,0 2,-1 0,-24-6,-30-15,13 2,-21-12,-160-49,208 81,-1 4,1 1,-1 1,-39 4,21 0,-918 48,796-38,116-9,-12 1,2 2,-75 19,137-22,1-1,-1 1,1 0,0 1,0 0,0 0,0-1,-8 11,-2 3,-19 26,11-14,-176 184,-6 8,176-184,1 1,3 1,0 2,-30 65,22-29,3 2,3 1,-30 130,47-148,-8 104,10 67,8-179,-9 252,-2 609,13-868,2 1,1 0,3-1,1 0,19 64,3-21,3-2,4-2,75 130,-80-164,3-2,0-1,3-3,2-1,1-3,2-1,49 34,-71-60,1-1,0-1,1-1,27 9,-34-15,0-2,0-1,1 0,-1-1,1-1,0 0,21-4,40-11,83-29,10-1,-156 42,1-2,-1 0,0-2,-1 1,0-1,1-2,-1 0,18-13,-16 8,-1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2:59:48.0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945 101,'-7'1,"0"1,1-2,-1 2,0 0,1 0,0 1,0 0,0-1,1 2,-7 4,-8 3,-37 19,2 4,0 2,3 1,1 3,2 3,2 1,-57 70,46-41,-50 82,91-127,2 2,0-1,2 2,2-1,0 1,-9 53,1 66,0 193,-11 100,0-124,26-271,-6 626,13-408,0-200,4-1,26 112,-25-136,2 0,2 1,2-1,28 55,69 112,-4-39,-37-62,-43-67,2 0,2-3,2-1,60 52,-53-54,0-1,3-2,1-2,67 34,-4-17,131 40,-166-66,0-2,147 15,46-33,-124-4,-100 5,1-2,1-1,-2-3,1-1,77-22,-47 6,38-15,-48 15,-45 18,-3-1,2-1,-1 0,0-2,-1 1,0-1,18-13,43-45,130-146,-171 170,-3-1,-1-1,-2-1,-2-1,28-72,-34 63,-3-1,-1 0,-4-2,10-94,-12 53,34-132,3-11,-28 131,13-52,-5 22,-4 0,3-159,-18 190,-3 51,-3-1,-3 0,-2 0,-3 0,-2 1,-24-87,-12-3,-90-338,106 346,15 70,-30-99,-2 20,-13-36,49 161,5 10,-2 1,0 0,-9-15,12 24,0 0,-1 1,0-1,0 1,0 0,0 0,-1 1,1-1,-1 2,0-2,-10-4,-78-30,-3 4,0 5,-126-24,172 44,-38-8,-165-13,-541 67,300-1,401-33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3:14:36.58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1 775,'11'0,"0"0,0 0,18-4,-25 2,1 1,0-1,-1 0,1 0,-1-1,0 1,0-1,0 0,0 0,6-6,-3 2,-1-1,1 0,-1 0,-1-1,1 1,-1-1,-1 0,0-1,0 1,-1-1,0 1,1-12,-2 13,1 0,-1-1,2 1,-1 0,1 1,0-1,0 1,9-11,4-3,28-25,9-11,-46 47,1 2,16-14,-18 17,0-1,0 0,-1-1,1 1,-1-1,9-15,-12 16,5-8,-1 1,1 0,1 0,1 1,11-12,22-25,-30 32,2 1,17-16,-24 25,0-1,0 1,-1-1,-1-1,1 1,-1-1,0-1,5-11,-6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3:14:38.97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0 688,'3'-1,"0"0,0-1,0 1,-1 0,1-1,0 0,-1 1,1-1,-1 0,3-3,6-4,12-7,-1-2,0 0,35-39,28-27,-70 70,1 0,0 2,35-21,-30 20,0-1,25-22,-18 10,10-8,-2-1,49-63,-75 84,-1-1,-1 0,0-1,-1 0,7-23,-11 27,-3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3:14:40.989"/>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1 815,'8'1,"1"-2,-1 1,1-1,-1 0,0-1,0 0,1 0,-1-1,-1 0,1 0,0-1,-1 0,0 0,1-1,-2 0,1 0,7-8,135-122,-129 116,-1 0,17-23,11-12,-41 47,-1 0,1 0,-2 0,1-1,6-15,1 0,-9 19,-1 1,1-1,0 1,0-1,0 1,7-5,16-18,11-34,-22 35,0 2,35-42,-40 53,0-1,-1 1,0-2,-1 1,-1-1,0 0,7-20,3-6,-13 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3:14:43.97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1 809,'0'-4,"0"1,1 0,0-1,-1 1,1 0,0 0,1 0,-1 0,1 0,2-4,23-30,-7 11,-8 7,1 0,1 1,0 1,2 1,17-16,-18 18,-1 0,24-31,-22 25,19-19,58-40,-80 67,0-1,16-21,11-11,92-94,-89 98,-20 20,22-26,-38 33,-7 14,0 0,0-1,0 1,0 0,0-1,0 1,0 0,0 0,0-1,0 1,0 0,0-1,0 1,0 0,-1 0,1-1,0 1,0 0,0 0,0-1,-1 1,1 0,0 0,0 0,0-1,-1 1,1 0,0 0,0 0,-1 0,1 0,0-1,0 1,-1 0,1 0,0 0,-1 0,1 0,0 0,0 0,-1 0,1 0,0 0,-1 0,-9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3:14:46.03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1 876,'1'-1,"0"1,1-1,-1 0,0 1,1-1,-1 0,0 0,0 0,0 0,0 0,0 0,0 0,0 0,0-1,1-1,2-3,116-151,-35 41,94-133,-154 200,-21 40,0 0,1 0,0 0,0 1,0 0,1 0,12-12,101-100,-110 111,1 0,23-15,2-4,-22 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3:14:48.48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0 742,'2'0,"0"-1,0 1,0-1,0 1,0-1,-1 0,1 0,0 0,-1 0,1 0,-1 0,1-1,2-1,19-24,-18 21,25-26,2 2,0 1,58-39,-63 51,-22 14,0 1,-1-1,1 0,0-1,-1 1,0-1,0 0,0 0,0 0,-1 0,1-1,-1 0,-1 1,1-1,2-5,9-22,2 0,36-52,-23 38,32-40,-40 58,0-1,16-32,-13 21,-12 26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3:14:50.32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0 930,'3'-2,"-1"1,1-1,-1 0,0 0,0 0,0 0,0 0,0 0,-1 0,1-1,-1 1,3-5,3-4,69-97,-10 12,-61 89,4-4,0-1,-1 0,0 0,-1-1,8-17,-12 22,0 1,1 0,0 0,0 1,1-1,-1 1,12-11,45-36,-31 29,-12 9,0-1,-1 0,0-1,-1-1,-2-1,26-39,-14 20,-21 33,-1 0,0 0,0-1,-1 0,1 1,-1-1,3-9,-2-1,1 0,1 0,1 1,0-1,0 2,2-1,13-18,2-4,-16 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5T23:14:54.47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2 724,'-1'-16,"1"0,0 0,2 0,0 0,1 0,0 0,8-22,10-8,35-54,-42 79,2 2,0 0,1 0,30-24,-30 30,0 0,25-14,-16 11,-19 11,0 0,-1-1,1 0,6-9,15-13,52-38,-72 60,1 0,-1 1,1 0,1 1,18-7,-17 7,1 0,-1-1,17-11,-16 7,-7 5,-1 0,0 1,1 0,0 0,0 0,0 0,0 1,0 0,10-3,-14 5,0 1,0-1,-1 1,1-1,0 1,0-1,0 1,-1-1,1 1,0 0,0-1,-1 1,1 0,-1-1,1 1,-1 0,1 0,-1 0,1 0,-1 0,0-1,1 1,-1 0,0 0,0 0,0 0,0 0,0 0,0 1,1 34,-1-30,-2 396,1-393,0 0,0 1,-1-1,0 0,0-1,-1 1,-6 13,-35 59,14-29,-3 6,-9 18,37-67,-1-1,0 0,0 0,-1-1,0 0,0 0,-1 0,0-1,0 0,-13 7,5-3,-22 19,16-10,-33 22,27-21,23-16,0 1,1 0,0 0,0 0,0 1,1-1,0 1,0 0,0 0,1 0,-3 9,1-5,0 0,0 0,-7 10,-63 76,34-47,31-36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3"/>
          <a:srcRect/>
          <a:stretch/>
        </p:blipFill>
        <p:spPr>
          <a:xfrm>
            <a:off x="6983308" y="450531"/>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4"/>
          <a:stretch>
            <a:fillRect/>
          </a:stretch>
        </p:blipFill>
        <p:spPr>
          <a:xfrm>
            <a:off x="4655554" y="457965"/>
            <a:ext cx="1825604" cy="4572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982CCA-1B74-BF6E-B229-11EF11E8D20A}"/>
              </a:ext>
            </a:extLst>
          </p:cNvPr>
          <p:cNvPicPr>
            <a:picLocks noChangeAspect="1"/>
          </p:cNvPicPr>
          <p:nvPr userDrawn="1"/>
        </p:nvPicPr>
        <p:blipFill>
          <a:blip r:embed="rId5"/>
          <a:stretch>
            <a:fillRect/>
          </a:stretch>
        </p:blipFill>
        <p:spPr>
          <a:xfrm>
            <a:off x="9294996" y="480267"/>
            <a:ext cx="2309706" cy="408248"/>
          </a:xfrm>
          <a:prstGeom prst="rect">
            <a:avLst/>
          </a:prstGeom>
        </p:spPr>
      </p:pic>
    </p:spTree>
    <p:extLst>
      <p:ext uri="{BB962C8B-B14F-4D97-AF65-F5344CB8AC3E}">
        <p14:creationId xmlns:p14="http://schemas.microsoft.com/office/powerpoint/2010/main" val="2742438284"/>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814866"/>
          </a:xfrm>
        </p:spPr>
        <p:txBody>
          <a:bodyPr/>
          <a:lstStyle>
            <a:lvl1pPr>
              <a:defRPr/>
            </a:lvl1pPr>
          </a:lstStyle>
          <a:p>
            <a:r>
              <a:rPr lang="en-US"/>
              <a:t>Title Only</a:t>
            </a:r>
          </a:p>
        </p:txBody>
      </p:sp>
    </p:spTree>
    <p:extLst>
      <p:ext uri="{BB962C8B-B14F-4D97-AF65-F5344CB8AC3E}">
        <p14:creationId xmlns:p14="http://schemas.microsoft.com/office/powerpoint/2010/main" val="696338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8" name="Text Placeholder 2">
            <a:extLst>
              <a:ext uri="{FF2B5EF4-FFF2-40B4-BE49-F238E27FC236}">
                <a16:creationId xmlns:a16="http://schemas.microsoft.com/office/drawing/2014/main" id="{70D1DF75-2FAB-4E03-98EA-F2E16DB3A424}"/>
              </a:ext>
            </a:extLst>
          </p:cNvPr>
          <p:cNvSpPr txBox="1">
            <a:spLocks/>
          </p:cNvSpPr>
          <p:nvPr userDrawn="1"/>
        </p:nvSpPr>
        <p:spPr>
          <a:xfrm>
            <a:off x="351422" y="6534374"/>
            <a:ext cx="4509516" cy="294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err="1"/>
              <a:t>ePIC</a:t>
            </a:r>
            <a:r>
              <a:rPr lang="en-US" sz="1400" dirty="0"/>
              <a:t> Collaboration Meeting July 14-18, 2025</a:t>
            </a:r>
          </a:p>
        </p:txBody>
      </p:sp>
      <p:sp>
        <p:nvSpPr>
          <p:cNvPr id="9" name="Text Placeholder 2">
            <a:extLst>
              <a:ext uri="{FF2B5EF4-FFF2-40B4-BE49-F238E27FC236}">
                <a16:creationId xmlns:a16="http://schemas.microsoft.com/office/drawing/2014/main" id="{E51EB3C1-1414-4721-B9A9-43D43377DAF1}"/>
              </a:ext>
            </a:extLst>
          </p:cNvPr>
          <p:cNvSpPr txBox="1">
            <a:spLocks/>
          </p:cNvSpPr>
          <p:nvPr userDrawn="1"/>
        </p:nvSpPr>
        <p:spPr>
          <a:xfrm>
            <a:off x="6001373" y="6534374"/>
            <a:ext cx="3151015" cy="29404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 Landgraf</a:t>
            </a:r>
          </a:p>
        </p:txBody>
      </p:sp>
      <p:sp>
        <p:nvSpPr>
          <p:cNvPr id="10" name="TextBox 9">
            <a:extLst>
              <a:ext uri="{FF2B5EF4-FFF2-40B4-BE49-F238E27FC236}">
                <a16:creationId xmlns:a16="http://schemas.microsoft.com/office/drawing/2014/main" id="{AFD76B7E-AE26-AA55-CC96-73F51F6E8B35}"/>
              </a:ext>
            </a:extLst>
          </p:cNvPr>
          <p:cNvSpPr txBox="1"/>
          <p:nvPr userDrawn="1"/>
        </p:nvSpPr>
        <p:spPr>
          <a:xfrm>
            <a:off x="11559830" y="6520638"/>
            <a:ext cx="402674" cy="307777"/>
          </a:xfrm>
          <a:prstGeom prst="rect">
            <a:avLst/>
          </a:prstGeom>
          <a:noFill/>
        </p:spPr>
        <p:txBody>
          <a:bodyPr wrap="none" rtlCol="0">
            <a:spAutoFit/>
          </a:bodyPr>
          <a:lstStyle/>
          <a:p>
            <a:fld id="{D31108B6-0374-46A6-89C3-2BCD379C18F3}" type="slidenum">
              <a:rPr lang="en-US" sz="1400" smtClean="0"/>
              <a:t>‹#›</a:t>
            </a:fld>
            <a:endParaRPr lang="en-US" sz="14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9" r:id="rId4"/>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3.png"/><Relationship Id="rId18" Type="http://schemas.openxmlformats.org/officeDocument/2006/relationships/customXml" Target="../ink/ink9.xm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customXml" Target="../ink/ink6.xml"/><Relationship Id="rId17" Type="http://schemas.openxmlformats.org/officeDocument/2006/relationships/image" Target="../media/image15.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4.xml"/><Relationship Id="rId6" Type="http://schemas.openxmlformats.org/officeDocument/2006/relationships/customXml" Target="../ink/ink3.xm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customXml" Target="../ink/ink5.xml"/><Relationship Id="rId19" Type="http://schemas.openxmlformats.org/officeDocument/2006/relationships/image" Target="../media/image16.png"/><Relationship Id="rId4" Type="http://schemas.openxmlformats.org/officeDocument/2006/relationships/customXml" Target="../ink/ink2.xml"/><Relationship Id="rId9" Type="http://schemas.openxmlformats.org/officeDocument/2006/relationships/image" Target="../media/image11.png"/><Relationship Id="rId14" Type="http://schemas.openxmlformats.org/officeDocument/2006/relationships/customXml" Target="../ink/ink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customXml" Target="../ink/ink11.xml"/><Relationship Id="rId5" Type="http://schemas.openxmlformats.org/officeDocument/2006/relationships/image" Target="../media/image19.png"/><Relationship Id="rId4" Type="http://schemas.openxmlformats.org/officeDocument/2006/relationships/customXml" Target="../ink/ink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dico.bnl.gov/event/26268/contributions/101528/attachments/59475/102194/ePIC_Tracking_Group_Meeting_Jan16_2025_NATOCHII.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dico.bnl.gov/event/26268/contributions/101528/attachments/59475/102194/ePIC_Tracking_Group_Meeting_Jan16_2025_NATOCHII.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2E71-BB4A-E217-EF24-768E63F593A1}"/>
              </a:ext>
            </a:extLst>
          </p:cNvPr>
          <p:cNvSpPr>
            <a:spLocks noGrp="1"/>
          </p:cNvSpPr>
          <p:nvPr>
            <p:ph type="ctrTitle"/>
          </p:nvPr>
        </p:nvSpPr>
        <p:spPr/>
        <p:txBody>
          <a:bodyPr>
            <a:normAutofit fontScale="90000"/>
          </a:bodyPr>
          <a:lstStyle/>
          <a:p>
            <a:r>
              <a:rPr lang="en-US" dirty="0"/>
              <a:t>Integration Issues Related to DAQ</a:t>
            </a:r>
            <a:br>
              <a:rPr lang="en-US" dirty="0"/>
            </a:br>
            <a:r>
              <a:rPr lang="en-US" sz="4000" dirty="0"/>
              <a:t>	</a:t>
            </a:r>
            <a:br>
              <a:rPr lang="en-US" sz="3100" dirty="0"/>
            </a:br>
            <a:r>
              <a:rPr lang="en-US" sz="3100" dirty="0"/>
              <a:t>	</a:t>
            </a:r>
            <a:r>
              <a:rPr lang="en-US" sz="3100" dirty="0">
                <a:solidFill>
                  <a:schemeClr val="bg1">
                    <a:lumMod val="75000"/>
                  </a:schemeClr>
                </a:solidFill>
              </a:rPr>
              <a:t>* Timing Requirements</a:t>
            </a:r>
            <a:br>
              <a:rPr lang="en-US" sz="3100" dirty="0">
                <a:solidFill>
                  <a:schemeClr val="bg1">
                    <a:lumMod val="75000"/>
                  </a:schemeClr>
                </a:solidFill>
              </a:rPr>
            </a:br>
            <a:r>
              <a:rPr lang="en-US" sz="3100" dirty="0">
                <a:solidFill>
                  <a:schemeClr val="bg1">
                    <a:lumMod val="75000"/>
                  </a:schemeClr>
                </a:solidFill>
              </a:rPr>
              <a:t>	* TOF Requirements, T0, Calibrations – Satoshi Yano</a:t>
            </a:r>
            <a:br>
              <a:rPr lang="en-US" sz="3100" dirty="0"/>
            </a:br>
            <a:r>
              <a:rPr lang="en-US" sz="3100" dirty="0"/>
              <a:t>	* Data volumes, Event Rates, Noise</a:t>
            </a:r>
            <a:br>
              <a:rPr lang="en-US" sz="3100" dirty="0"/>
            </a:br>
            <a:br>
              <a:rPr lang="en-US" sz="3100" dirty="0"/>
            </a:br>
            <a:br>
              <a:rPr lang="en-US" sz="3100" dirty="0"/>
            </a:br>
            <a:r>
              <a:rPr lang="en-US" sz="3100" dirty="0"/>
              <a:t>Jeff Landgraf</a:t>
            </a:r>
          </a:p>
        </p:txBody>
      </p:sp>
    </p:spTree>
    <p:extLst>
      <p:ext uri="{BB962C8B-B14F-4D97-AF65-F5344CB8AC3E}">
        <p14:creationId xmlns:p14="http://schemas.microsoft.com/office/powerpoint/2010/main" val="169114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6E10C-8D88-2A0B-38F9-F8B7767DD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68E8D-B035-F1E0-3986-84DBE8A9CE64}"/>
              </a:ext>
            </a:extLst>
          </p:cNvPr>
          <p:cNvSpPr>
            <a:spLocks noGrp="1"/>
          </p:cNvSpPr>
          <p:nvPr>
            <p:ph type="title"/>
          </p:nvPr>
        </p:nvSpPr>
        <p:spPr/>
        <p:txBody>
          <a:bodyPr/>
          <a:lstStyle/>
          <a:p>
            <a:r>
              <a:rPr lang="en-US" dirty="0"/>
              <a:t>Synchrotron Radiation Issues</a:t>
            </a:r>
          </a:p>
        </p:txBody>
      </p:sp>
      <p:pic>
        <p:nvPicPr>
          <p:cNvPr id="3" name="Picture 2">
            <a:extLst>
              <a:ext uri="{FF2B5EF4-FFF2-40B4-BE49-F238E27FC236}">
                <a16:creationId xmlns:a16="http://schemas.microsoft.com/office/drawing/2014/main" id="{962F3C48-2BE1-822B-0981-D4EB2AC32C22}"/>
              </a:ext>
            </a:extLst>
          </p:cNvPr>
          <p:cNvPicPr>
            <a:picLocks noChangeAspect="1"/>
          </p:cNvPicPr>
          <p:nvPr/>
        </p:nvPicPr>
        <p:blipFill>
          <a:blip r:embed="rId2"/>
          <a:stretch>
            <a:fillRect/>
          </a:stretch>
        </p:blipFill>
        <p:spPr>
          <a:xfrm>
            <a:off x="5018887" y="947984"/>
            <a:ext cx="7173113" cy="502899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5B1550-11C5-2B17-F2EB-69B2A7DE8F6A}"/>
                  </a:ext>
                </a:extLst>
              </p:cNvPr>
              <p:cNvSpPr txBox="1"/>
              <p:nvPr/>
            </p:nvSpPr>
            <p:spPr>
              <a:xfrm>
                <a:off x="495014" y="1093155"/>
                <a:ext cx="4523873" cy="4479752"/>
              </a:xfrm>
              <a:prstGeom prst="rect">
                <a:avLst/>
              </a:prstGeom>
              <a:noFill/>
            </p:spPr>
            <p:txBody>
              <a:bodyPr wrap="square" rtlCol="0">
                <a:spAutoFit/>
              </a:bodyPr>
              <a:lstStyle/>
              <a:p>
                <a:pPr marL="342900" indent="-342900">
                  <a:buFont typeface="Arial" panose="020B0604020202020204" pitchFamily="34" charset="0"/>
                  <a:buChar char="•"/>
                </a:pPr>
                <a:r>
                  <a:rPr lang="en-US" sz="1600" dirty="0"/>
                  <a:t>There is no reason to expect that the 2x50mm masks work better than the 2x20mm masks. (The 2x50mm point is invalid)</a:t>
                </a:r>
              </a:p>
              <a:p>
                <a:pPr marL="342900" indent="-342900">
                  <a:buFont typeface="Arial" panose="020B0604020202020204" pitchFamily="34" charset="0"/>
                  <a:buChar char="•"/>
                </a:pPr>
                <a:r>
                  <a:rPr lang="en-US" sz="1600" dirty="0"/>
                  <a:t>There is a question as to the worst data point for SR.   The SR is highest at 18 GeV, but the Beam current is a factor of 10 higher at 10GeV</a:t>
                </a:r>
              </a:p>
              <a:p>
                <a:pPr marL="342900" indent="-342900">
                  <a:buFont typeface="Arial" panose="020B0604020202020204" pitchFamily="34" charset="0"/>
                  <a:buChar char="•"/>
                </a:pPr>
                <a:r>
                  <a:rPr lang="en-US" sz="1600" dirty="0"/>
                  <a:t>I tried to scale this to 10x275.  At Andrii’s advice I divided the energy entire distribution of hepmc3 events by </a:t>
                </a:r>
                <a14:m>
                  <m:oMath xmlns:m="http://schemas.openxmlformats.org/officeDocument/2006/math">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18</m:t>
                                </m:r>
                              </m:num>
                              <m:den>
                                <m:r>
                                  <a:rPr lang="en-US" sz="1600" b="0" i="1" smtClean="0">
                                    <a:latin typeface="Cambria Math" panose="02040503050406030204" pitchFamily="18" charset="0"/>
                                  </a:rPr>
                                  <m:t>10</m:t>
                                </m:r>
                              </m:den>
                            </m:f>
                          </m:e>
                        </m:d>
                      </m:e>
                      <m:sup>
                        <m:r>
                          <a:rPr lang="en-US" sz="1600" b="0" i="1" smtClean="0">
                            <a:latin typeface="Cambria Math" panose="02040503050406030204" pitchFamily="18" charset="0"/>
                          </a:rPr>
                          <m:t>3</m:t>
                        </m:r>
                      </m:sup>
                    </m:sSup>
                  </m:oMath>
                </a14:m>
                <a:r>
                  <a:rPr lang="en-US" sz="1600" b="0" dirty="0"/>
                  <a:t>and then reran </a:t>
                </a:r>
                <a:r>
                  <a:rPr lang="en-US" sz="1600" b="0" dirty="0" err="1"/>
                  <a:t>npsim</a:t>
                </a:r>
                <a:r>
                  <a:rPr lang="en-US" sz="1600" b="0" dirty="0"/>
                  <a:t>/</a:t>
                </a:r>
                <a:r>
                  <a:rPr lang="en-US" sz="1600" b="0" dirty="0" err="1"/>
                  <a:t>eicrecon</a:t>
                </a:r>
                <a:r>
                  <a:rPr lang="en-US" sz="1600" b="0" dirty="0"/>
                  <a:t>.  Only 2 events made it through despite the higher beam current.</a:t>
                </a:r>
              </a:p>
              <a:p>
                <a:pPr marL="342900" indent="-342900">
                  <a:buFont typeface="Arial" panose="020B0604020202020204" pitchFamily="34" charset="0"/>
                  <a:buChar char="•"/>
                </a:pPr>
                <a:r>
                  <a:rPr lang="en-US" sz="1600" dirty="0"/>
                  <a:t>Andrii claims that the current goal / expectation is another reduction of 50-100.</a:t>
                </a:r>
              </a:p>
              <a:p>
                <a:pPr marL="342900" indent="-342900">
                  <a:buFont typeface="+mj-lt"/>
                  <a:buAutoNum type="arabicPeriod"/>
                </a:pPr>
                <a:endParaRPr lang="en-US" dirty="0"/>
              </a:p>
            </p:txBody>
          </p:sp>
        </mc:Choice>
        <mc:Fallback xmlns="">
          <p:sp>
            <p:nvSpPr>
              <p:cNvPr id="4" name="TextBox 3">
                <a:extLst>
                  <a:ext uri="{FF2B5EF4-FFF2-40B4-BE49-F238E27FC236}">
                    <a16:creationId xmlns:a16="http://schemas.microsoft.com/office/drawing/2014/main" id="{AE5B1550-11C5-2B17-F2EB-69B2A7DE8F6A}"/>
                  </a:ext>
                </a:extLst>
              </p:cNvPr>
              <p:cNvSpPr txBox="1">
                <a:spLocks noRot="1" noChangeAspect="1" noMove="1" noResize="1" noEditPoints="1" noAdjustHandles="1" noChangeArrowheads="1" noChangeShapeType="1" noTextEdit="1"/>
              </p:cNvSpPr>
              <p:nvPr/>
            </p:nvSpPr>
            <p:spPr>
              <a:xfrm>
                <a:off x="495014" y="1093155"/>
                <a:ext cx="4523873" cy="4479752"/>
              </a:xfrm>
              <a:prstGeom prst="rect">
                <a:avLst/>
              </a:prstGeom>
              <a:blipFill>
                <a:blip r:embed="rId3"/>
                <a:stretch>
                  <a:fillRect l="-539" t="-408" r="-148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B7404FDA-9465-B32F-5EDA-B27CF0A79830}"/>
              </a:ext>
            </a:extLst>
          </p:cNvPr>
          <p:cNvSpPr/>
          <p:nvPr/>
        </p:nvSpPr>
        <p:spPr>
          <a:xfrm>
            <a:off x="958850" y="3112379"/>
            <a:ext cx="9017000" cy="286460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I’m taking 4 things from the synchrotron radiation study (thus far)</a:t>
            </a:r>
          </a:p>
          <a:p>
            <a:endParaRPr lang="en-US" dirty="0">
              <a:solidFill>
                <a:schemeClr val="tx1"/>
              </a:solidFill>
            </a:endParaRPr>
          </a:p>
          <a:p>
            <a:pPr marL="342900" indent="-342900">
              <a:buAutoNum type="arabicPeriod"/>
            </a:pPr>
            <a:r>
              <a:rPr lang="en-US" dirty="0">
                <a:solidFill>
                  <a:schemeClr val="tx1"/>
                </a:solidFill>
              </a:rPr>
              <a:t>There has been quite some progress already.  The original estimates would have been impossible to consider reading out.</a:t>
            </a:r>
          </a:p>
          <a:p>
            <a:pPr marL="342900" indent="-342900">
              <a:buAutoNum type="arabicPeriod"/>
            </a:pPr>
            <a:r>
              <a:rPr lang="en-US" dirty="0">
                <a:solidFill>
                  <a:schemeClr val="tx1"/>
                </a:solidFill>
              </a:rPr>
              <a:t>The current hit rates are very high ~1 GHz in the barrel vertex, and endcap tracker.  We could likely readout the MAPS detectors, but would need to rethink the maximum data rates.  The very high rates are limited to a few detectors</a:t>
            </a:r>
          </a:p>
          <a:p>
            <a:pPr marL="342900" indent="-342900">
              <a:buAutoNum type="arabicPeriod"/>
            </a:pPr>
            <a:r>
              <a:rPr lang="en-US" dirty="0">
                <a:solidFill>
                  <a:schemeClr val="tx1"/>
                </a:solidFill>
              </a:rPr>
              <a:t>10 GeV likely has lower synchrotron radiation than 18 GeV, the SR power wins over the higher beam current</a:t>
            </a:r>
          </a:p>
          <a:p>
            <a:pPr marL="342900" indent="-342900">
              <a:buAutoNum type="arabicPeriod"/>
            </a:pPr>
            <a:r>
              <a:rPr lang="en-US" dirty="0">
                <a:solidFill>
                  <a:schemeClr val="tx1"/>
                </a:solidFill>
              </a:rPr>
              <a:t>We still need patience before including SR estimates in projections</a:t>
            </a:r>
          </a:p>
        </p:txBody>
      </p:sp>
    </p:spTree>
    <p:extLst>
      <p:ext uri="{BB962C8B-B14F-4D97-AF65-F5344CB8AC3E}">
        <p14:creationId xmlns:p14="http://schemas.microsoft.com/office/powerpoint/2010/main" val="179715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B5E0-DE02-0C7B-A542-E0C38D786BFD}"/>
              </a:ext>
            </a:extLst>
          </p:cNvPr>
          <p:cNvSpPr>
            <a:spLocks noGrp="1"/>
          </p:cNvSpPr>
          <p:nvPr>
            <p:ph type="title"/>
          </p:nvPr>
        </p:nvSpPr>
        <p:spPr/>
        <p:txBody>
          <a:bodyPr/>
          <a:lstStyle/>
          <a:p>
            <a:r>
              <a:rPr lang="en-US" dirty="0"/>
              <a:t>Hit Rates</a:t>
            </a:r>
          </a:p>
        </p:txBody>
      </p:sp>
      <p:pic>
        <p:nvPicPr>
          <p:cNvPr id="4" name="Picture 3">
            <a:extLst>
              <a:ext uri="{FF2B5EF4-FFF2-40B4-BE49-F238E27FC236}">
                <a16:creationId xmlns:a16="http://schemas.microsoft.com/office/drawing/2014/main" id="{92A88069-2334-0113-8631-95C525EBBFB0}"/>
              </a:ext>
            </a:extLst>
          </p:cNvPr>
          <p:cNvPicPr>
            <a:picLocks noChangeAspect="1"/>
          </p:cNvPicPr>
          <p:nvPr/>
        </p:nvPicPr>
        <p:blipFill>
          <a:blip r:embed="rId2"/>
          <a:stretch>
            <a:fillRect/>
          </a:stretch>
        </p:blipFill>
        <p:spPr>
          <a:xfrm>
            <a:off x="569390" y="1173874"/>
            <a:ext cx="5361954" cy="4776348"/>
          </a:xfrm>
          <a:prstGeom prst="rect">
            <a:avLst/>
          </a:prstGeom>
        </p:spPr>
      </p:pic>
      <p:pic>
        <p:nvPicPr>
          <p:cNvPr id="5" name="Picture 4">
            <a:extLst>
              <a:ext uri="{FF2B5EF4-FFF2-40B4-BE49-F238E27FC236}">
                <a16:creationId xmlns:a16="http://schemas.microsoft.com/office/drawing/2014/main" id="{8652A797-E7AD-43B0-4464-F546D959E7BB}"/>
              </a:ext>
            </a:extLst>
          </p:cNvPr>
          <p:cNvPicPr>
            <a:picLocks noChangeAspect="1"/>
          </p:cNvPicPr>
          <p:nvPr/>
        </p:nvPicPr>
        <p:blipFill>
          <a:blip r:embed="rId3"/>
          <a:stretch>
            <a:fillRect/>
          </a:stretch>
        </p:blipFill>
        <p:spPr>
          <a:xfrm>
            <a:off x="6021809" y="1112487"/>
            <a:ext cx="5939388" cy="4776348"/>
          </a:xfrm>
          <a:prstGeom prst="rect">
            <a:avLst/>
          </a:prstGeom>
        </p:spPr>
      </p:pic>
      <p:cxnSp>
        <p:nvCxnSpPr>
          <p:cNvPr id="7" name="Straight Connector 6">
            <a:extLst>
              <a:ext uri="{FF2B5EF4-FFF2-40B4-BE49-F238E27FC236}">
                <a16:creationId xmlns:a16="http://schemas.microsoft.com/office/drawing/2014/main" id="{673FE7B0-8567-A51A-2DDC-C9B0DC1EFDE1}"/>
              </a:ext>
            </a:extLst>
          </p:cNvPr>
          <p:cNvCxnSpPr/>
          <p:nvPr/>
        </p:nvCxnSpPr>
        <p:spPr>
          <a:xfrm>
            <a:off x="8231144" y="2364699"/>
            <a:ext cx="357765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1A9D80-D609-0A77-F5C5-982D820332E6}"/>
              </a:ext>
            </a:extLst>
          </p:cNvPr>
          <p:cNvCxnSpPr>
            <a:cxnSpLocks/>
          </p:cNvCxnSpPr>
          <p:nvPr/>
        </p:nvCxnSpPr>
        <p:spPr>
          <a:xfrm>
            <a:off x="6648432" y="2364699"/>
            <a:ext cx="35726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FADEB44-4AAC-0C11-5155-ABB2A795A64B}"/>
              </a:ext>
            </a:extLst>
          </p:cNvPr>
          <p:cNvSpPr txBox="1"/>
          <p:nvPr/>
        </p:nvSpPr>
        <p:spPr>
          <a:xfrm>
            <a:off x="8635878" y="2103089"/>
            <a:ext cx="1478290" cy="261610"/>
          </a:xfrm>
          <a:prstGeom prst="rect">
            <a:avLst/>
          </a:prstGeom>
          <a:noFill/>
        </p:spPr>
        <p:txBody>
          <a:bodyPr wrap="none" rtlCol="0">
            <a:spAutoFit/>
          </a:bodyPr>
          <a:lstStyle/>
          <a:p>
            <a:r>
              <a:rPr lang="en-US" sz="1100" b="1" dirty="0">
                <a:solidFill>
                  <a:srgbClr val="002060"/>
                </a:solidFill>
              </a:rPr>
              <a:t>CALOROC (50 kHz)</a:t>
            </a:r>
          </a:p>
        </p:txBody>
      </p:sp>
      <p:cxnSp>
        <p:nvCxnSpPr>
          <p:cNvPr id="11" name="Straight Connector 10">
            <a:extLst>
              <a:ext uri="{FF2B5EF4-FFF2-40B4-BE49-F238E27FC236}">
                <a16:creationId xmlns:a16="http://schemas.microsoft.com/office/drawing/2014/main" id="{B26E82F3-9DCE-925F-1245-26AD313241CF}"/>
              </a:ext>
            </a:extLst>
          </p:cNvPr>
          <p:cNvCxnSpPr/>
          <p:nvPr/>
        </p:nvCxnSpPr>
        <p:spPr>
          <a:xfrm>
            <a:off x="8231144" y="2468381"/>
            <a:ext cx="357765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B5B542-BBD3-38AA-C456-0EE37AFAC2B3}"/>
              </a:ext>
            </a:extLst>
          </p:cNvPr>
          <p:cNvCxnSpPr>
            <a:cxnSpLocks/>
          </p:cNvCxnSpPr>
          <p:nvPr/>
        </p:nvCxnSpPr>
        <p:spPr>
          <a:xfrm>
            <a:off x="6648432" y="2468381"/>
            <a:ext cx="35726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DB5A335-9433-D747-6343-1CEB9244F937}"/>
              </a:ext>
            </a:extLst>
          </p:cNvPr>
          <p:cNvSpPr txBox="1"/>
          <p:nvPr/>
        </p:nvSpPr>
        <p:spPr>
          <a:xfrm>
            <a:off x="10101365" y="2463373"/>
            <a:ext cx="1244251" cy="261610"/>
          </a:xfrm>
          <a:prstGeom prst="rect">
            <a:avLst/>
          </a:prstGeom>
          <a:noFill/>
          <a:ln>
            <a:noFill/>
          </a:ln>
        </p:spPr>
        <p:txBody>
          <a:bodyPr wrap="none" rtlCol="0">
            <a:spAutoFit/>
          </a:bodyPr>
          <a:lstStyle/>
          <a:p>
            <a:r>
              <a:rPr lang="en-US" sz="1100" b="1" dirty="0">
                <a:solidFill>
                  <a:schemeClr val="bg2"/>
                </a:solidFill>
              </a:rPr>
              <a:t>SALSA (25 kHz)</a:t>
            </a:r>
          </a:p>
        </p:txBody>
      </p:sp>
      <p:cxnSp>
        <p:nvCxnSpPr>
          <p:cNvPr id="14" name="Straight Connector 13">
            <a:extLst>
              <a:ext uri="{FF2B5EF4-FFF2-40B4-BE49-F238E27FC236}">
                <a16:creationId xmlns:a16="http://schemas.microsoft.com/office/drawing/2014/main" id="{DB7AF7A1-7B23-40C4-AAA9-1CC94D356F0C}"/>
              </a:ext>
            </a:extLst>
          </p:cNvPr>
          <p:cNvCxnSpPr>
            <a:cxnSpLocks/>
          </p:cNvCxnSpPr>
          <p:nvPr/>
        </p:nvCxnSpPr>
        <p:spPr>
          <a:xfrm>
            <a:off x="6648432" y="3089224"/>
            <a:ext cx="516036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EBFFE1-DAD1-9E1A-995D-88E686756826}"/>
              </a:ext>
            </a:extLst>
          </p:cNvPr>
          <p:cNvSpPr txBox="1"/>
          <p:nvPr/>
        </p:nvSpPr>
        <p:spPr>
          <a:xfrm>
            <a:off x="10101365" y="3084216"/>
            <a:ext cx="1313180" cy="261610"/>
          </a:xfrm>
          <a:prstGeom prst="rect">
            <a:avLst/>
          </a:prstGeom>
          <a:noFill/>
          <a:ln>
            <a:noFill/>
          </a:ln>
        </p:spPr>
        <p:txBody>
          <a:bodyPr wrap="none" rtlCol="0">
            <a:spAutoFit/>
          </a:bodyPr>
          <a:lstStyle/>
          <a:p>
            <a:r>
              <a:rPr lang="en-US" sz="1100" b="1" dirty="0">
                <a:solidFill>
                  <a:srgbClr val="00B050"/>
                </a:solidFill>
              </a:rPr>
              <a:t>EICROC (350 Hz)</a:t>
            </a:r>
          </a:p>
        </p:txBody>
      </p:sp>
    </p:spTree>
    <p:extLst>
      <p:ext uri="{BB962C8B-B14F-4D97-AF65-F5344CB8AC3E}">
        <p14:creationId xmlns:p14="http://schemas.microsoft.com/office/powerpoint/2010/main" val="1546043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9177-7443-4C1A-EE20-A2AC92CBE62B}"/>
              </a:ext>
            </a:extLst>
          </p:cNvPr>
          <p:cNvSpPr>
            <a:spLocks noGrp="1"/>
          </p:cNvSpPr>
          <p:nvPr>
            <p:ph type="title"/>
          </p:nvPr>
        </p:nvSpPr>
        <p:spPr/>
        <p:txBody>
          <a:bodyPr/>
          <a:lstStyle/>
          <a:p>
            <a:r>
              <a:rPr lang="en-US" dirty="0"/>
              <a:t>Data Rates for Different Energies (</a:t>
            </a:r>
            <a:r>
              <a:rPr lang="en-US" dirty="0" err="1"/>
              <a:t>eP</a:t>
            </a:r>
            <a:r>
              <a:rPr lang="en-US" dirty="0"/>
              <a:t>)</a:t>
            </a:r>
          </a:p>
        </p:txBody>
      </p:sp>
      <p:pic>
        <p:nvPicPr>
          <p:cNvPr id="4" name="Picture 3">
            <a:extLst>
              <a:ext uri="{FF2B5EF4-FFF2-40B4-BE49-F238E27FC236}">
                <a16:creationId xmlns:a16="http://schemas.microsoft.com/office/drawing/2014/main" id="{E1F7F9B8-29B5-FF40-ECF5-CCD8CF368EEF}"/>
              </a:ext>
            </a:extLst>
          </p:cNvPr>
          <p:cNvPicPr>
            <a:picLocks noChangeAspect="1"/>
          </p:cNvPicPr>
          <p:nvPr/>
        </p:nvPicPr>
        <p:blipFill>
          <a:blip r:embed="rId2"/>
          <a:stretch>
            <a:fillRect/>
          </a:stretch>
        </p:blipFill>
        <p:spPr>
          <a:xfrm>
            <a:off x="643761" y="880978"/>
            <a:ext cx="5104626" cy="4008235"/>
          </a:xfrm>
          <a:prstGeom prst="rect">
            <a:avLst/>
          </a:prstGeom>
        </p:spPr>
      </p:pic>
      <p:pic>
        <p:nvPicPr>
          <p:cNvPr id="6" name="Picture 5">
            <a:extLst>
              <a:ext uri="{FF2B5EF4-FFF2-40B4-BE49-F238E27FC236}">
                <a16:creationId xmlns:a16="http://schemas.microsoft.com/office/drawing/2014/main" id="{E61AE7D9-C699-6017-EC47-F6C2585C3877}"/>
              </a:ext>
            </a:extLst>
          </p:cNvPr>
          <p:cNvPicPr>
            <a:picLocks noChangeAspect="1"/>
          </p:cNvPicPr>
          <p:nvPr/>
        </p:nvPicPr>
        <p:blipFill>
          <a:blip r:embed="rId3"/>
          <a:stretch>
            <a:fillRect/>
          </a:stretch>
        </p:blipFill>
        <p:spPr>
          <a:xfrm>
            <a:off x="6096000" y="929103"/>
            <a:ext cx="5305568" cy="3911983"/>
          </a:xfrm>
          <a:prstGeom prst="rect">
            <a:avLst/>
          </a:prstGeom>
        </p:spPr>
      </p:pic>
      <p:sp>
        <p:nvSpPr>
          <p:cNvPr id="3" name="TextBox 2">
            <a:extLst>
              <a:ext uri="{FF2B5EF4-FFF2-40B4-BE49-F238E27FC236}">
                <a16:creationId xmlns:a16="http://schemas.microsoft.com/office/drawing/2014/main" id="{F0E8CD6D-63D5-EF05-4206-3E1DB6A22AAD}"/>
              </a:ext>
            </a:extLst>
          </p:cNvPr>
          <p:cNvSpPr txBox="1"/>
          <p:nvPr/>
        </p:nvSpPr>
        <p:spPr>
          <a:xfrm>
            <a:off x="1168401" y="4889213"/>
            <a:ext cx="10515600"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t>These are well within our capabilities (ignoring for now the SR)</a:t>
            </a:r>
          </a:p>
          <a:p>
            <a:pPr marL="285750" indent="-285750">
              <a:buFont typeface="Arial" panose="020B0604020202020204" pitchFamily="34" charset="0"/>
              <a:buChar char="•"/>
            </a:pPr>
            <a:r>
              <a:rPr lang="en-US" sz="1200" dirty="0"/>
              <a:t>The goal of not touching the data at all in DAQ is not likely to be possible at moderate luminosities, however the ASIC formats are not very compressed, we can likely get to 100 </a:t>
            </a:r>
            <a:r>
              <a:rPr lang="en-US" sz="1200" dirty="0" err="1"/>
              <a:t>gbps</a:t>
            </a:r>
            <a:r>
              <a:rPr lang="en-US" sz="1200" dirty="0"/>
              <a:t> target via lossless repacking and/or simple analysis such as clustering</a:t>
            </a:r>
          </a:p>
          <a:p>
            <a:pPr marL="285750" indent="-285750">
              <a:buFont typeface="Arial" panose="020B0604020202020204" pitchFamily="34" charset="0"/>
              <a:buChar char="•"/>
            </a:pPr>
            <a:r>
              <a:rPr lang="en-US" sz="1200" dirty="0"/>
              <a:t>We need to evaluate the maximum rate regions of each detector to ensure the ASICs can keep up with the data volume.</a:t>
            </a:r>
          </a:p>
        </p:txBody>
      </p:sp>
    </p:spTree>
    <p:extLst>
      <p:ext uri="{BB962C8B-B14F-4D97-AF65-F5344CB8AC3E}">
        <p14:creationId xmlns:p14="http://schemas.microsoft.com/office/powerpoint/2010/main" val="134283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E347-9C37-1802-AE08-420A20C6FA89}"/>
              </a:ext>
            </a:extLst>
          </p:cNvPr>
          <p:cNvSpPr>
            <a:spLocks noGrp="1"/>
          </p:cNvSpPr>
          <p:nvPr>
            <p:ph type="title"/>
          </p:nvPr>
        </p:nvSpPr>
        <p:spPr/>
        <p:txBody>
          <a:bodyPr/>
          <a:lstStyle/>
          <a:p>
            <a:r>
              <a:rPr lang="en-US" dirty="0"/>
              <a:t>Noise</a:t>
            </a:r>
          </a:p>
        </p:txBody>
      </p:sp>
      <p:sp>
        <p:nvSpPr>
          <p:cNvPr id="3" name="TextBox 2">
            <a:extLst>
              <a:ext uri="{FF2B5EF4-FFF2-40B4-BE49-F238E27FC236}">
                <a16:creationId xmlns:a16="http://schemas.microsoft.com/office/drawing/2014/main" id="{F22FEE1E-D632-1E78-4FA0-9F5A39FF3FB4}"/>
              </a:ext>
            </a:extLst>
          </p:cNvPr>
          <p:cNvSpPr txBox="1"/>
          <p:nvPr/>
        </p:nvSpPr>
        <p:spPr>
          <a:xfrm>
            <a:off x="667614" y="871830"/>
            <a:ext cx="10971936" cy="4801314"/>
          </a:xfrm>
          <a:prstGeom prst="rect">
            <a:avLst/>
          </a:prstGeom>
          <a:noFill/>
        </p:spPr>
        <p:txBody>
          <a:bodyPr wrap="square" rtlCol="0">
            <a:spAutoFit/>
          </a:bodyPr>
          <a:lstStyle/>
          <a:p>
            <a:pPr marL="342900" indent="-342900">
              <a:buAutoNum type="arabicPeriod"/>
            </a:pPr>
            <a:r>
              <a:rPr lang="en-US" dirty="0"/>
              <a:t>For detectors where we expect charge sharing: random noise is an issue in the ASIC / FEB / RDO, not in the final data</a:t>
            </a:r>
          </a:p>
          <a:p>
            <a:pPr marL="800100" lvl="1" indent="-342900">
              <a:buFont typeface="Arial" panose="020B0604020202020204" pitchFamily="34" charset="0"/>
              <a:buChar char="•"/>
            </a:pPr>
            <a:r>
              <a:rPr lang="en-US" dirty="0"/>
              <a:t>We can eliminate significant noise by requiring adjacent hits (After RDO)</a:t>
            </a:r>
          </a:p>
          <a:p>
            <a:pPr marL="800100" lvl="1" indent="-342900">
              <a:buFont typeface="Arial" panose="020B0604020202020204" pitchFamily="34" charset="0"/>
              <a:buChar char="•"/>
            </a:pPr>
            <a:r>
              <a:rPr lang="en-US" dirty="0"/>
              <a:t>Coherent noise needs to be addressed externally, and can not exceed ASIC capabilities</a:t>
            </a:r>
          </a:p>
          <a:p>
            <a:pPr marL="800100" lvl="1" indent="-342900">
              <a:buFont typeface="Arial" panose="020B0604020202020204" pitchFamily="34" charset="0"/>
              <a:buChar char="•"/>
            </a:pPr>
            <a:endParaRPr lang="en-US" dirty="0"/>
          </a:p>
          <a:p>
            <a:pPr marL="342900" indent="-342900">
              <a:buFont typeface="+mj-lt"/>
              <a:buAutoNum type="arabicPeriod"/>
            </a:pPr>
            <a:r>
              <a:rPr lang="en-US" dirty="0"/>
              <a:t>If too much noise is present:</a:t>
            </a:r>
          </a:p>
          <a:p>
            <a:pPr marL="800100" lvl="1" indent="-342900">
              <a:buFont typeface="Arial" panose="020B0604020202020204" pitchFamily="34" charset="0"/>
              <a:buChar char="•"/>
            </a:pPr>
            <a:r>
              <a:rPr lang="en-US" dirty="0"/>
              <a:t>Raise thresholds</a:t>
            </a:r>
          </a:p>
          <a:p>
            <a:pPr marL="800100" lvl="1" indent="-342900">
              <a:buFont typeface="Arial" panose="020B0604020202020204" pitchFamily="34" charset="0"/>
              <a:buChar char="•"/>
            </a:pPr>
            <a:r>
              <a:rPr lang="en-US" dirty="0"/>
              <a:t>Lower ASIC controls (number of </a:t>
            </a:r>
            <a:r>
              <a:rPr lang="en-US" dirty="0" err="1"/>
              <a:t>timebins</a:t>
            </a:r>
            <a:r>
              <a:rPr lang="en-US" dirty="0"/>
              <a:t> readout)</a:t>
            </a:r>
          </a:p>
          <a:p>
            <a:pPr marL="800100" lvl="1" indent="-342900">
              <a:buFont typeface="Arial" panose="020B0604020202020204" pitchFamily="34" charset="0"/>
              <a:buChar char="•"/>
            </a:pPr>
            <a:r>
              <a:rPr lang="en-US" dirty="0"/>
              <a:t>Disable (or don’t connect) channels – this could be a solution in very high-rate areas, although it is not simple given the fact that such areas are already have constrained space.</a:t>
            </a:r>
          </a:p>
          <a:p>
            <a:pPr marL="800100" lvl="1" indent="-342900">
              <a:buFont typeface="Arial" panose="020B0604020202020204" pitchFamily="34" charset="0"/>
              <a:buChar char="•"/>
            </a:pPr>
            <a:r>
              <a:rPr lang="en-US" dirty="0"/>
              <a:t>Apply deadtime to detector</a:t>
            </a:r>
          </a:p>
          <a:p>
            <a:pPr marL="800100" lvl="1" indent="-342900">
              <a:buFont typeface="Arial" panose="020B0604020202020204" pitchFamily="34" charset="0"/>
              <a:buChar char="•"/>
            </a:pPr>
            <a:r>
              <a:rPr lang="en-US" dirty="0"/>
              <a:t>Join ASIC internal-mini-reviews and push for more efficient data packing</a:t>
            </a:r>
          </a:p>
          <a:p>
            <a:pPr marL="800100" lvl="1" indent="-342900">
              <a:buFont typeface="Arial" panose="020B0604020202020204" pitchFamily="34" charset="0"/>
              <a:buChar char="•"/>
            </a:pPr>
            <a:endParaRPr lang="en-US" dirty="0"/>
          </a:p>
          <a:p>
            <a:pPr marL="342900" indent="-342900">
              <a:buFont typeface="+mj-lt"/>
              <a:buAutoNum type="arabicPeriod"/>
            </a:pPr>
            <a:r>
              <a:rPr lang="en-US" dirty="0"/>
              <a:t>Algorithm for finding maximum noise</a:t>
            </a:r>
          </a:p>
          <a:p>
            <a:pPr marL="800100" lvl="1" indent="-342900">
              <a:buFont typeface="Arial" panose="020B0604020202020204" pitchFamily="34" charset="0"/>
              <a:buChar char="•"/>
            </a:pPr>
            <a:r>
              <a:rPr lang="en-US" dirty="0"/>
              <a:t>Find hit rate in worst-case physics --- careful, full understanding of simulation and ASIC required!</a:t>
            </a:r>
          </a:p>
          <a:p>
            <a:pPr marL="800100" lvl="1" indent="-342900">
              <a:buFont typeface="Arial" panose="020B0604020202020204" pitchFamily="34" charset="0"/>
              <a:buChar char="•"/>
            </a:pPr>
            <a:r>
              <a:rPr lang="en-US" dirty="0"/>
              <a:t>Subtract hit rate from MAX-RATE from table on page 5.</a:t>
            </a:r>
          </a:p>
          <a:p>
            <a:pPr marL="742950" lvl="1" indent="-285750">
              <a:buFont typeface="Arial" panose="020B0604020202020204" pitchFamily="34" charset="0"/>
              <a:buChar char="•"/>
            </a:pPr>
            <a:r>
              <a:rPr lang="en-US" dirty="0"/>
              <a:t> Apply safety margin you think is appropriate! </a:t>
            </a:r>
          </a:p>
        </p:txBody>
      </p:sp>
    </p:spTree>
    <p:extLst>
      <p:ext uri="{BB962C8B-B14F-4D97-AF65-F5344CB8AC3E}">
        <p14:creationId xmlns:p14="http://schemas.microsoft.com/office/powerpoint/2010/main" val="169247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C50A-49D4-0DAA-E9D7-453C9B2DAEBE}"/>
              </a:ext>
            </a:extLst>
          </p:cNvPr>
          <p:cNvSpPr>
            <a:spLocks noGrp="1"/>
          </p:cNvSpPr>
          <p:nvPr>
            <p:ph type="title"/>
          </p:nvPr>
        </p:nvSpPr>
        <p:spPr/>
        <p:txBody>
          <a:bodyPr/>
          <a:lstStyle/>
          <a:p>
            <a:r>
              <a:rPr lang="en-US" dirty="0"/>
              <a:t>Discussion?	</a:t>
            </a:r>
          </a:p>
        </p:txBody>
      </p:sp>
      <p:sp>
        <p:nvSpPr>
          <p:cNvPr id="3" name="TextBox 2">
            <a:extLst>
              <a:ext uri="{FF2B5EF4-FFF2-40B4-BE49-F238E27FC236}">
                <a16:creationId xmlns:a16="http://schemas.microsoft.com/office/drawing/2014/main" id="{44AB7B9A-1F49-AABA-93A7-4A79653FA8B5}"/>
              </a:ext>
            </a:extLst>
          </p:cNvPr>
          <p:cNvSpPr txBox="1"/>
          <p:nvPr/>
        </p:nvSpPr>
        <p:spPr>
          <a:xfrm>
            <a:off x="4564743" y="2554515"/>
            <a:ext cx="2373086" cy="1446550"/>
          </a:xfrm>
          <a:prstGeom prst="rect">
            <a:avLst/>
          </a:prstGeom>
          <a:noFill/>
        </p:spPr>
        <p:txBody>
          <a:bodyPr wrap="square" rtlCol="0">
            <a:spAutoFit/>
          </a:bodyPr>
          <a:lstStyle/>
          <a:p>
            <a:r>
              <a:rPr lang="en-US" sz="8800" dirty="0"/>
              <a:t>???</a:t>
            </a:r>
          </a:p>
        </p:txBody>
      </p:sp>
    </p:spTree>
    <p:extLst>
      <p:ext uri="{BB962C8B-B14F-4D97-AF65-F5344CB8AC3E}">
        <p14:creationId xmlns:p14="http://schemas.microsoft.com/office/powerpoint/2010/main" val="124429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EF5F-898A-B5C2-189F-125BC2EFD6C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3FAA84-11EA-DC65-CD48-73FA524B1572}"/>
              </a:ext>
            </a:extLst>
          </p:cNvPr>
          <p:cNvPicPr>
            <a:picLocks noChangeAspect="1"/>
          </p:cNvPicPr>
          <p:nvPr/>
        </p:nvPicPr>
        <p:blipFill>
          <a:blip r:embed="rId2"/>
          <a:stretch>
            <a:fillRect/>
          </a:stretch>
        </p:blipFill>
        <p:spPr>
          <a:xfrm>
            <a:off x="953077" y="2725798"/>
            <a:ext cx="10452860" cy="2927769"/>
          </a:xfrm>
          <a:prstGeom prst="rect">
            <a:avLst/>
          </a:prstGeom>
        </p:spPr>
      </p:pic>
    </p:spTree>
    <p:extLst>
      <p:ext uri="{BB962C8B-B14F-4D97-AF65-F5344CB8AC3E}">
        <p14:creationId xmlns:p14="http://schemas.microsoft.com/office/powerpoint/2010/main" val="82915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DBFA-E5F5-0C32-19E6-B9B05723A5E6}"/>
              </a:ext>
            </a:extLst>
          </p:cNvPr>
          <p:cNvSpPr>
            <a:spLocks noGrp="1"/>
          </p:cNvSpPr>
          <p:nvPr>
            <p:ph type="title"/>
          </p:nvPr>
        </p:nvSpPr>
        <p:spPr/>
        <p:txBody>
          <a:bodyPr/>
          <a:lstStyle/>
          <a:p>
            <a:r>
              <a:rPr lang="en-US" dirty="0"/>
              <a:t>Data Volumes, Why?</a:t>
            </a:r>
          </a:p>
        </p:txBody>
      </p:sp>
      <p:sp>
        <p:nvSpPr>
          <p:cNvPr id="4" name="TextBox 3">
            <a:extLst>
              <a:ext uri="{FF2B5EF4-FFF2-40B4-BE49-F238E27FC236}">
                <a16:creationId xmlns:a16="http://schemas.microsoft.com/office/drawing/2014/main" id="{B82A8928-EE6E-FB56-6EFA-AA126B92F524}"/>
              </a:ext>
            </a:extLst>
          </p:cNvPr>
          <p:cNvSpPr txBox="1"/>
          <p:nvPr/>
        </p:nvSpPr>
        <p:spPr>
          <a:xfrm>
            <a:off x="831899" y="1113782"/>
            <a:ext cx="10347158" cy="4524315"/>
          </a:xfrm>
          <a:prstGeom prst="rect">
            <a:avLst/>
          </a:prstGeom>
          <a:noFill/>
        </p:spPr>
        <p:txBody>
          <a:bodyPr wrap="square" rtlCol="0">
            <a:spAutoFit/>
          </a:bodyPr>
          <a:lstStyle/>
          <a:p>
            <a:pPr marL="342900" indent="-342900">
              <a:buFont typeface="+mj-lt"/>
              <a:buAutoNum type="arabicPeriod"/>
            </a:pPr>
            <a:r>
              <a:rPr lang="en-US" sz="1600" dirty="0"/>
              <a:t>ASIC meeting in Paris June 2-3</a:t>
            </a:r>
          </a:p>
          <a:p>
            <a:pPr marL="800100" lvl="1" indent="-342900">
              <a:buFont typeface="Arial" panose="020B0604020202020204" pitchFamily="34" charset="0"/>
              <a:buChar char="•"/>
            </a:pPr>
            <a:r>
              <a:rPr lang="en-US" sz="1600" dirty="0"/>
              <a:t>Lots of new information regarding data formats (and therefore data volumes / hit)</a:t>
            </a:r>
          </a:p>
          <a:p>
            <a:pPr marL="800100" lvl="1" indent="-342900">
              <a:buFont typeface="Arial" panose="020B0604020202020204" pitchFamily="34" charset="0"/>
              <a:buChar char="•"/>
            </a:pPr>
            <a:r>
              <a:rPr lang="en-US" sz="1600" dirty="0"/>
              <a:t>Additional information regarding readout rate</a:t>
            </a:r>
          </a:p>
          <a:p>
            <a:pPr marL="800100" lvl="1" indent="-342900">
              <a:buFont typeface="Arial" panose="020B0604020202020204" pitchFamily="34" charset="0"/>
              <a:buChar char="•"/>
            </a:pPr>
            <a:endParaRPr lang="en-US" sz="1600" dirty="0"/>
          </a:p>
          <a:p>
            <a:pPr marL="342900" indent="-342900">
              <a:buFont typeface="+mj-lt"/>
              <a:buAutoNum type="arabicPeriod"/>
            </a:pPr>
            <a:r>
              <a:rPr lang="en-US" sz="1600" dirty="0"/>
              <a:t>New data</a:t>
            </a:r>
          </a:p>
          <a:p>
            <a:pPr marL="800100" lvl="1" indent="-342900">
              <a:buFont typeface="Arial" panose="020B0604020202020204" pitchFamily="34" charset="0"/>
              <a:buChar char="•"/>
            </a:pPr>
            <a:r>
              <a:rPr lang="en-US" sz="1600" dirty="0"/>
              <a:t>Synchrotron Radiation</a:t>
            </a:r>
          </a:p>
          <a:p>
            <a:pPr marL="800100" lvl="1" indent="-342900">
              <a:buFont typeface="Arial" panose="020B0604020202020204" pitchFamily="34" charset="0"/>
              <a:buChar char="•"/>
            </a:pPr>
            <a:r>
              <a:rPr lang="en-US" sz="1600" dirty="0"/>
              <a:t>Electron </a:t>
            </a:r>
            <a:r>
              <a:rPr lang="en-US" sz="1600" dirty="0" err="1"/>
              <a:t>Touschek</a:t>
            </a:r>
            <a:r>
              <a:rPr lang="en-US" sz="1600" dirty="0"/>
              <a:t>, Coulomb, &amp; </a:t>
            </a:r>
            <a:r>
              <a:rPr lang="en-US" sz="1600" dirty="0" err="1"/>
              <a:t>Bremstrahlung</a:t>
            </a:r>
            <a:endParaRPr lang="en-US" sz="1600" dirty="0"/>
          </a:p>
          <a:p>
            <a:pPr marL="800100" lvl="1" indent="-342900">
              <a:buFont typeface="Arial" panose="020B0604020202020204" pitchFamily="34" charset="0"/>
              <a:buChar char="•"/>
            </a:pPr>
            <a:endParaRPr lang="en-US" sz="1600" dirty="0"/>
          </a:p>
          <a:p>
            <a:pPr marL="342900" indent="-342900">
              <a:buFont typeface="+mj-lt"/>
              <a:buAutoNum type="arabicPeriod"/>
            </a:pPr>
            <a:r>
              <a:rPr lang="en-US" sz="1600" dirty="0"/>
              <a:t>Noise has never been properly handled</a:t>
            </a:r>
          </a:p>
          <a:p>
            <a:pPr marL="800100" lvl="1" indent="-342900">
              <a:buFont typeface="Arial" panose="020B0604020202020204" pitchFamily="34" charset="0"/>
              <a:buChar char="•"/>
            </a:pPr>
            <a:r>
              <a:rPr lang="en-US" sz="1600" dirty="0"/>
              <a:t>There is an exercise going on in the Calorimeter groups to properly characterize the thresholds needed, noise rates, and effect of radiation on these</a:t>
            </a:r>
          </a:p>
          <a:p>
            <a:pPr marL="800100" lvl="1" indent="-342900">
              <a:buFont typeface="Arial" panose="020B0604020202020204" pitchFamily="34" charset="0"/>
              <a:buChar char="•"/>
            </a:pPr>
            <a:r>
              <a:rPr lang="en-US" sz="1600" dirty="0"/>
              <a:t>This work is going on, but they are not yet ready to present</a:t>
            </a:r>
          </a:p>
          <a:p>
            <a:pPr marL="800100" lvl="1" indent="-342900">
              <a:buFont typeface="Arial" panose="020B0604020202020204" pitchFamily="34" charset="0"/>
              <a:buChar char="•"/>
            </a:pPr>
            <a:r>
              <a:rPr lang="en-US" sz="1600" dirty="0"/>
              <a:t>I wanted to give the Electronics &amp; DAQ perspective, as we have constraints that need to be considered</a:t>
            </a:r>
          </a:p>
          <a:p>
            <a:pPr marL="800100" lvl="1" indent="-342900">
              <a:buFont typeface="Arial" panose="020B0604020202020204" pitchFamily="34" charset="0"/>
              <a:buChar char="•"/>
            </a:pPr>
            <a:endParaRPr lang="en-US" sz="1600" dirty="0"/>
          </a:p>
          <a:p>
            <a:pPr marL="342900" indent="-342900">
              <a:buFont typeface="+mj-lt"/>
              <a:buAutoNum type="arabicPeriod"/>
            </a:pPr>
            <a:r>
              <a:rPr lang="en-US" sz="1600" dirty="0"/>
              <a:t>Noise (and backgrounds if large) are the points that can destroy the usefulness of the streaming concept.   We depend upon having quiet detectors, and the special plans for the </a:t>
            </a:r>
            <a:r>
              <a:rPr lang="en-US" sz="1600" dirty="0" err="1"/>
              <a:t>dRICH</a:t>
            </a:r>
            <a:r>
              <a:rPr lang="en-US" sz="1600" dirty="0"/>
              <a:t> illustrate this.</a:t>
            </a:r>
          </a:p>
          <a:p>
            <a:pPr marL="800100" lvl="1" indent="-342900">
              <a:buFont typeface="Arial" panose="020B0604020202020204" pitchFamily="34" charset="0"/>
              <a:buChar char="•"/>
            </a:pPr>
            <a:r>
              <a:rPr lang="en-US" sz="1600" dirty="0"/>
              <a:t>In a triggered system the noise (per bunch crossing) is multiplied by the trigger rate</a:t>
            </a:r>
          </a:p>
          <a:p>
            <a:pPr marL="800100" lvl="1" indent="-342900">
              <a:buFont typeface="Arial" panose="020B0604020202020204" pitchFamily="34" charset="0"/>
              <a:buChar char="•"/>
            </a:pPr>
            <a:r>
              <a:rPr lang="en-US" sz="1600" dirty="0"/>
              <a:t>In a streaming system the noise (per bunch crossing) is multiplied by the bunch crossing rate. </a:t>
            </a:r>
          </a:p>
        </p:txBody>
      </p:sp>
    </p:spTree>
    <p:extLst>
      <p:ext uri="{BB962C8B-B14F-4D97-AF65-F5344CB8AC3E}">
        <p14:creationId xmlns:p14="http://schemas.microsoft.com/office/powerpoint/2010/main" val="12243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B45F-4094-0E15-FB6B-4BC83A8E6FE1}"/>
              </a:ext>
            </a:extLst>
          </p:cNvPr>
          <p:cNvSpPr>
            <a:spLocks noGrp="1"/>
          </p:cNvSpPr>
          <p:nvPr>
            <p:ph type="title"/>
          </p:nvPr>
        </p:nvSpPr>
        <p:spPr/>
        <p:txBody>
          <a:bodyPr/>
          <a:lstStyle/>
          <a:p>
            <a:r>
              <a:rPr lang="en-US" dirty="0"/>
              <a:t>Data Formats – General</a:t>
            </a:r>
          </a:p>
        </p:txBody>
      </p:sp>
      <p:sp>
        <p:nvSpPr>
          <p:cNvPr id="8" name="TextBox 7">
            <a:extLst>
              <a:ext uri="{FF2B5EF4-FFF2-40B4-BE49-F238E27FC236}">
                <a16:creationId xmlns:a16="http://schemas.microsoft.com/office/drawing/2014/main" id="{3E9BE8FA-1174-77A9-B247-A823410E61D9}"/>
              </a:ext>
            </a:extLst>
          </p:cNvPr>
          <p:cNvSpPr txBox="1"/>
          <p:nvPr/>
        </p:nvSpPr>
        <p:spPr>
          <a:xfrm>
            <a:off x="693749" y="960596"/>
            <a:ext cx="9616735" cy="1477328"/>
          </a:xfrm>
          <a:prstGeom prst="rect">
            <a:avLst/>
          </a:prstGeom>
          <a:noFill/>
        </p:spPr>
        <p:txBody>
          <a:bodyPr wrap="none" rtlCol="0">
            <a:spAutoFit/>
          </a:bodyPr>
          <a:lstStyle/>
          <a:p>
            <a:r>
              <a:rPr lang="en-US" dirty="0"/>
              <a:t>Originally the DAQ Assumption for data hit rates was e.g.:</a:t>
            </a:r>
          </a:p>
          <a:p>
            <a:endParaRPr lang="en-US" dirty="0"/>
          </a:p>
          <a:p>
            <a:r>
              <a:rPr lang="en-US" dirty="0"/>
              <a:t>	Hit Size = number of bits readout per channel per digitization cycle</a:t>
            </a:r>
          </a:p>
          <a:p>
            <a:r>
              <a:rPr lang="en-US" dirty="0"/>
              <a:t>	Charge Sharing = average number of nearby channels readout by an average track</a:t>
            </a:r>
          </a:p>
          <a:p>
            <a:r>
              <a:rPr lang="en-US" dirty="0"/>
              <a:t>	#ADCs = number of bunch crossings of ADC data readout </a:t>
            </a:r>
          </a:p>
        </p:txBody>
      </p:sp>
      <p:cxnSp>
        <p:nvCxnSpPr>
          <p:cNvPr id="11" name="Straight Connector 10">
            <a:extLst>
              <a:ext uri="{FF2B5EF4-FFF2-40B4-BE49-F238E27FC236}">
                <a16:creationId xmlns:a16="http://schemas.microsoft.com/office/drawing/2014/main" id="{D43D579D-9562-6BFB-EC55-4C608B1C26DE}"/>
              </a:ext>
            </a:extLst>
          </p:cNvPr>
          <p:cNvCxnSpPr/>
          <p:nvPr/>
        </p:nvCxnSpPr>
        <p:spPr>
          <a:xfrm>
            <a:off x="1485900" y="3336131"/>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E1A7C9-955A-9D1F-A6C1-46EC6D9C9F3F}"/>
              </a:ext>
            </a:extLst>
          </p:cNvPr>
          <p:cNvCxnSpPr/>
          <p:nvPr/>
        </p:nvCxnSpPr>
        <p:spPr>
          <a:xfrm>
            <a:off x="2009775" y="2681287"/>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37C42A0-76A0-8E7B-CB4B-62789BBB091C}"/>
              </a:ext>
            </a:extLst>
          </p:cNvPr>
          <p:cNvCxnSpPr/>
          <p:nvPr/>
        </p:nvCxnSpPr>
        <p:spPr>
          <a:xfrm>
            <a:off x="1662112" y="3105149"/>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21968B-7F1C-4D3E-8B5D-27D6BCF29696}"/>
              </a:ext>
            </a:extLst>
          </p:cNvPr>
          <p:cNvCxnSpPr/>
          <p:nvPr/>
        </p:nvCxnSpPr>
        <p:spPr>
          <a:xfrm>
            <a:off x="1828799" y="2886074"/>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DAFBBF-40CA-7101-6808-001487B04E7F}"/>
              </a:ext>
            </a:extLst>
          </p:cNvPr>
          <p:cNvCxnSpPr>
            <a:cxnSpLocks/>
          </p:cNvCxnSpPr>
          <p:nvPr/>
        </p:nvCxnSpPr>
        <p:spPr>
          <a:xfrm flipH="1">
            <a:off x="1302543" y="2681287"/>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A2D59EE-FA04-9D8D-2B4F-10361C6250D3}"/>
              </a:ext>
            </a:extLst>
          </p:cNvPr>
          <p:cNvCxnSpPr/>
          <p:nvPr/>
        </p:nvCxnSpPr>
        <p:spPr>
          <a:xfrm>
            <a:off x="1302543" y="3581398"/>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9ECF240-8100-642B-D47D-5B18EE61B044}"/>
              </a:ext>
            </a:extLst>
          </p:cNvPr>
          <p:cNvCxnSpPr>
            <a:cxnSpLocks/>
          </p:cNvCxnSpPr>
          <p:nvPr/>
        </p:nvCxnSpPr>
        <p:spPr>
          <a:xfrm flipH="1">
            <a:off x="1302543" y="38052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FB5B64-4A5B-5E39-2362-EDBD0D3B899F}"/>
              </a:ext>
            </a:extLst>
          </p:cNvPr>
          <p:cNvCxnSpPr>
            <a:cxnSpLocks/>
          </p:cNvCxnSpPr>
          <p:nvPr/>
        </p:nvCxnSpPr>
        <p:spPr>
          <a:xfrm flipH="1">
            <a:off x="1295397" y="326449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5864B6-2A9A-CA45-8FA2-FE9EE91E7817}"/>
              </a:ext>
            </a:extLst>
          </p:cNvPr>
          <p:cNvCxnSpPr>
            <a:cxnSpLocks/>
          </p:cNvCxnSpPr>
          <p:nvPr/>
        </p:nvCxnSpPr>
        <p:spPr>
          <a:xfrm flipH="1">
            <a:off x="1288251" y="300752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D18F78-FB0C-6135-93D6-384A01C29CD7}"/>
              </a:ext>
            </a:extLst>
          </p:cNvPr>
          <p:cNvCxnSpPr>
            <a:cxnSpLocks/>
          </p:cNvCxnSpPr>
          <p:nvPr/>
        </p:nvCxnSpPr>
        <p:spPr>
          <a:xfrm flipH="1">
            <a:off x="1295396" y="35385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26A7D38-1832-46F8-C161-EE646AE15F16}"/>
              </a:ext>
            </a:extLst>
          </p:cNvPr>
          <p:cNvCxnSpPr/>
          <p:nvPr/>
        </p:nvCxnSpPr>
        <p:spPr>
          <a:xfrm>
            <a:off x="2552700" y="3336131"/>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7944676-3494-5566-4558-668955CA81E6}"/>
              </a:ext>
            </a:extLst>
          </p:cNvPr>
          <p:cNvCxnSpPr/>
          <p:nvPr/>
        </p:nvCxnSpPr>
        <p:spPr>
          <a:xfrm>
            <a:off x="3076575" y="2681287"/>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EF9C61-36F1-C8B9-A124-B699491F8E9F}"/>
              </a:ext>
            </a:extLst>
          </p:cNvPr>
          <p:cNvCxnSpPr/>
          <p:nvPr/>
        </p:nvCxnSpPr>
        <p:spPr>
          <a:xfrm>
            <a:off x="2728912" y="3105149"/>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CB8534C-2770-3AFA-D5CC-90E08B3C3DD0}"/>
              </a:ext>
            </a:extLst>
          </p:cNvPr>
          <p:cNvCxnSpPr/>
          <p:nvPr/>
        </p:nvCxnSpPr>
        <p:spPr>
          <a:xfrm>
            <a:off x="2895599" y="2886074"/>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4B4785-6EDD-43D4-2484-B616B8518C54}"/>
              </a:ext>
            </a:extLst>
          </p:cNvPr>
          <p:cNvCxnSpPr>
            <a:cxnSpLocks/>
          </p:cNvCxnSpPr>
          <p:nvPr/>
        </p:nvCxnSpPr>
        <p:spPr>
          <a:xfrm flipH="1">
            <a:off x="2369343" y="2681287"/>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413F7E-9A5D-7761-49FC-2C82F950F554}"/>
              </a:ext>
            </a:extLst>
          </p:cNvPr>
          <p:cNvCxnSpPr/>
          <p:nvPr/>
        </p:nvCxnSpPr>
        <p:spPr>
          <a:xfrm>
            <a:off x="2369343" y="3581398"/>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21E5B46-484E-E516-3FA5-4C85866E687A}"/>
              </a:ext>
            </a:extLst>
          </p:cNvPr>
          <p:cNvCxnSpPr>
            <a:cxnSpLocks/>
          </p:cNvCxnSpPr>
          <p:nvPr/>
        </p:nvCxnSpPr>
        <p:spPr>
          <a:xfrm flipH="1">
            <a:off x="2369343" y="38052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EF3B40-C0AB-907F-197E-BA6C2B3555EB}"/>
              </a:ext>
            </a:extLst>
          </p:cNvPr>
          <p:cNvCxnSpPr>
            <a:cxnSpLocks/>
          </p:cNvCxnSpPr>
          <p:nvPr/>
        </p:nvCxnSpPr>
        <p:spPr>
          <a:xfrm flipH="1">
            <a:off x="2362197" y="326449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21AEFB-7E0A-84D1-8A8E-A5D35C893DA2}"/>
              </a:ext>
            </a:extLst>
          </p:cNvPr>
          <p:cNvCxnSpPr>
            <a:cxnSpLocks/>
          </p:cNvCxnSpPr>
          <p:nvPr/>
        </p:nvCxnSpPr>
        <p:spPr>
          <a:xfrm flipH="1">
            <a:off x="2355051" y="300752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3820E2-355A-3727-1150-A016DCC14225}"/>
              </a:ext>
            </a:extLst>
          </p:cNvPr>
          <p:cNvCxnSpPr>
            <a:cxnSpLocks/>
          </p:cNvCxnSpPr>
          <p:nvPr/>
        </p:nvCxnSpPr>
        <p:spPr>
          <a:xfrm flipH="1">
            <a:off x="2362196" y="35385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8E9CC3-6A73-B8EE-528E-802ECAF99A11}"/>
              </a:ext>
            </a:extLst>
          </p:cNvPr>
          <p:cNvCxnSpPr/>
          <p:nvPr/>
        </p:nvCxnSpPr>
        <p:spPr>
          <a:xfrm>
            <a:off x="3633791" y="3336131"/>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5A77FF-1A76-306C-1130-9127F8119773}"/>
              </a:ext>
            </a:extLst>
          </p:cNvPr>
          <p:cNvCxnSpPr/>
          <p:nvPr/>
        </p:nvCxnSpPr>
        <p:spPr>
          <a:xfrm>
            <a:off x="4157666" y="2681287"/>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66FE20-0C9E-1981-0023-E35BB2ED1018}"/>
              </a:ext>
            </a:extLst>
          </p:cNvPr>
          <p:cNvCxnSpPr/>
          <p:nvPr/>
        </p:nvCxnSpPr>
        <p:spPr>
          <a:xfrm>
            <a:off x="3810003" y="3105149"/>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6286F8-2C4C-8B08-F66C-ECEBDCDB4DA2}"/>
              </a:ext>
            </a:extLst>
          </p:cNvPr>
          <p:cNvCxnSpPr/>
          <p:nvPr/>
        </p:nvCxnSpPr>
        <p:spPr>
          <a:xfrm>
            <a:off x="3976690" y="2886074"/>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FC58782-00E1-8892-C9B0-764D0F8F2B62}"/>
              </a:ext>
            </a:extLst>
          </p:cNvPr>
          <p:cNvCxnSpPr>
            <a:cxnSpLocks/>
          </p:cNvCxnSpPr>
          <p:nvPr/>
        </p:nvCxnSpPr>
        <p:spPr>
          <a:xfrm flipH="1">
            <a:off x="3450434" y="2681287"/>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3330C1-3E9E-89E5-EFC1-1C6E74166913}"/>
              </a:ext>
            </a:extLst>
          </p:cNvPr>
          <p:cNvCxnSpPr/>
          <p:nvPr/>
        </p:nvCxnSpPr>
        <p:spPr>
          <a:xfrm>
            <a:off x="3450434" y="3581398"/>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F2551FE-84E5-EBDF-413E-A69ED081C83C}"/>
              </a:ext>
            </a:extLst>
          </p:cNvPr>
          <p:cNvCxnSpPr>
            <a:cxnSpLocks/>
          </p:cNvCxnSpPr>
          <p:nvPr/>
        </p:nvCxnSpPr>
        <p:spPr>
          <a:xfrm flipH="1">
            <a:off x="3450434" y="38052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92EB12-ECAD-EACC-5065-AA57EA02B1B7}"/>
              </a:ext>
            </a:extLst>
          </p:cNvPr>
          <p:cNvCxnSpPr>
            <a:cxnSpLocks/>
          </p:cNvCxnSpPr>
          <p:nvPr/>
        </p:nvCxnSpPr>
        <p:spPr>
          <a:xfrm flipH="1">
            <a:off x="3443288" y="326449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06BAC60-32A0-733F-8CBD-C6BB75A20534}"/>
              </a:ext>
            </a:extLst>
          </p:cNvPr>
          <p:cNvCxnSpPr>
            <a:cxnSpLocks/>
          </p:cNvCxnSpPr>
          <p:nvPr/>
        </p:nvCxnSpPr>
        <p:spPr>
          <a:xfrm flipH="1">
            <a:off x="3436142" y="300752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FFB08B-DB19-E395-1E39-F2D51CABD2CA}"/>
              </a:ext>
            </a:extLst>
          </p:cNvPr>
          <p:cNvCxnSpPr>
            <a:cxnSpLocks/>
          </p:cNvCxnSpPr>
          <p:nvPr/>
        </p:nvCxnSpPr>
        <p:spPr>
          <a:xfrm flipH="1">
            <a:off x="3443287" y="35385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DC1F233-B2B5-417B-68A5-1CBEDF97B1C0}"/>
              </a:ext>
            </a:extLst>
          </p:cNvPr>
          <p:cNvCxnSpPr/>
          <p:nvPr/>
        </p:nvCxnSpPr>
        <p:spPr>
          <a:xfrm>
            <a:off x="4729173" y="3336131"/>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E48F8F-E892-521F-2920-44A25E54087C}"/>
              </a:ext>
            </a:extLst>
          </p:cNvPr>
          <p:cNvCxnSpPr/>
          <p:nvPr/>
        </p:nvCxnSpPr>
        <p:spPr>
          <a:xfrm>
            <a:off x="5253048" y="2681287"/>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AB68080-489B-BAAE-99AA-94CEA35B50B8}"/>
              </a:ext>
            </a:extLst>
          </p:cNvPr>
          <p:cNvCxnSpPr/>
          <p:nvPr/>
        </p:nvCxnSpPr>
        <p:spPr>
          <a:xfrm>
            <a:off x="4905385" y="3105149"/>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DA62EF-E1D7-FD03-332B-7DB13BF60DAB}"/>
              </a:ext>
            </a:extLst>
          </p:cNvPr>
          <p:cNvCxnSpPr/>
          <p:nvPr/>
        </p:nvCxnSpPr>
        <p:spPr>
          <a:xfrm>
            <a:off x="5072072" y="2886074"/>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7A39E1-E574-FC6C-5FF5-674105D723BB}"/>
              </a:ext>
            </a:extLst>
          </p:cNvPr>
          <p:cNvCxnSpPr>
            <a:cxnSpLocks/>
          </p:cNvCxnSpPr>
          <p:nvPr/>
        </p:nvCxnSpPr>
        <p:spPr>
          <a:xfrm flipH="1">
            <a:off x="4545816" y="2681287"/>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AA861F3-AF90-CECB-93EE-A603412F68ED}"/>
              </a:ext>
            </a:extLst>
          </p:cNvPr>
          <p:cNvCxnSpPr/>
          <p:nvPr/>
        </p:nvCxnSpPr>
        <p:spPr>
          <a:xfrm>
            <a:off x="4545816" y="3581398"/>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7B5016C-1E15-0F4A-C350-AFABEFC7A207}"/>
              </a:ext>
            </a:extLst>
          </p:cNvPr>
          <p:cNvCxnSpPr>
            <a:cxnSpLocks/>
          </p:cNvCxnSpPr>
          <p:nvPr/>
        </p:nvCxnSpPr>
        <p:spPr>
          <a:xfrm flipH="1">
            <a:off x="4545816" y="38052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510D598-E918-3B06-C61D-4F59B63E3987}"/>
              </a:ext>
            </a:extLst>
          </p:cNvPr>
          <p:cNvCxnSpPr>
            <a:cxnSpLocks/>
          </p:cNvCxnSpPr>
          <p:nvPr/>
        </p:nvCxnSpPr>
        <p:spPr>
          <a:xfrm flipH="1">
            <a:off x="4538670" y="326449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0CA22CD-F11F-8C8F-C547-A342527E7695}"/>
              </a:ext>
            </a:extLst>
          </p:cNvPr>
          <p:cNvCxnSpPr>
            <a:cxnSpLocks/>
          </p:cNvCxnSpPr>
          <p:nvPr/>
        </p:nvCxnSpPr>
        <p:spPr>
          <a:xfrm flipH="1">
            <a:off x="4531524" y="300752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341BE08-A165-B4FE-2151-A163A8954FEB}"/>
              </a:ext>
            </a:extLst>
          </p:cNvPr>
          <p:cNvCxnSpPr>
            <a:cxnSpLocks/>
          </p:cNvCxnSpPr>
          <p:nvPr/>
        </p:nvCxnSpPr>
        <p:spPr>
          <a:xfrm flipH="1">
            <a:off x="4538669" y="35385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5ED1335-6033-7BB9-AD23-B55BAA10037A}"/>
              </a:ext>
            </a:extLst>
          </p:cNvPr>
          <p:cNvCxnSpPr/>
          <p:nvPr/>
        </p:nvCxnSpPr>
        <p:spPr>
          <a:xfrm>
            <a:off x="5731679" y="3336131"/>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441E653-A996-E232-DEAA-7E319ACD63DA}"/>
              </a:ext>
            </a:extLst>
          </p:cNvPr>
          <p:cNvCxnSpPr/>
          <p:nvPr/>
        </p:nvCxnSpPr>
        <p:spPr>
          <a:xfrm>
            <a:off x="6255554" y="2681287"/>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769523-7D4C-5E37-CFFA-F13594BEB7D9}"/>
              </a:ext>
            </a:extLst>
          </p:cNvPr>
          <p:cNvCxnSpPr/>
          <p:nvPr/>
        </p:nvCxnSpPr>
        <p:spPr>
          <a:xfrm>
            <a:off x="5907891" y="3105149"/>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CF4DB2-9743-9AEF-D546-15CC3DBCB76C}"/>
              </a:ext>
            </a:extLst>
          </p:cNvPr>
          <p:cNvCxnSpPr/>
          <p:nvPr/>
        </p:nvCxnSpPr>
        <p:spPr>
          <a:xfrm>
            <a:off x="6074578" y="2886074"/>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E4D5AF8-7ECC-6619-36B1-12BC10F4AB7B}"/>
              </a:ext>
            </a:extLst>
          </p:cNvPr>
          <p:cNvCxnSpPr>
            <a:cxnSpLocks/>
          </p:cNvCxnSpPr>
          <p:nvPr/>
        </p:nvCxnSpPr>
        <p:spPr>
          <a:xfrm flipH="1">
            <a:off x="5548322" y="2681287"/>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305D77-3F4E-7F9F-E3DC-7C63F72364C7}"/>
              </a:ext>
            </a:extLst>
          </p:cNvPr>
          <p:cNvCxnSpPr/>
          <p:nvPr/>
        </p:nvCxnSpPr>
        <p:spPr>
          <a:xfrm>
            <a:off x="5548322" y="3581398"/>
            <a:ext cx="0" cy="1143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E78A0FC-C55E-EC04-2E79-E44A52E52B15}"/>
              </a:ext>
            </a:extLst>
          </p:cNvPr>
          <p:cNvCxnSpPr>
            <a:cxnSpLocks/>
          </p:cNvCxnSpPr>
          <p:nvPr/>
        </p:nvCxnSpPr>
        <p:spPr>
          <a:xfrm flipH="1">
            <a:off x="5548322" y="38052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A6F1823-992B-0CD5-DC0D-116E61109692}"/>
              </a:ext>
            </a:extLst>
          </p:cNvPr>
          <p:cNvCxnSpPr>
            <a:cxnSpLocks/>
          </p:cNvCxnSpPr>
          <p:nvPr/>
        </p:nvCxnSpPr>
        <p:spPr>
          <a:xfrm flipH="1">
            <a:off x="5541176" y="326449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B805419-22EA-8D2B-21A1-E480081286F3}"/>
              </a:ext>
            </a:extLst>
          </p:cNvPr>
          <p:cNvCxnSpPr>
            <a:cxnSpLocks/>
          </p:cNvCxnSpPr>
          <p:nvPr/>
        </p:nvCxnSpPr>
        <p:spPr>
          <a:xfrm flipH="1">
            <a:off x="5534030" y="3007520"/>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8C53016-F461-B1AA-FB01-BE7C9F5688D9}"/>
              </a:ext>
            </a:extLst>
          </p:cNvPr>
          <p:cNvCxnSpPr>
            <a:cxnSpLocks/>
          </p:cNvCxnSpPr>
          <p:nvPr/>
        </p:nvCxnSpPr>
        <p:spPr>
          <a:xfrm flipH="1">
            <a:off x="5541175" y="3538538"/>
            <a:ext cx="707232" cy="900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76" name="Ink 75">
                <a:extLst>
                  <a:ext uri="{FF2B5EF4-FFF2-40B4-BE49-F238E27FC236}">
                    <a16:creationId xmlns:a16="http://schemas.microsoft.com/office/drawing/2014/main" id="{01139C0F-F3B7-115E-64F3-9668C09A9972}"/>
                  </a:ext>
                </a:extLst>
              </p14:cNvPr>
              <p14:cNvContentPartPr/>
              <p14:nvPr/>
            </p14:nvContentPartPr>
            <p14:xfrm>
              <a:off x="1521731" y="3465292"/>
              <a:ext cx="271800" cy="306720"/>
            </p14:xfrm>
          </p:contentPart>
        </mc:Choice>
        <mc:Fallback xmlns="">
          <p:pic>
            <p:nvPicPr>
              <p:cNvPr id="76" name="Ink 75">
                <a:extLst>
                  <a:ext uri="{FF2B5EF4-FFF2-40B4-BE49-F238E27FC236}">
                    <a16:creationId xmlns:a16="http://schemas.microsoft.com/office/drawing/2014/main" id="{01139C0F-F3B7-115E-64F3-9668C09A9972}"/>
                  </a:ext>
                </a:extLst>
              </p:cNvPr>
              <p:cNvPicPr/>
              <p:nvPr/>
            </p:nvPicPr>
            <p:blipFill>
              <a:blip r:embed="rId3"/>
              <a:stretch>
                <a:fillRect/>
              </a:stretch>
            </p:blipFill>
            <p:spPr>
              <a:xfrm>
                <a:off x="1467731" y="3357292"/>
                <a:ext cx="379440" cy="522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7" name="Ink 76">
                <a:extLst>
                  <a:ext uri="{FF2B5EF4-FFF2-40B4-BE49-F238E27FC236}">
                    <a16:creationId xmlns:a16="http://schemas.microsoft.com/office/drawing/2014/main" id="{0840099D-7D94-D1D5-220F-7C95AC552AFD}"/>
                  </a:ext>
                </a:extLst>
              </p14:cNvPr>
              <p14:cNvContentPartPr/>
              <p14:nvPr/>
            </p14:nvContentPartPr>
            <p14:xfrm>
              <a:off x="1535771" y="3678772"/>
              <a:ext cx="242280" cy="279360"/>
            </p14:xfrm>
          </p:contentPart>
        </mc:Choice>
        <mc:Fallback xmlns="">
          <p:pic>
            <p:nvPicPr>
              <p:cNvPr id="77" name="Ink 76">
                <a:extLst>
                  <a:ext uri="{FF2B5EF4-FFF2-40B4-BE49-F238E27FC236}">
                    <a16:creationId xmlns:a16="http://schemas.microsoft.com/office/drawing/2014/main" id="{0840099D-7D94-D1D5-220F-7C95AC552AFD}"/>
                  </a:ext>
                </a:extLst>
              </p:cNvPr>
              <p:cNvPicPr/>
              <p:nvPr/>
            </p:nvPicPr>
            <p:blipFill>
              <a:blip r:embed="rId5"/>
              <a:stretch>
                <a:fillRect/>
              </a:stretch>
            </p:blipFill>
            <p:spPr>
              <a:xfrm>
                <a:off x="1482131" y="3571132"/>
                <a:ext cx="34992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8" name="Ink 77">
                <a:extLst>
                  <a:ext uri="{FF2B5EF4-FFF2-40B4-BE49-F238E27FC236}">
                    <a16:creationId xmlns:a16="http://schemas.microsoft.com/office/drawing/2014/main" id="{121D9059-5D5C-44F8-34D9-045B0900B760}"/>
                  </a:ext>
                </a:extLst>
              </p14:cNvPr>
              <p14:cNvContentPartPr/>
              <p14:nvPr/>
            </p14:nvContentPartPr>
            <p14:xfrm>
              <a:off x="2607491" y="3481492"/>
              <a:ext cx="246240" cy="247680"/>
            </p14:xfrm>
          </p:contentPart>
        </mc:Choice>
        <mc:Fallback xmlns="">
          <p:pic>
            <p:nvPicPr>
              <p:cNvPr id="78" name="Ink 77">
                <a:extLst>
                  <a:ext uri="{FF2B5EF4-FFF2-40B4-BE49-F238E27FC236}">
                    <a16:creationId xmlns:a16="http://schemas.microsoft.com/office/drawing/2014/main" id="{121D9059-5D5C-44F8-34D9-045B0900B760}"/>
                  </a:ext>
                </a:extLst>
              </p:cNvPr>
              <p:cNvPicPr/>
              <p:nvPr/>
            </p:nvPicPr>
            <p:blipFill>
              <a:blip r:embed="rId7"/>
              <a:stretch>
                <a:fillRect/>
              </a:stretch>
            </p:blipFill>
            <p:spPr>
              <a:xfrm>
                <a:off x="2553491" y="3373492"/>
                <a:ext cx="35388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9" name="Ink 78">
                <a:extLst>
                  <a:ext uri="{FF2B5EF4-FFF2-40B4-BE49-F238E27FC236}">
                    <a16:creationId xmlns:a16="http://schemas.microsoft.com/office/drawing/2014/main" id="{8829947E-0955-D833-E213-0C2994B2ACCF}"/>
                  </a:ext>
                </a:extLst>
              </p14:cNvPr>
              <p14:cNvContentPartPr/>
              <p14:nvPr/>
            </p14:nvContentPartPr>
            <p14:xfrm>
              <a:off x="2592731" y="3706852"/>
              <a:ext cx="263880" cy="293760"/>
            </p14:xfrm>
          </p:contentPart>
        </mc:Choice>
        <mc:Fallback xmlns="">
          <p:pic>
            <p:nvPicPr>
              <p:cNvPr id="79" name="Ink 78">
                <a:extLst>
                  <a:ext uri="{FF2B5EF4-FFF2-40B4-BE49-F238E27FC236}">
                    <a16:creationId xmlns:a16="http://schemas.microsoft.com/office/drawing/2014/main" id="{8829947E-0955-D833-E213-0C2994B2ACCF}"/>
                  </a:ext>
                </a:extLst>
              </p:cNvPr>
              <p:cNvPicPr/>
              <p:nvPr/>
            </p:nvPicPr>
            <p:blipFill>
              <a:blip r:embed="rId9"/>
              <a:stretch>
                <a:fillRect/>
              </a:stretch>
            </p:blipFill>
            <p:spPr>
              <a:xfrm>
                <a:off x="2539091" y="3599212"/>
                <a:ext cx="37152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0" name="Ink 79">
                <a:extLst>
                  <a:ext uri="{FF2B5EF4-FFF2-40B4-BE49-F238E27FC236}">
                    <a16:creationId xmlns:a16="http://schemas.microsoft.com/office/drawing/2014/main" id="{5374F291-06B6-5476-8EC2-CEDD9D8B7BD5}"/>
                  </a:ext>
                </a:extLst>
              </p14:cNvPr>
              <p14:cNvContentPartPr/>
              <p14:nvPr/>
            </p14:nvContentPartPr>
            <p14:xfrm>
              <a:off x="3693251" y="3437932"/>
              <a:ext cx="259200" cy="291240"/>
            </p14:xfrm>
          </p:contentPart>
        </mc:Choice>
        <mc:Fallback xmlns="">
          <p:pic>
            <p:nvPicPr>
              <p:cNvPr id="80" name="Ink 79">
                <a:extLst>
                  <a:ext uri="{FF2B5EF4-FFF2-40B4-BE49-F238E27FC236}">
                    <a16:creationId xmlns:a16="http://schemas.microsoft.com/office/drawing/2014/main" id="{5374F291-06B6-5476-8EC2-CEDD9D8B7BD5}"/>
                  </a:ext>
                </a:extLst>
              </p:cNvPr>
              <p:cNvPicPr/>
              <p:nvPr/>
            </p:nvPicPr>
            <p:blipFill>
              <a:blip r:embed="rId11"/>
              <a:stretch>
                <a:fillRect/>
              </a:stretch>
            </p:blipFill>
            <p:spPr>
              <a:xfrm>
                <a:off x="3639611" y="3330292"/>
                <a:ext cx="36684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 name="Ink 80">
                <a:extLst>
                  <a:ext uri="{FF2B5EF4-FFF2-40B4-BE49-F238E27FC236}">
                    <a16:creationId xmlns:a16="http://schemas.microsoft.com/office/drawing/2014/main" id="{581D2A25-0DA2-5149-6DF7-8AAB50120517}"/>
                  </a:ext>
                </a:extLst>
              </p14:cNvPr>
              <p14:cNvContentPartPr/>
              <p14:nvPr/>
            </p14:nvContentPartPr>
            <p14:xfrm>
              <a:off x="3693251" y="3670852"/>
              <a:ext cx="253800" cy="315720"/>
            </p14:xfrm>
          </p:contentPart>
        </mc:Choice>
        <mc:Fallback xmlns="">
          <p:pic>
            <p:nvPicPr>
              <p:cNvPr id="81" name="Ink 80">
                <a:extLst>
                  <a:ext uri="{FF2B5EF4-FFF2-40B4-BE49-F238E27FC236}">
                    <a16:creationId xmlns:a16="http://schemas.microsoft.com/office/drawing/2014/main" id="{581D2A25-0DA2-5149-6DF7-8AAB50120517}"/>
                  </a:ext>
                </a:extLst>
              </p:cNvPr>
              <p:cNvPicPr/>
              <p:nvPr/>
            </p:nvPicPr>
            <p:blipFill>
              <a:blip r:embed="rId13"/>
              <a:stretch>
                <a:fillRect/>
              </a:stretch>
            </p:blipFill>
            <p:spPr>
              <a:xfrm>
                <a:off x="3639611" y="3562852"/>
                <a:ext cx="36144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2" name="Ink 81">
                <a:extLst>
                  <a:ext uri="{FF2B5EF4-FFF2-40B4-BE49-F238E27FC236}">
                    <a16:creationId xmlns:a16="http://schemas.microsoft.com/office/drawing/2014/main" id="{278F04FE-F9AF-20E0-D79B-D43A0EE1A1DA}"/>
                  </a:ext>
                </a:extLst>
              </p14:cNvPr>
              <p14:cNvContentPartPr/>
              <p14:nvPr/>
            </p14:nvContentPartPr>
            <p14:xfrm>
              <a:off x="4807451" y="3447652"/>
              <a:ext cx="222480" cy="267480"/>
            </p14:xfrm>
          </p:contentPart>
        </mc:Choice>
        <mc:Fallback xmlns="">
          <p:pic>
            <p:nvPicPr>
              <p:cNvPr id="82" name="Ink 81">
                <a:extLst>
                  <a:ext uri="{FF2B5EF4-FFF2-40B4-BE49-F238E27FC236}">
                    <a16:creationId xmlns:a16="http://schemas.microsoft.com/office/drawing/2014/main" id="{278F04FE-F9AF-20E0-D79B-D43A0EE1A1DA}"/>
                  </a:ext>
                </a:extLst>
              </p:cNvPr>
              <p:cNvPicPr/>
              <p:nvPr/>
            </p:nvPicPr>
            <p:blipFill>
              <a:blip r:embed="rId15"/>
              <a:stretch>
                <a:fillRect/>
              </a:stretch>
            </p:blipFill>
            <p:spPr>
              <a:xfrm>
                <a:off x="4753451" y="3339652"/>
                <a:ext cx="33012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3" name="Ink 82">
                <a:extLst>
                  <a:ext uri="{FF2B5EF4-FFF2-40B4-BE49-F238E27FC236}">
                    <a16:creationId xmlns:a16="http://schemas.microsoft.com/office/drawing/2014/main" id="{2F05FF9C-CB3E-2021-A023-ADA49871A5BE}"/>
                  </a:ext>
                </a:extLst>
              </p14:cNvPr>
              <p14:cNvContentPartPr/>
              <p14:nvPr/>
            </p14:nvContentPartPr>
            <p14:xfrm>
              <a:off x="4771811" y="3673012"/>
              <a:ext cx="241560" cy="334800"/>
            </p14:xfrm>
          </p:contentPart>
        </mc:Choice>
        <mc:Fallback xmlns="">
          <p:pic>
            <p:nvPicPr>
              <p:cNvPr id="83" name="Ink 82">
                <a:extLst>
                  <a:ext uri="{FF2B5EF4-FFF2-40B4-BE49-F238E27FC236}">
                    <a16:creationId xmlns:a16="http://schemas.microsoft.com/office/drawing/2014/main" id="{2F05FF9C-CB3E-2021-A023-ADA49871A5BE}"/>
                  </a:ext>
                </a:extLst>
              </p:cNvPr>
              <p:cNvPicPr/>
              <p:nvPr/>
            </p:nvPicPr>
            <p:blipFill>
              <a:blip r:embed="rId17"/>
              <a:stretch>
                <a:fillRect/>
              </a:stretch>
            </p:blipFill>
            <p:spPr>
              <a:xfrm>
                <a:off x="4717811" y="3565012"/>
                <a:ext cx="34920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4" name="Ink 83">
                <a:extLst>
                  <a:ext uri="{FF2B5EF4-FFF2-40B4-BE49-F238E27FC236}">
                    <a16:creationId xmlns:a16="http://schemas.microsoft.com/office/drawing/2014/main" id="{039F8960-6A82-7E0B-C985-D24A91A3E237}"/>
                  </a:ext>
                </a:extLst>
              </p14:cNvPr>
              <p14:cNvContentPartPr/>
              <p14:nvPr/>
            </p14:nvContentPartPr>
            <p14:xfrm>
              <a:off x="5792771" y="3504172"/>
              <a:ext cx="244800" cy="470160"/>
            </p14:xfrm>
          </p:contentPart>
        </mc:Choice>
        <mc:Fallback xmlns="">
          <p:pic>
            <p:nvPicPr>
              <p:cNvPr id="84" name="Ink 83">
                <a:extLst>
                  <a:ext uri="{FF2B5EF4-FFF2-40B4-BE49-F238E27FC236}">
                    <a16:creationId xmlns:a16="http://schemas.microsoft.com/office/drawing/2014/main" id="{039F8960-6A82-7E0B-C985-D24A91A3E237}"/>
                  </a:ext>
                </a:extLst>
              </p:cNvPr>
              <p:cNvPicPr/>
              <p:nvPr/>
            </p:nvPicPr>
            <p:blipFill>
              <a:blip r:embed="rId19"/>
              <a:stretch>
                <a:fillRect/>
              </a:stretch>
            </p:blipFill>
            <p:spPr>
              <a:xfrm>
                <a:off x="5739131" y="3396172"/>
                <a:ext cx="352440" cy="685800"/>
              </a:xfrm>
              <a:prstGeom prst="rect">
                <a:avLst/>
              </a:prstGeom>
            </p:spPr>
          </p:pic>
        </mc:Fallback>
      </mc:AlternateContent>
      <p:sp>
        <p:nvSpPr>
          <p:cNvPr id="87" name="Freeform: Shape 86">
            <a:extLst>
              <a:ext uri="{FF2B5EF4-FFF2-40B4-BE49-F238E27FC236}">
                <a16:creationId xmlns:a16="http://schemas.microsoft.com/office/drawing/2014/main" id="{C09E138E-B294-14AD-033B-B0421B0C5144}"/>
              </a:ext>
            </a:extLst>
          </p:cNvPr>
          <p:cNvSpPr/>
          <p:nvPr/>
        </p:nvSpPr>
        <p:spPr>
          <a:xfrm>
            <a:off x="1285875" y="4950614"/>
            <a:ext cx="4536281" cy="835824"/>
          </a:xfrm>
          <a:custGeom>
            <a:avLst/>
            <a:gdLst>
              <a:gd name="connsiteX0" fmla="*/ 0 w 4536281"/>
              <a:gd name="connsiteY0" fmla="*/ 400055 h 407199"/>
              <a:gd name="connsiteX1" fmla="*/ 1171575 w 4536281"/>
              <a:gd name="connsiteY1" fmla="*/ 5 h 407199"/>
              <a:gd name="connsiteX2" fmla="*/ 4536281 w 4536281"/>
              <a:gd name="connsiteY2" fmla="*/ 407199 h 407199"/>
            </a:gdLst>
            <a:ahLst/>
            <a:cxnLst>
              <a:cxn ang="0">
                <a:pos x="connsiteX0" y="connsiteY0"/>
              </a:cxn>
              <a:cxn ang="0">
                <a:pos x="connsiteX1" y="connsiteY1"/>
              </a:cxn>
              <a:cxn ang="0">
                <a:pos x="connsiteX2" y="connsiteY2"/>
              </a:cxn>
            </a:cxnLst>
            <a:rect l="l" t="t" r="r" b="b"/>
            <a:pathLst>
              <a:path w="4536281" h="407199">
                <a:moveTo>
                  <a:pt x="0" y="400055"/>
                </a:moveTo>
                <a:cubicBezTo>
                  <a:pt x="207764" y="199434"/>
                  <a:pt x="415528" y="-1186"/>
                  <a:pt x="1171575" y="5"/>
                </a:cubicBezTo>
                <a:cubicBezTo>
                  <a:pt x="1927622" y="1196"/>
                  <a:pt x="3994547" y="352430"/>
                  <a:pt x="4536281" y="40719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4FA997EE-11A7-F540-B4A3-2BA793850C1A}"/>
              </a:ext>
            </a:extLst>
          </p:cNvPr>
          <p:cNvSpPr txBox="1"/>
          <p:nvPr/>
        </p:nvSpPr>
        <p:spPr>
          <a:xfrm>
            <a:off x="7123370" y="2680456"/>
            <a:ext cx="4660250" cy="2308324"/>
          </a:xfrm>
          <a:prstGeom prst="rect">
            <a:avLst/>
          </a:prstGeom>
          <a:noFill/>
        </p:spPr>
        <p:txBody>
          <a:bodyPr wrap="none" rtlCol="0">
            <a:spAutoFit/>
          </a:bodyPr>
          <a:lstStyle/>
          <a:p>
            <a:r>
              <a:rPr lang="en-US" dirty="0"/>
              <a:t>Bits = </a:t>
            </a:r>
            <a:r>
              <a:rPr lang="en-US" dirty="0" err="1"/>
              <a:t>HitSize</a:t>
            </a:r>
            <a:r>
              <a:rPr lang="en-US" dirty="0"/>
              <a:t> * Charge Sharing * #ADCs</a:t>
            </a:r>
          </a:p>
          <a:p>
            <a:endParaRPr lang="en-US" dirty="0"/>
          </a:p>
          <a:p>
            <a:r>
              <a:rPr lang="en-US" dirty="0"/>
              <a:t>The assumption was always</a:t>
            </a:r>
          </a:p>
          <a:p>
            <a:endParaRPr lang="en-US" dirty="0"/>
          </a:p>
          <a:p>
            <a:r>
              <a:rPr lang="en-US" dirty="0" err="1"/>
              <a:t>Hitsize</a:t>
            </a:r>
            <a:r>
              <a:rPr lang="en-US" dirty="0"/>
              <a:t> ~ 64 bits</a:t>
            </a:r>
          </a:p>
          <a:p>
            <a:r>
              <a:rPr lang="en-US" dirty="0"/>
              <a:t>	20 bits for time (20 bits is a million)</a:t>
            </a:r>
          </a:p>
          <a:p>
            <a:r>
              <a:rPr lang="en-US" dirty="0"/>
              <a:t>	20 bits for channel ID</a:t>
            </a:r>
          </a:p>
          <a:p>
            <a:r>
              <a:rPr lang="en-US" dirty="0"/>
              <a:t>	20 bits for deposited charge</a:t>
            </a:r>
          </a:p>
        </p:txBody>
      </p:sp>
      <p:sp>
        <p:nvSpPr>
          <p:cNvPr id="92" name="TextBox 91">
            <a:extLst>
              <a:ext uri="{FF2B5EF4-FFF2-40B4-BE49-F238E27FC236}">
                <a16:creationId xmlns:a16="http://schemas.microsoft.com/office/drawing/2014/main" id="{1135313A-B362-5D90-347E-E2FECE0FAF8F}"/>
              </a:ext>
            </a:extLst>
          </p:cNvPr>
          <p:cNvSpPr txBox="1"/>
          <p:nvPr/>
        </p:nvSpPr>
        <p:spPr>
          <a:xfrm>
            <a:off x="1428291" y="2630805"/>
            <a:ext cx="409086" cy="246221"/>
          </a:xfrm>
          <a:prstGeom prst="rect">
            <a:avLst/>
          </a:prstGeom>
          <a:noFill/>
        </p:spPr>
        <p:txBody>
          <a:bodyPr wrap="none" rtlCol="0">
            <a:spAutoFit/>
          </a:bodyPr>
          <a:lstStyle/>
          <a:p>
            <a:r>
              <a:rPr lang="en-US" sz="1000" dirty="0"/>
              <a:t>T=0</a:t>
            </a:r>
          </a:p>
        </p:txBody>
      </p:sp>
      <p:sp>
        <p:nvSpPr>
          <p:cNvPr id="93" name="TextBox 92">
            <a:extLst>
              <a:ext uri="{FF2B5EF4-FFF2-40B4-BE49-F238E27FC236}">
                <a16:creationId xmlns:a16="http://schemas.microsoft.com/office/drawing/2014/main" id="{90365899-0A03-FE38-1958-7C01A4882790}"/>
              </a:ext>
            </a:extLst>
          </p:cNvPr>
          <p:cNvSpPr txBox="1"/>
          <p:nvPr/>
        </p:nvSpPr>
        <p:spPr>
          <a:xfrm>
            <a:off x="2592731" y="2625940"/>
            <a:ext cx="409086" cy="246221"/>
          </a:xfrm>
          <a:prstGeom prst="rect">
            <a:avLst/>
          </a:prstGeom>
          <a:noFill/>
        </p:spPr>
        <p:txBody>
          <a:bodyPr wrap="none" rtlCol="0">
            <a:spAutoFit/>
          </a:bodyPr>
          <a:lstStyle/>
          <a:p>
            <a:r>
              <a:rPr lang="en-US" sz="1000" dirty="0"/>
              <a:t>T=1</a:t>
            </a:r>
          </a:p>
        </p:txBody>
      </p:sp>
      <p:sp>
        <p:nvSpPr>
          <p:cNvPr id="94" name="TextBox 93">
            <a:extLst>
              <a:ext uri="{FF2B5EF4-FFF2-40B4-BE49-F238E27FC236}">
                <a16:creationId xmlns:a16="http://schemas.microsoft.com/office/drawing/2014/main" id="{F4D85B7A-E51A-7EEE-3B27-966EE3D61514}"/>
              </a:ext>
            </a:extLst>
          </p:cNvPr>
          <p:cNvSpPr txBox="1"/>
          <p:nvPr/>
        </p:nvSpPr>
        <p:spPr>
          <a:xfrm>
            <a:off x="3672142" y="2632301"/>
            <a:ext cx="409086" cy="246221"/>
          </a:xfrm>
          <a:prstGeom prst="rect">
            <a:avLst/>
          </a:prstGeom>
          <a:noFill/>
        </p:spPr>
        <p:txBody>
          <a:bodyPr wrap="none" rtlCol="0">
            <a:spAutoFit/>
          </a:bodyPr>
          <a:lstStyle/>
          <a:p>
            <a:r>
              <a:rPr lang="en-US" sz="1000" dirty="0"/>
              <a:t>T=2</a:t>
            </a:r>
          </a:p>
        </p:txBody>
      </p:sp>
      <p:sp>
        <p:nvSpPr>
          <p:cNvPr id="95" name="TextBox 94">
            <a:extLst>
              <a:ext uri="{FF2B5EF4-FFF2-40B4-BE49-F238E27FC236}">
                <a16:creationId xmlns:a16="http://schemas.microsoft.com/office/drawing/2014/main" id="{B148EABC-6050-256D-96FF-929AA1EF11B8}"/>
              </a:ext>
            </a:extLst>
          </p:cNvPr>
          <p:cNvSpPr txBox="1"/>
          <p:nvPr/>
        </p:nvSpPr>
        <p:spPr>
          <a:xfrm>
            <a:off x="4767524" y="2625940"/>
            <a:ext cx="409086" cy="246221"/>
          </a:xfrm>
          <a:prstGeom prst="rect">
            <a:avLst/>
          </a:prstGeom>
          <a:noFill/>
        </p:spPr>
        <p:txBody>
          <a:bodyPr wrap="none" rtlCol="0">
            <a:spAutoFit/>
          </a:bodyPr>
          <a:lstStyle/>
          <a:p>
            <a:r>
              <a:rPr lang="en-US" sz="1000" dirty="0"/>
              <a:t>T=3</a:t>
            </a:r>
          </a:p>
        </p:txBody>
      </p:sp>
      <p:sp>
        <p:nvSpPr>
          <p:cNvPr id="96" name="TextBox 95">
            <a:extLst>
              <a:ext uri="{FF2B5EF4-FFF2-40B4-BE49-F238E27FC236}">
                <a16:creationId xmlns:a16="http://schemas.microsoft.com/office/drawing/2014/main" id="{DB6BBC23-7534-B357-9707-08D407915F2D}"/>
              </a:ext>
            </a:extLst>
          </p:cNvPr>
          <p:cNvSpPr txBox="1"/>
          <p:nvPr/>
        </p:nvSpPr>
        <p:spPr>
          <a:xfrm>
            <a:off x="5790251" y="2618901"/>
            <a:ext cx="409086" cy="246221"/>
          </a:xfrm>
          <a:prstGeom prst="rect">
            <a:avLst/>
          </a:prstGeom>
          <a:noFill/>
        </p:spPr>
        <p:txBody>
          <a:bodyPr wrap="none" rtlCol="0">
            <a:spAutoFit/>
          </a:bodyPr>
          <a:lstStyle/>
          <a:p>
            <a:r>
              <a:rPr lang="en-US" sz="1000" dirty="0"/>
              <a:t>T=4</a:t>
            </a:r>
          </a:p>
        </p:txBody>
      </p:sp>
      <p:sp>
        <p:nvSpPr>
          <p:cNvPr id="97" name="Rectangle 96">
            <a:extLst>
              <a:ext uri="{FF2B5EF4-FFF2-40B4-BE49-F238E27FC236}">
                <a16:creationId xmlns:a16="http://schemas.microsoft.com/office/drawing/2014/main" id="{9C2CA209-D384-BB55-57C1-1111149716A9}"/>
              </a:ext>
            </a:extLst>
          </p:cNvPr>
          <p:cNvSpPr/>
          <p:nvPr/>
        </p:nvSpPr>
        <p:spPr>
          <a:xfrm>
            <a:off x="1285872" y="5236363"/>
            <a:ext cx="1083471" cy="6010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59019B4C-196C-C527-C714-8F519CB1C52F}"/>
              </a:ext>
            </a:extLst>
          </p:cNvPr>
          <p:cNvSpPr/>
          <p:nvPr/>
        </p:nvSpPr>
        <p:spPr>
          <a:xfrm>
            <a:off x="2386011" y="5033959"/>
            <a:ext cx="1083471" cy="8060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9386092-A289-5116-6B55-C24DAD675120}"/>
              </a:ext>
            </a:extLst>
          </p:cNvPr>
          <p:cNvSpPr/>
          <p:nvPr/>
        </p:nvSpPr>
        <p:spPr>
          <a:xfrm>
            <a:off x="3486147" y="5276847"/>
            <a:ext cx="1083471" cy="5631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1EFB8C8-0097-4494-5F71-A442CEB74F2F}"/>
              </a:ext>
            </a:extLst>
          </p:cNvPr>
          <p:cNvSpPr/>
          <p:nvPr/>
        </p:nvSpPr>
        <p:spPr>
          <a:xfrm>
            <a:off x="4586283" y="5564975"/>
            <a:ext cx="1083471" cy="2750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EDB577E4-F81E-7584-4C8E-2FD99D1AB5BA}"/>
              </a:ext>
            </a:extLst>
          </p:cNvPr>
          <p:cNvSpPr txBox="1"/>
          <p:nvPr/>
        </p:nvSpPr>
        <p:spPr>
          <a:xfrm>
            <a:off x="1506005" y="5863581"/>
            <a:ext cx="596638" cy="246221"/>
          </a:xfrm>
          <a:prstGeom prst="rect">
            <a:avLst/>
          </a:prstGeom>
          <a:noFill/>
        </p:spPr>
        <p:txBody>
          <a:bodyPr wrap="none" rtlCol="0">
            <a:spAutoFit/>
          </a:bodyPr>
          <a:lstStyle/>
          <a:p>
            <a:r>
              <a:rPr lang="en-US" sz="1000" dirty="0"/>
              <a:t>ADC[1]</a:t>
            </a:r>
          </a:p>
        </p:txBody>
      </p:sp>
      <p:sp>
        <p:nvSpPr>
          <p:cNvPr id="102" name="TextBox 101">
            <a:extLst>
              <a:ext uri="{FF2B5EF4-FFF2-40B4-BE49-F238E27FC236}">
                <a16:creationId xmlns:a16="http://schemas.microsoft.com/office/drawing/2014/main" id="{1778A519-2EED-8A6C-9E15-C64F8B372029}"/>
              </a:ext>
            </a:extLst>
          </p:cNvPr>
          <p:cNvSpPr txBox="1"/>
          <p:nvPr/>
        </p:nvSpPr>
        <p:spPr>
          <a:xfrm>
            <a:off x="2629427" y="5847867"/>
            <a:ext cx="596638" cy="246221"/>
          </a:xfrm>
          <a:prstGeom prst="rect">
            <a:avLst/>
          </a:prstGeom>
          <a:noFill/>
        </p:spPr>
        <p:txBody>
          <a:bodyPr wrap="none" rtlCol="0">
            <a:spAutoFit/>
          </a:bodyPr>
          <a:lstStyle/>
          <a:p>
            <a:r>
              <a:rPr lang="en-US" sz="1000" dirty="0"/>
              <a:t>ADC[2]</a:t>
            </a:r>
          </a:p>
        </p:txBody>
      </p:sp>
      <p:sp>
        <p:nvSpPr>
          <p:cNvPr id="103" name="TextBox 102">
            <a:extLst>
              <a:ext uri="{FF2B5EF4-FFF2-40B4-BE49-F238E27FC236}">
                <a16:creationId xmlns:a16="http://schemas.microsoft.com/office/drawing/2014/main" id="{20A9E932-AA39-79BA-61DE-44AC21C28895}"/>
              </a:ext>
            </a:extLst>
          </p:cNvPr>
          <p:cNvSpPr txBox="1"/>
          <p:nvPr/>
        </p:nvSpPr>
        <p:spPr>
          <a:xfrm>
            <a:off x="3752849" y="5863580"/>
            <a:ext cx="596638" cy="246221"/>
          </a:xfrm>
          <a:prstGeom prst="rect">
            <a:avLst/>
          </a:prstGeom>
          <a:noFill/>
        </p:spPr>
        <p:txBody>
          <a:bodyPr wrap="none" rtlCol="0">
            <a:spAutoFit/>
          </a:bodyPr>
          <a:lstStyle/>
          <a:p>
            <a:r>
              <a:rPr lang="en-US" sz="1000" dirty="0"/>
              <a:t>ADC[3]</a:t>
            </a:r>
          </a:p>
        </p:txBody>
      </p:sp>
      <p:sp>
        <p:nvSpPr>
          <p:cNvPr id="104" name="TextBox 103">
            <a:extLst>
              <a:ext uri="{FF2B5EF4-FFF2-40B4-BE49-F238E27FC236}">
                <a16:creationId xmlns:a16="http://schemas.microsoft.com/office/drawing/2014/main" id="{22DA0360-8E4F-A48B-4097-47AD046AD1DC}"/>
              </a:ext>
            </a:extLst>
          </p:cNvPr>
          <p:cNvSpPr txBox="1"/>
          <p:nvPr/>
        </p:nvSpPr>
        <p:spPr>
          <a:xfrm>
            <a:off x="4829699" y="5847867"/>
            <a:ext cx="596638" cy="246221"/>
          </a:xfrm>
          <a:prstGeom prst="rect">
            <a:avLst/>
          </a:prstGeom>
          <a:noFill/>
        </p:spPr>
        <p:txBody>
          <a:bodyPr wrap="none" rtlCol="0">
            <a:spAutoFit/>
          </a:bodyPr>
          <a:lstStyle/>
          <a:p>
            <a:r>
              <a:rPr lang="en-US" sz="1000" dirty="0"/>
              <a:t>ADC[4]</a:t>
            </a:r>
          </a:p>
        </p:txBody>
      </p:sp>
      <p:sp>
        <p:nvSpPr>
          <p:cNvPr id="105" name="Rectangle 104">
            <a:extLst>
              <a:ext uri="{FF2B5EF4-FFF2-40B4-BE49-F238E27FC236}">
                <a16:creationId xmlns:a16="http://schemas.microsoft.com/office/drawing/2014/main" id="{742680D2-234C-FA5E-0A8F-D2776AFC6C21}"/>
              </a:ext>
            </a:extLst>
          </p:cNvPr>
          <p:cNvSpPr/>
          <p:nvPr/>
        </p:nvSpPr>
        <p:spPr>
          <a:xfrm>
            <a:off x="5657601" y="5748332"/>
            <a:ext cx="1083471" cy="916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A38DDDC-B820-DCE5-B38C-005361F275E4}"/>
              </a:ext>
            </a:extLst>
          </p:cNvPr>
          <p:cNvSpPr txBox="1"/>
          <p:nvPr/>
        </p:nvSpPr>
        <p:spPr>
          <a:xfrm>
            <a:off x="5894791" y="5842425"/>
            <a:ext cx="596638" cy="246221"/>
          </a:xfrm>
          <a:prstGeom prst="rect">
            <a:avLst/>
          </a:prstGeom>
          <a:noFill/>
        </p:spPr>
        <p:txBody>
          <a:bodyPr wrap="none" rtlCol="0">
            <a:spAutoFit/>
          </a:bodyPr>
          <a:lstStyle/>
          <a:p>
            <a:r>
              <a:rPr lang="en-US" sz="1000" dirty="0"/>
              <a:t>ADC[5]</a:t>
            </a:r>
          </a:p>
        </p:txBody>
      </p:sp>
      <p:sp>
        <p:nvSpPr>
          <p:cNvPr id="107" name="TextBox 106">
            <a:extLst>
              <a:ext uri="{FF2B5EF4-FFF2-40B4-BE49-F238E27FC236}">
                <a16:creationId xmlns:a16="http://schemas.microsoft.com/office/drawing/2014/main" id="{3F66F653-753D-8491-4271-6CE0F09D8547}"/>
              </a:ext>
            </a:extLst>
          </p:cNvPr>
          <p:cNvSpPr txBox="1"/>
          <p:nvPr/>
        </p:nvSpPr>
        <p:spPr>
          <a:xfrm>
            <a:off x="8965937" y="5564975"/>
            <a:ext cx="2608406" cy="369332"/>
          </a:xfrm>
          <a:prstGeom prst="rect">
            <a:avLst/>
          </a:prstGeom>
          <a:noFill/>
        </p:spPr>
        <p:txBody>
          <a:bodyPr wrap="none" rtlCol="0">
            <a:spAutoFit/>
          </a:bodyPr>
          <a:lstStyle/>
          <a:p>
            <a:r>
              <a:rPr lang="en-US" dirty="0"/>
              <a:t>Better Information Now!</a:t>
            </a:r>
          </a:p>
        </p:txBody>
      </p:sp>
    </p:spTree>
    <p:extLst>
      <p:ext uri="{BB962C8B-B14F-4D97-AF65-F5344CB8AC3E}">
        <p14:creationId xmlns:p14="http://schemas.microsoft.com/office/powerpoint/2010/main" val="391915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776F3-BFDA-42A3-8DF4-F8B7578E3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C4547-9CD5-AA35-0A31-1AD6C6E6B58A}"/>
              </a:ext>
            </a:extLst>
          </p:cNvPr>
          <p:cNvSpPr>
            <a:spLocks noGrp="1"/>
          </p:cNvSpPr>
          <p:nvPr>
            <p:ph type="title"/>
          </p:nvPr>
        </p:nvSpPr>
        <p:spPr/>
        <p:txBody>
          <a:bodyPr/>
          <a:lstStyle/>
          <a:p>
            <a:r>
              <a:rPr lang="en-US" dirty="0"/>
              <a:t>Data Formats – ITS3</a:t>
            </a:r>
          </a:p>
        </p:txBody>
      </p:sp>
      <p:pic>
        <p:nvPicPr>
          <p:cNvPr id="3" name="Picture 2">
            <a:extLst>
              <a:ext uri="{FF2B5EF4-FFF2-40B4-BE49-F238E27FC236}">
                <a16:creationId xmlns:a16="http://schemas.microsoft.com/office/drawing/2014/main" id="{E987E395-DD78-9F0E-8AF7-E5A3011C51C0}"/>
              </a:ext>
            </a:extLst>
          </p:cNvPr>
          <p:cNvPicPr>
            <a:picLocks noChangeAspect="1"/>
          </p:cNvPicPr>
          <p:nvPr/>
        </p:nvPicPr>
        <p:blipFill>
          <a:blip r:embed="rId2"/>
          <a:stretch>
            <a:fillRect/>
          </a:stretch>
        </p:blipFill>
        <p:spPr>
          <a:xfrm>
            <a:off x="377872" y="908416"/>
            <a:ext cx="6955146" cy="3913616"/>
          </a:xfrm>
          <a:prstGeom prst="rect">
            <a:avLst/>
          </a:prstGeom>
        </p:spPr>
      </p:pic>
      <p:pic>
        <p:nvPicPr>
          <p:cNvPr id="4" name="Picture 3">
            <a:extLst>
              <a:ext uri="{FF2B5EF4-FFF2-40B4-BE49-F238E27FC236}">
                <a16:creationId xmlns:a16="http://schemas.microsoft.com/office/drawing/2014/main" id="{407AF358-8145-A758-908B-CE8D6E504932}"/>
              </a:ext>
            </a:extLst>
          </p:cNvPr>
          <p:cNvPicPr>
            <a:picLocks noChangeAspect="1"/>
          </p:cNvPicPr>
          <p:nvPr/>
        </p:nvPicPr>
        <p:blipFill>
          <a:blip r:embed="rId3"/>
          <a:stretch>
            <a:fillRect/>
          </a:stretch>
        </p:blipFill>
        <p:spPr>
          <a:xfrm>
            <a:off x="4063111" y="3737476"/>
            <a:ext cx="7685843" cy="2506253"/>
          </a:xfrm>
          <a:prstGeom prst="rect">
            <a:avLst/>
          </a:prstGeom>
        </p:spPr>
      </p:pic>
      <p:sp>
        <p:nvSpPr>
          <p:cNvPr id="5" name="TextBox 4">
            <a:extLst>
              <a:ext uri="{FF2B5EF4-FFF2-40B4-BE49-F238E27FC236}">
                <a16:creationId xmlns:a16="http://schemas.microsoft.com/office/drawing/2014/main" id="{A2E0CAD5-D179-1924-372E-0A83B4E9CF8B}"/>
              </a:ext>
            </a:extLst>
          </p:cNvPr>
          <p:cNvSpPr txBox="1"/>
          <p:nvPr/>
        </p:nvSpPr>
        <p:spPr>
          <a:xfrm>
            <a:off x="7417012" y="1181533"/>
            <a:ext cx="446855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Assume 1 Region hit per track</a:t>
            </a:r>
          </a:p>
          <a:p>
            <a:pPr marL="342900" indent="-342900">
              <a:buFont typeface="Arial" panose="020B0604020202020204" pitchFamily="34" charset="0"/>
              <a:buChar char="•"/>
            </a:pPr>
            <a:r>
              <a:rPr lang="en-US" sz="2000" dirty="0"/>
              <a:t>Assume 4 pixels hit per track</a:t>
            </a:r>
          </a:p>
          <a:p>
            <a:pPr marL="342900" indent="-342900">
              <a:buFont typeface="Arial" panose="020B0604020202020204" pitchFamily="34" charset="0"/>
              <a:buChar char="•"/>
            </a:pPr>
            <a:r>
              <a:rPr lang="en-US" sz="2000" dirty="0"/>
              <a:t>Assume 1 pixel hit for noise</a:t>
            </a:r>
          </a:p>
          <a:p>
            <a:pPr marL="342900" indent="-342900">
              <a:buFont typeface="Arial" panose="020B0604020202020204" pitchFamily="34" charset="0"/>
              <a:buChar char="•"/>
            </a:pPr>
            <a:endParaRPr lang="en-US" sz="2000" dirty="0"/>
          </a:p>
          <a:p>
            <a:r>
              <a:rPr lang="en-US" dirty="0"/>
              <a:t>	</a:t>
            </a:r>
            <a:r>
              <a:rPr lang="en-US" sz="2000" dirty="0">
                <a:solidFill>
                  <a:srgbClr val="00B050"/>
                </a:solidFill>
              </a:rPr>
              <a:t>Hits </a:t>
            </a:r>
            <a:r>
              <a:rPr lang="en-US" sz="2000" dirty="0">
                <a:solidFill>
                  <a:srgbClr val="00B050"/>
                </a:solidFill>
                <a:sym typeface="Wingdings" panose="05000000000000000000" pitchFamily="2" charset="2"/>
              </a:rPr>
              <a:t> 112 bits per hit </a:t>
            </a:r>
          </a:p>
          <a:p>
            <a:r>
              <a:rPr lang="en-US" sz="2000" dirty="0">
                <a:solidFill>
                  <a:srgbClr val="00B050"/>
                </a:solidFill>
                <a:sym typeface="Wingdings" panose="05000000000000000000" pitchFamily="2" charset="2"/>
              </a:rPr>
              <a:t>	Noise  64 bits per hit</a:t>
            </a:r>
            <a:endParaRPr lang="en-US" sz="2000" dirty="0">
              <a:solidFill>
                <a:srgbClr val="00B050"/>
              </a:solidFill>
            </a:endParaRP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403398C-1B94-DCEE-4834-BD34F42B4396}"/>
                  </a:ext>
                </a:extLst>
              </p14:cNvPr>
              <p14:cNvContentPartPr/>
              <p14:nvPr/>
            </p14:nvContentPartPr>
            <p14:xfrm>
              <a:off x="602241" y="1062222"/>
              <a:ext cx="1440872" cy="1616304"/>
            </p14:xfrm>
          </p:contentPart>
        </mc:Choice>
        <mc:Fallback xmlns="">
          <p:pic>
            <p:nvPicPr>
              <p:cNvPr id="6" name="Ink 5">
                <a:extLst>
                  <a:ext uri="{FF2B5EF4-FFF2-40B4-BE49-F238E27FC236}">
                    <a16:creationId xmlns:a16="http://schemas.microsoft.com/office/drawing/2014/main" id="{0403398C-1B94-DCEE-4834-BD34F42B4396}"/>
                  </a:ext>
                </a:extLst>
              </p:cNvPr>
              <p:cNvPicPr/>
              <p:nvPr/>
            </p:nvPicPr>
            <p:blipFill>
              <a:blip r:embed="rId5"/>
              <a:stretch>
                <a:fillRect/>
              </a:stretch>
            </p:blipFill>
            <p:spPr>
              <a:xfrm>
                <a:off x="566246" y="990226"/>
                <a:ext cx="1512502" cy="175993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7FF51BB-08FC-39BF-A675-35193891DE12}"/>
                  </a:ext>
                </a:extLst>
              </p14:cNvPr>
              <p14:cNvContentPartPr/>
              <p14:nvPr/>
            </p14:nvContentPartPr>
            <p14:xfrm>
              <a:off x="2191748" y="1155772"/>
              <a:ext cx="1277196" cy="1778315"/>
            </p14:xfrm>
          </p:contentPart>
        </mc:Choice>
        <mc:Fallback xmlns="">
          <p:pic>
            <p:nvPicPr>
              <p:cNvPr id="7" name="Ink 6">
                <a:extLst>
                  <a:ext uri="{FF2B5EF4-FFF2-40B4-BE49-F238E27FC236}">
                    <a16:creationId xmlns:a16="http://schemas.microsoft.com/office/drawing/2014/main" id="{37FF51BB-08FC-39BF-A675-35193891DE12}"/>
                  </a:ext>
                </a:extLst>
              </p:cNvPr>
              <p:cNvPicPr/>
              <p:nvPr/>
            </p:nvPicPr>
            <p:blipFill>
              <a:blip r:embed="rId7"/>
              <a:stretch>
                <a:fillRect/>
              </a:stretch>
            </p:blipFill>
            <p:spPr>
              <a:xfrm>
                <a:off x="2155750" y="1083775"/>
                <a:ext cx="1348831" cy="1921948"/>
              </a:xfrm>
              <a:prstGeom prst="rect">
                <a:avLst/>
              </a:prstGeom>
            </p:spPr>
          </p:pic>
        </mc:Fallback>
      </mc:AlternateContent>
    </p:spTree>
    <p:extLst>
      <p:ext uri="{BB962C8B-B14F-4D97-AF65-F5344CB8AC3E}">
        <p14:creationId xmlns:p14="http://schemas.microsoft.com/office/powerpoint/2010/main" val="152496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7493D-C60D-6BD2-4E99-6E091727F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5F757-4A0A-32CB-253E-128614FF5563}"/>
              </a:ext>
            </a:extLst>
          </p:cNvPr>
          <p:cNvSpPr>
            <a:spLocks noGrp="1"/>
          </p:cNvSpPr>
          <p:nvPr>
            <p:ph type="title"/>
          </p:nvPr>
        </p:nvSpPr>
        <p:spPr/>
        <p:txBody>
          <a:bodyPr/>
          <a:lstStyle/>
          <a:p>
            <a:r>
              <a:rPr lang="en-US" dirty="0"/>
              <a:t>Data Sizes</a:t>
            </a:r>
          </a:p>
        </p:txBody>
      </p:sp>
      <p:graphicFrame>
        <p:nvGraphicFramePr>
          <p:cNvPr id="10" name="Table 9">
            <a:extLst>
              <a:ext uri="{FF2B5EF4-FFF2-40B4-BE49-F238E27FC236}">
                <a16:creationId xmlns:a16="http://schemas.microsoft.com/office/drawing/2014/main" id="{4A4DBD7A-E2FF-4C5F-0AAB-B11F7AC03C48}"/>
              </a:ext>
            </a:extLst>
          </p:cNvPr>
          <p:cNvGraphicFramePr>
            <a:graphicFrameLocks noGrp="1"/>
          </p:cNvGraphicFramePr>
          <p:nvPr>
            <p:extLst>
              <p:ext uri="{D42A27DB-BD31-4B8C-83A1-F6EECF244321}">
                <p14:modId xmlns:p14="http://schemas.microsoft.com/office/powerpoint/2010/main" val="3445195650"/>
              </p:ext>
            </p:extLst>
          </p:nvPr>
        </p:nvGraphicFramePr>
        <p:xfrm>
          <a:off x="461963" y="883554"/>
          <a:ext cx="10410380" cy="3439335"/>
        </p:xfrm>
        <a:graphic>
          <a:graphicData uri="http://schemas.openxmlformats.org/drawingml/2006/table">
            <a:tbl>
              <a:tblPr firstRow="1" bandRow="1">
                <a:tableStyleId>{5C22544A-7EE6-4342-B048-85BDC9FD1C3A}</a:tableStyleId>
              </a:tblPr>
              <a:tblGrid>
                <a:gridCol w="1342007">
                  <a:extLst>
                    <a:ext uri="{9D8B030D-6E8A-4147-A177-3AD203B41FA5}">
                      <a16:colId xmlns:a16="http://schemas.microsoft.com/office/drawing/2014/main" val="80810521"/>
                    </a:ext>
                  </a:extLst>
                </a:gridCol>
                <a:gridCol w="481263">
                  <a:extLst>
                    <a:ext uri="{9D8B030D-6E8A-4147-A177-3AD203B41FA5}">
                      <a16:colId xmlns:a16="http://schemas.microsoft.com/office/drawing/2014/main" val="382882737"/>
                    </a:ext>
                  </a:extLst>
                </a:gridCol>
                <a:gridCol w="666893">
                  <a:extLst>
                    <a:ext uri="{9D8B030D-6E8A-4147-A177-3AD203B41FA5}">
                      <a16:colId xmlns:a16="http://schemas.microsoft.com/office/drawing/2014/main" val="2568535712"/>
                    </a:ext>
                  </a:extLst>
                </a:gridCol>
                <a:gridCol w="2136672">
                  <a:extLst>
                    <a:ext uri="{9D8B030D-6E8A-4147-A177-3AD203B41FA5}">
                      <a16:colId xmlns:a16="http://schemas.microsoft.com/office/drawing/2014/main" val="4206295918"/>
                    </a:ext>
                  </a:extLst>
                </a:gridCol>
                <a:gridCol w="1156709">
                  <a:extLst>
                    <a:ext uri="{9D8B030D-6E8A-4147-A177-3AD203B41FA5}">
                      <a16:colId xmlns:a16="http://schemas.microsoft.com/office/drawing/2014/main" val="224061762"/>
                    </a:ext>
                  </a:extLst>
                </a:gridCol>
                <a:gridCol w="1156709">
                  <a:extLst>
                    <a:ext uri="{9D8B030D-6E8A-4147-A177-3AD203B41FA5}">
                      <a16:colId xmlns:a16="http://schemas.microsoft.com/office/drawing/2014/main" val="1875459607"/>
                    </a:ext>
                  </a:extLst>
                </a:gridCol>
                <a:gridCol w="1156709">
                  <a:extLst>
                    <a:ext uri="{9D8B030D-6E8A-4147-A177-3AD203B41FA5}">
                      <a16:colId xmlns:a16="http://schemas.microsoft.com/office/drawing/2014/main" val="680834751"/>
                    </a:ext>
                  </a:extLst>
                </a:gridCol>
                <a:gridCol w="983836">
                  <a:extLst>
                    <a:ext uri="{9D8B030D-6E8A-4147-A177-3AD203B41FA5}">
                      <a16:colId xmlns:a16="http://schemas.microsoft.com/office/drawing/2014/main" val="3618876592"/>
                    </a:ext>
                  </a:extLst>
                </a:gridCol>
                <a:gridCol w="1329582">
                  <a:extLst>
                    <a:ext uri="{9D8B030D-6E8A-4147-A177-3AD203B41FA5}">
                      <a16:colId xmlns:a16="http://schemas.microsoft.com/office/drawing/2014/main" val="3796966555"/>
                    </a:ext>
                  </a:extLst>
                </a:gridCol>
              </a:tblGrid>
              <a:tr h="787575">
                <a:tc>
                  <a:txBody>
                    <a:bodyPr/>
                    <a:lstStyle/>
                    <a:p>
                      <a:pPr algn="ctr"/>
                      <a:r>
                        <a:rPr lang="en-US" sz="1200" dirty="0"/>
                        <a:t>ASIC</a:t>
                      </a:r>
                    </a:p>
                  </a:txBody>
                  <a:tcPr/>
                </a:tc>
                <a:tc>
                  <a:txBody>
                    <a:bodyPr/>
                    <a:lstStyle/>
                    <a:p>
                      <a:pPr algn="ctr"/>
                      <a:r>
                        <a:rPr lang="en-US" sz="1200" dirty="0"/>
                        <a:t>Charge Share</a:t>
                      </a:r>
                    </a:p>
                  </a:txBody>
                  <a:tcPr vert="vert270"/>
                </a:tc>
                <a:tc>
                  <a:txBody>
                    <a:bodyPr/>
                    <a:lstStyle/>
                    <a:p>
                      <a:pPr algn="ctr"/>
                      <a:r>
                        <a:rPr lang="en-US" sz="1200" dirty="0"/>
                        <a:t>Times Readout</a:t>
                      </a:r>
                    </a:p>
                  </a:txBody>
                  <a:tcPr vert="vert270"/>
                </a:tc>
                <a:tc>
                  <a:txBody>
                    <a:bodyPr/>
                    <a:lstStyle/>
                    <a:p>
                      <a:pPr algn="ctr"/>
                      <a:r>
                        <a:rPr lang="en-US" sz="1200" dirty="0"/>
                        <a:t>Formula</a:t>
                      </a:r>
                    </a:p>
                  </a:txBody>
                  <a:tcPr/>
                </a:tc>
                <a:tc>
                  <a:txBody>
                    <a:bodyPr/>
                    <a:lstStyle/>
                    <a:p>
                      <a:pPr algn="ctr"/>
                      <a:r>
                        <a:rPr lang="en-US" sz="1200" dirty="0"/>
                        <a:t>Bits / Hit FEB</a:t>
                      </a:r>
                    </a:p>
                  </a:txBody>
                  <a:tcPr/>
                </a:tc>
                <a:tc>
                  <a:txBody>
                    <a:bodyPr/>
                    <a:lstStyle/>
                    <a:p>
                      <a:pPr algn="ctr"/>
                      <a:r>
                        <a:rPr lang="en-US" sz="1200" dirty="0"/>
                        <a:t>Old</a:t>
                      </a:r>
                    </a:p>
                    <a:p>
                      <a:pPr algn="ctr"/>
                      <a:r>
                        <a:rPr lang="en-US" sz="1200" dirty="0" err="1"/>
                        <a:t>HitSize</a:t>
                      </a:r>
                      <a:endParaRPr lang="en-US" sz="1200" dirty="0"/>
                    </a:p>
                  </a:txBody>
                  <a:tcPr/>
                </a:tc>
                <a:tc>
                  <a:txBody>
                    <a:bodyPr/>
                    <a:lstStyle/>
                    <a:p>
                      <a:pPr algn="ctr"/>
                      <a:r>
                        <a:rPr lang="en-US" sz="1200" dirty="0"/>
                        <a:t>Bits / Noise</a:t>
                      </a:r>
                    </a:p>
                    <a:p>
                      <a:pPr algn="ctr"/>
                      <a:r>
                        <a:rPr lang="en-US" sz="1200" dirty="0"/>
                        <a:t>FEB</a:t>
                      </a:r>
                    </a:p>
                  </a:txBody>
                  <a:tcPr/>
                </a:tc>
                <a:tc>
                  <a:txBody>
                    <a:bodyPr/>
                    <a:lstStyle/>
                    <a:p>
                      <a:pPr algn="ctr"/>
                      <a:r>
                        <a:rPr lang="en-US" sz="1200" dirty="0"/>
                        <a:t>Bits / DAQ Output</a:t>
                      </a:r>
                    </a:p>
                  </a:txBody>
                  <a:tcPr/>
                </a:tc>
                <a:tc>
                  <a:txBody>
                    <a:bodyPr/>
                    <a:lstStyle/>
                    <a:p>
                      <a:pPr algn="ctr"/>
                      <a:r>
                        <a:rPr lang="en-US" sz="1200" dirty="0"/>
                        <a:t>Max Rate</a:t>
                      </a:r>
                    </a:p>
                  </a:txBody>
                  <a:tcPr/>
                </a:tc>
                <a:extLst>
                  <a:ext uri="{0D108BD9-81ED-4DB2-BD59-A6C34878D82A}">
                    <a16:rowId xmlns:a16="http://schemas.microsoft.com/office/drawing/2014/main" val="3478535463"/>
                  </a:ext>
                </a:extLst>
              </a:tr>
              <a:tr h="0">
                <a:tc>
                  <a:txBody>
                    <a:bodyPr/>
                    <a:lstStyle/>
                    <a:p>
                      <a:r>
                        <a:rPr lang="en-US" sz="1200" dirty="0"/>
                        <a:t>ITS-3</a:t>
                      </a:r>
                    </a:p>
                  </a:txBody>
                  <a:tcPr/>
                </a:tc>
                <a:tc>
                  <a:txBody>
                    <a:bodyPr/>
                    <a:lstStyle/>
                    <a:p>
                      <a:r>
                        <a:rPr lang="en-US" sz="1200" dirty="0"/>
                        <a:t>4</a:t>
                      </a:r>
                    </a:p>
                  </a:txBody>
                  <a:tcPr/>
                </a:tc>
                <a:tc>
                  <a:txBody>
                    <a:bodyPr/>
                    <a:lstStyle/>
                    <a:p>
                      <a:r>
                        <a:rPr lang="en-US" sz="1200" dirty="0"/>
                        <a:t>1</a:t>
                      </a:r>
                    </a:p>
                  </a:txBody>
                  <a:tcPr/>
                </a:tc>
                <a:tc>
                  <a:txBody>
                    <a:bodyPr/>
                    <a:lstStyle/>
                    <a:p>
                      <a:r>
                        <a:rPr lang="en-US" sz="1200" dirty="0"/>
                        <a:t>16 x (C+3)</a:t>
                      </a:r>
                    </a:p>
                  </a:txBody>
                  <a:tcPr/>
                </a:tc>
                <a:tc>
                  <a:txBody>
                    <a:bodyPr/>
                    <a:lstStyle/>
                    <a:p>
                      <a:r>
                        <a:rPr lang="en-US" sz="1200" dirty="0"/>
                        <a:t>112</a:t>
                      </a:r>
                    </a:p>
                  </a:txBody>
                  <a:tcPr/>
                </a:tc>
                <a:tc>
                  <a:txBody>
                    <a:bodyPr/>
                    <a:lstStyle/>
                    <a:p>
                      <a:r>
                        <a:rPr lang="en-US" sz="1200" dirty="0"/>
                        <a:t>128</a:t>
                      </a:r>
                    </a:p>
                  </a:txBody>
                  <a:tcPr/>
                </a:tc>
                <a:tc>
                  <a:txBody>
                    <a:bodyPr/>
                    <a:lstStyle/>
                    <a:p>
                      <a:r>
                        <a:rPr lang="en-US" sz="1200" dirty="0"/>
                        <a:t>64</a:t>
                      </a:r>
                    </a:p>
                  </a:txBody>
                  <a:tcPr/>
                </a:tc>
                <a:tc>
                  <a:txBody>
                    <a:bodyPr/>
                    <a:lstStyle/>
                    <a:p>
                      <a:r>
                        <a:rPr lang="en-US" sz="1200" dirty="0"/>
                        <a:t>128</a:t>
                      </a:r>
                    </a:p>
                  </a:txBody>
                  <a:tcPr/>
                </a:tc>
                <a:tc>
                  <a:txBody>
                    <a:bodyPr/>
                    <a:lstStyle/>
                    <a:p>
                      <a:r>
                        <a:rPr lang="en-US" sz="1200" dirty="0"/>
                        <a:t>Not simple</a:t>
                      </a:r>
                    </a:p>
                  </a:txBody>
                  <a:tcPr/>
                </a:tc>
                <a:extLst>
                  <a:ext uri="{0D108BD9-81ED-4DB2-BD59-A6C34878D82A}">
                    <a16:rowId xmlns:a16="http://schemas.microsoft.com/office/drawing/2014/main" val="2481748609"/>
                  </a:ext>
                </a:extLst>
              </a:tr>
              <a:tr h="0">
                <a:tc>
                  <a:txBody>
                    <a:bodyPr/>
                    <a:lstStyle/>
                    <a:p>
                      <a:r>
                        <a:rPr lang="en-US" sz="1200" dirty="0"/>
                        <a:t>Discrete (FECAL)</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12 x C x (5 x T + 7) </a:t>
                      </a:r>
                    </a:p>
                  </a:txBody>
                  <a:tcPr/>
                </a:tc>
                <a:tc>
                  <a:txBody>
                    <a:bodyPr/>
                    <a:lstStyle/>
                    <a:p>
                      <a:r>
                        <a:rPr lang="en-US" sz="1200" dirty="0"/>
                        <a:t>576</a:t>
                      </a:r>
                    </a:p>
                  </a:txBody>
                  <a:tcPr/>
                </a:tc>
                <a:tc>
                  <a:txBody>
                    <a:bodyPr/>
                    <a:lstStyle/>
                    <a:p>
                      <a:r>
                        <a:rPr lang="en-US" sz="1200" dirty="0"/>
                        <a:t>144</a:t>
                      </a:r>
                    </a:p>
                  </a:txBody>
                  <a:tcPr/>
                </a:tc>
                <a:tc>
                  <a:txBody>
                    <a:bodyPr/>
                    <a:lstStyle/>
                    <a:p>
                      <a:r>
                        <a:rPr lang="en-US" sz="1200" dirty="0"/>
                        <a:t>144</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1149294718"/>
                  </a:ext>
                </a:extLst>
              </a:tr>
              <a:tr h="118074">
                <a:tc>
                  <a:txBody>
                    <a:bodyPr/>
                    <a:lstStyle/>
                    <a:p>
                      <a:r>
                        <a:rPr lang="en-US" sz="1200" dirty="0"/>
                        <a:t>CALOROC</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32 x T x (4 + C)</a:t>
                      </a:r>
                    </a:p>
                  </a:txBody>
                  <a:tcPr/>
                </a:tc>
                <a:tc>
                  <a:txBody>
                    <a:bodyPr/>
                    <a:lstStyle/>
                    <a:p>
                      <a:r>
                        <a:rPr lang="en-US" sz="1200" dirty="0"/>
                        <a:t>1280</a:t>
                      </a:r>
                    </a:p>
                  </a:txBody>
                  <a:tcPr/>
                </a:tc>
                <a:tc>
                  <a:txBody>
                    <a:bodyPr/>
                    <a:lstStyle/>
                    <a:p>
                      <a:r>
                        <a:rPr lang="en-US" sz="1200" dirty="0"/>
                        <a:t>480</a:t>
                      </a:r>
                    </a:p>
                  </a:txBody>
                  <a:tcPr/>
                </a:tc>
                <a:tc>
                  <a:txBody>
                    <a:bodyPr/>
                    <a:lstStyle/>
                    <a:p>
                      <a:r>
                        <a:rPr lang="en-US" sz="1200" dirty="0"/>
                        <a:t>800</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2749082244"/>
                  </a:ext>
                </a:extLst>
              </a:tr>
              <a:tr h="0">
                <a:tc>
                  <a:txBody>
                    <a:bodyPr/>
                    <a:lstStyle/>
                    <a:p>
                      <a:r>
                        <a:rPr lang="en-US" sz="1200" dirty="0" err="1"/>
                        <a:t>EcalBarrelScFi</a:t>
                      </a:r>
                      <a:endParaRPr lang="en-US" sz="1200" dirty="0"/>
                    </a:p>
                  </a:txBody>
                  <a:tcPr/>
                </a:tc>
                <a:tc>
                  <a:txBody>
                    <a:bodyPr/>
                    <a:lstStyle/>
                    <a:p>
                      <a:r>
                        <a:rPr lang="en-US" sz="1200" dirty="0"/>
                        <a:t>4</a:t>
                      </a:r>
                    </a:p>
                  </a:txBody>
                  <a:tcPr/>
                </a:tc>
                <a:tc>
                  <a:txBody>
                    <a:bodyPr/>
                    <a:lstStyle/>
                    <a:p>
                      <a:r>
                        <a:rPr lang="en-US" sz="1200" dirty="0"/>
                        <a:t>5</a:t>
                      </a:r>
                    </a:p>
                  </a:txBody>
                  <a:tcPr/>
                </a:tc>
                <a:tc>
                  <a:txBody>
                    <a:bodyPr/>
                    <a:lstStyle/>
                    <a:p>
                      <a:r>
                        <a:rPr lang="en-US" sz="1200" dirty="0"/>
                        <a:t>2 x ( 32 x T x (4 x C) )</a:t>
                      </a:r>
                    </a:p>
                  </a:txBody>
                  <a:tcPr/>
                </a:tc>
                <a:tc>
                  <a:txBody>
                    <a:bodyPr/>
                    <a:lstStyle/>
                    <a:p>
                      <a:r>
                        <a:rPr lang="en-US" sz="1200" dirty="0"/>
                        <a:t>2560</a:t>
                      </a:r>
                    </a:p>
                  </a:txBody>
                  <a:tcPr/>
                </a:tc>
                <a:tc>
                  <a:txBody>
                    <a:bodyPr/>
                    <a:lstStyle/>
                    <a:p>
                      <a:r>
                        <a:rPr lang="en-US" sz="1200" dirty="0"/>
                        <a:t>960</a:t>
                      </a:r>
                    </a:p>
                  </a:txBody>
                  <a:tcPr/>
                </a:tc>
                <a:tc>
                  <a:txBody>
                    <a:bodyPr/>
                    <a:lstStyle/>
                    <a:p>
                      <a:r>
                        <a:rPr lang="en-US" sz="1200" dirty="0"/>
                        <a:t>800</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680400179"/>
                  </a:ext>
                </a:extLst>
              </a:tr>
              <a:tr h="0">
                <a:tc>
                  <a:txBody>
                    <a:bodyPr/>
                    <a:lstStyle/>
                    <a:p>
                      <a:r>
                        <a:rPr lang="en-US" sz="1200" dirty="0"/>
                        <a:t>EICROC1</a:t>
                      </a:r>
                    </a:p>
                  </a:txBody>
                  <a:tcPr/>
                </a:tc>
                <a:tc>
                  <a:txBody>
                    <a:bodyPr/>
                    <a:lstStyle/>
                    <a:p>
                      <a:r>
                        <a:rPr lang="en-US" sz="1200" dirty="0"/>
                        <a:t>128</a:t>
                      </a:r>
                    </a:p>
                  </a:txBody>
                  <a:tcPr/>
                </a:tc>
                <a:tc>
                  <a:txBody>
                    <a:bodyPr/>
                    <a:lstStyle/>
                    <a:p>
                      <a:r>
                        <a:rPr lang="en-US" sz="1200" dirty="0"/>
                        <a:t>8</a:t>
                      </a:r>
                    </a:p>
                  </a:txBody>
                  <a:tcPr/>
                </a:tc>
                <a:tc>
                  <a:txBody>
                    <a:bodyPr/>
                    <a:lstStyle/>
                    <a:p>
                      <a:r>
                        <a:rPr lang="en-US" sz="1200" dirty="0"/>
                        <a:t>(T x 24 + 8) x C</a:t>
                      </a:r>
                    </a:p>
                  </a:txBody>
                  <a:tcPr/>
                </a:tc>
                <a:tc>
                  <a:txBody>
                    <a:bodyPr/>
                    <a:lstStyle/>
                    <a:p>
                      <a:r>
                        <a:rPr lang="en-US" sz="1200" dirty="0"/>
                        <a:t>25600</a:t>
                      </a:r>
                    </a:p>
                  </a:txBody>
                  <a:tcPr/>
                </a:tc>
                <a:tc>
                  <a:txBody>
                    <a:bodyPr/>
                    <a:lstStyle/>
                    <a:p>
                      <a:r>
                        <a:rPr lang="en-US" sz="1200" dirty="0"/>
                        <a:t>576</a:t>
                      </a:r>
                    </a:p>
                  </a:txBody>
                  <a:tcPr/>
                </a:tc>
                <a:tc>
                  <a:txBody>
                    <a:bodyPr/>
                    <a:lstStyle/>
                    <a:p>
                      <a:endParaRPr lang="en-US" sz="1200" dirty="0"/>
                    </a:p>
                  </a:txBody>
                  <a:tcPr/>
                </a:tc>
                <a:tc>
                  <a:txBody>
                    <a:bodyPr/>
                    <a:lstStyle/>
                    <a:p>
                      <a:endParaRPr lang="en-US" sz="1200" dirty="0"/>
                    </a:p>
                  </a:txBody>
                  <a:tcPr/>
                </a:tc>
                <a:tc>
                  <a:txBody>
                    <a:bodyPr/>
                    <a:lstStyle/>
                    <a:p>
                      <a:r>
                        <a:rPr lang="en-US" sz="1200" dirty="0"/>
                        <a:t>12 </a:t>
                      </a:r>
                      <a:r>
                        <a:rPr lang="en-US" sz="1200" dirty="0" err="1"/>
                        <a:t>hz</a:t>
                      </a:r>
                      <a:r>
                        <a:rPr lang="en-US" sz="1200" dirty="0"/>
                        <a:t> / </a:t>
                      </a:r>
                      <a:r>
                        <a:rPr lang="en-US" sz="1200" dirty="0" err="1"/>
                        <a:t>ch</a:t>
                      </a:r>
                      <a:endParaRPr lang="en-US" sz="1200" dirty="0"/>
                    </a:p>
                  </a:txBody>
                  <a:tcPr/>
                </a:tc>
                <a:extLst>
                  <a:ext uri="{0D108BD9-81ED-4DB2-BD59-A6C34878D82A}">
                    <a16:rowId xmlns:a16="http://schemas.microsoft.com/office/drawing/2014/main" val="3277409537"/>
                  </a:ext>
                </a:extLst>
              </a:tr>
              <a:tr h="0">
                <a:tc>
                  <a:txBody>
                    <a:bodyPr/>
                    <a:lstStyle/>
                    <a:p>
                      <a:r>
                        <a:rPr lang="en-US" sz="1200" dirty="0"/>
                        <a:t>EICROC2</a:t>
                      </a:r>
                    </a:p>
                  </a:txBody>
                  <a:tcPr/>
                </a:tc>
                <a:tc>
                  <a:txBody>
                    <a:bodyPr/>
                    <a:lstStyle/>
                    <a:p>
                      <a:r>
                        <a:rPr lang="en-US" sz="1200" dirty="0"/>
                        <a:t>9</a:t>
                      </a:r>
                    </a:p>
                  </a:txBody>
                  <a:tcPr/>
                </a:tc>
                <a:tc>
                  <a:txBody>
                    <a:bodyPr/>
                    <a:lstStyle/>
                    <a:p>
                      <a:r>
                        <a:rPr lang="en-US" sz="1200" dirty="0"/>
                        <a:t>5</a:t>
                      </a:r>
                    </a:p>
                  </a:txBody>
                  <a:tcPr/>
                </a:tc>
                <a:tc>
                  <a:txBody>
                    <a:bodyPr/>
                    <a:lstStyle/>
                    <a:p>
                      <a:r>
                        <a:rPr lang="en-US" sz="1200" dirty="0"/>
                        <a:t>(60 + T x 8) x C</a:t>
                      </a:r>
                    </a:p>
                  </a:txBody>
                  <a:tcPr/>
                </a:tc>
                <a:tc>
                  <a:txBody>
                    <a:bodyPr/>
                    <a:lstStyle/>
                    <a:p>
                      <a:r>
                        <a:rPr lang="en-US" sz="1200" dirty="0"/>
                        <a:t>900</a:t>
                      </a:r>
                    </a:p>
                  </a:txBody>
                  <a:tcPr/>
                </a:tc>
                <a:tc>
                  <a:txBody>
                    <a:bodyPr/>
                    <a:lstStyle/>
                    <a:p>
                      <a:r>
                        <a:rPr lang="en-US" sz="1200" dirty="0"/>
                        <a:t>576</a:t>
                      </a:r>
                    </a:p>
                  </a:txBody>
                  <a:tcPr/>
                </a:tc>
                <a:tc>
                  <a:txBody>
                    <a:bodyPr/>
                    <a:lstStyle/>
                    <a:p>
                      <a:r>
                        <a:rPr lang="en-US" sz="1200" dirty="0"/>
                        <a:t>900</a:t>
                      </a:r>
                    </a:p>
                  </a:txBody>
                  <a:tcPr/>
                </a:tc>
                <a:tc>
                  <a:txBody>
                    <a:bodyPr/>
                    <a:lstStyle/>
                    <a:p>
                      <a:r>
                        <a:rPr lang="en-US" sz="1200" dirty="0"/>
                        <a:t>128</a:t>
                      </a:r>
                    </a:p>
                  </a:txBody>
                  <a:tcPr/>
                </a:tc>
                <a:tc>
                  <a:txBody>
                    <a:bodyPr/>
                    <a:lstStyle/>
                    <a:p>
                      <a:r>
                        <a:rPr lang="en-US" sz="1200" dirty="0"/>
                        <a:t>350 </a:t>
                      </a:r>
                      <a:r>
                        <a:rPr lang="en-US" sz="1200" dirty="0" err="1"/>
                        <a:t>hz</a:t>
                      </a:r>
                      <a:r>
                        <a:rPr lang="en-US" sz="1200" dirty="0"/>
                        <a:t> / </a:t>
                      </a:r>
                      <a:r>
                        <a:rPr lang="en-US" sz="1200" dirty="0" err="1"/>
                        <a:t>ch</a:t>
                      </a:r>
                      <a:endParaRPr lang="en-US" sz="1200" dirty="0"/>
                    </a:p>
                  </a:txBody>
                  <a:tcPr/>
                </a:tc>
                <a:extLst>
                  <a:ext uri="{0D108BD9-81ED-4DB2-BD59-A6C34878D82A}">
                    <a16:rowId xmlns:a16="http://schemas.microsoft.com/office/drawing/2014/main" val="192106066"/>
                  </a:ext>
                </a:extLst>
              </a:tr>
              <a:tr h="0">
                <a:tc>
                  <a:txBody>
                    <a:bodyPr/>
                    <a:lstStyle/>
                    <a:p>
                      <a:r>
                        <a:rPr lang="en-US" sz="1200" dirty="0"/>
                        <a:t>FCFD</a:t>
                      </a:r>
                    </a:p>
                  </a:txBody>
                  <a:tcPr/>
                </a:tc>
                <a:tc>
                  <a:txBody>
                    <a:bodyPr/>
                    <a:lstStyle/>
                    <a:p>
                      <a:r>
                        <a:rPr lang="en-US" sz="1200" dirty="0"/>
                        <a:t>4 </a:t>
                      </a:r>
                    </a:p>
                  </a:txBody>
                  <a:tcPr/>
                </a:tc>
                <a:tc>
                  <a:txBody>
                    <a:bodyPr/>
                    <a:lstStyle/>
                    <a:p>
                      <a:r>
                        <a:rPr lang="en-US" sz="1200" dirty="0"/>
                        <a:t>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32 x T x (4 + C)</a:t>
                      </a:r>
                    </a:p>
                  </a:txBody>
                  <a:tcPr/>
                </a:tc>
                <a:tc>
                  <a:txBody>
                    <a:bodyPr/>
                    <a:lstStyle/>
                    <a:p>
                      <a:r>
                        <a:rPr lang="en-US" sz="1200" dirty="0"/>
                        <a:t>1280</a:t>
                      </a:r>
                    </a:p>
                  </a:txBody>
                  <a:tcPr/>
                </a:tc>
                <a:tc>
                  <a:txBody>
                    <a:bodyPr/>
                    <a:lstStyle/>
                    <a:p>
                      <a:r>
                        <a:rPr lang="en-US" sz="1200" dirty="0"/>
                        <a:t>192</a:t>
                      </a:r>
                    </a:p>
                  </a:txBody>
                  <a:tcPr/>
                </a:tc>
                <a:tc>
                  <a:txBody>
                    <a:bodyPr/>
                    <a:lstStyle/>
                    <a:p>
                      <a:r>
                        <a:rPr lang="en-US" sz="1200" dirty="0"/>
                        <a:t>800</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1561427354"/>
                  </a:ext>
                </a:extLst>
              </a:tr>
              <a:tr h="0">
                <a:tc>
                  <a:txBody>
                    <a:bodyPr/>
                    <a:lstStyle/>
                    <a:p>
                      <a:r>
                        <a:rPr lang="en-US" sz="1200" dirty="0"/>
                        <a:t>ALCOR</a:t>
                      </a:r>
                    </a:p>
                  </a:txBody>
                  <a:tcPr/>
                </a:tc>
                <a:tc>
                  <a:txBody>
                    <a:bodyPr/>
                    <a:lstStyle/>
                    <a:p>
                      <a:r>
                        <a:rPr lang="en-US" sz="1200" dirty="0"/>
                        <a:t>1</a:t>
                      </a:r>
                    </a:p>
                  </a:txBody>
                  <a:tcPr/>
                </a:tc>
                <a:tc>
                  <a:txBody>
                    <a:bodyPr/>
                    <a:lstStyle/>
                    <a:p>
                      <a:r>
                        <a:rPr lang="en-US" sz="1200" dirty="0"/>
                        <a:t>1</a:t>
                      </a:r>
                    </a:p>
                  </a:txBody>
                  <a:tcPr/>
                </a:tc>
                <a:tc>
                  <a:txBody>
                    <a:bodyPr/>
                    <a:lstStyle/>
                    <a:p>
                      <a:endParaRPr lang="en-US" sz="1200" dirty="0"/>
                    </a:p>
                  </a:txBody>
                  <a:tcPr/>
                </a:tc>
                <a:tc>
                  <a:txBody>
                    <a:bodyPr/>
                    <a:lstStyle/>
                    <a:p>
                      <a:r>
                        <a:rPr lang="en-US" sz="1200" dirty="0"/>
                        <a:t>64</a:t>
                      </a:r>
                    </a:p>
                  </a:txBody>
                  <a:tcPr/>
                </a:tc>
                <a:tc>
                  <a:txBody>
                    <a:bodyPr/>
                    <a:lstStyle/>
                    <a:p>
                      <a:r>
                        <a:rPr lang="en-US" sz="1200" dirty="0"/>
                        <a:t>64</a:t>
                      </a:r>
                    </a:p>
                  </a:txBody>
                  <a:tcPr/>
                </a:tc>
                <a:tc>
                  <a:txBody>
                    <a:bodyPr/>
                    <a:lstStyle/>
                    <a:p>
                      <a:r>
                        <a:rPr lang="en-US" sz="1200" dirty="0"/>
                        <a:t>64</a:t>
                      </a:r>
                    </a:p>
                  </a:txBody>
                  <a:tcPr/>
                </a:tc>
                <a:tc>
                  <a:txBody>
                    <a:bodyPr/>
                    <a:lstStyle/>
                    <a:p>
                      <a:r>
                        <a:rPr lang="en-US" sz="1200" dirty="0"/>
                        <a:t>64</a:t>
                      </a:r>
                    </a:p>
                  </a:txBody>
                  <a:tcPr/>
                </a:tc>
                <a:tc>
                  <a:txBody>
                    <a:bodyPr/>
                    <a:lstStyle/>
                    <a:p>
                      <a:r>
                        <a:rPr lang="en-US" sz="1200" dirty="0"/>
                        <a:t>300 kHz / </a:t>
                      </a:r>
                      <a:r>
                        <a:rPr lang="en-US" sz="1200" dirty="0" err="1"/>
                        <a:t>ch</a:t>
                      </a:r>
                      <a:endParaRPr lang="en-US" sz="1200" dirty="0"/>
                    </a:p>
                  </a:txBody>
                  <a:tcPr/>
                </a:tc>
                <a:extLst>
                  <a:ext uri="{0D108BD9-81ED-4DB2-BD59-A6C34878D82A}">
                    <a16:rowId xmlns:a16="http://schemas.microsoft.com/office/drawing/2014/main" val="1733134411"/>
                  </a:ext>
                </a:extLst>
              </a:tr>
              <a:tr h="0">
                <a:tc>
                  <a:txBody>
                    <a:bodyPr/>
                    <a:lstStyle/>
                    <a:p>
                      <a:r>
                        <a:rPr lang="en-US" sz="1200" dirty="0"/>
                        <a:t>SALSA</a:t>
                      </a:r>
                    </a:p>
                  </a:txBody>
                  <a:tcPr/>
                </a:tc>
                <a:tc>
                  <a:txBody>
                    <a:bodyPr/>
                    <a:lstStyle/>
                    <a:p>
                      <a:r>
                        <a:rPr lang="en-US" sz="1200" dirty="0"/>
                        <a:t>4</a:t>
                      </a:r>
                    </a:p>
                  </a:txBody>
                  <a:tcPr/>
                </a:tc>
                <a:tc>
                  <a:txBody>
                    <a:bodyPr/>
                    <a:lstStyle/>
                    <a:p>
                      <a:r>
                        <a:rPr lang="en-US" sz="12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 * (T + 4) * 32</a:t>
                      </a:r>
                    </a:p>
                  </a:txBody>
                  <a:tcPr/>
                </a:tc>
                <a:tc>
                  <a:txBody>
                    <a:bodyPr/>
                    <a:lstStyle/>
                    <a:p>
                      <a:r>
                        <a:rPr lang="en-US" sz="1200" dirty="0"/>
                        <a:t>1152</a:t>
                      </a:r>
                    </a:p>
                  </a:txBody>
                  <a:tcPr/>
                </a:tc>
                <a:tc>
                  <a:txBody>
                    <a:bodyPr/>
                    <a:lstStyle/>
                    <a:p>
                      <a:r>
                        <a:rPr lang="en-US" sz="1200" dirty="0"/>
                        <a:t>320</a:t>
                      </a:r>
                    </a:p>
                  </a:txBody>
                  <a:tcPr/>
                </a:tc>
                <a:tc>
                  <a:txBody>
                    <a:bodyPr/>
                    <a:lstStyle/>
                    <a:p>
                      <a:r>
                        <a:rPr lang="en-US" sz="1200" dirty="0"/>
                        <a:t>288</a:t>
                      </a:r>
                    </a:p>
                  </a:txBody>
                  <a:tcPr/>
                </a:tc>
                <a:tc>
                  <a:txBody>
                    <a:bodyPr/>
                    <a:lstStyle/>
                    <a:p>
                      <a:r>
                        <a:rPr lang="en-US" sz="1200" dirty="0"/>
                        <a:t>128</a:t>
                      </a:r>
                    </a:p>
                  </a:txBody>
                  <a:tcPr/>
                </a:tc>
                <a:tc>
                  <a:txBody>
                    <a:bodyPr/>
                    <a:lstStyle/>
                    <a:p>
                      <a:r>
                        <a:rPr lang="en-US" sz="1200" dirty="0"/>
                        <a:t>25 kHz / </a:t>
                      </a:r>
                      <a:r>
                        <a:rPr lang="en-US" sz="1200" dirty="0" err="1"/>
                        <a:t>ch</a:t>
                      </a:r>
                      <a:endParaRPr lang="en-US" sz="1200" dirty="0"/>
                    </a:p>
                  </a:txBody>
                  <a:tcPr/>
                </a:tc>
                <a:extLst>
                  <a:ext uri="{0D108BD9-81ED-4DB2-BD59-A6C34878D82A}">
                    <a16:rowId xmlns:a16="http://schemas.microsoft.com/office/drawing/2014/main" val="1522061572"/>
                  </a:ext>
                </a:extLst>
              </a:tr>
            </a:tbl>
          </a:graphicData>
        </a:graphic>
      </p:graphicFrame>
      <p:sp>
        <p:nvSpPr>
          <p:cNvPr id="5" name="TextBox 4">
            <a:extLst>
              <a:ext uri="{FF2B5EF4-FFF2-40B4-BE49-F238E27FC236}">
                <a16:creationId xmlns:a16="http://schemas.microsoft.com/office/drawing/2014/main" id="{AF216128-4682-6937-94FC-DB95012EC296}"/>
              </a:ext>
            </a:extLst>
          </p:cNvPr>
          <p:cNvSpPr txBox="1"/>
          <p:nvPr/>
        </p:nvSpPr>
        <p:spPr>
          <a:xfrm>
            <a:off x="1949450" y="4497118"/>
            <a:ext cx="6096000" cy="1477328"/>
          </a:xfrm>
          <a:prstGeom prst="rect">
            <a:avLst/>
          </a:prstGeom>
          <a:noFill/>
        </p:spPr>
        <p:txBody>
          <a:bodyPr wrap="square">
            <a:spAutoFit/>
          </a:bodyPr>
          <a:lstStyle/>
          <a:p>
            <a:pPr marL="285750" indent="-285750">
              <a:buFont typeface="Arial" panose="020B0604020202020204" pitchFamily="34" charset="0"/>
              <a:buChar char="•"/>
            </a:pPr>
            <a:r>
              <a:rPr lang="en-US" sz="1800" dirty="0"/>
              <a:t>Actual ASIC sizes are typically 2-4 times larger than previous assumption</a:t>
            </a:r>
          </a:p>
          <a:p>
            <a:pPr marL="285750" indent="-285750">
              <a:buFont typeface="Arial" panose="020B0604020202020204" pitchFamily="34" charset="0"/>
              <a:buChar char="•"/>
            </a:pPr>
            <a:r>
              <a:rPr lang="en-US" sz="1800" dirty="0"/>
              <a:t>Maximum supported rates are also lower</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rates are bandwidth limited</a:t>
            </a:r>
          </a:p>
        </p:txBody>
      </p:sp>
    </p:spTree>
    <p:extLst>
      <p:ext uri="{BB962C8B-B14F-4D97-AF65-F5344CB8AC3E}">
        <p14:creationId xmlns:p14="http://schemas.microsoft.com/office/powerpoint/2010/main" val="355912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A0085-B4F5-AB78-0193-9EC169445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E47A8-A4D9-919E-14DB-37E7F247107C}"/>
              </a:ext>
            </a:extLst>
          </p:cNvPr>
          <p:cNvSpPr>
            <a:spLocks noGrp="1"/>
          </p:cNvSpPr>
          <p:nvPr>
            <p:ph type="title"/>
          </p:nvPr>
        </p:nvSpPr>
        <p:spPr/>
        <p:txBody>
          <a:bodyPr/>
          <a:lstStyle/>
          <a:p>
            <a:r>
              <a:rPr lang="en-US" dirty="0"/>
              <a:t>Data Sizes</a:t>
            </a:r>
          </a:p>
        </p:txBody>
      </p:sp>
      <p:graphicFrame>
        <p:nvGraphicFramePr>
          <p:cNvPr id="10" name="Table 9">
            <a:extLst>
              <a:ext uri="{FF2B5EF4-FFF2-40B4-BE49-F238E27FC236}">
                <a16:creationId xmlns:a16="http://schemas.microsoft.com/office/drawing/2014/main" id="{40663CF4-4DFC-EF5E-28E2-21DE88CE2846}"/>
              </a:ext>
            </a:extLst>
          </p:cNvPr>
          <p:cNvGraphicFramePr>
            <a:graphicFrameLocks noGrp="1"/>
          </p:cNvGraphicFramePr>
          <p:nvPr/>
        </p:nvGraphicFramePr>
        <p:xfrm>
          <a:off x="461963" y="883554"/>
          <a:ext cx="10410380" cy="3439335"/>
        </p:xfrm>
        <a:graphic>
          <a:graphicData uri="http://schemas.openxmlformats.org/drawingml/2006/table">
            <a:tbl>
              <a:tblPr firstRow="1" bandRow="1">
                <a:tableStyleId>{5C22544A-7EE6-4342-B048-85BDC9FD1C3A}</a:tableStyleId>
              </a:tblPr>
              <a:tblGrid>
                <a:gridCol w="1342007">
                  <a:extLst>
                    <a:ext uri="{9D8B030D-6E8A-4147-A177-3AD203B41FA5}">
                      <a16:colId xmlns:a16="http://schemas.microsoft.com/office/drawing/2014/main" val="80810521"/>
                    </a:ext>
                  </a:extLst>
                </a:gridCol>
                <a:gridCol w="481263">
                  <a:extLst>
                    <a:ext uri="{9D8B030D-6E8A-4147-A177-3AD203B41FA5}">
                      <a16:colId xmlns:a16="http://schemas.microsoft.com/office/drawing/2014/main" val="382882737"/>
                    </a:ext>
                  </a:extLst>
                </a:gridCol>
                <a:gridCol w="666893">
                  <a:extLst>
                    <a:ext uri="{9D8B030D-6E8A-4147-A177-3AD203B41FA5}">
                      <a16:colId xmlns:a16="http://schemas.microsoft.com/office/drawing/2014/main" val="2568535712"/>
                    </a:ext>
                  </a:extLst>
                </a:gridCol>
                <a:gridCol w="2136672">
                  <a:extLst>
                    <a:ext uri="{9D8B030D-6E8A-4147-A177-3AD203B41FA5}">
                      <a16:colId xmlns:a16="http://schemas.microsoft.com/office/drawing/2014/main" val="4206295918"/>
                    </a:ext>
                  </a:extLst>
                </a:gridCol>
                <a:gridCol w="1156709">
                  <a:extLst>
                    <a:ext uri="{9D8B030D-6E8A-4147-A177-3AD203B41FA5}">
                      <a16:colId xmlns:a16="http://schemas.microsoft.com/office/drawing/2014/main" val="224061762"/>
                    </a:ext>
                  </a:extLst>
                </a:gridCol>
                <a:gridCol w="1156709">
                  <a:extLst>
                    <a:ext uri="{9D8B030D-6E8A-4147-A177-3AD203B41FA5}">
                      <a16:colId xmlns:a16="http://schemas.microsoft.com/office/drawing/2014/main" val="1875459607"/>
                    </a:ext>
                  </a:extLst>
                </a:gridCol>
                <a:gridCol w="1156709">
                  <a:extLst>
                    <a:ext uri="{9D8B030D-6E8A-4147-A177-3AD203B41FA5}">
                      <a16:colId xmlns:a16="http://schemas.microsoft.com/office/drawing/2014/main" val="680834751"/>
                    </a:ext>
                  </a:extLst>
                </a:gridCol>
                <a:gridCol w="983836">
                  <a:extLst>
                    <a:ext uri="{9D8B030D-6E8A-4147-A177-3AD203B41FA5}">
                      <a16:colId xmlns:a16="http://schemas.microsoft.com/office/drawing/2014/main" val="3618876592"/>
                    </a:ext>
                  </a:extLst>
                </a:gridCol>
                <a:gridCol w="1329582">
                  <a:extLst>
                    <a:ext uri="{9D8B030D-6E8A-4147-A177-3AD203B41FA5}">
                      <a16:colId xmlns:a16="http://schemas.microsoft.com/office/drawing/2014/main" val="3796966555"/>
                    </a:ext>
                  </a:extLst>
                </a:gridCol>
              </a:tblGrid>
              <a:tr h="787575">
                <a:tc>
                  <a:txBody>
                    <a:bodyPr/>
                    <a:lstStyle/>
                    <a:p>
                      <a:pPr algn="ctr"/>
                      <a:r>
                        <a:rPr lang="en-US" sz="1200" dirty="0"/>
                        <a:t>ASIC</a:t>
                      </a:r>
                    </a:p>
                  </a:txBody>
                  <a:tcPr/>
                </a:tc>
                <a:tc>
                  <a:txBody>
                    <a:bodyPr/>
                    <a:lstStyle/>
                    <a:p>
                      <a:pPr algn="ctr"/>
                      <a:r>
                        <a:rPr lang="en-US" sz="1200" dirty="0"/>
                        <a:t>Charge Share</a:t>
                      </a:r>
                    </a:p>
                  </a:txBody>
                  <a:tcPr vert="vert270"/>
                </a:tc>
                <a:tc>
                  <a:txBody>
                    <a:bodyPr/>
                    <a:lstStyle/>
                    <a:p>
                      <a:pPr algn="ctr"/>
                      <a:r>
                        <a:rPr lang="en-US" sz="1200" dirty="0"/>
                        <a:t>Times Readout</a:t>
                      </a:r>
                    </a:p>
                  </a:txBody>
                  <a:tcPr vert="vert270"/>
                </a:tc>
                <a:tc>
                  <a:txBody>
                    <a:bodyPr/>
                    <a:lstStyle/>
                    <a:p>
                      <a:pPr algn="ctr"/>
                      <a:r>
                        <a:rPr lang="en-US" sz="1200" dirty="0"/>
                        <a:t>Formula</a:t>
                      </a:r>
                    </a:p>
                  </a:txBody>
                  <a:tcPr/>
                </a:tc>
                <a:tc>
                  <a:txBody>
                    <a:bodyPr/>
                    <a:lstStyle/>
                    <a:p>
                      <a:pPr algn="ctr"/>
                      <a:r>
                        <a:rPr lang="en-US" sz="1200" dirty="0"/>
                        <a:t>Bits / Hit FEB</a:t>
                      </a:r>
                    </a:p>
                  </a:txBody>
                  <a:tcPr/>
                </a:tc>
                <a:tc>
                  <a:txBody>
                    <a:bodyPr/>
                    <a:lstStyle/>
                    <a:p>
                      <a:pPr algn="ctr"/>
                      <a:r>
                        <a:rPr lang="en-US" sz="1200" dirty="0"/>
                        <a:t>Old</a:t>
                      </a:r>
                    </a:p>
                    <a:p>
                      <a:pPr algn="ctr"/>
                      <a:r>
                        <a:rPr lang="en-US" sz="1200" dirty="0" err="1"/>
                        <a:t>HitSize</a:t>
                      </a:r>
                      <a:endParaRPr lang="en-US" sz="1200" dirty="0"/>
                    </a:p>
                  </a:txBody>
                  <a:tcPr/>
                </a:tc>
                <a:tc>
                  <a:txBody>
                    <a:bodyPr/>
                    <a:lstStyle/>
                    <a:p>
                      <a:pPr algn="ctr"/>
                      <a:r>
                        <a:rPr lang="en-US" sz="1200" dirty="0"/>
                        <a:t>Bits / Noise</a:t>
                      </a:r>
                    </a:p>
                    <a:p>
                      <a:pPr algn="ctr"/>
                      <a:r>
                        <a:rPr lang="en-US" sz="1200" dirty="0"/>
                        <a:t>FEB</a:t>
                      </a:r>
                    </a:p>
                  </a:txBody>
                  <a:tcPr/>
                </a:tc>
                <a:tc>
                  <a:txBody>
                    <a:bodyPr/>
                    <a:lstStyle/>
                    <a:p>
                      <a:pPr algn="ctr"/>
                      <a:r>
                        <a:rPr lang="en-US" sz="1200" dirty="0"/>
                        <a:t>Bits / DAQ Output</a:t>
                      </a:r>
                    </a:p>
                  </a:txBody>
                  <a:tcPr/>
                </a:tc>
                <a:tc>
                  <a:txBody>
                    <a:bodyPr/>
                    <a:lstStyle/>
                    <a:p>
                      <a:pPr algn="ctr"/>
                      <a:r>
                        <a:rPr lang="en-US" sz="1200" dirty="0"/>
                        <a:t>Max Rate</a:t>
                      </a:r>
                    </a:p>
                  </a:txBody>
                  <a:tcPr/>
                </a:tc>
                <a:extLst>
                  <a:ext uri="{0D108BD9-81ED-4DB2-BD59-A6C34878D82A}">
                    <a16:rowId xmlns:a16="http://schemas.microsoft.com/office/drawing/2014/main" val="3478535463"/>
                  </a:ext>
                </a:extLst>
              </a:tr>
              <a:tr h="0">
                <a:tc>
                  <a:txBody>
                    <a:bodyPr/>
                    <a:lstStyle/>
                    <a:p>
                      <a:r>
                        <a:rPr lang="en-US" sz="1200" dirty="0"/>
                        <a:t>ITS-3</a:t>
                      </a:r>
                    </a:p>
                  </a:txBody>
                  <a:tcPr/>
                </a:tc>
                <a:tc>
                  <a:txBody>
                    <a:bodyPr/>
                    <a:lstStyle/>
                    <a:p>
                      <a:r>
                        <a:rPr lang="en-US" sz="1200" dirty="0"/>
                        <a:t>4</a:t>
                      </a:r>
                    </a:p>
                  </a:txBody>
                  <a:tcPr/>
                </a:tc>
                <a:tc>
                  <a:txBody>
                    <a:bodyPr/>
                    <a:lstStyle/>
                    <a:p>
                      <a:r>
                        <a:rPr lang="en-US" sz="1200" dirty="0"/>
                        <a:t>1</a:t>
                      </a:r>
                    </a:p>
                  </a:txBody>
                  <a:tcPr/>
                </a:tc>
                <a:tc>
                  <a:txBody>
                    <a:bodyPr/>
                    <a:lstStyle/>
                    <a:p>
                      <a:r>
                        <a:rPr lang="en-US" sz="1200" dirty="0"/>
                        <a:t>16 x (C+3)</a:t>
                      </a:r>
                    </a:p>
                  </a:txBody>
                  <a:tcPr/>
                </a:tc>
                <a:tc>
                  <a:txBody>
                    <a:bodyPr/>
                    <a:lstStyle/>
                    <a:p>
                      <a:r>
                        <a:rPr lang="en-US" sz="1200" dirty="0"/>
                        <a:t>112</a:t>
                      </a:r>
                    </a:p>
                  </a:txBody>
                  <a:tcPr/>
                </a:tc>
                <a:tc>
                  <a:txBody>
                    <a:bodyPr/>
                    <a:lstStyle/>
                    <a:p>
                      <a:r>
                        <a:rPr lang="en-US" sz="1200" dirty="0"/>
                        <a:t>128</a:t>
                      </a:r>
                    </a:p>
                  </a:txBody>
                  <a:tcPr/>
                </a:tc>
                <a:tc>
                  <a:txBody>
                    <a:bodyPr/>
                    <a:lstStyle/>
                    <a:p>
                      <a:r>
                        <a:rPr lang="en-US" sz="1200" dirty="0"/>
                        <a:t>64</a:t>
                      </a:r>
                    </a:p>
                  </a:txBody>
                  <a:tcPr/>
                </a:tc>
                <a:tc>
                  <a:txBody>
                    <a:bodyPr/>
                    <a:lstStyle/>
                    <a:p>
                      <a:r>
                        <a:rPr lang="en-US" sz="1200" dirty="0"/>
                        <a:t>128</a:t>
                      </a:r>
                    </a:p>
                  </a:txBody>
                  <a:tcPr/>
                </a:tc>
                <a:tc>
                  <a:txBody>
                    <a:bodyPr/>
                    <a:lstStyle/>
                    <a:p>
                      <a:r>
                        <a:rPr lang="en-US" sz="1200" dirty="0"/>
                        <a:t>Not simple</a:t>
                      </a:r>
                    </a:p>
                  </a:txBody>
                  <a:tcPr/>
                </a:tc>
                <a:extLst>
                  <a:ext uri="{0D108BD9-81ED-4DB2-BD59-A6C34878D82A}">
                    <a16:rowId xmlns:a16="http://schemas.microsoft.com/office/drawing/2014/main" val="2481748609"/>
                  </a:ext>
                </a:extLst>
              </a:tr>
              <a:tr h="0">
                <a:tc>
                  <a:txBody>
                    <a:bodyPr/>
                    <a:lstStyle/>
                    <a:p>
                      <a:r>
                        <a:rPr lang="en-US" sz="1200" dirty="0"/>
                        <a:t>Discrete (FECAL)</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12 x C x (5 x T + 7) </a:t>
                      </a:r>
                    </a:p>
                  </a:txBody>
                  <a:tcPr/>
                </a:tc>
                <a:tc>
                  <a:txBody>
                    <a:bodyPr/>
                    <a:lstStyle/>
                    <a:p>
                      <a:r>
                        <a:rPr lang="en-US" sz="1200" dirty="0"/>
                        <a:t>576</a:t>
                      </a:r>
                    </a:p>
                  </a:txBody>
                  <a:tcPr/>
                </a:tc>
                <a:tc>
                  <a:txBody>
                    <a:bodyPr/>
                    <a:lstStyle/>
                    <a:p>
                      <a:r>
                        <a:rPr lang="en-US" sz="1200" dirty="0"/>
                        <a:t>144</a:t>
                      </a:r>
                    </a:p>
                  </a:txBody>
                  <a:tcPr/>
                </a:tc>
                <a:tc>
                  <a:txBody>
                    <a:bodyPr/>
                    <a:lstStyle/>
                    <a:p>
                      <a:r>
                        <a:rPr lang="en-US" sz="1200" dirty="0"/>
                        <a:t>144</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1149294718"/>
                  </a:ext>
                </a:extLst>
              </a:tr>
              <a:tr h="118074">
                <a:tc>
                  <a:txBody>
                    <a:bodyPr/>
                    <a:lstStyle/>
                    <a:p>
                      <a:r>
                        <a:rPr lang="en-US" sz="1200" dirty="0"/>
                        <a:t>CALOROC</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32 x T x (4 + C)</a:t>
                      </a:r>
                    </a:p>
                  </a:txBody>
                  <a:tcPr/>
                </a:tc>
                <a:tc>
                  <a:txBody>
                    <a:bodyPr/>
                    <a:lstStyle/>
                    <a:p>
                      <a:r>
                        <a:rPr lang="en-US" sz="1200" dirty="0"/>
                        <a:t>1280</a:t>
                      </a:r>
                    </a:p>
                  </a:txBody>
                  <a:tcPr/>
                </a:tc>
                <a:tc>
                  <a:txBody>
                    <a:bodyPr/>
                    <a:lstStyle/>
                    <a:p>
                      <a:r>
                        <a:rPr lang="en-US" sz="1200" dirty="0"/>
                        <a:t>480</a:t>
                      </a:r>
                    </a:p>
                  </a:txBody>
                  <a:tcPr/>
                </a:tc>
                <a:tc>
                  <a:txBody>
                    <a:bodyPr/>
                    <a:lstStyle/>
                    <a:p>
                      <a:r>
                        <a:rPr lang="en-US" sz="1200" dirty="0"/>
                        <a:t>800</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2749082244"/>
                  </a:ext>
                </a:extLst>
              </a:tr>
              <a:tr h="0">
                <a:tc>
                  <a:txBody>
                    <a:bodyPr/>
                    <a:lstStyle/>
                    <a:p>
                      <a:r>
                        <a:rPr lang="en-US" sz="1200" dirty="0" err="1"/>
                        <a:t>EcalBarrelScFi</a:t>
                      </a:r>
                      <a:endParaRPr lang="en-US" sz="1200" dirty="0"/>
                    </a:p>
                  </a:txBody>
                  <a:tcPr/>
                </a:tc>
                <a:tc>
                  <a:txBody>
                    <a:bodyPr/>
                    <a:lstStyle/>
                    <a:p>
                      <a:r>
                        <a:rPr lang="en-US" sz="1200" dirty="0"/>
                        <a:t>4</a:t>
                      </a:r>
                    </a:p>
                  </a:txBody>
                  <a:tcPr/>
                </a:tc>
                <a:tc>
                  <a:txBody>
                    <a:bodyPr/>
                    <a:lstStyle/>
                    <a:p>
                      <a:r>
                        <a:rPr lang="en-US" sz="1200" dirty="0"/>
                        <a:t>5</a:t>
                      </a:r>
                    </a:p>
                  </a:txBody>
                  <a:tcPr/>
                </a:tc>
                <a:tc>
                  <a:txBody>
                    <a:bodyPr/>
                    <a:lstStyle/>
                    <a:p>
                      <a:r>
                        <a:rPr lang="en-US" sz="1200" dirty="0"/>
                        <a:t>2 x ( 32 x T x (4 x C) )</a:t>
                      </a:r>
                    </a:p>
                  </a:txBody>
                  <a:tcPr/>
                </a:tc>
                <a:tc>
                  <a:txBody>
                    <a:bodyPr/>
                    <a:lstStyle/>
                    <a:p>
                      <a:r>
                        <a:rPr lang="en-US" sz="1200" dirty="0"/>
                        <a:t>2560</a:t>
                      </a:r>
                    </a:p>
                  </a:txBody>
                  <a:tcPr/>
                </a:tc>
                <a:tc>
                  <a:txBody>
                    <a:bodyPr/>
                    <a:lstStyle/>
                    <a:p>
                      <a:r>
                        <a:rPr lang="en-US" sz="1200" dirty="0"/>
                        <a:t>960</a:t>
                      </a:r>
                    </a:p>
                  </a:txBody>
                  <a:tcPr/>
                </a:tc>
                <a:tc>
                  <a:txBody>
                    <a:bodyPr/>
                    <a:lstStyle/>
                    <a:p>
                      <a:r>
                        <a:rPr lang="en-US" sz="1200" dirty="0"/>
                        <a:t>800</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680400179"/>
                  </a:ext>
                </a:extLst>
              </a:tr>
              <a:tr h="0">
                <a:tc>
                  <a:txBody>
                    <a:bodyPr/>
                    <a:lstStyle/>
                    <a:p>
                      <a:r>
                        <a:rPr lang="en-US" sz="1200" dirty="0"/>
                        <a:t>EICROC1</a:t>
                      </a:r>
                    </a:p>
                  </a:txBody>
                  <a:tcPr/>
                </a:tc>
                <a:tc>
                  <a:txBody>
                    <a:bodyPr/>
                    <a:lstStyle/>
                    <a:p>
                      <a:r>
                        <a:rPr lang="en-US" sz="1200" dirty="0"/>
                        <a:t>128</a:t>
                      </a:r>
                    </a:p>
                  </a:txBody>
                  <a:tcPr/>
                </a:tc>
                <a:tc>
                  <a:txBody>
                    <a:bodyPr/>
                    <a:lstStyle/>
                    <a:p>
                      <a:r>
                        <a:rPr lang="en-US" sz="1200" dirty="0"/>
                        <a:t>8</a:t>
                      </a:r>
                    </a:p>
                  </a:txBody>
                  <a:tcPr/>
                </a:tc>
                <a:tc>
                  <a:txBody>
                    <a:bodyPr/>
                    <a:lstStyle/>
                    <a:p>
                      <a:r>
                        <a:rPr lang="en-US" sz="1200" dirty="0"/>
                        <a:t>(T x 24 + 8) x C</a:t>
                      </a:r>
                    </a:p>
                  </a:txBody>
                  <a:tcPr/>
                </a:tc>
                <a:tc>
                  <a:txBody>
                    <a:bodyPr/>
                    <a:lstStyle/>
                    <a:p>
                      <a:r>
                        <a:rPr lang="en-US" sz="1200" dirty="0"/>
                        <a:t>25600</a:t>
                      </a:r>
                    </a:p>
                  </a:txBody>
                  <a:tcPr/>
                </a:tc>
                <a:tc>
                  <a:txBody>
                    <a:bodyPr/>
                    <a:lstStyle/>
                    <a:p>
                      <a:r>
                        <a:rPr lang="en-US" sz="1200" dirty="0"/>
                        <a:t>576</a:t>
                      </a:r>
                    </a:p>
                  </a:txBody>
                  <a:tcPr/>
                </a:tc>
                <a:tc>
                  <a:txBody>
                    <a:bodyPr/>
                    <a:lstStyle/>
                    <a:p>
                      <a:endParaRPr lang="en-US" sz="1200" dirty="0"/>
                    </a:p>
                  </a:txBody>
                  <a:tcPr/>
                </a:tc>
                <a:tc>
                  <a:txBody>
                    <a:bodyPr/>
                    <a:lstStyle/>
                    <a:p>
                      <a:endParaRPr lang="en-US" sz="1200" dirty="0"/>
                    </a:p>
                  </a:txBody>
                  <a:tcPr/>
                </a:tc>
                <a:tc>
                  <a:txBody>
                    <a:bodyPr/>
                    <a:lstStyle/>
                    <a:p>
                      <a:r>
                        <a:rPr lang="en-US" sz="1200" dirty="0"/>
                        <a:t>12 </a:t>
                      </a:r>
                      <a:r>
                        <a:rPr lang="en-US" sz="1200" dirty="0" err="1"/>
                        <a:t>hz</a:t>
                      </a:r>
                      <a:r>
                        <a:rPr lang="en-US" sz="1200" dirty="0"/>
                        <a:t> / </a:t>
                      </a:r>
                      <a:r>
                        <a:rPr lang="en-US" sz="1200" dirty="0" err="1"/>
                        <a:t>ch</a:t>
                      </a:r>
                      <a:endParaRPr lang="en-US" sz="1200" dirty="0"/>
                    </a:p>
                  </a:txBody>
                  <a:tcPr/>
                </a:tc>
                <a:extLst>
                  <a:ext uri="{0D108BD9-81ED-4DB2-BD59-A6C34878D82A}">
                    <a16:rowId xmlns:a16="http://schemas.microsoft.com/office/drawing/2014/main" val="3277409537"/>
                  </a:ext>
                </a:extLst>
              </a:tr>
              <a:tr h="0">
                <a:tc>
                  <a:txBody>
                    <a:bodyPr/>
                    <a:lstStyle/>
                    <a:p>
                      <a:r>
                        <a:rPr lang="en-US" sz="1200" dirty="0"/>
                        <a:t>EICROC2</a:t>
                      </a:r>
                    </a:p>
                  </a:txBody>
                  <a:tcPr/>
                </a:tc>
                <a:tc>
                  <a:txBody>
                    <a:bodyPr/>
                    <a:lstStyle/>
                    <a:p>
                      <a:r>
                        <a:rPr lang="en-US" sz="1200" dirty="0"/>
                        <a:t>9</a:t>
                      </a:r>
                    </a:p>
                  </a:txBody>
                  <a:tcPr/>
                </a:tc>
                <a:tc>
                  <a:txBody>
                    <a:bodyPr/>
                    <a:lstStyle/>
                    <a:p>
                      <a:r>
                        <a:rPr lang="en-US" sz="1200" dirty="0"/>
                        <a:t>5</a:t>
                      </a:r>
                    </a:p>
                  </a:txBody>
                  <a:tcPr/>
                </a:tc>
                <a:tc>
                  <a:txBody>
                    <a:bodyPr/>
                    <a:lstStyle/>
                    <a:p>
                      <a:r>
                        <a:rPr lang="en-US" sz="1200" dirty="0"/>
                        <a:t>(60 + T x 8) x C</a:t>
                      </a:r>
                    </a:p>
                  </a:txBody>
                  <a:tcPr/>
                </a:tc>
                <a:tc>
                  <a:txBody>
                    <a:bodyPr/>
                    <a:lstStyle/>
                    <a:p>
                      <a:r>
                        <a:rPr lang="en-US" sz="1200" dirty="0"/>
                        <a:t>900</a:t>
                      </a:r>
                    </a:p>
                  </a:txBody>
                  <a:tcPr/>
                </a:tc>
                <a:tc>
                  <a:txBody>
                    <a:bodyPr/>
                    <a:lstStyle/>
                    <a:p>
                      <a:r>
                        <a:rPr lang="en-US" sz="1200" dirty="0"/>
                        <a:t>576</a:t>
                      </a:r>
                    </a:p>
                  </a:txBody>
                  <a:tcPr/>
                </a:tc>
                <a:tc>
                  <a:txBody>
                    <a:bodyPr/>
                    <a:lstStyle/>
                    <a:p>
                      <a:r>
                        <a:rPr lang="en-US" sz="1200" dirty="0"/>
                        <a:t>900</a:t>
                      </a:r>
                    </a:p>
                  </a:txBody>
                  <a:tcPr/>
                </a:tc>
                <a:tc>
                  <a:txBody>
                    <a:bodyPr/>
                    <a:lstStyle/>
                    <a:p>
                      <a:r>
                        <a:rPr lang="en-US" sz="1200" dirty="0"/>
                        <a:t>128</a:t>
                      </a:r>
                    </a:p>
                  </a:txBody>
                  <a:tcPr/>
                </a:tc>
                <a:tc>
                  <a:txBody>
                    <a:bodyPr/>
                    <a:lstStyle/>
                    <a:p>
                      <a:r>
                        <a:rPr lang="en-US" sz="1200" dirty="0"/>
                        <a:t>350 </a:t>
                      </a:r>
                      <a:r>
                        <a:rPr lang="en-US" sz="1200" dirty="0" err="1"/>
                        <a:t>hz</a:t>
                      </a:r>
                      <a:r>
                        <a:rPr lang="en-US" sz="1200" dirty="0"/>
                        <a:t> / </a:t>
                      </a:r>
                      <a:r>
                        <a:rPr lang="en-US" sz="1200" dirty="0" err="1"/>
                        <a:t>ch</a:t>
                      </a:r>
                      <a:endParaRPr lang="en-US" sz="1200" dirty="0"/>
                    </a:p>
                  </a:txBody>
                  <a:tcPr/>
                </a:tc>
                <a:extLst>
                  <a:ext uri="{0D108BD9-81ED-4DB2-BD59-A6C34878D82A}">
                    <a16:rowId xmlns:a16="http://schemas.microsoft.com/office/drawing/2014/main" val="192106066"/>
                  </a:ext>
                </a:extLst>
              </a:tr>
              <a:tr h="0">
                <a:tc>
                  <a:txBody>
                    <a:bodyPr/>
                    <a:lstStyle/>
                    <a:p>
                      <a:r>
                        <a:rPr lang="en-US" sz="1200" dirty="0"/>
                        <a:t>FCFD</a:t>
                      </a:r>
                    </a:p>
                  </a:txBody>
                  <a:tcPr/>
                </a:tc>
                <a:tc>
                  <a:txBody>
                    <a:bodyPr/>
                    <a:lstStyle/>
                    <a:p>
                      <a:r>
                        <a:rPr lang="en-US" sz="1200" dirty="0"/>
                        <a:t>4 </a:t>
                      </a:r>
                    </a:p>
                  </a:txBody>
                  <a:tcPr/>
                </a:tc>
                <a:tc>
                  <a:txBody>
                    <a:bodyPr/>
                    <a:lstStyle/>
                    <a:p>
                      <a:r>
                        <a:rPr lang="en-US" sz="1200" dirty="0"/>
                        <a:t>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32 x T x (4 + C)</a:t>
                      </a:r>
                    </a:p>
                  </a:txBody>
                  <a:tcPr/>
                </a:tc>
                <a:tc>
                  <a:txBody>
                    <a:bodyPr/>
                    <a:lstStyle/>
                    <a:p>
                      <a:r>
                        <a:rPr lang="en-US" sz="1200" dirty="0"/>
                        <a:t>1280</a:t>
                      </a:r>
                    </a:p>
                  </a:txBody>
                  <a:tcPr/>
                </a:tc>
                <a:tc>
                  <a:txBody>
                    <a:bodyPr/>
                    <a:lstStyle/>
                    <a:p>
                      <a:r>
                        <a:rPr lang="en-US" sz="1200" dirty="0"/>
                        <a:t>192</a:t>
                      </a:r>
                    </a:p>
                  </a:txBody>
                  <a:tcPr/>
                </a:tc>
                <a:tc>
                  <a:txBody>
                    <a:bodyPr/>
                    <a:lstStyle/>
                    <a:p>
                      <a:r>
                        <a:rPr lang="en-US" sz="1200" dirty="0"/>
                        <a:t>800</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1561427354"/>
                  </a:ext>
                </a:extLst>
              </a:tr>
              <a:tr h="0">
                <a:tc>
                  <a:txBody>
                    <a:bodyPr/>
                    <a:lstStyle/>
                    <a:p>
                      <a:r>
                        <a:rPr lang="en-US" sz="1200" dirty="0"/>
                        <a:t>ALCOR</a:t>
                      </a:r>
                    </a:p>
                  </a:txBody>
                  <a:tcPr/>
                </a:tc>
                <a:tc>
                  <a:txBody>
                    <a:bodyPr/>
                    <a:lstStyle/>
                    <a:p>
                      <a:r>
                        <a:rPr lang="en-US" sz="1200" dirty="0"/>
                        <a:t>1</a:t>
                      </a:r>
                    </a:p>
                  </a:txBody>
                  <a:tcPr/>
                </a:tc>
                <a:tc>
                  <a:txBody>
                    <a:bodyPr/>
                    <a:lstStyle/>
                    <a:p>
                      <a:r>
                        <a:rPr lang="en-US" sz="1200" dirty="0"/>
                        <a:t>1</a:t>
                      </a:r>
                    </a:p>
                  </a:txBody>
                  <a:tcPr/>
                </a:tc>
                <a:tc>
                  <a:txBody>
                    <a:bodyPr/>
                    <a:lstStyle/>
                    <a:p>
                      <a:endParaRPr lang="en-US" sz="1200" dirty="0"/>
                    </a:p>
                  </a:txBody>
                  <a:tcPr/>
                </a:tc>
                <a:tc>
                  <a:txBody>
                    <a:bodyPr/>
                    <a:lstStyle/>
                    <a:p>
                      <a:r>
                        <a:rPr lang="en-US" sz="1200" dirty="0"/>
                        <a:t>64</a:t>
                      </a:r>
                    </a:p>
                  </a:txBody>
                  <a:tcPr/>
                </a:tc>
                <a:tc>
                  <a:txBody>
                    <a:bodyPr/>
                    <a:lstStyle/>
                    <a:p>
                      <a:r>
                        <a:rPr lang="en-US" sz="1200" dirty="0"/>
                        <a:t>64</a:t>
                      </a:r>
                    </a:p>
                  </a:txBody>
                  <a:tcPr/>
                </a:tc>
                <a:tc>
                  <a:txBody>
                    <a:bodyPr/>
                    <a:lstStyle/>
                    <a:p>
                      <a:r>
                        <a:rPr lang="en-US" sz="1200" dirty="0"/>
                        <a:t>64</a:t>
                      </a:r>
                    </a:p>
                  </a:txBody>
                  <a:tcPr/>
                </a:tc>
                <a:tc>
                  <a:txBody>
                    <a:bodyPr/>
                    <a:lstStyle/>
                    <a:p>
                      <a:r>
                        <a:rPr lang="en-US" sz="1200" dirty="0"/>
                        <a:t>64</a:t>
                      </a:r>
                    </a:p>
                  </a:txBody>
                  <a:tcPr/>
                </a:tc>
                <a:tc>
                  <a:txBody>
                    <a:bodyPr/>
                    <a:lstStyle/>
                    <a:p>
                      <a:r>
                        <a:rPr lang="en-US" sz="1200" dirty="0"/>
                        <a:t>300 kHz / </a:t>
                      </a:r>
                      <a:r>
                        <a:rPr lang="en-US" sz="1200" dirty="0" err="1"/>
                        <a:t>ch</a:t>
                      </a:r>
                      <a:endParaRPr lang="en-US" sz="1200" dirty="0"/>
                    </a:p>
                  </a:txBody>
                  <a:tcPr/>
                </a:tc>
                <a:extLst>
                  <a:ext uri="{0D108BD9-81ED-4DB2-BD59-A6C34878D82A}">
                    <a16:rowId xmlns:a16="http://schemas.microsoft.com/office/drawing/2014/main" val="1733134411"/>
                  </a:ext>
                </a:extLst>
              </a:tr>
              <a:tr h="0">
                <a:tc>
                  <a:txBody>
                    <a:bodyPr/>
                    <a:lstStyle/>
                    <a:p>
                      <a:r>
                        <a:rPr lang="en-US" sz="1200" dirty="0"/>
                        <a:t>SALSA</a:t>
                      </a:r>
                    </a:p>
                  </a:txBody>
                  <a:tcPr/>
                </a:tc>
                <a:tc>
                  <a:txBody>
                    <a:bodyPr/>
                    <a:lstStyle/>
                    <a:p>
                      <a:r>
                        <a:rPr lang="en-US" sz="1200" dirty="0"/>
                        <a:t>4</a:t>
                      </a:r>
                    </a:p>
                  </a:txBody>
                  <a:tcPr/>
                </a:tc>
                <a:tc>
                  <a:txBody>
                    <a:bodyPr/>
                    <a:lstStyle/>
                    <a:p>
                      <a:r>
                        <a:rPr lang="en-US" sz="12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 * (T + 4) * 32</a:t>
                      </a:r>
                    </a:p>
                  </a:txBody>
                  <a:tcPr/>
                </a:tc>
                <a:tc>
                  <a:txBody>
                    <a:bodyPr/>
                    <a:lstStyle/>
                    <a:p>
                      <a:r>
                        <a:rPr lang="en-US" sz="1200" dirty="0"/>
                        <a:t>1152</a:t>
                      </a:r>
                    </a:p>
                  </a:txBody>
                  <a:tcPr/>
                </a:tc>
                <a:tc>
                  <a:txBody>
                    <a:bodyPr/>
                    <a:lstStyle/>
                    <a:p>
                      <a:r>
                        <a:rPr lang="en-US" sz="1200" dirty="0"/>
                        <a:t>320</a:t>
                      </a:r>
                    </a:p>
                  </a:txBody>
                  <a:tcPr/>
                </a:tc>
                <a:tc>
                  <a:txBody>
                    <a:bodyPr/>
                    <a:lstStyle/>
                    <a:p>
                      <a:r>
                        <a:rPr lang="en-US" sz="1200" dirty="0"/>
                        <a:t>288</a:t>
                      </a:r>
                    </a:p>
                  </a:txBody>
                  <a:tcPr/>
                </a:tc>
                <a:tc>
                  <a:txBody>
                    <a:bodyPr/>
                    <a:lstStyle/>
                    <a:p>
                      <a:r>
                        <a:rPr lang="en-US" sz="1200" dirty="0"/>
                        <a:t>128</a:t>
                      </a:r>
                    </a:p>
                  </a:txBody>
                  <a:tcPr/>
                </a:tc>
                <a:tc>
                  <a:txBody>
                    <a:bodyPr/>
                    <a:lstStyle/>
                    <a:p>
                      <a:r>
                        <a:rPr lang="en-US" sz="1200" dirty="0"/>
                        <a:t>25 kHz / </a:t>
                      </a:r>
                      <a:r>
                        <a:rPr lang="en-US" sz="1200" dirty="0" err="1"/>
                        <a:t>ch</a:t>
                      </a:r>
                      <a:endParaRPr lang="en-US" sz="1200" dirty="0"/>
                    </a:p>
                  </a:txBody>
                  <a:tcPr/>
                </a:tc>
                <a:extLst>
                  <a:ext uri="{0D108BD9-81ED-4DB2-BD59-A6C34878D82A}">
                    <a16:rowId xmlns:a16="http://schemas.microsoft.com/office/drawing/2014/main" val="1522061572"/>
                  </a:ext>
                </a:extLst>
              </a:tr>
            </a:tbl>
          </a:graphicData>
        </a:graphic>
      </p:graphicFrame>
      <p:sp>
        <p:nvSpPr>
          <p:cNvPr id="3" name="Rectangle 2">
            <a:extLst>
              <a:ext uri="{FF2B5EF4-FFF2-40B4-BE49-F238E27FC236}">
                <a16:creationId xmlns:a16="http://schemas.microsoft.com/office/drawing/2014/main" id="{4D80DC6C-21DE-7353-C22F-016F06A50AE2}"/>
              </a:ext>
            </a:extLst>
          </p:cNvPr>
          <p:cNvSpPr/>
          <p:nvPr/>
        </p:nvSpPr>
        <p:spPr>
          <a:xfrm>
            <a:off x="653200" y="4391577"/>
            <a:ext cx="8512745" cy="1582868"/>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What does rate / </a:t>
            </a:r>
            <a:r>
              <a:rPr lang="en-US" dirty="0" err="1">
                <a:solidFill>
                  <a:schemeClr val="tx1"/>
                </a:solidFill>
              </a:rPr>
              <a:t>ch</a:t>
            </a:r>
            <a:r>
              <a:rPr lang="en-US" dirty="0">
                <a:solidFill>
                  <a:schemeClr val="tx1"/>
                </a:solidFill>
              </a:rPr>
              <a:t> mean here?</a:t>
            </a:r>
          </a:p>
          <a:p>
            <a:endParaRPr lang="en-US" dirty="0">
              <a:solidFill>
                <a:schemeClr val="tx1"/>
              </a:solidFill>
            </a:endParaRPr>
          </a:p>
          <a:p>
            <a:r>
              <a:rPr lang="en-US" dirty="0">
                <a:solidFill>
                  <a:schemeClr val="tx1"/>
                </a:solidFill>
              </a:rPr>
              <a:t>This table is for use with the </a:t>
            </a:r>
            <a:r>
              <a:rPr lang="en-US" dirty="0" err="1">
                <a:solidFill>
                  <a:schemeClr val="tx1"/>
                </a:solidFill>
              </a:rPr>
              <a:t>ePIC</a:t>
            </a:r>
            <a:r>
              <a:rPr lang="en-US" dirty="0">
                <a:solidFill>
                  <a:schemeClr val="tx1"/>
                </a:solidFill>
              </a:rPr>
              <a:t> simulations.  The rate is the number particles readout by the ASIC / number of channels.   Actual hits activate more than one channel as specified as Charge Share, but these don’t count as individual hits.</a:t>
            </a:r>
          </a:p>
          <a:p>
            <a:endParaRPr lang="en-US" dirty="0"/>
          </a:p>
          <a:p>
            <a:endParaRPr lang="en-US" dirty="0"/>
          </a:p>
        </p:txBody>
      </p:sp>
    </p:spTree>
    <p:extLst>
      <p:ext uri="{BB962C8B-B14F-4D97-AF65-F5344CB8AC3E}">
        <p14:creationId xmlns:p14="http://schemas.microsoft.com/office/powerpoint/2010/main" val="313638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1921B-CE8A-A927-B770-6B1395080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47479-64BB-9CA9-46BB-8988DF7F90AE}"/>
              </a:ext>
            </a:extLst>
          </p:cNvPr>
          <p:cNvSpPr>
            <a:spLocks noGrp="1"/>
          </p:cNvSpPr>
          <p:nvPr>
            <p:ph type="title"/>
          </p:nvPr>
        </p:nvSpPr>
        <p:spPr/>
        <p:txBody>
          <a:bodyPr/>
          <a:lstStyle/>
          <a:p>
            <a:r>
              <a:rPr lang="en-US" dirty="0"/>
              <a:t>Synchrotron Radiation Issues</a:t>
            </a:r>
          </a:p>
        </p:txBody>
      </p:sp>
      <p:sp>
        <p:nvSpPr>
          <p:cNvPr id="3" name="TextBox 2">
            <a:extLst>
              <a:ext uri="{FF2B5EF4-FFF2-40B4-BE49-F238E27FC236}">
                <a16:creationId xmlns:a16="http://schemas.microsoft.com/office/drawing/2014/main" id="{3A61BF38-3DF3-0FCA-1E78-D96B5C33935C}"/>
              </a:ext>
            </a:extLst>
          </p:cNvPr>
          <p:cNvSpPr txBox="1"/>
          <p:nvPr/>
        </p:nvSpPr>
        <p:spPr>
          <a:xfrm>
            <a:off x="600074" y="965200"/>
            <a:ext cx="10956925" cy="3631763"/>
          </a:xfrm>
          <a:prstGeom prst="rect">
            <a:avLst/>
          </a:prstGeom>
          <a:noFill/>
        </p:spPr>
        <p:txBody>
          <a:bodyPr wrap="square" rtlCol="0">
            <a:spAutoFit/>
          </a:bodyPr>
          <a:lstStyle/>
          <a:p>
            <a:r>
              <a:rPr lang="en-US" dirty="0"/>
              <a:t>Andrii </a:t>
            </a:r>
            <a:r>
              <a:rPr lang="en-US" dirty="0" err="1"/>
              <a:t>Natochii’s</a:t>
            </a:r>
            <a:r>
              <a:rPr lang="en-US" dirty="0"/>
              <a:t>  Presentation on SR:</a:t>
            </a:r>
          </a:p>
          <a:p>
            <a:r>
              <a:rPr lang="en-US" sz="1200" dirty="0">
                <a:hlinkClick r:id="rId2"/>
              </a:rPr>
              <a:t>https://indico.bnl.gov/event/26268/contributions/101528/attachments/59475/102194/ePIC_Tracking_Group_Meeting_Jan16_2025_NATOCHII.pdf</a:t>
            </a:r>
            <a:endParaRPr lang="en-US" sz="1200" dirty="0"/>
          </a:p>
          <a:p>
            <a:endParaRPr lang="en-US" dirty="0"/>
          </a:p>
          <a:p>
            <a:r>
              <a:rPr lang="en-US" dirty="0"/>
              <a:t>The hepmc3 files:</a:t>
            </a:r>
          </a:p>
          <a:p>
            <a:r>
              <a:rPr lang="en-US" sz="1200" dirty="0">
                <a:solidFill>
                  <a:schemeClr val="accent5"/>
                </a:solidFill>
              </a:rPr>
              <a:t>/</a:t>
            </a:r>
            <a:r>
              <a:rPr lang="en-US" sz="1200" dirty="0" err="1">
                <a:solidFill>
                  <a:schemeClr val="accent5"/>
                </a:solidFill>
              </a:rPr>
              <a:t>gpfs</a:t>
            </a:r>
            <a:r>
              <a:rPr lang="en-US" sz="1200" dirty="0">
                <a:solidFill>
                  <a:schemeClr val="accent5"/>
                </a:solidFill>
              </a:rPr>
              <a:t>/</a:t>
            </a:r>
            <a:r>
              <a:rPr lang="en-US" sz="1200" dirty="0" err="1">
                <a:solidFill>
                  <a:schemeClr val="accent5"/>
                </a:solidFill>
              </a:rPr>
              <a:t>mnt</a:t>
            </a:r>
            <a:r>
              <a:rPr lang="en-US" sz="1200" dirty="0">
                <a:solidFill>
                  <a:schemeClr val="accent5"/>
                </a:solidFill>
              </a:rPr>
              <a:t>/gpfs02/</a:t>
            </a:r>
            <a:r>
              <a:rPr lang="en-US" sz="1200" dirty="0" err="1">
                <a:solidFill>
                  <a:schemeClr val="accent5"/>
                </a:solidFill>
              </a:rPr>
              <a:t>eic</a:t>
            </a:r>
            <a:r>
              <a:rPr lang="en-US" sz="1200" dirty="0">
                <a:solidFill>
                  <a:schemeClr val="accent5"/>
                </a:solidFill>
              </a:rPr>
              <a:t>/</a:t>
            </a:r>
            <a:r>
              <a:rPr lang="en-US" sz="1200" dirty="0" err="1">
                <a:solidFill>
                  <a:schemeClr val="accent5"/>
                </a:solidFill>
              </a:rPr>
              <a:t>anatochii</a:t>
            </a:r>
            <a:r>
              <a:rPr lang="en-US" sz="1200" dirty="0">
                <a:solidFill>
                  <a:schemeClr val="accent5"/>
                </a:solidFill>
              </a:rPr>
              <a:t>/SynradG4_HepMC_Files_SR_on_IP6/</a:t>
            </a:r>
          </a:p>
          <a:p>
            <a:r>
              <a:rPr lang="en-US" sz="1600" dirty="0"/>
              <a:t>These files are designed to be run in release 25.01.0.   The distribution of photons doesn’t match the beamline in recent releases, leading to incorrect and very high rates.</a:t>
            </a:r>
          </a:p>
          <a:p>
            <a:endParaRPr lang="en-US" dirty="0"/>
          </a:p>
          <a:p>
            <a:r>
              <a:rPr lang="en-US" dirty="0"/>
              <a:t>The </a:t>
            </a:r>
            <a:r>
              <a:rPr lang="en-US" dirty="0" err="1"/>
              <a:t>XrootD</a:t>
            </a:r>
            <a:r>
              <a:rPr lang="en-US" dirty="0"/>
              <a:t> files:</a:t>
            </a:r>
          </a:p>
          <a:p>
            <a:r>
              <a:rPr lang="en-US" sz="1200" dirty="0">
                <a:solidFill>
                  <a:schemeClr val="accent5"/>
                </a:solidFill>
              </a:rPr>
              <a:t>/volatile/</a:t>
            </a:r>
            <a:r>
              <a:rPr lang="en-US" sz="1200" dirty="0" err="1">
                <a:solidFill>
                  <a:schemeClr val="accent5"/>
                </a:solidFill>
              </a:rPr>
              <a:t>eic</a:t>
            </a:r>
            <a:r>
              <a:rPr lang="en-US" sz="1200" dirty="0">
                <a:solidFill>
                  <a:schemeClr val="accent5"/>
                </a:solidFill>
              </a:rPr>
              <a:t>/EPIC/RECO/25.05.0/</a:t>
            </a:r>
            <a:r>
              <a:rPr lang="en-US" sz="1200" dirty="0" err="1">
                <a:solidFill>
                  <a:schemeClr val="accent5"/>
                </a:solidFill>
              </a:rPr>
              <a:t>epic_craterlake</a:t>
            </a:r>
            <a:r>
              <a:rPr lang="en-US" sz="1200" dirty="0">
                <a:solidFill>
                  <a:schemeClr val="accent5"/>
                </a:solidFill>
              </a:rPr>
              <a:t>/BACKGROUNDS/SYNRAD/dataprod_rel_1.0.0/18x275</a:t>
            </a:r>
          </a:p>
          <a:p>
            <a:endParaRPr lang="en-US" dirty="0"/>
          </a:p>
          <a:p>
            <a:r>
              <a:rPr lang="en-US" dirty="0"/>
              <a:t>Readme:</a:t>
            </a:r>
          </a:p>
          <a:p>
            <a:endParaRPr lang="en-US" dirty="0"/>
          </a:p>
          <a:p>
            <a:endParaRPr lang="en-US" dirty="0"/>
          </a:p>
        </p:txBody>
      </p:sp>
      <p:pic>
        <p:nvPicPr>
          <p:cNvPr id="7" name="Picture 6">
            <a:extLst>
              <a:ext uri="{FF2B5EF4-FFF2-40B4-BE49-F238E27FC236}">
                <a16:creationId xmlns:a16="http://schemas.microsoft.com/office/drawing/2014/main" id="{CB107724-5A04-CA7D-A905-B5F2BB09F71F}"/>
              </a:ext>
            </a:extLst>
          </p:cNvPr>
          <p:cNvPicPr>
            <a:picLocks noChangeAspect="1"/>
          </p:cNvPicPr>
          <p:nvPr/>
        </p:nvPicPr>
        <p:blipFill>
          <a:blip r:embed="rId3"/>
          <a:stretch>
            <a:fillRect/>
          </a:stretch>
        </p:blipFill>
        <p:spPr>
          <a:xfrm>
            <a:off x="2178741" y="3485520"/>
            <a:ext cx="9782456" cy="2782010"/>
          </a:xfrm>
          <a:prstGeom prst="rect">
            <a:avLst/>
          </a:prstGeom>
        </p:spPr>
      </p:pic>
    </p:spTree>
    <p:extLst>
      <p:ext uri="{BB962C8B-B14F-4D97-AF65-F5344CB8AC3E}">
        <p14:creationId xmlns:p14="http://schemas.microsoft.com/office/powerpoint/2010/main" val="82363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EE8C-DFE0-69E8-1D20-27CD1C8956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3B1B09-A548-97DD-47A4-4F506A8511A8}"/>
              </a:ext>
            </a:extLst>
          </p:cNvPr>
          <p:cNvSpPr>
            <a:spLocks noGrp="1"/>
          </p:cNvSpPr>
          <p:nvPr>
            <p:ph type="title"/>
          </p:nvPr>
        </p:nvSpPr>
        <p:spPr/>
        <p:txBody>
          <a:bodyPr/>
          <a:lstStyle/>
          <a:p>
            <a:r>
              <a:rPr lang="en-US" dirty="0"/>
              <a:t>Synchrotron Radiation Issues</a:t>
            </a:r>
          </a:p>
        </p:txBody>
      </p:sp>
      <p:sp>
        <p:nvSpPr>
          <p:cNvPr id="3" name="TextBox 2">
            <a:extLst>
              <a:ext uri="{FF2B5EF4-FFF2-40B4-BE49-F238E27FC236}">
                <a16:creationId xmlns:a16="http://schemas.microsoft.com/office/drawing/2014/main" id="{203CEE21-8BAD-2FE5-FC19-84AF084D30E6}"/>
              </a:ext>
            </a:extLst>
          </p:cNvPr>
          <p:cNvSpPr txBox="1"/>
          <p:nvPr/>
        </p:nvSpPr>
        <p:spPr>
          <a:xfrm>
            <a:off x="600074" y="965200"/>
            <a:ext cx="10956925" cy="3631763"/>
          </a:xfrm>
          <a:prstGeom prst="rect">
            <a:avLst/>
          </a:prstGeom>
          <a:noFill/>
        </p:spPr>
        <p:txBody>
          <a:bodyPr wrap="square" rtlCol="0">
            <a:spAutoFit/>
          </a:bodyPr>
          <a:lstStyle/>
          <a:p>
            <a:r>
              <a:rPr lang="en-US" dirty="0"/>
              <a:t>Andrii </a:t>
            </a:r>
            <a:r>
              <a:rPr lang="en-US" dirty="0" err="1"/>
              <a:t>Natochii’s</a:t>
            </a:r>
            <a:r>
              <a:rPr lang="en-US" dirty="0"/>
              <a:t>  Presentation on SR:</a:t>
            </a:r>
          </a:p>
          <a:p>
            <a:r>
              <a:rPr lang="en-US" sz="1200" dirty="0">
                <a:hlinkClick r:id="rId2"/>
              </a:rPr>
              <a:t>https://indico.bnl.gov/event/26268/contributions/101528/attachments/59475/102194/ePIC_Tracking_Group_Meeting_Jan16_2025_NATOCHII.pdf</a:t>
            </a:r>
            <a:endParaRPr lang="en-US" sz="1200" dirty="0"/>
          </a:p>
          <a:p>
            <a:endParaRPr lang="en-US" dirty="0"/>
          </a:p>
          <a:p>
            <a:r>
              <a:rPr lang="en-US" dirty="0"/>
              <a:t>The hepmc3 files:</a:t>
            </a:r>
          </a:p>
          <a:p>
            <a:r>
              <a:rPr lang="en-US" sz="1200" dirty="0">
                <a:solidFill>
                  <a:schemeClr val="accent5"/>
                </a:solidFill>
              </a:rPr>
              <a:t>/</a:t>
            </a:r>
            <a:r>
              <a:rPr lang="en-US" sz="1200" dirty="0" err="1">
                <a:solidFill>
                  <a:schemeClr val="accent5"/>
                </a:solidFill>
              </a:rPr>
              <a:t>gpfs</a:t>
            </a:r>
            <a:r>
              <a:rPr lang="en-US" sz="1200" dirty="0">
                <a:solidFill>
                  <a:schemeClr val="accent5"/>
                </a:solidFill>
              </a:rPr>
              <a:t>/</a:t>
            </a:r>
            <a:r>
              <a:rPr lang="en-US" sz="1200" dirty="0" err="1">
                <a:solidFill>
                  <a:schemeClr val="accent5"/>
                </a:solidFill>
              </a:rPr>
              <a:t>mnt</a:t>
            </a:r>
            <a:r>
              <a:rPr lang="en-US" sz="1200" dirty="0">
                <a:solidFill>
                  <a:schemeClr val="accent5"/>
                </a:solidFill>
              </a:rPr>
              <a:t>/gpfs02/</a:t>
            </a:r>
            <a:r>
              <a:rPr lang="en-US" sz="1200" dirty="0" err="1">
                <a:solidFill>
                  <a:schemeClr val="accent5"/>
                </a:solidFill>
              </a:rPr>
              <a:t>eic</a:t>
            </a:r>
            <a:r>
              <a:rPr lang="en-US" sz="1200" dirty="0">
                <a:solidFill>
                  <a:schemeClr val="accent5"/>
                </a:solidFill>
              </a:rPr>
              <a:t>/</a:t>
            </a:r>
            <a:r>
              <a:rPr lang="en-US" sz="1200" dirty="0" err="1">
                <a:solidFill>
                  <a:schemeClr val="accent5"/>
                </a:solidFill>
              </a:rPr>
              <a:t>anatochii</a:t>
            </a:r>
            <a:r>
              <a:rPr lang="en-US" sz="1200" dirty="0">
                <a:solidFill>
                  <a:schemeClr val="accent5"/>
                </a:solidFill>
              </a:rPr>
              <a:t>/SynradG4_HepMC_Files_SR_on_IP6/</a:t>
            </a:r>
          </a:p>
          <a:p>
            <a:r>
              <a:rPr lang="en-US" sz="1600" dirty="0"/>
              <a:t>These files are designed to be run in release 25.01.0.   The distribution of photons doesn’t match the beamline in recent releases, leading to incorrect and very high rates.</a:t>
            </a:r>
          </a:p>
          <a:p>
            <a:endParaRPr lang="en-US" dirty="0"/>
          </a:p>
          <a:p>
            <a:r>
              <a:rPr lang="en-US" dirty="0"/>
              <a:t>The </a:t>
            </a:r>
            <a:r>
              <a:rPr lang="en-US" dirty="0" err="1"/>
              <a:t>XrootD</a:t>
            </a:r>
            <a:r>
              <a:rPr lang="en-US" dirty="0"/>
              <a:t> files:</a:t>
            </a:r>
          </a:p>
          <a:p>
            <a:r>
              <a:rPr lang="en-US" sz="1200" dirty="0">
                <a:solidFill>
                  <a:schemeClr val="accent5"/>
                </a:solidFill>
              </a:rPr>
              <a:t>/volatile/</a:t>
            </a:r>
            <a:r>
              <a:rPr lang="en-US" sz="1200" dirty="0" err="1">
                <a:solidFill>
                  <a:schemeClr val="accent5"/>
                </a:solidFill>
              </a:rPr>
              <a:t>eic</a:t>
            </a:r>
            <a:r>
              <a:rPr lang="en-US" sz="1200" dirty="0">
                <a:solidFill>
                  <a:schemeClr val="accent5"/>
                </a:solidFill>
              </a:rPr>
              <a:t>/EPIC/RECO/25.05.0/</a:t>
            </a:r>
            <a:r>
              <a:rPr lang="en-US" sz="1200" dirty="0" err="1">
                <a:solidFill>
                  <a:schemeClr val="accent5"/>
                </a:solidFill>
              </a:rPr>
              <a:t>epic_craterlake</a:t>
            </a:r>
            <a:r>
              <a:rPr lang="en-US" sz="1200" dirty="0">
                <a:solidFill>
                  <a:schemeClr val="accent5"/>
                </a:solidFill>
              </a:rPr>
              <a:t>/BACKGROUNDS/SYNRAD/dataprod_rel_1.0.0/18x275</a:t>
            </a:r>
          </a:p>
          <a:p>
            <a:endParaRPr lang="en-US" dirty="0"/>
          </a:p>
          <a:p>
            <a:r>
              <a:rPr lang="en-US" dirty="0"/>
              <a:t>Readme:</a:t>
            </a:r>
          </a:p>
          <a:p>
            <a:endParaRPr lang="en-US" dirty="0"/>
          </a:p>
          <a:p>
            <a:endParaRPr lang="en-US" dirty="0"/>
          </a:p>
        </p:txBody>
      </p:sp>
      <p:pic>
        <p:nvPicPr>
          <p:cNvPr id="7" name="Picture 6">
            <a:extLst>
              <a:ext uri="{FF2B5EF4-FFF2-40B4-BE49-F238E27FC236}">
                <a16:creationId xmlns:a16="http://schemas.microsoft.com/office/drawing/2014/main" id="{2A85617C-D66B-C503-7137-9BD13675D347}"/>
              </a:ext>
            </a:extLst>
          </p:cNvPr>
          <p:cNvPicPr>
            <a:picLocks noChangeAspect="1"/>
          </p:cNvPicPr>
          <p:nvPr/>
        </p:nvPicPr>
        <p:blipFill>
          <a:blip r:embed="rId3"/>
          <a:stretch>
            <a:fillRect/>
          </a:stretch>
        </p:blipFill>
        <p:spPr>
          <a:xfrm>
            <a:off x="2178741" y="3485520"/>
            <a:ext cx="9782456" cy="2782010"/>
          </a:xfrm>
          <a:prstGeom prst="rect">
            <a:avLst/>
          </a:prstGeom>
        </p:spPr>
      </p:pic>
      <p:cxnSp>
        <p:nvCxnSpPr>
          <p:cNvPr id="4" name="Straight Connector 3">
            <a:extLst>
              <a:ext uri="{FF2B5EF4-FFF2-40B4-BE49-F238E27FC236}">
                <a16:creationId xmlns:a16="http://schemas.microsoft.com/office/drawing/2014/main" id="{EA340345-44E3-381E-F982-20F9702B40F8}"/>
              </a:ext>
            </a:extLst>
          </p:cNvPr>
          <p:cNvCxnSpPr>
            <a:cxnSpLocks/>
          </p:cNvCxnSpPr>
          <p:nvPr/>
        </p:nvCxnSpPr>
        <p:spPr>
          <a:xfrm flipV="1">
            <a:off x="2413000" y="3644900"/>
            <a:ext cx="9258300" cy="115570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E8A9231A-4AD0-085F-E3DA-1D8D49BAA61E}"/>
              </a:ext>
            </a:extLst>
          </p:cNvPr>
          <p:cNvCxnSpPr>
            <a:cxnSpLocks/>
          </p:cNvCxnSpPr>
          <p:nvPr/>
        </p:nvCxnSpPr>
        <p:spPr>
          <a:xfrm>
            <a:off x="2546350" y="3644900"/>
            <a:ext cx="9264650" cy="11557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4352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0BF4-17D6-1554-F6F5-1A2221BCA4F3}"/>
              </a:ext>
            </a:extLst>
          </p:cNvPr>
          <p:cNvSpPr>
            <a:spLocks noGrp="1"/>
          </p:cNvSpPr>
          <p:nvPr>
            <p:ph type="title"/>
          </p:nvPr>
        </p:nvSpPr>
        <p:spPr/>
        <p:txBody>
          <a:bodyPr/>
          <a:lstStyle/>
          <a:p>
            <a:r>
              <a:rPr lang="en-US" dirty="0"/>
              <a:t>Synchrotron Radiation Issues</a:t>
            </a:r>
          </a:p>
        </p:txBody>
      </p:sp>
      <p:pic>
        <p:nvPicPr>
          <p:cNvPr id="3" name="Picture 2">
            <a:extLst>
              <a:ext uri="{FF2B5EF4-FFF2-40B4-BE49-F238E27FC236}">
                <a16:creationId xmlns:a16="http://schemas.microsoft.com/office/drawing/2014/main" id="{0E6BCDB8-68B5-179E-6A37-140DEA437084}"/>
              </a:ext>
            </a:extLst>
          </p:cNvPr>
          <p:cNvPicPr>
            <a:picLocks noChangeAspect="1"/>
          </p:cNvPicPr>
          <p:nvPr/>
        </p:nvPicPr>
        <p:blipFill>
          <a:blip r:embed="rId2"/>
          <a:stretch>
            <a:fillRect/>
          </a:stretch>
        </p:blipFill>
        <p:spPr>
          <a:xfrm>
            <a:off x="5018887" y="947984"/>
            <a:ext cx="7173113" cy="502899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5CB78CD-EF1C-D549-480F-1DC630E65699}"/>
                  </a:ext>
                </a:extLst>
              </p:cNvPr>
              <p:cNvSpPr txBox="1"/>
              <p:nvPr/>
            </p:nvSpPr>
            <p:spPr>
              <a:xfrm>
                <a:off x="495014" y="1093155"/>
                <a:ext cx="4523873" cy="4479752"/>
              </a:xfrm>
              <a:prstGeom prst="rect">
                <a:avLst/>
              </a:prstGeom>
              <a:noFill/>
            </p:spPr>
            <p:txBody>
              <a:bodyPr wrap="square" rtlCol="0">
                <a:spAutoFit/>
              </a:bodyPr>
              <a:lstStyle/>
              <a:p>
                <a:pPr marL="342900" indent="-342900">
                  <a:buFont typeface="Arial" panose="020B0604020202020204" pitchFamily="34" charset="0"/>
                  <a:buChar char="•"/>
                </a:pPr>
                <a:r>
                  <a:rPr lang="en-US" sz="1600" dirty="0"/>
                  <a:t>There is no reason to expect that the 2x50mm masks work better than the 2x20mm masks. (The 2x50mm point is invalid)</a:t>
                </a:r>
              </a:p>
              <a:p>
                <a:pPr marL="342900" indent="-342900">
                  <a:buFont typeface="Arial" panose="020B0604020202020204" pitchFamily="34" charset="0"/>
                  <a:buChar char="•"/>
                </a:pPr>
                <a:r>
                  <a:rPr lang="en-US" sz="1600" dirty="0"/>
                  <a:t>There is a question as to the worst data point for SR.   The SR is highest at 18 GeV, but the Beam current is a factor of 10 higher at 10GeV</a:t>
                </a:r>
              </a:p>
              <a:p>
                <a:pPr marL="342900" indent="-342900">
                  <a:buFont typeface="Arial" panose="020B0604020202020204" pitchFamily="34" charset="0"/>
                  <a:buChar char="•"/>
                </a:pPr>
                <a:r>
                  <a:rPr lang="en-US" sz="1600" dirty="0"/>
                  <a:t>I tried to scale this to 10x275.  At Andrii’s advice I divided the energy entire distribution of hepmc3 events by </a:t>
                </a:r>
                <a14:m>
                  <m:oMath xmlns:m="http://schemas.openxmlformats.org/officeDocument/2006/math">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18</m:t>
                                </m:r>
                              </m:num>
                              <m:den>
                                <m:r>
                                  <a:rPr lang="en-US" sz="1600" b="0" i="1" smtClean="0">
                                    <a:latin typeface="Cambria Math" panose="02040503050406030204" pitchFamily="18" charset="0"/>
                                  </a:rPr>
                                  <m:t>10</m:t>
                                </m:r>
                              </m:den>
                            </m:f>
                          </m:e>
                        </m:d>
                      </m:e>
                      <m:sup>
                        <m:r>
                          <a:rPr lang="en-US" sz="1600" b="0" i="1" smtClean="0">
                            <a:latin typeface="Cambria Math" panose="02040503050406030204" pitchFamily="18" charset="0"/>
                          </a:rPr>
                          <m:t>3</m:t>
                        </m:r>
                      </m:sup>
                    </m:sSup>
                  </m:oMath>
                </a14:m>
                <a:r>
                  <a:rPr lang="en-US" sz="1600" b="0" dirty="0"/>
                  <a:t>and then reran </a:t>
                </a:r>
                <a:r>
                  <a:rPr lang="en-US" sz="1600" b="0" dirty="0" err="1"/>
                  <a:t>npsim</a:t>
                </a:r>
                <a:r>
                  <a:rPr lang="en-US" sz="1600" b="0" dirty="0"/>
                  <a:t>/</a:t>
                </a:r>
                <a:r>
                  <a:rPr lang="en-US" sz="1600" b="0" dirty="0" err="1"/>
                  <a:t>eicrecon</a:t>
                </a:r>
                <a:r>
                  <a:rPr lang="en-US" sz="1600" b="0" dirty="0"/>
                  <a:t>.  Only 2 events made it through despite the higher beam current.</a:t>
                </a:r>
              </a:p>
              <a:p>
                <a:pPr marL="342900" indent="-342900">
                  <a:buFont typeface="Arial" panose="020B0604020202020204" pitchFamily="34" charset="0"/>
                  <a:buChar char="•"/>
                </a:pPr>
                <a:r>
                  <a:rPr lang="en-US" sz="1600" dirty="0"/>
                  <a:t>Andrii claims that the current goal / expectation is another reduction of 50-100.</a:t>
                </a:r>
              </a:p>
              <a:p>
                <a:pPr marL="342900" indent="-342900">
                  <a:buFont typeface="+mj-lt"/>
                  <a:buAutoNum type="arabicPeriod"/>
                </a:pPr>
                <a:endParaRPr lang="en-US" dirty="0"/>
              </a:p>
            </p:txBody>
          </p:sp>
        </mc:Choice>
        <mc:Fallback xmlns="">
          <p:sp>
            <p:nvSpPr>
              <p:cNvPr id="4" name="TextBox 3">
                <a:extLst>
                  <a:ext uri="{FF2B5EF4-FFF2-40B4-BE49-F238E27FC236}">
                    <a16:creationId xmlns:a16="http://schemas.microsoft.com/office/drawing/2014/main" id="{E5CB78CD-EF1C-D549-480F-1DC630E65699}"/>
                  </a:ext>
                </a:extLst>
              </p:cNvPr>
              <p:cNvSpPr txBox="1">
                <a:spLocks noRot="1" noChangeAspect="1" noMove="1" noResize="1" noEditPoints="1" noAdjustHandles="1" noChangeArrowheads="1" noChangeShapeType="1" noTextEdit="1"/>
              </p:cNvSpPr>
              <p:nvPr/>
            </p:nvSpPr>
            <p:spPr>
              <a:xfrm>
                <a:off x="495014" y="1093155"/>
                <a:ext cx="4523873" cy="4479752"/>
              </a:xfrm>
              <a:prstGeom prst="rect">
                <a:avLst/>
              </a:prstGeom>
              <a:blipFill>
                <a:blip r:embed="rId3"/>
                <a:stretch>
                  <a:fillRect l="-539" t="-408" r="-1482"/>
                </a:stretch>
              </a:blipFill>
            </p:spPr>
            <p:txBody>
              <a:bodyPr/>
              <a:lstStyle/>
              <a:p>
                <a:r>
                  <a:rPr lang="en-US">
                    <a:noFill/>
                  </a:rPr>
                  <a:t> </a:t>
                </a:r>
              </a:p>
            </p:txBody>
          </p:sp>
        </mc:Fallback>
      </mc:AlternateContent>
    </p:spTree>
    <p:extLst>
      <p:ext uri="{BB962C8B-B14F-4D97-AF65-F5344CB8AC3E}">
        <p14:creationId xmlns:p14="http://schemas.microsoft.com/office/powerpoint/2010/main" val="1857994316"/>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3B EIC_PPT_Outline_Template_Widescreen_0224.potx" id="{E6C5CCA8-604B-4BF3-AD52-0CCDA95A2BA6}" vid="{8057B053-B9B7-4C41-ADDD-67BAEC9A00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quence xmlns="3b6a705c-5149-41b7-ae9a-732190ba5a52">10</Sequence>
    <Status xmlns="3b6a705c-5149-41b7-ae9a-732190ba5a52">Posted</Status>
    <Day xmlns="3b6a705c-5149-41b7-ae9a-732190ba5a52">2025-01-08T05:00:00+00:00</Da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C34C91B90C1548A4C3AA992774E13A" ma:contentTypeVersion="7" ma:contentTypeDescription="Create a new document." ma:contentTypeScope="" ma:versionID="7a61f8cd703a7205ecb4e678dec18d87">
  <xsd:schema xmlns:xsd="http://www.w3.org/2001/XMLSchema" xmlns:xs="http://www.w3.org/2001/XMLSchema" xmlns:p="http://schemas.microsoft.com/office/2006/metadata/properties" xmlns:ns2="3b6a705c-5149-41b7-ae9a-732190ba5a52" targetNamespace="http://schemas.microsoft.com/office/2006/metadata/properties" ma:root="true" ma:fieldsID="c225db4bd17ba7aa7935a5a4ed95403e" ns2:_="">
    <xsd:import namespace="3b6a705c-5149-41b7-ae9a-732190ba5a52"/>
    <xsd:element name="properties">
      <xsd:complexType>
        <xsd:sequence>
          <xsd:element name="documentManagement">
            <xsd:complexType>
              <xsd:all>
                <xsd:element ref="ns2:Day" minOccurs="0"/>
                <xsd:element ref="ns2:Status" minOccurs="0"/>
                <xsd:element ref="ns2:Sequence"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a705c-5149-41b7-ae9a-732190ba5a52" elementFormDefault="qualified">
    <xsd:import namespace="http://schemas.microsoft.com/office/2006/documentManagement/types"/>
    <xsd:import namespace="http://schemas.microsoft.com/office/infopath/2007/PartnerControls"/>
    <xsd:element name="Day" ma:index="8" nillable="true" ma:displayName="Day" ma:format="DateOnly" ma:internalName="Day">
      <xsd:simpleType>
        <xsd:restriction base="dms:DateTime"/>
      </xsd:simpleType>
    </xsd:element>
    <xsd:element name="Status" ma:index="9" nillable="true" ma:displayName="Status" ma:format="Dropdown" ma:internalName="Status">
      <xsd:simpleType>
        <xsd:restriction base="dms:Choice">
          <xsd:enumeration value="Draft in Progress"/>
          <xsd:enumeration value="Read for Page Turns"/>
          <xsd:enumeration value="Ready For Dry Run"/>
          <xsd:enumeration value="Final Changes Complete"/>
          <xsd:enumeration value="Ready to Post"/>
          <xsd:enumeration value="Posted"/>
        </xsd:restriction>
      </xsd:simpleType>
    </xsd:element>
    <xsd:element name="Sequence" ma:index="10" nillable="true" ma:displayName="Sequence" ma:format="Dropdown" ma:internalName="Sequence">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E88647-562A-460A-88A0-13D05ABABF01}">
  <ds:schemaRefs>
    <ds:schemaRef ds:uri="3b6a705c-5149-41b7-ae9a-732190ba5a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8BD9FA-22B1-478A-8AB8-5DA208C9F457}">
  <ds:schemaRefs>
    <ds:schemaRef ds:uri="3b6a705c-5149-41b7-ae9a-732190ba5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22D85F-60BA-4A51-A1DF-FC43A3B6C6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CD-3B EIC_PPT_Outline_Template_Widescreen_0924</Template>
  <TotalTime>4089</TotalTime>
  <Words>1740</Words>
  <Application>Microsoft Office PowerPoint</Application>
  <PresentationFormat>Widescreen</PresentationFormat>
  <Paragraphs>303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 Math</vt:lpstr>
      <vt:lpstr>Wingdings</vt:lpstr>
      <vt:lpstr>BNL</vt:lpstr>
      <vt:lpstr>Integration Issues Related to DAQ    * Timing Requirements  * TOF Requirements, T0, Calibrations – Satoshi Yano  * Data volumes, Event Rates, Noise   Jeff Landgraf</vt:lpstr>
      <vt:lpstr>Data Volumes, Why?</vt:lpstr>
      <vt:lpstr>Data Formats – General</vt:lpstr>
      <vt:lpstr>Data Formats – ITS3</vt:lpstr>
      <vt:lpstr>Data Sizes</vt:lpstr>
      <vt:lpstr>Data Sizes</vt:lpstr>
      <vt:lpstr>Synchrotron Radiation Issues</vt:lpstr>
      <vt:lpstr>Synchrotron Radiation Issues</vt:lpstr>
      <vt:lpstr>Synchrotron Radiation Issues</vt:lpstr>
      <vt:lpstr>Synchrotron Radiation Issues</vt:lpstr>
      <vt:lpstr>Hit Rates</vt:lpstr>
      <vt:lpstr>Data Rates for Different Energies (eP)</vt:lpstr>
      <vt:lpstr>Noise</vt:lpstr>
      <vt:lpstr>Discussion?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DAQ/Computing</dc:title>
  <dc:subject/>
  <dc:creator>Jeff Landgraf</dc:creator>
  <cp:keywords/>
  <dc:description/>
  <cp:lastModifiedBy>Jeff Landgraf</cp:lastModifiedBy>
  <cp:revision>11</cp:revision>
  <dcterms:created xsi:type="dcterms:W3CDTF">2024-09-18T13:40:14Z</dcterms:created>
  <dcterms:modified xsi:type="dcterms:W3CDTF">2025-07-17T14:24:30Z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0x010100B8C34C91B90C1548A4C3AA992774E13A</vt:lpwstr>
  </property>
  <property fmtid="{D5CDD505-2E9C-101B-9397-08002B2CF9AE}" pid="3" name="MediaServiceImageTags">
    <vt:lpwstr/>
  </property>
  <property fmtid="{D5CDD505-2E9C-101B-9397-08002B2CF9AE}" pid="4" name="Order">
    <vt:lpwstr>5200.00000000000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Comments">
    <vt:lpwstr>Added names to "about us slide".</vt:lpwstr>
  </property>
  <property fmtid="{D5CDD505-2E9C-101B-9397-08002B2CF9AE}" pid="11" name="xd_Signature">
    <vt:lpwstr/>
  </property>
</Properties>
</file>