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392" r:id="rId2"/>
    <p:sldId id="406" r:id="rId3"/>
    <p:sldId id="402" r:id="rId4"/>
    <p:sldId id="436" r:id="rId5"/>
    <p:sldId id="407" r:id="rId6"/>
    <p:sldId id="397" r:id="rId7"/>
    <p:sldId id="419" r:id="rId8"/>
    <p:sldId id="420" r:id="rId9"/>
    <p:sldId id="399" r:id="rId10"/>
    <p:sldId id="423" r:id="rId11"/>
    <p:sldId id="422" r:id="rId12"/>
    <p:sldId id="408" r:id="rId13"/>
    <p:sldId id="404" r:id="rId14"/>
    <p:sldId id="426" r:id="rId15"/>
    <p:sldId id="427" r:id="rId16"/>
    <p:sldId id="425" r:id="rId17"/>
    <p:sldId id="428" r:id="rId18"/>
    <p:sldId id="409" r:id="rId19"/>
    <p:sldId id="430" r:id="rId20"/>
    <p:sldId id="434" r:id="rId21"/>
    <p:sldId id="435" r:id="rId22"/>
    <p:sldId id="424" r:id="rId23"/>
    <p:sldId id="431" r:id="rId24"/>
    <p:sldId id="432" r:id="rId25"/>
    <p:sldId id="433" r:id="rId2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BBD9"/>
    <a:srgbClr val="FF7E79"/>
    <a:srgbClr val="FF9300"/>
    <a:srgbClr val="45AC43"/>
    <a:srgbClr val="7F7F7F"/>
    <a:srgbClr val="317AB7"/>
    <a:srgbClr val="196B24"/>
    <a:srgbClr val="156082"/>
    <a:srgbClr val="0D3512"/>
    <a:srgbClr val="F893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897"/>
    <p:restoredTop sz="96966"/>
  </p:normalViewPr>
  <p:slideViewPr>
    <p:cSldViewPr snapToGrid="0">
      <p:cViewPr varScale="1">
        <p:scale>
          <a:sx n="127" d="100"/>
          <a:sy n="127" d="100"/>
        </p:scale>
        <p:origin x="10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0EB1A-E6A4-B24C-9D10-513BE24FC150}" type="datetimeFigureOut">
              <a:rPr kumimoji="1" lang="ja-JP" altLang="en-US" smtClean="0"/>
              <a:t>2025/7/17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FFD72-C36C-E94F-82C2-9022EB93DE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8258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611630-D19A-3318-A480-081E91C8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venir Next" panose="020B0503020202020204" pitchFamily="34" charset="0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DB923D0-29DB-EB7F-0975-B6832C953E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venir Next" panose="020B05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A8CF07B-D44D-51BE-BE2A-9E4C64A1E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9B8B7-E00A-E148-BAE5-E7C199EBFB83}" type="datetime1">
              <a:rPr kumimoji="1" lang="ja-JP" altLang="en-US" smtClean="0"/>
              <a:t>2025/7/17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747D41-3BC2-CDD4-DE92-1262B402D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60A815-BF63-E601-48A9-FE3D51E25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5025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1B4636-D4E1-701B-89ED-CAC7825FA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87FA0EC-3DE3-5FEC-A041-2AF3B4E64D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C36FD9F-D710-7C77-2F8F-40CE0DCA0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2279-ECF7-1B4A-A54B-467BB92831E7}" type="datetime1">
              <a:rPr kumimoji="1" lang="ja-JP" altLang="en-US" smtClean="0"/>
              <a:t>2025/7/17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F446F01-15BB-13D8-6F9F-EA8CEC461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329BFCD-A8E8-3D4A-984D-18D06D113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757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8AB90DD-B226-7CEF-D692-DE5C367211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F3D6768-E958-2F07-4AE8-E23AA3079E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65BF9B-0B9F-09BD-6023-5AF5DA47A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6408-FB38-4E47-ADFF-8679178010A9}" type="datetime1">
              <a:rPr kumimoji="1" lang="ja-JP" altLang="en-US" smtClean="0"/>
              <a:t>2025/7/17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B25E99-F993-D989-3BF5-7CCF22FD5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32B7BEE-96B0-9569-8860-6AD59D8DF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6543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BB8922-7B8C-7967-58A5-CB6220377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venir Next" panose="020B0503020202020204" pitchFamily="34" charset="0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11F96A-52A2-42AA-6A72-15EAF6197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venir Next" panose="020B0503020202020204" pitchFamily="34" charset="0"/>
              </a:defRPr>
            </a:lvl1pPr>
            <a:lvl2pPr>
              <a:defRPr>
                <a:latin typeface="Avenir Next" panose="020B0503020202020204" pitchFamily="34" charset="0"/>
              </a:defRPr>
            </a:lvl2pPr>
            <a:lvl3pPr>
              <a:defRPr>
                <a:latin typeface="Avenir Next" panose="020B0503020202020204" pitchFamily="34" charset="0"/>
              </a:defRPr>
            </a:lvl3pPr>
            <a:lvl4pPr>
              <a:defRPr>
                <a:latin typeface="Avenir Next" panose="020B0503020202020204" pitchFamily="34" charset="0"/>
              </a:defRPr>
            </a:lvl4pPr>
            <a:lvl5pPr>
              <a:defRPr>
                <a:latin typeface="Avenir Next" panose="020B0503020202020204" pitchFamily="34" charset="0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A81FBCD-2BC2-BBF7-E1AD-949B09F9E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32FC-CDA9-BF40-9F7E-8B41097851E5}" type="datetime1">
              <a:rPr kumimoji="1" lang="ja-JP" altLang="en-US" smtClean="0"/>
              <a:t>2025/7/17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AE61C8-EE0D-F9CA-ACBC-2F60F4BCD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1EFE357-C86C-42BD-689D-7F4C84FB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6073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80D560-75F5-74B7-DD99-5CFDA4358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136524-E3A3-530B-110E-833B9ADB8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39DD99-9B00-F2B4-7401-A23DECE8D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9336-D0C1-0D4F-90AA-E8CCD197A062}" type="datetime1">
              <a:rPr kumimoji="1" lang="ja-JP" altLang="en-US" smtClean="0"/>
              <a:t>2025/7/17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7AE09F7-D216-B48D-B7B7-9CCE17EC5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7F04B5C-3FB2-C6F6-E4FA-6C4A7736F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035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20F176-0C12-B8A5-2A26-E03F5FC23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57D54F1-A5C9-ED09-F2D7-8095019B68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DB63DB7-C02A-A5B3-5074-5B513C573D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DFBC19D-6239-2B84-412F-5F42B24B2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03FB-E1D5-1D41-B8C3-0744FF3BB392}" type="datetime1">
              <a:rPr kumimoji="1" lang="ja-JP" altLang="en-US" smtClean="0"/>
              <a:t>2025/7/17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69EADF6-EB5A-E031-D324-3B45C7D8F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2CA85BF-E9A2-7134-999A-43AABE261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716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1DC355-7C9C-45AF-8815-4B699A70F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25B5BF1-3F80-6B30-B474-39E30E130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3AA8D50-05E7-48B6-305A-EF86D3011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70C829A-E31B-97DC-89DD-B482896260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00DCC4F-510F-7389-9869-753029CA3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F752165-3B13-B8EE-AEB5-872DA9C6A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FC72-2AD8-5948-9995-6C1C502BBE28}" type="datetime1">
              <a:rPr kumimoji="1" lang="ja-JP" altLang="en-US" smtClean="0"/>
              <a:t>2025/7/17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D110F55-C238-019A-E0D7-C4E7FBA30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514E80E-5C86-F2CD-5F9C-414556536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9428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240E36-0CF4-49F8-E532-036632CF0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D68A6A6-5B7E-7935-06A4-D01A94A21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1E32-DFB4-5C48-8D32-C11E29E437A4}" type="datetime1">
              <a:rPr kumimoji="1" lang="ja-JP" altLang="en-US" smtClean="0"/>
              <a:t>2025/7/17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F6FF199-6894-1E57-3494-2E0076A4D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673AC0B-F944-881C-C5CF-CE125DAE5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381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DFE428A-4B8A-1D67-E8FA-D9776416C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DC914-5FA1-334E-A8AD-DAEDF0C4980B}" type="datetime1">
              <a:rPr kumimoji="1" lang="ja-JP" altLang="en-US" smtClean="0"/>
              <a:t>2025/7/17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CDC713E-80C4-FDDF-282D-5B3EBFFC7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59BB94E-9EBC-3C5A-65D4-C44D44897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844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2F3512-E245-106C-4DD1-6EDD2F342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0DC360A-C2F4-4208-A285-F15376A0C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1C622F-5C89-8759-6C6F-0BCEE51175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92DAA34-5184-CD2D-6285-C9EC381A0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1FB0-3187-5D4A-B8BB-263C20EC3F2A}" type="datetime1">
              <a:rPr kumimoji="1" lang="ja-JP" altLang="en-US" smtClean="0"/>
              <a:t>2025/7/17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1B220D6-2575-12F9-FF67-DE6FCDA9F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982A30B-EA19-8E39-3536-90633F917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709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160250-7895-12AE-D47E-A110FD56A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DAF4ED8-603C-5DAE-57CE-87D9519B5E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2AA943F-B7B4-A032-11F2-0739502EA4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DD075C7-63A8-A317-7B1A-3D33B4F00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D31B-FE5A-684C-AB2B-5ECA0EB0BA9E}" type="datetime1">
              <a:rPr kumimoji="1" lang="ja-JP" altLang="en-US" smtClean="0"/>
              <a:t>2025/7/17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8B50AC9-A0B0-44C8-E37B-28ABCABDE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E9BFAED-4D2B-142F-2C56-6D66875CF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1783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614595D-0C4B-81CD-806A-E17968FB1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BADE3DE-6ED0-4B02-E191-9497B1141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A6EC947-9FC4-2F3E-E401-1E4671B406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03BDB3-22FC-0B43-A572-795B1009435E}" type="datetime1">
              <a:rPr kumimoji="1" lang="ja-JP" altLang="en-US" smtClean="0"/>
              <a:t>2025/7/17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B247D90-58EA-99BE-935E-FA195BCB90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39E822-4D97-E4A2-F184-4E72C88F5E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357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66C6B0-2349-A8C5-60B7-FE002DDDC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3A0A6E-90ED-0E3A-439D-B8DD8D114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8617" y="1614092"/>
            <a:ext cx="10554766" cy="2387600"/>
          </a:xfrm>
        </p:spPr>
        <p:txBody>
          <a:bodyPr>
            <a:normAutofit fontScale="90000"/>
          </a:bodyPr>
          <a:lstStyle/>
          <a:p>
            <a:r>
              <a:rPr lang="en-US" altLang="ja-JP" sz="6600" b="1" dirty="0"/>
              <a:t>TOF requirements, </a:t>
            </a:r>
            <a:br>
              <a:rPr lang="en-US" altLang="ja-JP" sz="6600" b="1" dirty="0"/>
            </a:br>
            <a:r>
              <a:rPr lang="en-US" altLang="ja-JP" sz="6600" b="1" dirty="0"/>
              <a:t>T0 determination, </a:t>
            </a:r>
            <a:br>
              <a:rPr lang="en-US" altLang="ja-JP" sz="6600" b="1" dirty="0"/>
            </a:br>
            <a:r>
              <a:rPr lang="en-US" altLang="ja-JP" sz="6600" b="1" dirty="0"/>
              <a:t>Timing calibrations</a:t>
            </a:r>
            <a:endParaRPr kumimoji="1" lang="ja-JP" altLang="en-US" sz="6600" b="1">
              <a:latin typeface="Avenir Next" panose="020B0503020202020204" pitchFamily="34" charset="0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720E83B-9790-EA51-8E96-0C4394C7CB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06372"/>
            <a:ext cx="9144000" cy="2164765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sz="4000" b="1" dirty="0">
                <a:latin typeface="Avenir Next" panose="020B0503020202020204" pitchFamily="34" charset="0"/>
              </a:rPr>
              <a:t>Satoshi YANO</a:t>
            </a:r>
          </a:p>
          <a:p>
            <a:r>
              <a:rPr lang="en-US" altLang="ja-JP" sz="3000" b="1" dirty="0"/>
              <a:t>Hiroshima University</a:t>
            </a:r>
            <a:endParaRPr kumimoji="1" lang="en-US" altLang="ja-JP" sz="3000" b="1" dirty="0">
              <a:latin typeface="Avenir Next" panose="020B0503020202020204" pitchFamily="34" charset="0"/>
            </a:endParaRPr>
          </a:p>
          <a:p>
            <a:endParaRPr kumimoji="1" lang="en-US" altLang="ja-JP" sz="1800" dirty="0">
              <a:latin typeface="Avenir Next" panose="020B0503020202020204" pitchFamily="34" charset="0"/>
            </a:endParaRPr>
          </a:p>
          <a:p>
            <a:r>
              <a:rPr kumimoji="1" lang="en-US" altLang="ja-JP" sz="1800" dirty="0">
                <a:latin typeface="Avenir Next" panose="020B0503020202020204" pitchFamily="34" charset="0"/>
              </a:rPr>
              <a:t>The </a:t>
            </a:r>
            <a:r>
              <a:rPr kumimoji="1" lang="en-US" altLang="ja-JP" sz="1800" dirty="0" err="1">
                <a:latin typeface="Avenir Next" panose="020B0503020202020204" pitchFamily="34" charset="0"/>
              </a:rPr>
              <a:t>ePIC</a:t>
            </a:r>
            <a:r>
              <a:rPr kumimoji="1" lang="en-US" altLang="ja-JP" sz="1800" dirty="0">
                <a:latin typeface="Avenir Next" panose="020B0503020202020204" pitchFamily="34" charset="0"/>
              </a:rPr>
              <a:t> Collaboration Meeting</a:t>
            </a:r>
          </a:p>
          <a:p>
            <a:r>
              <a:rPr lang="en-US" altLang="ja-JP" sz="1800" dirty="0"/>
              <a:t>Electronics and DAQ II: DAQ Integration / ASIC status and plans</a:t>
            </a:r>
            <a:endParaRPr kumimoji="1" lang="en-US" altLang="ja-JP" sz="1800" dirty="0">
              <a:latin typeface="Avenir Next" panose="020B0503020202020204" pitchFamily="34" charset="0"/>
            </a:endParaRPr>
          </a:p>
          <a:p>
            <a:r>
              <a:rPr lang="en-US" altLang="ja-JP" sz="1800" dirty="0"/>
              <a:t>07/17/2025</a:t>
            </a:r>
            <a:endParaRPr kumimoji="1" lang="en-US" altLang="ja-JP" sz="4000" dirty="0">
              <a:latin typeface="Avenir Next" panose="020B0503020202020204" pitchFamily="34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2422477-CBA6-DEA3-245E-05981DAED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4727" y="297388"/>
            <a:ext cx="2215091" cy="159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20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3454B-0F5E-B69D-954F-CF8C4D07E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08BD08D1-087A-3ECC-1203-5AE48659D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6810273" cy="4086164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9D6BE149-BCAA-60CD-C6AF-C128DD11D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>
                <a:latin typeface="Avenir Next" panose="020B0503020202020204" pitchFamily="34" charset="0"/>
              </a:rPr>
              <a:t>Sensor Timing Resolution </a:t>
            </a:r>
            <a:r>
              <a:rPr lang="en-US" altLang="ja-JP" b="1" dirty="0" err="1">
                <a:latin typeface="Avenir Next" panose="020B0503020202020204" pitchFamily="34" charset="0"/>
              </a:rPr>
              <a:t>v.s</a:t>
            </a:r>
            <a:r>
              <a:rPr lang="en-US" altLang="ja-JP" b="1" dirty="0">
                <a:latin typeface="Avenir Next" panose="020B0503020202020204" pitchFamily="34" charset="0"/>
              </a:rPr>
              <a:t>. </a:t>
            </a:r>
            <a:br>
              <a:rPr lang="en-US" altLang="ja-JP" b="1" dirty="0">
                <a:latin typeface="Avenir Next" panose="020B0503020202020204" pitchFamily="34" charset="0"/>
              </a:rPr>
            </a:br>
            <a:r>
              <a:rPr lang="en-US" altLang="ja-JP" b="1" dirty="0">
                <a:latin typeface="Avenir Next" panose="020B0503020202020204" pitchFamily="34" charset="0"/>
              </a:rPr>
              <a:t>Overlap with </a:t>
            </a:r>
            <a:r>
              <a:rPr lang="en-US" altLang="ja-JP" b="1" dirty="0" err="1">
                <a:latin typeface="Avenir Next" panose="020B0503020202020204" pitchFamily="34" charset="0"/>
              </a:rPr>
              <a:t>hpDIRC</a:t>
            </a:r>
            <a:endParaRPr kumimoji="1" lang="ja-JP" altLang="en-US" b="1" baseline="-25000">
              <a:latin typeface="Avenir Next" panose="020B0503020202020204" pitchFamily="34" charset="0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0AFE7DF8-0B32-F50B-10F8-971EA932C5F3}"/>
              </a:ext>
            </a:extLst>
          </p:cNvPr>
          <p:cNvGrpSpPr/>
          <p:nvPr/>
        </p:nvGrpSpPr>
        <p:grpSpPr>
          <a:xfrm>
            <a:off x="7530265" y="4076581"/>
            <a:ext cx="3281570" cy="353943"/>
            <a:chOff x="7727973" y="4387697"/>
            <a:chExt cx="3281570" cy="353943"/>
          </a:xfrm>
        </p:grpSpPr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647619BC-8743-4D2E-C99C-D45EE6E02EFC}"/>
                </a:ext>
              </a:extLst>
            </p:cNvPr>
            <p:cNvSpPr txBox="1"/>
            <p:nvPr/>
          </p:nvSpPr>
          <p:spPr>
            <a:xfrm>
              <a:off x="8135480" y="4387697"/>
              <a:ext cx="2874063" cy="3539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700" b="1" dirty="0" err="1">
                  <a:solidFill>
                    <a:srgbClr val="45AC43"/>
                  </a:solidFill>
                  <a:latin typeface="Avenir Next" panose="020B0503020202020204" pitchFamily="34" charset="0"/>
                </a:rPr>
                <a:t>hpDIRC</a:t>
              </a:r>
              <a:r>
                <a:rPr lang="en-US" altLang="ja-JP" sz="1700" b="1" dirty="0">
                  <a:solidFill>
                    <a:srgbClr val="45AC43"/>
                  </a:solidFill>
                  <a:latin typeface="Avenir Next" panose="020B0503020202020204" pitchFamily="34" charset="0"/>
                </a:rPr>
                <a:t> limit for K/p </a:t>
              </a:r>
              <a:r>
                <a:rPr lang="en-US" altLang="ja-JP" sz="1700" b="1" dirty="0" err="1">
                  <a:solidFill>
                    <a:srgbClr val="45AC43"/>
                  </a:solidFill>
                  <a:latin typeface="Avenir Next" panose="020B0503020202020204" pitchFamily="34" charset="0"/>
                </a:rPr>
                <a:t>sep.</a:t>
              </a:r>
              <a:endParaRPr lang="en-US" altLang="ja-JP" sz="1700" b="1" dirty="0">
                <a:solidFill>
                  <a:srgbClr val="45AC43"/>
                </a:solidFill>
                <a:latin typeface="Avenir Next" panose="020B0503020202020204" pitchFamily="34" charset="0"/>
              </a:endParaRPr>
            </a:p>
          </p:txBody>
        </p:sp>
        <p:cxnSp>
          <p:nvCxnSpPr>
            <p:cNvPr id="26" name="直線矢印コネクタ 25">
              <a:extLst>
                <a:ext uri="{FF2B5EF4-FFF2-40B4-BE49-F238E27FC236}">
                  <a16:creationId xmlns:a16="http://schemas.microsoft.com/office/drawing/2014/main" id="{108C26D8-26AE-9C95-294A-1C16BA7449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27973" y="4574607"/>
              <a:ext cx="407507" cy="0"/>
            </a:xfrm>
            <a:prstGeom prst="straightConnector1">
              <a:avLst/>
            </a:prstGeom>
            <a:ln>
              <a:solidFill>
                <a:srgbClr val="45AC43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EFB90FF0-2093-D68D-2682-8DCB3E2B1624}"/>
              </a:ext>
            </a:extLst>
          </p:cNvPr>
          <p:cNvGrpSpPr/>
          <p:nvPr/>
        </p:nvGrpSpPr>
        <p:grpSpPr>
          <a:xfrm>
            <a:off x="7530265" y="4980264"/>
            <a:ext cx="3243469" cy="353943"/>
            <a:chOff x="7766074" y="5300911"/>
            <a:chExt cx="3243469" cy="353943"/>
          </a:xfrm>
        </p:grpSpPr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A2B96B59-0092-48B0-9D1C-8EBFA825672B}"/>
                </a:ext>
              </a:extLst>
            </p:cNvPr>
            <p:cNvSpPr txBox="1"/>
            <p:nvPr/>
          </p:nvSpPr>
          <p:spPr>
            <a:xfrm>
              <a:off x="8135480" y="5300911"/>
              <a:ext cx="2874063" cy="3539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700" b="1" dirty="0" err="1">
                  <a:solidFill>
                    <a:srgbClr val="317AB7"/>
                  </a:solidFill>
                  <a:latin typeface="Avenir Next" panose="020B0503020202020204" pitchFamily="34" charset="0"/>
                </a:rPr>
                <a:t>hpDIRC</a:t>
              </a:r>
              <a:r>
                <a:rPr lang="en-US" altLang="ja-JP" sz="1700" b="1" dirty="0">
                  <a:solidFill>
                    <a:srgbClr val="317AB7"/>
                  </a:solidFill>
                  <a:latin typeface="Avenir Next" panose="020B0503020202020204" pitchFamily="34" charset="0"/>
                </a:rPr>
                <a:t> limit for </a:t>
              </a:r>
              <a:r>
                <a:rPr lang="en-US" altLang="ja-JP" sz="1700" b="1" dirty="0">
                  <a:solidFill>
                    <a:srgbClr val="317AB7"/>
                  </a:solidFill>
                  <a:latin typeface="Avenir Book" panose="02000503020000020003" pitchFamily="2" charset="0"/>
                </a:rPr>
                <a:t>π</a:t>
              </a:r>
              <a:r>
                <a:rPr lang="en-US" altLang="ja-JP" sz="1700" b="1" dirty="0">
                  <a:solidFill>
                    <a:srgbClr val="317AB7"/>
                  </a:solidFill>
                  <a:latin typeface="Avenir Next" panose="020B0503020202020204" pitchFamily="34" charset="0"/>
                </a:rPr>
                <a:t>/K </a:t>
              </a:r>
              <a:r>
                <a:rPr lang="en-US" altLang="ja-JP" sz="1700" b="1" dirty="0" err="1">
                  <a:solidFill>
                    <a:srgbClr val="317AB7"/>
                  </a:solidFill>
                  <a:latin typeface="Avenir Next" panose="020B0503020202020204" pitchFamily="34" charset="0"/>
                </a:rPr>
                <a:t>sep.</a:t>
              </a:r>
              <a:endParaRPr lang="en-US" altLang="ja-JP" sz="1700" b="1" dirty="0">
                <a:solidFill>
                  <a:srgbClr val="317AB7"/>
                </a:solidFill>
                <a:latin typeface="Avenir Next" panose="020B0503020202020204" pitchFamily="34" charset="0"/>
              </a:endParaRPr>
            </a:p>
          </p:txBody>
        </p:sp>
        <p:cxnSp>
          <p:nvCxnSpPr>
            <p:cNvPr id="28" name="直線矢印コネクタ 27">
              <a:extLst>
                <a:ext uri="{FF2B5EF4-FFF2-40B4-BE49-F238E27FC236}">
                  <a16:creationId xmlns:a16="http://schemas.microsoft.com/office/drawing/2014/main" id="{402BCF73-9288-E850-BA20-DD544C484B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66074" y="5492514"/>
              <a:ext cx="407507" cy="0"/>
            </a:xfrm>
            <a:prstGeom prst="straightConnector1">
              <a:avLst/>
            </a:prstGeom>
            <a:ln>
              <a:solidFill>
                <a:srgbClr val="317AB7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5574797-E153-30EC-23D6-49D4032EA1F9}"/>
              </a:ext>
            </a:extLst>
          </p:cNvPr>
          <p:cNvSpPr txBox="1"/>
          <p:nvPr/>
        </p:nvSpPr>
        <p:spPr>
          <a:xfrm>
            <a:off x="482071" y="5729167"/>
            <a:ext cx="112278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" altLang="ja-JP" sz="2000" dirty="0">
                <a:latin typeface="Avenir Next" panose="020B0503020202020204" pitchFamily="34" charset="0"/>
              </a:rPr>
              <a:t>Even in the worst case scenario, with current sensor performance (</a:t>
            </a:r>
            <a:r>
              <a:rPr lang="en-US" altLang="ja-JP" sz="2000" dirty="0">
                <a:latin typeface="Avenir Next" panose="020B0503020202020204" pitchFamily="34" charset="0"/>
              </a:rPr>
              <a:t>σ</a:t>
            </a:r>
            <a:r>
              <a:rPr lang="en-US" altLang="ja-JP" sz="2000" baseline="-25000" dirty="0">
                <a:latin typeface="Avenir Next" panose="020B0503020202020204" pitchFamily="34" charset="0"/>
              </a:rPr>
              <a:t>sensor</a:t>
            </a:r>
            <a:r>
              <a:rPr lang="en-US" altLang="ja-JP" sz="2000" dirty="0">
                <a:latin typeface="Avenir Next" panose="020B0503020202020204" pitchFamily="34" charset="0"/>
              </a:rPr>
              <a:t>~35 </a:t>
            </a:r>
            <a:r>
              <a:rPr lang="en-US" altLang="ja-JP" sz="2000" dirty="0" err="1">
                <a:latin typeface="Avenir Next" panose="020B0503020202020204" pitchFamily="34" charset="0"/>
              </a:rPr>
              <a:t>ps</a:t>
            </a:r>
            <a:r>
              <a:rPr lang="en" altLang="ja-JP" sz="2000" dirty="0">
                <a:latin typeface="Avenir Next" panose="020B0503020202020204" pitchFamily="34" charset="0"/>
              </a:rPr>
              <a:t>), there is an overlap area with </a:t>
            </a:r>
            <a:r>
              <a:rPr lang="en" altLang="ja-JP" sz="2000" dirty="0" err="1">
                <a:latin typeface="Avenir Next" panose="020B0503020202020204" pitchFamily="34" charset="0"/>
              </a:rPr>
              <a:t>hpDIRC</a:t>
            </a:r>
            <a:r>
              <a:rPr lang="en" altLang="ja-JP" sz="2000" dirty="0">
                <a:latin typeface="Avenir Next" panose="020B0503020202020204" pitchFamily="34" charset="0"/>
              </a:rPr>
              <a:t> </a:t>
            </a:r>
            <a:r>
              <a:rPr lang="ja-JP" altLang="en-US" sz="2000">
                <a:latin typeface="Avenir Next" panose="020B0503020202020204" pitchFamily="34" charset="0"/>
              </a:rPr>
              <a:t>→</a:t>
            </a:r>
            <a:r>
              <a:rPr lang="en-US" altLang="ja-JP" sz="2000" dirty="0">
                <a:latin typeface="Avenir Next" panose="020B0503020202020204" pitchFamily="34" charset="0"/>
              </a:rPr>
              <a:t> </a:t>
            </a:r>
            <a:r>
              <a:rPr lang="en-US" altLang="ja-JP" sz="2000" b="1" dirty="0">
                <a:latin typeface="Avenir Next" panose="020B0503020202020204" pitchFamily="34" charset="0"/>
              </a:rPr>
              <a:t>Already no PID hole!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err="1">
                <a:solidFill>
                  <a:schemeClr val="bg1"/>
                </a:solidFill>
                <a:latin typeface="Avenir Next" panose="020B0503020202020204" pitchFamily="34" charset="0"/>
              </a:rPr>
              <a:t>σ</a:t>
            </a:r>
            <a:r>
              <a:rPr lang="en-US" altLang="ja-JP" sz="2000" baseline="-25000" dirty="0" err="1">
                <a:solidFill>
                  <a:schemeClr val="bg1"/>
                </a:solidFill>
                <a:latin typeface="Avenir Next" panose="020B0503020202020204" pitchFamily="34" charset="0"/>
              </a:rPr>
              <a:t>sensor</a:t>
            </a:r>
            <a:r>
              <a:rPr lang="en-US" altLang="ja-JP" sz="2000" dirty="0">
                <a:solidFill>
                  <a:schemeClr val="bg1"/>
                </a:solidFill>
                <a:latin typeface="Avenir Next" panose="020B0503020202020204" pitchFamily="34" charset="0"/>
              </a:rPr>
              <a:t>&gt; 90 </a:t>
            </a:r>
            <a:r>
              <a:rPr lang="en-US" altLang="ja-JP" sz="2000" dirty="0" err="1">
                <a:solidFill>
                  <a:schemeClr val="bg1"/>
                </a:solidFill>
                <a:latin typeface="Avenir Next" panose="020B0503020202020204" pitchFamily="34" charset="0"/>
              </a:rPr>
              <a:t>ps</a:t>
            </a:r>
            <a:r>
              <a:rPr lang="en-US" altLang="ja-JP" sz="2000" dirty="0">
                <a:solidFill>
                  <a:schemeClr val="bg1"/>
                </a:solidFill>
                <a:latin typeface="Avenir Next" panose="020B0503020202020204" pitchFamily="34" charset="0"/>
              </a:rPr>
              <a:t> doesn’t have overlapping region with </a:t>
            </a:r>
            <a:r>
              <a:rPr lang="en-US" altLang="ja-JP" sz="2000" dirty="0" err="1">
                <a:solidFill>
                  <a:schemeClr val="bg1"/>
                </a:solidFill>
                <a:latin typeface="Avenir Next" panose="020B0503020202020204" pitchFamily="34" charset="0"/>
              </a:rPr>
              <a:t>hpDIRC</a:t>
            </a:r>
            <a:r>
              <a:rPr lang="en-US" altLang="ja-JP" sz="2000" dirty="0">
                <a:solidFill>
                  <a:schemeClr val="bg1"/>
                </a:solidFill>
                <a:latin typeface="Avenir Next" panose="020B0503020202020204" pitchFamily="34" charset="0"/>
              </a:rPr>
              <a:t> in K/p separation any more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4AA5B80-F8D9-C875-7181-A451C0774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5771" y="6379705"/>
            <a:ext cx="2743200" cy="365125"/>
          </a:xfrm>
        </p:spPr>
        <p:txBody>
          <a:bodyPr/>
          <a:lstStyle/>
          <a:p>
            <a:r>
              <a:rPr kumimoji="1" lang="en-US" altLang="ja-JP" dirty="0"/>
              <a:t>6</a:t>
            </a:r>
            <a:endParaRPr kumimoji="1" lang="ja-JP" altLang="en-US"/>
          </a:p>
        </p:txBody>
      </p:sp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204997A7-496D-BD32-D501-EE22A38A26AE}"/>
              </a:ext>
            </a:extLst>
          </p:cNvPr>
          <p:cNvCxnSpPr>
            <a:cxnSpLocks/>
          </p:cNvCxnSpPr>
          <p:nvPr/>
        </p:nvCxnSpPr>
        <p:spPr>
          <a:xfrm flipV="1">
            <a:off x="3173608" y="1962438"/>
            <a:ext cx="0" cy="3385223"/>
          </a:xfrm>
          <a:prstGeom prst="straightConnector1">
            <a:avLst/>
          </a:prstGeom>
          <a:ln w="19050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左矢印 3">
            <a:extLst>
              <a:ext uri="{FF2B5EF4-FFF2-40B4-BE49-F238E27FC236}">
                <a16:creationId xmlns:a16="http://schemas.microsoft.com/office/drawing/2014/main" id="{2E69EDAF-08DD-916C-73CB-CB2D82E90173}"/>
              </a:ext>
            </a:extLst>
          </p:cNvPr>
          <p:cNvSpPr/>
          <p:nvPr/>
        </p:nvSpPr>
        <p:spPr>
          <a:xfrm>
            <a:off x="3336171" y="2282252"/>
            <a:ext cx="578648" cy="520661"/>
          </a:xfrm>
          <a:prstGeom prst="lef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892AE91-3D9A-E463-80BF-056419B56032}"/>
              </a:ext>
            </a:extLst>
          </p:cNvPr>
          <p:cNvSpPr txBox="1"/>
          <p:nvPr/>
        </p:nvSpPr>
        <p:spPr>
          <a:xfrm>
            <a:off x="3450296" y="3892305"/>
            <a:ext cx="1477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err="1">
                <a:solidFill>
                  <a:srgbClr val="FF0000"/>
                </a:solidFill>
                <a:latin typeface="Avenir Next" panose="020B0503020202020204" pitchFamily="34" charset="0"/>
              </a:rPr>
              <a:t>Δ</a:t>
            </a:r>
            <a:r>
              <a:rPr lang="en-US" altLang="ja-JP" sz="1400" i="1" dirty="0" err="1">
                <a:solidFill>
                  <a:srgbClr val="FF0000"/>
                </a:solidFill>
                <a:latin typeface="Avenir Next" panose="020B0503020202020204" pitchFamily="34" charset="0"/>
              </a:rPr>
              <a:t>p</a:t>
            </a:r>
            <a:r>
              <a:rPr lang="en-US" altLang="ja-JP" sz="1400" dirty="0">
                <a:solidFill>
                  <a:srgbClr val="FF0000"/>
                </a:solidFill>
                <a:latin typeface="Avenir Next" panose="020B0503020202020204" pitchFamily="34" charset="0"/>
              </a:rPr>
              <a:t> ~ 0.5 GeV/c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576B3A8-0FA1-25C6-580C-CA4B12EE545F}"/>
              </a:ext>
            </a:extLst>
          </p:cNvPr>
          <p:cNvSpPr txBox="1"/>
          <p:nvPr/>
        </p:nvSpPr>
        <p:spPr>
          <a:xfrm>
            <a:off x="3454724" y="4787409"/>
            <a:ext cx="1548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err="1">
                <a:solidFill>
                  <a:srgbClr val="FF0000"/>
                </a:solidFill>
                <a:latin typeface="Avenir Next" panose="020B0503020202020204" pitchFamily="34" charset="0"/>
              </a:rPr>
              <a:t>Δ</a:t>
            </a:r>
            <a:r>
              <a:rPr lang="en-US" altLang="ja-JP" sz="1400" i="1" dirty="0" err="1">
                <a:solidFill>
                  <a:srgbClr val="FF0000"/>
                </a:solidFill>
                <a:latin typeface="Avenir Next" panose="020B0503020202020204" pitchFamily="34" charset="0"/>
              </a:rPr>
              <a:t>p</a:t>
            </a:r>
            <a:r>
              <a:rPr lang="en-US" altLang="ja-JP" sz="1400" dirty="0">
                <a:solidFill>
                  <a:srgbClr val="FF0000"/>
                </a:solidFill>
                <a:latin typeface="Avenir Next" panose="020B0503020202020204" pitchFamily="34" charset="0"/>
              </a:rPr>
              <a:t> ~ 0.45 GeV/c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A88CCDB-7586-1475-BE44-28549198D5AF}"/>
              </a:ext>
            </a:extLst>
          </p:cNvPr>
          <p:cNvSpPr txBox="1"/>
          <p:nvPr/>
        </p:nvSpPr>
        <p:spPr>
          <a:xfrm>
            <a:off x="3924119" y="2319743"/>
            <a:ext cx="29988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700" b="1" dirty="0">
                <a:solidFill>
                  <a:srgbClr val="FF0000"/>
                </a:solidFill>
                <a:latin typeface="Avenir Next" panose="020B0503020202020204" pitchFamily="34" charset="0"/>
              </a:rPr>
              <a:t>Current best performance</a:t>
            </a:r>
          </a:p>
          <a:p>
            <a:pPr algn="ctr"/>
            <a:r>
              <a:rPr lang="en-US" altLang="ja-JP" sz="1700" b="1" dirty="0" err="1">
                <a:solidFill>
                  <a:srgbClr val="FF0000"/>
                </a:solidFill>
                <a:latin typeface="Avenir Next" panose="020B0503020202020204" pitchFamily="34" charset="0"/>
              </a:rPr>
              <a:t>σ</a:t>
            </a:r>
            <a:r>
              <a:rPr lang="en-US" altLang="ja-JP" sz="1700" b="1" baseline="-25000" dirty="0" err="1">
                <a:solidFill>
                  <a:srgbClr val="FF0000"/>
                </a:solidFill>
                <a:latin typeface="Avenir Next" panose="020B0503020202020204" pitchFamily="34" charset="0"/>
              </a:rPr>
              <a:t>sensor</a:t>
            </a:r>
            <a:r>
              <a:rPr lang="en-US" altLang="ja-JP" sz="1700" b="1" dirty="0">
                <a:solidFill>
                  <a:srgbClr val="FF0000"/>
                </a:solidFill>
                <a:latin typeface="Avenir Next" panose="020B0503020202020204" pitchFamily="34" charset="0"/>
              </a:rPr>
              <a:t> ~ 35 </a:t>
            </a:r>
            <a:r>
              <a:rPr lang="en-US" altLang="ja-JP" sz="1700" b="1" dirty="0" err="1">
                <a:solidFill>
                  <a:srgbClr val="FF0000"/>
                </a:solidFill>
                <a:latin typeface="Avenir Next" panose="020B0503020202020204" pitchFamily="34" charset="0"/>
              </a:rPr>
              <a:t>ps</a:t>
            </a:r>
            <a:endParaRPr lang="en-US" altLang="ja-JP" sz="1700" b="1" dirty="0">
              <a:solidFill>
                <a:srgbClr val="FF0000"/>
              </a:solidFill>
              <a:latin typeface="Avenir Next" panose="020B0503020202020204" pitchFamily="34" charset="0"/>
            </a:endParaRPr>
          </a:p>
        </p:txBody>
      </p:sp>
      <p:sp>
        <p:nvSpPr>
          <p:cNvPr id="12" name="右中かっこ 11">
            <a:extLst>
              <a:ext uri="{FF2B5EF4-FFF2-40B4-BE49-F238E27FC236}">
                <a16:creationId xmlns:a16="http://schemas.microsoft.com/office/drawing/2014/main" id="{D65C6362-5C4C-3523-9C40-FBC55D62EAC5}"/>
              </a:ext>
            </a:extLst>
          </p:cNvPr>
          <p:cNvSpPr/>
          <p:nvPr/>
        </p:nvSpPr>
        <p:spPr>
          <a:xfrm>
            <a:off x="3201054" y="3644546"/>
            <a:ext cx="270232" cy="609007"/>
          </a:xfrm>
          <a:prstGeom prst="rightBrace">
            <a:avLst>
              <a:gd name="adj1" fmla="val 29023"/>
              <a:gd name="adj2" fmla="val 6829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中かっこ 12">
            <a:extLst>
              <a:ext uri="{FF2B5EF4-FFF2-40B4-BE49-F238E27FC236}">
                <a16:creationId xmlns:a16="http://schemas.microsoft.com/office/drawing/2014/main" id="{EB62499E-6BCA-BEF6-040E-A6FB69E8A745}"/>
              </a:ext>
            </a:extLst>
          </p:cNvPr>
          <p:cNvSpPr/>
          <p:nvPr/>
        </p:nvSpPr>
        <p:spPr>
          <a:xfrm>
            <a:off x="3203105" y="4600194"/>
            <a:ext cx="270232" cy="548106"/>
          </a:xfrm>
          <a:prstGeom prst="rightBrace">
            <a:avLst>
              <a:gd name="adj1" fmla="val 29023"/>
              <a:gd name="adj2" fmla="val 6829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F71EE57-58AB-9520-378E-6F83B79C39C6}"/>
              </a:ext>
            </a:extLst>
          </p:cNvPr>
          <p:cNvSpPr txBox="1"/>
          <p:nvPr/>
        </p:nvSpPr>
        <p:spPr>
          <a:xfrm>
            <a:off x="6095999" y="2006523"/>
            <a:ext cx="644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>
                <a:latin typeface="Avenir Next" panose="020B0503020202020204" pitchFamily="34" charset="0"/>
              </a:rPr>
              <a:t>y = 0</a:t>
            </a:r>
            <a:endParaRPr kumimoji="1" lang="ja-JP" altLang="en-US" sz="1400" b="1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963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7044A2-CBD2-9367-BB8E-375DDAD9C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D3FC8A83-E5E4-55B0-0EB3-7BA9DB8DD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6810273" cy="4086164"/>
          </a:xfrm>
          <a:prstGeom prst="rect">
            <a:avLst/>
          </a:prstGeom>
        </p:spPr>
      </p:pic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57343175-F177-A545-5FE7-BA4124605AF1}"/>
              </a:ext>
            </a:extLst>
          </p:cNvPr>
          <p:cNvCxnSpPr>
            <a:cxnSpLocks/>
          </p:cNvCxnSpPr>
          <p:nvPr/>
        </p:nvCxnSpPr>
        <p:spPr>
          <a:xfrm flipV="1">
            <a:off x="3173608" y="1962438"/>
            <a:ext cx="0" cy="3385223"/>
          </a:xfrm>
          <a:prstGeom prst="straightConnector1">
            <a:avLst/>
          </a:prstGeom>
          <a:ln w="19050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右中かっこ 20">
            <a:extLst>
              <a:ext uri="{FF2B5EF4-FFF2-40B4-BE49-F238E27FC236}">
                <a16:creationId xmlns:a16="http://schemas.microsoft.com/office/drawing/2014/main" id="{4B1B0A48-B15D-EAFD-79F8-E5767CD3691E}"/>
              </a:ext>
            </a:extLst>
          </p:cNvPr>
          <p:cNvSpPr/>
          <p:nvPr/>
        </p:nvSpPr>
        <p:spPr>
          <a:xfrm>
            <a:off x="3201054" y="3644546"/>
            <a:ext cx="270232" cy="609007"/>
          </a:xfrm>
          <a:prstGeom prst="rightBrace">
            <a:avLst>
              <a:gd name="adj1" fmla="val 29023"/>
              <a:gd name="adj2" fmla="val 6829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右中かっこ 22">
            <a:extLst>
              <a:ext uri="{FF2B5EF4-FFF2-40B4-BE49-F238E27FC236}">
                <a16:creationId xmlns:a16="http://schemas.microsoft.com/office/drawing/2014/main" id="{689F1063-C30B-62F1-4268-A4A96F74F4E5}"/>
              </a:ext>
            </a:extLst>
          </p:cNvPr>
          <p:cNvSpPr/>
          <p:nvPr/>
        </p:nvSpPr>
        <p:spPr>
          <a:xfrm>
            <a:off x="3203105" y="4600194"/>
            <a:ext cx="270232" cy="548106"/>
          </a:xfrm>
          <a:prstGeom prst="rightBrace">
            <a:avLst>
              <a:gd name="adj1" fmla="val 29023"/>
              <a:gd name="adj2" fmla="val 6829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左矢印 8">
            <a:extLst>
              <a:ext uri="{FF2B5EF4-FFF2-40B4-BE49-F238E27FC236}">
                <a16:creationId xmlns:a16="http://schemas.microsoft.com/office/drawing/2014/main" id="{81DBFECB-AF1F-473D-9048-2C42661381DF}"/>
              </a:ext>
            </a:extLst>
          </p:cNvPr>
          <p:cNvSpPr/>
          <p:nvPr/>
        </p:nvSpPr>
        <p:spPr>
          <a:xfrm>
            <a:off x="3336171" y="2282252"/>
            <a:ext cx="578648" cy="520661"/>
          </a:xfrm>
          <a:prstGeom prst="lef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E1C9E07-B840-C133-12CB-8B894A626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>
                <a:latin typeface="Avenir Next" panose="020B0503020202020204" pitchFamily="34" charset="0"/>
              </a:rPr>
              <a:t>Sensor Timing Resolution </a:t>
            </a:r>
            <a:r>
              <a:rPr lang="en-US" altLang="ja-JP" b="1" dirty="0" err="1">
                <a:latin typeface="Avenir Next" panose="020B0503020202020204" pitchFamily="34" charset="0"/>
              </a:rPr>
              <a:t>v.s</a:t>
            </a:r>
            <a:r>
              <a:rPr lang="en-US" altLang="ja-JP" b="1" dirty="0">
                <a:latin typeface="Avenir Next" panose="020B0503020202020204" pitchFamily="34" charset="0"/>
              </a:rPr>
              <a:t>. </a:t>
            </a:r>
            <a:br>
              <a:rPr lang="en-US" altLang="ja-JP" b="1" dirty="0">
                <a:latin typeface="Avenir Next" panose="020B0503020202020204" pitchFamily="34" charset="0"/>
              </a:rPr>
            </a:br>
            <a:r>
              <a:rPr lang="en-US" altLang="ja-JP" b="1" dirty="0">
                <a:latin typeface="Avenir Next" panose="020B0503020202020204" pitchFamily="34" charset="0"/>
              </a:rPr>
              <a:t>Overlap with </a:t>
            </a:r>
            <a:r>
              <a:rPr lang="en-US" altLang="ja-JP" b="1" dirty="0" err="1">
                <a:latin typeface="Avenir Next" panose="020B0503020202020204" pitchFamily="34" charset="0"/>
              </a:rPr>
              <a:t>hpDIRC</a:t>
            </a:r>
            <a:endParaRPr kumimoji="1" lang="ja-JP" altLang="en-US" b="1" baseline="-25000">
              <a:latin typeface="Avenir Next" panose="020B0503020202020204" pitchFamily="34" charset="0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169B817D-B824-4D9F-710C-4643BA8F0864}"/>
              </a:ext>
            </a:extLst>
          </p:cNvPr>
          <p:cNvGrpSpPr/>
          <p:nvPr/>
        </p:nvGrpSpPr>
        <p:grpSpPr>
          <a:xfrm>
            <a:off x="7530265" y="4076581"/>
            <a:ext cx="3281570" cy="353943"/>
            <a:chOff x="7727973" y="4387697"/>
            <a:chExt cx="3281570" cy="353943"/>
          </a:xfrm>
        </p:grpSpPr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8A6DC2B3-7BFA-31C3-F62F-71B24619D5B4}"/>
                </a:ext>
              </a:extLst>
            </p:cNvPr>
            <p:cNvSpPr txBox="1"/>
            <p:nvPr/>
          </p:nvSpPr>
          <p:spPr>
            <a:xfrm>
              <a:off x="8135480" y="4387697"/>
              <a:ext cx="2874063" cy="3539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700" b="1" dirty="0" err="1">
                  <a:solidFill>
                    <a:srgbClr val="45AC43"/>
                  </a:solidFill>
                  <a:latin typeface="Avenir Next" panose="020B0503020202020204" pitchFamily="34" charset="0"/>
                </a:rPr>
                <a:t>hpDIRC</a:t>
              </a:r>
              <a:r>
                <a:rPr lang="en-US" altLang="ja-JP" sz="1700" b="1" dirty="0">
                  <a:solidFill>
                    <a:srgbClr val="45AC43"/>
                  </a:solidFill>
                  <a:latin typeface="Avenir Next" panose="020B0503020202020204" pitchFamily="34" charset="0"/>
                </a:rPr>
                <a:t> limit for K/p </a:t>
              </a:r>
              <a:r>
                <a:rPr lang="en-US" altLang="ja-JP" sz="1700" b="1" dirty="0" err="1">
                  <a:solidFill>
                    <a:srgbClr val="45AC43"/>
                  </a:solidFill>
                  <a:latin typeface="Avenir Next" panose="020B0503020202020204" pitchFamily="34" charset="0"/>
                </a:rPr>
                <a:t>sep.</a:t>
              </a:r>
              <a:endParaRPr lang="en-US" altLang="ja-JP" sz="1700" b="1" dirty="0">
                <a:solidFill>
                  <a:srgbClr val="45AC43"/>
                </a:solidFill>
                <a:latin typeface="Avenir Next" panose="020B0503020202020204" pitchFamily="34" charset="0"/>
              </a:endParaRPr>
            </a:p>
          </p:txBody>
        </p:sp>
        <p:cxnSp>
          <p:nvCxnSpPr>
            <p:cNvPr id="26" name="直線矢印コネクタ 25">
              <a:extLst>
                <a:ext uri="{FF2B5EF4-FFF2-40B4-BE49-F238E27FC236}">
                  <a16:creationId xmlns:a16="http://schemas.microsoft.com/office/drawing/2014/main" id="{466A34BD-CD74-3C53-792A-7E62ADFC2D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27973" y="4574607"/>
              <a:ext cx="407507" cy="0"/>
            </a:xfrm>
            <a:prstGeom prst="straightConnector1">
              <a:avLst/>
            </a:prstGeom>
            <a:ln>
              <a:solidFill>
                <a:srgbClr val="45AC43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4F1E2F80-2A38-4406-9665-7C87C6958263}"/>
              </a:ext>
            </a:extLst>
          </p:cNvPr>
          <p:cNvGrpSpPr/>
          <p:nvPr/>
        </p:nvGrpSpPr>
        <p:grpSpPr>
          <a:xfrm>
            <a:off x="7530265" y="4980264"/>
            <a:ext cx="3243469" cy="353943"/>
            <a:chOff x="7766074" y="5300911"/>
            <a:chExt cx="3243469" cy="353943"/>
          </a:xfrm>
        </p:grpSpPr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31BEADEF-25CF-64BA-093F-1A71587C34A1}"/>
                </a:ext>
              </a:extLst>
            </p:cNvPr>
            <p:cNvSpPr txBox="1"/>
            <p:nvPr/>
          </p:nvSpPr>
          <p:spPr>
            <a:xfrm>
              <a:off x="8135480" y="5300911"/>
              <a:ext cx="2874063" cy="3539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700" b="1" dirty="0" err="1">
                  <a:solidFill>
                    <a:srgbClr val="317AB7"/>
                  </a:solidFill>
                  <a:latin typeface="Avenir Next" panose="020B0503020202020204" pitchFamily="34" charset="0"/>
                </a:rPr>
                <a:t>hpDIRC</a:t>
              </a:r>
              <a:r>
                <a:rPr lang="en-US" altLang="ja-JP" sz="1700" b="1" dirty="0">
                  <a:solidFill>
                    <a:srgbClr val="317AB7"/>
                  </a:solidFill>
                  <a:latin typeface="Avenir Next" panose="020B0503020202020204" pitchFamily="34" charset="0"/>
                </a:rPr>
                <a:t> limit for </a:t>
              </a:r>
              <a:r>
                <a:rPr lang="en-US" altLang="ja-JP" sz="1700" b="1" dirty="0">
                  <a:solidFill>
                    <a:srgbClr val="317AB7"/>
                  </a:solidFill>
                  <a:latin typeface="Avenir Book" panose="02000503020000020003" pitchFamily="2" charset="0"/>
                </a:rPr>
                <a:t>π</a:t>
              </a:r>
              <a:r>
                <a:rPr lang="en-US" altLang="ja-JP" sz="1700" b="1" dirty="0">
                  <a:solidFill>
                    <a:srgbClr val="317AB7"/>
                  </a:solidFill>
                  <a:latin typeface="Avenir Next" panose="020B0503020202020204" pitchFamily="34" charset="0"/>
                </a:rPr>
                <a:t>/K </a:t>
              </a:r>
              <a:r>
                <a:rPr lang="en-US" altLang="ja-JP" sz="1700" b="1" dirty="0" err="1">
                  <a:solidFill>
                    <a:srgbClr val="317AB7"/>
                  </a:solidFill>
                  <a:latin typeface="Avenir Next" panose="020B0503020202020204" pitchFamily="34" charset="0"/>
                </a:rPr>
                <a:t>sep.</a:t>
              </a:r>
              <a:endParaRPr lang="en-US" altLang="ja-JP" sz="1700" b="1" dirty="0">
                <a:solidFill>
                  <a:srgbClr val="317AB7"/>
                </a:solidFill>
                <a:latin typeface="Avenir Next" panose="020B0503020202020204" pitchFamily="34" charset="0"/>
              </a:endParaRPr>
            </a:p>
          </p:txBody>
        </p:sp>
        <p:cxnSp>
          <p:nvCxnSpPr>
            <p:cNvPr id="28" name="直線矢印コネクタ 27">
              <a:extLst>
                <a:ext uri="{FF2B5EF4-FFF2-40B4-BE49-F238E27FC236}">
                  <a16:creationId xmlns:a16="http://schemas.microsoft.com/office/drawing/2014/main" id="{F701F67F-8F2B-8755-7FD9-F7F800410A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66074" y="5492514"/>
              <a:ext cx="407507" cy="0"/>
            </a:xfrm>
            <a:prstGeom prst="straightConnector1">
              <a:avLst/>
            </a:prstGeom>
            <a:ln>
              <a:solidFill>
                <a:srgbClr val="317AB7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B59222DB-068A-00C5-3392-E33211B2B5B0}"/>
              </a:ext>
            </a:extLst>
          </p:cNvPr>
          <p:cNvSpPr txBox="1"/>
          <p:nvPr/>
        </p:nvSpPr>
        <p:spPr>
          <a:xfrm>
            <a:off x="3450296" y="3892305"/>
            <a:ext cx="1477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err="1">
                <a:solidFill>
                  <a:srgbClr val="FF0000"/>
                </a:solidFill>
                <a:latin typeface="Avenir Next" panose="020B0503020202020204" pitchFamily="34" charset="0"/>
              </a:rPr>
              <a:t>Δ</a:t>
            </a:r>
            <a:r>
              <a:rPr lang="en-US" altLang="ja-JP" sz="1400" i="1" dirty="0" err="1">
                <a:solidFill>
                  <a:srgbClr val="FF0000"/>
                </a:solidFill>
                <a:latin typeface="Avenir Next" panose="020B0503020202020204" pitchFamily="34" charset="0"/>
              </a:rPr>
              <a:t>p</a:t>
            </a:r>
            <a:r>
              <a:rPr lang="en-US" altLang="ja-JP" sz="1400" dirty="0">
                <a:solidFill>
                  <a:srgbClr val="FF0000"/>
                </a:solidFill>
                <a:latin typeface="Avenir Next" panose="020B0503020202020204" pitchFamily="34" charset="0"/>
              </a:rPr>
              <a:t> ~ 0.5 GeV/c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471C5FA2-AA72-9A9A-71DF-8ED60F87E0CF}"/>
              </a:ext>
            </a:extLst>
          </p:cNvPr>
          <p:cNvSpPr txBox="1"/>
          <p:nvPr/>
        </p:nvSpPr>
        <p:spPr>
          <a:xfrm>
            <a:off x="482071" y="5729167"/>
            <a:ext cx="112278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" altLang="ja-JP" sz="2000" dirty="0">
                <a:latin typeface="Avenir Next" panose="020B0503020202020204" pitchFamily="34" charset="0"/>
              </a:rPr>
              <a:t>Even in the worst case scenario, with current sensor performance (</a:t>
            </a:r>
            <a:r>
              <a:rPr lang="en-US" altLang="ja-JP" sz="2000" dirty="0">
                <a:latin typeface="Avenir Next" panose="020B0503020202020204" pitchFamily="34" charset="0"/>
              </a:rPr>
              <a:t>σ</a:t>
            </a:r>
            <a:r>
              <a:rPr lang="en-US" altLang="ja-JP" sz="2000" baseline="-25000" dirty="0">
                <a:latin typeface="Avenir Next" panose="020B0503020202020204" pitchFamily="34" charset="0"/>
              </a:rPr>
              <a:t>sensor</a:t>
            </a:r>
            <a:r>
              <a:rPr lang="en-US" altLang="ja-JP" sz="2000" dirty="0">
                <a:latin typeface="Avenir Next" panose="020B0503020202020204" pitchFamily="34" charset="0"/>
              </a:rPr>
              <a:t>~35 </a:t>
            </a:r>
            <a:r>
              <a:rPr lang="en-US" altLang="ja-JP" sz="2000" dirty="0" err="1">
                <a:latin typeface="Avenir Next" panose="020B0503020202020204" pitchFamily="34" charset="0"/>
              </a:rPr>
              <a:t>ps</a:t>
            </a:r>
            <a:r>
              <a:rPr lang="en" altLang="ja-JP" sz="2000" dirty="0">
                <a:latin typeface="Avenir Next" panose="020B0503020202020204" pitchFamily="34" charset="0"/>
              </a:rPr>
              <a:t>), there is an overlap area with </a:t>
            </a:r>
            <a:r>
              <a:rPr lang="en" altLang="ja-JP" sz="2000" dirty="0" err="1">
                <a:latin typeface="Avenir Next" panose="020B0503020202020204" pitchFamily="34" charset="0"/>
              </a:rPr>
              <a:t>hpDIRC</a:t>
            </a:r>
            <a:r>
              <a:rPr lang="en" altLang="ja-JP" sz="2000" dirty="0">
                <a:latin typeface="Avenir Next" panose="020B0503020202020204" pitchFamily="34" charset="0"/>
              </a:rPr>
              <a:t> </a:t>
            </a:r>
            <a:r>
              <a:rPr lang="ja-JP" altLang="en-US" sz="2000">
                <a:latin typeface="Avenir Next" panose="020B0503020202020204" pitchFamily="34" charset="0"/>
              </a:rPr>
              <a:t>→</a:t>
            </a:r>
            <a:r>
              <a:rPr lang="en-US" altLang="ja-JP" sz="2000" dirty="0">
                <a:latin typeface="Avenir Next" panose="020B0503020202020204" pitchFamily="34" charset="0"/>
              </a:rPr>
              <a:t> </a:t>
            </a:r>
            <a:r>
              <a:rPr lang="en-US" altLang="ja-JP" sz="2000" b="1" dirty="0">
                <a:latin typeface="Avenir Next" panose="020B0503020202020204" pitchFamily="34" charset="0"/>
              </a:rPr>
              <a:t>Already no PID hole!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err="1">
                <a:latin typeface="Avenir Next" panose="020B0503020202020204" pitchFamily="34" charset="0"/>
              </a:rPr>
              <a:t>σ</a:t>
            </a:r>
            <a:r>
              <a:rPr lang="en-US" altLang="ja-JP" sz="2000" baseline="-25000" dirty="0" err="1">
                <a:latin typeface="Avenir Next" panose="020B0503020202020204" pitchFamily="34" charset="0"/>
              </a:rPr>
              <a:t>sensor</a:t>
            </a:r>
            <a:r>
              <a:rPr lang="en-US" altLang="ja-JP" sz="2000" dirty="0">
                <a:latin typeface="Avenir Next" panose="020B0503020202020204" pitchFamily="34" charset="0"/>
              </a:rPr>
              <a:t>&gt; 90 </a:t>
            </a:r>
            <a:r>
              <a:rPr lang="en-US" altLang="ja-JP" sz="2000" dirty="0" err="1">
                <a:latin typeface="Avenir Next" panose="020B0503020202020204" pitchFamily="34" charset="0"/>
              </a:rPr>
              <a:t>ps</a:t>
            </a:r>
            <a:r>
              <a:rPr lang="en-US" altLang="ja-JP" sz="2000" dirty="0">
                <a:latin typeface="Avenir Next" panose="020B0503020202020204" pitchFamily="34" charset="0"/>
              </a:rPr>
              <a:t> doesn’t have overlapping region with </a:t>
            </a:r>
            <a:r>
              <a:rPr lang="en-US" altLang="ja-JP" sz="2000" dirty="0" err="1">
                <a:latin typeface="Avenir Next" panose="020B0503020202020204" pitchFamily="34" charset="0"/>
              </a:rPr>
              <a:t>hpDIRC</a:t>
            </a:r>
            <a:r>
              <a:rPr lang="en-US" altLang="ja-JP" sz="2000" dirty="0">
                <a:latin typeface="Avenir Next" panose="020B0503020202020204" pitchFamily="34" charset="0"/>
              </a:rPr>
              <a:t> in K/p separation any more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CEEA327-F3A9-AA9C-184E-667D905A3ED6}"/>
              </a:ext>
            </a:extLst>
          </p:cNvPr>
          <p:cNvSpPr txBox="1"/>
          <p:nvPr/>
        </p:nvSpPr>
        <p:spPr>
          <a:xfrm>
            <a:off x="3454724" y="4787409"/>
            <a:ext cx="1548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err="1">
                <a:solidFill>
                  <a:srgbClr val="FF0000"/>
                </a:solidFill>
                <a:latin typeface="Avenir Next" panose="020B0503020202020204" pitchFamily="34" charset="0"/>
              </a:rPr>
              <a:t>Δ</a:t>
            </a:r>
            <a:r>
              <a:rPr lang="en-US" altLang="ja-JP" sz="1400" i="1" dirty="0" err="1">
                <a:solidFill>
                  <a:srgbClr val="FF0000"/>
                </a:solidFill>
                <a:latin typeface="Avenir Next" panose="020B0503020202020204" pitchFamily="34" charset="0"/>
              </a:rPr>
              <a:t>p</a:t>
            </a:r>
            <a:r>
              <a:rPr lang="en-US" altLang="ja-JP" sz="1400" dirty="0">
                <a:solidFill>
                  <a:srgbClr val="FF0000"/>
                </a:solidFill>
                <a:latin typeface="Avenir Next" panose="020B0503020202020204" pitchFamily="34" charset="0"/>
              </a:rPr>
              <a:t> ~ 0.45 GeV/c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0BF8508-EC72-F464-4461-D7821262672A}"/>
              </a:ext>
            </a:extLst>
          </p:cNvPr>
          <p:cNvSpPr txBox="1"/>
          <p:nvPr/>
        </p:nvSpPr>
        <p:spPr>
          <a:xfrm>
            <a:off x="3924119" y="2319743"/>
            <a:ext cx="29988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700" b="1" dirty="0">
                <a:solidFill>
                  <a:srgbClr val="FF0000"/>
                </a:solidFill>
                <a:latin typeface="Avenir Next" panose="020B0503020202020204" pitchFamily="34" charset="0"/>
              </a:rPr>
              <a:t>Current best performance</a:t>
            </a:r>
          </a:p>
          <a:p>
            <a:pPr algn="ctr"/>
            <a:r>
              <a:rPr lang="en-US" altLang="ja-JP" sz="1700" b="1" dirty="0" err="1">
                <a:solidFill>
                  <a:srgbClr val="FF0000"/>
                </a:solidFill>
                <a:latin typeface="Avenir Next" panose="020B0503020202020204" pitchFamily="34" charset="0"/>
              </a:rPr>
              <a:t>σ</a:t>
            </a:r>
            <a:r>
              <a:rPr lang="en-US" altLang="ja-JP" sz="1700" b="1" baseline="-25000" dirty="0" err="1">
                <a:solidFill>
                  <a:srgbClr val="FF0000"/>
                </a:solidFill>
                <a:latin typeface="Avenir Next" panose="020B0503020202020204" pitchFamily="34" charset="0"/>
              </a:rPr>
              <a:t>sensor</a:t>
            </a:r>
            <a:r>
              <a:rPr lang="en-US" altLang="ja-JP" sz="1700" b="1" dirty="0">
                <a:solidFill>
                  <a:srgbClr val="FF0000"/>
                </a:solidFill>
                <a:latin typeface="Avenir Next" panose="020B0503020202020204" pitchFamily="34" charset="0"/>
              </a:rPr>
              <a:t> ~ 35 </a:t>
            </a:r>
            <a:r>
              <a:rPr lang="en-US" altLang="ja-JP" sz="1700" b="1" dirty="0" err="1">
                <a:solidFill>
                  <a:srgbClr val="FF0000"/>
                </a:solidFill>
                <a:latin typeface="Avenir Next" panose="020B0503020202020204" pitchFamily="34" charset="0"/>
              </a:rPr>
              <a:t>ps</a:t>
            </a:r>
            <a:endParaRPr lang="en-US" altLang="ja-JP" sz="1700" b="1" dirty="0">
              <a:solidFill>
                <a:srgbClr val="FF0000"/>
              </a:solidFill>
              <a:latin typeface="Avenir Next" panose="020B0503020202020204" pitchFamily="34" charset="0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E5445E4-0BF2-C780-0532-904287494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5771" y="6379705"/>
            <a:ext cx="2743200" cy="365125"/>
          </a:xfrm>
        </p:spPr>
        <p:txBody>
          <a:bodyPr/>
          <a:lstStyle/>
          <a:p>
            <a:r>
              <a:rPr lang="en-US" altLang="ja-JP" dirty="0"/>
              <a:t>6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2300CFB-7B1E-5554-621A-9DF9D6641D79}"/>
              </a:ext>
            </a:extLst>
          </p:cNvPr>
          <p:cNvSpPr txBox="1"/>
          <p:nvPr/>
        </p:nvSpPr>
        <p:spPr>
          <a:xfrm>
            <a:off x="6095999" y="2006523"/>
            <a:ext cx="644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>
                <a:latin typeface="Avenir Next" panose="020B0503020202020204" pitchFamily="34" charset="0"/>
              </a:rPr>
              <a:t>y = 0</a:t>
            </a:r>
            <a:endParaRPr kumimoji="1" lang="ja-JP" altLang="en-US" sz="1400" b="1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605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62A4B7-1432-1394-FBB6-AB3F3A006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BD33F0-E4DF-4600-4695-CD0073AB0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Message from Jeff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E4E199-A917-AF9A-18CB-B01CD0821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altLang="ja-JP" dirty="0"/>
              <a:t>Is there anyone who could give a summary from the TOF side?  Specifically, I'd want some idea about:</a:t>
            </a:r>
          </a:p>
          <a:p>
            <a:endParaRPr lang="en" altLang="ja-JP" dirty="0"/>
          </a:p>
          <a:p>
            <a:pPr marL="971550" lvl="1" indent="-514350">
              <a:buFont typeface="+mj-lt"/>
              <a:buAutoNum type="arabicPeriod"/>
            </a:pPr>
            <a:r>
              <a:rPr lang="en" altLang="ja-JP" dirty="0">
                <a:solidFill>
                  <a:schemeClr val="bg1">
                    <a:lumMod val="75000"/>
                  </a:schemeClr>
                </a:solidFill>
              </a:rPr>
              <a:t>The requirement/impact of timing resolution for the physics analysis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" altLang="ja-JP" b="1" dirty="0"/>
              <a:t>The timing impact of the T0 determination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" altLang="ja-JP" dirty="0">
                <a:solidFill>
                  <a:schemeClr val="bg1">
                    <a:lumMod val="75000"/>
                  </a:schemeClr>
                </a:solidFill>
              </a:rPr>
              <a:t>Whether it is (or might be) possible to track slow phase drifts of the clock (due to temperature) using calibrations</a:t>
            </a:r>
            <a:endParaRPr kumimoji="1" lang="ja-JP" alt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D9CF058-C2DF-A343-2C52-C59CA4BD5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ja-JP" dirty="0"/>
              <a:t>7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92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D88F17-923B-E10B-5CD1-25298E8BC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図 32" descr="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1A02133B-013D-83AA-8820-F213759DC6D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37890" y="1643167"/>
            <a:ext cx="6810000" cy="4086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FBFB9B0-BA79-D736-EF22-30531B840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26" y="365125"/>
            <a:ext cx="11796549" cy="1325563"/>
          </a:xfrm>
        </p:spPr>
        <p:txBody>
          <a:bodyPr/>
          <a:lstStyle/>
          <a:p>
            <a:r>
              <a:rPr lang="en-US" altLang="ja-JP" dirty="0"/>
              <a:t>T0 Timing Resolution </a:t>
            </a:r>
            <a:r>
              <a:rPr lang="en-US" altLang="ja-JP" dirty="0" err="1"/>
              <a:t>v.s</a:t>
            </a:r>
            <a:r>
              <a:rPr lang="en-US" altLang="ja-JP" dirty="0"/>
              <a:t>. PID performance (BTOF case)</a:t>
            </a:r>
            <a:endParaRPr kumimoji="1" lang="ja-JP" altLang="en-US" b="1" baseline="-25000">
              <a:latin typeface="Avenir Next" panose="020B0503020202020204" pitchFamily="34" charset="0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64C4567-94AF-F809-7A16-78418396D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5771" y="6379705"/>
            <a:ext cx="2743200" cy="365125"/>
          </a:xfrm>
        </p:spPr>
        <p:txBody>
          <a:bodyPr/>
          <a:lstStyle/>
          <a:p>
            <a:r>
              <a:rPr kumimoji="1" lang="en-US" altLang="ja-JP" dirty="0"/>
              <a:t>8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6E02906-112E-5EEF-07EC-7D1376180567}"/>
              </a:ext>
            </a:extLst>
          </p:cNvPr>
          <p:cNvSpPr txBox="1"/>
          <p:nvPr/>
        </p:nvSpPr>
        <p:spPr>
          <a:xfrm>
            <a:off x="6095999" y="2006523"/>
            <a:ext cx="644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>
                <a:latin typeface="Avenir Next" panose="020B0503020202020204" pitchFamily="34" charset="0"/>
              </a:rPr>
              <a:t>y = 0</a:t>
            </a:r>
            <a:endParaRPr kumimoji="1" lang="ja-JP" altLang="en-US" sz="1400" b="1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064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995D01-0378-B62D-6B08-A20824F61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図 32" descr="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F22CD9CE-F6F9-895F-2FCA-C65B97F53B5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37890" y="1643167"/>
            <a:ext cx="6810000" cy="4086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3010E470-D4FF-A8FD-A950-3A4F6788A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26" y="365125"/>
            <a:ext cx="11796549" cy="1325563"/>
          </a:xfrm>
        </p:spPr>
        <p:txBody>
          <a:bodyPr/>
          <a:lstStyle/>
          <a:p>
            <a:r>
              <a:rPr lang="en-US" altLang="ja-JP" dirty="0"/>
              <a:t>T0 Timing Resolution </a:t>
            </a:r>
            <a:r>
              <a:rPr lang="en-US" altLang="ja-JP" dirty="0" err="1"/>
              <a:t>v.s</a:t>
            </a:r>
            <a:r>
              <a:rPr lang="en-US" altLang="ja-JP" dirty="0"/>
              <a:t>. PID performance (BTOF case)</a:t>
            </a:r>
            <a:endParaRPr kumimoji="1" lang="ja-JP" altLang="en-US" b="1" baseline="-25000">
              <a:latin typeface="Avenir Next" panose="020B0503020202020204" pitchFamily="34" charset="0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9C2E1D8-3F82-EABC-31CB-BC42AF6C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5771" y="6379705"/>
            <a:ext cx="2743200" cy="365125"/>
          </a:xfrm>
        </p:spPr>
        <p:txBody>
          <a:bodyPr/>
          <a:lstStyle/>
          <a:p>
            <a:r>
              <a:rPr kumimoji="1" lang="en-US" altLang="ja-JP" dirty="0"/>
              <a:t>8</a:t>
            </a:r>
            <a:endParaRPr kumimoji="1" lang="ja-JP" altLang="en-US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01B84EBF-ACD0-5D45-2678-872C653FBDC6}"/>
              </a:ext>
            </a:extLst>
          </p:cNvPr>
          <p:cNvCxnSpPr>
            <a:cxnSpLocks/>
          </p:cNvCxnSpPr>
          <p:nvPr/>
        </p:nvCxnSpPr>
        <p:spPr>
          <a:xfrm>
            <a:off x="2377442" y="3337067"/>
            <a:ext cx="0" cy="1948579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73CA6ED4-BDEF-6CE3-93B6-26EBD19C4B46}"/>
              </a:ext>
            </a:extLst>
          </p:cNvPr>
          <p:cNvCxnSpPr>
            <a:cxnSpLocks/>
          </p:cNvCxnSpPr>
          <p:nvPr/>
        </p:nvCxnSpPr>
        <p:spPr>
          <a:xfrm>
            <a:off x="2371795" y="3337067"/>
            <a:ext cx="4889632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52615D9-7D1E-6915-E1A6-CF83AF1B641B}"/>
              </a:ext>
            </a:extLst>
          </p:cNvPr>
          <p:cNvSpPr txBox="1"/>
          <p:nvPr/>
        </p:nvSpPr>
        <p:spPr>
          <a:xfrm>
            <a:off x="1274344" y="2147733"/>
            <a:ext cx="2524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b="1" dirty="0">
                <a:latin typeface="Avenir Next" panose="020B0503020202020204" pitchFamily="34" charset="0"/>
              </a:rPr>
              <a:t>Reference T0 jitter = 25 </a:t>
            </a:r>
            <a:r>
              <a:rPr lang="en-US" altLang="ja-JP" sz="1400" b="1" dirty="0" err="1">
                <a:latin typeface="Avenir Next" panose="020B0503020202020204" pitchFamily="34" charset="0"/>
              </a:rPr>
              <a:t>ps</a:t>
            </a:r>
            <a:endParaRPr kumimoji="1" lang="ja-JP" altLang="en-US" sz="1400" b="1">
              <a:latin typeface="Avenir Next" panose="020B0503020202020204" pitchFamily="34" charset="0"/>
            </a:endParaRP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7FDE033B-97A5-7121-F05F-D06402F7F43D}"/>
              </a:ext>
            </a:extLst>
          </p:cNvPr>
          <p:cNvCxnSpPr>
            <a:cxnSpLocks/>
          </p:cNvCxnSpPr>
          <p:nvPr/>
        </p:nvCxnSpPr>
        <p:spPr>
          <a:xfrm>
            <a:off x="2377442" y="4399333"/>
            <a:ext cx="4889632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FB1859FB-1453-3383-E665-2ED70E6998A5}"/>
              </a:ext>
            </a:extLst>
          </p:cNvPr>
          <p:cNvCxnSpPr>
            <a:cxnSpLocks/>
          </p:cNvCxnSpPr>
          <p:nvPr/>
        </p:nvCxnSpPr>
        <p:spPr>
          <a:xfrm>
            <a:off x="2371795" y="2455510"/>
            <a:ext cx="0" cy="678918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5A2EA11-28AF-8D54-1D81-4F1795B6CD91}"/>
              </a:ext>
            </a:extLst>
          </p:cNvPr>
          <p:cNvSpPr txBox="1"/>
          <p:nvPr/>
        </p:nvSpPr>
        <p:spPr>
          <a:xfrm>
            <a:off x="6095999" y="2006523"/>
            <a:ext cx="644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>
                <a:latin typeface="Avenir Next" panose="020B0503020202020204" pitchFamily="34" charset="0"/>
              </a:rPr>
              <a:t>y = 0</a:t>
            </a:r>
            <a:endParaRPr kumimoji="1" lang="ja-JP" altLang="en-US" sz="1400" b="1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996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1E5ED-B45B-902B-54BD-55E96C242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図 32" descr="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2DE98EA0-6717-6CBC-A917-BBE2EFFF77A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37890" y="1643167"/>
            <a:ext cx="6810000" cy="4086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B54EE285-CD26-5B79-E764-EFB78E0A0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26" y="365125"/>
            <a:ext cx="11796549" cy="1325563"/>
          </a:xfrm>
        </p:spPr>
        <p:txBody>
          <a:bodyPr/>
          <a:lstStyle/>
          <a:p>
            <a:r>
              <a:rPr lang="en-US" altLang="ja-JP" dirty="0"/>
              <a:t>T0 Timing Resolution </a:t>
            </a:r>
            <a:r>
              <a:rPr lang="en-US" altLang="ja-JP" dirty="0" err="1"/>
              <a:t>v.s</a:t>
            </a:r>
            <a:r>
              <a:rPr lang="en-US" altLang="ja-JP" dirty="0"/>
              <a:t>. PID performance (BTOF case)</a:t>
            </a:r>
            <a:endParaRPr kumimoji="1" lang="ja-JP" altLang="en-US" b="1" baseline="-25000">
              <a:latin typeface="Avenir Next" panose="020B0503020202020204" pitchFamily="34" charset="0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8B90C5B-704F-D8F2-BA2F-390937B92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5771" y="6379705"/>
            <a:ext cx="2743200" cy="365125"/>
          </a:xfrm>
        </p:spPr>
        <p:txBody>
          <a:bodyPr/>
          <a:lstStyle/>
          <a:p>
            <a:r>
              <a:rPr kumimoji="1" lang="en-US" altLang="ja-JP" dirty="0"/>
              <a:t>8</a:t>
            </a:r>
            <a:endParaRPr kumimoji="1" lang="ja-JP" altLang="en-US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CE297730-068A-18E5-D00C-2D6894EA86FC}"/>
              </a:ext>
            </a:extLst>
          </p:cNvPr>
          <p:cNvCxnSpPr>
            <a:cxnSpLocks/>
          </p:cNvCxnSpPr>
          <p:nvPr/>
        </p:nvCxnSpPr>
        <p:spPr>
          <a:xfrm>
            <a:off x="2377442" y="3337067"/>
            <a:ext cx="0" cy="1948579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913471E-F7C7-0BF1-09D6-3477EB04114C}"/>
              </a:ext>
            </a:extLst>
          </p:cNvPr>
          <p:cNvCxnSpPr>
            <a:cxnSpLocks/>
          </p:cNvCxnSpPr>
          <p:nvPr/>
        </p:nvCxnSpPr>
        <p:spPr>
          <a:xfrm>
            <a:off x="2371795" y="3337067"/>
            <a:ext cx="4889632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E9FD658-9CF6-F65D-40FC-977EB8CC4AFA}"/>
              </a:ext>
            </a:extLst>
          </p:cNvPr>
          <p:cNvSpPr txBox="1"/>
          <p:nvPr/>
        </p:nvSpPr>
        <p:spPr>
          <a:xfrm>
            <a:off x="1274344" y="2147733"/>
            <a:ext cx="2524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b="1" dirty="0">
                <a:latin typeface="Avenir Next" panose="020B0503020202020204" pitchFamily="34" charset="0"/>
              </a:rPr>
              <a:t>Reference T0 jitter = 25 </a:t>
            </a:r>
            <a:r>
              <a:rPr lang="en-US" altLang="ja-JP" sz="1400" b="1" dirty="0" err="1">
                <a:latin typeface="Avenir Next" panose="020B0503020202020204" pitchFamily="34" charset="0"/>
              </a:rPr>
              <a:t>ps</a:t>
            </a:r>
            <a:endParaRPr kumimoji="1" lang="ja-JP" altLang="en-US" sz="1400" b="1">
              <a:latin typeface="Avenir Next" panose="020B0503020202020204" pitchFamily="34" charset="0"/>
            </a:endParaRP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0CD1040B-5C77-85B4-93F2-FB7A31831283}"/>
              </a:ext>
            </a:extLst>
          </p:cNvPr>
          <p:cNvCxnSpPr>
            <a:cxnSpLocks/>
          </p:cNvCxnSpPr>
          <p:nvPr/>
        </p:nvCxnSpPr>
        <p:spPr>
          <a:xfrm>
            <a:off x="2377442" y="4399333"/>
            <a:ext cx="4889632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05CD0D0A-40D1-3E90-BD1F-0A2B090D63DF}"/>
              </a:ext>
            </a:extLst>
          </p:cNvPr>
          <p:cNvCxnSpPr>
            <a:cxnSpLocks/>
          </p:cNvCxnSpPr>
          <p:nvPr/>
        </p:nvCxnSpPr>
        <p:spPr>
          <a:xfrm>
            <a:off x="3086500" y="3482622"/>
            <a:ext cx="0" cy="1812019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3B5C7A0D-122D-4AAF-554E-23E7CDD1B156}"/>
              </a:ext>
            </a:extLst>
          </p:cNvPr>
          <p:cNvCxnSpPr>
            <a:cxnSpLocks/>
          </p:cNvCxnSpPr>
          <p:nvPr/>
        </p:nvCxnSpPr>
        <p:spPr>
          <a:xfrm>
            <a:off x="3080853" y="3471173"/>
            <a:ext cx="4180574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D6BF3A48-3452-14DF-FC38-6C8FB648C66E}"/>
              </a:ext>
            </a:extLst>
          </p:cNvPr>
          <p:cNvCxnSpPr>
            <a:cxnSpLocks/>
          </p:cNvCxnSpPr>
          <p:nvPr/>
        </p:nvCxnSpPr>
        <p:spPr>
          <a:xfrm>
            <a:off x="3086497" y="4469708"/>
            <a:ext cx="4180574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7792F3F2-5091-E73D-2548-2053B7F4FA49}"/>
              </a:ext>
            </a:extLst>
          </p:cNvPr>
          <p:cNvCxnSpPr>
            <a:cxnSpLocks/>
          </p:cNvCxnSpPr>
          <p:nvPr/>
        </p:nvCxnSpPr>
        <p:spPr>
          <a:xfrm flipV="1">
            <a:off x="2394489" y="3603834"/>
            <a:ext cx="637765" cy="1593"/>
          </a:xfrm>
          <a:prstGeom prst="line">
            <a:avLst/>
          </a:prstGeom>
          <a:ln w="5715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AB38F0C-50E7-8A61-2249-8B520C1BDAB7}"/>
              </a:ext>
            </a:extLst>
          </p:cNvPr>
          <p:cNvSpPr txBox="1"/>
          <p:nvPr/>
        </p:nvSpPr>
        <p:spPr>
          <a:xfrm>
            <a:off x="1555214" y="3437501"/>
            <a:ext cx="872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b="1" dirty="0">
                <a:solidFill>
                  <a:srgbClr val="FFC000"/>
                </a:solidFill>
                <a:latin typeface="Avenir Next" panose="020B0503020202020204" pitchFamily="34" charset="0"/>
              </a:rPr>
              <a:t>+10 </a:t>
            </a:r>
            <a:r>
              <a:rPr lang="en-US" altLang="ja-JP" sz="1400" b="1" dirty="0" err="1">
                <a:solidFill>
                  <a:srgbClr val="FFC000"/>
                </a:solidFill>
                <a:latin typeface="Avenir Next" panose="020B0503020202020204" pitchFamily="34" charset="0"/>
              </a:rPr>
              <a:t>ps</a:t>
            </a:r>
            <a:endParaRPr kumimoji="1" lang="ja-JP" altLang="en-US" sz="1400" b="1">
              <a:solidFill>
                <a:srgbClr val="FFC000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9449572F-C1F6-9FA2-2EE4-CE404BFEB35F}"/>
              </a:ext>
            </a:extLst>
          </p:cNvPr>
          <p:cNvCxnSpPr>
            <a:cxnSpLocks/>
          </p:cNvCxnSpPr>
          <p:nvPr/>
        </p:nvCxnSpPr>
        <p:spPr>
          <a:xfrm>
            <a:off x="2371795" y="2455510"/>
            <a:ext cx="0" cy="678918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E8C1051-6FB1-97C9-3817-B3FC89A7BD6D}"/>
              </a:ext>
            </a:extLst>
          </p:cNvPr>
          <p:cNvSpPr txBox="1"/>
          <p:nvPr/>
        </p:nvSpPr>
        <p:spPr>
          <a:xfrm>
            <a:off x="6095999" y="2006523"/>
            <a:ext cx="644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>
                <a:latin typeface="Avenir Next" panose="020B0503020202020204" pitchFamily="34" charset="0"/>
              </a:rPr>
              <a:t>y = 0</a:t>
            </a:r>
            <a:endParaRPr kumimoji="1" lang="ja-JP" altLang="en-US" sz="1400" b="1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663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53FEB9-D5CC-BCDD-EB93-C1FC62237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図 32" descr="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AF3D4A7F-C203-5B78-0851-BB17E32F467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37890" y="1643167"/>
            <a:ext cx="6810000" cy="4086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CC8E972-17F6-EFFD-C5F0-270BB2755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26" y="365125"/>
            <a:ext cx="11796549" cy="1325563"/>
          </a:xfrm>
        </p:spPr>
        <p:txBody>
          <a:bodyPr/>
          <a:lstStyle/>
          <a:p>
            <a:r>
              <a:rPr lang="en-US" altLang="ja-JP" dirty="0"/>
              <a:t>T0 Timing Resolution </a:t>
            </a:r>
            <a:r>
              <a:rPr lang="en-US" altLang="ja-JP" dirty="0" err="1"/>
              <a:t>v.s</a:t>
            </a:r>
            <a:r>
              <a:rPr lang="en-US" altLang="ja-JP" dirty="0"/>
              <a:t>. PID performance (BTOF case)</a:t>
            </a:r>
            <a:endParaRPr kumimoji="1" lang="ja-JP" altLang="en-US" b="1" baseline="-25000">
              <a:latin typeface="Avenir Next" panose="020B0503020202020204" pitchFamily="34" charset="0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4F9ADD0-5555-BAB9-F9BD-948B5B232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5771" y="6379705"/>
            <a:ext cx="2743200" cy="365125"/>
          </a:xfrm>
        </p:spPr>
        <p:txBody>
          <a:bodyPr/>
          <a:lstStyle/>
          <a:p>
            <a:r>
              <a:rPr kumimoji="1" lang="en-US" altLang="ja-JP" dirty="0"/>
              <a:t>8</a:t>
            </a:r>
            <a:endParaRPr kumimoji="1" lang="ja-JP" altLang="en-US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9939357E-713A-B0CD-AA66-4E53F9BFEC4A}"/>
              </a:ext>
            </a:extLst>
          </p:cNvPr>
          <p:cNvCxnSpPr>
            <a:cxnSpLocks/>
          </p:cNvCxnSpPr>
          <p:nvPr/>
        </p:nvCxnSpPr>
        <p:spPr>
          <a:xfrm>
            <a:off x="2377442" y="3337067"/>
            <a:ext cx="0" cy="1948579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10F7F83D-ABC4-0736-F51E-7D129470CEFD}"/>
              </a:ext>
            </a:extLst>
          </p:cNvPr>
          <p:cNvCxnSpPr>
            <a:cxnSpLocks/>
          </p:cNvCxnSpPr>
          <p:nvPr/>
        </p:nvCxnSpPr>
        <p:spPr>
          <a:xfrm>
            <a:off x="2371795" y="3337067"/>
            <a:ext cx="4889632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186EF70D-BF47-C95D-9D3F-9CEA2F6340C9}"/>
              </a:ext>
            </a:extLst>
          </p:cNvPr>
          <p:cNvCxnSpPr>
            <a:cxnSpLocks/>
          </p:cNvCxnSpPr>
          <p:nvPr/>
        </p:nvCxnSpPr>
        <p:spPr>
          <a:xfrm>
            <a:off x="3086500" y="3482622"/>
            <a:ext cx="0" cy="1812019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87953146-22DB-B488-263A-A6E9398770C2}"/>
              </a:ext>
            </a:extLst>
          </p:cNvPr>
          <p:cNvCxnSpPr>
            <a:cxnSpLocks/>
          </p:cNvCxnSpPr>
          <p:nvPr/>
        </p:nvCxnSpPr>
        <p:spPr>
          <a:xfrm>
            <a:off x="3080853" y="3471173"/>
            <a:ext cx="4180574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5491914F-9A0A-0614-2B02-DB42B716BEB7}"/>
              </a:ext>
            </a:extLst>
          </p:cNvPr>
          <p:cNvCxnSpPr>
            <a:cxnSpLocks/>
          </p:cNvCxnSpPr>
          <p:nvPr/>
        </p:nvCxnSpPr>
        <p:spPr>
          <a:xfrm flipV="1">
            <a:off x="2394489" y="3603834"/>
            <a:ext cx="637765" cy="1593"/>
          </a:xfrm>
          <a:prstGeom prst="line">
            <a:avLst/>
          </a:prstGeom>
          <a:ln w="5715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01F0D9CD-A534-1EAC-C8ED-102BB46ADCD1}"/>
              </a:ext>
            </a:extLst>
          </p:cNvPr>
          <p:cNvCxnSpPr>
            <a:cxnSpLocks/>
          </p:cNvCxnSpPr>
          <p:nvPr/>
        </p:nvCxnSpPr>
        <p:spPr>
          <a:xfrm>
            <a:off x="3787155" y="3603834"/>
            <a:ext cx="0" cy="1690807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ECBBEFE7-2C27-C135-53DF-CE784F61A9F0}"/>
              </a:ext>
            </a:extLst>
          </p:cNvPr>
          <p:cNvCxnSpPr>
            <a:cxnSpLocks/>
          </p:cNvCxnSpPr>
          <p:nvPr/>
        </p:nvCxnSpPr>
        <p:spPr>
          <a:xfrm>
            <a:off x="3781511" y="3597179"/>
            <a:ext cx="348556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DF57E44-A3DA-435C-EAB4-ABDC5AE49FD5}"/>
              </a:ext>
            </a:extLst>
          </p:cNvPr>
          <p:cNvSpPr txBox="1"/>
          <p:nvPr/>
        </p:nvSpPr>
        <p:spPr>
          <a:xfrm>
            <a:off x="1274344" y="2147733"/>
            <a:ext cx="2524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b="1" dirty="0">
                <a:latin typeface="Avenir Next" panose="020B0503020202020204" pitchFamily="34" charset="0"/>
              </a:rPr>
              <a:t>Reference T0 jitter = 25 </a:t>
            </a:r>
            <a:r>
              <a:rPr lang="en-US" altLang="ja-JP" sz="1400" b="1" dirty="0" err="1">
                <a:latin typeface="Avenir Next" panose="020B0503020202020204" pitchFamily="34" charset="0"/>
              </a:rPr>
              <a:t>ps</a:t>
            </a:r>
            <a:endParaRPr kumimoji="1" lang="ja-JP" altLang="en-US" sz="1400" b="1">
              <a:latin typeface="Avenir Next" panose="020B0503020202020204" pitchFamily="34" charset="0"/>
            </a:endParaRP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BB671A4E-697D-B9AC-D358-CBF11C9F1559}"/>
              </a:ext>
            </a:extLst>
          </p:cNvPr>
          <p:cNvCxnSpPr>
            <a:cxnSpLocks/>
          </p:cNvCxnSpPr>
          <p:nvPr/>
        </p:nvCxnSpPr>
        <p:spPr>
          <a:xfrm>
            <a:off x="2394373" y="3792085"/>
            <a:ext cx="1404070" cy="0"/>
          </a:xfrm>
          <a:prstGeom prst="line">
            <a:avLst/>
          </a:prstGeom>
          <a:ln w="5715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15128C8-D2B3-AF1D-83F6-4F365B7C5E29}"/>
              </a:ext>
            </a:extLst>
          </p:cNvPr>
          <p:cNvSpPr txBox="1"/>
          <p:nvPr/>
        </p:nvSpPr>
        <p:spPr>
          <a:xfrm>
            <a:off x="1555214" y="3437501"/>
            <a:ext cx="872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b="1" dirty="0">
                <a:solidFill>
                  <a:srgbClr val="FFC000"/>
                </a:solidFill>
                <a:latin typeface="Avenir Next" panose="020B0503020202020204" pitchFamily="34" charset="0"/>
              </a:rPr>
              <a:t>+10 </a:t>
            </a:r>
            <a:r>
              <a:rPr lang="en-US" altLang="ja-JP" sz="1400" b="1" dirty="0" err="1">
                <a:solidFill>
                  <a:srgbClr val="FFC000"/>
                </a:solidFill>
                <a:latin typeface="Avenir Next" panose="020B0503020202020204" pitchFamily="34" charset="0"/>
              </a:rPr>
              <a:t>ps</a:t>
            </a:r>
            <a:endParaRPr kumimoji="1" lang="ja-JP" altLang="en-US" sz="1400" b="1">
              <a:solidFill>
                <a:srgbClr val="FFC000"/>
              </a:solidFill>
              <a:latin typeface="Avenir Next" panose="020B0503020202020204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8FE8432-435D-91AF-4831-8C11A1BD31E2}"/>
              </a:ext>
            </a:extLst>
          </p:cNvPr>
          <p:cNvSpPr txBox="1"/>
          <p:nvPr/>
        </p:nvSpPr>
        <p:spPr>
          <a:xfrm>
            <a:off x="1555214" y="3640904"/>
            <a:ext cx="872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b="1" dirty="0">
                <a:solidFill>
                  <a:srgbClr val="FFC000"/>
                </a:solidFill>
                <a:latin typeface="Avenir Next" panose="020B0503020202020204" pitchFamily="34" charset="0"/>
              </a:rPr>
              <a:t>+20 </a:t>
            </a:r>
            <a:r>
              <a:rPr lang="en-US" altLang="ja-JP" sz="1400" b="1" dirty="0" err="1">
                <a:solidFill>
                  <a:srgbClr val="FFC000"/>
                </a:solidFill>
                <a:latin typeface="Avenir Next" panose="020B0503020202020204" pitchFamily="34" charset="0"/>
              </a:rPr>
              <a:t>ps</a:t>
            </a:r>
            <a:endParaRPr kumimoji="1" lang="ja-JP" altLang="en-US" sz="1400" b="1">
              <a:solidFill>
                <a:srgbClr val="FFC000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BC2AADD8-7667-2E3D-77E6-78954B032950}"/>
              </a:ext>
            </a:extLst>
          </p:cNvPr>
          <p:cNvCxnSpPr>
            <a:cxnSpLocks/>
          </p:cNvCxnSpPr>
          <p:nvPr/>
        </p:nvCxnSpPr>
        <p:spPr>
          <a:xfrm>
            <a:off x="2377442" y="4399333"/>
            <a:ext cx="4889632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DF46208B-DA5C-1CFD-0234-A6EFE7DB040F}"/>
              </a:ext>
            </a:extLst>
          </p:cNvPr>
          <p:cNvCxnSpPr>
            <a:cxnSpLocks/>
          </p:cNvCxnSpPr>
          <p:nvPr/>
        </p:nvCxnSpPr>
        <p:spPr>
          <a:xfrm>
            <a:off x="3086497" y="4469708"/>
            <a:ext cx="4180574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D3821AF2-0515-EFAE-B110-A60757481096}"/>
              </a:ext>
            </a:extLst>
          </p:cNvPr>
          <p:cNvCxnSpPr>
            <a:cxnSpLocks/>
          </p:cNvCxnSpPr>
          <p:nvPr/>
        </p:nvCxnSpPr>
        <p:spPr>
          <a:xfrm>
            <a:off x="3781511" y="4547040"/>
            <a:ext cx="348556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30E3E514-D3FA-B9B8-E843-8011689BB2EF}"/>
              </a:ext>
            </a:extLst>
          </p:cNvPr>
          <p:cNvCxnSpPr>
            <a:cxnSpLocks/>
          </p:cNvCxnSpPr>
          <p:nvPr/>
        </p:nvCxnSpPr>
        <p:spPr>
          <a:xfrm>
            <a:off x="2371795" y="2455510"/>
            <a:ext cx="0" cy="678918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833A0C2-BA32-4B25-C12F-E8AD6F20481D}"/>
              </a:ext>
            </a:extLst>
          </p:cNvPr>
          <p:cNvSpPr txBox="1"/>
          <p:nvPr/>
        </p:nvSpPr>
        <p:spPr>
          <a:xfrm>
            <a:off x="6095999" y="2006523"/>
            <a:ext cx="644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>
                <a:latin typeface="Avenir Next" panose="020B0503020202020204" pitchFamily="34" charset="0"/>
              </a:rPr>
              <a:t>y = 0</a:t>
            </a:r>
            <a:endParaRPr kumimoji="1" lang="ja-JP" altLang="en-US" sz="1400" b="1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381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AF0AC-21FE-CE07-1177-AC302D4A4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図 32" descr="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AADC7C02-2312-9CB7-A52F-74A271F0CFD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37890" y="1643167"/>
            <a:ext cx="6810000" cy="4086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07B0D7B1-11DB-07ED-5549-BCEF1625C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26" y="365125"/>
            <a:ext cx="11796549" cy="1325563"/>
          </a:xfrm>
        </p:spPr>
        <p:txBody>
          <a:bodyPr/>
          <a:lstStyle/>
          <a:p>
            <a:r>
              <a:rPr lang="en-US" altLang="ja-JP" dirty="0"/>
              <a:t>T0 Timing Resolution </a:t>
            </a:r>
            <a:r>
              <a:rPr lang="en-US" altLang="ja-JP" dirty="0" err="1"/>
              <a:t>v.s</a:t>
            </a:r>
            <a:r>
              <a:rPr lang="en-US" altLang="ja-JP" dirty="0"/>
              <a:t>. PID performance (BTOF case)</a:t>
            </a:r>
            <a:endParaRPr kumimoji="1" lang="ja-JP" altLang="en-US" b="1" baseline="-25000">
              <a:latin typeface="Avenir Next" panose="020B0503020202020204" pitchFamily="34" charset="0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2D83BD0-3191-C957-F96F-E95D1E6DD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5771" y="6379705"/>
            <a:ext cx="2743200" cy="365125"/>
          </a:xfrm>
        </p:spPr>
        <p:txBody>
          <a:bodyPr/>
          <a:lstStyle/>
          <a:p>
            <a:r>
              <a:rPr kumimoji="1" lang="en-US" altLang="ja-JP" dirty="0"/>
              <a:t>8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AC8D6F9-1666-9FA6-F100-58101A2DD0EF}"/>
              </a:ext>
            </a:extLst>
          </p:cNvPr>
          <p:cNvSpPr txBox="1"/>
          <p:nvPr/>
        </p:nvSpPr>
        <p:spPr>
          <a:xfrm>
            <a:off x="482071" y="5729167"/>
            <a:ext cx="11305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Avenir Next" panose="020B0503020202020204" pitchFamily="34" charset="0"/>
              </a:rPr>
              <a:t>In σ</a:t>
            </a:r>
            <a:r>
              <a:rPr lang="en-US" altLang="ja-JP" sz="2000" baseline="-25000" dirty="0">
                <a:latin typeface="Avenir Next" panose="020B0503020202020204" pitchFamily="34" charset="0"/>
              </a:rPr>
              <a:t>T0</a:t>
            </a:r>
            <a:r>
              <a:rPr lang="en-US" altLang="ja-JP" sz="2000" dirty="0">
                <a:latin typeface="Avenir Next" panose="020B0503020202020204" pitchFamily="34" charset="0"/>
              </a:rPr>
              <a:t> = 25 </a:t>
            </a:r>
            <a:r>
              <a:rPr lang="en-US" altLang="ja-JP" sz="2000" dirty="0" err="1">
                <a:latin typeface="Avenir Next" panose="020B0503020202020204" pitchFamily="34" charset="0"/>
              </a:rPr>
              <a:t>ps</a:t>
            </a:r>
            <a:r>
              <a:rPr lang="en-US" altLang="ja-JP" sz="2000" dirty="0">
                <a:latin typeface="Avenir Next" panose="020B0503020202020204" pitchFamily="34" charset="0"/>
              </a:rPr>
              <a:t> case, the overlap region is shifted by ~0.05 GeV/c for π/K </a:t>
            </a:r>
            <a:r>
              <a:rPr lang="en-US" altLang="ja-JP" sz="2000" dirty="0" err="1">
                <a:latin typeface="Avenir Next" panose="020B0503020202020204" pitchFamily="34" charset="0"/>
              </a:rPr>
              <a:t>sep.</a:t>
            </a:r>
            <a:r>
              <a:rPr lang="en-US" altLang="ja-JP" sz="2000" dirty="0">
                <a:latin typeface="Avenir Next" panose="020B0503020202020204" pitchFamily="34" charset="0"/>
              </a:rPr>
              <a:t> and ~ 0.1 GeV/c for K/p </a:t>
            </a:r>
            <a:r>
              <a:rPr lang="en-US" altLang="ja-JP" sz="2000" dirty="0" err="1">
                <a:latin typeface="Avenir Next" panose="020B0503020202020204" pitchFamily="34" charset="0"/>
              </a:rPr>
              <a:t>sep.</a:t>
            </a:r>
            <a:r>
              <a:rPr lang="en-US" altLang="ja-JP" sz="2000" dirty="0">
                <a:latin typeface="Avenir Next" panose="020B0503020202020204" pitchFamily="34" charset="0"/>
              </a:rPr>
              <a:t> when the additional jitter is 10 </a:t>
            </a:r>
            <a:r>
              <a:rPr lang="en-US" altLang="ja-JP" sz="2000" dirty="0" err="1">
                <a:latin typeface="Avenir Next" panose="020B0503020202020204" pitchFamily="34" charset="0"/>
              </a:rPr>
              <a:t>ps</a:t>
            </a:r>
            <a:endParaRPr lang="en-US" altLang="ja-JP" sz="2000" dirty="0">
              <a:latin typeface="Avenir Next" panose="020B0503020202020204" pitchFamily="34" charset="0"/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545A0894-B2FC-7081-8DF9-D24D4F38B695}"/>
              </a:ext>
            </a:extLst>
          </p:cNvPr>
          <p:cNvCxnSpPr>
            <a:cxnSpLocks/>
          </p:cNvCxnSpPr>
          <p:nvPr/>
        </p:nvCxnSpPr>
        <p:spPr>
          <a:xfrm>
            <a:off x="2377442" y="3337067"/>
            <a:ext cx="0" cy="1948579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17A7E1B5-FE9D-581C-F498-DDC8B58134A1}"/>
              </a:ext>
            </a:extLst>
          </p:cNvPr>
          <p:cNvCxnSpPr>
            <a:cxnSpLocks/>
          </p:cNvCxnSpPr>
          <p:nvPr/>
        </p:nvCxnSpPr>
        <p:spPr>
          <a:xfrm>
            <a:off x="2371795" y="3337067"/>
            <a:ext cx="4889632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F89B29A4-7320-BAF3-0BF6-EC123DA9DE4F}"/>
              </a:ext>
            </a:extLst>
          </p:cNvPr>
          <p:cNvCxnSpPr>
            <a:cxnSpLocks/>
          </p:cNvCxnSpPr>
          <p:nvPr/>
        </p:nvCxnSpPr>
        <p:spPr>
          <a:xfrm>
            <a:off x="3086500" y="3482622"/>
            <a:ext cx="0" cy="1812019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F043CB30-4DC4-9805-7446-ADB1D82FFF48}"/>
              </a:ext>
            </a:extLst>
          </p:cNvPr>
          <p:cNvCxnSpPr>
            <a:cxnSpLocks/>
          </p:cNvCxnSpPr>
          <p:nvPr/>
        </p:nvCxnSpPr>
        <p:spPr>
          <a:xfrm>
            <a:off x="3080853" y="3471173"/>
            <a:ext cx="4180574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C23B80D8-11B9-E4E1-2C7E-4E46D3AD13DA}"/>
              </a:ext>
            </a:extLst>
          </p:cNvPr>
          <p:cNvCxnSpPr>
            <a:cxnSpLocks/>
          </p:cNvCxnSpPr>
          <p:nvPr/>
        </p:nvCxnSpPr>
        <p:spPr>
          <a:xfrm flipV="1">
            <a:off x="2394489" y="3603834"/>
            <a:ext cx="637765" cy="1593"/>
          </a:xfrm>
          <a:prstGeom prst="line">
            <a:avLst/>
          </a:prstGeom>
          <a:ln w="5715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77FA89A7-9A99-B900-486B-13C6177C293D}"/>
              </a:ext>
            </a:extLst>
          </p:cNvPr>
          <p:cNvSpPr txBox="1"/>
          <p:nvPr/>
        </p:nvSpPr>
        <p:spPr>
          <a:xfrm>
            <a:off x="7297691" y="3202663"/>
            <a:ext cx="4639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err="1">
                <a:solidFill>
                  <a:schemeClr val="accent6"/>
                </a:solidFill>
                <a:latin typeface="Avenir Next" panose="020B0503020202020204" pitchFamily="34" charset="0"/>
              </a:rPr>
              <a:t>Δ</a:t>
            </a:r>
            <a:r>
              <a:rPr kumimoji="1" lang="en-US" altLang="ja-JP" sz="1600" i="1" dirty="0" err="1">
                <a:solidFill>
                  <a:schemeClr val="accent6"/>
                </a:solidFill>
                <a:latin typeface="Avenir Next" panose="020B0503020202020204" pitchFamily="34" charset="0"/>
              </a:rPr>
              <a:t>p</a:t>
            </a:r>
            <a:r>
              <a:rPr kumimoji="1" lang="en-US" altLang="ja-JP" sz="1600" dirty="0">
                <a:solidFill>
                  <a:schemeClr val="accent6"/>
                </a:solidFill>
                <a:latin typeface="Avenir Next" panose="020B0503020202020204" pitchFamily="34" charset="0"/>
              </a:rPr>
              <a:t> </a:t>
            </a:r>
            <a:r>
              <a:rPr kumimoji="1" lang="en-US" altLang="ja-JP" sz="1600" b="1" dirty="0">
                <a:solidFill>
                  <a:schemeClr val="accent6"/>
                </a:solidFill>
                <a:latin typeface="Avenir Next" panose="020B0503020202020204" pitchFamily="34" charset="0"/>
              </a:rPr>
              <a:t>~ 0.1 GeV/c</a:t>
            </a:r>
            <a:r>
              <a:rPr lang="en-US" altLang="ja-JP" sz="1600" b="1" dirty="0">
                <a:solidFill>
                  <a:schemeClr val="accent6"/>
                </a:solidFill>
                <a:latin typeface="Avenir Next" panose="020B0503020202020204" pitchFamily="34" charset="0"/>
              </a:rPr>
              <a:t> </a:t>
            </a:r>
            <a:r>
              <a:rPr lang="en-US" altLang="ja-JP" sz="1600" dirty="0">
                <a:solidFill>
                  <a:schemeClr val="accent6"/>
                </a:solidFill>
                <a:latin typeface="Avenir Next" panose="020B0503020202020204" pitchFamily="34" charset="0"/>
              </a:rPr>
              <a:t>per additional 10ps jitter </a:t>
            </a:r>
          </a:p>
          <a:p>
            <a:pPr algn="ctr"/>
            <a:r>
              <a:rPr kumimoji="1" lang="en-US" altLang="ja-JP" sz="1600" dirty="0">
                <a:solidFill>
                  <a:schemeClr val="accent6"/>
                </a:solidFill>
                <a:latin typeface="Avenir Next" panose="020B0503020202020204" pitchFamily="34" charset="0"/>
              </a:rPr>
              <a:t>for K/p </a:t>
            </a:r>
            <a:r>
              <a:rPr kumimoji="1" lang="en-US" altLang="ja-JP" sz="1600" dirty="0" err="1">
                <a:solidFill>
                  <a:schemeClr val="accent6"/>
                </a:solidFill>
                <a:latin typeface="Avenir Next" panose="020B0503020202020204" pitchFamily="34" charset="0"/>
              </a:rPr>
              <a:t>sep.</a:t>
            </a:r>
            <a:endParaRPr kumimoji="1" lang="ja-JP" altLang="en-US" sz="1600">
              <a:solidFill>
                <a:schemeClr val="accent6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B9D17FC6-1939-3BAB-BCEA-3E00B908B358}"/>
              </a:ext>
            </a:extLst>
          </p:cNvPr>
          <p:cNvCxnSpPr>
            <a:cxnSpLocks/>
          </p:cNvCxnSpPr>
          <p:nvPr/>
        </p:nvCxnSpPr>
        <p:spPr>
          <a:xfrm>
            <a:off x="3787155" y="3603834"/>
            <a:ext cx="0" cy="1690807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6126CABE-152F-69D9-6301-C41B39500B5A}"/>
              </a:ext>
            </a:extLst>
          </p:cNvPr>
          <p:cNvCxnSpPr>
            <a:cxnSpLocks/>
          </p:cNvCxnSpPr>
          <p:nvPr/>
        </p:nvCxnSpPr>
        <p:spPr>
          <a:xfrm>
            <a:off x="3781511" y="3597179"/>
            <a:ext cx="348556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36A1D0B-4D1C-70D3-9CC9-9657D240988F}"/>
              </a:ext>
            </a:extLst>
          </p:cNvPr>
          <p:cNvSpPr txBox="1"/>
          <p:nvPr/>
        </p:nvSpPr>
        <p:spPr>
          <a:xfrm>
            <a:off x="1274344" y="2147733"/>
            <a:ext cx="2524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b="1" dirty="0">
                <a:latin typeface="Avenir Next" panose="020B0503020202020204" pitchFamily="34" charset="0"/>
              </a:rPr>
              <a:t>Reference T0 jitter = 25 </a:t>
            </a:r>
            <a:r>
              <a:rPr lang="en-US" altLang="ja-JP" sz="1400" b="1" dirty="0" err="1">
                <a:latin typeface="Avenir Next" panose="020B0503020202020204" pitchFamily="34" charset="0"/>
              </a:rPr>
              <a:t>ps</a:t>
            </a:r>
            <a:endParaRPr kumimoji="1" lang="ja-JP" altLang="en-US" sz="1400" b="1">
              <a:latin typeface="Avenir Next" panose="020B0503020202020204" pitchFamily="34" charset="0"/>
            </a:endParaRP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6C94E1C9-3FF8-0C52-0D3B-BF7F1CA9F163}"/>
              </a:ext>
            </a:extLst>
          </p:cNvPr>
          <p:cNvCxnSpPr>
            <a:cxnSpLocks/>
          </p:cNvCxnSpPr>
          <p:nvPr/>
        </p:nvCxnSpPr>
        <p:spPr>
          <a:xfrm>
            <a:off x="2394373" y="3792085"/>
            <a:ext cx="1404070" cy="0"/>
          </a:xfrm>
          <a:prstGeom prst="line">
            <a:avLst/>
          </a:prstGeom>
          <a:ln w="5715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D21A53C-5980-CD9A-0C7B-92E43F5F394A}"/>
              </a:ext>
            </a:extLst>
          </p:cNvPr>
          <p:cNvSpPr txBox="1"/>
          <p:nvPr/>
        </p:nvSpPr>
        <p:spPr>
          <a:xfrm>
            <a:off x="1555214" y="3437501"/>
            <a:ext cx="872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b="1" dirty="0">
                <a:solidFill>
                  <a:srgbClr val="FFC000"/>
                </a:solidFill>
                <a:latin typeface="Avenir Next" panose="020B0503020202020204" pitchFamily="34" charset="0"/>
              </a:rPr>
              <a:t>+10 </a:t>
            </a:r>
            <a:r>
              <a:rPr lang="en-US" altLang="ja-JP" sz="1400" b="1" dirty="0" err="1">
                <a:solidFill>
                  <a:srgbClr val="FFC000"/>
                </a:solidFill>
                <a:latin typeface="Avenir Next" panose="020B0503020202020204" pitchFamily="34" charset="0"/>
              </a:rPr>
              <a:t>ps</a:t>
            </a:r>
            <a:endParaRPr kumimoji="1" lang="ja-JP" altLang="en-US" sz="1400" b="1">
              <a:solidFill>
                <a:srgbClr val="FFC000"/>
              </a:solidFill>
              <a:latin typeface="Avenir Next" panose="020B0503020202020204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62A9042-8E61-BF37-BC50-D87D6AAB3C5F}"/>
              </a:ext>
            </a:extLst>
          </p:cNvPr>
          <p:cNvSpPr txBox="1"/>
          <p:nvPr/>
        </p:nvSpPr>
        <p:spPr>
          <a:xfrm>
            <a:off x="1555214" y="3640904"/>
            <a:ext cx="872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b="1" dirty="0">
                <a:solidFill>
                  <a:srgbClr val="FFC000"/>
                </a:solidFill>
                <a:latin typeface="Avenir Next" panose="020B0503020202020204" pitchFamily="34" charset="0"/>
              </a:rPr>
              <a:t>+20 </a:t>
            </a:r>
            <a:r>
              <a:rPr lang="en-US" altLang="ja-JP" sz="1400" b="1" dirty="0" err="1">
                <a:solidFill>
                  <a:srgbClr val="FFC000"/>
                </a:solidFill>
                <a:latin typeface="Avenir Next" panose="020B0503020202020204" pitchFamily="34" charset="0"/>
              </a:rPr>
              <a:t>ps</a:t>
            </a:r>
            <a:endParaRPr kumimoji="1" lang="ja-JP" altLang="en-US" sz="1400" b="1">
              <a:solidFill>
                <a:srgbClr val="FFC000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F95797F3-FC2A-6903-1BF5-5E06ADBAC111}"/>
              </a:ext>
            </a:extLst>
          </p:cNvPr>
          <p:cNvCxnSpPr>
            <a:cxnSpLocks/>
          </p:cNvCxnSpPr>
          <p:nvPr/>
        </p:nvCxnSpPr>
        <p:spPr>
          <a:xfrm>
            <a:off x="2377442" y="4399333"/>
            <a:ext cx="4889632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B5A0A10C-93BC-E6B3-7B69-338334E3D63A}"/>
              </a:ext>
            </a:extLst>
          </p:cNvPr>
          <p:cNvCxnSpPr>
            <a:cxnSpLocks/>
          </p:cNvCxnSpPr>
          <p:nvPr/>
        </p:nvCxnSpPr>
        <p:spPr>
          <a:xfrm>
            <a:off x="3086497" y="4469708"/>
            <a:ext cx="4180574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493A77B7-C5D2-8133-CA31-31A9F0E9667A}"/>
              </a:ext>
            </a:extLst>
          </p:cNvPr>
          <p:cNvCxnSpPr>
            <a:cxnSpLocks/>
          </p:cNvCxnSpPr>
          <p:nvPr/>
        </p:nvCxnSpPr>
        <p:spPr>
          <a:xfrm>
            <a:off x="3781511" y="4547040"/>
            <a:ext cx="348556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B3EF9F76-6FC4-092B-4693-F69758AE8B95}"/>
              </a:ext>
            </a:extLst>
          </p:cNvPr>
          <p:cNvSpPr txBox="1"/>
          <p:nvPr/>
        </p:nvSpPr>
        <p:spPr>
          <a:xfrm>
            <a:off x="7257547" y="4260942"/>
            <a:ext cx="4889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err="1">
                <a:solidFill>
                  <a:srgbClr val="0070C0"/>
                </a:solidFill>
                <a:latin typeface="Avenir Next" panose="020B0503020202020204" pitchFamily="34" charset="0"/>
              </a:rPr>
              <a:t>Δ</a:t>
            </a:r>
            <a:r>
              <a:rPr kumimoji="1" lang="en-US" altLang="ja-JP" sz="1600" i="1" dirty="0" err="1">
                <a:solidFill>
                  <a:srgbClr val="0070C0"/>
                </a:solidFill>
                <a:latin typeface="Avenir Next" panose="020B0503020202020204" pitchFamily="34" charset="0"/>
              </a:rPr>
              <a:t>p</a:t>
            </a:r>
            <a:r>
              <a:rPr kumimoji="1" lang="en-US" altLang="ja-JP" sz="1600" dirty="0">
                <a:solidFill>
                  <a:srgbClr val="0070C0"/>
                </a:solidFill>
                <a:latin typeface="Avenir Next" panose="020B0503020202020204" pitchFamily="34" charset="0"/>
              </a:rPr>
              <a:t> ~ </a:t>
            </a:r>
            <a:r>
              <a:rPr kumimoji="1" lang="en-US" altLang="ja-JP" sz="1600" b="1" dirty="0">
                <a:solidFill>
                  <a:srgbClr val="0070C0"/>
                </a:solidFill>
                <a:latin typeface="Avenir Next" panose="020B0503020202020204" pitchFamily="34" charset="0"/>
              </a:rPr>
              <a:t>0.05 GeV/c</a:t>
            </a:r>
            <a:r>
              <a:rPr lang="en-US" altLang="ja-JP" sz="1600" b="1" dirty="0">
                <a:solidFill>
                  <a:srgbClr val="0070C0"/>
                </a:solidFill>
                <a:latin typeface="Avenir Next" panose="020B0503020202020204" pitchFamily="34" charset="0"/>
              </a:rPr>
              <a:t> </a:t>
            </a:r>
            <a:r>
              <a:rPr lang="en-US" altLang="ja-JP" sz="1600" dirty="0">
                <a:solidFill>
                  <a:srgbClr val="0070C0"/>
                </a:solidFill>
                <a:latin typeface="Avenir Next" panose="020B0503020202020204" pitchFamily="34" charset="0"/>
              </a:rPr>
              <a:t>per additional 10ps jitter </a:t>
            </a:r>
          </a:p>
          <a:p>
            <a:pPr algn="ctr"/>
            <a:r>
              <a:rPr kumimoji="1" lang="en-US" altLang="ja-JP" sz="1600" dirty="0">
                <a:solidFill>
                  <a:srgbClr val="0070C0"/>
                </a:solidFill>
                <a:latin typeface="Avenir Next" panose="020B0503020202020204" pitchFamily="34" charset="0"/>
              </a:rPr>
              <a:t>for </a:t>
            </a:r>
            <a:r>
              <a:rPr kumimoji="1" lang="en-US" altLang="ja-JP" sz="1600" dirty="0">
                <a:solidFill>
                  <a:srgbClr val="0070C0"/>
                </a:solidFill>
                <a:latin typeface="Avenir Book" panose="02000503020000020003" pitchFamily="2" charset="0"/>
              </a:rPr>
              <a:t>π</a:t>
            </a:r>
            <a:r>
              <a:rPr kumimoji="1" lang="en-US" altLang="ja-JP" sz="1600" dirty="0">
                <a:solidFill>
                  <a:srgbClr val="0070C0"/>
                </a:solidFill>
                <a:latin typeface="Avenir Next" panose="020B0503020202020204" pitchFamily="34" charset="0"/>
              </a:rPr>
              <a:t>/p </a:t>
            </a:r>
            <a:r>
              <a:rPr kumimoji="1" lang="en-US" altLang="ja-JP" sz="1600" dirty="0" err="1">
                <a:solidFill>
                  <a:srgbClr val="0070C0"/>
                </a:solidFill>
                <a:latin typeface="Avenir Next" panose="020B0503020202020204" pitchFamily="34" charset="0"/>
              </a:rPr>
              <a:t>sep.</a:t>
            </a:r>
            <a:endParaRPr kumimoji="1" lang="ja-JP" altLang="en-US" sz="1600">
              <a:solidFill>
                <a:srgbClr val="0070C0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9D4DBD82-9919-545E-8B5C-4CF0B88E6B47}"/>
              </a:ext>
            </a:extLst>
          </p:cNvPr>
          <p:cNvCxnSpPr>
            <a:cxnSpLocks/>
          </p:cNvCxnSpPr>
          <p:nvPr/>
        </p:nvCxnSpPr>
        <p:spPr>
          <a:xfrm>
            <a:off x="2371795" y="2455510"/>
            <a:ext cx="0" cy="678918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FCE2CB5-A3CE-7AEA-7E2D-80FF4D1E9979}"/>
              </a:ext>
            </a:extLst>
          </p:cNvPr>
          <p:cNvSpPr txBox="1"/>
          <p:nvPr/>
        </p:nvSpPr>
        <p:spPr>
          <a:xfrm>
            <a:off x="6095999" y="2006523"/>
            <a:ext cx="644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>
                <a:latin typeface="Avenir Next" panose="020B0503020202020204" pitchFamily="34" charset="0"/>
              </a:rPr>
              <a:t>y = 0</a:t>
            </a:r>
            <a:endParaRPr kumimoji="1" lang="ja-JP" altLang="en-US" sz="1400" b="1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247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722676-790B-9C15-A809-2E80F18A6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4B8BBA-2540-7AFD-41D8-D21E4643D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Message from Jeff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1C92B0-9C0B-13E9-A6DE-DC818ADE4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altLang="ja-JP" dirty="0"/>
              <a:t>Is there anyone who could give a summary from the TOF side?  Specifically, I'd want some idea about:</a:t>
            </a:r>
          </a:p>
          <a:p>
            <a:endParaRPr lang="en" altLang="ja-JP" dirty="0"/>
          </a:p>
          <a:p>
            <a:pPr marL="971550" lvl="1" indent="-514350">
              <a:buFont typeface="+mj-lt"/>
              <a:buAutoNum type="arabicPeriod"/>
            </a:pPr>
            <a:r>
              <a:rPr lang="en" altLang="ja-JP" dirty="0">
                <a:solidFill>
                  <a:schemeClr val="bg1">
                    <a:lumMod val="75000"/>
                  </a:schemeClr>
                </a:solidFill>
              </a:rPr>
              <a:t>The requirement/impact of timing resolution for the physics analysis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" altLang="ja-JP" dirty="0">
                <a:solidFill>
                  <a:schemeClr val="bg1">
                    <a:lumMod val="75000"/>
                  </a:schemeClr>
                </a:solidFill>
              </a:rPr>
              <a:t>The timing impact of the T0 determination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" altLang="ja-JP" b="1" dirty="0"/>
              <a:t>Whether it is (or might be) possible to track slow phase drifts of the clock (due to temperature) using calibrations</a:t>
            </a:r>
            <a:endParaRPr kumimoji="1" lang="ja-JP" altLang="en-US" b="1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1A4097C-A9E1-1FB4-89A2-0919D02B6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ja-JP" dirty="0"/>
              <a:t>9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4749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5B05E-7717-2499-256E-0F7BF2DE9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7BE570-E662-87D9-08C0-943AB242C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T0 Monitoring and Calibration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1394CDD-BE0D-2C9B-76FB-50CA07074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690687"/>
            <a:ext cx="11353800" cy="5030788"/>
          </a:xfrm>
        </p:spPr>
        <p:txBody>
          <a:bodyPr>
            <a:normAutofit fontScale="77500" lnSpcReduction="20000"/>
          </a:bodyPr>
          <a:lstStyle/>
          <a:p>
            <a:r>
              <a:rPr lang="en-US" altLang="ja-JP" dirty="0"/>
              <a:t>T0 can be estimated by “Track-Based Average” method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lvl="1"/>
            <a:r>
              <a:rPr lang="en-US" altLang="ja-JP" dirty="0"/>
              <a:t>t</a:t>
            </a:r>
            <a:r>
              <a:rPr lang="en-US" altLang="ja-JP" baseline="-25000" dirty="0"/>
              <a:t>hit</a:t>
            </a:r>
            <a:r>
              <a:rPr lang="en-US" altLang="ja-JP" dirty="0"/>
              <a:t>: Measured hit time </a:t>
            </a:r>
          </a:p>
          <a:p>
            <a:pPr lvl="1"/>
            <a:r>
              <a:rPr lang="en-US" altLang="ja-JP" dirty="0" err="1"/>
              <a:t>t</a:t>
            </a:r>
            <a:r>
              <a:rPr lang="en-US" altLang="ja-JP" baseline="-25000" dirty="0" err="1"/>
              <a:t>exp</a:t>
            </a:r>
            <a:r>
              <a:rPr lang="en-US" altLang="ja-JP" dirty="0"/>
              <a:t>: Expected hit time w/ particle assumption (pion mass is assumed)</a:t>
            </a:r>
          </a:p>
          <a:p>
            <a:pPr lvl="2"/>
            <a:r>
              <a:rPr lang="en-US" altLang="ja-JP" dirty="0"/>
              <a:t>Combining </a:t>
            </a:r>
            <a:r>
              <a:rPr lang="en-US" altLang="ja-JP" dirty="0" err="1"/>
              <a:t>hpDIRC</a:t>
            </a:r>
            <a:r>
              <a:rPr lang="en-US" altLang="ja-JP" dirty="0"/>
              <a:t> PID, the precision can be improved</a:t>
            </a:r>
            <a:endParaRPr lang="ja-JP" altLang="en-US"/>
          </a:p>
          <a:p>
            <a:endParaRPr lang="en-US" altLang="ja-JP" dirty="0"/>
          </a:p>
          <a:p>
            <a:r>
              <a:rPr lang="en-US" altLang="ja-JP" dirty="0">
                <a:solidFill>
                  <a:schemeClr val="bg1"/>
                </a:solidFill>
              </a:rPr>
              <a:t>Precision of the Track-Based T0 depends on # tracks</a:t>
            </a:r>
          </a:p>
          <a:p>
            <a:endParaRPr lang="en-US" altLang="ja-JP" dirty="0">
              <a:solidFill>
                <a:schemeClr val="bg1"/>
              </a:solidFill>
            </a:endParaRPr>
          </a:p>
          <a:p>
            <a:endParaRPr lang="en-US" altLang="ja-JP" dirty="0">
              <a:solidFill>
                <a:schemeClr val="bg1"/>
              </a:solidFill>
            </a:endParaRPr>
          </a:p>
          <a:p>
            <a:endParaRPr lang="en-US" altLang="ja-JP" dirty="0">
              <a:solidFill>
                <a:schemeClr val="bg1"/>
              </a:solidFill>
            </a:endParaRPr>
          </a:p>
          <a:p>
            <a:r>
              <a:rPr lang="en-US" altLang="ja-JP" dirty="0">
                <a:solidFill>
                  <a:schemeClr val="bg1"/>
                </a:solidFill>
              </a:rPr>
              <a:t>Hit rate of one sensor is about 1 Hz (BTOF)</a:t>
            </a:r>
          </a:p>
          <a:p>
            <a:pPr lvl="1"/>
            <a:r>
              <a:rPr lang="en-US" altLang="ja-JP" dirty="0">
                <a:solidFill>
                  <a:schemeClr val="bg1"/>
                </a:solidFill>
              </a:rPr>
              <a:t>E.g. time interval is set to be 1min, σ</a:t>
            </a:r>
            <a:r>
              <a:rPr lang="en-US" altLang="ja-JP" baseline="-25000" dirty="0">
                <a:solidFill>
                  <a:schemeClr val="bg1"/>
                </a:solidFill>
              </a:rPr>
              <a:t>T0</a:t>
            </a:r>
            <a:r>
              <a:rPr lang="en-US" altLang="ja-JP" dirty="0">
                <a:solidFill>
                  <a:schemeClr val="bg1"/>
                </a:solidFill>
              </a:rPr>
              <a:t> = 43 </a:t>
            </a:r>
            <a:r>
              <a:rPr lang="en-US" altLang="ja-JP" dirty="0" err="1">
                <a:solidFill>
                  <a:schemeClr val="bg1"/>
                </a:solidFill>
              </a:rPr>
              <a:t>ps</a:t>
            </a:r>
            <a:r>
              <a:rPr lang="en-US" altLang="ja-JP" dirty="0">
                <a:solidFill>
                  <a:schemeClr val="bg1"/>
                </a:solidFill>
              </a:rPr>
              <a:t> / </a:t>
            </a:r>
            <a:r>
              <a:rPr lang="ja-JP" altLang="en-US">
                <a:solidFill>
                  <a:schemeClr val="bg1"/>
                </a:solidFill>
              </a:rPr>
              <a:t>√</a:t>
            </a:r>
            <a:r>
              <a:rPr lang="en-US" altLang="ja-JP" dirty="0">
                <a:solidFill>
                  <a:schemeClr val="bg1"/>
                </a:solidFill>
              </a:rPr>
              <a:t>60 ~ 5 </a:t>
            </a:r>
            <a:r>
              <a:rPr lang="en-US" altLang="ja-JP" dirty="0" err="1">
                <a:solidFill>
                  <a:schemeClr val="bg1"/>
                </a:solidFill>
              </a:rPr>
              <a:t>ps</a:t>
            </a:r>
            <a:endParaRPr lang="en-US" altLang="ja-JP" dirty="0">
              <a:solidFill>
                <a:schemeClr val="bg1"/>
              </a:solidFill>
            </a:endParaRPr>
          </a:p>
          <a:p>
            <a:pPr lvl="2"/>
            <a:r>
              <a:rPr lang="en-US" altLang="ja-JP" dirty="0" err="1">
                <a:solidFill>
                  <a:schemeClr val="bg1"/>
                </a:solidFill>
              </a:rPr>
              <a:t>σ</a:t>
            </a:r>
            <a:r>
              <a:rPr lang="en-US" altLang="ja-JP" baseline="-25000" dirty="0" err="1">
                <a:solidFill>
                  <a:schemeClr val="bg1"/>
                </a:solidFill>
              </a:rPr>
              <a:t>sensor</a:t>
            </a:r>
            <a:r>
              <a:rPr lang="en-US" altLang="ja-JP" dirty="0">
                <a:solidFill>
                  <a:schemeClr val="bg1"/>
                </a:solidFill>
              </a:rPr>
              <a:t> = 40 </a:t>
            </a:r>
            <a:r>
              <a:rPr lang="en-US" altLang="ja-JP" dirty="0" err="1">
                <a:solidFill>
                  <a:schemeClr val="bg1"/>
                </a:solidFill>
              </a:rPr>
              <a:t>ps</a:t>
            </a:r>
            <a:r>
              <a:rPr lang="en-US" altLang="ja-JP" dirty="0">
                <a:solidFill>
                  <a:schemeClr val="bg1"/>
                </a:solidFill>
              </a:rPr>
              <a:t> and </a:t>
            </a:r>
            <a:r>
              <a:rPr lang="en-US" altLang="ja-JP" dirty="0" err="1">
                <a:solidFill>
                  <a:schemeClr val="bg1"/>
                </a:solidFill>
              </a:rPr>
              <a:t>σ</a:t>
            </a:r>
            <a:r>
              <a:rPr lang="en-US" altLang="ja-JP" baseline="-25000" dirty="0" err="1">
                <a:solidFill>
                  <a:schemeClr val="bg1"/>
                </a:solidFill>
              </a:rPr>
              <a:t>elec</a:t>
            </a:r>
            <a:r>
              <a:rPr lang="en-US" altLang="ja-JP" baseline="-25000" dirty="0">
                <a:solidFill>
                  <a:schemeClr val="bg1"/>
                </a:solidFill>
              </a:rPr>
              <a:t>.</a:t>
            </a:r>
            <a:r>
              <a:rPr lang="en-US" altLang="ja-JP" dirty="0">
                <a:solidFill>
                  <a:schemeClr val="bg1"/>
                </a:solidFill>
              </a:rPr>
              <a:t> = 15 </a:t>
            </a:r>
            <a:r>
              <a:rPr lang="en-US" altLang="ja-JP" dirty="0" err="1">
                <a:solidFill>
                  <a:schemeClr val="bg1"/>
                </a:solidFill>
              </a:rPr>
              <a:t>ps</a:t>
            </a:r>
            <a:r>
              <a:rPr lang="en-US" altLang="ja-JP" dirty="0">
                <a:solidFill>
                  <a:schemeClr val="bg1"/>
                </a:solidFill>
              </a:rPr>
              <a:t> is assumed </a:t>
            </a:r>
          </a:p>
          <a:p>
            <a:pPr lvl="1"/>
            <a:r>
              <a:rPr lang="en-US" altLang="ja-JP" dirty="0">
                <a:solidFill>
                  <a:schemeClr val="bg1"/>
                </a:solidFill>
              </a:rPr>
              <a:t>(I think), even in considering various additional effects, the shift can be monitored &lt; 10ps / min</a:t>
            </a:r>
          </a:p>
          <a:p>
            <a:pPr lvl="1"/>
            <a:r>
              <a:rPr lang="en-US" altLang="ja-JP" dirty="0">
                <a:solidFill>
                  <a:schemeClr val="bg1"/>
                </a:solidFill>
              </a:rPr>
              <a:t>1 min is enough?</a:t>
            </a:r>
          </a:p>
          <a:p>
            <a:pPr lvl="1"/>
            <a:endParaRPr lang="en-US" altLang="ja-JP" dirty="0">
              <a:solidFill>
                <a:schemeClr val="bg1"/>
              </a:solidFill>
            </a:endParaRPr>
          </a:p>
          <a:p>
            <a:endParaRPr lang="en-US" altLang="ja-JP" dirty="0">
              <a:solidFill>
                <a:schemeClr val="bg1"/>
              </a:solidFill>
            </a:endParaRPr>
          </a:p>
          <a:p>
            <a:endParaRPr lang="en-US" altLang="ja-JP" dirty="0">
              <a:solidFill>
                <a:schemeClr val="bg1"/>
              </a:solidFill>
            </a:endParaRPr>
          </a:p>
          <a:p>
            <a:endParaRPr lang="en-US" altLang="ja-JP" dirty="0">
              <a:solidFill>
                <a:schemeClr val="bg1"/>
              </a:solidFill>
            </a:endParaRPr>
          </a:p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714A199-99E0-D67A-83C3-CBC7DD73A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ja-JP" dirty="0"/>
              <a:t>10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5B8C465B-728F-6016-75F9-E09836E88BC4}"/>
                  </a:ext>
                </a:extLst>
              </p:cNvPr>
              <p:cNvSpPr txBox="1"/>
              <p:nvPr/>
            </p:nvSpPr>
            <p:spPr>
              <a:xfrm>
                <a:off x="419100" y="2091405"/>
                <a:ext cx="3489325" cy="4225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h𝑖𝑡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𝑒𝑥𝑝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5B8C465B-728F-6016-75F9-E09836E88B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2091405"/>
                <a:ext cx="3489325" cy="422552"/>
              </a:xfrm>
              <a:prstGeom prst="rect">
                <a:avLst/>
              </a:prstGeom>
              <a:blipFill>
                <a:blip r:embed="rId2"/>
                <a:stretch>
                  <a:fillRect b="-294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0015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E35A06-CF16-C941-601A-4B1A2C90F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Message from Jeff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0A5F2B4-EDE6-293D-D606-197866741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altLang="ja-JP" dirty="0"/>
              <a:t>Is there anyone who could give a summary from the TOF side?  Specifically, I'd want some idea about:</a:t>
            </a:r>
          </a:p>
          <a:p>
            <a:endParaRPr lang="en" altLang="ja-JP" dirty="0"/>
          </a:p>
          <a:p>
            <a:pPr marL="971550" lvl="1" indent="-514350">
              <a:buFont typeface="+mj-lt"/>
              <a:buAutoNum type="arabicPeriod"/>
            </a:pPr>
            <a:r>
              <a:rPr lang="en" altLang="ja-JP" dirty="0"/>
              <a:t>The requirement/impact of timing resolution for the physics analysis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" altLang="ja-JP" dirty="0"/>
              <a:t>The timing impact of the T0 determination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" altLang="ja-JP" dirty="0"/>
              <a:t>Whether it is (or might be) possible to track slow phase drifts of the clock (due to temperature) using calibrations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B0060A4-7F46-3ADA-A379-7A9764682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8179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7AFC35-CFA6-C9F4-D0EC-A1DFDED75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18F38C-400F-AA09-3E5E-843739822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T0 Monitoring and Calibration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F65D92A-027F-D4CC-EF30-D89E06038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690687"/>
            <a:ext cx="11353800" cy="5030788"/>
          </a:xfrm>
        </p:spPr>
        <p:txBody>
          <a:bodyPr>
            <a:normAutofit fontScale="77500" lnSpcReduction="20000"/>
          </a:bodyPr>
          <a:lstStyle/>
          <a:p>
            <a:r>
              <a:rPr lang="en-US" altLang="ja-JP" dirty="0"/>
              <a:t>T0 can be estimated by “Track-Based Average” method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lvl="1"/>
            <a:r>
              <a:rPr lang="en-US" altLang="ja-JP" dirty="0"/>
              <a:t>t</a:t>
            </a:r>
            <a:r>
              <a:rPr lang="en-US" altLang="ja-JP" baseline="-25000" dirty="0"/>
              <a:t>hit</a:t>
            </a:r>
            <a:r>
              <a:rPr lang="en-US" altLang="ja-JP" dirty="0"/>
              <a:t>: Measured hit time </a:t>
            </a:r>
          </a:p>
          <a:p>
            <a:pPr lvl="1"/>
            <a:r>
              <a:rPr lang="en-US" altLang="ja-JP" dirty="0" err="1"/>
              <a:t>t</a:t>
            </a:r>
            <a:r>
              <a:rPr lang="en-US" altLang="ja-JP" baseline="-25000" dirty="0" err="1"/>
              <a:t>exp</a:t>
            </a:r>
            <a:r>
              <a:rPr lang="en-US" altLang="ja-JP" dirty="0"/>
              <a:t>: Expected hit time w/ particle assumption (pion mass is assumed)</a:t>
            </a:r>
          </a:p>
          <a:p>
            <a:pPr lvl="2"/>
            <a:r>
              <a:rPr lang="en-US" altLang="ja-JP" dirty="0"/>
              <a:t>Combining </a:t>
            </a:r>
            <a:r>
              <a:rPr lang="en-US" altLang="ja-JP" dirty="0" err="1"/>
              <a:t>hpDIRC</a:t>
            </a:r>
            <a:r>
              <a:rPr lang="en-US" altLang="ja-JP" dirty="0"/>
              <a:t> PID, the precision can be improved</a:t>
            </a:r>
            <a:endParaRPr lang="ja-JP" altLang="en-US"/>
          </a:p>
          <a:p>
            <a:endParaRPr lang="en-US" altLang="ja-JP" dirty="0"/>
          </a:p>
          <a:p>
            <a:r>
              <a:rPr lang="en-US" altLang="ja-JP" dirty="0"/>
              <a:t>Precision of the Track-Based T0 depends on # tracks</a:t>
            </a:r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en-US" altLang="ja-JP" dirty="0">
                <a:solidFill>
                  <a:schemeClr val="bg1"/>
                </a:solidFill>
              </a:rPr>
              <a:t>Hit </a:t>
            </a:r>
          </a:p>
          <a:p>
            <a:r>
              <a:rPr lang="en-US" altLang="ja-JP" dirty="0">
                <a:solidFill>
                  <a:schemeClr val="bg1"/>
                </a:solidFill>
              </a:rPr>
              <a:t>rate of one sensor is about 1 Hz (BTOF)</a:t>
            </a:r>
          </a:p>
          <a:p>
            <a:pPr lvl="1"/>
            <a:r>
              <a:rPr lang="en-US" altLang="ja-JP" dirty="0">
                <a:solidFill>
                  <a:schemeClr val="bg1"/>
                </a:solidFill>
              </a:rPr>
              <a:t>E.g. time interval is set to be 1min, σ</a:t>
            </a:r>
            <a:r>
              <a:rPr lang="en-US" altLang="ja-JP" baseline="-25000" dirty="0">
                <a:solidFill>
                  <a:schemeClr val="bg1"/>
                </a:solidFill>
              </a:rPr>
              <a:t>T0</a:t>
            </a:r>
            <a:r>
              <a:rPr lang="en-US" altLang="ja-JP" dirty="0">
                <a:solidFill>
                  <a:schemeClr val="bg1"/>
                </a:solidFill>
              </a:rPr>
              <a:t> = 43 </a:t>
            </a:r>
            <a:r>
              <a:rPr lang="en-US" altLang="ja-JP" dirty="0" err="1">
                <a:solidFill>
                  <a:schemeClr val="bg1"/>
                </a:solidFill>
              </a:rPr>
              <a:t>ps</a:t>
            </a:r>
            <a:r>
              <a:rPr lang="en-US" altLang="ja-JP" dirty="0">
                <a:solidFill>
                  <a:schemeClr val="bg1"/>
                </a:solidFill>
              </a:rPr>
              <a:t> / </a:t>
            </a:r>
            <a:r>
              <a:rPr lang="ja-JP" altLang="en-US">
                <a:solidFill>
                  <a:schemeClr val="bg1"/>
                </a:solidFill>
              </a:rPr>
              <a:t>√</a:t>
            </a:r>
            <a:r>
              <a:rPr lang="en-US" altLang="ja-JP" dirty="0">
                <a:solidFill>
                  <a:schemeClr val="bg1"/>
                </a:solidFill>
              </a:rPr>
              <a:t>60 ~ 5 </a:t>
            </a:r>
            <a:r>
              <a:rPr lang="en-US" altLang="ja-JP" dirty="0" err="1">
                <a:solidFill>
                  <a:schemeClr val="bg1"/>
                </a:solidFill>
              </a:rPr>
              <a:t>ps</a:t>
            </a:r>
            <a:endParaRPr lang="en-US" altLang="ja-JP" dirty="0">
              <a:solidFill>
                <a:schemeClr val="bg1"/>
              </a:solidFill>
            </a:endParaRPr>
          </a:p>
          <a:p>
            <a:pPr lvl="2"/>
            <a:r>
              <a:rPr lang="en-US" altLang="ja-JP" dirty="0" err="1">
                <a:solidFill>
                  <a:schemeClr val="bg1"/>
                </a:solidFill>
              </a:rPr>
              <a:t>σ</a:t>
            </a:r>
            <a:r>
              <a:rPr lang="en-US" altLang="ja-JP" baseline="-25000" dirty="0" err="1">
                <a:solidFill>
                  <a:schemeClr val="bg1"/>
                </a:solidFill>
              </a:rPr>
              <a:t>sensor</a:t>
            </a:r>
            <a:r>
              <a:rPr lang="en-US" altLang="ja-JP" dirty="0">
                <a:solidFill>
                  <a:schemeClr val="bg1"/>
                </a:solidFill>
              </a:rPr>
              <a:t> = 40 </a:t>
            </a:r>
            <a:r>
              <a:rPr lang="en-US" altLang="ja-JP" dirty="0" err="1">
                <a:solidFill>
                  <a:schemeClr val="bg1"/>
                </a:solidFill>
              </a:rPr>
              <a:t>ps</a:t>
            </a:r>
            <a:r>
              <a:rPr lang="en-US" altLang="ja-JP" dirty="0">
                <a:solidFill>
                  <a:schemeClr val="bg1"/>
                </a:solidFill>
              </a:rPr>
              <a:t> and </a:t>
            </a:r>
            <a:r>
              <a:rPr lang="en-US" altLang="ja-JP" dirty="0" err="1">
                <a:solidFill>
                  <a:schemeClr val="bg1"/>
                </a:solidFill>
              </a:rPr>
              <a:t>σ</a:t>
            </a:r>
            <a:r>
              <a:rPr lang="en-US" altLang="ja-JP" baseline="-25000" dirty="0" err="1">
                <a:solidFill>
                  <a:schemeClr val="bg1"/>
                </a:solidFill>
              </a:rPr>
              <a:t>elec</a:t>
            </a:r>
            <a:r>
              <a:rPr lang="en-US" altLang="ja-JP" baseline="-25000" dirty="0">
                <a:solidFill>
                  <a:schemeClr val="bg1"/>
                </a:solidFill>
              </a:rPr>
              <a:t>.</a:t>
            </a:r>
            <a:r>
              <a:rPr lang="en-US" altLang="ja-JP" dirty="0">
                <a:solidFill>
                  <a:schemeClr val="bg1"/>
                </a:solidFill>
              </a:rPr>
              <a:t> = 15 </a:t>
            </a:r>
            <a:r>
              <a:rPr lang="en-US" altLang="ja-JP" dirty="0" err="1">
                <a:solidFill>
                  <a:schemeClr val="bg1"/>
                </a:solidFill>
              </a:rPr>
              <a:t>ps</a:t>
            </a:r>
            <a:r>
              <a:rPr lang="en-US" altLang="ja-JP" dirty="0">
                <a:solidFill>
                  <a:schemeClr val="bg1"/>
                </a:solidFill>
              </a:rPr>
              <a:t> is assumed </a:t>
            </a:r>
          </a:p>
          <a:p>
            <a:pPr lvl="1"/>
            <a:r>
              <a:rPr lang="en-US" altLang="ja-JP" dirty="0">
                <a:solidFill>
                  <a:schemeClr val="bg1"/>
                </a:solidFill>
              </a:rPr>
              <a:t>(I think), even in considering various additional effects, the shift can be monitored &lt; 10ps / min</a:t>
            </a:r>
          </a:p>
          <a:p>
            <a:pPr lvl="1"/>
            <a:r>
              <a:rPr lang="en-US" altLang="ja-JP" dirty="0">
                <a:solidFill>
                  <a:schemeClr val="bg1"/>
                </a:solidFill>
              </a:rPr>
              <a:t>1 min is enough?</a:t>
            </a:r>
          </a:p>
          <a:p>
            <a:pPr lvl="1"/>
            <a:endParaRPr lang="en-US" altLang="ja-JP" dirty="0">
              <a:solidFill>
                <a:schemeClr val="bg1"/>
              </a:solidFill>
            </a:endParaRPr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5333C57-9738-A454-84C4-847685869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/>
              <a:t>10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B1D8989-823C-C0FF-1B90-531DA8B4F541}"/>
                  </a:ext>
                </a:extLst>
              </p:cNvPr>
              <p:cNvSpPr txBox="1"/>
              <p:nvPr/>
            </p:nvSpPr>
            <p:spPr>
              <a:xfrm>
                <a:off x="419100" y="2091405"/>
                <a:ext cx="3489325" cy="4225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h𝑖𝑡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𝑒𝑥𝑝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B1D8989-823C-C0FF-1B90-531DA8B4F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2091405"/>
                <a:ext cx="3489325" cy="422552"/>
              </a:xfrm>
              <a:prstGeom prst="rect">
                <a:avLst/>
              </a:prstGeom>
              <a:blipFill>
                <a:blip r:embed="rId2"/>
                <a:stretch>
                  <a:fillRect b="-294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DFD96AA-F82C-9F51-66E6-ADF74F1108F3}"/>
                  </a:ext>
                </a:extLst>
              </p:cNvPr>
              <p:cNvSpPr txBox="1"/>
              <p:nvPr/>
            </p:nvSpPr>
            <p:spPr>
              <a:xfrm>
                <a:off x="991397" y="4233577"/>
                <a:ext cx="1678152" cy="707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000" i="1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𝑡𝑟𝑎𝑐𝑘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kumimoji="1" lang="ja-JP" altLang="en-US" sz="140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DFD96AA-F82C-9F51-66E6-ADF74F110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397" y="4233577"/>
                <a:ext cx="1678152" cy="707373"/>
              </a:xfrm>
              <a:prstGeom prst="rect">
                <a:avLst/>
              </a:prstGeom>
              <a:blipFill>
                <a:blip r:embed="rId3"/>
                <a:stretch>
                  <a:fillRect l="-1504" b="-35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6599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11CE0-C795-1FB3-3A3D-70FA8E4F7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AC25FF-42A5-F912-08B4-CE63D4835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T0 Monitoring and Calibration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E4C307C-9285-1603-ADF4-412747F1A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690687"/>
            <a:ext cx="11353800" cy="5030788"/>
          </a:xfrm>
        </p:spPr>
        <p:txBody>
          <a:bodyPr>
            <a:normAutofit fontScale="77500" lnSpcReduction="20000"/>
          </a:bodyPr>
          <a:lstStyle/>
          <a:p>
            <a:r>
              <a:rPr lang="en-US" altLang="ja-JP" dirty="0"/>
              <a:t>T0 can be estimated by “Track-Based Average” method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lvl="1"/>
            <a:r>
              <a:rPr lang="en-US" altLang="ja-JP" dirty="0"/>
              <a:t>t</a:t>
            </a:r>
            <a:r>
              <a:rPr lang="en-US" altLang="ja-JP" baseline="-25000" dirty="0"/>
              <a:t>hit</a:t>
            </a:r>
            <a:r>
              <a:rPr lang="en-US" altLang="ja-JP" dirty="0"/>
              <a:t>: Measured hit time </a:t>
            </a:r>
          </a:p>
          <a:p>
            <a:pPr lvl="1"/>
            <a:r>
              <a:rPr lang="en-US" altLang="ja-JP" dirty="0" err="1"/>
              <a:t>t</a:t>
            </a:r>
            <a:r>
              <a:rPr lang="en-US" altLang="ja-JP" baseline="-25000" dirty="0" err="1"/>
              <a:t>exp</a:t>
            </a:r>
            <a:r>
              <a:rPr lang="en-US" altLang="ja-JP" dirty="0"/>
              <a:t>: Expected hit time w/ particle assumption (pion mass is assumed)</a:t>
            </a:r>
          </a:p>
          <a:p>
            <a:pPr lvl="2"/>
            <a:r>
              <a:rPr lang="en-US" altLang="ja-JP" dirty="0"/>
              <a:t>Combining </a:t>
            </a:r>
            <a:r>
              <a:rPr lang="en-US" altLang="ja-JP" dirty="0" err="1"/>
              <a:t>hpDIRC</a:t>
            </a:r>
            <a:r>
              <a:rPr lang="en-US" altLang="ja-JP" dirty="0"/>
              <a:t> PID, the precision can be improved</a:t>
            </a:r>
            <a:endParaRPr lang="ja-JP" altLang="en-US"/>
          </a:p>
          <a:p>
            <a:endParaRPr lang="en-US" altLang="ja-JP" dirty="0"/>
          </a:p>
          <a:p>
            <a:r>
              <a:rPr lang="en-US" altLang="ja-JP" dirty="0"/>
              <a:t>Precision of the Track-Based T0 depends on # tracks</a:t>
            </a:r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Hit rate of one sensor is about 1 Hz (BTOF)</a:t>
            </a:r>
          </a:p>
          <a:p>
            <a:pPr lvl="1"/>
            <a:r>
              <a:rPr lang="en-US" altLang="ja-JP" dirty="0"/>
              <a:t>E.g. time interval is set to be 1min, σ</a:t>
            </a:r>
            <a:r>
              <a:rPr lang="en-US" altLang="ja-JP" baseline="-25000" dirty="0"/>
              <a:t>T0</a:t>
            </a:r>
            <a:r>
              <a:rPr lang="en-US" altLang="ja-JP" dirty="0"/>
              <a:t> = 43 </a:t>
            </a:r>
            <a:r>
              <a:rPr lang="en-US" altLang="ja-JP" dirty="0" err="1"/>
              <a:t>ps</a:t>
            </a:r>
            <a:r>
              <a:rPr lang="en-US" altLang="ja-JP" dirty="0"/>
              <a:t> / </a:t>
            </a:r>
            <a:r>
              <a:rPr lang="ja-JP" altLang="en-US"/>
              <a:t>√</a:t>
            </a:r>
            <a:r>
              <a:rPr lang="en-US" altLang="ja-JP" dirty="0"/>
              <a:t>60 ~ 5 </a:t>
            </a:r>
            <a:r>
              <a:rPr lang="en-US" altLang="ja-JP" dirty="0" err="1"/>
              <a:t>ps</a:t>
            </a:r>
            <a:endParaRPr lang="en-US" altLang="ja-JP" dirty="0"/>
          </a:p>
          <a:p>
            <a:pPr lvl="2"/>
            <a:r>
              <a:rPr lang="en-US" altLang="ja-JP" dirty="0" err="1"/>
              <a:t>σ</a:t>
            </a:r>
            <a:r>
              <a:rPr lang="en-US" altLang="ja-JP" baseline="-25000" dirty="0" err="1"/>
              <a:t>sensor</a:t>
            </a:r>
            <a:r>
              <a:rPr lang="en-US" altLang="ja-JP" dirty="0"/>
              <a:t> = 40 </a:t>
            </a:r>
            <a:r>
              <a:rPr lang="en-US" altLang="ja-JP" dirty="0" err="1"/>
              <a:t>ps</a:t>
            </a:r>
            <a:r>
              <a:rPr lang="en-US" altLang="ja-JP" dirty="0"/>
              <a:t> and </a:t>
            </a:r>
            <a:r>
              <a:rPr lang="en-US" altLang="ja-JP" dirty="0" err="1"/>
              <a:t>σ</a:t>
            </a:r>
            <a:r>
              <a:rPr lang="en-US" altLang="ja-JP" baseline="-25000" dirty="0" err="1"/>
              <a:t>elec</a:t>
            </a:r>
            <a:r>
              <a:rPr lang="en-US" altLang="ja-JP" baseline="-25000" dirty="0"/>
              <a:t>.</a:t>
            </a:r>
            <a:r>
              <a:rPr lang="en-US" altLang="ja-JP" dirty="0"/>
              <a:t> = 15 </a:t>
            </a:r>
            <a:r>
              <a:rPr lang="en-US" altLang="ja-JP" dirty="0" err="1"/>
              <a:t>ps</a:t>
            </a:r>
            <a:r>
              <a:rPr lang="en-US" altLang="ja-JP" dirty="0"/>
              <a:t> is assumed </a:t>
            </a:r>
          </a:p>
          <a:p>
            <a:pPr lvl="1"/>
            <a:r>
              <a:rPr lang="en-US" altLang="ja-JP" dirty="0"/>
              <a:t>(I think), even in considering various additional effects, the shift can be monitored &lt; 10ps / min</a:t>
            </a:r>
          </a:p>
          <a:p>
            <a:pPr lvl="1"/>
            <a:r>
              <a:rPr lang="en-US" altLang="ja-JP" dirty="0"/>
              <a:t>1 min is enough?</a:t>
            </a:r>
          </a:p>
          <a:p>
            <a:pPr lvl="1"/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5670442-B8DC-476A-FF17-7735D0470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/>
              <a:t>10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E50A690B-68DC-9015-648D-37F068155D60}"/>
                  </a:ext>
                </a:extLst>
              </p:cNvPr>
              <p:cNvSpPr txBox="1"/>
              <p:nvPr/>
            </p:nvSpPr>
            <p:spPr>
              <a:xfrm>
                <a:off x="419100" y="2091405"/>
                <a:ext cx="3489325" cy="4225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h𝑖𝑡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𝑒𝑥𝑝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E50A690B-68DC-9015-648D-37F068155D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2091405"/>
                <a:ext cx="3489325" cy="422552"/>
              </a:xfrm>
              <a:prstGeom prst="rect">
                <a:avLst/>
              </a:prstGeom>
              <a:blipFill>
                <a:blip r:embed="rId2"/>
                <a:stretch>
                  <a:fillRect b="-294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CF67AA46-5041-A29A-3A6D-2D6501C5BC1D}"/>
                  </a:ext>
                </a:extLst>
              </p:cNvPr>
              <p:cNvSpPr txBox="1"/>
              <p:nvPr/>
            </p:nvSpPr>
            <p:spPr>
              <a:xfrm>
                <a:off x="991397" y="4233577"/>
                <a:ext cx="1678152" cy="707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000" i="1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𝑡𝑟𝑎𝑐𝑘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kumimoji="1" lang="ja-JP" altLang="en-US" sz="140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CF67AA46-5041-A29A-3A6D-2D6501C5B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397" y="4233577"/>
                <a:ext cx="1678152" cy="707373"/>
              </a:xfrm>
              <a:prstGeom prst="rect">
                <a:avLst/>
              </a:prstGeom>
              <a:blipFill>
                <a:blip r:embed="rId3"/>
                <a:stretch>
                  <a:fillRect l="-1504" b="-35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82779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AF097E-F2DF-2AFB-EF6B-E18AD9FF4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96330B7-6609-C806-67CF-22D47511A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en-US" altLang="ja-JP" dirty="0"/>
              <a:t>TOF is one of the important PID detector, especially in low-momentum region</a:t>
            </a:r>
          </a:p>
          <a:p>
            <a:endParaRPr lang="en-US" altLang="ja-JP" dirty="0"/>
          </a:p>
          <a:p>
            <a:r>
              <a:rPr kumimoji="1" lang="en-US" altLang="ja-JP" dirty="0">
                <a:solidFill>
                  <a:schemeClr val="bg1"/>
                </a:solidFill>
              </a:rPr>
              <a:t>T0 is one of the main source of the timing jitter</a:t>
            </a:r>
          </a:p>
          <a:p>
            <a:pPr lvl="1"/>
            <a:r>
              <a:rPr lang="en-US" altLang="ja-JP" dirty="0">
                <a:solidFill>
                  <a:schemeClr val="bg1"/>
                </a:solidFill>
              </a:rPr>
              <a:t>Under realistic assumption (σ</a:t>
            </a:r>
            <a:r>
              <a:rPr lang="en-US" altLang="ja-JP" baseline="-25000" dirty="0">
                <a:solidFill>
                  <a:schemeClr val="bg1"/>
                </a:solidFill>
              </a:rPr>
              <a:t>T0</a:t>
            </a:r>
            <a:r>
              <a:rPr lang="en-US" altLang="ja-JP" dirty="0">
                <a:solidFill>
                  <a:schemeClr val="bg1"/>
                </a:solidFill>
              </a:rPr>
              <a:t> =20-25 </a:t>
            </a:r>
            <a:r>
              <a:rPr lang="en-US" altLang="ja-JP" dirty="0" err="1">
                <a:solidFill>
                  <a:schemeClr val="bg1"/>
                </a:solidFill>
              </a:rPr>
              <a:t>ps</a:t>
            </a:r>
            <a:r>
              <a:rPr lang="en-US" altLang="ja-JP" dirty="0">
                <a:solidFill>
                  <a:schemeClr val="bg1"/>
                </a:solidFill>
              </a:rPr>
              <a:t>), there is already no PIC acceptance hole </a:t>
            </a:r>
          </a:p>
          <a:p>
            <a:pPr lvl="1"/>
            <a:endParaRPr kumimoji="1" lang="en-US" altLang="ja-JP" dirty="0">
              <a:solidFill>
                <a:schemeClr val="bg1"/>
              </a:solidFill>
            </a:endParaRPr>
          </a:p>
          <a:p>
            <a:r>
              <a:rPr kumimoji="1" lang="en-US" altLang="ja-JP" dirty="0">
                <a:solidFill>
                  <a:schemeClr val="bg1"/>
                </a:solidFill>
              </a:rPr>
              <a:t>Additional T0 jitter effect is expected to worse PID coverage momentum range by 0.05 GeV/c and 0.1 GeV/c per 10ps for π/K and K/p separation, respectively</a:t>
            </a:r>
          </a:p>
          <a:p>
            <a:endParaRPr kumimoji="1" lang="en-US" altLang="ja-JP" dirty="0">
              <a:solidFill>
                <a:schemeClr val="bg1"/>
              </a:solidFill>
            </a:endParaRPr>
          </a:p>
          <a:p>
            <a:r>
              <a:rPr kumimoji="1" lang="en-US" altLang="ja-JP" dirty="0">
                <a:solidFill>
                  <a:schemeClr val="bg1"/>
                </a:solidFill>
              </a:rPr>
              <a:t> The T0 shift is possibly monitored by “Track-Based Average” method</a:t>
            </a:r>
          </a:p>
          <a:p>
            <a:pPr lvl="1"/>
            <a:r>
              <a:rPr kumimoji="1" lang="en-US" altLang="ja-JP" dirty="0">
                <a:solidFill>
                  <a:schemeClr val="bg1"/>
                </a:solidFill>
              </a:rPr>
              <a:t>The shift to each sensor </a:t>
            </a:r>
            <a:r>
              <a:rPr lang="en-US" altLang="ja-JP" dirty="0">
                <a:solidFill>
                  <a:schemeClr val="bg1"/>
                </a:solidFill>
              </a:rPr>
              <a:t>may be able to be monitored by 10 </a:t>
            </a:r>
            <a:r>
              <a:rPr lang="en-US" altLang="ja-JP" dirty="0" err="1">
                <a:solidFill>
                  <a:schemeClr val="bg1"/>
                </a:solidFill>
              </a:rPr>
              <a:t>ps</a:t>
            </a:r>
            <a:r>
              <a:rPr lang="en-US" altLang="ja-JP" dirty="0">
                <a:solidFill>
                  <a:schemeClr val="bg1"/>
                </a:solidFill>
              </a:rPr>
              <a:t> precision each 1 min </a:t>
            </a:r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B9764A7-9B60-A91A-637B-9B2AABF13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/>
              <a:t>11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5500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52BDD-8CF3-511F-C431-589F0BA5E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019D9F-6665-D2CA-A204-284BF6356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8601B40-D26E-054A-E9C3-F434F318E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en-US" altLang="ja-JP" dirty="0"/>
              <a:t>TOF is one of the important PID detector, especially in low-momentum region</a:t>
            </a:r>
          </a:p>
          <a:p>
            <a:endParaRPr lang="en-US" altLang="ja-JP" dirty="0"/>
          </a:p>
          <a:p>
            <a:r>
              <a:rPr kumimoji="1" lang="en-US" altLang="ja-JP" dirty="0"/>
              <a:t>T0 is one of the main source of the timing jitter</a:t>
            </a:r>
          </a:p>
          <a:p>
            <a:pPr lvl="1"/>
            <a:r>
              <a:rPr lang="en-US" altLang="ja-JP" dirty="0"/>
              <a:t>Under realistic assumption (σ</a:t>
            </a:r>
            <a:r>
              <a:rPr lang="en-US" altLang="ja-JP" baseline="-25000" dirty="0"/>
              <a:t>T0</a:t>
            </a:r>
            <a:r>
              <a:rPr lang="en-US" altLang="ja-JP" dirty="0"/>
              <a:t> =20-25 </a:t>
            </a:r>
            <a:r>
              <a:rPr lang="en-US" altLang="ja-JP" dirty="0" err="1"/>
              <a:t>ps</a:t>
            </a:r>
            <a:r>
              <a:rPr lang="en-US" altLang="ja-JP" dirty="0"/>
              <a:t>), there is already no PID acceptance hole </a:t>
            </a:r>
          </a:p>
          <a:p>
            <a:pPr lvl="1"/>
            <a:endParaRPr kumimoji="1" lang="en-US" altLang="ja-JP" dirty="0"/>
          </a:p>
          <a:p>
            <a:r>
              <a:rPr kumimoji="1" lang="en-US" altLang="ja-JP" dirty="0">
                <a:solidFill>
                  <a:schemeClr val="bg1"/>
                </a:solidFill>
              </a:rPr>
              <a:t>Additional T0 jitter effect is expected to worse PID coverage momentum range by 0.05 GeV/c and 0.1 GeV/c per 10ps for π/K and K/p separation, respectively</a:t>
            </a:r>
          </a:p>
          <a:p>
            <a:endParaRPr kumimoji="1" lang="en-US" altLang="ja-JP" dirty="0">
              <a:solidFill>
                <a:schemeClr val="bg1"/>
              </a:solidFill>
            </a:endParaRPr>
          </a:p>
          <a:p>
            <a:r>
              <a:rPr kumimoji="1" lang="en-US" altLang="ja-JP" dirty="0">
                <a:solidFill>
                  <a:schemeClr val="bg1"/>
                </a:solidFill>
              </a:rPr>
              <a:t> The T0 shift is possibly monitored by “Track-Based Average” method</a:t>
            </a:r>
          </a:p>
          <a:p>
            <a:pPr lvl="1"/>
            <a:r>
              <a:rPr kumimoji="1" lang="en-US" altLang="ja-JP" dirty="0">
                <a:solidFill>
                  <a:schemeClr val="bg1"/>
                </a:solidFill>
              </a:rPr>
              <a:t>The shift to each sensor </a:t>
            </a:r>
            <a:r>
              <a:rPr lang="en-US" altLang="ja-JP" dirty="0">
                <a:solidFill>
                  <a:schemeClr val="bg1"/>
                </a:solidFill>
              </a:rPr>
              <a:t>may be able to be monitored by 10 </a:t>
            </a:r>
            <a:r>
              <a:rPr lang="en-US" altLang="ja-JP" dirty="0" err="1">
                <a:solidFill>
                  <a:schemeClr val="bg1"/>
                </a:solidFill>
              </a:rPr>
              <a:t>ps</a:t>
            </a:r>
            <a:r>
              <a:rPr lang="en-US" altLang="ja-JP" dirty="0">
                <a:solidFill>
                  <a:schemeClr val="bg1"/>
                </a:solidFill>
              </a:rPr>
              <a:t> precision each 1 min </a:t>
            </a:r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D90AD71-1D86-5D33-90CB-DC5CA418B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/>
              <a:t>11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018208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4E0EAE-9E65-36D5-0A53-B959F55B0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F9B27D-FF0F-09DE-54D7-5073CECBA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7DECED6-B305-B238-B595-07C97DED1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en-US" altLang="ja-JP" dirty="0"/>
              <a:t>TOF is one of the important PID detector, especially in low-momentum region</a:t>
            </a:r>
          </a:p>
          <a:p>
            <a:endParaRPr lang="en-US" altLang="ja-JP" dirty="0"/>
          </a:p>
          <a:p>
            <a:r>
              <a:rPr kumimoji="1" lang="en-US" altLang="ja-JP" dirty="0"/>
              <a:t>T0 is one of the main source of the timing jitter</a:t>
            </a:r>
          </a:p>
          <a:p>
            <a:pPr lvl="1"/>
            <a:r>
              <a:rPr lang="en-US" altLang="ja-JP" dirty="0"/>
              <a:t>Under realistic assumption (σ</a:t>
            </a:r>
            <a:r>
              <a:rPr lang="en-US" altLang="ja-JP" baseline="-25000" dirty="0"/>
              <a:t>T0</a:t>
            </a:r>
            <a:r>
              <a:rPr lang="en-US" altLang="ja-JP" dirty="0"/>
              <a:t> =20-25 </a:t>
            </a:r>
            <a:r>
              <a:rPr lang="en-US" altLang="ja-JP" dirty="0" err="1"/>
              <a:t>ps</a:t>
            </a:r>
            <a:r>
              <a:rPr lang="en-US" altLang="ja-JP" dirty="0"/>
              <a:t>), there is already no PID acceptance hole </a:t>
            </a:r>
          </a:p>
          <a:p>
            <a:pPr lvl="1"/>
            <a:endParaRPr kumimoji="1" lang="en-US" altLang="ja-JP" dirty="0"/>
          </a:p>
          <a:p>
            <a:r>
              <a:rPr kumimoji="1" lang="en-US" altLang="ja-JP" dirty="0"/>
              <a:t>Additional T0 jitter effect is expected to worse PID coverage momentum range by 0.05 GeV/c and 0.1 GeV/c per 10ps for π/K and K/p separation, respectively</a:t>
            </a:r>
          </a:p>
          <a:p>
            <a:endParaRPr kumimoji="1" lang="en-US" altLang="ja-JP" dirty="0"/>
          </a:p>
          <a:p>
            <a:r>
              <a:rPr kumimoji="1" lang="en-US" altLang="ja-JP" dirty="0">
                <a:solidFill>
                  <a:schemeClr val="bg1"/>
                </a:solidFill>
              </a:rPr>
              <a:t> The T0 shift is possibly monitored by “Track-Based Average” method</a:t>
            </a:r>
          </a:p>
          <a:p>
            <a:pPr lvl="1"/>
            <a:r>
              <a:rPr kumimoji="1" lang="en-US" altLang="ja-JP" dirty="0">
                <a:solidFill>
                  <a:schemeClr val="bg1"/>
                </a:solidFill>
              </a:rPr>
              <a:t>The shift to each sensor </a:t>
            </a:r>
            <a:r>
              <a:rPr lang="en-US" altLang="ja-JP" dirty="0">
                <a:solidFill>
                  <a:schemeClr val="bg1"/>
                </a:solidFill>
              </a:rPr>
              <a:t>may be able to be monitored by 10 </a:t>
            </a:r>
            <a:r>
              <a:rPr lang="en-US" altLang="ja-JP" dirty="0" err="1">
                <a:solidFill>
                  <a:schemeClr val="bg1"/>
                </a:solidFill>
              </a:rPr>
              <a:t>ps</a:t>
            </a:r>
            <a:r>
              <a:rPr lang="en-US" altLang="ja-JP" dirty="0">
                <a:solidFill>
                  <a:schemeClr val="bg1"/>
                </a:solidFill>
              </a:rPr>
              <a:t> precision each 1 min </a:t>
            </a:r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6A97E73-B9CC-494B-5A6E-3A56E1C5E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/>
              <a:t>11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4075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67CA7-46A9-658D-6D2A-0CC6D42DF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8DB9BA-8849-CF8F-2742-7E1FB4FA6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DC1C012-3E5F-74F8-ACFC-DC4225B5C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en-US" altLang="ja-JP" dirty="0"/>
              <a:t>TOF is one of the important PID detector, especially in low-momentum region</a:t>
            </a:r>
          </a:p>
          <a:p>
            <a:endParaRPr lang="en-US" altLang="ja-JP" dirty="0"/>
          </a:p>
          <a:p>
            <a:r>
              <a:rPr kumimoji="1" lang="en-US" altLang="ja-JP" dirty="0"/>
              <a:t>T0 is one of the main source of the timing jitter</a:t>
            </a:r>
          </a:p>
          <a:p>
            <a:pPr lvl="1"/>
            <a:r>
              <a:rPr lang="en-US" altLang="ja-JP" dirty="0"/>
              <a:t>Under realistic assumption (σ</a:t>
            </a:r>
            <a:r>
              <a:rPr lang="en-US" altLang="ja-JP" baseline="-25000" dirty="0"/>
              <a:t>T0</a:t>
            </a:r>
            <a:r>
              <a:rPr lang="en-US" altLang="ja-JP" dirty="0"/>
              <a:t> =20-25 </a:t>
            </a:r>
            <a:r>
              <a:rPr lang="en-US" altLang="ja-JP" dirty="0" err="1"/>
              <a:t>ps</a:t>
            </a:r>
            <a:r>
              <a:rPr lang="en-US" altLang="ja-JP" dirty="0"/>
              <a:t>), there is already no PID acceptance hole </a:t>
            </a:r>
          </a:p>
          <a:p>
            <a:pPr lvl="1"/>
            <a:endParaRPr kumimoji="1" lang="en-US" altLang="ja-JP" dirty="0"/>
          </a:p>
          <a:p>
            <a:r>
              <a:rPr kumimoji="1" lang="en-US" altLang="ja-JP" dirty="0"/>
              <a:t>Additional T0 jitter effect is expected to worse PID coverage momentum range by 0.05 GeV/c and 0.1 GeV/c per 10ps for π/K and K/p separation, respectively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 The T0 shift is possibly monitored by “Track-Based Average” method</a:t>
            </a:r>
          </a:p>
          <a:p>
            <a:pPr lvl="1"/>
            <a:r>
              <a:rPr kumimoji="1" lang="en-US" altLang="ja-JP" dirty="0"/>
              <a:t>The shift to each sensor </a:t>
            </a:r>
            <a:r>
              <a:rPr lang="en-US" altLang="ja-JP" dirty="0"/>
              <a:t>may be able to be monitored by 10 </a:t>
            </a:r>
            <a:r>
              <a:rPr lang="en-US" altLang="ja-JP" dirty="0" err="1"/>
              <a:t>ps</a:t>
            </a:r>
            <a:r>
              <a:rPr lang="en-US" altLang="ja-JP" dirty="0"/>
              <a:t> precision each 1 min 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5DB9A3E-877E-F531-5335-9D4B7002F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ja-JP" dirty="0"/>
              <a:t>11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7320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ED95A-E40F-8D00-4273-BF6C7DB1C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79BE3D-50E9-7CE7-228A-477ABA590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>
                <a:latin typeface="Avenir Next" panose="020B0503020202020204" pitchFamily="34" charset="0"/>
              </a:rPr>
              <a:t>Recap of AC-LGAD TOF</a:t>
            </a:r>
            <a:endParaRPr kumimoji="1" lang="ja-JP" altLang="en-US" b="1">
              <a:latin typeface="Avenir Next" panose="020B0503020202020204" pitchFamily="34" charset="0"/>
            </a:endParaRPr>
          </a:p>
        </p:txBody>
      </p:sp>
      <p:sp>
        <p:nvSpPr>
          <p:cNvPr id="77" name="コンテンツ プレースホルダー 2">
            <a:extLst>
              <a:ext uri="{FF2B5EF4-FFF2-40B4-BE49-F238E27FC236}">
                <a16:creationId xmlns:a16="http://schemas.microsoft.com/office/drawing/2014/main" id="{B074CF2C-8791-FC66-A1B0-1C1B991DD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4913546"/>
            <a:ext cx="10972801" cy="1834315"/>
          </a:xfrm>
        </p:spPr>
        <p:txBody>
          <a:bodyPr>
            <a:normAutofit fontScale="85000" lnSpcReduction="10000"/>
          </a:bodyPr>
          <a:lstStyle/>
          <a:p>
            <a:r>
              <a:rPr lang="en" altLang="ja-JP" dirty="0">
                <a:latin typeface="Avenir Next" panose="020B0503020202020204" pitchFamily="34" charset="0"/>
              </a:rPr>
              <a:t>The </a:t>
            </a:r>
            <a:r>
              <a:rPr lang="en" altLang="ja-JP" dirty="0" err="1">
                <a:latin typeface="Avenir Next" panose="020B0503020202020204" pitchFamily="34" charset="0"/>
              </a:rPr>
              <a:t>ePIC</a:t>
            </a:r>
            <a:r>
              <a:rPr lang="en" altLang="ja-JP" dirty="0">
                <a:latin typeface="Avenir Next" panose="020B0503020202020204" pitchFamily="34" charset="0"/>
              </a:rPr>
              <a:t> AC-LGAD TOF system is used for particle identification (PID), tracking, and background rejection in both mid-rapidity (BTOF) and forward-rapidity (FTOF) regions. </a:t>
            </a:r>
          </a:p>
          <a:p>
            <a:r>
              <a:rPr lang="en" altLang="ja-JP" dirty="0">
                <a:solidFill>
                  <a:schemeClr val="bg1"/>
                </a:solidFill>
                <a:latin typeface="Avenir Next" panose="020B0503020202020204" pitchFamily="34" charset="0"/>
              </a:rPr>
              <a:t>A position resolution of ~30 </a:t>
            </a:r>
            <a:r>
              <a:rPr lang="en-US" altLang="ja-JP" dirty="0">
                <a:solidFill>
                  <a:schemeClr val="bg1"/>
                </a:solidFill>
              </a:rPr>
              <a:t>um</a:t>
            </a:r>
            <a:r>
              <a:rPr lang="en-US" altLang="ja-JP" dirty="0">
                <a:solidFill>
                  <a:schemeClr val="bg1"/>
                </a:solidFill>
                <a:latin typeface="Avenir Next" panose="020B0503020202020204" pitchFamily="34" charset="0"/>
              </a:rPr>
              <a:t> </a:t>
            </a:r>
            <a:r>
              <a:rPr lang="en" altLang="ja-JP" dirty="0">
                <a:solidFill>
                  <a:schemeClr val="bg1"/>
                </a:solidFill>
                <a:latin typeface="Avenir Next" panose="020B0503020202020204" pitchFamily="34" charset="0"/>
              </a:rPr>
              <a:t>and a timing resolution of </a:t>
            </a:r>
            <a:r>
              <a:rPr lang="en" altLang="ja-JP" dirty="0">
                <a:solidFill>
                  <a:schemeClr val="bg1"/>
                </a:solidFill>
              </a:rPr>
              <a:t>35</a:t>
            </a:r>
            <a:r>
              <a:rPr lang="en" altLang="ja-JP" dirty="0">
                <a:solidFill>
                  <a:schemeClr val="bg1"/>
                </a:solidFill>
                <a:latin typeface="Avenir Next" panose="020B0503020202020204" pitchFamily="34" charset="0"/>
              </a:rPr>
              <a:t> </a:t>
            </a:r>
            <a:r>
              <a:rPr lang="en-US" altLang="ja-JP" dirty="0" err="1">
                <a:solidFill>
                  <a:schemeClr val="bg1"/>
                </a:solidFill>
              </a:rPr>
              <a:t>ps</a:t>
            </a:r>
            <a:r>
              <a:rPr lang="en" altLang="ja-JP" dirty="0">
                <a:solidFill>
                  <a:schemeClr val="bg1"/>
                </a:solidFill>
                <a:latin typeface="Avenir Next" panose="020B0503020202020204" pitchFamily="34" charset="0"/>
              </a:rPr>
              <a:t> for PID and tracking within a space of less than 10 cm in thickness are required</a:t>
            </a:r>
          </a:p>
        </p:txBody>
      </p:sp>
      <p:pic>
        <p:nvPicPr>
          <p:cNvPr id="22" name="図 21" descr="グラフィカル ユーザー インターフェイス&#10;&#10;AI 生成コンテンツは誤りを含む可能性があります。">
            <a:extLst>
              <a:ext uri="{FF2B5EF4-FFF2-40B4-BE49-F238E27FC236}">
                <a16:creationId xmlns:a16="http://schemas.microsoft.com/office/drawing/2014/main" id="{61057AA7-23C5-B4DB-36B6-144B56548A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465" t="22596" r="25714" b="20474"/>
          <a:stretch>
            <a:fillRect/>
          </a:stretch>
        </p:blipFill>
        <p:spPr>
          <a:xfrm>
            <a:off x="4216950" y="1983580"/>
            <a:ext cx="4347700" cy="2649975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1BD3D4D7-1F52-73FC-4B8B-0E186DC68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053" y="2182891"/>
            <a:ext cx="3285806" cy="2450664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01D2E424-3C27-6081-E1BB-08AB39BE6A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6279" y="2325044"/>
            <a:ext cx="2425699" cy="2311399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C7CCAFC-DB5A-5F59-1298-0F0C6C880C82}"/>
              </a:ext>
            </a:extLst>
          </p:cNvPr>
          <p:cNvSpPr txBox="1"/>
          <p:nvPr/>
        </p:nvSpPr>
        <p:spPr>
          <a:xfrm>
            <a:off x="289768" y="1521915"/>
            <a:ext cx="336061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latin typeface="Avenir Next" panose="020B0503020202020204" pitchFamily="34" charset="0"/>
              </a:rPr>
              <a:t>Barrel-TOF (BTOF)</a:t>
            </a:r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201473D6-1FCB-D284-3E2A-959099FEE155}"/>
              </a:ext>
            </a:extLst>
          </p:cNvPr>
          <p:cNvCxnSpPr>
            <a:cxnSpLocks/>
          </p:cNvCxnSpPr>
          <p:nvPr/>
        </p:nvCxnSpPr>
        <p:spPr>
          <a:xfrm flipV="1">
            <a:off x="1152807" y="2224444"/>
            <a:ext cx="0" cy="1183779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C0F0275-B17C-DF34-DED8-BA8F68508584}"/>
              </a:ext>
            </a:extLst>
          </p:cNvPr>
          <p:cNvSpPr txBox="1"/>
          <p:nvPr/>
        </p:nvSpPr>
        <p:spPr>
          <a:xfrm>
            <a:off x="282855" y="2814914"/>
            <a:ext cx="93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Avenir Next" panose="020B0503020202020204" pitchFamily="34" charset="0"/>
              </a:rPr>
              <a:t>0.64 m</a:t>
            </a:r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7775E9E8-8042-904E-D85F-E496B503FF3D}"/>
              </a:ext>
            </a:extLst>
          </p:cNvPr>
          <p:cNvCxnSpPr>
            <a:cxnSpLocks/>
          </p:cNvCxnSpPr>
          <p:nvPr/>
        </p:nvCxnSpPr>
        <p:spPr>
          <a:xfrm flipV="1">
            <a:off x="1557867" y="4210101"/>
            <a:ext cx="1374412" cy="448734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C3C0ED6B-04CF-7634-1B83-F10124F78456}"/>
              </a:ext>
            </a:extLst>
          </p:cNvPr>
          <p:cNvSpPr txBox="1"/>
          <p:nvPr/>
        </p:nvSpPr>
        <p:spPr>
          <a:xfrm>
            <a:off x="2366813" y="4338134"/>
            <a:ext cx="93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Avenir Next" panose="020B0503020202020204" pitchFamily="34" charset="0"/>
              </a:rPr>
              <a:t>~2.8 m</a:t>
            </a:r>
          </a:p>
        </p:txBody>
      </p: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51ADFBC8-8D5F-7B12-D85E-5F7C6B66F3EC}"/>
              </a:ext>
            </a:extLst>
          </p:cNvPr>
          <p:cNvCxnSpPr>
            <a:cxnSpLocks/>
          </p:cNvCxnSpPr>
          <p:nvPr/>
        </p:nvCxnSpPr>
        <p:spPr>
          <a:xfrm flipV="1">
            <a:off x="3437209" y="3123172"/>
            <a:ext cx="837761" cy="98829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297E806F-C88D-8FBC-F148-72FF41F7B124}"/>
              </a:ext>
            </a:extLst>
          </p:cNvPr>
          <p:cNvCxnSpPr>
            <a:cxnSpLocks/>
          </p:cNvCxnSpPr>
          <p:nvPr/>
        </p:nvCxnSpPr>
        <p:spPr>
          <a:xfrm>
            <a:off x="8530466" y="3207585"/>
            <a:ext cx="881171" cy="221415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DAF22068-771A-274A-E1FE-2C10964B7903}"/>
              </a:ext>
            </a:extLst>
          </p:cNvPr>
          <p:cNvSpPr txBox="1"/>
          <p:nvPr/>
        </p:nvSpPr>
        <p:spPr>
          <a:xfrm>
            <a:off x="946994" y="1902974"/>
            <a:ext cx="1868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latin typeface="Avenir Next" panose="020B0503020202020204" pitchFamily="34" charset="0"/>
              </a:rPr>
              <a:t>-1.33&lt;</a:t>
            </a:r>
            <a:r>
              <a:rPr lang="en-US" altLang="ja-JP" b="1" dirty="0" err="1">
                <a:latin typeface="Avenir Next" panose="020B0503020202020204" pitchFamily="34" charset="0"/>
              </a:rPr>
              <a:t>η</a:t>
            </a:r>
            <a:r>
              <a:rPr lang="en-US" altLang="ja-JP" b="1" dirty="0">
                <a:latin typeface="Avenir Next" panose="020B0503020202020204" pitchFamily="34" charset="0"/>
              </a:rPr>
              <a:t>&lt;1.74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F255C7B3-350A-19CA-E521-15A6B33C2857}"/>
              </a:ext>
            </a:extLst>
          </p:cNvPr>
          <p:cNvSpPr txBox="1"/>
          <p:nvPr/>
        </p:nvSpPr>
        <p:spPr>
          <a:xfrm>
            <a:off x="9496279" y="1894442"/>
            <a:ext cx="1868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latin typeface="Avenir Next" panose="020B0503020202020204" pitchFamily="34" charset="0"/>
              </a:rPr>
              <a:t>1.84&lt;</a:t>
            </a:r>
            <a:r>
              <a:rPr lang="en-US" altLang="ja-JP" b="1" dirty="0" err="1">
                <a:latin typeface="Avenir Next" panose="020B0503020202020204" pitchFamily="34" charset="0"/>
              </a:rPr>
              <a:t>η</a:t>
            </a:r>
            <a:r>
              <a:rPr lang="en-US" altLang="ja-JP" b="1" dirty="0">
                <a:latin typeface="Avenir Next" panose="020B0503020202020204" pitchFamily="34" charset="0"/>
              </a:rPr>
              <a:t>&lt;3.61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933E8F0-5E39-E52C-221F-B14BC88E6AD6}"/>
              </a:ext>
            </a:extLst>
          </p:cNvPr>
          <p:cNvSpPr txBox="1"/>
          <p:nvPr/>
        </p:nvSpPr>
        <p:spPr>
          <a:xfrm>
            <a:off x="8708131" y="1521915"/>
            <a:ext cx="3360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latin typeface="Avenir Next" panose="020B0503020202020204" pitchFamily="34" charset="0"/>
              </a:rPr>
              <a:t>Forward-TOF (FTOF)</a:t>
            </a:r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id="{C22F48DD-A0C7-6E5A-A454-BD156D049276}"/>
              </a:ext>
            </a:extLst>
          </p:cNvPr>
          <p:cNvSpPr>
            <a:spLocks noChangeAspect="1"/>
          </p:cNvSpPr>
          <p:nvPr/>
        </p:nvSpPr>
        <p:spPr>
          <a:xfrm>
            <a:off x="9577600" y="2347714"/>
            <a:ext cx="2259736" cy="225898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>
            <a:extLst>
              <a:ext uri="{FF2B5EF4-FFF2-40B4-BE49-F238E27FC236}">
                <a16:creationId xmlns:a16="http://schemas.microsoft.com/office/drawing/2014/main" id="{2EB04AE9-831A-8117-97C6-E94BCA4B0964}"/>
              </a:ext>
            </a:extLst>
          </p:cNvPr>
          <p:cNvSpPr>
            <a:spLocks noChangeAspect="1"/>
          </p:cNvSpPr>
          <p:nvPr/>
        </p:nvSpPr>
        <p:spPr>
          <a:xfrm>
            <a:off x="10487936" y="3252693"/>
            <a:ext cx="442214" cy="44206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E3773117-722F-6914-16F0-049B5D704545}"/>
              </a:ext>
            </a:extLst>
          </p:cNvPr>
          <p:cNvCxnSpPr>
            <a:cxnSpLocks/>
          </p:cNvCxnSpPr>
          <p:nvPr/>
        </p:nvCxnSpPr>
        <p:spPr>
          <a:xfrm flipV="1">
            <a:off x="9785131" y="3478690"/>
            <a:ext cx="922337" cy="525914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0983EFF-A03E-7847-FAA5-1A78DD0C76FF}"/>
              </a:ext>
            </a:extLst>
          </p:cNvPr>
          <p:cNvSpPr txBox="1"/>
          <p:nvPr/>
        </p:nvSpPr>
        <p:spPr>
          <a:xfrm>
            <a:off x="10169634" y="3764805"/>
            <a:ext cx="862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  <a:latin typeface="Avenir Next" panose="020B0503020202020204" pitchFamily="34" charset="0"/>
              </a:rPr>
              <a:t>60 cm</a:t>
            </a: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F6B3BCD2-4E01-4CE8-177A-F0DEF05F01BB}"/>
              </a:ext>
            </a:extLst>
          </p:cNvPr>
          <p:cNvCxnSpPr>
            <a:cxnSpLocks/>
            <a:endCxn id="7" idx="0"/>
          </p:cNvCxnSpPr>
          <p:nvPr/>
        </p:nvCxnSpPr>
        <p:spPr>
          <a:xfrm flipH="1" flipV="1">
            <a:off x="10709043" y="3252693"/>
            <a:ext cx="1575" cy="221033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9C930CF-EE5A-104C-4759-A4A814BC762F}"/>
              </a:ext>
            </a:extLst>
          </p:cNvPr>
          <p:cNvSpPr txBox="1"/>
          <p:nvPr/>
        </p:nvSpPr>
        <p:spPr>
          <a:xfrm>
            <a:off x="10196801" y="2932936"/>
            <a:ext cx="102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  <a:latin typeface="Avenir Next" panose="020B0503020202020204" pitchFamily="34" charset="0"/>
              </a:rPr>
              <a:t>10.5 cm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95B7CBA-C9E8-7549-4E11-D1CB8912B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7802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5C19A-2886-0702-5261-B0F30F12D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97F523-7915-499E-C83D-F836DC443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>
                <a:latin typeface="Avenir Next" panose="020B0503020202020204" pitchFamily="34" charset="0"/>
              </a:rPr>
              <a:t>Recap of AC-LGAD TOF</a:t>
            </a:r>
            <a:endParaRPr kumimoji="1" lang="ja-JP" altLang="en-US" b="1">
              <a:latin typeface="Avenir Next" panose="020B0503020202020204" pitchFamily="34" charset="0"/>
            </a:endParaRPr>
          </a:p>
        </p:txBody>
      </p:sp>
      <p:sp>
        <p:nvSpPr>
          <p:cNvPr id="77" name="コンテンツ プレースホルダー 2">
            <a:extLst>
              <a:ext uri="{FF2B5EF4-FFF2-40B4-BE49-F238E27FC236}">
                <a16:creationId xmlns:a16="http://schemas.microsoft.com/office/drawing/2014/main" id="{38086391-756C-5945-61AD-5C453D697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4913546"/>
            <a:ext cx="10972801" cy="1834315"/>
          </a:xfrm>
        </p:spPr>
        <p:txBody>
          <a:bodyPr>
            <a:normAutofit fontScale="85000" lnSpcReduction="10000"/>
          </a:bodyPr>
          <a:lstStyle/>
          <a:p>
            <a:r>
              <a:rPr lang="en" altLang="ja-JP" dirty="0">
                <a:latin typeface="Avenir Next" panose="020B0503020202020204" pitchFamily="34" charset="0"/>
              </a:rPr>
              <a:t>The </a:t>
            </a:r>
            <a:r>
              <a:rPr lang="en" altLang="ja-JP" dirty="0" err="1">
                <a:latin typeface="Avenir Next" panose="020B0503020202020204" pitchFamily="34" charset="0"/>
              </a:rPr>
              <a:t>ePIC</a:t>
            </a:r>
            <a:r>
              <a:rPr lang="en" altLang="ja-JP" dirty="0">
                <a:latin typeface="Avenir Next" panose="020B0503020202020204" pitchFamily="34" charset="0"/>
              </a:rPr>
              <a:t> AC-LGAD TOF system is used for particle identification (PID), tracking, and background rejection in both mid-rapidity (BTOF) and forward-rapidity (FTOF) regions. </a:t>
            </a:r>
          </a:p>
          <a:p>
            <a:r>
              <a:rPr lang="en" altLang="ja-JP" dirty="0">
                <a:latin typeface="Avenir Next" panose="020B0503020202020204" pitchFamily="34" charset="0"/>
              </a:rPr>
              <a:t>A position resolution of ~30 </a:t>
            </a:r>
            <a:r>
              <a:rPr lang="en-US" altLang="ja-JP" dirty="0"/>
              <a:t>um</a:t>
            </a:r>
            <a:r>
              <a:rPr lang="en-US" altLang="ja-JP" dirty="0">
                <a:latin typeface="Avenir Next" panose="020B0503020202020204" pitchFamily="34" charset="0"/>
              </a:rPr>
              <a:t> </a:t>
            </a:r>
            <a:r>
              <a:rPr lang="en" altLang="ja-JP" dirty="0">
                <a:latin typeface="Avenir Next" panose="020B0503020202020204" pitchFamily="34" charset="0"/>
              </a:rPr>
              <a:t>and a timing resolution of </a:t>
            </a:r>
            <a:r>
              <a:rPr lang="en" altLang="ja-JP" dirty="0"/>
              <a:t>35</a:t>
            </a:r>
            <a:r>
              <a:rPr lang="en" altLang="ja-JP" dirty="0">
                <a:latin typeface="Avenir Next" panose="020B0503020202020204" pitchFamily="34" charset="0"/>
              </a:rPr>
              <a:t> </a:t>
            </a:r>
            <a:r>
              <a:rPr lang="en-US" altLang="ja-JP" dirty="0" err="1"/>
              <a:t>ps</a:t>
            </a:r>
            <a:r>
              <a:rPr lang="en" altLang="ja-JP" dirty="0">
                <a:latin typeface="Avenir Next" panose="020B0503020202020204" pitchFamily="34" charset="0"/>
              </a:rPr>
              <a:t> for PID and tracking within a space of less than 10 cm in thickness are required</a:t>
            </a:r>
          </a:p>
        </p:txBody>
      </p:sp>
      <p:pic>
        <p:nvPicPr>
          <p:cNvPr id="22" name="図 21" descr="グラフィカル ユーザー インターフェイス&#10;&#10;AI 生成コンテンツは誤りを含む可能性があります。">
            <a:extLst>
              <a:ext uri="{FF2B5EF4-FFF2-40B4-BE49-F238E27FC236}">
                <a16:creationId xmlns:a16="http://schemas.microsoft.com/office/drawing/2014/main" id="{40EFD3A2-24E6-46E5-9B70-9918330455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465" t="22596" r="25714" b="20474"/>
          <a:stretch>
            <a:fillRect/>
          </a:stretch>
        </p:blipFill>
        <p:spPr>
          <a:xfrm>
            <a:off x="4216950" y="1983580"/>
            <a:ext cx="4347700" cy="2649975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F8FB2C7D-8F4B-DE82-7AD1-9C14E2990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053" y="2182891"/>
            <a:ext cx="3285806" cy="2450664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71536B03-8A36-AE83-1C5D-2BF22C5AC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6279" y="2325044"/>
            <a:ext cx="2425699" cy="2311399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FAEF846-2EAD-DF3A-DB0B-CDC3EB288AE0}"/>
              </a:ext>
            </a:extLst>
          </p:cNvPr>
          <p:cNvSpPr txBox="1"/>
          <p:nvPr/>
        </p:nvSpPr>
        <p:spPr>
          <a:xfrm>
            <a:off x="289768" y="1521915"/>
            <a:ext cx="336061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latin typeface="Avenir Next" panose="020B0503020202020204" pitchFamily="34" charset="0"/>
              </a:rPr>
              <a:t>Barrel-TOF (BTOF)</a:t>
            </a:r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608A9FB2-89DE-36FD-FD49-47304F2DD600}"/>
              </a:ext>
            </a:extLst>
          </p:cNvPr>
          <p:cNvCxnSpPr>
            <a:cxnSpLocks/>
          </p:cNvCxnSpPr>
          <p:nvPr/>
        </p:nvCxnSpPr>
        <p:spPr>
          <a:xfrm flipV="1">
            <a:off x="1152807" y="2224444"/>
            <a:ext cx="0" cy="1183779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931083FB-C49D-C5B8-6DCD-DCDB76D512D2}"/>
              </a:ext>
            </a:extLst>
          </p:cNvPr>
          <p:cNvSpPr txBox="1"/>
          <p:nvPr/>
        </p:nvSpPr>
        <p:spPr>
          <a:xfrm>
            <a:off x="282855" y="2814914"/>
            <a:ext cx="93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Avenir Next" panose="020B0503020202020204" pitchFamily="34" charset="0"/>
              </a:rPr>
              <a:t>0.64 m</a:t>
            </a:r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2D771942-075E-1294-66EB-A751DEB4F7C6}"/>
              </a:ext>
            </a:extLst>
          </p:cNvPr>
          <p:cNvCxnSpPr>
            <a:cxnSpLocks/>
          </p:cNvCxnSpPr>
          <p:nvPr/>
        </p:nvCxnSpPr>
        <p:spPr>
          <a:xfrm flipV="1">
            <a:off x="1557867" y="4210101"/>
            <a:ext cx="1374412" cy="448734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29D51DA4-C1CE-107D-0FA7-D47E33C8E2B5}"/>
              </a:ext>
            </a:extLst>
          </p:cNvPr>
          <p:cNvSpPr txBox="1"/>
          <p:nvPr/>
        </p:nvSpPr>
        <p:spPr>
          <a:xfrm>
            <a:off x="2366813" y="4338134"/>
            <a:ext cx="93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Avenir Next" panose="020B0503020202020204" pitchFamily="34" charset="0"/>
              </a:rPr>
              <a:t>~2.8 m</a:t>
            </a:r>
          </a:p>
        </p:txBody>
      </p: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4A4859B9-5FE1-8E00-9E87-E863B55CEC9C}"/>
              </a:ext>
            </a:extLst>
          </p:cNvPr>
          <p:cNvCxnSpPr>
            <a:cxnSpLocks/>
          </p:cNvCxnSpPr>
          <p:nvPr/>
        </p:nvCxnSpPr>
        <p:spPr>
          <a:xfrm flipV="1">
            <a:off x="3437209" y="3123172"/>
            <a:ext cx="837761" cy="98829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ABCEAFBF-8025-6261-B12B-718D2E93DBC5}"/>
              </a:ext>
            </a:extLst>
          </p:cNvPr>
          <p:cNvCxnSpPr>
            <a:cxnSpLocks/>
          </p:cNvCxnSpPr>
          <p:nvPr/>
        </p:nvCxnSpPr>
        <p:spPr>
          <a:xfrm>
            <a:off x="8530466" y="3207585"/>
            <a:ext cx="881171" cy="221415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7D7E7B1C-F1B9-6C96-AE35-00B38D619381}"/>
              </a:ext>
            </a:extLst>
          </p:cNvPr>
          <p:cNvSpPr txBox="1"/>
          <p:nvPr/>
        </p:nvSpPr>
        <p:spPr>
          <a:xfrm>
            <a:off x="946994" y="1902974"/>
            <a:ext cx="1868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latin typeface="Avenir Next" panose="020B0503020202020204" pitchFamily="34" charset="0"/>
              </a:rPr>
              <a:t>-1.33&lt;</a:t>
            </a:r>
            <a:r>
              <a:rPr lang="en-US" altLang="ja-JP" b="1" dirty="0" err="1">
                <a:latin typeface="Avenir Next" panose="020B0503020202020204" pitchFamily="34" charset="0"/>
              </a:rPr>
              <a:t>η</a:t>
            </a:r>
            <a:r>
              <a:rPr lang="en-US" altLang="ja-JP" b="1" dirty="0">
                <a:latin typeface="Avenir Next" panose="020B0503020202020204" pitchFamily="34" charset="0"/>
              </a:rPr>
              <a:t>&lt;1.74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1BA4C611-B255-47AC-053B-28CFDF2E8C40}"/>
              </a:ext>
            </a:extLst>
          </p:cNvPr>
          <p:cNvSpPr txBox="1"/>
          <p:nvPr/>
        </p:nvSpPr>
        <p:spPr>
          <a:xfrm>
            <a:off x="9496279" y="1894442"/>
            <a:ext cx="1868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latin typeface="Avenir Next" panose="020B0503020202020204" pitchFamily="34" charset="0"/>
              </a:rPr>
              <a:t>1.84&lt;</a:t>
            </a:r>
            <a:r>
              <a:rPr lang="en-US" altLang="ja-JP" b="1" dirty="0" err="1">
                <a:latin typeface="Avenir Next" panose="020B0503020202020204" pitchFamily="34" charset="0"/>
              </a:rPr>
              <a:t>η</a:t>
            </a:r>
            <a:r>
              <a:rPr lang="en-US" altLang="ja-JP" b="1" dirty="0">
                <a:latin typeface="Avenir Next" panose="020B0503020202020204" pitchFamily="34" charset="0"/>
              </a:rPr>
              <a:t>&lt;3.61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26876077-FABA-092C-610F-F7930B15C9CE}"/>
              </a:ext>
            </a:extLst>
          </p:cNvPr>
          <p:cNvSpPr txBox="1"/>
          <p:nvPr/>
        </p:nvSpPr>
        <p:spPr>
          <a:xfrm>
            <a:off x="8708131" y="1521915"/>
            <a:ext cx="3360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latin typeface="Avenir Next" panose="020B0503020202020204" pitchFamily="34" charset="0"/>
              </a:rPr>
              <a:t>Forward-TOF (FTOF)</a:t>
            </a:r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id="{1FE28C6A-0C46-8227-76B6-2EF67330D315}"/>
              </a:ext>
            </a:extLst>
          </p:cNvPr>
          <p:cNvSpPr>
            <a:spLocks noChangeAspect="1"/>
          </p:cNvSpPr>
          <p:nvPr/>
        </p:nvSpPr>
        <p:spPr>
          <a:xfrm>
            <a:off x="9577600" y="2347714"/>
            <a:ext cx="2259736" cy="225898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>
            <a:extLst>
              <a:ext uri="{FF2B5EF4-FFF2-40B4-BE49-F238E27FC236}">
                <a16:creationId xmlns:a16="http://schemas.microsoft.com/office/drawing/2014/main" id="{122FA357-78DE-9541-3437-8C0BB5F4D2C1}"/>
              </a:ext>
            </a:extLst>
          </p:cNvPr>
          <p:cNvSpPr>
            <a:spLocks noChangeAspect="1"/>
          </p:cNvSpPr>
          <p:nvPr/>
        </p:nvSpPr>
        <p:spPr>
          <a:xfrm>
            <a:off x="10487936" y="3252693"/>
            <a:ext cx="442214" cy="44206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D81A3ED2-2BB3-FD46-145B-38C8C192855F}"/>
              </a:ext>
            </a:extLst>
          </p:cNvPr>
          <p:cNvCxnSpPr>
            <a:cxnSpLocks/>
          </p:cNvCxnSpPr>
          <p:nvPr/>
        </p:nvCxnSpPr>
        <p:spPr>
          <a:xfrm flipV="1">
            <a:off x="9785131" y="3478690"/>
            <a:ext cx="922337" cy="525914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62899D5-D792-C004-753B-6AE781D41638}"/>
              </a:ext>
            </a:extLst>
          </p:cNvPr>
          <p:cNvSpPr txBox="1"/>
          <p:nvPr/>
        </p:nvSpPr>
        <p:spPr>
          <a:xfrm>
            <a:off x="10169634" y="3764805"/>
            <a:ext cx="862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  <a:latin typeface="Avenir Next" panose="020B0503020202020204" pitchFamily="34" charset="0"/>
              </a:rPr>
              <a:t>60 cm</a:t>
            </a: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3B2249F8-31A5-E585-B983-A1C9EF610326}"/>
              </a:ext>
            </a:extLst>
          </p:cNvPr>
          <p:cNvCxnSpPr>
            <a:cxnSpLocks/>
            <a:endCxn id="7" idx="0"/>
          </p:cNvCxnSpPr>
          <p:nvPr/>
        </p:nvCxnSpPr>
        <p:spPr>
          <a:xfrm flipH="1" flipV="1">
            <a:off x="10709043" y="3252693"/>
            <a:ext cx="1575" cy="221033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6EF114D-3534-7194-C6B1-654E3B34B81F}"/>
              </a:ext>
            </a:extLst>
          </p:cNvPr>
          <p:cNvSpPr txBox="1"/>
          <p:nvPr/>
        </p:nvSpPr>
        <p:spPr>
          <a:xfrm>
            <a:off x="10196801" y="2932936"/>
            <a:ext cx="102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  <a:latin typeface="Avenir Next" panose="020B0503020202020204" pitchFamily="34" charset="0"/>
              </a:rPr>
              <a:t>10.5 cm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15144FC-9A86-A6E2-45A6-3397AF492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ja-JP" dirty="0"/>
              <a:t>3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4065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AA954-5262-C64D-E3CF-BF90AA2D3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9EF479-2064-E217-6F35-EB54007BB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Message from Jeff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F6D3795-76AE-0DE7-C925-04AE8FFAE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altLang="ja-JP" dirty="0"/>
              <a:t>Is there anyone who could give a summary from the TOF side?  Specifically, I'd want some idea about:</a:t>
            </a:r>
          </a:p>
          <a:p>
            <a:endParaRPr lang="en" altLang="ja-JP" dirty="0"/>
          </a:p>
          <a:p>
            <a:pPr marL="971550" lvl="1" indent="-514350">
              <a:buFont typeface="+mj-lt"/>
              <a:buAutoNum type="arabicPeriod"/>
            </a:pPr>
            <a:r>
              <a:rPr lang="en" altLang="ja-JP" b="1" dirty="0"/>
              <a:t>The requirement/impact of timing resolution for the physics analysis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" altLang="ja-JP" dirty="0">
                <a:solidFill>
                  <a:schemeClr val="bg1">
                    <a:lumMod val="75000"/>
                  </a:schemeClr>
                </a:solidFill>
              </a:rPr>
              <a:t>The timing impact of the T0 determination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" altLang="ja-JP" dirty="0">
                <a:solidFill>
                  <a:schemeClr val="bg1">
                    <a:lumMod val="75000"/>
                  </a:schemeClr>
                </a:solidFill>
              </a:rPr>
              <a:t>Whether it is (or might be) possible to track slow phase drifts of the clock (due to temperature) using calibrations</a:t>
            </a:r>
            <a:endParaRPr kumimoji="1" lang="ja-JP" alt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4F26B39-3521-E5B0-9D90-1582BBAD8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ja-JP" dirty="0"/>
              <a:t>4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2031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5FC23-EF64-E568-84AB-5A05A86E5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E65BA2-12B8-1CE9-4BAF-0E3F4231E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>
                <a:latin typeface="Avenir Next" panose="020B0503020202020204" pitchFamily="34" charset="0"/>
              </a:rPr>
              <a:t>Impact on the </a:t>
            </a:r>
            <a:r>
              <a:rPr kumimoji="1" lang="en-US" altLang="ja-JP" b="1" dirty="0" err="1">
                <a:latin typeface="Avenir Next" panose="020B0503020202020204" pitchFamily="34" charset="0"/>
              </a:rPr>
              <a:t>ePIC</a:t>
            </a:r>
            <a:r>
              <a:rPr kumimoji="1" lang="en-US" altLang="ja-JP" b="1" dirty="0">
                <a:latin typeface="Avenir Next" panose="020B0503020202020204" pitchFamily="34" charset="0"/>
              </a:rPr>
              <a:t> PID performance</a:t>
            </a:r>
            <a:endParaRPr kumimoji="1" lang="ja-JP" altLang="en-US" b="1">
              <a:latin typeface="Avenir Next" panose="020B0503020202020204" pitchFamily="34" charset="0"/>
            </a:endParaRPr>
          </a:p>
        </p:txBody>
      </p:sp>
      <p:sp>
        <p:nvSpPr>
          <p:cNvPr id="77" name="コンテンツ プレースホルダー 2">
            <a:extLst>
              <a:ext uri="{FF2B5EF4-FFF2-40B4-BE49-F238E27FC236}">
                <a16:creationId xmlns:a16="http://schemas.microsoft.com/office/drawing/2014/main" id="{27F6B25C-84A2-5A63-CD57-541CA1A1B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0973"/>
            <a:ext cx="10731500" cy="1448842"/>
          </a:xfrm>
        </p:spPr>
        <p:txBody>
          <a:bodyPr>
            <a:normAutofit fontScale="85000" lnSpcReduction="20000"/>
          </a:bodyPr>
          <a:lstStyle/>
          <a:p>
            <a:r>
              <a:rPr lang="en" altLang="ja-JP" dirty="0">
                <a:latin typeface="Avenir Next" panose="020B0503020202020204" pitchFamily="34" charset="0"/>
              </a:rPr>
              <a:t>Focus of TOF is below </a:t>
            </a:r>
            <a:r>
              <a:rPr lang="en" altLang="ja-JP" i="1" dirty="0">
                <a:latin typeface="Avenir Next" panose="020B0503020202020204" pitchFamily="34" charset="0"/>
              </a:rPr>
              <a:t>p</a:t>
            </a:r>
            <a:r>
              <a:rPr lang="en" altLang="ja-JP" dirty="0">
                <a:latin typeface="Avenir Next" panose="020B0503020202020204" pitchFamily="34" charset="0"/>
              </a:rPr>
              <a:t> = 1 GeV/</a:t>
            </a:r>
            <a:r>
              <a:rPr lang="en" altLang="ja-JP" i="1" dirty="0">
                <a:latin typeface="Avenir Next" panose="020B0503020202020204" pitchFamily="34" charset="0"/>
              </a:rPr>
              <a:t>c</a:t>
            </a:r>
            <a:endParaRPr lang="en" altLang="ja-JP" dirty="0">
              <a:latin typeface="Avenir Next" panose="020B0503020202020204" pitchFamily="34" charset="0"/>
            </a:endParaRPr>
          </a:p>
          <a:p>
            <a:r>
              <a:rPr lang="en" altLang="ja-JP" dirty="0">
                <a:solidFill>
                  <a:schemeClr val="bg1"/>
                </a:solidFill>
                <a:latin typeface="Avenir Next" panose="020B0503020202020204" pitchFamily="34" charset="0"/>
              </a:rPr>
              <a:t>Particle-Identification at low momentum region is the primary task </a:t>
            </a:r>
          </a:p>
          <a:p>
            <a:r>
              <a:rPr lang="en" altLang="ja-JP" dirty="0">
                <a:solidFill>
                  <a:schemeClr val="bg1"/>
                </a:solidFill>
                <a:latin typeface="Avenir Next" panose="020B0503020202020204" pitchFamily="34" charset="0"/>
              </a:rPr>
              <a:t>Used in conjunction with Cherenkov light detectors to eliminate PID gaps and to cross-calibrate each other in overlapping regions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FB08413-1104-D185-C8F0-EDEDE4A4B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172" y="3287121"/>
            <a:ext cx="3484560" cy="354661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D7D568B-F886-8489-8829-C84C758CAB41}"/>
              </a:ext>
            </a:extLst>
          </p:cNvPr>
          <p:cNvSpPr txBox="1"/>
          <p:nvPr/>
        </p:nvSpPr>
        <p:spPr>
          <a:xfrm>
            <a:off x="7185532" y="5856432"/>
            <a:ext cx="1132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Avenir Book" panose="02000503020000020003" pitchFamily="2" charset="0"/>
              </a:rPr>
              <a:t>K from D</a:t>
            </a:r>
            <a:endParaRPr kumimoji="1" lang="ja-JP" altLang="en-US">
              <a:latin typeface="Avenir Next" panose="020B050302020202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BBD36B8-2FBB-9AB3-EFC5-4E8CF20B3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052" y="3287423"/>
            <a:ext cx="3484560" cy="354661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96C7B11-2F92-C29F-774A-3B4B620B54FC}"/>
              </a:ext>
            </a:extLst>
          </p:cNvPr>
          <p:cNvSpPr txBox="1"/>
          <p:nvPr/>
        </p:nvSpPr>
        <p:spPr>
          <a:xfrm>
            <a:off x="9931709" y="5865939"/>
            <a:ext cx="213852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dirty="0">
                <a:latin typeface="Avenir Next" panose="020B0503020202020204" pitchFamily="34" charset="0"/>
              </a:rPr>
              <a:t>Decay products </a:t>
            </a:r>
            <a:r>
              <a:rPr lang="en-US" altLang="ja-JP" sz="1050" dirty="0">
                <a:latin typeface="Avenir Next" panose="020B0503020202020204" pitchFamily="34" charset="0"/>
              </a:rPr>
              <a:t>from D-meson in ep DIS @ √s = 141 GeV 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75350A-F23B-69C4-1EB2-86D927F0F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/>
              <a:t>5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55BE85E-FB0C-C863-B7F0-F41B12310ACD}"/>
              </a:ext>
            </a:extLst>
          </p:cNvPr>
          <p:cNvSpPr txBox="1"/>
          <p:nvPr/>
        </p:nvSpPr>
        <p:spPr>
          <a:xfrm>
            <a:off x="2296589" y="5856432"/>
            <a:ext cx="1132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Avenir Book" panose="02000503020000020003" pitchFamily="2" charset="0"/>
              </a:rPr>
              <a:t>π from D</a:t>
            </a:r>
            <a:endParaRPr kumimoji="1" lang="ja-JP" altLang="en-US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542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7AC157-1CD4-F2A1-7CD8-C8B479E90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8DC6ED-AC91-7E11-FCA6-5A1A2B7C2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>
                <a:latin typeface="Avenir Next" panose="020B0503020202020204" pitchFamily="34" charset="0"/>
              </a:rPr>
              <a:t>Impact on the </a:t>
            </a:r>
            <a:r>
              <a:rPr kumimoji="1" lang="en-US" altLang="ja-JP" b="1" dirty="0" err="1">
                <a:latin typeface="Avenir Next" panose="020B0503020202020204" pitchFamily="34" charset="0"/>
              </a:rPr>
              <a:t>ePIC</a:t>
            </a:r>
            <a:r>
              <a:rPr kumimoji="1" lang="en-US" altLang="ja-JP" b="1" dirty="0">
                <a:latin typeface="Avenir Next" panose="020B0503020202020204" pitchFamily="34" charset="0"/>
              </a:rPr>
              <a:t> PID performance</a:t>
            </a:r>
            <a:endParaRPr kumimoji="1" lang="ja-JP" altLang="en-US" b="1">
              <a:latin typeface="Avenir Next" panose="020B0503020202020204" pitchFamily="34" charset="0"/>
            </a:endParaRPr>
          </a:p>
        </p:txBody>
      </p:sp>
      <p:sp>
        <p:nvSpPr>
          <p:cNvPr id="77" name="コンテンツ プレースホルダー 2">
            <a:extLst>
              <a:ext uri="{FF2B5EF4-FFF2-40B4-BE49-F238E27FC236}">
                <a16:creationId xmlns:a16="http://schemas.microsoft.com/office/drawing/2014/main" id="{C9397FF8-2603-7090-DA00-EA06F2A51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0973"/>
            <a:ext cx="10731500" cy="1448842"/>
          </a:xfrm>
        </p:spPr>
        <p:txBody>
          <a:bodyPr>
            <a:normAutofit fontScale="85000" lnSpcReduction="20000"/>
          </a:bodyPr>
          <a:lstStyle/>
          <a:p>
            <a:r>
              <a:rPr lang="en" altLang="ja-JP" dirty="0">
                <a:latin typeface="Avenir Next" panose="020B0503020202020204" pitchFamily="34" charset="0"/>
              </a:rPr>
              <a:t>Focus of TOF is below </a:t>
            </a:r>
            <a:r>
              <a:rPr lang="en" altLang="ja-JP" i="1" dirty="0">
                <a:latin typeface="Avenir Next" panose="020B0503020202020204" pitchFamily="34" charset="0"/>
              </a:rPr>
              <a:t>p</a:t>
            </a:r>
            <a:r>
              <a:rPr lang="en" altLang="ja-JP" dirty="0">
                <a:latin typeface="Avenir Next" panose="020B0503020202020204" pitchFamily="34" charset="0"/>
              </a:rPr>
              <a:t> = 1 GeV/</a:t>
            </a:r>
            <a:r>
              <a:rPr lang="en" altLang="ja-JP" i="1" dirty="0">
                <a:latin typeface="Avenir Next" panose="020B0503020202020204" pitchFamily="34" charset="0"/>
              </a:rPr>
              <a:t>c</a:t>
            </a:r>
            <a:endParaRPr lang="en" altLang="ja-JP" dirty="0">
              <a:latin typeface="Avenir Next" panose="020B0503020202020204" pitchFamily="34" charset="0"/>
            </a:endParaRPr>
          </a:p>
          <a:p>
            <a:r>
              <a:rPr lang="en" altLang="ja-JP" dirty="0">
                <a:latin typeface="Avenir Next" panose="020B0503020202020204" pitchFamily="34" charset="0"/>
              </a:rPr>
              <a:t>Particle-Identification at low momentum region is the primary task </a:t>
            </a:r>
          </a:p>
          <a:p>
            <a:r>
              <a:rPr lang="en" altLang="ja-JP" dirty="0">
                <a:solidFill>
                  <a:schemeClr val="bg1"/>
                </a:solidFill>
                <a:latin typeface="Avenir Next" panose="020B0503020202020204" pitchFamily="34" charset="0"/>
              </a:rPr>
              <a:t>Used in conjunction with Cherenkov light detectors to eliminate PID gaps and to cross-calibrate each other in overlapping regions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B02A49F8-9A65-9B04-A5F1-DFA6E3322622}"/>
              </a:ext>
            </a:extLst>
          </p:cNvPr>
          <p:cNvGrpSpPr/>
          <p:nvPr/>
        </p:nvGrpSpPr>
        <p:grpSpPr>
          <a:xfrm>
            <a:off x="6651172" y="3287121"/>
            <a:ext cx="3484560" cy="3546613"/>
            <a:chOff x="4755171" y="3280149"/>
            <a:chExt cx="3484560" cy="3546613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DF84942D-75EE-7349-3169-EEA7EC35F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55171" y="3280149"/>
              <a:ext cx="3484560" cy="3546613"/>
            </a:xfrm>
            <a:prstGeom prst="rect">
              <a:avLst/>
            </a:prstGeom>
          </p:spPr>
        </p:pic>
        <p:sp>
          <p:nvSpPr>
            <p:cNvPr id="74" name="フリーフォーム 73">
              <a:extLst>
                <a:ext uri="{FF2B5EF4-FFF2-40B4-BE49-F238E27FC236}">
                  <a16:creationId xmlns:a16="http://schemas.microsoft.com/office/drawing/2014/main" id="{E9DBAE8A-1331-613C-57DE-E83F2963528B}"/>
                </a:ext>
              </a:extLst>
            </p:cNvPr>
            <p:cNvSpPr/>
            <p:nvPr/>
          </p:nvSpPr>
          <p:spPr>
            <a:xfrm>
              <a:off x="6315256" y="4471654"/>
              <a:ext cx="874344" cy="1726192"/>
            </a:xfrm>
            <a:custGeom>
              <a:avLst/>
              <a:gdLst>
                <a:gd name="connsiteX0" fmla="*/ 0 w 888364"/>
                <a:gd name="connsiteY0" fmla="*/ 0 h 883224"/>
                <a:gd name="connsiteX1" fmla="*/ 4320 w 888364"/>
                <a:gd name="connsiteY1" fmla="*/ 0 h 883224"/>
                <a:gd name="connsiteX2" fmla="*/ 4278 w 888364"/>
                <a:gd name="connsiteY2" fmla="*/ 327 h 883224"/>
                <a:gd name="connsiteX3" fmla="*/ 447078 w 888364"/>
                <a:gd name="connsiteY3" fmla="*/ 353944 h 883224"/>
                <a:gd name="connsiteX4" fmla="*/ 880882 w 888364"/>
                <a:gd name="connsiteY4" fmla="*/ 71593 h 883224"/>
                <a:gd name="connsiteX5" fmla="*/ 888364 w 888364"/>
                <a:gd name="connsiteY5" fmla="*/ 12321 h 883224"/>
                <a:gd name="connsiteX6" fmla="*/ 888364 w 888364"/>
                <a:gd name="connsiteY6" fmla="*/ 883224 h 883224"/>
                <a:gd name="connsiteX7" fmla="*/ 0 w 888364"/>
                <a:gd name="connsiteY7" fmla="*/ 883224 h 883224"/>
                <a:gd name="connsiteX8" fmla="*/ 0 w 888364"/>
                <a:gd name="connsiteY8" fmla="*/ 0 h 88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8364" h="883224">
                  <a:moveTo>
                    <a:pt x="0" y="0"/>
                  </a:moveTo>
                  <a:lnTo>
                    <a:pt x="4320" y="0"/>
                  </a:lnTo>
                  <a:lnTo>
                    <a:pt x="4278" y="327"/>
                  </a:lnTo>
                  <a:cubicBezTo>
                    <a:pt x="4278" y="195624"/>
                    <a:pt x="202526" y="353944"/>
                    <a:pt x="447078" y="353944"/>
                  </a:cubicBezTo>
                  <a:cubicBezTo>
                    <a:pt x="661061" y="353944"/>
                    <a:pt x="839593" y="232730"/>
                    <a:pt x="880882" y="71593"/>
                  </a:cubicBezTo>
                  <a:lnTo>
                    <a:pt x="888364" y="12321"/>
                  </a:lnTo>
                  <a:lnTo>
                    <a:pt x="888364" y="883224"/>
                  </a:lnTo>
                  <a:lnTo>
                    <a:pt x="0" y="883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>
                <a:alpha val="19503"/>
              </a:srgbClr>
            </a:solidFill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テキスト ボックス 74">
              <a:extLst>
                <a:ext uri="{FF2B5EF4-FFF2-40B4-BE49-F238E27FC236}">
                  <a16:creationId xmlns:a16="http://schemas.microsoft.com/office/drawing/2014/main" id="{BE592772-A235-5CBF-52C1-959CB16A8186}"/>
                </a:ext>
              </a:extLst>
            </p:cNvPr>
            <p:cNvSpPr txBox="1"/>
            <p:nvPr/>
          </p:nvSpPr>
          <p:spPr>
            <a:xfrm>
              <a:off x="6098573" y="4471654"/>
              <a:ext cx="1307710" cy="348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700" b="1" dirty="0">
                  <a:solidFill>
                    <a:srgbClr val="00B050"/>
                  </a:solidFill>
                  <a:latin typeface="Avenir Next" panose="020B0503020202020204" pitchFamily="34" charset="0"/>
                </a:rPr>
                <a:t>BTOF</a:t>
              </a:r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B984F3BE-9A59-A57F-AA1F-8317D6702225}"/>
                </a:ext>
              </a:extLst>
            </p:cNvPr>
            <p:cNvSpPr txBox="1"/>
            <p:nvPr/>
          </p:nvSpPr>
          <p:spPr>
            <a:xfrm>
              <a:off x="5364839" y="3792648"/>
              <a:ext cx="11327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>
                  <a:latin typeface="Avenir Book" panose="02000503020000020003" pitchFamily="2" charset="0"/>
                </a:rPr>
                <a:t>K/p</a:t>
              </a:r>
              <a:r>
                <a:rPr lang="en-US" altLang="ja-JP" dirty="0">
                  <a:latin typeface="Avenir Next" panose="020B0503020202020204" pitchFamily="34" charset="0"/>
                </a:rPr>
                <a:t> 3σ</a:t>
              </a:r>
              <a:endParaRPr kumimoji="1" lang="ja-JP" altLang="en-US">
                <a:latin typeface="Avenir Next" panose="020B0503020202020204" pitchFamily="34" charset="0"/>
              </a:endParaRPr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549DEFBA-0BE3-735A-B9DB-FD43938A7604}"/>
                </a:ext>
              </a:extLst>
            </p:cNvPr>
            <p:cNvSpPr/>
            <p:nvPr/>
          </p:nvSpPr>
          <p:spPr>
            <a:xfrm>
              <a:off x="7227348" y="4080073"/>
              <a:ext cx="518437" cy="2240084"/>
            </a:xfrm>
            <a:custGeom>
              <a:avLst/>
              <a:gdLst>
                <a:gd name="connsiteX0" fmla="*/ 0 w 518437"/>
                <a:gd name="connsiteY0" fmla="*/ 0 h 2240084"/>
                <a:gd name="connsiteX1" fmla="*/ 518437 w 518437"/>
                <a:gd name="connsiteY1" fmla="*/ 0 h 2240084"/>
                <a:gd name="connsiteX2" fmla="*/ 518437 w 518437"/>
                <a:gd name="connsiteY2" fmla="*/ 1974623 h 2240084"/>
                <a:gd name="connsiteX3" fmla="*/ 10317 w 518437"/>
                <a:gd name="connsiteY3" fmla="*/ 2240084 h 2240084"/>
                <a:gd name="connsiteX4" fmla="*/ 0 w 518437"/>
                <a:gd name="connsiteY4" fmla="*/ 2240084 h 2240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437" h="2240084">
                  <a:moveTo>
                    <a:pt x="0" y="0"/>
                  </a:moveTo>
                  <a:lnTo>
                    <a:pt x="518437" y="0"/>
                  </a:lnTo>
                  <a:lnTo>
                    <a:pt x="518437" y="1974623"/>
                  </a:lnTo>
                  <a:lnTo>
                    <a:pt x="10317" y="2240084"/>
                  </a:lnTo>
                  <a:lnTo>
                    <a:pt x="0" y="2240084"/>
                  </a:lnTo>
                  <a:close/>
                </a:path>
              </a:pathLst>
            </a:custGeom>
            <a:solidFill>
              <a:srgbClr val="92D050">
                <a:alpha val="19587"/>
              </a:srgbClr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48DF284E-1E87-0670-8AA8-2B2471877435}"/>
                </a:ext>
              </a:extLst>
            </p:cNvPr>
            <p:cNvSpPr txBox="1"/>
            <p:nvPr/>
          </p:nvSpPr>
          <p:spPr>
            <a:xfrm>
              <a:off x="7073309" y="4644607"/>
              <a:ext cx="98682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700" b="1" dirty="0">
                  <a:solidFill>
                    <a:srgbClr val="92D050"/>
                  </a:solidFill>
                  <a:latin typeface="Avenir Next" panose="020B0503020202020204" pitchFamily="34" charset="0"/>
                </a:rPr>
                <a:t>FTOF</a:t>
              </a: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0A611057-D410-34CF-F4DD-7EACD770A8BE}"/>
              </a:ext>
            </a:extLst>
          </p:cNvPr>
          <p:cNvGrpSpPr/>
          <p:nvPr/>
        </p:nvGrpSpPr>
        <p:grpSpPr>
          <a:xfrm>
            <a:off x="1826052" y="3287423"/>
            <a:ext cx="3484560" cy="3546613"/>
            <a:chOff x="971762" y="3287424"/>
            <a:chExt cx="3484560" cy="3546613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336482E0-5EF0-8EE6-02AF-93A980647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1762" y="3287424"/>
              <a:ext cx="3484560" cy="3546613"/>
            </a:xfrm>
            <a:prstGeom prst="rect">
              <a:avLst/>
            </a:prstGeom>
          </p:spPr>
        </p:pic>
        <p:sp>
          <p:nvSpPr>
            <p:cNvPr id="70" name="フリーフォーム 69">
              <a:extLst>
                <a:ext uri="{FF2B5EF4-FFF2-40B4-BE49-F238E27FC236}">
                  <a16:creationId xmlns:a16="http://schemas.microsoft.com/office/drawing/2014/main" id="{49EDF482-AFEA-C16D-9862-B19B172DD997}"/>
                </a:ext>
              </a:extLst>
            </p:cNvPr>
            <p:cNvSpPr/>
            <p:nvPr/>
          </p:nvSpPr>
          <p:spPr>
            <a:xfrm>
              <a:off x="2545860" y="5335288"/>
              <a:ext cx="874344" cy="869285"/>
            </a:xfrm>
            <a:custGeom>
              <a:avLst/>
              <a:gdLst>
                <a:gd name="connsiteX0" fmla="*/ 0 w 888364"/>
                <a:gd name="connsiteY0" fmla="*/ 0 h 883224"/>
                <a:gd name="connsiteX1" fmla="*/ 4320 w 888364"/>
                <a:gd name="connsiteY1" fmla="*/ 0 h 883224"/>
                <a:gd name="connsiteX2" fmla="*/ 4278 w 888364"/>
                <a:gd name="connsiteY2" fmla="*/ 327 h 883224"/>
                <a:gd name="connsiteX3" fmla="*/ 447078 w 888364"/>
                <a:gd name="connsiteY3" fmla="*/ 353944 h 883224"/>
                <a:gd name="connsiteX4" fmla="*/ 880882 w 888364"/>
                <a:gd name="connsiteY4" fmla="*/ 71593 h 883224"/>
                <a:gd name="connsiteX5" fmla="*/ 888364 w 888364"/>
                <a:gd name="connsiteY5" fmla="*/ 12321 h 883224"/>
                <a:gd name="connsiteX6" fmla="*/ 888364 w 888364"/>
                <a:gd name="connsiteY6" fmla="*/ 883224 h 883224"/>
                <a:gd name="connsiteX7" fmla="*/ 0 w 888364"/>
                <a:gd name="connsiteY7" fmla="*/ 883224 h 883224"/>
                <a:gd name="connsiteX8" fmla="*/ 0 w 888364"/>
                <a:gd name="connsiteY8" fmla="*/ 0 h 88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8364" h="883224">
                  <a:moveTo>
                    <a:pt x="0" y="0"/>
                  </a:moveTo>
                  <a:lnTo>
                    <a:pt x="4320" y="0"/>
                  </a:lnTo>
                  <a:lnTo>
                    <a:pt x="4278" y="327"/>
                  </a:lnTo>
                  <a:cubicBezTo>
                    <a:pt x="4278" y="195624"/>
                    <a:pt x="202526" y="353944"/>
                    <a:pt x="447078" y="353944"/>
                  </a:cubicBezTo>
                  <a:cubicBezTo>
                    <a:pt x="661061" y="353944"/>
                    <a:pt x="839593" y="232730"/>
                    <a:pt x="880882" y="71593"/>
                  </a:cubicBezTo>
                  <a:lnTo>
                    <a:pt x="888364" y="12321"/>
                  </a:lnTo>
                  <a:lnTo>
                    <a:pt x="888364" y="883224"/>
                  </a:lnTo>
                  <a:lnTo>
                    <a:pt x="0" y="883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>
                <a:alpha val="20000"/>
              </a:srgbClr>
            </a:solidFill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E7596050-550F-8F46-7757-40FE3DDD5758}"/>
                </a:ext>
              </a:extLst>
            </p:cNvPr>
            <p:cNvSpPr txBox="1"/>
            <p:nvPr/>
          </p:nvSpPr>
          <p:spPr>
            <a:xfrm>
              <a:off x="1490548" y="3947363"/>
              <a:ext cx="11327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>
                  <a:latin typeface="Avenir Book" panose="02000503020000020003" pitchFamily="2" charset="0"/>
                </a:rPr>
                <a:t>π/K</a:t>
              </a:r>
              <a:r>
                <a:rPr lang="en-US" altLang="ja-JP" dirty="0">
                  <a:latin typeface="Avenir Next" panose="020B0503020202020204" pitchFamily="34" charset="0"/>
                </a:rPr>
                <a:t> 3σ</a:t>
              </a:r>
              <a:endParaRPr kumimoji="1" lang="ja-JP" altLang="en-US">
                <a:latin typeface="Avenir Next" panose="020B0503020202020204" pitchFamily="34" charset="0"/>
              </a:endParaRPr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D0FD97AE-256F-E45E-D4A2-82225ACC1550}"/>
                </a:ext>
              </a:extLst>
            </p:cNvPr>
            <p:cNvSpPr/>
            <p:nvPr/>
          </p:nvSpPr>
          <p:spPr>
            <a:xfrm>
              <a:off x="3459201" y="4949622"/>
              <a:ext cx="518437" cy="1390270"/>
            </a:xfrm>
            <a:custGeom>
              <a:avLst/>
              <a:gdLst>
                <a:gd name="connsiteX0" fmla="*/ 0 w 518437"/>
                <a:gd name="connsiteY0" fmla="*/ 0 h 1390270"/>
                <a:gd name="connsiteX1" fmla="*/ 518437 w 518437"/>
                <a:gd name="connsiteY1" fmla="*/ 0 h 1390270"/>
                <a:gd name="connsiteX2" fmla="*/ 518437 w 518437"/>
                <a:gd name="connsiteY2" fmla="*/ 1124809 h 1390270"/>
                <a:gd name="connsiteX3" fmla="*/ 10317 w 518437"/>
                <a:gd name="connsiteY3" fmla="*/ 1390270 h 1390270"/>
                <a:gd name="connsiteX4" fmla="*/ 0 w 518437"/>
                <a:gd name="connsiteY4" fmla="*/ 1390270 h 139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437" h="1390270">
                  <a:moveTo>
                    <a:pt x="0" y="0"/>
                  </a:moveTo>
                  <a:lnTo>
                    <a:pt x="518437" y="0"/>
                  </a:lnTo>
                  <a:lnTo>
                    <a:pt x="518437" y="1124809"/>
                  </a:lnTo>
                  <a:lnTo>
                    <a:pt x="10317" y="1390270"/>
                  </a:lnTo>
                  <a:lnTo>
                    <a:pt x="0" y="1390270"/>
                  </a:lnTo>
                  <a:close/>
                </a:path>
              </a:pathLst>
            </a:custGeom>
            <a:solidFill>
              <a:srgbClr val="92D050">
                <a:alpha val="25000"/>
              </a:srgbClr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テキスト ボックス 72">
              <a:extLst>
                <a:ext uri="{FF2B5EF4-FFF2-40B4-BE49-F238E27FC236}">
                  <a16:creationId xmlns:a16="http://schemas.microsoft.com/office/drawing/2014/main" id="{AE6679E3-6733-C033-492C-29F818F2B4C2}"/>
                </a:ext>
              </a:extLst>
            </p:cNvPr>
            <p:cNvSpPr txBox="1"/>
            <p:nvPr/>
          </p:nvSpPr>
          <p:spPr>
            <a:xfrm>
              <a:off x="2329176" y="5161109"/>
              <a:ext cx="1307710" cy="348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700" b="1" dirty="0">
                  <a:solidFill>
                    <a:srgbClr val="00B050"/>
                  </a:solidFill>
                  <a:latin typeface="Avenir Next" panose="020B0503020202020204" pitchFamily="34" charset="0"/>
                </a:rPr>
                <a:t>BTOF</a:t>
              </a: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FE8A1E0D-2F18-127A-F9A6-767D29A6A878}"/>
                </a:ext>
              </a:extLst>
            </p:cNvPr>
            <p:cNvSpPr txBox="1"/>
            <p:nvPr/>
          </p:nvSpPr>
          <p:spPr>
            <a:xfrm>
              <a:off x="3382932" y="5422605"/>
              <a:ext cx="98682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700" b="1" dirty="0">
                  <a:solidFill>
                    <a:srgbClr val="92D050"/>
                  </a:solidFill>
                  <a:latin typeface="Avenir Next" panose="020B0503020202020204" pitchFamily="34" charset="0"/>
                </a:rPr>
                <a:t>FTOF</a:t>
              </a:r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AEA02FB-1B1B-A78D-9B32-FBD51DA9758A}"/>
              </a:ext>
            </a:extLst>
          </p:cNvPr>
          <p:cNvSpPr txBox="1"/>
          <p:nvPr/>
        </p:nvSpPr>
        <p:spPr>
          <a:xfrm>
            <a:off x="9931709" y="5865939"/>
            <a:ext cx="213852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dirty="0">
                <a:latin typeface="Avenir Next" panose="020B0503020202020204" pitchFamily="34" charset="0"/>
              </a:rPr>
              <a:t>Decay products </a:t>
            </a:r>
            <a:r>
              <a:rPr lang="en-US" altLang="ja-JP" sz="1050" dirty="0">
                <a:latin typeface="Avenir Next" panose="020B0503020202020204" pitchFamily="34" charset="0"/>
              </a:rPr>
              <a:t>from D-meson in ep DIS @ √s = 141 GeV 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F11EDAB-C2CD-9EF2-B132-49DA68193F42}"/>
              </a:ext>
            </a:extLst>
          </p:cNvPr>
          <p:cNvSpPr txBox="1"/>
          <p:nvPr/>
        </p:nvSpPr>
        <p:spPr>
          <a:xfrm>
            <a:off x="223682" y="5509465"/>
            <a:ext cx="16023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>
                <a:latin typeface="Avenir Next" panose="020B0503020202020204" pitchFamily="34" charset="0"/>
              </a:rPr>
              <a:t>Assuming</a:t>
            </a:r>
          </a:p>
          <a:p>
            <a:pPr algn="ctr"/>
            <a:r>
              <a:rPr kumimoji="1" lang="en-US" altLang="ja-JP" sz="1400" dirty="0">
                <a:latin typeface="Avenir Next" panose="020B0503020202020204" pitchFamily="34" charset="0"/>
              </a:rPr>
              <a:t>BTOF </a:t>
            </a:r>
            <a:r>
              <a:rPr kumimoji="1" lang="en-US" altLang="ja-JP" sz="1400" dirty="0" err="1">
                <a:latin typeface="Avenir Next" panose="020B0503020202020204" pitchFamily="34" charset="0"/>
              </a:rPr>
              <a:t>σ</a:t>
            </a:r>
            <a:r>
              <a:rPr kumimoji="1" lang="en-US" altLang="ja-JP" sz="1400" baseline="-25000" dirty="0" err="1">
                <a:latin typeface="Avenir Next" panose="020B0503020202020204" pitchFamily="34" charset="0"/>
              </a:rPr>
              <a:t>tot</a:t>
            </a:r>
            <a:r>
              <a:rPr kumimoji="1" lang="en-US" altLang="ja-JP" sz="1400" dirty="0">
                <a:latin typeface="Avenir Next" panose="020B0503020202020204" pitchFamily="34" charset="0"/>
              </a:rPr>
              <a:t> = 35 </a:t>
            </a:r>
            <a:r>
              <a:rPr kumimoji="1" lang="en-US" altLang="ja-JP" sz="1400" dirty="0" err="1">
                <a:latin typeface="Avenir Next" panose="020B0503020202020204" pitchFamily="34" charset="0"/>
              </a:rPr>
              <a:t>ps</a:t>
            </a:r>
            <a:endParaRPr kumimoji="1" lang="en-US" altLang="ja-JP" sz="1400" dirty="0">
              <a:latin typeface="Avenir Next" panose="020B0503020202020204" pitchFamily="34" charset="0"/>
            </a:endParaRPr>
          </a:p>
          <a:p>
            <a:pPr algn="ctr"/>
            <a:r>
              <a:rPr lang="en-US" altLang="ja-JP" sz="1400" dirty="0">
                <a:latin typeface="Avenir Next" panose="020B0503020202020204" pitchFamily="34" charset="0"/>
              </a:rPr>
              <a:t>FTOF </a:t>
            </a:r>
            <a:r>
              <a:rPr lang="en-US" altLang="ja-JP" sz="1400" dirty="0" err="1">
                <a:latin typeface="Avenir Next" panose="020B0503020202020204" pitchFamily="34" charset="0"/>
              </a:rPr>
              <a:t>σ</a:t>
            </a:r>
            <a:r>
              <a:rPr lang="en-US" altLang="ja-JP" sz="1400" baseline="-25000" dirty="0" err="1">
                <a:latin typeface="Avenir Next" panose="020B0503020202020204" pitchFamily="34" charset="0"/>
              </a:rPr>
              <a:t>tot</a:t>
            </a:r>
            <a:r>
              <a:rPr lang="en-US" altLang="ja-JP" sz="1400" dirty="0">
                <a:latin typeface="Avenir Next" panose="020B0503020202020204" pitchFamily="34" charset="0"/>
              </a:rPr>
              <a:t> = 25 </a:t>
            </a:r>
            <a:r>
              <a:rPr lang="en-US" altLang="ja-JP" sz="1400" dirty="0" err="1">
                <a:latin typeface="Avenir Next" panose="020B0503020202020204" pitchFamily="34" charset="0"/>
              </a:rPr>
              <a:t>ps</a:t>
            </a:r>
            <a:endParaRPr lang="en-US" altLang="ja-JP" sz="1400" dirty="0">
              <a:latin typeface="Avenir Next" panose="020B0503020202020204" pitchFamily="34" charset="0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964A73F-F4F3-A548-1A46-8DF9FDDBB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/>
              <a:t>5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9749694-A38C-5D63-35B3-79941BB17676}"/>
              </a:ext>
            </a:extLst>
          </p:cNvPr>
          <p:cNvSpPr txBox="1"/>
          <p:nvPr/>
        </p:nvSpPr>
        <p:spPr>
          <a:xfrm>
            <a:off x="2296589" y="5856432"/>
            <a:ext cx="1132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Avenir Book" panose="02000503020000020003" pitchFamily="2" charset="0"/>
              </a:rPr>
              <a:t>π from D</a:t>
            </a:r>
            <a:endParaRPr kumimoji="1" lang="ja-JP" altLang="en-US">
              <a:latin typeface="Avenir Next" panose="020B050302020202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26F2D75-5BA8-AE80-3EBE-6FFF2064F9E3}"/>
              </a:ext>
            </a:extLst>
          </p:cNvPr>
          <p:cNvSpPr txBox="1"/>
          <p:nvPr/>
        </p:nvSpPr>
        <p:spPr>
          <a:xfrm>
            <a:off x="7185532" y="5856432"/>
            <a:ext cx="1132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Avenir Book" panose="02000503020000020003" pitchFamily="2" charset="0"/>
              </a:rPr>
              <a:t>K from D</a:t>
            </a:r>
            <a:endParaRPr kumimoji="1" lang="ja-JP" altLang="en-US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672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641C15-B96B-62AC-27F1-FA80990B9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721299-CB79-35CE-665F-B99FE17A2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>
                <a:latin typeface="Avenir Next" panose="020B0503020202020204" pitchFamily="34" charset="0"/>
              </a:rPr>
              <a:t>Impact on the </a:t>
            </a:r>
            <a:r>
              <a:rPr kumimoji="1" lang="en-US" altLang="ja-JP" b="1" dirty="0" err="1">
                <a:latin typeface="Avenir Next" panose="020B0503020202020204" pitchFamily="34" charset="0"/>
              </a:rPr>
              <a:t>ePIC</a:t>
            </a:r>
            <a:r>
              <a:rPr kumimoji="1" lang="en-US" altLang="ja-JP" b="1" dirty="0">
                <a:latin typeface="Avenir Next" panose="020B0503020202020204" pitchFamily="34" charset="0"/>
              </a:rPr>
              <a:t> PID performance</a:t>
            </a:r>
            <a:endParaRPr kumimoji="1" lang="ja-JP" altLang="en-US" b="1">
              <a:latin typeface="Avenir Next" panose="020B0503020202020204" pitchFamily="34" charset="0"/>
            </a:endParaRPr>
          </a:p>
        </p:txBody>
      </p:sp>
      <p:sp>
        <p:nvSpPr>
          <p:cNvPr id="77" name="コンテンツ プレースホルダー 2">
            <a:extLst>
              <a:ext uri="{FF2B5EF4-FFF2-40B4-BE49-F238E27FC236}">
                <a16:creationId xmlns:a16="http://schemas.microsoft.com/office/drawing/2014/main" id="{09AAD273-15CC-2309-2AE4-75FBAB224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0973"/>
            <a:ext cx="10731500" cy="1448842"/>
          </a:xfrm>
        </p:spPr>
        <p:txBody>
          <a:bodyPr>
            <a:normAutofit fontScale="85000" lnSpcReduction="20000"/>
          </a:bodyPr>
          <a:lstStyle/>
          <a:p>
            <a:r>
              <a:rPr lang="en" altLang="ja-JP" dirty="0">
                <a:latin typeface="Avenir Next" panose="020B0503020202020204" pitchFamily="34" charset="0"/>
              </a:rPr>
              <a:t>Focus of TOF is below </a:t>
            </a:r>
            <a:r>
              <a:rPr lang="en" altLang="ja-JP" i="1" dirty="0">
                <a:latin typeface="Avenir Next" panose="020B0503020202020204" pitchFamily="34" charset="0"/>
              </a:rPr>
              <a:t>p</a:t>
            </a:r>
            <a:r>
              <a:rPr lang="en" altLang="ja-JP" dirty="0">
                <a:latin typeface="Avenir Next" panose="020B0503020202020204" pitchFamily="34" charset="0"/>
              </a:rPr>
              <a:t> = 1 GeV/</a:t>
            </a:r>
            <a:r>
              <a:rPr lang="en" altLang="ja-JP" i="1" dirty="0">
                <a:latin typeface="Avenir Next" panose="020B0503020202020204" pitchFamily="34" charset="0"/>
              </a:rPr>
              <a:t>c</a:t>
            </a:r>
            <a:endParaRPr lang="en" altLang="ja-JP" dirty="0">
              <a:latin typeface="Avenir Next" panose="020B0503020202020204" pitchFamily="34" charset="0"/>
            </a:endParaRPr>
          </a:p>
          <a:p>
            <a:r>
              <a:rPr lang="en" altLang="ja-JP" dirty="0">
                <a:latin typeface="Avenir Next" panose="020B0503020202020204" pitchFamily="34" charset="0"/>
              </a:rPr>
              <a:t>Particle-Identification at low momentum region is the primary task </a:t>
            </a:r>
          </a:p>
          <a:p>
            <a:r>
              <a:rPr lang="en" altLang="ja-JP" dirty="0">
                <a:latin typeface="Avenir Next" panose="020B0503020202020204" pitchFamily="34" charset="0"/>
              </a:rPr>
              <a:t>Used in conjunction with Cherenkov light detectors to eliminate PID gaps and to cross-calibrate each other in overlapping regions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C89F2C89-6BCE-47C9-D8CD-DA37651E5514}"/>
              </a:ext>
            </a:extLst>
          </p:cNvPr>
          <p:cNvGrpSpPr/>
          <p:nvPr/>
        </p:nvGrpSpPr>
        <p:grpSpPr>
          <a:xfrm>
            <a:off x="6651172" y="3287121"/>
            <a:ext cx="3484560" cy="3546613"/>
            <a:chOff x="4755171" y="3280149"/>
            <a:chExt cx="3484560" cy="3546613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7D523F12-5637-E4B7-DA3A-24783C121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55171" y="3280149"/>
              <a:ext cx="3484560" cy="3546613"/>
            </a:xfrm>
            <a:prstGeom prst="rect">
              <a:avLst/>
            </a:prstGeom>
          </p:spPr>
        </p:pic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34AB55B7-B8EE-3670-EAE9-00AEBB50E8D4}"/>
                </a:ext>
              </a:extLst>
            </p:cNvPr>
            <p:cNvSpPr/>
            <p:nvPr/>
          </p:nvSpPr>
          <p:spPr>
            <a:xfrm>
              <a:off x="6202772" y="3521669"/>
              <a:ext cx="986829" cy="2337298"/>
            </a:xfrm>
            <a:custGeom>
              <a:avLst/>
              <a:gdLst>
                <a:gd name="connsiteX0" fmla="*/ 0 w 890025"/>
                <a:gd name="connsiteY0" fmla="*/ 0 h 2928686"/>
                <a:gd name="connsiteX1" fmla="*/ 890025 w 890025"/>
                <a:gd name="connsiteY1" fmla="*/ 0 h 2928686"/>
                <a:gd name="connsiteX2" fmla="*/ 890025 w 890025"/>
                <a:gd name="connsiteY2" fmla="*/ 2928686 h 2928686"/>
                <a:gd name="connsiteX3" fmla="*/ 629009 w 890025"/>
                <a:gd name="connsiteY3" fmla="*/ 2928686 h 2928686"/>
                <a:gd name="connsiteX4" fmla="*/ 445014 w 890025"/>
                <a:gd name="connsiteY4" fmla="*/ 2591730 h 2928686"/>
                <a:gd name="connsiteX5" fmla="*/ 261089 w 890025"/>
                <a:gd name="connsiteY5" fmla="*/ 2928557 h 2928686"/>
                <a:gd name="connsiteX6" fmla="*/ 260550 w 890025"/>
                <a:gd name="connsiteY6" fmla="*/ 2928686 h 2928686"/>
                <a:gd name="connsiteX7" fmla="*/ 0 w 890025"/>
                <a:gd name="connsiteY7" fmla="*/ 2928686 h 2928686"/>
                <a:gd name="connsiteX8" fmla="*/ 0 w 890025"/>
                <a:gd name="connsiteY8" fmla="*/ 0 h 2928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0025" h="2928686">
                  <a:moveTo>
                    <a:pt x="0" y="0"/>
                  </a:moveTo>
                  <a:lnTo>
                    <a:pt x="890025" y="0"/>
                  </a:lnTo>
                  <a:lnTo>
                    <a:pt x="890025" y="2928686"/>
                  </a:lnTo>
                  <a:lnTo>
                    <a:pt x="629009" y="2928686"/>
                  </a:lnTo>
                  <a:lnTo>
                    <a:pt x="445014" y="2591730"/>
                  </a:lnTo>
                  <a:lnTo>
                    <a:pt x="261089" y="2928557"/>
                  </a:lnTo>
                  <a:lnTo>
                    <a:pt x="260550" y="2928686"/>
                  </a:lnTo>
                  <a:lnTo>
                    <a:pt x="0" y="29286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9756"/>
              </a:schemeClr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CD10EB89-4F92-3FB6-72F6-2BD5E7EE34FF}"/>
                </a:ext>
              </a:extLst>
            </p:cNvPr>
            <p:cNvSpPr txBox="1"/>
            <p:nvPr/>
          </p:nvSpPr>
          <p:spPr>
            <a:xfrm>
              <a:off x="6042331" y="3602044"/>
              <a:ext cx="1307710" cy="348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700" b="1" dirty="0" err="1">
                  <a:solidFill>
                    <a:srgbClr val="0070C0"/>
                  </a:solidFill>
                  <a:latin typeface="Avenir Next" panose="020B0503020202020204" pitchFamily="34" charset="0"/>
                </a:rPr>
                <a:t>hpDIRC</a:t>
              </a:r>
              <a:endParaRPr lang="en-US" altLang="ja-JP" sz="1700" b="1" dirty="0">
                <a:solidFill>
                  <a:srgbClr val="0070C0"/>
                </a:solidFill>
                <a:latin typeface="Avenir Next" panose="020B0503020202020204" pitchFamily="34" charset="0"/>
              </a:endParaRPr>
            </a:p>
          </p:txBody>
        </p:sp>
        <p:sp>
          <p:nvSpPr>
            <p:cNvPr id="74" name="フリーフォーム 73">
              <a:extLst>
                <a:ext uri="{FF2B5EF4-FFF2-40B4-BE49-F238E27FC236}">
                  <a16:creationId xmlns:a16="http://schemas.microsoft.com/office/drawing/2014/main" id="{8242E6C7-8CB9-41CF-8670-651B1967E706}"/>
                </a:ext>
              </a:extLst>
            </p:cNvPr>
            <p:cNvSpPr/>
            <p:nvPr/>
          </p:nvSpPr>
          <p:spPr>
            <a:xfrm>
              <a:off x="6315256" y="4471654"/>
              <a:ext cx="874344" cy="1726192"/>
            </a:xfrm>
            <a:custGeom>
              <a:avLst/>
              <a:gdLst>
                <a:gd name="connsiteX0" fmla="*/ 0 w 888364"/>
                <a:gd name="connsiteY0" fmla="*/ 0 h 883224"/>
                <a:gd name="connsiteX1" fmla="*/ 4320 w 888364"/>
                <a:gd name="connsiteY1" fmla="*/ 0 h 883224"/>
                <a:gd name="connsiteX2" fmla="*/ 4278 w 888364"/>
                <a:gd name="connsiteY2" fmla="*/ 327 h 883224"/>
                <a:gd name="connsiteX3" fmla="*/ 447078 w 888364"/>
                <a:gd name="connsiteY3" fmla="*/ 353944 h 883224"/>
                <a:gd name="connsiteX4" fmla="*/ 880882 w 888364"/>
                <a:gd name="connsiteY4" fmla="*/ 71593 h 883224"/>
                <a:gd name="connsiteX5" fmla="*/ 888364 w 888364"/>
                <a:gd name="connsiteY5" fmla="*/ 12321 h 883224"/>
                <a:gd name="connsiteX6" fmla="*/ 888364 w 888364"/>
                <a:gd name="connsiteY6" fmla="*/ 883224 h 883224"/>
                <a:gd name="connsiteX7" fmla="*/ 0 w 888364"/>
                <a:gd name="connsiteY7" fmla="*/ 883224 h 883224"/>
                <a:gd name="connsiteX8" fmla="*/ 0 w 888364"/>
                <a:gd name="connsiteY8" fmla="*/ 0 h 88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8364" h="883224">
                  <a:moveTo>
                    <a:pt x="0" y="0"/>
                  </a:moveTo>
                  <a:lnTo>
                    <a:pt x="4320" y="0"/>
                  </a:lnTo>
                  <a:lnTo>
                    <a:pt x="4278" y="327"/>
                  </a:lnTo>
                  <a:cubicBezTo>
                    <a:pt x="4278" y="195624"/>
                    <a:pt x="202526" y="353944"/>
                    <a:pt x="447078" y="353944"/>
                  </a:cubicBezTo>
                  <a:cubicBezTo>
                    <a:pt x="661061" y="353944"/>
                    <a:pt x="839593" y="232730"/>
                    <a:pt x="880882" y="71593"/>
                  </a:cubicBezTo>
                  <a:lnTo>
                    <a:pt x="888364" y="12321"/>
                  </a:lnTo>
                  <a:lnTo>
                    <a:pt x="888364" y="883224"/>
                  </a:lnTo>
                  <a:lnTo>
                    <a:pt x="0" y="883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>
                <a:alpha val="19503"/>
              </a:srgbClr>
            </a:solidFill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テキスト ボックス 74">
              <a:extLst>
                <a:ext uri="{FF2B5EF4-FFF2-40B4-BE49-F238E27FC236}">
                  <a16:creationId xmlns:a16="http://schemas.microsoft.com/office/drawing/2014/main" id="{8EC4864A-761D-C6F1-46CE-B9C0BB3A075C}"/>
                </a:ext>
              </a:extLst>
            </p:cNvPr>
            <p:cNvSpPr txBox="1"/>
            <p:nvPr/>
          </p:nvSpPr>
          <p:spPr>
            <a:xfrm>
              <a:off x="6098573" y="4471654"/>
              <a:ext cx="1307710" cy="348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700" b="1" dirty="0">
                  <a:solidFill>
                    <a:srgbClr val="00B050"/>
                  </a:solidFill>
                  <a:latin typeface="Avenir Next" panose="020B0503020202020204" pitchFamily="34" charset="0"/>
                </a:rPr>
                <a:t>BTOF</a:t>
              </a:r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FC7C8D2A-58FB-F580-EBEC-AA4E411EAD50}"/>
                </a:ext>
              </a:extLst>
            </p:cNvPr>
            <p:cNvSpPr txBox="1"/>
            <p:nvPr/>
          </p:nvSpPr>
          <p:spPr>
            <a:xfrm>
              <a:off x="5364839" y="3792648"/>
              <a:ext cx="11327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>
                  <a:latin typeface="Avenir Book" panose="02000503020000020003" pitchFamily="2" charset="0"/>
                </a:rPr>
                <a:t>K/p</a:t>
              </a:r>
              <a:r>
                <a:rPr lang="en-US" altLang="ja-JP" dirty="0">
                  <a:latin typeface="Avenir Next" panose="020B0503020202020204" pitchFamily="34" charset="0"/>
                </a:rPr>
                <a:t> 3σ</a:t>
              </a:r>
              <a:endParaRPr kumimoji="1" lang="ja-JP" altLang="en-US">
                <a:latin typeface="Avenir Next" panose="020B0503020202020204" pitchFamily="34" charset="0"/>
              </a:endParaRP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A7CFB724-4436-515F-46EC-F75CDD19C149}"/>
                </a:ext>
              </a:extLst>
            </p:cNvPr>
            <p:cNvSpPr/>
            <p:nvPr/>
          </p:nvSpPr>
          <p:spPr>
            <a:xfrm>
              <a:off x="7150084" y="3521669"/>
              <a:ext cx="518437" cy="1146094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19671"/>
              </a:schemeClr>
            </a:solidFill>
            <a:ln w="31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39D58B99-B12E-69FA-E1B7-98774FF18E32}"/>
                </a:ext>
              </a:extLst>
            </p:cNvPr>
            <p:cNvSpPr txBox="1"/>
            <p:nvPr/>
          </p:nvSpPr>
          <p:spPr>
            <a:xfrm>
              <a:off x="7200511" y="3612855"/>
              <a:ext cx="986829" cy="353943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700" b="1" dirty="0" err="1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Avenir Next" panose="020B0503020202020204" pitchFamily="34" charset="0"/>
                </a:rPr>
                <a:t>dRICH</a:t>
              </a:r>
              <a:endParaRPr lang="en-US" altLang="ja-JP" sz="17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venir Next" panose="020B0503020202020204" pitchFamily="34" charset="0"/>
              </a:endParaRPr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8479B89A-78CE-E8CB-0302-2E343E18F065}"/>
                </a:ext>
              </a:extLst>
            </p:cNvPr>
            <p:cNvSpPr/>
            <p:nvPr/>
          </p:nvSpPr>
          <p:spPr>
            <a:xfrm>
              <a:off x="7227348" y="4080073"/>
              <a:ext cx="518437" cy="2240084"/>
            </a:xfrm>
            <a:custGeom>
              <a:avLst/>
              <a:gdLst>
                <a:gd name="connsiteX0" fmla="*/ 0 w 518437"/>
                <a:gd name="connsiteY0" fmla="*/ 0 h 2240084"/>
                <a:gd name="connsiteX1" fmla="*/ 518437 w 518437"/>
                <a:gd name="connsiteY1" fmla="*/ 0 h 2240084"/>
                <a:gd name="connsiteX2" fmla="*/ 518437 w 518437"/>
                <a:gd name="connsiteY2" fmla="*/ 1974623 h 2240084"/>
                <a:gd name="connsiteX3" fmla="*/ 10317 w 518437"/>
                <a:gd name="connsiteY3" fmla="*/ 2240084 h 2240084"/>
                <a:gd name="connsiteX4" fmla="*/ 0 w 518437"/>
                <a:gd name="connsiteY4" fmla="*/ 2240084 h 2240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437" h="2240084">
                  <a:moveTo>
                    <a:pt x="0" y="0"/>
                  </a:moveTo>
                  <a:lnTo>
                    <a:pt x="518437" y="0"/>
                  </a:lnTo>
                  <a:lnTo>
                    <a:pt x="518437" y="1974623"/>
                  </a:lnTo>
                  <a:lnTo>
                    <a:pt x="10317" y="2240084"/>
                  </a:lnTo>
                  <a:lnTo>
                    <a:pt x="0" y="2240084"/>
                  </a:lnTo>
                  <a:close/>
                </a:path>
              </a:pathLst>
            </a:custGeom>
            <a:solidFill>
              <a:srgbClr val="92D050">
                <a:alpha val="19587"/>
              </a:srgbClr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52C71F98-337B-C931-0868-1E833D430101}"/>
                </a:ext>
              </a:extLst>
            </p:cNvPr>
            <p:cNvSpPr txBox="1"/>
            <p:nvPr/>
          </p:nvSpPr>
          <p:spPr>
            <a:xfrm>
              <a:off x="7073309" y="4644607"/>
              <a:ext cx="98682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700" b="1" dirty="0">
                  <a:solidFill>
                    <a:srgbClr val="92D050"/>
                  </a:solidFill>
                  <a:latin typeface="Avenir Next" panose="020B0503020202020204" pitchFamily="34" charset="0"/>
                </a:rPr>
                <a:t>FTOF</a:t>
              </a: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1C100DA2-B342-8D14-6C76-41EB7C7A54EE}"/>
              </a:ext>
            </a:extLst>
          </p:cNvPr>
          <p:cNvGrpSpPr/>
          <p:nvPr/>
        </p:nvGrpSpPr>
        <p:grpSpPr>
          <a:xfrm>
            <a:off x="1826052" y="3287423"/>
            <a:ext cx="3484560" cy="3546613"/>
            <a:chOff x="971762" y="3287424"/>
            <a:chExt cx="3484560" cy="3546613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5126D4E1-06C2-E929-3EFD-06FE9A6ED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1762" y="3287424"/>
              <a:ext cx="3484560" cy="3546613"/>
            </a:xfrm>
            <a:prstGeom prst="rect">
              <a:avLst/>
            </a:prstGeom>
          </p:spPr>
        </p:pic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4E5A8689-0BB0-2A44-414A-CD3DC8D4FBE4}"/>
                </a:ext>
              </a:extLst>
            </p:cNvPr>
            <p:cNvSpPr/>
            <p:nvPr/>
          </p:nvSpPr>
          <p:spPr>
            <a:xfrm>
              <a:off x="2433554" y="3528948"/>
              <a:ext cx="986829" cy="2511229"/>
            </a:xfrm>
            <a:custGeom>
              <a:avLst/>
              <a:gdLst>
                <a:gd name="connsiteX0" fmla="*/ 0 w 890025"/>
                <a:gd name="connsiteY0" fmla="*/ 0 h 3091068"/>
                <a:gd name="connsiteX1" fmla="*/ 890025 w 890025"/>
                <a:gd name="connsiteY1" fmla="*/ 0 h 3091068"/>
                <a:gd name="connsiteX2" fmla="*/ 890025 w 890025"/>
                <a:gd name="connsiteY2" fmla="*/ 3091068 h 3091068"/>
                <a:gd name="connsiteX3" fmla="*/ 621672 w 890025"/>
                <a:gd name="connsiteY3" fmla="*/ 3091068 h 3091068"/>
                <a:gd name="connsiteX4" fmla="*/ 441111 w 890025"/>
                <a:gd name="connsiteY4" fmla="*/ 3045349 h 3091068"/>
                <a:gd name="connsiteX5" fmla="*/ 260550 w 890025"/>
                <a:gd name="connsiteY5" fmla="*/ 3091068 h 3091068"/>
                <a:gd name="connsiteX6" fmla="*/ 0 w 890025"/>
                <a:gd name="connsiteY6" fmla="*/ 3091068 h 3091068"/>
                <a:gd name="connsiteX7" fmla="*/ 0 w 890025"/>
                <a:gd name="connsiteY7" fmla="*/ 0 h 3091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0025" h="3091068">
                  <a:moveTo>
                    <a:pt x="0" y="0"/>
                  </a:moveTo>
                  <a:lnTo>
                    <a:pt x="890025" y="0"/>
                  </a:lnTo>
                  <a:lnTo>
                    <a:pt x="890025" y="3091068"/>
                  </a:lnTo>
                  <a:lnTo>
                    <a:pt x="621672" y="3091068"/>
                  </a:lnTo>
                  <a:lnTo>
                    <a:pt x="441111" y="3045349"/>
                  </a:lnTo>
                  <a:lnTo>
                    <a:pt x="260550" y="3091068"/>
                  </a:lnTo>
                  <a:lnTo>
                    <a:pt x="0" y="30910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9652"/>
              </a:schemeClr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 69">
              <a:extLst>
                <a:ext uri="{FF2B5EF4-FFF2-40B4-BE49-F238E27FC236}">
                  <a16:creationId xmlns:a16="http://schemas.microsoft.com/office/drawing/2014/main" id="{9F09BD7F-8A09-2589-A547-10A30208F11C}"/>
                </a:ext>
              </a:extLst>
            </p:cNvPr>
            <p:cNvSpPr/>
            <p:nvPr/>
          </p:nvSpPr>
          <p:spPr>
            <a:xfrm>
              <a:off x="2545860" y="5335288"/>
              <a:ext cx="874344" cy="869285"/>
            </a:xfrm>
            <a:custGeom>
              <a:avLst/>
              <a:gdLst>
                <a:gd name="connsiteX0" fmla="*/ 0 w 888364"/>
                <a:gd name="connsiteY0" fmla="*/ 0 h 883224"/>
                <a:gd name="connsiteX1" fmla="*/ 4320 w 888364"/>
                <a:gd name="connsiteY1" fmla="*/ 0 h 883224"/>
                <a:gd name="connsiteX2" fmla="*/ 4278 w 888364"/>
                <a:gd name="connsiteY2" fmla="*/ 327 h 883224"/>
                <a:gd name="connsiteX3" fmla="*/ 447078 w 888364"/>
                <a:gd name="connsiteY3" fmla="*/ 353944 h 883224"/>
                <a:gd name="connsiteX4" fmla="*/ 880882 w 888364"/>
                <a:gd name="connsiteY4" fmla="*/ 71593 h 883224"/>
                <a:gd name="connsiteX5" fmla="*/ 888364 w 888364"/>
                <a:gd name="connsiteY5" fmla="*/ 12321 h 883224"/>
                <a:gd name="connsiteX6" fmla="*/ 888364 w 888364"/>
                <a:gd name="connsiteY6" fmla="*/ 883224 h 883224"/>
                <a:gd name="connsiteX7" fmla="*/ 0 w 888364"/>
                <a:gd name="connsiteY7" fmla="*/ 883224 h 883224"/>
                <a:gd name="connsiteX8" fmla="*/ 0 w 888364"/>
                <a:gd name="connsiteY8" fmla="*/ 0 h 88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8364" h="883224">
                  <a:moveTo>
                    <a:pt x="0" y="0"/>
                  </a:moveTo>
                  <a:lnTo>
                    <a:pt x="4320" y="0"/>
                  </a:lnTo>
                  <a:lnTo>
                    <a:pt x="4278" y="327"/>
                  </a:lnTo>
                  <a:cubicBezTo>
                    <a:pt x="4278" y="195624"/>
                    <a:pt x="202526" y="353944"/>
                    <a:pt x="447078" y="353944"/>
                  </a:cubicBezTo>
                  <a:cubicBezTo>
                    <a:pt x="661061" y="353944"/>
                    <a:pt x="839593" y="232730"/>
                    <a:pt x="880882" y="71593"/>
                  </a:cubicBezTo>
                  <a:lnTo>
                    <a:pt x="888364" y="12321"/>
                  </a:lnTo>
                  <a:lnTo>
                    <a:pt x="888364" y="883224"/>
                  </a:lnTo>
                  <a:lnTo>
                    <a:pt x="0" y="883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>
                <a:alpha val="20000"/>
              </a:srgbClr>
            </a:solidFill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F8F231C6-A025-51A9-3452-02170C5DB721}"/>
                </a:ext>
              </a:extLst>
            </p:cNvPr>
            <p:cNvSpPr txBox="1"/>
            <p:nvPr/>
          </p:nvSpPr>
          <p:spPr>
            <a:xfrm>
              <a:off x="1490548" y="3947363"/>
              <a:ext cx="11327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>
                  <a:latin typeface="Avenir Book" panose="02000503020000020003" pitchFamily="2" charset="0"/>
                </a:rPr>
                <a:t>π/K</a:t>
              </a:r>
              <a:r>
                <a:rPr lang="en-US" altLang="ja-JP" dirty="0">
                  <a:latin typeface="Avenir Next" panose="020B0503020202020204" pitchFamily="34" charset="0"/>
                </a:rPr>
                <a:t> 3σ</a:t>
              </a:r>
              <a:endParaRPr kumimoji="1" lang="ja-JP" altLang="en-US">
                <a:latin typeface="Avenir Next" panose="020B0503020202020204" pitchFamily="34" charset="0"/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7102CAE8-D6B4-40BD-B234-7AF032CA2F7F}"/>
                </a:ext>
              </a:extLst>
            </p:cNvPr>
            <p:cNvSpPr/>
            <p:nvPr/>
          </p:nvSpPr>
          <p:spPr>
            <a:xfrm>
              <a:off x="3391297" y="3528943"/>
              <a:ext cx="518437" cy="1863422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19778"/>
              </a:schemeClr>
            </a:solidFill>
            <a:ln w="31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08E58E5B-6851-B814-55B7-88F79C39E783}"/>
                </a:ext>
              </a:extLst>
            </p:cNvPr>
            <p:cNvSpPr/>
            <p:nvPr/>
          </p:nvSpPr>
          <p:spPr>
            <a:xfrm>
              <a:off x="3459201" y="4949622"/>
              <a:ext cx="518437" cy="1390270"/>
            </a:xfrm>
            <a:custGeom>
              <a:avLst/>
              <a:gdLst>
                <a:gd name="connsiteX0" fmla="*/ 0 w 518437"/>
                <a:gd name="connsiteY0" fmla="*/ 0 h 1390270"/>
                <a:gd name="connsiteX1" fmla="*/ 518437 w 518437"/>
                <a:gd name="connsiteY1" fmla="*/ 0 h 1390270"/>
                <a:gd name="connsiteX2" fmla="*/ 518437 w 518437"/>
                <a:gd name="connsiteY2" fmla="*/ 1124809 h 1390270"/>
                <a:gd name="connsiteX3" fmla="*/ 10317 w 518437"/>
                <a:gd name="connsiteY3" fmla="*/ 1390270 h 1390270"/>
                <a:gd name="connsiteX4" fmla="*/ 0 w 518437"/>
                <a:gd name="connsiteY4" fmla="*/ 1390270 h 139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437" h="1390270">
                  <a:moveTo>
                    <a:pt x="0" y="0"/>
                  </a:moveTo>
                  <a:lnTo>
                    <a:pt x="518437" y="0"/>
                  </a:lnTo>
                  <a:lnTo>
                    <a:pt x="518437" y="1124809"/>
                  </a:lnTo>
                  <a:lnTo>
                    <a:pt x="10317" y="1390270"/>
                  </a:lnTo>
                  <a:lnTo>
                    <a:pt x="0" y="1390270"/>
                  </a:lnTo>
                  <a:close/>
                </a:path>
              </a:pathLst>
            </a:custGeom>
            <a:solidFill>
              <a:srgbClr val="92D050">
                <a:alpha val="25000"/>
              </a:srgbClr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92EC509F-61A8-21CF-5325-7D7EE826D9B8}"/>
                </a:ext>
              </a:extLst>
            </p:cNvPr>
            <p:cNvSpPr txBox="1"/>
            <p:nvPr/>
          </p:nvSpPr>
          <p:spPr>
            <a:xfrm>
              <a:off x="2273113" y="3609318"/>
              <a:ext cx="1307710" cy="348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700" b="1" dirty="0" err="1">
                  <a:solidFill>
                    <a:srgbClr val="0070C0"/>
                  </a:solidFill>
                  <a:latin typeface="Avenir Next" panose="020B0503020202020204" pitchFamily="34" charset="0"/>
                </a:rPr>
                <a:t>hpDIRC</a:t>
              </a:r>
              <a:endParaRPr lang="en-US" altLang="ja-JP" sz="1700" b="1" dirty="0">
                <a:solidFill>
                  <a:srgbClr val="0070C0"/>
                </a:solidFill>
                <a:latin typeface="Avenir Next" panose="020B0503020202020204" pitchFamily="34" charset="0"/>
              </a:endParaRPr>
            </a:p>
          </p:txBody>
        </p:sp>
        <p:sp>
          <p:nvSpPr>
            <p:cNvPr id="73" name="テキスト ボックス 72">
              <a:extLst>
                <a:ext uri="{FF2B5EF4-FFF2-40B4-BE49-F238E27FC236}">
                  <a16:creationId xmlns:a16="http://schemas.microsoft.com/office/drawing/2014/main" id="{8C09431D-C1B4-EA10-6453-DD0BD45FD3EE}"/>
                </a:ext>
              </a:extLst>
            </p:cNvPr>
            <p:cNvSpPr txBox="1"/>
            <p:nvPr/>
          </p:nvSpPr>
          <p:spPr>
            <a:xfrm>
              <a:off x="2329176" y="5161109"/>
              <a:ext cx="1307710" cy="348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700" b="1" dirty="0">
                  <a:solidFill>
                    <a:srgbClr val="00B050"/>
                  </a:solidFill>
                  <a:latin typeface="Avenir Next" panose="020B0503020202020204" pitchFamily="34" charset="0"/>
                </a:rPr>
                <a:t>BTOF</a:t>
              </a: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C1DB2347-CB5F-E57B-34A3-DD2436266F25}"/>
                </a:ext>
              </a:extLst>
            </p:cNvPr>
            <p:cNvSpPr txBox="1"/>
            <p:nvPr/>
          </p:nvSpPr>
          <p:spPr>
            <a:xfrm>
              <a:off x="3435193" y="3583072"/>
              <a:ext cx="98682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700" b="1" dirty="0" err="1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Avenir Next" panose="020B0503020202020204" pitchFamily="34" charset="0"/>
                </a:rPr>
                <a:t>dRICH</a:t>
              </a:r>
              <a:endParaRPr lang="en-US" altLang="ja-JP" sz="17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venir Next" panose="020B0503020202020204" pitchFamily="34" charset="0"/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2421FA46-234A-B414-3784-4EA4FD9A10CC}"/>
                </a:ext>
              </a:extLst>
            </p:cNvPr>
            <p:cNvSpPr txBox="1"/>
            <p:nvPr/>
          </p:nvSpPr>
          <p:spPr>
            <a:xfrm>
              <a:off x="3382932" y="5422605"/>
              <a:ext cx="98682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700" b="1" dirty="0">
                  <a:solidFill>
                    <a:srgbClr val="92D050"/>
                  </a:solidFill>
                  <a:latin typeface="Avenir Next" panose="020B0503020202020204" pitchFamily="34" charset="0"/>
                </a:rPr>
                <a:t>FTOF</a:t>
              </a:r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2362DCD-B348-B716-A885-007945C60913}"/>
              </a:ext>
            </a:extLst>
          </p:cNvPr>
          <p:cNvSpPr txBox="1"/>
          <p:nvPr/>
        </p:nvSpPr>
        <p:spPr>
          <a:xfrm>
            <a:off x="9931709" y="5865939"/>
            <a:ext cx="213852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dirty="0">
                <a:latin typeface="Avenir Next" panose="020B0503020202020204" pitchFamily="34" charset="0"/>
              </a:rPr>
              <a:t>Decay products </a:t>
            </a:r>
            <a:r>
              <a:rPr lang="en-US" altLang="ja-JP" sz="1050" dirty="0">
                <a:latin typeface="Avenir Next" panose="020B0503020202020204" pitchFamily="34" charset="0"/>
              </a:rPr>
              <a:t>from D-meson in ep DIS @ √s = 141 GeV 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CE828D8-C302-E043-5D49-F10CD93F3B9B}"/>
              </a:ext>
            </a:extLst>
          </p:cNvPr>
          <p:cNvSpPr txBox="1"/>
          <p:nvPr/>
        </p:nvSpPr>
        <p:spPr>
          <a:xfrm>
            <a:off x="223682" y="5509465"/>
            <a:ext cx="16023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>
                <a:latin typeface="Avenir Next" panose="020B0503020202020204" pitchFamily="34" charset="0"/>
              </a:rPr>
              <a:t>Assuming</a:t>
            </a:r>
          </a:p>
          <a:p>
            <a:pPr algn="ctr"/>
            <a:r>
              <a:rPr kumimoji="1" lang="en-US" altLang="ja-JP" sz="1400" dirty="0">
                <a:latin typeface="Avenir Next" panose="020B0503020202020204" pitchFamily="34" charset="0"/>
              </a:rPr>
              <a:t>BTOF </a:t>
            </a:r>
            <a:r>
              <a:rPr kumimoji="1" lang="en-US" altLang="ja-JP" sz="1400" dirty="0" err="1">
                <a:latin typeface="Avenir Next" panose="020B0503020202020204" pitchFamily="34" charset="0"/>
              </a:rPr>
              <a:t>σ</a:t>
            </a:r>
            <a:r>
              <a:rPr kumimoji="1" lang="en-US" altLang="ja-JP" sz="1400" baseline="-25000" dirty="0" err="1">
                <a:latin typeface="Avenir Next" panose="020B0503020202020204" pitchFamily="34" charset="0"/>
              </a:rPr>
              <a:t>tot</a:t>
            </a:r>
            <a:r>
              <a:rPr kumimoji="1" lang="en-US" altLang="ja-JP" sz="1400" dirty="0">
                <a:latin typeface="Avenir Next" panose="020B0503020202020204" pitchFamily="34" charset="0"/>
              </a:rPr>
              <a:t> = 35 </a:t>
            </a:r>
            <a:r>
              <a:rPr kumimoji="1" lang="en-US" altLang="ja-JP" sz="1400" dirty="0" err="1">
                <a:latin typeface="Avenir Next" panose="020B0503020202020204" pitchFamily="34" charset="0"/>
              </a:rPr>
              <a:t>ps</a:t>
            </a:r>
            <a:endParaRPr kumimoji="1" lang="en-US" altLang="ja-JP" sz="1400" dirty="0">
              <a:latin typeface="Avenir Next" panose="020B0503020202020204" pitchFamily="34" charset="0"/>
            </a:endParaRPr>
          </a:p>
          <a:p>
            <a:pPr algn="ctr"/>
            <a:r>
              <a:rPr lang="en-US" altLang="ja-JP" sz="1400" dirty="0">
                <a:latin typeface="Avenir Next" panose="020B0503020202020204" pitchFamily="34" charset="0"/>
              </a:rPr>
              <a:t>FTOF </a:t>
            </a:r>
            <a:r>
              <a:rPr lang="en-US" altLang="ja-JP" sz="1400" dirty="0" err="1">
                <a:latin typeface="Avenir Next" panose="020B0503020202020204" pitchFamily="34" charset="0"/>
              </a:rPr>
              <a:t>σ</a:t>
            </a:r>
            <a:r>
              <a:rPr lang="en-US" altLang="ja-JP" sz="1400" baseline="-25000" dirty="0" err="1">
                <a:latin typeface="Avenir Next" panose="020B0503020202020204" pitchFamily="34" charset="0"/>
              </a:rPr>
              <a:t>tot</a:t>
            </a:r>
            <a:r>
              <a:rPr lang="en-US" altLang="ja-JP" sz="1400" dirty="0">
                <a:latin typeface="Avenir Next" panose="020B0503020202020204" pitchFamily="34" charset="0"/>
              </a:rPr>
              <a:t> = 25 </a:t>
            </a:r>
            <a:r>
              <a:rPr lang="en-US" altLang="ja-JP" sz="1400" dirty="0" err="1">
                <a:latin typeface="Avenir Next" panose="020B0503020202020204" pitchFamily="34" charset="0"/>
              </a:rPr>
              <a:t>ps</a:t>
            </a:r>
            <a:endParaRPr lang="en-US" altLang="ja-JP" sz="1400" dirty="0">
              <a:latin typeface="Avenir Next" panose="020B0503020202020204" pitchFamily="34" charset="0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70A73BE-A581-4033-9AF7-3C80FE1FF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/>
              <a:t>5</a:t>
            </a:r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9309A94-A3B8-0DC6-42A8-B887F3FF8CB1}"/>
              </a:ext>
            </a:extLst>
          </p:cNvPr>
          <p:cNvSpPr txBox="1"/>
          <p:nvPr/>
        </p:nvSpPr>
        <p:spPr>
          <a:xfrm>
            <a:off x="2296589" y="5856432"/>
            <a:ext cx="1132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Avenir Book" panose="02000503020000020003" pitchFamily="2" charset="0"/>
              </a:rPr>
              <a:t>π from D</a:t>
            </a:r>
            <a:endParaRPr kumimoji="1" lang="ja-JP" altLang="en-US">
              <a:latin typeface="Avenir Next" panose="020B050302020202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5C0C4DD-BA38-3E6F-2EF3-37454F7104D1}"/>
              </a:ext>
            </a:extLst>
          </p:cNvPr>
          <p:cNvSpPr txBox="1"/>
          <p:nvPr/>
        </p:nvSpPr>
        <p:spPr>
          <a:xfrm>
            <a:off x="7185532" y="5856432"/>
            <a:ext cx="1132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Avenir Book" panose="02000503020000020003" pitchFamily="2" charset="0"/>
              </a:rPr>
              <a:t>K from D</a:t>
            </a:r>
            <a:endParaRPr kumimoji="1" lang="ja-JP" altLang="en-US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861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5D45A0-5AEC-CF61-7163-59DB34946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DD064D8E-E8C6-D69C-2859-968BB305A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6810273" cy="4086164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A5732D2-960F-6550-5722-2D880A758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>
                <a:latin typeface="Avenir Next" panose="020B0503020202020204" pitchFamily="34" charset="0"/>
              </a:rPr>
              <a:t>Sensor Timing Resolution </a:t>
            </a:r>
            <a:r>
              <a:rPr lang="en-US" altLang="ja-JP" b="1" dirty="0" err="1">
                <a:latin typeface="Avenir Next" panose="020B0503020202020204" pitchFamily="34" charset="0"/>
              </a:rPr>
              <a:t>v.s</a:t>
            </a:r>
            <a:r>
              <a:rPr lang="en-US" altLang="ja-JP" b="1" dirty="0">
                <a:latin typeface="Avenir Next" panose="020B0503020202020204" pitchFamily="34" charset="0"/>
              </a:rPr>
              <a:t>. </a:t>
            </a:r>
            <a:br>
              <a:rPr lang="en-US" altLang="ja-JP" b="1" dirty="0">
                <a:latin typeface="Avenir Next" panose="020B0503020202020204" pitchFamily="34" charset="0"/>
              </a:rPr>
            </a:br>
            <a:r>
              <a:rPr lang="en-US" altLang="ja-JP" b="1" dirty="0">
                <a:latin typeface="Avenir Next" panose="020B0503020202020204" pitchFamily="34" charset="0"/>
              </a:rPr>
              <a:t>Overlap with </a:t>
            </a:r>
            <a:r>
              <a:rPr lang="en-US" altLang="ja-JP" b="1" dirty="0" err="1">
                <a:latin typeface="Avenir Next" panose="020B0503020202020204" pitchFamily="34" charset="0"/>
              </a:rPr>
              <a:t>hpDIRC</a:t>
            </a:r>
            <a:endParaRPr kumimoji="1" lang="ja-JP" altLang="en-US" b="1" baseline="-25000">
              <a:latin typeface="Avenir Next" panose="020B0503020202020204" pitchFamily="34" charset="0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FE417779-B70A-63D6-43A2-91411F04F3C6}"/>
              </a:ext>
            </a:extLst>
          </p:cNvPr>
          <p:cNvGrpSpPr/>
          <p:nvPr/>
        </p:nvGrpSpPr>
        <p:grpSpPr>
          <a:xfrm>
            <a:off x="7530265" y="4076581"/>
            <a:ext cx="3281570" cy="353943"/>
            <a:chOff x="7727973" y="4387697"/>
            <a:chExt cx="3281570" cy="353943"/>
          </a:xfrm>
        </p:grpSpPr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7909A8E8-7F68-52EA-E9C1-BCB1DE12F165}"/>
                </a:ext>
              </a:extLst>
            </p:cNvPr>
            <p:cNvSpPr txBox="1"/>
            <p:nvPr/>
          </p:nvSpPr>
          <p:spPr>
            <a:xfrm>
              <a:off x="8135480" y="4387697"/>
              <a:ext cx="2874063" cy="3539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700" b="1" dirty="0" err="1">
                  <a:solidFill>
                    <a:srgbClr val="45AC43"/>
                  </a:solidFill>
                  <a:latin typeface="Avenir Next" panose="020B0503020202020204" pitchFamily="34" charset="0"/>
                </a:rPr>
                <a:t>hpDIRC</a:t>
              </a:r>
              <a:r>
                <a:rPr lang="en-US" altLang="ja-JP" sz="1700" b="1" dirty="0">
                  <a:solidFill>
                    <a:srgbClr val="45AC43"/>
                  </a:solidFill>
                  <a:latin typeface="Avenir Next" panose="020B0503020202020204" pitchFamily="34" charset="0"/>
                </a:rPr>
                <a:t> limit for K/p </a:t>
              </a:r>
              <a:r>
                <a:rPr lang="en-US" altLang="ja-JP" sz="1700" b="1" dirty="0" err="1">
                  <a:solidFill>
                    <a:srgbClr val="45AC43"/>
                  </a:solidFill>
                  <a:latin typeface="Avenir Next" panose="020B0503020202020204" pitchFamily="34" charset="0"/>
                </a:rPr>
                <a:t>sep.</a:t>
              </a:r>
              <a:endParaRPr lang="en-US" altLang="ja-JP" sz="1700" b="1" dirty="0">
                <a:solidFill>
                  <a:srgbClr val="45AC43"/>
                </a:solidFill>
                <a:latin typeface="Avenir Next" panose="020B0503020202020204" pitchFamily="34" charset="0"/>
              </a:endParaRPr>
            </a:p>
          </p:txBody>
        </p:sp>
        <p:cxnSp>
          <p:nvCxnSpPr>
            <p:cNvPr id="26" name="直線矢印コネクタ 25">
              <a:extLst>
                <a:ext uri="{FF2B5EF4-FFF2-40B4-BE49-F238E27FC236}">
                  <a16:creationId xmlns:a16="http://schemas.microsoft.com/office/drawing/2014/main" id="{D4FDD2B3-4180-36DF-F794-8AE52980C9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27973" y="4574607"/>
              <a:ext cx="407507" cy="0"/>
            </a:xfrm>
            <a:prstGeom prst="straightConnector1">
              <a:avLst/>
            </a:prstGeom>
            <a:ln>
              <a:solidFill>
                <a:srgbClr val="45AC43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1AA375C6-F52C-14F3-2196-C913DD117A99}"/>
              </a:ext>
            </a:extLst>
          </p:cNvPr>
          <p:cNvGrpSpPr/>
          <p:nvPr/>
        </p:nvGrpSpPr>
        <p:grpSpPr>
          <a:xfrm>
            <a:off x="7530265" y="4980264"/>
            <a:ext cx="3243469" cy="353943"/>
            <a:chOff x="7766074" y="5300911"/>
            <a:chExt cx="3243469" cy="353943"/>
          </a:xfrm>
        </p:grpSpPr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35BBFACF-795C-30C4-CA2D-CCC7E1DFF401}"/>
                </a:ext>
              </a:extLst>
            </p:cNvPr>
            <p:cNvSpPr txBox="1"/>
            <p:nvPr/>
          </p:nvSpPr>
          <p:spPr>
            <a:xfrm>
              <a:off x="8135480" y="5300911"/>
              <a:ext cx="2874063" cy="3539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700" b="1" dirty="0" err="1">
                  <a:solidFill>
                    <a:srgbClr val="317AB7"/>
                  </a:solidFill>
                  <a:latin typeface="Avenir Next" panose="020B0503020202020204" pitchFamily="34" charset="0"/>
                </a:rPr>
                <a:t>hpDIRC</a:t>
              </a:r>
              <a:r>
                <a:rPr lang="en-US" altLang="ja-JP" sz="1700" b="1" dirty="0">
                  <a:solidFill>
                    <a:srgbClr val="317AB7"/>
                  </a:solidFill>
                  <a:latin typeface="Avenir Next" panose="020B0503020202020204" pitchFamily="34" charset="0"/>
                </a:rPr>
                <a:t> limit for </a:t>
              </a:r>
              <a:r>
                <a:rPr lang="en-US" altLang="ja-JP" sz="1700" b="1" dirty="0">
                  <a:solidFill>
                    <a:srgbClr val="317AB7"/>
                  </a:solidFill>
                  <a:latin typeface="Avenir Book" panose="02000503020000020003" pitchFamily="2" charset="0"/>
                </a:rPr>
                <a:t>π</a:t>
              </a:r>
              <a:r>
                <a:rPr lang="en-US" altLang="ja-JP" sz="1700" b="1" dirty="0">
                  <a:solidFill>
                    <a:srgbClr val="317AB7"/>
                  </a:solidFill>
                  <a:latin typeface="Avenir Next" panose="020B0503020202020204" pitchFamily="34" charset="0"/>
                </a:rPr>
                <a:t>/K </a:t>
              </a:r>
              <a:r>
                <a:rPr lang="en-US" altLang="ja-JP" sz="1700" b="1" dirty="0" err="1">
                  <a:solidFill>
                    <a:srgbClr val="317AB7"/>
                  </a:solidFill>
                  <a:latin typeface="Avenir Next" panose="020B0503020202020204" pitchFamily="34" charset="0"/>
                </a:rPr>
                <a:t>sep.</a:t>
              </a:r>
              <a:endParaRPr lang="en-US" altLang="ja-JP" sz="1700" b="1" dirty="0">
                <a:solidFill>
                  <a:srgbClr val="317AB7"/>
                </a:solidFill>
                <a:latin typeface="Avenir Next" panose="020B0503020202020204" pitchFamily="34" charset="0"/>
              </a:endParaRPr>
            </a:p>
          </p:txBody>
        </p:sp>
        <p:cxnSp>
          <p:nvCxnSpPr>
            <p:cNvPr id="28" name="直線矢印コネクタ 27">
              <a:extLst>
                <a:ext uri="{FF2B5EF4-FFF2-40B4-BE49-F238E27FC236}">
                  <a16:creationId xmlns:a16="http://schemas.microsoft.com/office/drawing/2014/main" id="{D02EB668-A632-3B17-532A-2F1AFBA366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66074" y="5492514"/>
              <a:ext cx="407507" cy="0"/>
            </a:xfrm>
            <a:prstGeom prst="straightConnector1">
              <a:avLst/>
            </a:prstGeom>
            <a:ln>
              <a:solidFill>
                <a:srgbClr val="317AB7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C3B23061-36BC-7B32-1C36-529F4D7BC03E}"/>
              </a:ext>
            </a:extLst>
          </p:cNvPr>
          <p:cNvSpPr txBox="1"/>
          <p:nvPr/>
        </p:nvSpPr>
        <p:spPr>
          <a:xfrm>
            <a:off x="482071" y="5729167"/>
            <a:ext cx="112278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" altLang="ja-JP" sz="2000" dirty="0">
                <a:solidFill>
                  <a:schemeClr val="bg1"/>
                </a:solidFill>
                <a:latin typeface="Avenir Next" panose="020B0503020202020204" pitchFamily="34" charset="0"/>
              </a:rPr>
              <a:t>Even in the worst case scenario, with current sensor performance (</a:t>
            </a:r>
            <a:r>
              <a:rPr lang="en-US" altLang="ja-JP" sz="2000" dirty="0">
                <a:solidFill>
                  <a:schemeClr val="bg1"/>
                </a:solidFill>
                <a:latin typeface="Avenir Next" panose="020B0503020202020204" pitchFamily="34" charset="0"/>
              </a:rPr>
              <a:t>σ</a:t>
            </a:r>
            <a:r>
              <a:rPr lang="en-US" altLang="ja-JP" sz="2000" baseline="-25000" dirty="0">
                <a:solidFill>
                  <a:schemeClr val="bg1"/>
                </a:solidFill>
                <a:latin typeface="Avenir Next" panose="020B0503020202020204" pitchFamily="34" charset="0"/>
              </a:rPr>
              <a:t>sensor</a:t>
            </a:r>
            <a:r>
              <a:rPr lang="en-US" altLang="ja-JP" sz="2000" dirty="0">
                <a:solidFill>
                  <a:schemeClr val="bg1"/>
                </a:solidFill>
                <a:latin typeface="Avenir Next" panose="020B0503020202020204" pitchFamily="34" charset="0"/>
              </a:rPr>
              <a:t>~35 </a:t>
            </a:r>
            <a:r>
              <a:rPr lang="en-US" altLang="ja-JP" sz="2000" dirty="0" err="1">
                <a:solidFill>
                  <a:schemeClr val="bg1"/>
                </a:solidFill>
                <a:latin typeface="Avenir Next" panose="020B0503020202020204" pitchFamily="34" charset="0"/>
              </a:rPr>
              <a:t>ps</a:t>
            </a:r>
            <a:r>
              <a:rPr lang="en" altLang="ja-JP" sz="2000" dirty="0">
                <a:solidFill>
                  <a:schemeClr val="bg1"/>
                </a:solidFill>
                <a:latin typeface="Avenir Next" panose="020B0503020202020204" pitchFamily="34" charset="0"/>
              </a:rPr>
              <a:t>), there is an overlap area with </a:t>
            </a:r>
            <a:r>
              <a:rPr lang="en" altLang="ja-JP" sz="2000" dirty="0" err="1">
                <a:solidFill>
                  <a:schemeClr val="bg1"/>
                </a:solidFill>
                <a:latin typeface="Avenir Next" panose="020B0503020202020204" pitchFamily="34" charset="0"/>
              </a:rPr>
              <a:t>hpDIRC</a:t>
            </a:r>
            <a:r>
              <a:rPr lang="en" altLang="ja-JP" sz="2000" dirty="0">
                <a:solidFill>
                  <a:schemeClr val="bg1"/>
                </a:solidFill>
                <a:latin typeface="Avenir Next" panose="020B0503020202020204" pitchFamily="34" charset="0"/>
              </a:rPr>
              <a:t> </a:t>
            </a:r>
            <a:r>
              <a:rPr lang="ja-JP" altLang="en-US" sz="2000">
                <a:solidFill>
                  <a:schemeClr val="bg1"/>
                </a:solidFill>
                <a:latin typeface="Avenir Next" panose="020B0503020202020204" pitchFamily="34" charset="0"/>
              </a:rPr>
              <a:t>→</a:t>
            </a:r>
            <a:r>
              <a:rPr lang="en-US" altLang="ja-JP" sz="2000" dirty="0">
                <a:solidFill>
                  <a:schemeClr val="bg1"/>
                </a:solidFill>
                <a:latin typeface="Avenir Next" panose="020B0503020202020204" pitchFamily="34" charset="0"/>
              </a:rPr>
              <a:t> </a:t>
            </a:r>
            <a:r>
              <a:rPr lang="en-US" altLang="ja-JP" sz="2000" b="1" dirty="0">
                <a:solidFill>
                  <a:schemeClr val="bg1"/>
                </a:solidFill>
                <a:latin typeface="Avenir Next" panose="020B0503020202020204" pitchFamily="34" charset="0"/>
              </a:rPr>
              <a:t>Already no PID hole!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err="1">
                <a:solidFill>
                  <a:schemeClr val="bg1"/>
                </a:solidFill>
                <a:latin typeface="Avenir Next" panose="020B0503020202020204" pitchFamily="34" charset="0"/>
              </a:rPr>
              <a:t>σ</a:t>
            </a:r>
            <a:r>
              <a:rPr lang="en-US" altLang="ja-JP" sz="2000" baseline="-25000" dirty="0" err="1">
                <a:solidFill>
                  <a:schemeClr val="bg1"/>
                </a:solidFill>
                <a:latin typeface="Avenir Next" panose="020B0503020202020204" pitchFamily="34" charset="0"/>
              </a:rPr>
              <a:t>sensor</a:t>
            </a:r>
            <a:r>
              <a:rPr lang="en-US" altLang="ja-JP" sz="2000" dirty="0">
                <a:solidFill>
                  <a:schemeClr val="bg1"/>
                </a:solidFill>
                <a:latin typeface="Avenir Next" panose="020B0503020202020204" pitchFamily="34" charset="0"/>
              </a:rPr>
              <a:t>&gt; 90 </a:t>
            </a:r>
            <a:r>
              <a:rPr lang="en-US" altLang="ja-JP" sz="2000" dirty="0" err="1">
                <a:solidFill>
                  <a:schemeClr val="bg1"/>
                </a:solidFill>
                <a:latin typeface="Avenir Next" panose="020B0503020202020204" pitchFamily="34" charset="0"/>
              </a:rPr>
              <a:t>ps</a:t>
            </a:r>
            <a:r>
              <a:rPr lang="en-US" altLang="ja-JP" sz="2000" dirty="0">
                <a:solidFill>
                  <a:schemeClr val="bg1"/>
                </a:solidFill>
                <a:latin typeface="Avenir Next" panose="020B0503020202020204" pitchFamily="34" charset="0"/>
              </a:rPr>
              <a:t> doesn’t have overlapping region with </a:t>
            </a:r>
            <a:r>
              <a:rPr lang="en-US" altLang="ja-JP" sz="2000" dirty="0" err="1">
                <a:solidFill>
                  <a:schemeClr val="bg1"/>
                </a:solidFill>
                <a:latin typeface="Avenir Next" panose="020B0503020202020204" pitchFamily="34" charset="0"/>
              </a:rPr>
              <a:t>hpDIRC</a:t>
            </a:r>
            <a:r>
              <a:rPr lang="en-US" altLang="ja-JP" sz="2000" dirty="0">
                <a:solidFill>
                  <a:schemeClr val="bg1"/>
                </a:solidFill>
                <a:latin typeface="Avenir Next" panose="020B0503020202020204" pitchFamily="34" charset="0"/>
              </a:rPr>
              <a:t> in K/p separation any more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02D9852-FFA5-3C0F-CDCB-2913C08FB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5771" y="6379705"/>
            <a:ext cx="2743200" cy="365125"/>
          </a:xfrm>
        </p:spPr>
        <p:txBody>
          <a:bodyPr/>
          <a:lstStyle/>
          <a:p>
            <a:r>
              <a:rPr lang="en-US" altLang="ja-JP" dirty="0"/>
              <a:t>6</a:t>
            </a:r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0AC8D39-FA6A-D5FB-F3E3-359D7FCD27AB}"/>
              </a:ext>
            </a:extLst>
          </p:cNvPr>
          <p:cNvSpPr txBox="1"/>
          <p:nvPr/>
        </p:nvSpPr>
        <p:spPr>
          <a:xfrm>
            <a:off x="6095999" y="2006523"/>
            <a:ext cx="644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>
                <a:latin typeface="Avenir Next" panose="020B0503020202020204" pitchFamily="34" charset="0"/>
              </a:rPr>
              <a:t>y = 0</a:t>
            </a:r>
            <a:endParaRPr kumimoji="1" lang="ja-JP" altLang="en-US" sz="1400" b="1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90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86600</TotalTime>
  <Words>2020</Words>
  <Application>Microsoft Macintosh PowerPoint</Application>
  <PresentationFormat>ワイド画面</PresentationFormat>
  <Paragraphs>275</Paragraphs>
  <Slides>25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32" baseType="lpstr">
      <vt:lpstr>游ゴシック</vt:lpstr>
      <vt:lpstr>游ゴシック Light</vt:lpstr>
      <vt:lpstr>Arial</vt:lpstr>
      <vt:lpstr>Avenir Book</vt:lpstr>
      <vt:lpstr>Avenir Next</vt:lpstr>
      <vt:lpstr>Cambria Math</vt:lpstr>
      <vt:lpstr>Office テーマ</vt:lpstr>
      <vt:lpstr>TOF requirements,  T0 determination,  Timing calibrations</vt:lpstr>
      <vt:lpstr>Message from Jeff</vt:lpstr>
      <vt:lpstr>Recap of AC-LGAD TOF</vt:lpstr>
      <vt:lpstr>Recap of AC-LGAD TOF</vt:lpstr>
      <vt:lpstr>Message from Jeff</vt:lpstr>
      <vt:lpstr>Impact on the ePIC PID performance</vt:lpstr>
      <vt:lpstr>Impact on the ePIC PID performance</vt:lpstr>
      <vt:lpstr>Impact on the ePIC PID performance</vt:lpstr>
      <vt:lpstr>Sensor Timing Resolution v.s.  Overlap with hpDIRC</vt:lpstr>
      <vt:lpstr>Sensor Timing Resolution v.s.  Overlap with hpDIRC</vt:lpstr>
      <vt:lpstr>Sensor Timing Resolution v.s.  Overlap with hpDIRC</vt:lpstr>
      <vt:lpstr>Message from Jeff</vt:lpstr>
      <vt:lpstr>T0 Timing Resolution v.s. PID performance (BTOF case)</vt:lpstr>
      <vt:lpstr>T0 Timing Resolution v.s. PID performance (BTOF case)</vt:lpstr>
      <vt:lpstr>T0 Timing Resolution v.s. PID performance (BTOF case)</vt:lpstr>
      <vt:lpstr>T0 Timing Resolution v.s. PID performance (BTOF case)</vt:lpstr>
      <vt:lpstr>T0 Timing Resolution v.s. PID performance (BTOF case)</vt:lpstr>
      <vt:lpstr>Message from Jeff</vt:lpstr>
      <vt:lpstr>T0 Monitoring and Calibration</vt:lpstr>
      <vt:lpstr>T0 Monitoring and Calibration</vt:lpstr>
      <vt:lpstr>T0 Monitoring and Calibration</vt:lpstr>
      <vt:lpstr>Summary</vt:lpstr>
      <vt:lpstr>Summary</vt:lpstr>
      <vt:lpstr>Summary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Satoshi YANO</dc:creator>
  <cp:lastModifiedBy>Satoshi YANO</cp:lastModifiedBy>
  <cp:revision>1812</cp:revision>
  <dcterms:created xsi:type="dcterms:W3CDTF">2025-04-11T07:28:13Z</dcterms:created>
  <dcterms:modified xsi:type="dcterms:W3CDTF">2025-07-17T17:16:09Z</dcterms:modified>
</cp:coreProperties>
</file>