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5"/>
  </p:notesMasterIdLst>
  <p:sldIdLst>
    <p:sldId id="4050" r:id="rId5"/>
    <p:sldId id="4055" r:id="rId6"/>
    <p:sldId id="4056" r:id="rId7"/>
    <p:sldId id="4057" r:id="rId8"/>
    <p:sldId id="679" r:id="rId9"/>
    <p:sldId id="4059" r:id="rId10"/>
    <p:sldId id="4058" r:id="rId11"/>
    <p:sldId id="4052" r:id="rId12"/>
    <p:sldId id="4051" r:id="rId13"/>
    <p:sldId id="4049" r:id="rId14"/>
    <p:sldId id="4063" r:id="rId15"/>
    <p:sldId id="4064" r:id="rId16"/>
    <p:sldId id="4060" r:id="rId17"/>
    <p:sldId id="4054" r:id="rId18"/>
    <p:sldId id="4061" r:id="rId19"/>
    <p:sldId id="4062" r:id="rId20"/>
    <p:sldId id="4065" r:id="rId21"/>
    <p:sldId id="4066" r:id="rId22"/>
    <p:sldId id="4067" r:id="rId23"/>
    <p:sldId id="40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88" autoAdjust="0"/>
  </p:normalViewPr>
  <p:slideViewPr>
    <p:cSldViewPr snapToGrid="0">
      <p:cViewPr varScale="1">
        <p:scale>
          <a:sx n="93" d="100"/>
          <a:sy n="93" d="100"/>
        </p:scale>
        <p:origin x="644" y="2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6940A072-6848-48CF-AD97-DF31A77E1724}"/>
    <pc:docChg chg="custSel addSld delSld modSld">
      <pc:chgData name="Jeff Landgraf" userId="367c8676d18b2324" providerId="LiveId" clId="{6940A072-6848-48CF-AD97-DF31A77E1724}" dt="2025-07-17T01:40:59.161" v="3854" actId="20577"/>
      <pc:docMkLst>
        <pc:docMk/>
      </pc:docMkLst>
      <pc:sldChg chg="del">
        <pc:chgData name="Jeff Landgraf" userId="367c8676d18b2324" providerId="LiveId" clId="{6940A072-6848-48CF-AD97-DF31A77E1724}" dt="2025-07-15T20:52:41.536" v="1" actId="47"/>
        <pc:sldMkLst>
          <pc:docMk/>
          <pc:sldMk cId="152865787" sldId="548"/>
        </pc:sldMkLst>
      </pc:sldChg>
      <pc:sldChg chg="modSp mod">
        <pc:chgData name="Jeff Landgraf" userId="367c8676d18b2324" providerId="LiveId" clId="{6940A072-6848-48CF-AD97-DF31A77E1724}" dt="2025-07-15T21:35:09.537" v="1838" actId="20577"/>
        <pc:sldMkLst>
          <pc:docMk/>
          <pc:sldMk cId="1691140736" sldId="4050"/>
        </pc:sldMkLst>
        <pc:spChg chg="mod">
          <ac:chgData name="Jeff Landgraf" userId="367c8676d18b2324" providerId="LiveId" clId="{6940A072-6848-48CF-AD97-DF31A77E1724}" dt="2025-07-15T21:35:09.537" v="1838" actId="20577"/>
          <ac:spMkLst>
            <pc:docMk/>
            <pc:sldMk cId="1691140736" sldId="4050"/>
            <ac:spMk id="2" creationId="{B1C22E71-BB4A-E217-EF24-768E63F593A1}"/>
          </ac:spMkLst>
        </pc:spChg>
      </pc:sldChg>
      <pc:sldChg chg="modSp mod">
        <pc:chgData name="Jeff Landgraf" userId="367c8676d18b2324" providerId="LiveId" clId="{6940A072-6848-48CF-AD97-DF31A77E1724}" dt="2025-07-16T18:51:17.057" v="2222" actId="20577"/>
        <pc:sldMkLst>
          <pc:docMk/>
          <pc:sldMk cId="2572031955" sldId="4052"/>
        </pc:sldMkLst>
        <pc:graphicFrameChg chg="modGraphic">
          <ac:chgData name="Jeff Landgraf" userId="367c8676d18b2324" providerId="LiveId" clId="{6940A072-6848-48CF-AD97-DF31A77E1724}" dt="2025-07-16T18:51:17.057" v="2222" actId="20577"/>
          <ac:graphicFrameMkLst>
            <pc:docMk/>
            <pc:sldMk cId="2572031955" sldId="4052"/>
            <ac:graphicFrameMk id="5" creationId="{A1DFCBCD-0967-1C2F-543F-4E2FF4FC6A1C}"/>
          </ac:graphicFrameMkLst>
        </pc:graphicFrameChg>
      </pc:sldChg>
      <pc:sldChg chg="del">
        <pc:chgData name="Jeff Landgraf" userId="367c8676d18b2324" providerId="LiveId" clId="{6940A072-6848-48CF-AD97-DF31A77E1724}" dt="2025-07-15T20:52:39.271" v="0" actId="47"/>
        <pc:sldMkLst>
          <pc:docMk/>
          <pc:sldMk cId="1328839517" sldId="4053"/>
        </pc:sldMkLst>
      </pc:sldChg>
      <pc:sldChg chg="modSp mod">
        <pc:chgData name="Jeff Landgraf" userId="367c8676d18b2324" providerId="LiveId" clId="{6940A072-6848-48CF-AD97-DF31A77E1724}" dt="2025-07-16T19:52:51.442" v="3850" actId="20577"/>
        <pc:sldMkLst>
          <pc:docMk/>
          <pc:sldMk cId="2605218152" sldId="4055"/>
        </pc:sldMkLst>
        <pc:spChg chg="mod">
          <ac:chgData name="Jeff Landgraf" userId="367c8676d18b2324" providerId="LiveId" clId="{6940A072-6848-48CF-AD97-DF31A77E1724}" dt="2025-07-16T19:52:51.442" v="3850" actId="20577"/>
          <ac:spMkLst>
            <pc:docMk/>
            <pc:sldMk cId="2605218152" sldId="4055"/>
            <ac:spMk id="3" creationId="{0077496B-B090-7992-4FD9-3B866A9FC205}"/>
          </ac:spMkLst>
        </pc:spChg>
      </pc:sldChg>
      <pc:sldChg chg="modSp mod">
        <pc:chgData name="Jeff Landgraf" userId="367c8676d18b2324" providerId="LiveId" clId="{6940A072-6848-48CF-AD97-DF31A77E1724}" dt="2025-07-16T18:35:43.020" v="2066" actId="20577"/>
        <pc:sldMkLst>
          <pc:docMk/>
          <pc:sldMk cId="1558253065" sldId="4056"/>
        </pc:sldMkLst>
        <pc:spChg chg="mod">
          <ac:chgData name="Jeff Landgraf" userId="367c8676d18b2324" providerId="LiveId" clId="{6940A072-6848-48CF-AD97-DF31A77E1724}" dt="2025-07-16T18:35:43.020" v="2066" actId="20577"/>
          <ac:spMkLst>
            <pc:docMk/>
            <pc:sldMk cId="1558253065" sldId="4056"/>
            <ac:spMk id="3" creationId="{316B1AE2-9AA1-BE47-C52B-07D4DDABEF35}"/>
          </ac:spMkLst>
        </pc:spChg>
      </pc:sldChg>
      <pc:sldChg chg="modSp mod">
        <pc:chgData name="Jeff Landgraf" userId="367c8676d18b2324" providerId="LiveId" clId="{6940A072-6848-48CF-AD97-DF31A77E1724}" dt="2025-07-17T01:40:59.161" v="3854" actId="20577"/>
        <pc:sldMkLst>
          <pc:docMk/>
          <pc:sldMk cId="2083569676" sldId="4057"/>
        </pc:sldMkLst>
        <pc:spChg chg="mod">
          <ac:chgData name="Jeff Landgraf" userId="367c8676d18b2324" providerId="LiveId" clId="{6940A072-6848-48CF-AD97-DF31A77E1724}" dt="2025-07-17T01:40:59.161" v="3854" actId="20577"/>
          <ac:spMkLst>
            <pc:docMk/>
            <pc:sldMk cId="2083569676" sldId="4057"/>
            <ac:spMk id="3" creationId="{8D1510F7-1AAD-4F8C-3078-26A7DD7E2C7E}"/>
          </ac:spMkLst>
        </pc:spChg>
      </pc:sldChg>
      <pc:sldChg chg="modSp mod">
        <pc:chgData name="Jeff Landgraf" userId="367c8676d18b2324" providerId="LiveId" clId="{6940A072-6848-48CF-AD97-DF31A77E1724}" dt="2025-07-16T19:07:30.874" v="2223" actId="732"/>
        <pc:sldMkLst>
          <pc:docMk/>
          <pc:sldMk cId="3042335513" sldId="4061"/>
        </pc:sldMkLst>
        <pc:picChg chg="mod modCrop">
          <ac:chgData name="Jeff Landgraf" userId="367c8676d18b2324" providerId="LiveId" clId="{6940A072-6848-48CF-AD97-DF31A77E1724}" dt="2025-07-16T19:07:30.874" v="2223" actId="732"/>
          <ac:picMkLst>
            <pc:docMk/>
            <pc:sldMk cId="3042335513" sldId="4061"/>
            <ac:picMk id="12" creationId="{3BCA0372-0E52-69AF-AC8A-14E4FFF38325}"/>
          </ac:picMkLst>
        </pc:picChg>
      </pc:sldChg>
      <pc:sldChg chg="addSp modSp new mod">
        <pc:chgData name="Jeff Landgraf" userId="367c8676d18b2324" providerId="LiveId" clId="{6940A072-6848-48CF-AD97-DF31A77E1724}" dt="2025-07-16T19:14:56.088" v="2224" actId="20577"/>
        <pc:sldMkLst>
          <pc:docMk/>
          <pc:sldMk cId="284453195" sldId="4067"/>
        </pc:sldMkLst>
        <pc:spChg chg="mod">
          <ac:chgData name="Jeff Landgraf" userId="367c8676d18b2324" providerId="LiveId" clId="{6940A072-6848-48CF-AD97-DF31A77E1724}" dt="2025-07-15T21:13:28.672" v="451" actId="20577"/>
          <ac:spMkLst>
            <pc:docMk/>
            <pc:sldMk cId="284453195" sldId="4067"/>
            <ac:spMk id="2" creationId="{0D412241-ECC9-245C-5E43-A8AC5194899C}"/>
          </ac:spMkLst>
        </pc:spChg>
        <pc:graphicFrameChg chg="add mod modGraphic">
          <ac:chgData name="Jeff Landgraf" userId="367c8676d18b2324" providerId="LiveId" clId="{6940A072-6848-48CF-AD97-DF31A77E1724}" dt="2025-07-16T19:14:56.088" v="2224" actId="20577"/>
          <ac:graphicFrameMkLst>
            <pc:docMk/>
            <pc:sldMk cId="284453195" sldId="4067"/>
            <ac:graphicFrameMk id="3" creationId="{C45E44A0-C555-C393-00D2-57E6CD7A8C27}"/>
          </ac:graphicFrameMkLst>
        </pc:graphicFrameChg>
      </pc:sldChg>
      <pc:sldChg chg="addSp modSp new mod">
        <pc:chgData name="Jeff Landgraf" userId="367c8676d18b2324" providerId="LiveId" clId="{6940A072-6848-48CF-AD97-DF31A77E1724}" dt="2025-07-15T21:29:01.136" v="1743" actId="20577"/>
        <pc:sldMkLst>
          <pc:docMk/>
          <pc:sldMk cId="3776845218" sldId="4068"/>
        </pc:sldMkLst>
        <pc:spChg chg="mod">
          <ac:chgData name="Jeff Landgraf" userId="367c8676d18b2324" providerId="LiveId" clId="{6940A072-6848-48CF-AD97-DF31A77E1724}" dt="2025-07-15T21:19:02.495" v="490" actId="20577"/>
          <ac:spMkLst>
            <pc:docMk/>
            <pc:sldMk cId="3776845218" sldId="4068"/>
            <ac:spMk id="2" creationId="{A1FC41C5-5202-99A9-C250-42AEA9A88949}"/>
          </ac:spMkLst>
        </pc:spChg>
        <pc:spChg chg="add mod">
          <ac:chgData name="Jeff Landgraf" userId="367c8676d18b2324" providerId="LiveId" clId="{6940A072-6848-48CF-AD97-DF31A77E1724}" dt="2025-07-15T21:29:01.136" v="1743" actId="20577"/>
          <ac:spMkLst>
            <pc:docMk/>
            <pc:sldMk cId="3776845218" sldId="4068"/>
            <ac:spMk id="3" creationId="{52275AF1-0845-C7C6-7934-D289983AF24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19:49.939"/>
    </inkml:context>
    <inkml:brush xml:id="br0">
      <inkml:brushProperty name="width" value="0.1" units="cm"/>
      <inkml:brushProperty name="height" value="0.1" units="cm"/>
      <inkml:brushProperty name="color" value="#E71224"/>
    </inkml:brush>
  </inkml:definitions>
  <inkml:trace contextRef="#ctx0" brushRef="#br0">0 3741 24575,'1654'0'0,"-1481"-14"0,-97 5 0,15-2 0,92-6 0,458 16 0,-308 2 0,-305 1 0,-1 1 0,46 10 0,15 3 0,2-6 0,105 10 0,-123-15 0,62 3 0,-121-8 0,1 1 0,15 4 0,26 2 0,14-8 0,-29 0 0,0 1 0,0 2 0,68 13 0,-65-6 0,0-2 0,62 1 0,90-8 0,-81-2 0,-111 2 0,20 0 0,1 0 0,38-7 0,-56 5 0,1 1 0,-1-1 0,0 0 0,0 0 0,0-1 0,0 0 0,0 0 0,0 0 0,0-1 0,-1 1 0,0-1 0,0-1 0,0 1 0,6-8 0,-7 4 0,-1 1 0,0-1 0,0 0 0,-1 0 0,0 0 0,0 0 0,-1 0 0,0-1 0,0 1 0,-1-9 0,2-517 0,-4 267 0,15 103 0,-1-5 0,-10 96 0,14-94 0,-9 110 0,27-214 0,-3 74 0,34-240 0,-51 352 0,7-117 0,-20-110 0,-2 155 0,2 138 0,5-32 0,0 11 0,-2 5 0,17-277 0,-15 255 341,0 4-2047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3:21:37.5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960 40,'-79'-15,"-1"4,-161-3,234 15,-1 0,1 0,0 1,0 0,0 0,0 1,0 0,0 0,1 0,-1 1,1 0,0 0,-6 6,-11 10,-36 42,50-51,-116 143,59-70,48-63,-15 21,-33 50,58-78,0 0,1 0,0 1,1 0,1 0,0 1,1-1,-2 21,2 25,8 82,-4-140,2 26,2 0,1-1,1 0,20 52,-5-28,43 76,-44-93,2-2,2 0,1-2,1 0,2-2,1-1,1-1,1-2,1-1,54 30,415 194,-433-221,1-4,0-2,2-4,0-3,124 9,217-25,-388 1,-1-1,1-2,-1 0,0-2,0 0,-1-1,0-2,32-16,-28 12,1 0,1 2,31-9,87-16,26-7,-154 36,0 0,0-2,-1 0,0-1,-1 0,0-1,-1-1,0-1,-1 0,19-23,-19 21,-2 2,21-28,-29 35,0-1,-1 1,0-1,0 0,0 0,-1-1,2-12,2-32,-2 0,-6-85,0 49,0 58,-1 0,-2 0,-8-32,5 24,5 19,2 0,0-1,2 1,0 0,1 0,1 0,8-29,-5 18,5-54,-10 64,-1 0,-1-1,0 1,-9-36,7 46,0 0,0 0,-1 1,0-1,-1 1,0 0,0 0,-1 1,-1 0,1 0,-11-10,-42-40,30 28,-46-36,50 46,-1 2,-1 1,0 1,-2 1,1 1,-2 2,0 1,-55-13,16 8,41 9,0 0,-39-2,-578-13,594 23,-205-4,178-1,-98-18,-53-10,203 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3:36:30.65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2,'97'-1,"106"3,-87 15,306 6,-281-15,107 4,-245-12,314 11,25 29,-262-33,120-5,-113-3,70-10,12 1,-110 11,-24 1,1-2,54-6,-70 1,0 0,28-12,-32 11,0 0,1 1,0 0,23-2,143 5,-125 4,104-10,-49-2,171 7,-151 4,-70-1,89 12,-7 12,12-12,4 16,-107-24,104-3,-73-3,565 2,-633 1,1 1,-1 1,1 0,22 8,-21-5,0-1,0-1,29 2,374-4,-206-4,286 2,-470-2,41-6,22-2,480 7,-294 5,-259-3,42-8,12-1,40 8,-1 4,162 24,-163-14,217-7,-178-7,-145 2,449-13,84 4,-339 10,690-1,-872-1,-1-1,25-5,-23 3,37-2,-43 5,23 1,65-11,-54 5,1 2,91 5,-46 1,669-2,-752 0,-7 1,0-1,0 0,0 0,0-1,0 1,0-1,-1 0,1 0,0-1,0 1,7-5,-11 6,-1 0,1-1,-1 1,1 0,-1-1,1 1,-1-1,0 1,1 0,-1-1,1 1,-1-1,0 1,0-1,1 0,-1 1,0-1,0 1,0-1,1 1,-1-1,0 0,0 1,0-1,0 1,0-1,0 0,0 1,-1-1,1 1,0-1,0 0,0 1,0-1,-1 1,1-1,-7-10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3:36:41.4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41,'0'0,"0"-1,0 1,1-1,-1 0,0 1,1-1,-1 1,0-1,1 1,-1-1,1 1,-1-1,0 1,1-1,-1 1,1-1,0 1,-1 0,1-1,-1 1,1 0,0 0,-1-1,1 1,20-6,-16 5,30-6,-1 1,53-2,75 6,-101 3,910 0,-949 0,0 2,0 0,34 10,-33-7,-1-1,1-1,28 1,581-4,-291-3,-313 4,42 7,-41-5,34 2,62-6,-41-1,116 14,-35 2,26 5,-149-13,98 14,-9-15,-2 0,490 7,-405-14,513 1,-708 1,0 1,25 5,-23-3,34 2,414-4,-228-4,1121 2,-1336-1,44-9,-43 6,41-2,-63 6,49 0,81-12,-93 8,-1 1,48 4,41-3,-107-1,45-12,7-2,115-12,129-14,352 30,-426 15,1399-2,-1629 1,0 1,26 5,-25-3,0-2,18 2,252-3,-137-3,-119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3:36:47.3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0,'0'1,"0"-1,0 1,1-1,-1 1,0-1,0 1,0 0,1-1,-1 1,0-1,1 0,-1 1,0-1,1 1,-1-1,1 1,-1-1,0 0,1 1,-1-1,1 0,-1 0,1 1,-1-1,1 0,0 0,19 5,-14-4,70 9,0-2,115-4,-35-1,-109 1,54 11,-62-7,0-3,55 2,342-8,-418 0,0-1,0-1,-1 0,1-2,-1 0,0-1,33-15,-42 17,0 2,0-1,0 1,1 0,-1 1,15-2,56 5,-35-1,862 0,-480-2,-286 12,6-1,-58-10,0 3,109 17,-86-3,2-5,146-4,684-10,-494 3,-421-2,37-7,14-1,416 6,-270 4,-214-2,-1 0,0 0,18-6,-16 4,0 0,18-1,328 2,-190 4,236 10,-182-2,80 4,-172-6,53 4,78 10,119 12,-345-29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9:32:13.6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1,'0'3,"1"0,0-1,0 1,0 0,0-1,0 1,0-1,1 1,-1-1,1 0,0 0,0 1,0-1,0 0,0-1,0 1,0 0,1-1,-1 1,5 1,6 5,1-2,20 8,-18-9,0 0,1-1,0-1,23 1,71-3,-76-2,0 2,61 8,7 3,-26-5,-8 0,83-3,51 4,223 20,2-28,-220-2,2141 2,-2217-9,-24 0,43-1,22 0,-4 0,0 1,390 9,-258 1,42 8,2 1,1092-11,-1420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9:32:16.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0,'0'1,"1"0,-1 0,0-1,0 1,1 0,-1 0,1-1,-1 1,1 0,-1-1,1 1,-1 0,1-1,0 1,-1-1,1 1,0-1,-1 1,1-1,1 1,19 9,-15-8,56 21,0-4,124 23,-110-27,717 96,-779-109,720 49,0-34,-256-17,293 6,1367 26,-1926-31,196-3,-271-7,190-38,53-4,486 24,-432 16,260 2,-444 11,4358-2,-4434 11,-49-2,91 9,-198-18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9:32:18.3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24,'622'30,"273"58,10-51,2776-40,-2471 4,-715 9,-46 0,-21-11,-425 1,0 0,1 0,-1 0,0 0,-1-1,1 1,0-1,0 0,0 0,0 0,0 0,-1-1,1 1,0-1,-1 1,1-1,-1 0,0 0,0 0,0 0,0-1,0 1,0 0,2-5,-1 4,-1 0,0 1,1-1,-1 0,0 0,0 0,-1-1,1 1,-1 0,0-1,1 1,-2-1,1 1,0-1,-1 1,1-1,-1 0,0 1,0-1,-1 1,1-1,-1 0,1 1,-1-1,-3-5,2 3,-1 1,0-1,0 1,-1 0,0 0,0 0,0 1,-9-9,-2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9:32:19.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 0,'0'3,"-3"2,-5-1,-4-1,1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5T09:32:21.2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460 0 0,'-460'0'0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3T02:17:36.5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540 435,'-7'1,"0"0,-1 1,1 0,0 0,0 1,0 0,0 0,1 1,-1 0,-7 6,-37 18,28-20,14-5,0 0,0 0,0 0,0 1,1 0,-1 1,1 0,1 0,-1 1,1 0,0 1,0-1,0 1,1 0,-6 9,4 1,0-1,0 2,2-1,0 1,1 0,1 0,-3 26,5-27,0 1,-2-1,0 1,-1-1,-1 0,-1-1,-16 31,-13 2,26-38,1 0,0 1,1 0,0 1,1 0,0 0,1 1,0 0,1 0,-4 22,-16 325,25-340,0 20,6 43,-4-70,0 0,2 0,0 0,0 0,1 0,12 21,51 81,5-4,4-2,93 98,-136-174,2-3,1-1,1-1,49 26,-42-26,40 22,1-4,3-3,1-5,2-4,1-3,2-5,183 28,115 0,13 42,2 1,-288-81,2-5,156-4,-146-13,259-45,-162 16,37-7,-183 26,-34 6,1-1,-1-3,55-22,-91 29,-1-1,0 0,0-1,0 0,-1-1,19-19,53-72,-13 14,133-105,-133 131,119-133,-166 161,35-65,-7 10,60-70,-57 85,75-133,-116 178,0-1,-2 0,0-1,-2 0,-2-1,-1 0,0 0,1-61,-13-342,5 404,-2-1,-1 1,-2-1,-14-45,15 60,-1 0,0 1,-1 0,-1 0,0 0,-1 1,0 1,-1-1,-1 1,-19-17,15 19,-1 0,0 1,0 1,-1 1,-20-7,-14-6,-448-188,100 84,325 108,-1 3,-1 3,-115 0,-1000 12,749-2,277 4,-265 41,367-34,20-3,0-1,-64 0,50-7,1 3,-57 9,9 5,-419 58,230-47,280-27,-70 9,78-9,-1 0,0 1,0-1,0 1,1 1,-1-1,1 1,0 0,-1 0,-7 7,3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20:04.022"/>
    </inkml:context>
    <inkml:brush xml:id="br0">
      <inkml:brushProperty name="width" value="0.1" units="cm"/>
      <inkml:brushProperty name="height" value="0.1" units="cm"/>
      <inkml:brushProperty name="color" value="#F6630D"/>
    </inkml:brush>
  </inkml:definitions>
  <inkml:trace contextRef="#ctx0" brushRef="#br0">434 1 24575,'0'22'0,"1"0"0,1 0 0,2-1 0,9 37 0,-10-40 0,0 1 0,-1-1 0,-1 1 0,-1 0 0,-2 20 0,0 13 0,8 29 0,-2-54 0,-1 30 0,-3 209 0,-1-256 0,-1 0 0,0 0 0,0 0 0,-1 0 0,-1-1 0,-7 17 0,1 0 0,-46 125 0,48-134 0,-16 30 0,18-38 0,0 0 0,1 1 0,0 0 0,1-1 0,0 2 0,1-1 0,0 0 0,0 1 0,-1 15 0,0 21 0,-10 49 0,6-56 0,3 0 0,-2 49 0,8 432 0,6-449 0,-4-50 0,0 30 0,-3-22 0,1-1 0,-1 0 0,-2 0 0,-1 0 0,-11 48 0,9-56 0,1 1 0,-2 24 0,-2 15 0,-1-23 0,-17 44 0,1-4 0,12-34 0,0-2 0,2 1 0,1 1 0,3 0 0,-3 48 0,4-16 0,-1 7 0,-6 37 0,15-43 0,-3 84 0,-2-144 0,0 0 0,-8 22 0,1-4 0,-10 34 0,13-51 0,1 1 0,1 0 0,1 1 0,-3 35 0,7-20 0,0-18 0,0 1 0,-1-1 0,-5 23 0,2-13 0,1 0 0,1 0 0,4 49 0,0-17 0,-3 42 0,2 100 0,5-135 0,1 44 0,-9-19 0,4 117 0,0-196 0,0 1 0,1-1 0,9 25 0,-8-25 0,0 0 0,-1 1 0,4 24 0,-2 21 0,3 76 0,-7-113 0,1-1 0,0 1 0,6 19 0,2 11 0,-8-26 0,0 35 0,-1-36 0,3 33 0,-3-48 0,1 0 0,0 0 0,1-1 0,0 1 0,0-1 0,1 1 0,6 9 0,3 10 0,-12-24 0,1 0 0,0 0 0,0 0 0,0 0 0,1 0 0,-1-1 0,1 1 0,0 0 0,5 5 0,-1-3 0,0 1 0,-1 0 0,0 1 0,0-1 0,-1 1 0,1 0 0,-2 1 0,1-1 0,-2 1 0,1 0 0,-1 0 0,0 0 0,-1 1 0,2 11 0,0 14 0,-1 0 0,-4 56 0,0-35 0,0-39-227,-1-1-1,0-1 1,-2 1-1,1 0 1,-7 15-1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15:01.47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2,'97'-1,"106"3,-87 15,306 6,-281-15,107 4,-245-12,314 11,25 29,-262-33,120-5,-113-3,70-10,12 1,-110 11,-24 1,1-2,54-6,-70 1,0 0,28-12,-32 11,0 0,1 1,0 0,23-2,143 5,-125 4,104-10,-49-2,171 7,-151 4,-70-1,89 12,-7 12,12-12,4 16,-107-24,104-3,-73-3,565 2,-633 1,1 1,-1 1,1 0,22 8,-21-5,0-1,0-1,29 2,374-4,-206-4,286 2,-470-2,41-6,22-2,480 7,-294 5,-259-3,42-8,12-1,40 8,-1 4,162 24,-163-14,217-7,-178-7,-145 2,449-13,84 4,-339 10,690-1,-872-1,-1-1,25-5,-23 3,37-2,-43 5,23 1,65-11,-54 5,1 2,91 5,-46 1,669-2,-752 0,-7 1,0-1,0 0,0 0,0-1,0 1,0-1,-1 0,1 0,0-1,0 1,7-5,-11 6,-1 0,1-1,-1 1,1 0,-1-1,1 1,-1-1,0 1,1 0,-1-1,1 1,-1-1,0 1,0-1,1 0,-1 1,0-1,0 1,0-1,1 1,-1-1,0 0,0 1,0-1,0 1,0-1,0 0,0 1,-1-1,1 1,0-1,0 0,0 1,0-1,-1 1,1-1,-7-10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15:01.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41,'0'0,"0"-1,0 1,1-1,-1 0,0 1,1-1,-1 1,0-1,1 1,-1-1,1 1,-1-1,0 1,1-1,-1 1,1-1,0 1,-1 0,1-1,-1 1,1 0,0 0,-1-1,1 1,20-6,-16 5,30-6,-1 1,53-2,75 6,-101 3,910 0,-949 0,0 2,0 0,34 10,-33-7,-1-1,1-1,28 1,581-4,-291-3,-313 4,42 7,-41-5,34 2,62-6,-41-1,116 14,-35 2,26 5,-149-13,98 14,-9-15,-2 0,490 7,-405-14,513 1,-708 1,0 1,25 5,-23-3,34 2,414-4,-228-4,1121 2,-1336-1,44-9,-43 6,41-2,-63 6,49 0,81-12,-93 8,-1 1,48 4,41-3,-107-1,45-12,7-2,115-12,129-14,352 30,-426 15,1399-2,-1629 1,0 1,26 5,-25-3,0-2,18 2,252-3,-137-3,-119 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15:01.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0,'0'1,"0"-1,0 1,1-1,-1 1,0-1,0 1,0 0,1-1,-1 1,0-1,1 0,-1 1,0-1,1 1,-1-1,1 1,-1-1,0 0,1 1,-1-1,1 0,-1 0,1 1,-1-1,1 0,0 0,19 5,-14-4,70 9,0-2,115-4,-35-1,-109 1,54 11,-62-7,0-3,55 2,342-8,-418 0,0-1,0-1,-1 0,1-2,-1 0,0-1,33-15,-42 17,0 2,0-1,0 1,1 0,-1 1,15-2,56 5,-35-1,862 0,-480-2,-286 12,6-1,-58-10,0 3,109 17,-86-3,2-5,146-4,684-10,-494 3,-421-2,37-7,14-1,416 6,-270 4,-214-2,-1 0,0 0,18-6,-16 4,0 0,18-1,328 2,-190 4,236 10,-182-2,80 4,-172-6,53 4,78 10,119 12,-345-29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20:20.794"/>
    </inkml:context>
    <inkml:brush xml:id="br0">
      <inkml:brushProperty name="width" value="0.1" units="cm"/>
      <inkml:brushProperty name="height" value="0.1" units="cm"/>
      <inkml:brushProperty name="color" value="#F6630D"/>
    </inkml:brush>
  </inkml:definitions>
  <inkml:trace contextRef="#ctx0" brushRef="#br0">1 1037 24575,'4'1'0,"-1"1"0,1 0 0,0 0 0,-1 0 0,0 0 0,1 0 0,-1 1 0,0 0 0,0-1 0,0 1 0,3 6 0,-2-5 0,6 6 0,-7-6 0,-1-1 0,1 0 0,0 0 0,0 0 0,0 0 0,0 0 0,1-1 0,-1 1 0,1-1 0,-1 0 0,1 0 0,0 0 0,0-1 0,0 1 0,0-1 0,0 0 0,0 0 0,0 0 0,7 0 0,11-1 0,0-1 0,-1-1 0,1-1 0,-1-1 0,1-1 0,-1-1 0,0 0 0,-1-2 0,0 0 0,0-1 0,-1-1 0,0-1 0,0-1 0,20-17 0,-13 5 0,0-1 0,-1-1 0,-2-2 0,0 0 0,-2-2 0,-2 0 0,0-1 0,-2-1 0,15-39 0,-16 40 0,-13 27 0,0-1 0,-1 1 0,1-1 0,-1 0 0,0 1 0,0-1 0,0 0 0,-1-1 0,0 1 0,0 0 0,0 0 0,0-10 0,-2 14 0,1 0 0,0 0 0,-1 0 0,1 0 0,-1 1 0,0-1 0,1 0 0,-1 0 0,0 1 0,1-1 0,-1 0 0,0 1 0,0-1 0,0 0 0,1 1 0,-1 0 0,0-1 0,0 1 0,0-1 0,0 1 0,-1-1 0,-28-5 0,8 0 0,-46-29 0,49 24 0,0 1 0,-25-9 0,42 18 0,1 1 0,-1-1 0,1 0 0,-1 1 0,1-1 0,-1 0 0,1 0 0,0 0 0,-1 0 0,1 0 0,0 0 0,0 0 0,0-1 0,0 1 0,0 0 0,0-1 0,-1-1 0,2 2 0,0 0 0,-1 1 0,1-1 0,0 0 0,0 0 0,0 0 0,0 0 0,0 0 0,1 0 0,-1 1 0,0-1 0,0 0 0,0 0 0,1 0 0,-1 0 0,0 1 0,1-1 0,-1 0 0,1 0 0,-1 1 0,1-1 0,-1 0 0,1 1 0,0-1 0,-1 1 0,1-1 0,0 0 0,-1 1 0,1 0 0,0-1 0,0 1 0,0-1 0,20-10 0,-1 2 0,37-12 0,-43 18 0,1 0 0,0 1 0,0 1 0,-1 0 0,1 1 0,19 3 0,11-1 0,85 4 0,11 1 0,-94-6 0,49 8 0,-85-8 0,-4 1 0,1-1 0,-1-1 0,1 0 0,12 0 0,-18-1 0,-1 1 0,1 0 0,-1 0 0,1-1 0,-1 1 0,1-1 0,-1 0 0,1 1 0,-1-1 0,1 0 0,-1 0 0,0 0 0,1 0 0,-1 0 0,0 0 0,0 0 0,0 0 0,0-1 0,0 1 0,0 0 0,0-1 0,0 1 0,-1 0 0,1-1 0,0 1 0,-1-1 0,1-2 0,2-17 0,-1 0 0,-1 0 0,0 0 0,-6-40 0,4 54 0,-11-76 0,7 55 0,1 0 0,0-31 0,4 39-1365,0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20:24.585"/>
    </inkml:context>
    <inkml:brush xml:id="br0">
      <inkml:brushProperty name="width" value="0.1" units="cm"/>
      <inkml:brushProperty name="height" value="0.1" units="cm"/>
      <inkml:brushProperty name="color" value="#F6630D"/>
    </inkml:brush>
  </inkml:definitions>
  <inkml:trace contextRef="#ctx0" brushRef="#br0">48 1333 24575,'-5'0'0,"1"0"0,-1 0 0,1 0 0,0 0 0,0-1 0,0 1 0,0-1 0,-3-1 0,6 2 0,1 0 0,-1-1 0,1 1 0,0 0 0,-1 0 0,1-1 0,0 1 0,-1 0 0,1-1 0,0 1 0,-1 0 0,1-1 0,0 1 0,0 0 0,-1-1 0,1 1 0,0 0 0,0-1 0,0 1 0,0-1 0,0 1 0,-1 0 0,1-1 0,0 1 0,0-1 0,0 0 0,1-1 0,-1 1 0,0-1 0,1 1 0,0-1 0,-1 1 0,1-1 0,0 1 0,0-1 0,0 1 0,0 0 0,1-2 0,0 0 0,5-7 0,1 0 0,-1 0 0,2 1 0,-1 0 0,1 1 0,1 0 0,-1 0 0,15-8 0,-19 13 0,0 0 0,0 0 0,-1-1 0,0 0 0,7-8 0,16-13 0,-22 21 0,1-1 0,-1 0 0,0 0 0,-1 0 0,7-9 0,-7 8 0,0 0 0,0 1 0,1 0 0,0 0 0,0 0 0,8-5 0,-8 7 0,13-8 0,0 0 0,0-2 0,-1 0 0,0-1 0,-2 0 0,1-1 0,14-21 0,-21 26 0,0 1 0,1-1 0,0 2 0,0-1 0,1 1 0,0 1 0,20-11 0,6-4 0,-11 9 0,-22 11 0,0 1 0,0-1 0,0 0 0,0 0 0,-1-1 0,1 1 0,0-1 0,4-5 0,2-1 0,0 0 0,0 1 0,16-11 0,-13 10 0,0 0 0,11-11 0,15-15 0,-30 30 0,-1-2 0,-1 1 0,0-1 0,0 0 0,0-1 0,0 1 0,-1-1 0,9-17 0,8-14 0,-17 30 0,-1 1 0,0-1 0,0 0 0,4-13 0,-3-5 0,-1-1 0,-1 0 0,-2 1 0,-1-1 0,-3-46 0,0 6 0,2 63 0,-1-1 0,1 0 0,-2 1 0,1-1 0,-1 0 0,1 1 0,-1 0 0,-1-1 0,1 1 0,-1 0 0,0 0 0,0 0 0,-1 1 0,1-1 0,-1 1 0,-8-8 0,-6-3 0,-1 0 0,-37-22 0,19 14 0,29 17 0,4 3 0,1 0 0,0 1 0,-1 0 0,0 0 0,0 0 0,1 0 0,-1 0 0,0 1 0,0 0 0,-1 0 0,1 0 0,-6-1 0,-7 1-341,-1-1 0,2-1-1,-29-8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20:26.708"/>
    </inkml:context>
    <inkml:brush xml:id="br0">
      <inkml:brushProperty name="width" value="0.1" units="cm"/>
      <inkml:brushProperty name="height" value="0.1" units="cm"/>
      <inkml:brushProperty name="color" value="#F6630D"/>
    </inkml:brush>
  </inkml:definitions>
  <inkml:trace contextRef="#ctx0" brushRef="#br0">383 1394 24575,'0'-25'0,"-1"1"0,-2-1 0,0 0 0,-1 1 0,-10-31 0,-1 7 0,-2 1 0,-2 1 0,-34-60 0,35 76 0,2-1 0,2 0 0,-21-65 0,-24-66 0,31 90 0,20 54 0,-18-31 0,18 37 0,1-2 0,0 1 0,1-1 0,-6-18 0,8 12 0,2 0 0,0-1 0,1 1 0,2-37 0,1 7 0,-2 42 0,1 0 0,0 0 0,0 0 0,1 0 0,0 0 0,0 1 0,1-1 0,0 1 0,1-1 0,6-10 0,1 1 0,2 0 0,26-29 0,-35 43 0,-1 0 0,1 1 0,0-1 0,0 0 0,0 1 0,0 0 0,0 0 0,0 0 0,0 1 0,1-1 0,-1 1 0,1 0 0,-1 0 0,6 0 0,9 0 0,1 1 0,21 1 0,-6 1 0,-13-2 64,-8 0 21,0 0 1,24 4-1,-33-4-214,-1 2-1,0-1 0,1 0 1,-1 1-1,0 0 0,0 0 1,0 0-1,0 0 1,0 1-1,-1-1 0,1 1 1,5 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20:40.690"/>
    </inkml:context>
    <inkml:brush xml:id="br0">
      <inkml:brushProperty name="width" value="0.1" units="cm"/>
      <inkml:brushProperty name="height" value="0.1" units="cm"/>
      <inkml:brushProperty name="color" value="#5B2D90"/>
    </inkml:brush>
  </inkml:definitions>
  <inkml:trace contextRef="#ctx0" brushRef="#br0">1 19 24449,'25'25'0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1:20:57.090"/>
    </inkml:context>
    <inkml:brush xml:id="br0">
      <inkml:brushProperty name="width" value="0.1" units="cm"/>
      <inkml:brushProperty name="height" value="0.1" units="cm"/>
      <inkml:brushProperty name="color" value="#5B2D90"/>
    </inkml:brush>
  </inkml:definitions>
  <inkml:trace contextRef="#ctx0" brushRef="#br0">141 1 24575,'-2'21'0,"0"1"0,-2-1 0,0 0 0,-2 0 0,-12 31 0,0 4 0,-44 125 0,55-155 0,1 1 0,1 0 0,-2 51 0,9 83 0,-2-140 0,1-6 0,1 1 0,0-1 0,1 1 0,1-1 0,10 26 0,-2-13 0,31 53 0,-28-55 0,-12-19 0,1 1 0,0-1 0,1 0 0,0 0 0,0 0 0,0-1 0,1 0 0,0 0 0,13 10 0,7-1 0,2-2 0,-1 0 0,2-2 0,34 10 0,-32-11 0,-3-2 0,0-1 0,1-1 0,-1-2 0,34 1 0,118-5 0,-73-3 0,-79 4 0,-8-1 0,-1 0 0,0-1 0,37-6 0,30-9 0,-50 12 0,0 2 0,55 4 0,-21 0 0,135 8 0,-142-7 0,63-4 0,56 2 0,-138 5 0,23 1 0,-44-5 0,-1 1 0,0 1 0,37 11 0,-26-6 0,18 9 0,-40-13 0,-1-1 0,1 0 0,0-1 0,-1 0 0,18 1 0,-12-2 0,-1 0 0,0 1 0,1 1 0,23 9 0,56 30 0,-88-40 0,0-1 0,0 1 0,13 1 0,-12-2 0,-1-1 0,0 1 0,0 1 0,7 2 0,4 5 0,0 1 0,-1 1 0,0 0 0,-1 1 0,0 0 0,-1 2 0,18 21 0,-28-30 0,1 0 0,-1 0 0,1 1 0,-1 0 0,0-1 0,0 2 0,-1-1 0,0 1 0,0-1 0,-1 1 0,0 0 0,0 0 0,2 16 0,13 92 0,39 141 0,-51-229 0,-2 1 0,-1-1 0,0 53 0,-3-50 0,1 0 0,11 59 0,-7-62 0,-1 0 0,-1 0 0,-2 1 0,-2 32 0,-16 114 0,13-148 0,-15 135 0,17-97 0,2-45 0,0 0 0,-2 0 0,0 0 0,-1 0 0,-7 23 0,6-28 0,2 1 0,-1-1 0,2 0 0,0 1 0,1-1 0,2 19 0,-1 10 0,1-24 0,0 1 0,1-2 0,9 33 0,-5-26 0,4 33 0,-10-13 0,-1-33 0,0 0 0,1 0 0,3 14 0,-3-23 0,0 0 0,1 0 0,-1 0 0,1 0 0,-1 0 0,1-1 0,1 1 0,-1-1 0,0 1 0,1-1 0,-1 0 0,1 0 0,0 0 0,4 3 0,13 10 0,-14-10 0,2 0 0,-1 0 0,1-1 0,-1 0 0,13 6 0,10 1 0,-14-6 0,0 1 0,0 0 0,-1 1 0,20 14 0,-23-13 0,1-1 0,-1-1 0,1 0 0,0-1 0,1-1 0,0 0 0,15 4 0,103 13 0,-93-17 0,72 18 0,-68-13 0,1-1 0,0-2 0,57 1 0,-9 0 0,73 17 0,-86-13 0,-44-6 0,53 2 0,83-2 0,27 0 0,-157-6 0,263-8 0,101 2 0,-254 7 0,61 12 0,-95-15 0,127 4 0,-44 14 0,-5 1 0,103 12 0,-75-5 0,112-20 0,-181-6 0,-79 3 0,58 0 0,-108-3 0,0 0 0,1-2 0,26-7 0,3-7 0,-37 12 0,0 0 0,1 1 0,29-5 0,424-4 0,-446 14 0,-8-1 0,0-1 0,20-4 0,2 0 0,167-7 0,-51 6 0,-4 5 0,-4 1 0,-69-12 0,-49 5-1365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3:21:31.7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401 420,'-10'0,"-1"0,1 1,-1 0,1 0,-1 1,1 1,-13 4,18-4,0-1,0 1,0 1,0-1,1 0,-1 1,1 0,0 0,0 1,0-1,0 1,1-1,0 1,-5 10,-22 61,13-28,-12 32,20-50,-1-1,-2 0,-1-1,-18 28,-33 50,61-99,-1 0,2 0,-1 1,1-1,0 1,0-1,1 1,-1 10,3 67,1-41,-2-20,0 9,6 47,-4-68,0 0,1-1,1 1,0-1,0 0,1 0,10 16,66 91,-74-108,0 0,0-1,1 0,0 0,1-1,0 0,11 7,-6-3,1 1,-2 1,14 16,18 19,-19-27,0-1,1-1,1-2,48 25,128 42,-166-73,1-2,0-1,1-2,52 3,162-6,-170-5,305 11,-131-2,-212-7,77-10,-98 5,-1-1,0-1,0-1,39-17,-54 20,1-1,-1 0,-1 0,1-1,-1 0,0-1,0 1,-1-2,0 1,0-1,0 0,9-18,-13 21,47-83,-44 76,-1-1,0 0,-1-1,0 1,2-19,-1-35,-6-112,-1 69,2 83,0-1,-2 0,-1 1,-1 0,-1 0,-16-46,5 35,-1 1,-27-41,-52-67,63 96,-166-205,153 206,-97-76,77 69,53 45,-1-1,0 2,-1 0,0 0,-1 2,-22-9,-8 2,-48-9,93 23,-84-18,8 3,-140-47,184 50,0 1,-1 2,0 1,-1 1,0 2,0 2,-42 1,64 2,-36 0,-1 3,-57 10,101-12,0 1,0 1,1 0,-1-1,0 2,1-1,0 0,0 1,0 0,0 1,1-1,-1 1,1-1,0 1,-4 9,1-5,-1 0,0 0,-10 9,9-11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03:21:34.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994 141,'-86'-1,"-100"2,165 1,0 1,1 1,0 0,0 2,0 0,0 1,1 1,0 1,-28 18,4 2,2 1,-65 61,102-88,-82 83,75-72,0 0,1 0,0 1,-14 30,1 16,3 1,-20 106,19-74,7-32,2 0,4 0,-2 65,10-98,1 1,1 0,2 0,1-1,1 0,1 0,2 0,18 41,-7-29,2 0,1-2,3 0,0-2,3-1,1-1,1-1,43 34,-58-56,0-1,1-1,0-1,24 10,79 23,-82-33,1 0,0-3,47 2,122-5,-147-4,23 2,67-2,-124-1,1-1,-1-1,36-10,37-24,-73 25,1 2,45-11,495-108,-525 121,68-18,-100 24,1-2,-1 1,0-2,0 1,0-1,-1-1,10-8,-15 10,-1 0,1 0,-1 0,0-1,0 1,-1-1,0 0,0 0,0 0,-1-1,0 1,0-1,1-8,1-10,-2 0,0-30,-2 37,2-48,-2-1,-4 1,-14-78,-90-320,62 311,37 132,-1 0,0 0,-1 1,-26-34,14 24,13 17,0-1,-1 1,-1 1,0 0,-22-17,-8 3,-1 1,-1 2,-1 2,-61-20,-194-39,-75 26,-2 32,279 13,-19-1,101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982CCA-1B74-BF6E-B229-11EF11E8D20A}"/>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2742438284"/>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p:spPr>
        <p:txBody>
          <a:bodyPr/>
          <a:lstStyle>
            <a:lvl1pPr>
              <a:defRPr/>
            </a:lvl1pPr>
          </a:lstStyle>
          <a:p>
            <a:r>
              <a:rPr lang="en-US"/>
              <a:t>Title Only</a:t>
            </a:r>
          </a:p>
        </p:txBody>
      </p:sp>
    </p:spTree>
    <p:extLst>
      <p:ext uri="{BB962C8B-B14F-4D97-AF65-F5344CB8AC3E}">
        <p14:creationId xmlns:p14="http://schemas.microsoft.com/office/powerpoint/2010/main" val="696338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70D1DF75-2FAB-4E03-98EA-F2E16DB3A424}"/>
              </a:ext>
            </a:extLst>
          </p:cNvPr>
          <p:cNvSpPr txBox="1">
            <a:spLocks/>
          </p:cNvSpPr>
          <p:nvPr userDrawn="1"/>
        </p:nvSpPr>
        <p:spPr>
          <a:xfrm>
            <a:off x="351422" y="6534374"/>
            <a:ext cx="4509516" cy="294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err="1"/>
              <a:t>ePIC</a:t>
            </a:r>
            <a:r>
              <a:rPr lang="en-US" sz="1400" dirty="0"/>
              <a:t> Collaboration Meeting July 14-18, 2025</a:t>
            </a:r>
          </a:p>
        </p:txBody>
      </p:sp>
      <p:sp>
        <p:nvSpPr>
          <p:cNvPr id="9" name="Text Placeholder 2">
            <a:extLst>
              <a:ext uri="{FF2B5EF4-FFF2-40B4-BE49-F238E27FC236}">
                <a16:creationId xmlns:a16="http://schemas.microsoft.com/office/drawing/2014/main" id="{E51EB3C1-1414-4721-B9A9-43D43377DAF1}"/>
              </a:ext>
            </a:extLst>
          </p:cNvPr>
          <p:cNvSpPr txBox="1">
            <a:spLocks/>
          </p:cNvSpPr>
          <p:nvPr userDrawn="1"/>
        </p:nvSpPr>
        <p:spPr>
          <a:xfrm>
            <a:off x="6001373" y="6534374"/>
            <a:ext cx="3151015" cy="29404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 Landgraf</a:t>
            </a:r>
          </a:p>
        </p:txBody>
      </p:sp>
      <p:sp>
        <p:nvSpPr>
          <p:cNvPr id="10" name="TextBox 9">
            <a:extLst>
              <a:ext uri="{FF2B5EF4-FFF2-40B4-BE49-F238E27FC236}">
                <a16:creationId xmlns:a16="http://schemas.microsoft.com/office/drawing/2014/main" id="{AFD76B7E-AE26-AA55-CC96-73F51F6E8B35}"/>
              </a:ext>
            </a:extLst>
          </p:cNvPr>
          <p:cNvSpPr txBox="1"/>
          <p:nvPr userDrawn="1"/>
        </p:nvSpPr>
        <p:spPr>
          <a:xfrm>
            <a:off x="11559830" y="6520638"/>
            <a:ext cx="402674" cy="307777"/>
          </a:xfrm>
          <a:prstGeom prst="rect">
            <a:avLst/>
          </a:prstGeom>
          <a:noFill/>
        </p:spPr>
        <p:txBody>
          <a:bodyPr wrap="none" rtlCol="0">
            <a:spAutoFit/>
          </a:bodyPr>
          <a:lstStyle/>
          <a:p>
            <a:fld id="{D31108B6-0374-46A6-89C3-2BCD379C18F3}" type="slidenum">
              <a:rPr lang="en-US" sz="1400" smtClean="0"/>
              <a:t>‹#›</a:t>
            </a:fld>
            <a:endParaRPr lang="en-US" sz="14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9" r:id="rId4"/>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300.png"/><Relationship Id="rId3" Type="http://schemas.openxmlformats.org/officeDocument/2006/relationships/image" Target="../media/image30.png"/><Relationship Id="rId7" Type="http://schemas.openxmlformats.org/officeDocument/2006/relationships/image" Target="../media/image270.png"/><Relationship Id="rId12" Type="http://schemas.openxmlformats.org/officeDocument/2006/relationships/customXml" Target="../ink/ink18.xm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ustomXml" Target="../ink/ink15.xml"/><Relationship Id="rId11" Type="http://schemas.openxmlformats.org/officeDocument/2006/relationships/image" Target="../media/image290.png"/><Relationship Id="rId5" Type="http://schemas.openxmlformats.org/officeDocument/2006/relationships/image" Target="../media/image260.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28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customXml" Target="../ink/ink19.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3.png"/><Relationship Id="rId2" Type="http://schemas.openxmlformats.org/officeDocument/2006/relationships/customXml" Target="../ink/ink20.xml"/><Relationship Id="rId1" Type="http://schemas.openxmlformats.org/officeDocument/2006/relationships/slideLayout" Target="../slideLayouts/slideLayout4.xml"/><Relationship Id="rId6" Type="http://schemas.openxmlformats.org/officeDocument/2006/relationships/customXml" Target="../ink/ink22.xml"/><Relationship Id="rId5" Type="http://schemas.openxmlformats.org/officeDocument/2006/relationships/image" Target="../media/image42.png"/><Relationship Id="rId4" Type="http://schemas.openxmlformats.org/officeDocument/2006/relationships/customXml" Target="../ink/ink2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png"/><Relationship Id="rId2" Type="http://schemas.openxmlformats.org/officeDocument/2006/relationships/image" Target="../media/image9.jpg"/><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4.xm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customXml" Target="../ink/ink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11.xml"/><Relationship Id="rId1" Type="http://schemas.openxmlformats.org/officeDocument/2006/relationships/slideLayout" Target="../slideLayouts/slideLayout4.xml"/><Relationship Id="rId6" Type="http://schemas.openxmlformats.org/officeDocument/2006/relationships/customXml" Target="../ink/ink13.xml"/><Relationship Id="rId5" Type="http://schemas.openxmlformats.org/officeDocument/2006/relationships/image" Target="../media/image22.png"/><Relationship Id="rId4" Type="http://schemas.openxmlformats.org/officeDocument/2006/relationships/customXml" Target="../ink/ink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2E71-BB4A-E217-EF24-768E63F593A1}"/>
              </a:ext>
            </a:extLst>
          </p:cNvPr>
          <p:cNvSpPr>
            <a:spLocks noGrp="1"/>
          </p:cNvSpPr>
          <p:nvPr>
            <p:ph type="ctrTitle"/>
          </p:nvPr>
        </p:nvSpPr>
        <p:spPr/>
        <p:txBody>
          <a:bodyPr>
            <a:normAutofit fontScale="90000"/>
          </a:bodyPr>
          <a:lstStyle/>
          <a:p>
            <a:r>
              <a:rPr lang="en-US" dirty="0"/>
              <a:t>Integration Issues Related to DAQ</a:t>
            </a:r>
            <a:br>
              <a:rPr lang="en-US" dirty="0"/>
            </a:br>
            <a:r>
              <a:rPr lang="en-US" sz="4000" dirty="0"/>
              <a:t>	</a:t>
            </a:r>
            <a:br>
              <a:rPr lang="en-US" sz="3100" dirty="0"/>
            </a:br>
            <a:r>
              <a:rPr lang="en-US" sz="3100" dirty="0"/>
              <a:t>	* Timing Requirements</a:t>
            </a:r>
            <a:br>
              <a:rPr lang="en-US" sz="3100" dirty="0"/>
            </a:br>
            <a:r>
              <a:rPr lang="en-US" sz="3100" dirty="0"/>
              <a:t>	* TOF Requirements, T0, Calibrations – Satoshi Yano</a:t>
            </a:r>
            <a:br>
              <a:rPr lang="en-US" sz="3100" dirty="0"/>
            </a:br>
            <a:r>
              <a:rPr lang="en-US" sz="3100" dirty="0"/>
              <a:t>	* Data volumes, Event Rates, Noise</a:t>
            </a:r>
            <a:br>
              <a:rPr lang="en-US" sz="3100" dirty="0"/>
            </a:br>
            <a:br>
              <a:rPr lang="en-US" sz="3100" dirty="0"/>
            </a:br>
            <a:br>
              <a:rPr lang="en-US" sz="3100" dirty="0"/>
            </a:br>
            <a:r>
              <a:rPr lang="en-US" sz="3100" dirty="0"/>
              <a:t>Jeff Landgraf</a:t>
            </a:r>
          </a:p>
        </p:txBody>
      </p:sp>
    </p:spTree>
    <p:extLst>
      <p:ext uri="{BB962C8B-B14F-4D97-AF65-F5344CB8AC3E}">
        <p14:creationId xmlns:p14="http://schemas.microsoft.com/office/powerpoint/2010/main" val="169114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16EF-4105-ACF5-806C-9F419A569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91603-5964-0547-A5E2-C19996E25AF7}"/>
              </a:ext>
            </a:extLst>
          </p:cNvPr>
          <p:cNvSpPr>
            <a:spLocks noGrp="1"/>
          </p:cNvSpPr>
          <p:nvPr>
            <p:ph type="title"/>
          </p:nvPr>
        </p:nvSpPr>
        <p:spPr/>
        <p:txBody>
          <a:bodyPr>
            <a:normAutofit/>
          </a:bodyPr>
          <a:lstStyle/>
          <a:p>
            <a:r>
              <a:rPr lang="en-US" sz="3200" dirty="0"/>
              <a:t>If 20-40 </a:t>
            </a:r>
            <a:r>
              <a:rPr lang="en-US" sz="3200" dirty="0" err="1"/>
              <a:t>ps</a:t>
            </a:r>
            <a:r>
              <a:rPr lang="en-US" sz="3200" dirty="0"/>
              <a:t> is requirement, then integration challenge: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1C64503-504F-88D3-957B-BDAB6ED984C4}"/>
                  </a:ext>
                </a:extLst>
              </p:cNvPr>
              <p:cNvGraphicFramePr>
                <a:graphicFrameLocks noGrp="1"/>
              </p:cNvGraphicFramePr>
              <p:nvPr>
                <p:extLst>
                  <p:ext uri="{D42A27DB-BD31-4B8C-83A1-F6EECF244321}">
                    <p14:modId xmlns:p14="http://schemas.microsoft.com/office/powerpoint/2010/main" val="1870793831"/>
                  </p:ext>
                </p:extLst>
              </p:nvPr>
            </p:nvGraphicFramePr>
            <p:xfrm>
              <a:off x="750534" y="1199633"/>
              <a:ext cx="10896034" cy="4632960"/>
            </p:xfrm>
            <a:graphic>
              <a:graphicData uri="http://schemas.openxmlformats.org/drawingml/2006/table">
                <a:tbl>
                  <a:tblPr firstRow="1" bandRow="1">
                    <a:tableStyleId>{93296810-A885-4BE3-A3E7-6D5BEEA58F35}</a:tableStyleId>
                  </a:tblPr>
                  <a:tblGrid>
                    <a:gridCol w="4240853">
                      <a:extLst>
                        <a:ext uri="{9D8B030D-6E8A-4147-A177-3AD203B41FA5}">
                          <a16:colId xmlns:a16="http://schemas.microsoft.com/office/drawing/2014/main" val="320593799"/>
                        </a:ext>
                      </a:extLst>
                    </a:gridCol>
                    <a:gridCol w="6655181">
                      <a:extLst>
                        <a:ext uri="{9D8B030D-6E8A-4147-A177-3AD203B41FA5}">
                          <a16:colId xmlns:a16="http://schemas.microsoft.com/office/drawing/2014/main" val="2223108221"/>
                        </a:ext>
                      </a:extLst>
                    </a:gridCol>
                  </a:tblGrid>
                  <a:tr h="239183">
                    <a:tc>
                      <a:txBody>
                        <a:bodyPr/>
                        <a:lstStyle/>
                        <a:p>
                          <a:r>
                            <a:rPr lang="en-US" sz="1400" dirty="0"/>
                            <a:t>Issue</a:t>
                          </a:r>
                        </a:p>
                      </a:txBody>
                      <a:tcPr/>
                    </a:tc>
                    <a:tc>
                      <a:txBody>
                        <a:bodyPr/>
                        <a:lstStyle/>
                        <a:p>
                          <a:r>
                            <a:rPr lang="en-US" sz="1400" dirty="0"/>
                            <a:t>Significance</a:t>
                          </a:r>
                        </a:p>
                      </a:txBody>
                      <a:tcPr/>
                    </a:tc>
                    <a:extLst>
                      <a:ext uri="{0D108BD9-81ED-4DB2-BD59-A6C34878D82A}">
                        <a16:rowId xmlns:a16="http://schemas.microsoft.com/office/drawing/2014/main" val="1924936728"/>
                      </a:ext>
                    </a:extLst>
                  </a:tr>
                  <a:tr h="292738">
                    <a:tc>
                      <a:txBody>
                        <a:bodyPr/>
                        <a:lstStyle/>
                        <a:p>
                          <a:r>
                            <a:rPr lang="en-US" sz="1600" dirty="0"/>
                            <a:t>Need clear definition of time reference requirement</a:t>
                          </a:r>
                        </a:p>
                      </a:txBody>
                      <a:tcPr/>
                    </a:tc>
                    <a:tc>
                      <a:txBody>
                        <a:bodyPr/>
                        <a:lstStyle/>
                        <a:p>
                          <a:r>
                            <a:rPr lang="en-US" sz="1600" dirty="0"/>
                            <a:t>Not all factors in control of DAQ</a:t>
                          </a:r>
                        </a:p>
                      </a:txBody>
                      <a:tcPr/>
                    </a:tc>
                    <a:extLst>
                      <a:ext uri="{0D108BD9-81ED-4DB2-BD59-A6C34878D82A}">
                        <a16:rowId xmlns:a16="http://schemas.microsoft.com/office/drawing/2014/main" val="1203194968"/>
                      </a:ext>
                    </a:extLst>
                  </a:tr>
                  <a:tr h="239183">
                    <a:tc>
                      <a:txBody>
                        <a:bodyPr/>
                        <a:lstStyle/>
                        <a:p>
                          <a:r>
                            <a:rPr lang="en-US" sz="1600" dirty="0"/>
                            <a:t>Jitter through GTU/DAM/RDO chain</a:t>
                          </a:r>
                        </a:p>
                      </a:txBody>
                      <a:tcPr/>
                    </a:tc>
                    <a:tc>
                      <a:txBody>
                        <a:bodyPr/>
                        <a:lstStyle/>
                        <a:p>
                          <a:r>
                            <a:rPr lang="en-US" sz="1600" dirty="0"/>
                            <a:t>&lt;5 </a:t>
                          </a:r>
                          <a:r>
                            <a:rPr lang="en-US" sz="1600" dirty="0" err="1"/>
                            <a:t>ps</a:t>
                          </a:r>
                          <a:endParaRPr lang="en-US" sz="1600" dirty="0"/>
                        </a:p>
                      </a:txBody>
                      <a:tcPr/>
                    </a:tc>
                    <a:extLst>
                      <a:ext uri="{0D108BD9-81ED-4DB2-BD59-A6C34878D82A}">
                        <a16:rowId xmlns:a16="http://schemas.microsoft.com/office/drawing/2014/main" val="3381964861"/>
                      </a:ext>
                    </a:extLst>
                  </a:tr>
                  <a:tr h="239183">
                    <a:tc>
                      <a:txBody>
                        <a:bodyPr/>
                        <a:lstStyle/>
                        <a:p>
                          <a:r>
                            <a:rPr lang="en-US" sz="1600" dirty="0"/>
                            <a:t>Phase reproducibility on electronics restart</a:t>
                          </a:r>
                        </a:p>
                      </a:txBody>
                      <a:tcPr/>
                    </a:tc>
                    <a:tc>
                      <a:txBody>
                        <a:bodyPr/>
                        <a:lstStyle/>
                        <a:p>
                          <a:r>
                            <a:rPr lang="en-US" sz="1600" dirty="0"/>
                            <a:t>&lt;5 </a:t>
                          </a:r>
                          <a:r>
                            <a:rPr lang="en-US" sz="1600" dirty="0" err="1"/>
                            <a:t>ps</a:t>
                          </a:r>
                          <a:endParaRPr lang="en-US" sz="1600" dirty="0"/>
                        </a:p>
                      </a:txBody>
                      <a:tcPr/>
                    </a:tc>
                    <a:extLst>
                      <a:ext uri="{0D108BD9-81ED-4DB2-BD59-A6C34878D82A}">
                        <a16:rowId xmlns:a16="http://schemas.microsoft.com/office/drawing/2014/main" val="3112419729"/>
                      </a:ext>
                    </a:extLst>
                  </a:tr>
                  <a:tr h="406611">
                    <a:tc>
                      <a:txBody>
                        <a:bodyPr/>
                        <a:lstStyle/>
                        <a:p>
                          <a:r>
                            <a:rPr lang="en-US" sz="1600" dirty="0"/>
                            <a:t>Temperature fluctuations along fiber path</a:t>
                          </a:r>
                        </a:p>
                      </a:txBody>
                      <a:tcPr/>
                    </a:tc>
                    <a:tc>
                      <a:txBody>
                        <a:bodyPr/>
                        <a:lstStyle/>
                        <a:p>
                          <a:r>
                            <a:rPr lang="en-US" sz="1600" dirty="0"/>
                            <a:t>IP6 historical measurements variations estimated to produce in the worst case O(40 </a:t>
                          </a:r>
                          <a:r>
                            <a:rPr lang="en-US" sz="1600" dirty="0" err="1"/>
                            <a:t>ps</a:t>
                          </a:r>
                          <a:r>
                            <a:rPr lang="en-US" sz="1600" dirty="0"/>
                            <a:t>) variations</a:t>
                          </a:r>
                        </a:p>
                      </a:txBody>
                      <a:tcPr/>
                    </a:tc>
                    <a:extLst>
                      <a:ext uri="{0D108BD9-81ED-4DB2-BD59-A6C34878D82A}">
                        <a16:rowId xmlns:a16="http://schemas.microsoft.com/office/drawing/2014/main" val="4059714652"/>
                      </a:ext>
                    </a:extLst>
                  </a:tr>
                  <a:tr h="402515">
                    <a:tc>
                      <a:txBody>
                        <a:bodyPr/>
                        <a:lstStyle/>
                        <a:p>
                          <a:r>
                            <a:rPr lang="en-US" sz="1600" dirty="0"/>
                            <a:t>Temperature fluctuations within </a:t>
                          </a:r>
                          <a:r>
                            <a:rPr lang="en-US" sz="1600" dirty="0" err="1"/>
                            <a:t>ePIC</a:t>
                          </a:r>
                          <a:r>
                            <a:rPr lang="en-US" sz="1600" dirty="0"/>
                            <a:t> Detector</a:t>
                          </a:r>
                        </a:p>
                      </a:txBody>
                      <a:tcPr/>
                    </a:tc>
                    <a:tc>
                      <a:txBody>
                        <a:bodyPr/>
                        <a:lstStyle/>
                        <a:p>
                          <a:r>
                            <a:rPr lang="en-US" sz="1600" dirty="0" err="1"/>
                            <a:t>lpGBT</a:t>
                          </a:r>
                          <a:r>
                            <a:rPr lang="en-US" sz="1600" dirty="0"/>
                            <a:t> ~5ps / K variation</a:t>
                          </a:r>
                        </a:p>
                      </a:txBody>
                      <a:tcPr/>
                    </a:tc>
                    <a:extLst>
                      <a:ext uri="{0D108BD9-81ED-4DB2-BD59-A6C34878D82A}">
                        <a16:rowId xmlns:a16="http://schemas.microsoft.com/office/drawing/2014/main" val="2284059270"/>
                      </a:ext>
                    </a:extLst>
                  </a:tr>
                  <a:tr h="239183">
                    <a:tc>
                      <a:txBody>
                        <a:bodyPr/>
                        <a:lstStyle/>
                        <a:p>
                          <a:r>
                            <a:rPr lang="en-US" sz="1600" dirty="0"/>
                            <a:t>RF Signal delivery</a:t>
                          </a:r>
                        </a:p>
                      </a:txBody>
                      <a:tcPr/>
                    </a:tc>
                    <a:tc>
                      <a:txBody>
                        <a:bodyPr/>
                        <a:lstStyle/>
                        <a:p>
                          <a:r>
                            <a:rPr lang="en-US" sz="1600" dirty="0"/>
                            <a:t>Basis for </a:t>
                          </a:r>
                          <a:r>
                            <a:rPr lang="en-US" sz="1600" dirty="0" err="1"/>
                            <a:t>ePIC</a:t>
                          </a:r>
                          <a:r>
                            <a:rPr lang="en-US" sz="1600" dirty="0"/>
                            <a:t> clock</a:t>
                          </a:r>
                        </a:p>
                      </a:txBody>
                      <a:tcPr/>
                    </a:tc>
                    <a:extLst>
                      <a:ext uri="{0D108BD9-81ED-4DB2-BD59-A6C34878D82A}">
                        <a16:rowId xmlns:a16="http://schemas.microsoft.com/office/drawing/2014/main" val="44377565"/>
                      </a:ext>
                    </a:extLst>
                  </a:tr>
                  <a:tr h="406611">
                    <a:tc>
                      <a:txBody>
                        <a:bodyPr/>
                        <a:lstStyle/>
                        <a:p>
                          <a:r>
                            <a:rPr lang="en-US" sz="1600" dirty="0"/>
                            <a:t>Bunch length / T0 measurement</a:t>
                          </a:r>
                        </a:p>
                      </a:txBody>
                      <a:tcPr/>
                    </a:tc>
                    <a:tc>
                      <a:txBody>
                        <a:bodyPr/>
                        <a:lstStyle/>
                        <a:p>
                          <a:r>
                            <a:rPr lang="en-US" sz="1600" dirty="0"/>
                            <a:t>ESR </a:t>
                          </a:r>
                          <a14:m>
                            <m:oMath xmlns:m="http://schemas.openxmlformats.org/officeDocument/2006/math">
                              <m:sSub>
                                <m:sSubPr>
                                  <m:ctrlPr>
                                    <a:rPr lang="en-US" sz="1600" b="0" i="1" smtClean="0">
                                      <a:latin typeface="Cambria Math" panose="02040503050406030204" pitchFamily="18" charset="0"/>
                                    </a:rPr>
                                  </m:ctrlPr>
                                </m:sSubPr>
                                <m:e>
                                  <m:r>
                                    <a:rPr lang="en-US" sz="1600" b="0" smtClean="0">
                                      <a:latin typeface="Cambria Math" panose="02040503050406030204" pitchFamily="18" charset="0"/>
                                    </a:rPr>
                                    <m:t>𝜎</m:t>
                                  </m:r>
                                </m:e>
                                <m:sub>
                                  <m:r>
                                    <a:rPr lang="en-US" sz="1600" b="0" smtClean="0">
                                      <a:latin typeface="Cambria Math" panose="02040503050406030204" pitchFamily="18" charset="0"/>
                                    </a:rPr>
                                    <m:t>𝑧</m:t>
                                  </m:r>
                                </m:sub>
                              </m:sSub>
                              <m:r>
                                <a:rPr lang="en-US" sz="1600" b="0" smtClean="0">
                                  <a:latin typeface="Cambria Math" panose="02040503050406030204" pitchFamily="18" charset="0"/>
                                </a:rPr>
                                <m:t>=23 −30 </m:t>
                              </m:r>
                            </m:oMath>
                          </a14:m>
                          <a:r>
                            <a:rPr lang="en-US" sz="1600" b="0" baseline="0" dirty="0"/>
                            <a:t>ps</a:t>
                          </a:r>
                        </a:p>
                        <a:p>
                          <a:r>
                            <a:rPr lang="en-US" sz="1600" b="0" baseline="0" dirty="0"/>
                            <a:t>HSR </a:t>
                          </a:r>
                          <a14:m>
                            <m:oMath xmlns:m="http://schemas.openxmlformats.org/officeDocument/2006/math">
                              <m:sSub>
                                <m:sSubPr>
                                  <m:ctrlPr>
                                    <a:rPr lang="en-US" sz="1600" b="0" i="1" baseline="0" smtClean="0">
                                      <a:latin typeface="Cambria Math" panose="02040503050406030204" pitchFamily="18" charset="0"/>
                                    </a:rPr>
                                  </m:ctrlPr>
                                </m:sSubPr>
                                <m:e>
                                  <m:r>
                                    <a:rPr lang="en-US" sz="1600" b="0" baseline="0" smtClean="0">
                                      <a:latin typeface="Cambria Math" panose="02040503050406030204" pitchFamily="18" charset="0"/>
                                    </a:rPr>
                                    <m:t>𝜎</m:t>
                                  </m:r>
                                </m:e>
                                <m:sub>
                                  <m:r>
                                    <a:rPr lang="en-US" sz="1600" b="0" baseline="0" smtClean="0">
                                      <a:latin typeface="Cambria Math" panose="02040503050406030204" pitchFamily="18" charset="0"/>
                                    </a:rPr>
                                    <m:t>𝑧</m:t>
                                  </m:r>
                                </m:sub>
                              </m:sSub>
                              <m:r>
                                <a:rPr lang="en-US" sz="1600" b="0" baseline="0" smtClean="0">
                                  <a:latin typeface="Cambria Math" panose="02040503050406030204" pitchFamily="18" charset="0"/>
                                </a:rPr>
                                <m:t>=200−250</m:t>
                              </m:r>
                            </m:oMath>
                          </a14:m>
                          <a:r>
                            <a:rPr lang="en-US" sz="1600" b="0" baseline="0" dirty="0"/>
                            <a:t> ps</a:t>
                          </a:r>
                        </a:p>
                      </a:txBody>
                      <a:tcPr/>
                    </a:tc>
                    <a:extLst>
                      <a:ext uri="{0D108BD9-81ED-4DB2-BD59-A6C34878D82A}">
                        <a16:rowId xmlns:a16="http://schemas.microsoft.com/office/drawing/2014/main" val="3551907940"/>
                      </a:ext>
                    </a:extLst>
                  </a:tr>
                  <a:tr h="239183">
                    <a:tc>
                      <a:txBody>
                        <a:bodyPr/>
                        <a:lstStyle/>
                        <a:p>
                          <a:r>
                            <a:rPr lang="en-US" sz="1600" dirty="0"/>
                            <a:t>ASIC Analog Jitter</a:t>
                          </a:r>
                        </a:p>
                      </a:txBody>
                      <a:tcPr/>
                    </a:tc>
                    <a:tc>
                      <a:txBody>
                        <a:bodyPr/>
                        <a:lstStyle/>
                        <a:p>
                          <a:r>
                            <a:rPr lang="en-US" sz="1600" dirty="0"/>
                            <a:t>O(10 </a:t>
                          </a:r>
                          <a:r>
                            <a:rPr lang="en-US" sz="1600" dirty="0" err="1"/>
                            <a:t>ps</a:t>
                          </a:r>
                          <a:r>
                            <a:rPr lang="en-US" sz="1600" dirty="0"/>
                            <a:t>) for large pulses</a:t>
                          </a:r>
                        </a:p>
                      </a:txBody>
                      <a:tcPr/>
                    </a:tc>
                    <a:extLst>
                      <a:ext uri="{0D108BD9-81ED-4DB2-BD59-A6C34878D82A}">
                        <a16:rowId xmlns:a16="http://schemas.microsoft.com/office/drawing/2014/main" val="1355246729"/>
                      </a:ext>
                    </a:extLst>
                  </a:tr>
                  <a:tr h="292738">
                    <a:tc>
                      <a:txBody>
                        <a:bodyPr/>
                        <a:lstStyle/>
                        <a:p>
                          <a:r>
                            <a:rPr lang="en-US" sz="1600" dirty="0"/>
                            <a:t>ASIC time precision</a:t>
                          </a:r>
                        </a:p>
                      </a:txBody>
                      <a:tcPr/>
                    </a:tc>
                    <a:tc>
                      <a:txBody>
                        <a:bodyPr/>
                        <a:lstStyle/>
                        <a:p>
                          <a:r>
                            <a:rPr lang="en-US" sz="1600" dirty="0"/>
                            <a:t>12 bit @ 40 MHz = 6 </a:t>
                          </a:r>
                          <a:r>
                            <a:rPr lang="en-US" sz="1600" dirty="0" err="1"/>
                            <a:t>ps</a:t>
                          </a:r>
                          <a:endParaRPr lang="en-US" sz="1600" dirty="0"/>
                        </a:p>
                      </a:txBody>
                      <a:tcPr/>
                    </a:tc>
                    <a:extLst>
                      <a:ext uri="{0D108BD9-81ED-4DB2-BD59-A6C34878D82A}">
                        <a16:rowId xmlns:a16="http://schemas.microsoft.com/office/drawing/2014/main" val="2144375902"/>
                      </a:ext>
                    </a:extLst>
                  </a:tr>
                  <a:tr h="292738">
                    <a:tc>
                      <a:txBody>
                        <a:bodyPr/>
                        <a:lstStyle/>
                        <a:p>
                          <a:r>
                            <a:rPr lang="en-US" sz="1600" dirty="0"/>
                            <a:t>Sensor time resolution</a:t>
                          </a:r>
                        </a:p>
                      </a:txBody>
                      <a:tcPr/>
                    </a:tc>
                    <a:tc>
                      <a:txBody>
                        <a:bodyPr/>
                        <a:lstStyle/>
                        <a:p>
                          <a:r>
                            <a:rPr lang="en-US" sz="1600" dirty="0"/>
                            <a:t>20 </a:t>
                          </a:r>
                          <a:r>
                            <a:rPr lang="en-US" sz="1600" dirty="0" err="1"/>
                            <a:t>ps</a:t>
                          </a:r>
                          <a:r>
                            <a:rPr lang="en-US" sz="1600" dirty="0"/>
                            <a:t>, 25 </a:t>
                          </a:r>
                          <a:r>
                            <a:rPr lang="en-US" sz="1600" dirty="0" err="1"/>
                            <a:t>ps</a:t>
                          </a:r>
                          <a:r>
                            <a:rPr lang="en-US" sz="1600" dirty="0"/>
                            <a:t>, 30-40 </a:t>
                          </a:r>
                          <a:r>
                            <a:rPr lang="en-US" sz="1600" dirty="0" err="1"/>
                            <a:t>ps</a:t>
                          </a:r>
                          <a:endParaRPr lang="en-US" sz="1600" dirty="0"/>
                        </a:p>
                      </a:txBody>
                      <a:tcPr/>
                    </a:tc>
                    <a:extLst>
                      <a:ext uri="{0D108BD9-81ED-4DB2-BD59-A6C34878D82A}">
                        <a16:rowId xmlns:a16="http://schemas.microsoft.com/office/drawing/2014/main" val="2565013322"/>
                      </a:ext>
                    </a:extLst>
                  </a:tr>
                </a:tbl>
              </a:graphicData>
            </a:graphic>
          </p:graphicFrame>
        </mc:Choice>
        <mc:Fallback xmlns="">
          <p:graphicFrame>
            <p:nvGraphicFramePr>
              <p:cNvPr id="4" name="Table 3">
                <a:extLst>
                  <a:ext uri="{FF2B5EF4-FFF2-40B4-BE49-F238E27FC236}">
                    <a16:creationId xmlns:a16="http://schemas.microsoft.com/office/drawing/2014/main" id="{A1C64503-504F-88D3-957B-BDAB6ED984C4}"/>
                  </a:ext>
                </a:extLst>
              </p:cNvPr>
              <p:cNvGraphicFramePr>
                <a:graphicFrameLocks noGrp="1"/>
              </p:cNvGraphicFramePr>
              <p:nvPr>
                <p:extLst>
                  <p:ext uri="{D42A27DB-BD31-4B8C-83A1-F6EECF244321}">
                    <p14:modId xmlns:p14="http://schemas.microsoft.com/office/powerpoint/2010/main" val="1870793831"/>
                  </p:ext>
                </p:extLst>
              </p:nvPr>
            </p:nvGraphicFramePr>
            <p:xfrm>
              <a:off x="750534" y="1199633"/>
              <a:ext cx="10896034" cy="4632960"/>
            </p:xfrm>
            <a:graphic>
              <a:graphicData uri="http://schemas.openxmlformats.org/drawingml/2006/table">
                <a:tbl>
                  <a:tblPr firstRow="1" bandRow="1">
                    <a:tableStyleId>{93296810-A885-4BE3-A3E7-6D5BEEA58F35}</a:tableStyleId>
                  </a:tblPr>
                  <a:tblGrid>
                    <a:gridCol w="4240853">
                      <a:extLst>
                        <a:ext uri="{9D8B030D-6E8A-4147-A177-3AD203B41FA5}">
                          <a16:colId xmlns:a16="http://schemas.microsoft.com/office/drawing/2014/main" val="320593799"/>
                        </a:ext>
                      </a:extLst>
                    </a:gridCol>
                    <a:gridCol w="6655181">
                      <a:extLst>
                        <a:ext uri="{9D8B030D-6E8A-4147-A177-3AD203B41FA5}">
                          <a16:colId xmlns:a16="http://schemas.microsoft.com/office/drawing/2014/main" val="2223108221"/>
                        </a:ext>
                      </a:extLst>
                    </a:gridCol>
                  </a:tblGrid>
                  <a:tr h="304800">
                    <a:tc>
                      <a:txBody>
                        <a:bodyPr/>
                        <a:lstStyle/>
                        <a:p>
                          <a:r>
                            <a:rPr lang="en-US" sz="1400" dirty="0"/>
                            <a:t>Issue</a:t>
                          </a:r>
                        </a:p>
                      </a:txBody>
                      <a:tcPr/>
                    </a:tc>
                    <a:tc>
                      <a:txBody>
                        <a:bodyPr/>
                        <a:lstStyle/>
                        <a:p>
                          <a:r>
                            <a:rPr lang="en-US" sz="1400" dirty="0"/>
                            <a:t>Significance</a:t>
                          </a:r>
                        </a:p>
                      </a:txBody>
                      <a:tcPr/>
                    </a:tc>
                    <a:extLst>
                      <a:ext uri="{0D108BD9-81ED-4DB2-BD59-A6C34878D82A}">
                        <a16:rowId xmlns:a16="http://schemas.microsoft.com/office/drawing/2014/main" val="1924936728"/>
                      </a:ext>
                    </a:extLst>
                  </a:tr>
                  <a:tr h="579120">
                    <a:tc>
                      <a:txBody>
                        <a:bodyPr/>
                        <a:lstStyle/>
                        <a:p>
                          <a:r>
                            <a:rPr lang="en-US" sz="1600" dirty="0"/>
                            <a:t>Need clear definition of time reference requirement</a:t>
                          </a:r>
                        </a:p>
                      </a:txBody>
                      <a:tcPr/>
                    </a:tc>
                    <a:tc>
                      <a:txBody>
                        <a:bodyPr/>
                        <a:lstStyle/>
                        <a:p>
                          <a:r>
                            <a:rPr lang="en-US" sz="1600" dirty="0"/>
                            <a:t>Not all factors in control of DAQ</a:t>
                          </a:r>
                        </a:p>
                      </a:txBody>
                      <a:tcPr/>
                    </a:tc>
                    <a:extLst>
                      <a:ext uri="{0D108BD9-81ED-4DB2-BD59-A6C34878D82A}">
                        <a16:rowId xmlns:a16="http://schemas.microsoft.com/office/drawing/2014/main" val="1203194968"/>
                      </a:ext>
                    </a:extLst>
                  </a:tr>
                  <a:tr h="335280">
                    <a:tc>
                      <a:txBody>
                        <a:bodyPr/>
                        <a:lstStyle/>
                        <a:p>
                          <a:r>
                            <a:rPr lang="en-US" sz="1600" dirty="0"/>
                            <a:t>Jitter through GTU/DAM/RDO chain</a:t>
                          </a:r>
                        </a:p>
                      </a:txBody>
                      <a:tcPr/>
                    </a:tc>
                    <a:tc>
                      <a:txBody>
                        <a:bodyPr/>
                        <a:lstStyle/>
                        <a:p>
                          <a:r>
                            <a:rPr lang="en-US" sz="1600" dirty="0"/>
                            <a:t>&lt;5 </a:t>
                          </a:r>
                          <a:r>
                            <a:rPr lang="en-US" sz="1600" dirty="0" err="1"/>
                            <a:t>ps</a:t>
                          </a:r>
                          <a:endParaRPr lang="en-US" sz="1600" dirty="0"/>
                        </a:p>
                      </a:txBody>
                      <a:tcPr/>
                    </a:tc>
                    <a:extLst>
                      <a:ext uri="{0D108BD9-81ED-4DB2-BD59-A6C34878D82A}">
                        <a16:rowId xmlns:a16="http://schemas.microsoft.com/office/drawing/2014/main" val="3381964861"/>
                      </a:ext>
                    </a:extLst>
                  </a:tr>
                  <a:tr h="335280">
                    <a:tc>
                      <a:txBody>
                        <a:bodyPr/>
                        <a:lstStyle/>
                        <a:p>
                          <a:r>
                            <a:rPr lang="en-US" sz="1600" dirty="0"/>
                            <a:t>Phase reproducibility on electronics restart</a:t>
                          </a:r>
                        </a:p>
                      </a:txBody>
                      <a:tcPr/>
                    </a:tc>
                    <a:tc>
                      <a:txBody>
                        <a:bodyPr/>
                        <a:lstStyle/>
                        <a:p>
                          <a:r>
                            <a:rPr lang="en-US" sz="1600" dirty="0"/>
                            <a:t>&lt;5 </a:t>
                          </a:r>
                          <a:r>
                            <a:rPr lang="en-US" sz="1600" dirty="0" err="1"/>
                            <a:t>ps</a:t>
                          </a:r>
                          <a:endParaRPr lang="en-US" sz="1600" dirty="0"/>
                        </a:p>
                      </a:txBody>
                      <a:tcPr/>
                    </a:tc>
                    <a:extLst>
                      <a:ext uri="{0D108BD9-81ED-4DB2-BD59-A6C34878D82A}">
                        <a16:rowId xmlns:a16="http://schemas.microsoft.com/office/drawing/2014/main" val="3112419729"/>
                      </a:ext>
                    </a:extLst>
                  </a:tr>
                  <a:tr h="579120">
                    <a:tc>
                      <a:txBody>
                        <a:bodyPr/>
                        <a:lstStyle/>
                        <a:p>
                          <a:r>
                            <a:rPr lang="en-US" sz="1600" dirty="0"/>
                            <a:t>Temperature fluctuations along fiber path</a:t>
                          </a:r>
                        </a:p>
                      </a:txBody>
                      <a:tcPr/>
                    </a:tc>
                    <a:tc>
                      <a:txBody>
                        <a:bodyPr/>
                        <a:lstStyle/>
                        <a:p>
                          <a:r>
                            <a:rPr lang="en-US" sz="1600" dirty="0"/>
                            <a:t>IP6 historical measurements variations estimated to produce in the worst case O(40 </a:t>
                          </a:r>
                          <a:r>
                            <a:rPr lang="en-US" sz="1600" dirty="0" err="1"/>
                            <a:t>ps</a:t>
                          </a:r>
                          <a:r>
                            <a:rPr lang="en-US" sz="1600" dirty="0"/>
                            <a:t>) variations</a:t>
                          </a:r>
                        </a:p>
                      </a:txBody>
                      <a:tcPr/>
                    </a:tc>
                    <a:extLst>
                      <a:ext uri="{0D108BD9-81ED-4DB2-BD59-A6C34878D82A}">
                        <a16:rowId xmlns:a16="http://schemas.microsoft.com/office/drawing/2014/main" val="4059714652"/>
                      </a:ext>
                    </a:extLst>
                  </a:tr>
                  <a:tr h="579120">
                    <a:tc>
                      <a:txBody>
                        <a:bodyPr/>
                        <a:lstStyle/>
                        <a:p>
                          <a:r>
                            <a:rPr lang="en-US" sz="1600" dirty="0"/>
                            <a:t>Temperature fluctuations within </a:t>
                          </a:r>
                          <a:r>
                            <a:rPr lang="en-US" sz="1600" dirty="0" err="1"/>
                            <a:t>ePIC</a:t>
                          </a:r>
                          <a:r>
                            <a:rPr lang="en-US" sz="1600" dirty="0"/>
                            <a:t> Detector</a:t>
                          </a:r>
                        </a:p>
                      </a:txBody>
                      <a:tcPr/>
                    </a:tc>
                    <a:tc>
                      <a:txBody>
                        <a:bodyPr/>
                        <a:lstStyle/>
                        <a:p>
                          <a:r>
                            <a:rPr lang="en-US" sz="1600" dirty="0" err="1"/>
                            <a:t>lpGBT</a:t>
                          </a:r>
                          <a:r>
                            <a:rPr lang="en-US" sz="1600" dirty="0"/>
                            <a:t> ~5ps / K variation</a:t>
                          </a:r>
                        </a:p>
                      </a:txBody>
                      <a:tcPr/>
                    </a:tc>
                    <a:extLst>
                      <a:ext uri="{0D108BD9-81ED-4DB2-BD59-A6C34878D82A}">
                        <a16:rowId xmlns:a16="http://schemas.microsoft.com/office/drawing/2014/main" val="2284059270"/>
                      </a:ext>
                    </a:extLst>
                  </a:tr>
                  <a:tr h="335280">
                    <a:tc>
                      <a:txBody>
                        <a:bodyPr/>
                        <a:lstStyle/>
                        <a:p>
                          <a:r>
                            <a:rPr lang="en-US" sz="1600" dirty="0"/>
                            <a:t>RF Signal delivery</a:t>
                          </a:r>
                        </a:p>
                      </a:txBody>
                      <a:tcPr/>
                    </a:tc>
                    <a:tc>
                      <a:txBody>
                        <a:bodyPr/>
                        <a:lstStyle/>
                        <a:p>
                          <a:r>
                            <a:rPr lang="en-US" sz="1600" dirty="0"/>
                            <a:t>Basis for </a:t>
                          </a:r>
                          <a:r>
                            <a:rPr lang="en-US" sz="1600" dirty="0" err="1"/>
                            <a:t>ePIC</a:t>
                          </a:r>
                          <a:r>
                            <a:rPr lang="en-US" sz="1600" dirty="0"/>
                            <a:t> clock</a:t>
                          </a:r>
                        </a:p>
                      </a:txBody>
                      <a:tcPr/>
                    </a:tc>
                    <a:extLst>
                      <a:ext uri="{0D108BD9-81ED-4DB2-BD59-A6C34878D82A}">
                        <a16:rowId xmlns:a16="http://schemas.microsoft.com/office/drawing/2014/main" val="44377565"/>
                      </a:ext>
                    </a:extLst>
                  </a:tr>
                  <a:tr h="579120">
                    <a:tc>
                      <a:txBody>
                        <a:bodyPr/>
                        <a:lstStyle/>
                        <a:p>
                          <a:r>
                            <a:rPr lang="en-US" sz="1600" dirty="0"/>
                            <a:t>Bunch length / T0 measurement</a:t>
                          </a:r>
                        </a:p>
                      </a:txBody>
                      <a:tcPr/>
                    </a:tc>
                    <a:tc>
                      <a:txBody>
                        <a:bodyPr/>
                        <a:lstStyle/>
                        <a:p>
                          <a:endParaRPr lang="en-US"/>
                        </a:p>
                      </a:txBody>
                      <a:tcPr>
                        <a:blipFill>
                          <a:blip r:embed="rId2"/>
                          <a:stretch>
                            <a:fillRect l="-63828" t="-528421" r="-366" b="-187368"/>
                          </a:stretch>
                        </a:blipFill>
                      </a:tcPr>
                    </a:tc>
                    <a:extLst>
                      <a:ext uri="{0D108BD9-81ED-4DB2-BD59-A6C34878D82A}">
                        <a16:rowId xmlns:a16="http://schemas.microsoft.com/office/drawing/2014/main" val="3551907940"/>
                      </a:ext>
                    </a:extLst>
                  </a:tr>
                  <a:tr h="335280">
                    <a:tc>
                      <a:txBody>
                        <a:bodyPr/>
                        <a:lstStyle/>
                        <a:p>
                          <a:r>
                            <a:rPr lang="en-US" sz="1600" dirty="0"/>
                            <a:t>ASIC Analog Jitter</a:t>
                          </a:r>
                        </a:p>
                      </a:txBody>
                      <a:tcPr/>
                    </a:tc>
                    <a:tc>
                      <a:txBody>
                        <a:bodyPr/>
                        <a:lstStyle/>
                        <a:p>
                          <a:r>
                            <a:rPr lang="en-US" sz="1600" dirty="0"/>
                            <a:t>O(10 </a:t>
                          </a:r>
                          <a:r>
                            <a:rPr lang="en-US" sz="1600" dirty="0" err="1"/>
                            <a:t>ps</a:t>
                          </a:r>
                          <a:r>
                            <a:rPr lang="en-US" sz="1600" dirty="0"/>
                            <a:t>) for large pulses</a:t>
                          </a:r>
                        </a:p>
                      </a:txBody>
                      <a:tcPr/>
                    </a:tc>
                    <a:extLst>
                      <a:ext uri="{0D108BD9-81ED-4DB2-BD59-A6C34878D82A}">
                        <a16:rowId xmlns:a16="http://schemas.microsoft.com/office/drawing/2014/main" val="1355246729"/>
                      </a:ext>
                    </a:extLst>
                  </a:tr>
                  <a:tr h="335280">
                    <a:tc>
                      <a:txBody>
                        <a:bodyPr/>
                        <a:lstStyle/>
                        <a:p>
                          <a:r>
                            <a:rPr lang="en-US" sz="1600" dirty="0"/>
                            <a:t>ASIC time precision</a:t>
                          </a:r>
                        </a:p>
                      </a:txBody>
                      <a:tcPr/>
                    </a:tc>
                    <a:tc>
                      <a:txBody>
                        <a:bodyPr/>
                        <a:lstStyle/>
                        <a:p>
                          <a:r>
                            <a:rPr lang="en-US" sz="1600" dirty="0"/>
                            <a:t>12 bit @ 40 MHz = 6 </a:t>
                          </a:r>
                          <a:r>
                            <a:rPr lang="en-US" sz="1600" dirty="0" err="1"/>
                            <a:t>ps</a:t>
                          </a:r>
                          <a:endParaRPr lang="en-US" sz="1600" dirty="0"/>
                        </a:p>
                      </a:txBody>
                      <a:tcPr/>
                    </a:tc>
                    <a:extLst>
                      <a:ext uri="{0D108BD9-81ED-4DB2-BD59-A6C34878D82A}">
                        <a16:rowId xmlns:a16="http://schemas.microsoft.com/office/drawing/2014/main" val="2144375902"/>
                      </a:ext>
                    </a:extLst>
                  </a:tr>
                  <a:tr h="335280">
                    <a:tc>
                      <a:txBody>
                        <a:bodyPr/>
                        <a:lstStyle/>
                        <a:p>
                          <a:r>
                            <a:rPr lang="en-US" sz="1600" dirty="0"/>
                            <a:t>Sensor time resolution</a:t>
                          </a:r>
                        </a:p>
                      </a:txBody>
                      <a:tcPr/>
                    </a:tc>
                    <a:tc>
                      <a:txBody>
                        <a:bodyPr/>
                        <a:lstStyle/>
                        <a:p>
                          <a:r>
                            <a:rPr lang="en-US" sz="1600" dirty="0"/>
                            <a:t>20 </a:t>
                          </a:r>
                          <a:r>
                            <a:rPr lang="en-US" sz="1600" dirty="0" err="1"/>
                            <a:t>ps</a:t>
                          </a:r>
                          <a:r>
                            <a:rPr lang="en-US" sz="1600" dirty="0"/>
                            <a:t>, 25 </a:t>
                          </a:r>
                          <a:r>
                            <a:rPr lang="en-US" sz="1600" dirty="0" err="1"/>
                            <a:t>ps</a:t>
                          </a:r>
                          <a:r>
                            <a:rPr lang="en-US" sz="1600" dirty="0"/>
                            <a:t>, 30-40 </a:t>
                          </a:r>
                          <a:r>
                            <a:rPr lang="en-US" sz="1600" dirty="0" err="1"/>
                            <a:t>ps</a:t>
                          </a:r>
                          <a:endParaRPr lang="en-US" sz="1600" dirty="0"/>
                        </a:p>
                      </a:txBody>
                      <a:tcPr/>
                    </a:tc>
                    <a:extLst>
                      <a:ext uri="{0D108BD9-81ED-4DB2-BD59-A6C34878D82A}">
                        <a16:rowId xmlns:a16="http://schemas.microsoft.com/office/drawing/2014/main" val="2565013322"/>
                      </a:ext>
                    </a:extLst>
                  </a:tr>
                </a:tbl>
              </a:graphicData>
            </a:graphic>
          </p:graphicFrame>
        </mc:Fallback>
      </mc:AlternateContent>
      <p:sp>
        <p:nvSpPr>
          <p:cNvPr id="3" name="TextBox 2">
            <a:extLst>
              <a:ext uri="{FF2B5EF4-FFF2-40B4-BE49-F238E27FC236}">
                <a16:creationId xmlns:a16="http://schemas.microsoft.com/office/drawing/2014/main" id="{98E8F27E-4601-E914-758C-2F2EA36BED8C}"/>
              </a:ext>
            </a:extLst>
          </p:cNvPr>
          <p:cNvSpPr txBox="1"/>
          <p:nvPr/>
        </p:nvSpPr>
        <p:spPr>
          <a:xfrm>
            <a:off x="7473329" y="4345119"/>
            <a:ext cx="1242648" cy="338554"/>
          </a:xfrm>
          <a:prstGeom prst="rect">
            <a:avLst/>
          </a:prstGeom>
          <a:noFill/>
        </p:spPr>
        <p:txBody>
          <a:bodyPr wrap="none" rtlCol="0">
            <a:spAutoFit/>
          </a:bodyPr>
          <a:lstStyle/>
          <a:p>
            <a:r>
              <a:rPr lang="en-US" sz="1600" dirty="0">
                <a:sym typeface="Wingdings" panose="05000000000000000000" pitchFamily="2" charset="2"/>
              </a:rPr>
              <a:t> O(25 </a:t>
            </a:r>
            <a:r>
              <a:rPr lang="en-US" sz="1600" dirty="0" err="1">
                <a:sym typeface="Wingdings" panose="05000000000000000000" pitchFamily="2" charset="2"/>
              </a:rPr>
              <a:t>ps</a:t>
            </a:r>
            <a:r>
              <a:rPr lang="en-US" sz="1600" dirty="0">
                <a:sym typeface="Wingdings" panose="05000000000000000000" pitchFamily="2" charset="2"/>
              </a:rPr>
              <a:t>)</a:t>
            </a:r>
            <a:endParaRPr lang="en-US" sz="1600" dirty="0"/>
          </a:p>
        </p:txBody>
      </p:sp>
    </p:spTree>
    <p:extLst>
      <p:ext uri="{BB962C8B-B14F-4D97-AF65-F5344CB8AC3E}">
        <p14:creationId xmlns:p14="http://schemas.microsoft.com/office/powerpoint/2010/main" val="282727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02B9-709C-300D-4456-2D01E16807BB}"/>
              </a:ext>
            </a:extLst>
          </p:cNvPr>
          <p:cNvSpPr>
            <a:spLocks noGrp="1"/>
          </p:cNvSpPr>
          <p:nvPr>
            <p:ph type="title"/>
          </p:nvPr>
        </p:nvSpPr>
        <p:spPr/>
        <p:txBody>
          <a:bodyPr/>
          <a:lstStyle/>
          <a:p>
            <a:r>
              <a:rPr lang="en-US" dirty="0"/>
              <a:t>Definition of Time Requirements</a:t>
            </a:r>
          </a:p>
        </p:txBody>
      </p:sp>
      <p:sp>
        <p:nvSpPr>
          <p:cNvPr id="3" name="TextBox 2">
            <a:extLst>
              <a:ext uri="{FF2B5EF4-FFF2-40B4-BE49-F238E27FC236}">
                <a16:creationId xmlns:a16="http://schemas.microsoft.com/office/drawing/2014/main" id="{A9E706A8-A51A-A52A-D4DF-AAE8B93EF29D}"/>
              </a:ext>
            </a:extLst>
          </p:cNvPr>
          <p:cNvSpPr txBox="1"/>
          <p:nvPr/>
        </p:nvSpPr>
        <p:spPr>
          <a:xfrm>
            <a:off x="954156" y="914400"/>
            <a:ext cx="10899914" cy="5078313"/>
          </a:xfrm>
          <a:prstGeom prst="rect">
            <a:avLst/>
          </a:prstGeom>
          <a:noFill/>
        </p:spPr>
        <p:txBody>
          <a:bodyPr wrap="square" rtlCol="0">
            <a:spAutoFit/>
          </a:bodyPr>
          <a:lstStyle/>
          <a:p>
            <a:r>
              <a:rPr lang="en-US" dirty="0"/>
              <a:t>The time that matters:   (Time particles hit detector) – (collision time)</a:t>
            </a:r>
          </a:p>
          <a:p>
            <a:endParaRPr lang="en-US" dirty="0"/>
          </a:p>
          <a:p>
            <a:r>
              <a:rPr lang="en-US" dirty="0"/>
              <a:t>DAQ will never provide this directly:</a:t>
            </a:r>
          </a:p>
          <a:p>
            <a:pPr marL="742950" lvl="1" indent="-285750">
              <a:buFont typeface="Arial" panose="020B0604020202020204" pitchFamily="34" charset="0"/>
              <a:buChar char="•"/>
            </a:pPr>
            <a:r>
              <a:rPr lang="en-US" dirty="0"/>
              <a:t>Provide a clock with low jitter (5 </a:t>
            </a:r>
            <a:r>
              <a:rPr lang="en-US" dirty="0" err="1"/>
              <a:t>ps</a:t>
            </a:r>
            <a:r>
              <a:rPr lang="en-US" dirty="0"/>
              <a:t> is demonstrated)</a:t>
            </a:r>
          </a:p>
          <a:p>
            <a:pPr marL="742950" lvl="1" indent="-285750">
              <a:buFont typeface="Arial" panose="020B0604020202020204" pitchFamily="34" charset="0"/>
              <a:buChar char="•"/>
            </a:pPr>
            <a:r>
              <a:rPr lang="en-US" dirty="0"/>
              <a:t>Provide with a constant phase relative to the clock (O(100 </a:t>
            </a:r>
            <a:r>
              <a:rPr lang="en-US" dirty="0" err="1"/>
              <a:t>ps</a:t>
            </a:r>
            <a:r>
              <a:rPr lang="en-US" dirty="0"/>
              <a:t>) should be delivered by chosen technology)</a:t>
            </a:r>
          </a:p>
          <a:p>
            <a:pPr marL="742950" lvl="1" indent="-285750">
              <a:buFont typeface="Arial" panose="020B0604020202020204" pitchFamily="34" charset="0"/>
              <a:buChar char="•"/>
            </a:pPr>
            <a:r>
              <a:rPr lang="en-US" dirty="0"/>
              <a:t>Calibration must provide the offset to the actual collision time</a:t>
            </a:r>
          </a:p>
          <a:p>
            <a:pPr marL="742950" lvl="1" indent="-285750">
              <a:buFont typeface="Arial" panose="020B0604020202020204" pitchFamily="34" charset="0"/>
              <a:buChar char="•"/>
            </a:pPr>
            <a:endParaRPr lang="en-US" dirty="0"/>
          </a:p>
          <a:p>
            <a:r>
              <a:rPr lang="en-US" dirty="0"/>
              <a:t>If we need to define a more stringent time-resolution we need attainable and measurable requirements by component:</a:t>
            </a:r>
          </a:p>
          <a:p>
            <a:pPr marL="742950" lvl="1" indent="-285750">
              <a:buFont typeface="Arial" panose="020B0604020202020204" pitchFamily="34" charset="0"/>
              <a:buChar char="•"/>
            </a:pPr>
            <a:r>
              <a:rPr lang="en-US" dirty="0"/>
              <a:t>Sensor	       			</a:t>
            </a:r>
          </a:p>
          <a:p>
            <a:pPr marL="742950" lvl="1" indent="-285750">
              <a:buFont typeface="Arial" panose="020B0604020202020204" pitchFamily="34" charset="0"/>
              <a:buChar char="•"/>
            </a:pPr>
            <a:r>
              <a:rPr lang="en-US" dirty="0"/>
              <a:t>ASIC analog           </a:t>
            </a:r>
          </a:p>
          <a:p>
            <a:pPr marL="742950" lvl="1" indent="-285750">
              <a:buFont typeface="Arial" panose="020B0604020202020204" pitchFamily="34" charset="0"/>
              <a:buChar char="•"/>
            </a:pPr>
            <a:r>
              <a:rPr lang="en-US" dirty="0"/>
              <a:t>ASIC digital precision</a:t>
            </a:r>
          </a:p>
          <a:p>
            <a:pPr marL="742950" lvl="1" indent="-285750">
              <a:buFont typeface="Arial" panose="020B0604020202020204" pitchFamily="34" charset="0"/>
              <a:buChar char="•"/>
            </a:pPr>
            <a:r>
              <a:rPr lang="en-US" dirty="0"/>
              <a:t>Fiber delays</a:t>
            </a:r>
          </a:p>
          <a:p>
            <a:pPr marL="742950" lvl="1" indent="-285750">
              <a:buFont typeface="Arial" panose="020B0604020202020204" pitchFamily="34" charset="0"/>
              <a:buChar char="•"/>
            </a:pPr>
            <a:r>
              <a:rPr lang="en-US" dirty="0" err="1"/>
              <a:t>lpGBT</a:t>
            </a:r>
            <a:r>
              <a:rPr lang="en-US" dirty="0"/>
              <a:t> (for the AC-LGAD based detectors)</a:t>
            </a:r>
          </a:p>
          <a:p>
            <a:pPr marL="742950" lvl="1" indent="-285750">
              <a:buFont typeface="Arial" panose="020B0604020202020204" pitchFamily="34" charset="0"/>
              <a:buChar char="•"/>
            </a:pPr>
            <a:r>
              <a:rPr lang="en-US" dirty="0"/>
              <a:t>Effect of RDO</a:t>
            </a:r>
          </a:p>
          <a:p>
            <a:pPr lvl="1"/>
            <a:endParaRPr lang="en-US" dirty="0"/>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1906EA73-B092-5253-F0AF-E040E01A359C}"/>
              </a:ext>
            </a:extLst>
          </p:cNvPr>
          <p:cNvSpPr txBox="1"/>
          <p:nvPr/>
        </p:nvSpPr>
        <p:spPr>
          <a:xfrm>
            <a:off x="7657893" y="3664227"/>
            <a:ext cx="3820277" cy="2031325"/>
          </a:xfrm>
          <a:prstGeom prst="rect">
            <a:avLst/>
          </a:prstGeom>
          <a:noFill/>
        </p:spPr>
        <p:txBody>
          <a:bodyPr wrap="none" rtlCol="0">
            <a:spAutoFit/>
          </a:bodyPr>
          <a:lstStyle/>
          <a:p>
            <a:pPr marL="742950" lvl="1" indent="-285750">
              <a:buFont typeface="Arial" panose="020B0604020202020204" pitchFamily="34" charset="0"/>
              <a:buChar char="•"/>
            </a:pPr>
            <a:r>
              <a:rPr lang="en-US" dirty="0"/>
              <a:t>Effect of DAM</a:t>
            </a:r>
          </a:p>
          <a:p>
            <a:pPr marL="742950" lvl="1" indent="-285750">
              <a:buFont typeface="Arial" panose="020B0604020202020204" pitchFamily="34" charset="0"/>
              <a:buChar char="•"/>
            </a:pPr>
            <a:r>
              <a:rPr lang="en-US" dirty="0"/>
              <a:t>Effect of GTU</a:t>
            </a:r>
          </a:p>
          <a:p>
            <a:pPr marL="742950" lvl="1" indent="-285750">
              <a:buFont typeface="Arial" panose="020B0604020202020204" pitchFamily="34" charset="0"/>
              <a:buChar char="•"/>
            </a:pPr>
            <a:r>
              <a:rPr lang="en-US" dirty="0"/>
              <a:t>Delivered clock from collider</a:t>
            </a:r>
          </a:p>
          <a:p>
            <a:pPr marL="742950" lvl="1" indent="-285750">
              <a:buFont typeface="Arial" panose="020B0604020202020204" pitchFamily="34" charset="0"/>
              <a:buChar char="•"/>
            </a:pPr>
            <a:r>
              <a:rPr lang="en-US" dirty="0"/>
              <a:t>Collision T0</a:t>
            </a:r>
          </a:p>
          <a:p>
            <a:pPr marL="742950" lvl="1" indent="-285750">
              <a:buFont typeface="Arial" panose="020B0604020202020204" pitchFamily="34" charset="0"/>
              <a:buChar char="•"/>
            </a:pPr>
            <a:r>
              <a:rPr lang="en-US" dirty="0"/>
              <a:t>Calibration Methods</a:t>
            </a:r>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404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7995-B9A4-FD07-7E24-EC0B1718DDBC}"/>
              </a:ext>
            </a:extLst>
          </p:cNvPr>
          <p:cNvSpPr>
            <a:spLocks noGrp="1"/>
          </p:cNvSpPr>
          <p:nvPr>
            <p:ph type="title"/>
          </p:nvPr>
        </p:nvSpPr>
        <p:spPr/>
        <p:txBody>
          <a:bodyPr/>
          <a:lstStyle/>
          <a:p>
            <a:r>
              <a:rPr lang="en-US" dirty="0"/>
              <a:t>Parameters for TOF ASICS</a:t>
            </a:r>
          </a:p>
        </p:txBody>
      </p:sp>
      <p:sp>
        <p:nvSpPr>
          <p:cNvPr id="3" name="Rectangle 2">
            <a:extLst>
              <a:ext uri="{FF2B5EF4-FFF2-40B4-BE49-F238E27FC236}">
                <a16:creationId xmlns:a16="http://schemas.microsoft.com/office/drawing/2014/main" id="{DDFC74D1-213A-69E2-9BD2-792D5B1D6D0F}"/>
              </a:ext>
            </a:extLst>
          </p:cNvPr>
          <p:cNvSpPr/>
          <p:nvPr/>
        </p:nvSpPr>
        <p:spPr>
          <a:xfrm>
            <a:off x="523713" y="970722"/>
            <a:ext cx="5572287" cy="4916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5977F0-633A-D86C-B875-D5776A8E2D51}"/>
              </a:ext>
            </a:extLst>
          </p:cNvPr>
          <p:cNvPicPr>
            <a:picLocks noChangeAspect="1"/>
          </p:cNvPicPr>
          <p:nvPr/>
        </p:nvPicPr>
        <p:blipFill>
          <a:blip r:embed="rId2"/>
          <a:stretch>
            <a:fillRect/>
          </a:stretch>
        </p:blipFill>
        <p:spPr>
          <a:xfrm>
            <a:off x="622803" y="1557470"/>
            <a:ext cx="5374105" cy="3882547"/>
          </a:xfrm>
          <a:prstGeom prst="rect">
            <a:avLst/>
          </a:prstGeom>
        </p:spPr>
      </p:pic>
      <p:sp>
        <p:nvSpPr>
          <p:cNvPr id="8" name="TextBox 7">
            <a:extLst>
              <a:ext uri="{FF2B5EF4-FFF2-40B4-BE49-F238E27FC236}">
                <a16:creationId xmlns:a16="http://schemas.microsoft.com/office/drawing/2014/main" id="{87D0550F-301A-02BD-D22C-A4AD6A3E03B1}"/>
              </a:ext>
            </a:extLst>
          </p:cNvPr>
          <p:cNvSpPr txBox="1"/>
          <p:nvPr/>
        </p:nvSpPr>
        <p:spPr>
          <a:xfrm>
            <a:off x="1189407" y="5499625"/>
            <a:ext cx="3871573" cy="369332"/>
          </a:xfrm>
          <a:prstGeom prst="rect">
            <a:avLst/>
          </a:prstGeom>
          <a:noFill/>
        </p:spPr>
        <p:txBody>
          <a:bodyPr wrap="none" rtlCol="0">
            <a:spAutoFit/>
          </a:bodyPr>
          <a:lstStyle/>
          <a:p>
            <a:r>
              <a:rPr lang="en-US" dirty="0"/>
              <a:t>Digital Precision:   12b / 25ns = 6 </a:t>
            </a:r>
            <a:r>
              <a:rPr lang="en-US" dirty="0" err="1"/>
              <a:t>ps</a:t>
            </a:r>
            <a:endParaRPr lang="en-US" dirty="0"/>
          </a:p>
        </p:txBody>
      </p:sp>
      <p:sp>
        <p:nvSpPr>
          <p:cNvPr id="9" name="TextBox 8">
            <a:extLst>
              <a:ext uri="{FF2B5EF4-FFF2-40B4-BE49-F238E27FC236}">
                <a16:creationId xmlns:a16="http://schemas.microsoft.com/office/drawing/2014/main" id="{93D66BE5-AFBC-5C6A-5DBD-A74A4301D262}"/>
              </a:ext>
            </a:extLst>
          </p:cNvPr>
          <p:cNvSpPr txBox="1"/>
          <p:nvPr/>
        </p:nvSpPr>
        <p:spPr>
          <a:xfrm>
            <a:off x="2584020" y="1048651"/>
            <a:ext cx="1082348" cy="369332"/>
          </a:xfrm>
          <a:prstGeom prst="rect">
            <a:avLst/>
          </a:prstGeom>
          <a:noFill/>
        </p:spPr>
        <p:txBody>
          <a:bodyPr wrap="none" rtlCol="0">
            <a:spAutoFit/>
          </a:bodyPr>
          <a:lstStyle/>
          <a:p>
            <a:r>
              <a:rPr lang="en-US" dirty="0"/>
              <a:t>EICROC</a:t>
            </a:r>
          </a:p>
        </p:txBody>
      </p:sp>
      <p:sp>
        <p:nvSpPr>
          <p:cNvPr id="10" name="Rectangle 9">
            <a:extLst>
              <a:ext uri="{FF2B5EF4-FFF2-40B4-BE49-F238E27FC236}">
                <a16:creationId xmlns:a16="http://schemas.microsoft.com/office/drawing/2014/main" id="{21538A05-C55C-A365-BE0D-3B5C6273C027}"/>
              </a:ext>
            </a:extLst>
          </p:cNvPr>
          <p:cNvSpPr/>
          <p:nvPr/>
        </p:nvSpPr>
        <p:spPr>
          <a:xfrm>
            <a:off x="6265641" y="970722"/>
            <a:ext cx="5572287" cy="4916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28BDF8-1DB4-C936-A345-9DAF1754558C}"/>
              </a:ext>
            </a:extLst>
          </p:cNvPr>
          <p:cNvPicPr>
            <a:picLocks noChangeAspect="1"/>
          </p:cNvPicPr>
          <p:nvPr/>
        </p:nvPicPr>
        <p:blipFill>
          <a:blip r:embed="rId3"/>
          <a:stretch>
            <a:fillRect/>
          </a:stretch>
        </p:blipFill>
        <p:spPr>
          <a:xfrm>
            <a:off x="6422687" y="4326074"/>
            <a:ext cx="5245600" cy="1113943"/>
          </a:xfrm>
          <a:prstGeom prst="rect">
            <a:avLst/>
          </a:prstGeom>
        </p:spPr>
      </p:pic>
      <p:sp>
        <p:nvSpPr>
          <p:cNvPr id="14" name="TextBox 13">
            <a:extLst>
              <a:ext uri="{FF2B5EF4-FFF2-40B4-BE49-F238E27FC236}">
                <a16:creationId xmlns:a16="http://schemas.microsoft.com/office/drawing/2014/main" id="{350124D3-FFC0-97DC-AA4D-9BD28F5287AB}"/>
              </a:ext>
            </a:extLst>
          </p:cNvPr>
          <p:cNvSpPr txBox="1"/>
          <p:nvPr/>
        </p:nvSpPr>
        <p:spPr>
          <a:xfrm>
            <a:off x="7045580" y="5471580"/>
            <a:ext cx="3999813" cy="369332"/>
          </a:xfrm>
          <a:prstGeom prst="rect">
            <a:avLst/>
          </a:prstGeom>
          <a:noFill/>
        </p:spPr>
        <p:txBody>
          <a:bodyPr wrap="none" rtlCol="0">
            <a:spAutoFit/>
          </a:bodyPr>
          <a:lstStyle/>
          <a:p>
            <a:r>
              <a:rPr lang="en-US" dirty="0"/>
              <a:t>Digital Precision:   10b / 25ns = 25 </a:t>
            </a:r>
            <a:r>
              <a:rPr lang="en-US" dirty="0" err="1"/>
              <a:t>ps</a:t>
            </a:r>
            <a:endParaRPr lang="en-US" dirty="0"/>
          </a:p>
        </p:txBody>
      </p:sp>
      <p:pic>
        <p:nvPicPr>
          <p:cNvPr id="16" name="Picture 15">
            <a:extLst>
              <a:ext uri="{FF2B5EF4-FFF2-40B4-BE49-F238E27FC236}">
                <a16:creationId xmlns:a16="http://schemas.microsoft.com/office/drawing/2014/main" id="{1EBEC9B7-B151-2162-77B7-E059AC29EFA1}"/>
              </a:ext>
            </a:extLst>
          </p:cNvPr>
          <p:cNvPicPr>
            <a:picLocks noChangeAspect="1"/>
          </p:cNvPicPr>
          <p:nvPr/>
        </p:nvPicPr>
        <p:blipFill>
          <a:blip r:embed="rId4"/>
          <a:stretch>
            <a:fillRect/>
          </a:stretch>
        </p:blipFill>
        <p:spPr>
          <a:xfrm>
            <a:off x="6422687" y="1557470"/>
            <a:ext cx="3161325" cy="269067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6FB0347-DBC9-C2A1-050E-AF938C49AB4C}"/>
                  </a:ext>
                </a:extLst>
              </p:cNvPr>
              <p:cNvSpPr txBox="1"/>
              <p:nvPr/>
            </p:nvSpPr>
            <p:spPr>
              <a:xfrm>
                <a:off x="10443015" y="2528439"/>
                <a:ext cx="1092800" cy="646331"/>
              </a:xfrm>
              <a:prstGeom prst="rect">
                <a:avLst/>
              </a:prstGeom>
              <a:noFill/>
            </p:spPr>
            <p:txBody>
              <a:bodyPr wrap="none" rtlCol="0">
                <a:spAutoFit/>
              </a:bodyPr>
              <a:lstStyle/>
              <a:p>
                <a:r>
                  <a:rPr lang="en-US" b="0" dirty="0"/>
                  <a:t>At 20 </a:t>
                </a:r>
                <a:r>
                  <a:rPr lang="en-US" b="0" dirty="0" err="1"/>
                  <a:t>fC</a:t>
                </a:r>
                <a:r>
                  <a:rPr lang="en-US" b="0" dirty="0"/>
                  <a:t>,</a:t>
                </a:r>
              </a:p>
              <a:p>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 11 </m:t>
                    </m:r>
                  </m:oMath>
                </a14:m>
                <a:r>
                  <a:rPr lang="en-US" dirty="0"/>
                  <a:t>ps</a:t>
                </a:r>
              </a:p>
            </p:txBody>
          </p:sp>
        </mc:Choice>
        <mc:Fallback xmlns="">
          <p:sp>
            <p:nvSpPr>
              <p:cNvPr id="17" name="TextBox 16">
                <a:extLst>
                  <a:ext uri="{FF2B5EF4-FFF2-40B4-BE49-F238E27FC236}">
                    <a16:creationId xmlns:a16="http://schemas.microsoft.com/office/drawing/2014/main" id="{66FB0347-DBC9-C2A1-050E-AF938C49AB4C}"/>
                  </a:ext>
                </a:extLst>
              </p:cNvPr>
              <p:cNvSpPr txBox="1">
                <a:spLocks noRot="1" noChangeAspect="1" noMove="1" noResize="1" noEditPoints="1" noAdjustHandles="1" noChangeArrowheads="1" noChangeShapeType="1" noTextEdit="1"/>
              </p:cNvSpPr>
              <p:nvPr/>
            </p:nvSpPr>
            <p:spPr>
              <a:xfrm>
                <a:off x="10443015" y="2528439"/>
                <a:ext cx="1092800" cy="646331"/>
              </a:xfrm>
              <a:prstGeom prst="rect">
                <a:avLst/>
              </a:prstGeom>
              <a:blipFill>
                <a:blip r:embed="rId5"/>
                <a:stretch>
                  <a:fillRect l="-4469" t="-5660" r="-4469" b="-14151"/>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7860EFB9-8E1C-AF1A-EAAE-6920FB3E731B}"/>
              </a:ext>
            </a:extLst>
          </p:cNvPr>
          <p:cNvSpPr txBox="1"/>
          <p:nvPr/>
        </p:nvSpPr>
        <p:spPr>
          <a:xfrm>
            <a:off x="8594384" y="1072899"/>
            <a:ext cx="800219" cy="369332"/>
          </a:xfrm>
          <a:prstGeom prst="rect">
            <a:avLst/>
          </a:prstGeom>
          <a:noFill/>
        </p:spPr>
        <p:txBody>
          <a:bodyPr wrap="none" rtlCol="0">
            <a:spAutoFit/>
          </a:bodyPr>
          <a:lstStyle/>
          <a:p>
            <a:r>
              <a:rPr lang="en-US" dirty="0"/>
              <a:t>FCFD</a:t>
            </a:r>
          </a:p>
        </p:txBody>
      </p:sp>
    </p:spTree>
    <p:extLst>
      <p:ext uri="{BB962C8B-B14F-4D97-AF65-F5344CB8AC3E}">
        <p14:creationId xmlns:p14="http://schemas.microsoft.com/office/powerpoint/2010/main" val="370171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3582-A4FB-3CE6-D68B-08542E9FAFD1}"/>
              </a:ext>
            </a:extLst>
          </p:cNvPr>
          <p:cNvSpPr>
            <a:spLocks noGrp="1"/>
          </p:cNvSpPr>
          <p:nvPr>
            <p:ph type="title"/>
          </p:nvPr>
        </p:nvSpPr>
        <p:spPr/>
        <p:txBody>
          <a:bodyPr>
            <a:normAutofit fontScale="90000"/>
          </a:bodyPr>
          <a:lstStyle/>
          <a:p>
            <a:r>
              <a:rPr lang="en-US" dirty="0"/>
              <a:t>Fiber speed of light depends upon temperature</a:t>
            </a:r>
          </a:p>
        </p:txBody>
      </p:sp>
      <p:pic>
        <p:nvPicPr>
          <p:cNvPr id="4" name="Picture 3">
            <a:extLst>
              <a:ext uri="{FF2B5EF4-FFF2-40B4-BE49-F238E27FC236}">
                <a16:creationId xmlns:a16="http://schemas.microsoft.com/office/drawing/2014/main" id="{7536097D-D012-27FF-3872-C03813D03057}"/>
              </a:ext>
            </a:extLst>
          </p:cNvPr>
          <p:cNvPicPr>
            <a:picLocks noChangeAspect="1"/>
          </p:cNvPicPr>
          <p:nvPr/>
        </p:nvPicPr>
        <p:blipFill>
          <a:blip r:embed="rId2"/>
          <a:stretch>
            <a:fillRect/>
          </a:stretch>
        </p:blipFill>
        <p:spPr>
          <a:xfrm>
            <a:off x="6096000" y="1076568"/>
            <a:ext cx="5516873" cy="321913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7C1161-DDD2-E661-396B-A2F30B2D7671}"/>
                  </a:ext>
                </a:extLst>
              </p:cNvPr>
              <p:cNvSpPr txBox="1"/>
              <p:nvPr/>
            </p:nvSpPr>
            <p:spPr>
              <a:xfrm>
                <a:off x="825024" y="1207196"/>
                <a:ext cx="5101388" cy="1870448"/>
              </a:xfrm>
              <a:prstGeom prst="rect">
                <a:avLst/>
              </a:prstGeom>
              <a:noFill/>
            </p:spPr>
            <p:txBody>
              <a:bodyPr wrap="square" rtlCol="0">
                <a:spAutoFit/>
              </a:bodyPr>
              <a:lstStyle/>
              <a:p>
                <a:r>
                  <a:rPr lang="en-US" dirty="0"/>
                  <a:t>C_fiber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𝑐</m:t>
                    </m:r>
                    <m:r>
                      <a:rPr lang="en-US" b="0" i="1" smtClean="0">
                        <a:latin typeface="Cambria Math" panose="02040503050406030204" pitchFamily="18" charset="0"/>
                      </a:rPr>
                      <m:t>+.04</m:t>
                    </m:r>
                  </m:oMath>
                </a14:m>
                <a:r>
                  <a:rPr lang="en-US" dirty="0"/>
                  <a:t> </a:t>
                </a:r>
                <a:r>
                  <a:rPr lang="en-US" dirty="0" err="1"/>
                  <a:t>ps</a:t>
                </a:r>
                <a:r>
                  <a:rPr lang="en-US" dirty="0"/>
                  <a:t> / (m degree C)</a:t>
                </a:r>
              </a:p>
              <a:p>
                <a:endParaRPr lang="en-US" dirty="0"/>
              </a:p>
              <a:p>
                <a:r>
                  <a:rPr lang="en-US" dirty="0"/>
                  <a:t>Delay for 100 m =  -4 </a:t>
                </a:r>
                <a:r>
                  <a:rPr lang="en-US" dirty="0" err="1"/>
                  <a:t>ps</a:t>
                </a:r>
                <a:r>
                  <a:rPr lang="en-US" dirty="0"/>
                  <a:t> / degree C</a:t>
                </a:r>
              </a:p>
              <a:p>
                <a:endParaRPr lang="en-US" dirty="0"/>
              </a:p>
              <a:p>
                <a:endParaRPr lang="en-US" dirty="0"/>
              </a:p>
              <a:p>
                <a:r>
                  <a:rPr lang="en-US" dirty="0"/>
                  <a:t>Also need to test actual fiber chosen in Q/A plan</a:t>
                </a:r>
              </a:p>
            </p:txBody>
          </p:sp>
        </mc:Choice>
        <mc:Fallback xmlns="">
          <p:sp>
            <p:nvSpPr>
              <p:cNvPr id="5" name="TextBox 4">
                <a:extLst>
                  <a:ext uri="{FF2B5EF4-FFF2-40B4-BE49-F238E27FC236}">
                    <a16:creationId xmlns:a16="http://schemas.microsoft.com/office/drawing/2014/main" id="{C27C1161-DDD2-E661-396B-A2F30B2D7671}"/>
                  </a:ext>
                </a:extLst>
              </p:cNvPr>
              <p:cNvSpPr txBox="1">
                <a:spLocks noRot="1" noChangeAspect="1" noMove="1" noResize="1" noEditPoints="1" noAdjustHandles="1" noChangeArrowheads="1" noChangeShapeType="1" noTextEdit="1"/>
              </p:cNvSpPr>
              <p:nvPr/>
            </p:nvSpPr>
            <p:spPr>
              <a:xfrm>
                <a:off x="825024" y="1207196"/>
                <a:ext cx="5101388" cy="1870448"/>
              </a:xfrm>
              <a:prstGeom prst="rect">
                <a:avLst/>
              </a:prstGeom>
              <a:blipFill>
                <a:blip r:embed="rId3"/>
                <a:stretch>
                  <a:fillRect l="-956" r="-119" b="-423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A2BBEB3-26FB-6E44-984D-6A4FB957EB18}"/>
                  </a:ext>
                </a:extLst>
              </p14:cNvPr>
              <p14:cNvContentPartPr/>
              <p14:nvPr/>
            </p14:nvContentPartPr>
            <p14:xfrm>
              <a:off x="8462975" y="3918622"/>
              <a:ext cx="3024720" cy="62640"/>
            </p14:xfrm>
          </p:contentPart>
        </mc:Choice>
        <mc:Fallback xmlns="">
          <p:pic>
            <p:nvPicPr>
              <p:cNvPr id="6" name="Ink 5">
                <a:extLst>
                  <a:ext uri="{FF2B5EF4-FFF2-40B4-BE49-F238E27FC236}">
                    <a16:creationId xmlns:a16="http://schemas.microsoft.com/office/drawing/2014/main" id="{AA2BBEB3-26FB-6E44-984D-6A4FB957EB18}"/>
                  </a:ext>
                </a:extLst>
              </p:cNvPr>
              <p:cNvPicPr/>
              <p:nvPr/>
            </p:nvPicPr>
            <p:blipFill>
              <a:blip r:embed="rId5"/>
              <a:stretch>
                <a:fillRect/>
              </a:stretch>
            </p:blipFill>
            <p:spPr>
              <a:xfrm>
                <a:off x="8409335" y="3810982"/>
                <a:ext cx="3132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BB1BAAF-0416-8B1B-D533-24B54129B233}"/>
                  </a:ext>
                </a:extLst>
              </p14:cNvPr>
              <p14:cNvContentPartPr/>
              <p14:nvPr/>
            </p14:nvContentPartPr>
            <p14:xfrm>
              <a:off x="6208295" y="4070182"/>
              <a:ext cx="5377320" cy="124200"/>
            </p14:xfrm>
          </p:contentPart>
        </mc:Choice>
        <mc:Fallback xmlns="">
          <p:pic>
            <p:nvPicPr>
              <p:cNvPr id="7" name="Ink 6">
                <a:extLst>
                  <a:ext uri="{FF2B5EF4-FFF2-40B4-BE49-F238E27FC236}">
                    <a16:creationId xmlns:a16="http://schemas.microsoft.com/office/drawing/2014/main" id="{7BB1BAAF-0416-8B1B-D533-24B54129B233}"/>
                  </a:ext>
                </a:extLst>
              </p:cNvPr>
              <p:cNvPicPr/>
              <p:nvPr/>
            </p:nvPicPr>
            <p:blipFill>
              <a:blip r:embed="rId7"/>
              <a:stretch>
                <a:fillRect/>
              </a:stretch>
            </p:blipFill>
            <p:spPr>
              <a:xfrm>
                <a:off x="6154295" y="3962182"/>
                <a:ext cx="54849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5E49CCB-ED78-ABF0-49F6-95AEF74D6461}"/>
                  </a:ext>
                </a:extLst>
              </p14:cNvPr>
              <p14:cNvContentPartPr/>
              <p14:nvPr/>
            </p14:nvContentPartPr>
            <p14:xfrm>
              <a:off x="6331775" y="4240102"/>
              <a:ext cx="3160440" cy="70920"/>
            </p14:xfrm>
          </p:contentPart>
        </mc:Choice>
        <mc:Fallback xmlns="">
          <p:pic>
            <p:nvPicPr>
              <p:cNvPr id="8" name="Ink 7">
                <a:extLst>
                  <a:ext uri="{FF2B5EF4-FFF2-40B4-BE49-F238E27FC236}">
                    <a16:creationId xmlns:a16="http://schemas.microsoft.com/office/drawing/2014/main" id="{45E49CCB-ED78-ABF0-49F6-95AEF74D6461}"/>
                  </a:ext>
                </a:extLst>
              </p:cNvPr>
              <p:cNvPicPr/>
              <p:nvPr/>
            </p:nvPicPr>
            <p:blipFill>
              <a:blip r:embed="rId9"/>
              <a:stretch>
                <a:fillRect/>
              </a:stretch>
            </p:blipFill>
            <p:spPr>
              <a:xfrm>
                <a:off x="6277775" y="4132102"/>
                <a:ext cx="32680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45B3EC6-FDB4-C954-5A06-658C7401CE67}"/>
                  </a:ext>
                </a:extLst>
              </p14:cNvPr>
              <p14:cNvContentPartPr/>
              <p14:nvPr/>
            </p14:nvContentPartPr>
            <p14:xfrm>
              <a:off x="8650175" y="4056142"/>
              <a:ext cx="12600" cy="6840"/>
            </p14:xfrm>
          </p:contentPart>
        </mc:Choice>
        <mc:Fallback xmlns="">
          <p:pic>
            <p:nvPicPr>
              <p:cNvPr id="9" name="Ink 8">
                <a:extLst>
                  <a:ext uri="{FF2B5EF4-FFF2-40B4-BE49-F238E27FC236}">
                    <a16:creationId xmlns:a16="http://schemas.microsoft.com/office/drawing/2014/main" id="{945B3EC6-FDB4-C954-5A06-658C7401CE67}"/>
                  </a:ext>
                </a:extLst>
              </p:cNvPr>
              <p:cNvPicPr/>
              <p:nvPr/>
            </p:nvPicPr>
            <p:blipFill>
              <a:blip r:embed="rId11"/>
              <a:stretch>
                <a:fillRect/>
              </a:stretch>
            </p:blipFill>
            <p:spPr>
              <a:xfrm>
                <a:off x="8596535" y="3948142"/>
                <a:ext cx="120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9F0D715-71E5-E258-5CBB-F6FA41718EFF}"/>
                  </a:ext>
                </a:extLst>
              </p14:cNvPr>
              <p14:cNvContentPartPr/>
              <p14:nvPr/>
            </p14:nvContentPartPr>
            <p14:xfrm>
              <a:off x="6221615" y="4207702"/>
              <a:ext cx="165600" cy="360"/>
            </p14:xfrm>
          </p:contentPart>
        </mc:Choice>
        <mc:Fallback xmlns="">
          <p:pic>
            <p:nvPicPr>
              <p:cNvPr id="11" name="Ink 10">
                <a:extLst>
                  <a:ext uri="{FF2B5EF4-FFF2-40B4-BE49-F238E27FC236}">
                    <a16:creationId xmlns:a16="http://schemas.microsoft.com/office/drawing/2014/main" id="{09F0D715-71E5-E258-5CBB-F6FA41718EFF}"/>
                  </a:ext>
                </a:extLst>
              </p:cNvPr>
              <p:cNvPicPr/>
              <p:nvPr/>
            </p:nvPicPr>
            <p:blipFill>
              <a:blip r:embed="rId13"/>
              <a:stretch>
                <a:fillRect/>
              </a:stretch>
            </p:blipFill>
            <p:spPr>
              <a:xfrm>
                <a:off x="6167615" y="4099702"/>
                <a:ext cx="273240" cy="216000"/>
              </a:xfrm>
              <a:prstGeom prst="rect">
                <a:avLst/>
              </a:prstGeom>
            </p:spPr>
          </p:pic>
        </mc:Fallback>
      </mc:AlternateContent>
    </p:spTree>
    <p:extLst>
      <p:ext uri="{BB962C8B-B14F-4D97-AF65-F5344CB8AC3E}">
        <p14:creationId xmlns:p14="http://schemas.microsoft.com/office/powerpoint/2010/main" val="70726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5DD0-ED5E-28EE-6066-EF962617B371}"/>
              </a:ext>
            </a:extLst>
          </p:cNvPr>
          <p:cNvSpPr>
            <a:spLocks noGrp="1"/>
          </p:cNvSpPr>
          <p:nvPr>
            <p:ph type="title"/>
          </p:nvPr>
        </p:nvSpPr>
        <p:spPr/>
        <p:txBody>
          <a:bodyPr/>
          <a:lstStyle/>
          <a:p>
            <a:r>
              <a:rPr lang="en-US" dirty="0"/>
              <a:t>Historical Temperatures In IP-6</a:t>
            </a:r>
          </a:p>
        </p:txBody>
      </p:sp>
      <p:pic>
        <p:nvPicPr>
          <p:cNvPr id="6" name="Picture 5" descr="A graph showing a graph&#10;&#10;AI-generated content may be incorrect.">
            <a:extLst>
              <a:ext uri="{FF2B5EF4-FFF2-40B4-BE49-F238E27FC236}">
                <a16:creationId xmlns:a16="http://schemas.microsoft.com/office/drawing/2014/main" id="{052850AC-E115-FB91-DC3F-F7F876E8108F}"/>
              </a:ext>
            </a:extLst>
          </p:cNvPr>
          <p:cNvPicPr>
            <a:picLocks noChangeAspect="1"/>
          </p:cNvPicPr>
          <p:nvPr/>
        </p:nvPicPr>
        <p:blipFill>
          <a:blip r:embed="rId2"/>
          <a:srcRect l="2794" r="11122" b="11122"/>
          <a:stretch>
            <a:fillRect/>
          </a:stretch>
        </p:blipFill>
        <p:spPr>
          <a:xfrm>
            <a:off x="7943676" y="1199874"/>
            <a:ext cx="4105072" cy="2384061"/>
          </a:xfrm>
          <a:prstGeom prst="rect">
            <a:avLst/>
          </a:prstGeom>
        </p:spPr>
      </p:pic>
      <p:pic>
        <p:nvPicPr>
          <p:cNvPr id="8" name="Picture 7" descr="A graph showing a purple line&#10;&#10;AI-generated content may be incorrect.">
            <a:extLst>
              <a:ext uri="{FF2B5EF4-FFF2-40B4-BE49-F238E27FC236}">
                <a16:creationId xmlns:a16="http://schemas.microsoft.com/office/drawing/2014/main" id="{2F4C6FD6-3535-3979-83C7-517F06268176}"/>
              </a:ext>
            </a:extLst>
          </p:cNvPr>
          <p:cNvPicPr>
            <a:picLocks noChangeAspect="1"/>
          </p:cNvPicPr>
          <p:nvPr/>
        </p:nvPicPr>
        <p:blipFill>
          <a:blip r:embed="rId3"/>
          <a:srcRect l="3192" r="11040" b="9358"/>
          <a:stretch>
            <a:fillRect/>
          </a:stretch>
        </p:blipFill>
        <p:spPr>
          <a:xfrm>
            <a:off x="599301" y="1191510"/>
            <a:ext cx="4105072" cy="2440311"/>
          </a:xfrm>
          <a:prstGeom prst="rect">
            <a:avLst/>
          </a:prstGeom>
        </p:spPr>
      </p:pic>
      <p:pic>
        <p:nvPicPr>
          <p:cNvPr id="10" name="Picture 9" descr="A graph showing a temperature&#10;&#10;AI-generated content may be incorrect.">
            <a:extLst>
              <a:ext uri="{FF2B5EF4-FFF2-40B4-BE49-F238E27FC236}">
                <a16:creationId xmlns:a16="http://schemas.microsoft.com/office/drawing/2014/main" id="{60790744-033C-A831-9D16-989628818B7F}"/>
              </a:ext>
            </a:extLst>
          </p:cNvPr>
          <p:cNvPicPr>
            <a:picLocks noChangeAspect="1"/>
          </p:cNvPicPr>
          <p:nvPr/>
        </p:nvPicPr>
        <p:blipFill>
          <a:blip r:embed="rId4"/>
          <a:srcRect l="3145" r="11425" b="9509"/>
          <a:stretch>
            <a:fillRect/>
          </a:stretch>
        </p:blipFill>
        <p:spPr>
          <a:xfrm>
            <a:off x="7943677" y="3599234"/>
            <a:ext cx="4105072" cy="2445876"/>
          </a:xfrm>
          <a:prstGeom prst="rect">
            <a:avLst/>
          </a:prstGeom>
        </p:spPr>
      </p:pic>
      <p:pic>
        <p:nvPicPr>
          <p:cNvPr id="12" name="Picture 11" descr="A graph showing a graph of a temperature&#10;&#10;AI-generated content may be incorrect.">
            <a:extLst>
              <a:ext uri="{FF2B5EF4-FFF2-40B4-BE49-F238E27FC236}">
                <a16:creationId xmlns:a16="http://schemas.microsoft.com/office/drawing/2014/main" id="{257CD67A-819E-D46E-1CD4-1B9AA0A734E2}"/>
              </a:ext>
            </a:extLst>
          </p:cNvPr>
          <p:cNvPicPr>
            <a:picLocks noChangeAspect="1"/>
          </p:cNvPicPr>
          <p:nvPr/>
        </p:nvPicPr>
        <p:blipFill>
          <a:blip r:embed="rId5"/>
          <a:srcRect l="2957" r="12316" b="10380"/>
          <a:stretch>
            <a:fillRect/>
          </a:stretch>
        </p:blipFill>
        <p:spPr>
          <a:xfrm>
            <a:off x="564203" y="3583935"/>
            <a:ext cx="4140170" cy="2461175"/>
          </a:xfrm>
          <a:prstGeom prst="rect">
            <a:avLst/>
          </a:prstGeom>
        </p:spPr>
      </p:pic>
      <p:sp>
        <p:nvSpPr>
          <p:cNvPr id="13" name="TextBox 12">
            <a:extLst>
              <a:ext uri="{FF2B5EF4-FFF2-40B4-BE49-F238E27FC236}">
                <a16:creationId xmlns:a16="http://schemas.microsoft.com/office/drawing/2014/main" id="{7CC2E276-BD09-69AB-B7C4-4954D228CED6}"/>
              </a:ext>
            </a:extLst>
          </p:cNvPr>
          <p:cNvSpPr txBox="1"/>
          <p:nvPr/>
        </p:nvSpPr>
        <p:spPr>
          <a:xfrm>
            <a:off x="5606286" y="1429523"/>
            <a:ext cx="1210588" cy="646331"/>
          </a:xfrm>
          <a:prstGeom prst="rect">
            <a:avLst/>
          </a:prstGeom>
          <a:noFill/>
        </p:spPr>
        <p:txBody>
          <a:bodyPr wrap="none" rtlCol="0">
            <a:spAutoFit/>
          </a:bodyPr>
          <a:lstStyle/>
          <a:p>
            <a:r>
              <a:rPr lang="en-US" sz="3600" dirty="0"/>
              <a:t>2024</a:t>
            </a:r>
          </a:p>
        </p:txBody>
      </p:sp>
      <p:sp>
        <p:nvSpPr>
          <p:cNvPr id="14" name="TextBox 13">
            <a:extLst>
              <a:ext uri="{FF2B5EF4-FFF2-40B4-BE49-F238E27FC236}">
                <a16:creationId xmlns:a16="http://schemas.microsoft.com/office/drawing/2014/main" id="{891A0241-70C8-7C90-8CFE-469DB8E7413B}"/>
              </a:ext>
            </a:extLst>
          </p:cNvPr>
          <p:cNvSpPr txBox="1"/>
          <p:nvPr/>
        </p:nvSpPr>
        <p:spPr>
          <a:xfrm>
            <a:off x="2052365" y="868221"/>
            <a:ext cx="1364476" cy="369332"/>
          </a:xfrm>
          <a:prstGeom prst="rect">
            <a:avLst/>
          </a:prstGeom>
          <a:noFill/>
        </p:spPr>
        <p:txBody>
          <a:bodyPr wrap="none" rtlCol="0">
            <a:spAutoFit/>
          </a:bodyPr>
          <a:lstStyle/>
          <a:p>
            <a:r>
              <a:rPr lang="en-US" dirty="0"/>
              <a:t>DAQ Room</a:t>
            </a:r>
          </a:p>
        </p:txBody>
      </p:sp>
      <p:sp>
        <p:nvSpPr>
          <p:cNvPr id="15" name="TextBox 14">
            <a:extLst>
              <a:ext uri="{FF2B5EF4-FFF2-40B4-BE49-F238E27FC236}">
                <a16:creationId xmlns:a16="http://schemas.microsoft.com/office/drawing/2014/main" id="{4E1763C5-F855-D1F2-C0B7-81B9108B0B74}"/>
              </a:ext>
            </a:extLst>
          </p:cNvPr>
          <p:cNvSpPr txBox="1"/>
          <p:nvPr/>
        </p:nvSpPr>
        <p:spPr>
          <a:xfrm>
            <a:off x="9617697" y="868469"/>
            <a:ext cx="1043876" cy="369332"/>
          </a:xfrm>
          <a:prstGeom prst="rect">
            <a:avLst/>
          </a:prstGeom>
          <a:noFill/>
        </p:spPr>
        <p:txBody>
          <a:bodyPr wrap="none" rtlCol="0">
            <a:spAutoFit/>
          </a:bodyPr>
          <a:lstStyle/>
          <a:p>
            <a:r>
              <a:rPr lang="en-US" dirty="0"/>
              <a:t>Platform</a:t>
            </a:r>
          </a:p>
        </p:txBody>
      </p:sp>
      <p:sp>
        <p:nvSpPr>
          <p:cNvPr id="16" name="TextBox 15">
            <a:extLst>
              <a:ext uri="{FF2B5EF4-FFF2-40B4-BE49-F238E27FC236}">
                <a16:creationId xmlns:a16="http://schemas.microsoft.com/office/drawing/2014/main" id="{27B993F0-6F83-7BA2-2ABD-07FEE1E9F243}"/>
              </a:ext>
            </a:extLst>
          </p:cNvPr>
          <p:cNvSpPr txBox="1"/>
          <p:nvPr/>
        </p:nvSpPr>
        <p:spPr>
          <a:xfrm>
            <a:off x="5581413" y="3769921"/>
            <a:ext cx="1210588" cy="646331"/>
          </a:xfrm>
          <a:prstGeom prst="rect">
            <a:avLst/>
          </a:prstGeom>
          <a:noFill/>
        </p:spPr>
        <p:txBody>
          <a:bodyPr wrap="none" rtlCol="0">
            <a:spAutoFit/>
          </a:bodyPr>
          <a:lstStyle/>
          <a:p>
            <a:r>
              <a:rPr lang="en-US" sz="3600" dirty="0"/>
              <a:t>2023</a:t>
            </a:r>
          </a:p>
        </p:txBody>
      </p:sp>
      <p:cxnSp>
        <p:nvCxnSpPr>
          <p:cNvPr id="18" name="Straight Arrow Connector 17">
            <a:extLst>
              <a:ext uri="{FF2B5EF4-FFF2-40B4-BE49-F238E27FC236}">
                <a16:creationId xmlns:a16="http://schemas.microsoft.com/office/drawing/2014/main" id="{1886F3CC-2B67-3403-1AE6-12825D7094C1}"/>
              </a:ext>
            </a:extLst>
          </p:cNvPr>
          <p:cNvCxnSpPr/>
          <p:nvPr/>
        </p:nvCxnSpPr>
        <p:spPr>
          <a:xfrm>
            <a:off x="4737365" y="1605064"/>
            <a:ext cx="0" cy="1264596"/>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A9C35CB0-3C6E-CF5C-E4BB-CCEA726104B3}"/>
              </a:ext>
            </a:extLst>
          </p:cNvPr>
          <p:cNvSpPr txBox="1"/>
          <p:nvPr/>
        </p:nvSpPr>
        <p:spPr>
          <a:xfrm>
            <a:off x="4737365" y="2392637"/>
            <a:ext cx="992579" cy="369332"/>
          </a:xfrm>
          <a:prstGeom prst="rect">
            <a:avLst/>
          </a:prstGeom>
          <a:noFill/>
        </p:spPr>
        <p:txBody>
          <a:bodyPr wrap="none" rtlCol="0">
            <a:spAutoFit/>
          </a:bodyPr>
          <a:lstStyle/>
          <a:p>
            <a:r>
              <a:rPr lang="en-US" dirty="0"/>
              <a:t>4 deg C</a:t>
            </a:r>
          </a:p>
        </p:txBody>
      </p:sp>
      <p:cxnSp>
        <p:nvCxnSpPr>
          <p:cNvPr id="20" name="Straight Arrow Connector 19">
            <a:extLst>
              <a:ext uri="{FF2B5EF4-FFF2-40B4-BE49-F238E27FC236}">
                <a16:creationId xmlns:a16="http://schemas.microsoft.com/office/drawing/2014/main" id="{3393C007-7D4F-2AD7-E4C5-9D0426094DCC}"/>
              </a:ext>
            </a:extLst>
          </p:cNvPr>
          <p:cNvCxnSpPr>
            <a:cxnSpLocks/>
          </p:cNvCxnSpPr>
          <p:nvPr/>
        </p:nvCxnSpPr>
        <p:spPr>
          <a:xfrm>
            <a:off x="4734119" y="3706238"/>
            <a:ext cx="0" cy="1582379"/>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5271115D-35A8-EB00-DE91-6CCA6067B497}"/>
              </a:ext>
            </a:extLst>
          </p:cNvPr>
          <p:cNvSpPr txBox="1"/>
          <p:nvPr/>
        </p:nvSpPr>
        <p:spPr>
          <a:xfrm>
            <a:off x="4734119" y="4809406"/>
            <a:ext cx="1120820" cy="369332"/>
          </a:xfrm>
          <a:prstGeom prst="rect">
            <a:avLst/>
          </a:prstGeom>
          <a:noFill/>
        </p:spPr>
        <p:txBody>
          <a:bodyPr wrap="none" rtlCol="0">
            <a:spAutoFit/>
          </a:bodyPr>
          <a:lstStyle/>
          <a:p>
            <a:r>
              <a:rPr lang="en-US" dirty="0"/>
              <a:t>10 deg C</a:t>
            </a:r>
          </a:p>
        </p:txBody>
      </p:sp>
      <p:cxnSp>
        <p:nvCxnSpPr>
          <p:cNvPr id="23" name="Straight Arrow Connector 22">
            <a:extLst>
              <a:ext uri="{FF2B5EF4-FFF2-40B4-BE49-F238E27FC236}">
                <a16:creationId xmlns:a16="http://schemas.microsoft.com/office/drawing/2014/main" id="{B0F4E1E5-2087-9B2F-920E-10763F92D2EB}"/>
              </a:ext>
            </a:extLst>
          </p:cNvPr>
          <p:cNvCxnSpPr>
            <a:cxnSpLocks/>
          </p:cNvCxnSpPr>
          <p:nvPr/>
        </p:nvCxnSpPr>
        <p:spPr>
          <a:xfrm>
            <a:off x="7910682" y="1493931"/>
            <a:ext cx="0" cy="1375729"/>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301EB950-4AFF-2AAD-A7BC-CB2A1C858EBC}"/>
              </a:ext>
            </a:extLst>
          </p:cNvPr>
          <p:cNvSpPr txBox="1"/>
          <p:nvPr/>
        </p:nvSpPr>
        <p:spPr>
          <a:xfrm>
            <a:off x="6792001" y="2395582"/>
            <a:ext cx="992579" cy="369332"/>
          </a:xfrm>
          <a:prstGeom prst="rect">
            <a:avLst/>
          </a:prstGeom>
          <a:noFill/>
        </p:spPr>
        <p:txBody>
          <a:bodyPr wrap="square" rtlCol="0">
            <a:spAutoFit/>
          </a:bodyPr>
          <a:lstStyle/>
          <a:p>
            <a:r>
              <a:rPr lang="en-US" dirty="0"/>
              <a:t>6 deg C</a:t>
            </a:r>
          </a:p>
        </p:txBody>
      </p:sp>
      <p:cxnSp>
        <p:nvCxnSpPr>
          <p:cNvPr id="26" name="Straight Arrow Connector 25">
            <a:extLst>
              <a:ext uri="{FF2B5EF4-FFF2-40B4-BE49-F238E27FC236}">
                <a16:creationId xmlns:a16="http://schemas.microsoft.com/office/drawing/2014/main" id="{9C14FAA2-9F3B-CBB8-4DCC-F10AD6E7158A}"/>
              </a:ext>
            </a:extLst>
          </p:cNvPr>
          <p:cNvCxnSpPr>
            <a:cxnSpLocks/>
          </p:cNvCxnSpPr>
          <p:nvPr/>
        </p:nvCxnSpPr>
        <p:spPr>
          <a:xfrm>
            <a:off x="7910682" y="4344080"/>
            <a:ext cx="0" cy="944537"/>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E9DA01D9-4F61-1C09-71A2-B06CBB0A13E5}"/>
              </a:ext>
            </a:extLst>
          </p:cNvPr>
          <p:cNvSpPr txBox="1"/>
          <p:nvPr/>
        </p:nvSpPr>
        <p:spPr>
          <a:xfrm>
            <a:off x="6789863" y="4816348"/>
            <a:ext cx="992579" cy="369332"/>
          </a:xfrm>
          <a:prstGeom prst="rect">
            <a:avLst/>
          </a:prstGeom>
          <a:noFill/>
        </p:spPr>
        <p:txBody>
          <a:bodyPr wrap="square" rtlCol="0">
            <a:spAutoFit/>
          </a:bodyPr>
          <a:lstStyle/>
          <a:p>
            <a:r>
              <a:rPr lang="en-US" dirty="0"/>
              <a:t>4 deg C</a:t>
            </a:r>
          </a:p>
        </p:txBody>
      </p:sp>
      <p:sp>
        <p:nvSpPr>
          <p:cNvPr id="29" name="TextBox 28">
            <a:extLst>
              <a:ext uri="{FF2B5EF4-FFF2-40B4-BE49-F238E27FC236}">
                <a16:creationId xmlns:a16="http://schemas.microsoft.com/office/drawing/2014/main" id="{4B3C3843-A977-A07C-62B7-F2B93CA0C14B}"/>
              </a:ext>
            </a:extLst>
          </p:cNvPr>
          <p:cNvSpPr txBox="1"/>
          <p:nvPr/>
        </p:nvSpPr>
        <p:spPr>
          <a:xfrm>
            <a:off x="5098820" y="5675778"/>
            <a:ext cx="2187332" cy="369332"/>
          </a:xfrm>
          <a:prstGeom prst="rect">
            <a:avLst/>
          </a:prstGeom>
          <a:noFill/>
        </p:spPr>
        <p:txBody>
          <a:bodyPr wrap="square" rtlCol="0">
            <a:spAutoFit/>
          </a:bodyPr>
          <a:lstStyle/>
          <a:p>
            <a:r>
              <a:rPr lang="en-US" b="1" dirty="0">
                <a:solidFill>
                  <a:srgbClr val="FF0000"/>
                </a:solidFill>
              </a:rPr>
              <a:t>16-40 </a:t>
            </a:r>
            <a:r>
              <a:rPr lang="en-US" b="1" dirty="0" err="1">
                <a:solidFill>
                  <a:srgbClr val="FF0000"/>
                </a:solidFill>
              </a:rPr>
              <a:t>ps</a:t>
            </a:r>
            <a:r>
              <a:rPr lang="en-US" b="1" dirty="0">
                <a:solidFill>
                  <a:srgbClr val="FF0000"/>
                </a:solidFill>
              </a:rPr>
              <a:t> fiber drift</a:t>
            </a:r>
          </a:p>
        </p:txBody>
      </p:sp>
      <mc:AlternateContent xmlns:mc="http://schemas.openxmlformats.org/markup-compatibility/2006" xmlns:p14="http://schemas.microsoft.com/office/powerpoint/2010/main">
        <mc:Choice Requires="p14">
          <p:contentPart p14:bwMode="auto" r:id="rId6">
            <p14:nvContentPartPr>
              <p14:cNvPr id="30" name="Ink 29">
                <a:extLst>
                  <a:ext uri="{FF2B5EF4-FFF2-40B4-BE49-F238E27FC236}">
                    <a16:creationId xmlns:a16="http://schemas.microsoft.com/office/drawing/2014/main" id="{E5D6F3D8-8178-401B-B7E8-8306ED70FBDC}"/>
                  </a:ext>
                </a:extLst>
              </p14:cNvPr>
              <p14:cNvContentPartPr/>
              <p14:nvPr/>
            </p14:nvContentPartPr>
            <p14:xfrm>
              <a:off x="5116473" y="5329739"/>
              <a:ext cx="2132640" cy="1129680"/>
            </p14:xfrm>
          </p:contentPart>
        </mc:Choice>
        <mc:Fallback xmlns="">
          <p:pic>
            <p:nvPicPr>
              <p:cNvPr id="30" name="Ink 29">
                <a:extLst>
                  <a:ext uri="{FF2B5EF4-FFF2-40B4-BE49-F238E27FC236}">
                    <a16:creationId xmlns:a16="http://schemas.microsoft.com/office/drawing/2014/main" id="{E5D6F3D8-8178-401B-B7E8-8306ED70FBDC}"/>
                  </a:ext>
                </a:extLst>
              </p:cNvPr>
              <p:cNvPicPr/>
              <p:nvPr/>
            </p:nvPicPr>
            <p:blipFill>
              <a:blip r:embed="rId7"/>
              <a:stretch>
                <a:fillRect/>
              </a:stretch>
            </p:blipFill>
            <p:spPr>
              <a:xfrm>
                <a:off x="5062833" y="5222099"/>
                <a:ext cx="2240280" cy="1345320"/>
              </a:xfrm>
              <a:prstGeom prst="rect">
                <a:avLst/>
              </a:prstGeom>
            </p:spPr>
          </p:pic>
        </mc:Fallback>
      </mc:AlternateContent>
    </p:spTree>
    <p:extLst>
      <p:ext uri="{BB962C8B-B14F-4D97-AF65-F5344CB8AC3E}">
        <p14:creationId xmlns:p14="http://schemas.microsoft.com/office/powerpoint/2010/main" val="76983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D0C7-82D7-B6DB-6AAB-8372AF1999C3}"/>
              </a:ext>
            </a:extLst>
          </p:cNvPr>
          <p:cNvSpPr>
            <a:spLocks noGrp="1"/>
          </p:cNvSpPr>
          <p:nvPr>
            <p:ph type="title"/>
          </p:nvPr>
        </p:nvSpPr>
        <p:spPr/>
        <p:txBody>
          <a:bodyPr/>
          <a:lstStyle/>
          <a:p>
            <a:r>
              <a:rPr lang="en-US" dirty="0" err="1"/>
              <a:t>TcLink</a:t>
            </a:r>
            <a:r>
              <a:rPr lang="en-US" dirty="0"/>
              <a:t> – Temperature Compensated Link</a:t>
            </a:r>
          </a:p>
        </p:txBody>
      </p:sp>
      <p:pic>
        <p:nvPicPr>
          <p:cNvPr id="12" name="Picture 11">
            <a:extLst>
              <a:ext uri="{FF2B5EF4-FFF2-40B4-BE49-F238E27FC236}">
                <a16:creationId xmlns:a16="http://schemas.microsoft.com/office/drawing/2014/main" id="{3BCA0372-0E52-69AF-AC8A-14E4FFF38325}"/>
              </a:ext>
            </a:extLst>
          </p:cNvPr>
          <p:cNvPicPr>
            <a:picLocks noChangeAspect="1"/>
          </p:cNvPicPr>
          <p:nvPr/>
        </p:nvPicPr>
        <p:blipFill>
          <a:blip r:embed="rId2"/>
          <a:srcRect b="3685"/>
          <a:stretch>
            <a:fillRect/>
          </a:stretch>
        </p:blipFill>
        <p:spPr>
          <a:xfrm>
            <a:off x="7645400" y="3113460"/>
            <a:ext cx="3708799" cy="2909206"/>
          </a:xfrm>
          <a:prstGeom prst="rect">
            <a:avLst/>
          </a:prstGeom>
        </p:spPr>
      </p:pic>
      <p:pic>
        <p:nvPicPr>
          <p:cNvPr id="14" name="Picture 13">
            <a:extLst>
              <a:ext uri="{FF2B5EF4-FFF2-40B4-BE49-F238E27FC236}">
                <a16:creationId xmlns:a16="http://schemas.microsoft.com/office/drawing/2014/main" id="{0AF4C2EC-1751-4D5E-C77F-43B60B282DA9}"/>
              </a:ext>
            </a:extLst>
          </p:cNvPr>
          <p:cNvPicPr>
            <a:picLocks noChangeAspect="1"/>
          </p:cNvPicPr>
          <p:nvPr/>
        </p:nvPicPr>
        <p:blipFill>
          <a:blip r:embed="rId3"/>
          <a:stretch>
            <a:fillRect/>
          </a:stretch>
        </p:blipFill>
        <p:spPr>
          <a:xfrm>
            <a:off x="445627" y="909253"/>
            <a:ext cx="4134365" cy="819828"/>
          </a:xfrm>
          <a:prstGeom prst="rect">
            <a:avLst/>
          </a:prstGeom>
        </p:spPr>
      </p:pic>
      <p:pic>
        <p:nvPicPr>
          <p:cNvPr id="16" name="Picture 15">
            <a:extLst>
              <a:ext uri="{FF2B5EF4-FFF2-40B4-BE49-F238E27FC236}">
                <a16:creationId xmlns:a16="http://schemas.microsoft.com/office/drawing/2014/main" id="{2E104DEE-A6C1-9E2B-D68C-21CC58C54DD8}"/>
              </a:ext>
            </a:extLst>
          </p:cNvPr>
          <p:cNvPicPr>
            <a:picLocks noChangeAspect="1"/>
          </p:cNvPicPr>
          <p:nvPr/>
        </p:nvPicPr>
        <p:blipFill>
          <a:blip r:embed="rId4"/>
          <a:stretch>
            <a:fillRect/>
          </a:stretch>
        </p:blipFill>
        <p:spPr>
          <a:xfrm>
            <a:off x="3918857" y="3030338"/>
            <a:ext cx="3726543" cy="3080911"/>
          </a:xfrm>
          <a:prstGeom prst="rect">
            <a:avLst/>
          </a:prstGeom>
        </p:spPr>
      </p:pic>
      <p:pic>
        <p:nvPicPr>
          <p:cNvPr id="18" name="Picture 17">
            <a:extLst>
              <a:ext uri="{FF2B5EF4-FFF2-40B4-BE49-F238E27FC236}">
                <a16:creationId xmlns:a16="http://schemas.microsoft.com/office/drawing/2014/main" id="{44D791D0-95DD-B8EB-B778-BA61EB83A163}"/>
              </a:ext>
            </a:extLst>
          </p:cNvPr>
          <p:cNvPicPr>
            <a:picLocks noChangeAspect="1"/>
          </p:cNvPicPr>
          <p:nvPr/>
        </p:nvPicPr>
        <p:blipFill>
          <a:blip r:embed="rId5"/>
          <a:stretch>
            <a:fillRect/>
          </a:stretch>
        </p:blipFill>
        <p:spPr>
          <a:xfrm>
            <a:off x="445627" y="3124725"/>
            <a:ext cx="3557668" cy="2789903"/>
          </a:xfrm>
          <a:prstGeom prst="rect">
            <a:avLst/>
          </a:prstGeom>
        </p:spPr>
      </p:pic>
      <p:sp>
        <p:nvSpPr>
          <p:cNvPr id="19" name="TextBox 18">
            <a:extLst>
              <a:ext uri="{FF2B5EF4-FFF2-40B4-BE49-F238E27FC236}">
                <a16:creationId xmlns:a16="http://schemas.microsoft.com/office/drawing/2014/main" id="{A0B29304-CFD4-C6F2-8DEE-59DBFD0A0807}"/>
              </a:ext>
            </a:extLst>
          </p:cNvPr>
          <p:cNvSpPr txBox="1"/>
          <p:nvPr/>
        </p:nvSpPr>
        <p:spPr>
          <a:xfrm>
            <a:off x="4674393" y="909253"/>
            <a:ext cx="728680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Compensate temperature using DDMTD (Digital Dual Mixer Time Difference) Algorithm</a:t>
            </a:r>
          </a:p>
          <a:p>
            <a:pPr marL="285750" indent="-285750">
              <a:buFont typeface="Arial" panose="020B0604020202020204" pitchFamily="34" charset="0"/>
              <a:buChar char="•"/>
            </a:pPr>
            <a:r>
              <a:rPr lang="en-US" sz="1400" dirty="0"/>
              <a:t>Uses Auxiliary Clock generated with MMCM (Mixed Mode Clock Manager)</a:t>
            </a:r>
          </a:p>
          <a:p>
            <a:pPr marL="285750" indent="-285750">
              <a:buFont typeface="Arial" panose="020B0604020202020204" pitchFamily="34" charset="0"/>
              <a:buChar char="•"/>
            </a:pPr>
            <a:r>
              <a:rPr lang="en-US" sz="1400" dirty="0"/>
              <a:t>Uses Phase shifter available in Xilinx Ultra-scale / Ultra-scale + FPGA</a:t>
            </a:r>
          </a:p>
          <a:p>
            <a:pPr marL="285750" indent="-285750">
              <a:buFont typeface="Arial" panose="020B0604020202020204" pitchFamily="34" charset="0"/>
              <a:buChar char="•"/>
            </a:pPr>
            <a:endParaRPr lang="en-US" sz="1400" dirty="0"/>
          </a:p>
        </p:txBody>
      </p:sp>
      <p:sp>
        <p:nvSpPr>
          <p:cNvPr id="20" name="TextBox 19">
            <a:extLst>
              <a:ext uri="{FF2B5EF4-FFF2-40B4-BE49-F238E27FC236}">
                <a16:creationId xmlns:a16="http://schemas.microsoft.com/office/drawing/2014/main" id="{D1ECF80E-936E-794C-F5E6-AD2BE8A11F9F}"/>
              </a:ext>
            </a:extLst>
          </p:cNvPr>
          <p:cNvSpPr txBox="1"/>
          <p:nvPr/>
        </p:nvSpPr>
        <p:spPr>
          <a:xfrm>
            <a:off x="1448274" y="2210510"/>
            <a:ext cx="1726569" cy="923330"/>
          </a:xfrm>
          <a:prstGeom prst="rect">
            <a:avLst/>
          </a:prstGeom>
          <a:noFill/>
        </p:spPr>
        <p:txBody>
          <a:bodyPr wrap="square" rtlCol="0">
            <a:spAutoFit/>
          </a:bodyPr>
          <a:lstStyle/>
          <a:p>
            <a:pPr algn="ctr"/>
            <a:r>
              <a:rPr lang="en-US" dirty="0"/>
              <a:t>Fiber In Environmental Chamber</a:t>
            </a:r>
          </a:p>
        </p:txBody>
      </p:sp>
      <p:sp>
        <p:nvSpPr>
          <p:cNvPr id="21" name="TextBox 20">
            <a:extLst>
              <a:ext uri="{FF2B5EF4-FFF2-40B4-BE49-F238E27FC236}">
                <a16:creationId xmlns:a16="http://schemas.microsoft.com/office/drawing/2014/main" id="{F94000CE-8BE3-68A0-9EE9-6865800D170A}"/>
              </a:ext>
            </a:extLst>
          </p:cNvPr>
          <p:cNvSpPr txBox="1"/>
          <p:nvPr/>
        </p:nvSpPr>
        <p:spPr>
          <a:xfrm>
            <a:off x="5028487" y="2210510"/>
            <a:ext cx="1726569" cy="923330"/>
          </a:xfrm>
          <a:prstGeom prst="rect">
            <a:avLst/>
          </a:prstGeom>
          <a:noFill/>
        </p:spPr>
        <p:txBody>
          <a:bodyPr wrap="square" rtlCol="0">
            <a:spAutoFit/>
          </a:bodyPr>
          <a:lstStyle/>
          <a:p>
            <a:pPr algn="ctr"/>
            <a:r>
              <a:rPr lang="en-US" dirty="0" err="1"/>
              <a:t>lpGBT</a:t>
            </a:r>
            <a:r>
              <a:rPr lang="en-US" dirty="0"/>
              <a:t> in Environmental Chamber</a:t>
            </a:r>
          </a:p>
        </p:txBody>
      </p:sp>
      <p:sp>
        <p:nvSpPr>
          <p:cNvPr id="22" name="TextBox 21">
            <a:extLst>
              <a:ext uri="{FF2B5EF4-FFF2-40B4-BE49-F238E27FC236}">
                <a16:creationId xmlns:a16="http://schemas.microsoft.com/office/drawing/2014/main" id="{6D273881-EAA0-6C03-0902-0815145BEAC0}"/>
              </a:ext>
            </a:extLst>
          </p:cNvPr>
          <p:cNvSpPr txBox="1"/>
          <p:nvPr/>
        </p:nvSpPr>
        <p:spPr>
          <a:xfrm>
            <a:off x="8810089" y="2210510"/>
            <a:ext cx="1726569" cy="923330"/>
          </a:xfrm>
          <a:prstGeom prst="rect">
            <a:avLst/>
          </a:prstGeom>
          <a:noFill/>
        </p:spPr>
        <p:txBody>
          <a:bodyPr wrap="square" rtlCol="0">
            <a:spAutoFit/>
          </a:bodyPr>
          <a:lstStyle/>
          <a:p>
            <a:pPr algn="ctr"/>
            <a:r>
              <a:rPr lang="en-US" dirty="0"/>
              <a:t>FPGA in Environmental Chamber</a:t>
            </a:r>
          </a:p>
        </p:txBody>
      </p:sp>
    </p:spTree>
    <p:extLst>
      <p:ext uri="{BB962C8B-B14F-4D97-AF65-F5344CB8AC3E}">
        <p14:creationId xmlns:p14="http://schemas.microsoft.com/office/powerpoint/2010/main" val="304233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791D-0072-8821-FA56-4DC741637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8E4CD-CB6D-7649-17FA-1D8090AA6DD0}"/>
              </a:ext>
            </a:extLst>
          </p:cNvPr>
          <p:cNvSpPr>
            <a:spLocks noGrp="1"/>
          </p:cNvSpPr>
          <p:nvPr>
            <p:ph type="title"/>
          </p:nvPr>
        </p:nvSpPr>
        <p:spPr/>
        <p:txBody>
          <a:bodyPr/>
          <a:lstStyle/>
          <a:p>
            <a:r>
              <a:rPr lang="en-US" dirty="0" err="1"/>
              <a:t>TcLink</a:t>
            </a:r>
            <a:r>
              <a:rPr lang="en-US" dirty="0"/>
              <a:t> #2</a:t>
            </a:r>
          </a:p>
        </p:txBody>
      </p:sp>
      <p:pic>
        <p:nvPicPr>
          <p:cNvPr id="4" name="Picture 3">
            <a:extLst>
              <a:ext uri="{FF2B5EF4-FFF2-40B4-BE49-F238E27FC236}">
                <a16:creationId xmlns:a16="http://schemas.microsoft.com/office/drawing/2014/main" id="{C64C975F-06F6-6B5E-83A8-163FCEEE5C42}"/>
              </a:ext>
            </a:extLst>
          </p:cNvPr>
          <p:cNvPicPr>
            <a:picLocks noChangeAspect="1"/>
          </p:cNvPicPr>
          <p:nvPr/>
        </p:nvPicPr>
        <p:blipFill>
          <a:blip r:embed="rId2"/>
          <a:stretch>
            <a:fillRect/>
          </a:stretch>
        </p:blipFill>
        <p:spPr>
          <a:xfrm>
            <a:off x="1711642" y="984530"/>
            <a:ext cx="4115011" cy="2101958"/>
          </a:xfrm>
          <a:prstGeom prst="rect">
            <a:avLst/>
          </a:prstGeom>
        </p:spPr>
      </p:pic>
      <p:pic>
        <p:nvPicPr>
          <p:cNvPr id="6" name="Picture 5">
            <a:extLst>
              <a:ext uri="{FF2B5EF4-FFF2-40B4-BE49-F238E27FC236}">
                <a16:creationId xmlns:a16="http://schemas.microsoft.com/office/drawing/2014/main" id="{3C5F2790-F5D6-C309-814F-263EB1836485}"/>
              </a:ext>
            </a:extLst>
          </p:cNvPr>
          <p:cNvPicPr>
            <a:picLocks noChangeAspect="1"/>
          </p:cNvPicPr>
          <p:nvPr/>
        </p:nvPicPr>
        <p:blipFill>
          <a:blip r:embed="rId3"/>
          <a:stretch>
            <a:fillRect/>
          </a:stretch>
        </p:blipFill>
        <p:spPr>
          <a:xfrm>
            <a:off x="477726" y="3203632"/>
            <a:ext cx="3465094" cy="2715741"/>
          </a:xfrm>
          <a:prstGeom prst="rect">
            <a:avLst/>
          </a:prstGeom>
        </p:spPr>
      </p:pic>
      <p:pic>
        <p:nvPicPr>
          <p:cNvPr id="10" name="Picture 9">
            <a:extLst>
              <a:ext uri="{FF2B5EF4-FFF2-40B4-BE49-F238E27FC236}">
                <a16:creationId xmlns:a16="http://schemas.microsoft.com/office/drawing/2014/main" id="{CFCDC439-AF5C-F1E6-F2FD-78868F060458}"/>
              </a:ext>
            </a:extLst>
          </p:cNvPr>
          <p:cNvPicPr>
            <a:picLocks noChangeAspect="1"/>
          </p:cNvPicPr>
          <p:nvPr/>
        </p:nvPicPr>
        <p:blipFill>
          <a:blip r:embed="rId4"/>
          <a:stretch>
            <a:fillRect/>
          </a:stretch>
        </p:blipFill>
        <p:spPr>
          <a:xfrm>
            <a:off x="4088594" y="3256152"/>
            <a:ext cx="3356724" cy="2711604"/>
          </a:xfrm>
          <a:prstGeom prst="rect">
            <a:avLst/>
          </a:prstGeom>
        </p:spPr>
      </p:pic>
      <p:sp>
        <p:nvSpPr>
          <p:cNvPr id="3" name="TextBox 2">
            <a:extLst>
              <a:ext uri="{FF2B5EF4-FFF2-40B4-BE49-F238E27FC236}">
                <a16:creationId xmlns:a16="http://schemas.microsoft.com/office/drawing/2014/main" id="{CD8A36D7-B279-ACB3-2EF8-E40650A85F7D}"/>
              </a:ext>
            </a:extLst>
          </p:cNvPr>
          <p:cNvSpPr txBox="1"/>
          <p:nvPr/>
        </p:nvSpPr>
        <p:spPr>
          <a:xfrm>
            <a:off x="7904922" y="1669774"/>
            <a:ext cx="4056275" cy="3139321"/>
          </a:xfrm>
          <a:prstGeom prst="rect">
            <a:avLst/>
          </a:prstGeom>
          <a:noFill/>
        </p:spPr>
        <p:txBody>
          <a:bodyPr wrap="square" rtlCol="0">
            <a:spAutoFit/>
          </a:bodyPr>
          <a:lstStyle/>
          <a:p>
            <a:r>
              <a:rPr lang="en-US" dirty="0"/>
              <a:t>Combining Last few Slides -</a:t>
            </a:r>
          </a:p>
          <a:p>
            <a:r>
              <a:rPr lang="en-US" dirty="0"/>
              <a:t>Reasonable assumptions about timing variations</a:t>
            </a:r>
          </a:p>
          <a:p>
            <a:endParaRPr lang="en-US" dirty="0"/>
          </a:p>
          <a:p>
            <a:pPr marL="285750" indent="-285750">
              <a:buFont typeface="Arial" panose="020B0604020202020204" pitchFamily="34" charset="0"/>
              <a:buChar char="•"/>
            </a:pPr>
            <a:r>
              <a:rPr lang="en-US" dirty="0" err="1"/>
              <a:t>lpGBT</a:t>
            </a:r>
            <a:r>
              <a:rPr lang="en-US" dirty="0"/>
              <a:t> </a:t>
            </a:r>
            <a:r>
              <a:rPr lang="en-US" dirty="0">
                <a:sym typeface="Wingdings" panose="05000000000000000000" pitchFamily="2" charset="2"/>
              </a:rPr>
              <a:t></a:t>
            </a:r>
            <a:r>
              <a:rPr lang="en-US" dirty="0"/>
              <a:t> 5 </a:t>
            </a:r>
            <a:r>
              <a:rPr lang="en-US" dirty="0" err="1"/>
              <a:t>ps</a:t>
            </a:r>
            <a:r>
              <a:rPr lang="en-US" dirty="0"/>
              <a:t> / degree C</a:t>
            </a:r>
          </a:p>
          <a:p>
            <a:pPr marL="285750" indent="-285750">
              <a:buFont typeface="Arial" panose="020B0604020202020204" pitchFamily="34" charset="0"/>
              <a:buChar char="•"/>
            </a:pPr>
            <a:r>
              <a:rPr lang="en-US" dirty="0"/>
              <a:t>FPGA </a:t>
            </a:r>
            <a:r>
              <a:rPr lang="en-US" dirty="0">
                <a:sym typeface="Wingdings" panose="05000000000000000000" pitchFamily="2" charset="2"/>
              </a:rPr>
              <a:t> 1 </a:t>
            </a:r>
            <a:r>
              <a:rPr lang="en-US" dirty="0" err="1">
                <a:sym typeface="Wingdings" panose="05000000000000000000" pitchFamily="2" charset="2"/>
              </a:rPr>
              <a:t>ps</a:t>
            </a:r>
            <a:r>
              <a:rPr lang="en-US" dirty="0">
                <a:sym typeface="Wingdings" panose="05000000000000000000" pitchFamily="2" charset="2"/>
              </a:rPr>
              <a:t> / degree C</a:t>
            </a:r>
          </a:p>
          <a:p>
            <a:pPr marL="285750" indent="-285750">
              <a:buFont typeface="Arial" panose="020B0604020202020204" pitchFamily="34" charset="0"/>
              <a:buChar char="•"/>
            </a:pPr>
            <a:r>
              <a:rPr lang="en-US" dirty="0">
                <a:sym typeface="Wingdings" panose="05000000000000000000" pitchFamily="2" charset="2"/>
              </a:rPr>
              <a:t>Fiber  4 </a:t>
            </a:r>
            <a:r>
              <a:rPr lang="en-US" dirty="0" err="1">
                <a:sym typeface="Wingdings" panose="05000000000000000000" pitchFamily="2" charset="2"/>
              </a:rPr>
              <a:t>ps</a:t>
            </a:r>
            <a:r>
              <a:rPr lang="en-US" dirty="0">
                <a:sym typeface="Wingdings" panose="05000000000000000000" pitchFamily="2" charset="2"/>
              </a:rPr>
              <a:t> / (100 m degree C)</a:t>
            </a:r>
          </a:p>
          <a:p>
            <a:pPr marL="285750" indent="-285750">
              <a:buFont typeface="Arial" panose="020B0604020202020204" pitchFamily="34" charset="0"/>
              <a:buChar char="•"/>
            </a:pPr>
            <a:r>
              <a:rPr lang="en-US" dirty="0">
                <a:sym typeface="Wingdings" panose="05000000000000000000" pitchFamily="2" charset="2"/>
              </a:rPr>
              <a:t>Fiber part can be reduced by x6-10 by implementing </a:t>
            </a:r>
            <a:r>
              <a:rPr lang="en-US" dirty="0" err="1">
                <a:sym typeface="Wingdings" panose="05000000000000000000" pitchFamily="2" charset="2"/>
              </a:rPr>
              <a:t>TcLink</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endParaRPr lang="en-US" dirty="0">
              <a:sym typeface="Wingdings" panose="05000000000000000000" pitchFamily="2" charset="2"/>
            </a:endParaRPr>
          </a:p>
        </p:txBody>
      </p:sp>
    </p:spTree>
    <p:extLst>
      <p:ext uri="{BB962C8B-B14F-4D97-AF65-F5344CB8AC3E}">
        <p14:creationId xmlns:p14="http://schemas.microsoft.com/office/powerpoint/2010/main" val="140701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CDC1-1F86-0F14-AE86-585374923B9E}"/>
              </a:ext>
            </a:extLst>
          </p:cNvPr>
          <p:cNvSpPr>
            <a:spLocks noGrp="1"/>
          </p:cNvSpPr>
          <p:nvPr>
            <p:ph type="title"/>
          </p:nvPr>
        </p:nvSpPr>
        <p:spPr/>
        <p:txBody>
          <a:bodyPr/>
          <a:lstStyle/>
          <a:p>
            <a:r>
              <a:rPr lang="en-US" dirty="0"/>
              <a:t>Delivered clock from collider</a:t>
            </a:r>
          </a:p>
        </p:txBody>
      </p:sp>
      <p:sp>
        <p:nvSpPr>
          <p:cNvPr id="3" name="TextBox 2">
            <a:extLst>
              <a:ext uri="{FF2B5EF4-FFF2-40B4-BE49-F238E27FC236}">
                <a16:creationId xmlns:a16="http://schemas.microsoft.com/office/drawing/2014/main" id="{E9AB5544-4B21-2014-862A-7CCA751190D2}"/>
              </a:ext>
            </a:extLst>
          </p:cNvPr>
          <p:cNvSpPr txBox="1"/>
          <p:nvPr/>
        </p:nvSpPr>
        <p:spPr>
          <a:xfrm>
            <a:off x="822044" y="961359"/>
            <a:ext cx="10547911" cy="830997"/>
          </a:xfrm>
          <a:prstGeom prst="rect">
            <a:avLst/>
          </a:prstGeom>
          <a:solidFill>
            <a:schemeClr val="bg1">
              <a:lumMod val="85000"/>
            </a:schemeClr>
          </a:solidFill>
          <a:ln w="12700">
            <a:solidFill>
              <a:schemeClr val="tx1"/>
            </a:solidFill>
          </a:ln>
        </p:spPr>
        <p:txBody>
          <a:bodyPr wrap="square" rtlCol="0">
            <a:spAutoFit/>
          </a:bodyPr>
          <a:lstStyle/>
          <a:p>
            <a:pPr marL="1941513" indent="-1941513"/>
            <a:r>
              <a:rPr lang="en-US" sz="1600" dirty="0"/>
              <a:t>P-DET-COMP.19: 	The DAQ system will require interfaces to the accelerator which provide timing data exchange.  The clock delivered to DAQ will have jitter &lt;= 8ps.   The clock delivered to DAQ will have a constant offset to the RF clock stable to &lt;= 8 ps.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C95BA93-90C6-E7D3-7162-7527D039994A}"/>
                  </a:ext>
                </a:extLst>
              </p14:cNvPr>
              <p14:cNvContentPartPr/>
              <p14:nvPr/>
            </p14:nvContentPartPr>
            <p14:xfrm>
              <a:off x="3961014" y="1340224"/>
              <a:ext cx="4621320" cy="51840"/>
            </p14:xfrm>
          </p:contentPart>
        </mc:Choice>
        <mc:Fallback xmlns="">
          <p:pic>
            <p:nvPicPr>
              <p:cNvPr id="4" name="Ink 3">
                <a:extLst>
                  <a:ext uri="{FF2B5EF4-FFF2-40B4-BE49-F238E27FC236}">
                    <a16:creationId xmlns:a16="http://schemas.microsoft.com/office/drawing/2014/main" id="{DC95BA93-90C6-E7D3-7162-7527D039994A}"/>
                  </a:ext>
                </a:extLst>
              </p:cNvPr>
              <p:cNvPicPr/>
              <p:nvPr/>
            </p:nvPicPr>
            <p:blipFill>
              <a:blip r:embed="rId3"/>
              <a:stretch>
                <a:fillRect/>
              </a:stretch>
            </p:blipFill>
            <p:spPr>
              <a:xfrm>
                <a:off x="3907014" y="1232224"/>
                <a:ext cx="4728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249B3C2-AFFF-3758-4342-64935C7661DA}"/>
                  </a:ext>
                </a:extLst>
              </p14:cNvPr>
              <p14:cNvContentPartPr/>
              <p14:nvPr/>
            </p14:nvContentPartPr>
            <p14:xfrm>
              <a:off x="3879659" y="1638952"/>
              <a:ext cx="4432680" cy="65880"/>
            </p14:xfrm>
          </p:contentPart>
        </mc:Choice>
        <mc:Fallback xmlns="">
          <p:pic>
            <p:nvPicPr>
              <p:cNvPr id="5" name="Ink 4">
                <a:extLst>
                  <a:ext uri="{FF2B5EF4-FFF2-40B4-BE49-F238E27FC236}">
                    <a16:creationId xmlns:a16="http://schemas.microsoft.com/office/drawing/2014/main" id="{7249B3C2-AFFF-3758-4342-64935C7661DA}"/>
                  </a:ext>
                </a:extLst>
              </p:cNvPr>
              <p:cNvPicPr/>
              <p:nvPr/>
            </p:nvPicPr>
            <p:blipFill>
              <a:blip r:embed="rId5"/>
              <a:stretch>
                <a:fillRect/>
              </a:stretch>
            </p:blipFill>
            <p:spPr>
              <a:xfrm>
                <a:off x="3825659" y="1531539"/>
                <a:ext cx="4540320" cy="28034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BE9313C-EFB4-1651-3F20-BAC4A41D01FF}"/>
                  </a:ext>
                </a:extLst>
              </p14:cNvPr>
              <p14:cNvContentPartPr/>
              <p14:nvPr/>
            </p14:nvContentPartPr>
            <p14:xfrm>
              <a:off x="5024919" y="1607092"/>
              <a:ext cx="3230280" cy="63720"/>
            </p14:xfrm>
          </p:contentPart>
        </mc:Choice>
        <mc:Fallback xmlns="">
          <p:pic>
            <p:nvPicPr>
              <p:cNvPr id="6" name="Ink 5">
                <a:extLst>
                  <a:ext uri="{FF2B5EF4-FFF2-40B4-BE49-F238E27FC236}">
                    <a16:creationId xmlns:a16="http://schemas.microsoft.com/office/drawing/2014/main" id="{0BE9313C-EFB4-1651-3F20-BAC4A41D01FF}"/>
                  </a:ext>
                </a:extLst>
              </p:cNvPr>
              <p:cNvPicPr/>
              <p:nvPr/>
            </p:nvPicPr>
            <p:blipFill>
              <a:blip r:embed="rId7"/>
              <a:stretch>
                <a:fillRect/>
              </a:stretch>
            </p:blipFill>
            <p:spPr>
              <a:xfrm>
                <a:off x="4970925" y="1499699"/>
                <a:ext cx="3337908" cy="278149"/>
              </a:xfrm>
              <a:prstGeom prst="rect">
                <a:avLst/>
              </a:prstGeom>
            </p:spPr>
          </p:pic>
        </mc:Fallback>
      </mc:AlternateContent>
      <p:sp>
        <p:nvSpPr>
          <p:cNvPr id="7" name="TextBox 6">
            <a:extLst>
              <a:ext uri="{FF2B5EF4-FFF2-40B4-BE49-F238E27FC236}">
                <a16:creationId xmlns:a16="http://schemas.microsoft.com/office/drawing/2014/main" id="{1DCF3D91-72B0-6390-1BEE-FC0C32B00FD2}"/>
              </a:ext>
            </a:extLst>
          </p:cNvPr>
          <p:cNvSpPr txBox="1"/>
          <p:nvPr/>
        </p:nvSpPr>
        <p:spPr>
          <a:xfrm>
            <a:off x="822044" y="1824216"/>
            <a:ext cx="10304301" cy="4247317"/>
          </a:xfrm>
          <a:prstGeom prst="rect">
            <a:avLst/>
          </a:prstGeom>
          <a:noFill/>
        </p:spPr>
        <p:txBody>
          <a:bodyPr wrap="square" rtlCol="0">
            <a:spAutoFit/>
          </a:bodyPr>
          <a:lstStyle/>
          <a:p>
            <a:r>
              <a:rPr lang="en-US" dirty="0"/>
              <a:t>The controls group is in at a similar point regarding the RF clock delivery.   They are also considering a temperature compensation scheme to reduce the temperature variations.</a:t>
            </a:r>
          </a:p>
          <a:p>
            <a:endParaRPr lang="en-US" dirty="0"/>
          </a:p>
          <a:p>
            <a:r>
              <a:rPr lang="en-US" dirty="0"/>
              <a:t>The problem there is complicated by the longer fibers</a:t>
            </a:r>
          </a:p>
          <a:p>
            <a:endParaRPr lang="en-US" dirty="0"/>
          </a:p>
          <a:p>
            <a:r>
              <a:rPr lang="en-US" dirty="0"/>
              <a:t>	Electron RF in IP10 – fiber length ~ 1300 m</a:t>
            </a:r>
          </a:p>
          <a:p>
            <a:r>
              <a:rPr lang="en-US" dirty="0"/>
              <a:t>	Hadron RF in IP4     – fiber length ~ 650 m</a:t>
            </a:r>
          </a:p>
          <a:p>
            <a:endParaRPr lang="en-US" dirty="0"/>
          </a:p>
          <a:p>
            <a:r>
              <a:rPr lang="en-US" dirty="0"/>
              <a:t>One potential resource is the BPM’s which get induced charge from the beam passing through the beam pipe.   These are located on either side of the detector (mounted in the B0 magnet structure on the east, and near the bellows on the west.)</a:t>
            </a:r>
          </a:p>
          <a:p>
            <a:endParaRPr lang="en-US" dirty="0"/>
          </a:p>
          <a:p>
            <a:r>
              <a:rPr lang="en-US" dirty="0"/>
              <a:t>How we might use these signals is less clear – devise a T0 detector interacting with the TOF detectors?  Measure the times and assume the fiber is following similar paths?   There is no scope/P6 activities currently associated with making use of this information.</a:t>
            </a:r>
          </a:p>
        </p:txBody>
      </p:sp>
    </p:spTree>
    <p:extLst>
      <p:ext uri="{BB962C8B-B14F-4D97-AF65-F5344CB8AC3E}">
        <p14:creationId xmlns:p14="http://schemas.microsoft.com/office/powerpoint/2010/main" val="380936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2CC-816A-7D99-AA8C-358F962C2FAD}"/>
              </a:ext>
            </a:extLst>
          </p:cNvPr>
          <p:cNvSpPr>
            <a:spLocks noGrp="1"/>
          </p:cNvSpPr>
          <p:nvPr>
            <p:ph type="title"/>
          </p:nvPr>
        </p:nvSpPr>
        <p:spPr/>
        <p:txBody>
          <a:bodyPr>
            <a:normAutofit fontScale="90000"/>
          </a:bodyPr>
          <a:lstStyle/>
          <a:p>
            <a:r>
              <a:rPr lang="en-US" dirty="0"/>
              <a:t>T0 variations of the collision relative to RF clock</a:t>
            </a:r>
          </a:p>
        </p:txBody>
      </p:sp>
      <p:pic>
        <p:nvPicPr>
          <p:cNvPr id="4" name="Picture 3">
            <a:extLst>
              <a:ext uri="{FF2B5EF4-FFF2-40B4-BE49-F238E27FC236}">
                <a16:creationId xmlns:a16="http://schemas.microsoft.com/office/drawing/2014/main" id="{254C3F0D-844B-44C5-D91F-09CBA2FC9858}"/>
              </a:ext>
            </a:extLst>
          </p:cNvPr>
          <p:cNvPicPr>
            <a:picLocks noChangeAspect="1"/>
          </p:cNvPicPr>
          <p:nvPr/>
        </p:nvPicPr>
        <p:blipFill>
          <a:blip r:embed="rId2"/>
          <a:stretch>
            <a:fillRect/>
          </a:stretch>
        </p:blipFill>
        <p:spPr>
          <a:xfrm>
            <a:off x="5734035" y="990290"/>
            <a:ext cx="6227162" cy="3292951"/>
          </a:xfrm>
          <a:prstGeom prst="rect">
            <a:avLst/>
          </a:prstGeom>
        </p:spPr>
      </p:pic>
      <p:sp>
        <p:nvSpPr>
          <p:cNvPr id="5" name="TextBox 4">
            <a:extLst>
              <a:ext uri="{FF2B5EF4-FFF2-40B4-BE49-F238E27FC236}">
                <a16:creationId xmlns:a16="http://schemas.microsoft.com/office/drawing/2014/main" id="{0EEE471D-35DA-AD0E-4A9F-E37BC0E5D104}"/>
              </a:ext>
            </a:extLst>
          </p:cNvPr>
          <p:cNvSpPr txBox="1"/>
          <p:nvPr/>
        </p:nvSpPr>
        <p:spPr>
          <a:xfrm>
            <a:off x="7948519" y="4283241"/>
            <a:ext cx="1967205" cy="369332"/>
          </a:xfrm>
          <a:prstGeom prst="rect">
            <a:avLst/>
          </a:prstGeom>
          <a:noFill/>
        </p:spPr>
        <p:txBody>
          <a:bodyPr wrap="none" rtlCol="0">
            <a:spAutoFit/>
          </a:bodyPr>
          <a:lstStyle/>
          <a:p>
            <a:r>
              <a:rPr lang="en-US" dirty="0"/>
              <a:t>Brian Page, 2022</a:t>
            </a:r>
          </a:p>
        </p:txBody>
      </p:sp>
      <p:pic>
        <p:nvPicPr>
          <p:cNvPr id="7" name="Picture 6">
            <a:extLst>
              <a:ext uri="{FF2B5EF4-FFF2-40B4-BE49-F238E27FC236}">
                <a16:creationId xmlns:a16="http://schemas.microsoft.com/office/drawing/2014/main" id="{770D1F1F-2CD2-E563-32C1-1B8F9A09F5B9}"/>
              </a:ext>
            </a:extLst>
          </p:cNvPr>
          <p:cNvPicPr>
            <a:picLocks noChangeAspect="1"/>
          </p:cNvPicPr>
          <p:nvPr/>
        </p:nvPicPr>
        <p:blipFill>
          <a:blip r:embed="rId3"/>
          <a:stretch>
            <a:fillRect/>
          </a:stretch>
        </p:blipFill>
        <p:spPr>
          <a:xfrm>
            <a:off x="873949" y="1493315"/>
            <a:ext cx="4469284" cy="1724273"/>
          </a:xfrm>
          <a:prstGeom prst="rect">
            <a:avLst/>
          </a:prstGeom>
        </p:spPr>
      </p:pic>
      <p:sp>
        <p:nvSpPr>
          <p:cNvPr id="8" name="TextBox 7">
            <a:extLst>
              <a:ext uri="{FF2B5EF4-FFF2-40B4-BE49-F238E27FC236}">
                <a16:creationId xmlns:a16="http://schemas.microsoft.com/office/drawing/2014/main" id="{00C83C94-4346-3AAC-1327-1179BAF9DDDE}"/>
              </a:ext>
            </a:extLst>
          </p:cNvPr>
          <p:cNvSpPr txBox="1"/>
          <p:nvPr/>
        </p:nvSpPr>
        <p:spPr>
          <a:xfrm>
            <a:off x="2339511" y="3271081"/>
            <a:ext cx="1992918" cy="369332"/>
          </a:xfrm>
          <a:prstGeom prst="rect">
            <a:avLst/>
          </a:prstGeom>
          <a:noFill/>
        </p:spPr>
        <p:txBody>
          <a:bodyPr wrap="none" rtlCol="0">
            <a:spAutoFit/>
          </a:bodyPr>
          <a:lstStyle/>
          <a:p>
            <a:r>
              <a:rPr lang="en-US" dirty="0"/>
              <a:t>T. </a:t>
            </a:r>
            <a:r>
              <a:rPr lang="en-US" dirty="0" err="1"/>
              <a:t>Satogata</a:t>
            </a:r>
            <a:r>
              <a:rPr lang="en-US" dirty="0"/>
              <a:t>, 2022</a:t>
            </a:r>
          </a:p>
        </p:txBody>
      </p:sp>
      <p:sp>
        <p:nvSpPr>
          <p:cNvPr id="9" name="Rectangle 8">
            <a:extLst>
              <a:ext uri="{FF2B5EF4-FFF2-40B4-BE49-F238E27FC236}">
                <a16:creationId xmlns:a16="http://schemas.microsoft.com/office/drawing/2014/main" id="{8FE64523-ACC3-053E-2DCE-C04A90E15443}"/>
              </a:ext>
            </a:extLst>
          </p:cNvPr>
          <p:cNvSpPr/>
          <p:nvPr/>
        </p:nvSpPr>
        <p:spPr>
          <a:xfrm>
            <a:off x="461963" y="914400"/>
            <a:ext cx="5196317" cy="38501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464053-8C01-AE20-127E-21FCAF5ECE9F}"/>
              </a:ext>
            </a:extLst>
          </p:cNvPr>
          <p:cNvSpPr/>
          <p:nvPr/>
        </p:nvSpPr>
        <p:spPr>
          <a:xfrm>
            <a:off x="5729720" y="914399"/>
            <a:ext cx="6227162" cy="38501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14D74B-D5C3-1133-6960-B6474DD97147}"/>
              </a:ext>
            </a:extLst>
          </p:cNvPr>
          <p:cNvSpPr txBox="1"/>
          <p:nvPr/>
        </p:nvSpPr>
        <p:spPr>
          <a:xfrm>
            <a:off x="1593057" y="5141884"/>
            <a:ext cx="8377293" cy="369332"/>
          </a:xfrm>
          <a:prstGeom prst="rect">
            <a:avLst/>
          </a:prstGeom>
          <a:noFill/>
        </p:spPr>
        <p:txBody>
          <a:bodyPr wrap="none" rtlCol="0">
            <a:spAutoFit/>
          </a:bodyPr>
          <a:lstStyle/>
          <a:p>
            <a:r>
              <a:rPr lang="en-US" dirty="0"/>
              <a:t>If you measure the z-vertex you can constrain the T0.    T0 resolution ~ 20-30 </a:t>
            </a:r>
            <a:r>
              <a:rPr lang="en-US" dirty="0" err="1"/>
              <a:t>ps</a:t>
            </a:r>
            <a:endParaRPr lang="en-US" dirty="0"/>
          </a:p>
        </p:txBody>
      </p:sp>
    </p:spTree>
    <p:extLst>
      <p:ext uri="{BB962C8B-B14F-4D97-AF65-F5344CB8AC3E}">
        <p14:creationId xmlns:p14="http://schemas.microsoft.com/office/powerpoint/2010/main" val="197534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2241-ECC9-245C-5E43-A8AC5194899C}"/>
              </a:ext>
            </a:extLst>
          </p:cNvPr>
          <p:cNvSpPr>
            <a:spLocks noGrp="1"/>
          </p:cNvSpPr>
          <p:nvPr>
            <p:ph type="title"/>
          </p:nvPr>
        </p:nvSpPr>
        <p:spPr/>
        <p:txBody>
          <a:bodyPr/>
          <a:lstStyle/>
          <a:p>
            <a:r>
              <a:rPr lang="en-US" dirty="0"/>
              <a:t>“Reasonable Estimates of full time resolution”</a:t>
            </a:r>
          </a:p>
        </p:txBody>
      </p:sp>
      <p:graphicFrame>
        <p:nvGraphicFramePr>
          <p:cNvPr id="3" name="Table 2">
            <a:extLst>
              <a:ext uri="{FF2B5EF4-FFF2-40B4-BE49-F238E27FC236}">
                <a16:creationId xmlns:a16="http://schemas.microsoft.com/office/drawing/2014/main" id="{C45E44A0-C555-C393-00D2-57E6CD7A8C27}"/>
              </a:ext>
            </a:extLst>
          </p:cNvPr>
          <p:cNvGraphicFramePr>
            <a:graphicFrameLocks noGrp="1"/>
          </p:cNvGraphicFramePr>
          <p:nvPr>
            <p:extLst>
              <p:ext uri="{D42A27DB-BD31-4B8C-83A1-F6EECF244321}">
                <p14:modId xmlns:p14="http://schemas.microsoft.com/office/powerpoint/2010/main" val="3514361518"/>
              </p:ext>
            </p:extLst>
          </p:nvPr>
        </p:nvGraphicFramePr>
        <p:xfrm>
          <a:off x="595506" y="945246"/>
          <a:ext cx="11232147" cy="4719320"/>
        </p:xfrm>
        <a:graphic>
          <a:graphicData uri="http://schemas.openxmlformats.org/drawingml/2006/table">
            <a:tbl>
              <a:tblPr firstRow="1" bandRow="1">
                <a:tableStyleId>{5C22544A-7EE6-4342-B048-85BDC9FD1C3A}</a:tableStyleId>
              </a:tblPr>
              <a:tblGrid>
                <a:gridCol w="4090086">
                  <a:extLst>
                    <a:ext uri="{9D8B030D-6E8A-4147-A177-3AD203B41FA5}">
                      <a16:colId xmlns:a16="http://schemas.microsoft.com/office/drawing/2014/main" val="2385335062"/>
                    </a:ext>
                  </a:extLst>
                </a:gridCol>
                <a:gridCol w="2014151">
                  <a:extLst>
                    <a:ext uri="{9D8B030D-6E8A-4147-A177-3AD203B41FA5}">
                      <a16:colId xmlns:a16="http://schemas.microsoft.com/office/drawing/2014/main" val="3796508180"/>
                    </a:ext>
                  </a:extLst>
                </a:gridCol>
                <a:gridCol w="1459326">
                  <a:extLst>
                    <a:ext uri="{9D8B030D-6E8A-4147-A177-3AD203B41FA5}">
                      <a16:colId xmlns:a16="http://schemas.microsoft.com/office/drawing/2014/main" val="904320609"/>
                    </a:ext>
                  </a:extLst>
                </a:gridCol>
                <a:gridCol w="1605150">
                  <a:extLst>
                    <a:ext uri="{9D8B030D-6E8A-4147-A177-3AD203B41FA5}">
                      <a16:colId xmlns:a16="http://schemas.microsoft.com/office/drawing/2014/main" val="1861916547"/>
                    </a:ext>
                  </a:extLst>
                </a:gridCol>
                <a:gridCol w="2063434">
                  <a:extLst>
                    <a:ext uri="{9D8B030D-6E8A-4147-A177-3AD203B41FA5}">
                      <a16:colId xmlns:a16="http://schemas.microsoft.com/office/drawing/2014/main" val="3150812305"/>
                    </a:ext>
                  </a:extLst>
                </a:gridCol>
              </a:tblGrid>
              <a:tr h="186512">
                <a:tc>
                  <a:txBody>
                    <a:bodyPr/>
                    <a:lstStyle/>
                    <a:p>
                      <a:r>
                        <a:rPr lang="en-US" dirty="0">
                          <a:solidFill>
                            <a:schemeClr val="tx1"/>
                          </a:solidFill>
                        </a:rPr>
                        <a:t>Feature</a:t>
                      </a:r>
                    </a:p>
                  </a:txBody>
                  <a:tcPr>
                    <a:solidFill>
                      <a:schemeClr val="accent1">
                        <a:lumMod val="75000"/>
                      </a:schemeClr>
                    </a:solidFill>
                  </a:tcPr>
                </a:tc>
                <a:tc>
                  <a:txBody>
                    <a:bodyPr/>
                    <a:lstStyle/>
                    <a:p>
                      <a:pPr algn="ctr"/>
                      <a:r>
                        <a:rPr lang="en-US" dirty="0" err="1">
                          <a:solidFill>
                            <a:schemeClr val="tx1"/>
                          </a:solidFill>
                        </a:rPr>
                        <a:t>pfRICH</a:t>
                      </a:r>
                      <a:endParaRPr lang="en-US" dirty="0">
                        <a:solidFill>
                          <a:schemeClr val="tx1"/>
                        </a:solidFill>
                      </a:endParaRPr>
                    </a:p>
                    <a:p>
                      <a:pPr algn="ctr"/>
                      <a:r>
                        <a:rPr lang="en-US" dirty="0">
                          <a:solidFill>
                            <a:schemeClr val="tx1"/>
                          </a:solidFill>
                        </a:rPr>
                        <a:t> (</a:t>
                      </a:r>
                      <a:r>
                        <a:rPr lang="en-US" dirty="0" err="1">
                          <a:solidFill>
                            <a:schemeClr val="tx1"/>
                          </a:solidFill>
                        </a:rPr>
                        <a:t>ps</a:t>
                      </a:r>
                      <a:r>
                        <a:rPr lang="en-US" dirty="0">
                          <a:solidFill>
                            <a:schemeClr val="tx1"/>
                          </a:solidFill>
                        </a:rPr>
                        <a:t>)</a:t>
                      </a:r>
                    </a:p>
                  </a:txBody>
                  <a:tcPr>
                    <a:solidFill>
                      <a:schemeClr val="accent1">
                        <a:lumMod val="75000"/>
                      </a:schemeClr>
                    </a:solidFill>
                  </a:tcPr>
                </a:tc>
                <a:tc>
                  <a:txBody>
                    <a:bodyPr/>
                    <a:lstStyle/>
                    <a:p>
                      <a:pPr algn="ctr"/>
                      <a:r>
                        <a:rPr lang="en-US" dirty="0">
                          <a:solidFill>
                            <a:schemeClr val="tx1"/>
                          </a:solidFill>
                        </a:rPr>
                        <a:t>Barrel TOF (</a:t>
                      </a:r>
                      <a:r>
                        <a:rPr lang="en-US" dirty="0" err="1">
                          <a:solidFill>
                            <a:schemeClr val="tx1"/>
                          </a:solidFill>
                        </a:rPr>
                        <a:t>ps</a:t>
                      </a:r>
                      <a:r>
                        <a:rPr lang="en-US" dirty="0">
                          <a:solidFill>
                            <a:schemeClr val="tx1"/>
                          </a:solidFill>
                        </a:rPr>
                        <a:t>)</a:t>
                      </a:r>
                    </a:p>
                  </a:txBody>
                  <a:tcPr>
                    <a:solidFill>
                      <a:schemeClr val="accent1">
                        <a:lumMod val="75000"/>
                      </a:schemeClr>
                    </a:solidFill>
                  </a:tcPr>
                </a:tc>
                <a:tc>
                  <a:txBody>
                    <a:bodyPr/>
                    <a:lstStyle/>
                    <a:p>
                      <a:pPr algn="ctr"/>
                      <a:r>
                        <a:rPr lang="en-US" dirty="0">
                          <a:solidFill>
                            <a:schemeClr val="tx1"/>
                          </a:solidFill>
                        </a:rPr>
                        <a:t>Forward TOF (</a:t>
                      </a:r>
                      <a:r>
                        <a:rPr lang="en-US" dirty="0" err="1">
                          <a:solidFill>
                            <a:schemeClr val="tx1"/>
                          </a:solidFill>
                        </a:rPr>
                        <a:t>ps</a:t>
                      </a:r>
                      <a:r>
                        <a:rPr lang="en-US" dirty="0">
                          <a:solidFill>
                            <a:schemeClr val="tx1"/>
                          </a:solidFill>
                        </a:rPr>
                        <a:t>)</a:t>
                      </a:r>
                    </a:p>
                  </a:txBody>
                  <a:tcPr>
                    <a:solidFill>
                      <a:schemeClr val="accent1">
                        <a:lumMod val="75000"/>
                      </a:schemeClr>
                    </a:solidFill>
                  </a:tcPr>
                </a:tc>
                <a:tc>
                  <a:txBody>
                    <a:bodyPr/>
                    <a:lstStyle/>
                    <a:p>
                      <a:pPr algn="ctr"/>
                      <a:r>
                        <a:rPr lang="en-US" dirty="0">
                          <a:solidFill>
                            <a:schemeClr val="tx1"/>
                          </a:solidFill>
                        </a:rPr>
                        <a:t>Notes</a:t>
                      </a:r>
                    </a:p>
                  </a:txBody>
                  <a:tcPr>
                    <a:solidFill>
                      <a:schemeClr val="accent1">
                        <a:lumMod val="75000"/>
                      </a:schemeClr>
                    </a:solidFill>
                  </a:tcPr>
                </a:tc>
                <a:extLst>
                  <a:ext uri="{0D108BD9-81ED-4DB2-BD59-A6C34878D82A}">
                    <a16:rowId xmlns:a16="http://schemas.microsoft.com/office/drawing/2014/main" val="666351520"/>
                  </a:ext>
                </a:extLst>
              </a:tr>
              <a:tr h="370840">
                <a:tc>
                  <a:txBody>
                    <a:bodyPr/>
                    <a:lstStyle/>
                    <a:p>
                      <a:r>
                        <a:rPr lang="en-US" dirty="0">
                          <a:solidFill>
                            <a:schemeClr val="tx1"/>
                          </a:solidFill>
                        </a:rPr>
                        <a:t>Sensor</a:t>
                      </a:r>
                    </a:p>
                  </a:txBody>
                  <a:tcPr/>
                </a:tc>
                <a:tc>
                  <a:txBody>
                    <a:bodyPr/>
                    <a:lstStyle/>
                    <a:p>
                      <a:pPr algn="ctr"/>
                      <a:r>
                        <a:rPr lang="en-US" dirty="0">
                          <a:solidFill>
                            <a:schemeClr val="tx1"/>
                          </a:solidFill>
                        </a:rPr>
                        <a:t>40</a:t>
                      </a:r>
                    </a:p>
                  </a:txBody>
                  <a:tcPr/>
                </a:tc>
                <a:tc>
                  <a:txBody>
                    <a:bodyPr/>
                    <a:lstStyle/>
                    <a:p>
                      <a:pPr algn="ctr"/>
                      <a:r>
                        <a:rPr lang="en-US" dirty="0">
                          <a:solidFill>
                            <a:schemeClr val="tx1"/>
                          </a:solidFill>
                        </a:rPr>
                        <a:t>35</a:t>
                      </a:r>
                    </a:p>
                  </a:txBody>
                  <a:tcPr/>
                </a:tc>
                <a:tc>
                  <a:txBody>
                    <a:bodyPr/>
                    <a:lstStyle/>
                    <a:p>
                      <a:pPr algn="ctr"/>
                      <a:r>
                        <a:rPr lang="en-US" dirty="0">
                          <a:solidFill>
                            <a:schemeClr val="tx1"/>
                          </a:solidFill>
                        </a:rPr>
                        <a:t>20</a:t>
                      </a: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450466991"/>
                  </a:ext>
                </a:extLst>
              </a:tr>
              <a:tr h="370840">
                <a:tc>
                  <a:txBody>
                    <a:bodyPr/>
                    <a:lstStyle/>
                    <a:p>
                      <a:r>
                        <a:rPr lang="en-US" dirty="0">
                          <a:solidFill>
                            <a:schemeClr val="tx1"/>
                          </a:solidFill>
                        </a:rPr>
                        <a:t>ASIC Analog</a:t>
                      </a:r>
                    </a:p>
                  </a:txBody>
                  <a:tcPr/>
                </a:tc>
                <a:tc>
                  <a:txBody>
                    <a:bodyPr/>
                    <a:lstStyle/>
                    <a:p>
                      <a:pPr algn="ctr"/>
                      <a:r>
                        <a:rPr lang="en-US" dirty="0">
                          <a:solidFill>
                            <a:schemeClr val="tx1"/>
                          </a:solidFill>
                        </a:rPr>
                        <a:t>11</a:t>
                      </a:r>
                    </a:p>
                  </a:txBody>
                  <a:tcPr/>
                </a:tc>
                <a:tc>
                  <a:txBody>
                    <a:bodyPr/>
                    <a:lstStyle/>
                    <a:p>
                      <a:pPr algn="ctr"/>
                      <a:r>
                        <a:rPr lang="en-US" dirty="0">
                          <a:solidFill>
                            <a:schemeClr val="tx1"/>
                          </a:solidFill>
                        </a:rPr>
                        <a:t>11</a:t>
                      </a:r>
                    </a:p>
                  </a:txBody>
                  <a:tcPr/>
                </a:tc>
                <a:tc>
                  <a:txBody>
                    <a:bodyPr/>
                    <a:lstStyle/>
                    <a:p>
                      <a:pPr algn="ctr"/>
                      <a:r>
                        <a:rPr lang="en-US" dirty="0">
                          <a:solidFill>
                            <a:schemeClr val="tx1"/>
                          </a:solidFill>
                        </a:rPr>
                        <a:t>10</a:t>
                      </a:r>
                    </a:p>
                  </a:txBody>
                  <a:tcPr/>
                </a:tc>
                <a:tc>
                  <a:txBody>
                    <a:bodyPr/>
                    <a:lstStyle/>
                    <a:p>
                      <a:pPr algn="ctr"/>
                      <a:r>
                        <a:rPr lang="en-US" dirty="0">
                          <a:solidFill>
                            <a:schemeClr val="tx1"/>
                          </a:solidFill>
                        </a:rPr>
                        <a:t>Large Hits</a:t>
                      </a:r>
                    </a:p>
                  </a:txBody>
                  <a:tcPr/>
                </a:tc>
                <a:extLst>
                  <a:ext uri="{0D108BD9-81ED-4DB2-BD59-A6C34878D82A}">
                    <a16:rowId xmlns:a16="http://schemas.microsoft.com/office/drawing/2014/main" val="3133303406"/>
                  </a:ext>
                </a:extLst>
              </a:tr>
              <a:tr h="370840">
                <a:tc>
                  <a:txBody>
                    <a:bodyPr/>
                    <a:lstStyle/>
                    <a:p>
                      <a:r>
                        <a:rPr lang="en-US" dirty="0">
                          <a:solidFill>
                            <a:schemeClr val="tx1"/>
                          </a:solidFill>
                        </a:rPr>
                        <a:t>ASIC Digital Precision</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Modifiable?</a:t>
                      </a:r>
                    </a:p>
                  </a:txBody>
                  <a:tcPr/>
                </a:tc>
                <a:extLst>
                  <a:ext uri="{0D108BD9-81ED-4DB2-BD59-A6C34878D82A}">
                    <a16:rowId xmlns:a16="http://schemas.microsoft.com/office/drawing/2014/main" val="1025945752"/>
                  </a:ext>
                </a:extLst>
              </a:tr>
              <a:tr h="370840">
                <a:tc>
                  <a:txBody>
                    <a:bodyPr/>
                    <a:lstStyle/>
                    <a:p>
                      <a:r>
                        <a:rPr lang="en-US" dirty="0">
                          <a:solidFill>
                            <a:schemeClr val="tx1"/>
                          </a:solidFill>
                        </a:rPr>
                        <a:t>Fiber Delay</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Assume 6 deg C</a:t>
                      </a:r>
                    </a:p>
                  </a:txBody>
                  <a:tcPr/>
                </a:tc>
                <a:extLst>
                  <a:ext uri="{0D108BD9-81ED-4DB2-BD59-A6C34878D82A}">
                    <a16:rowId xmlns:a16="http://schemas.microsoft.com/office/drawing/2014/main" val="232490031"/>
                  </a:ext>
                </a:extLst>
              </a:tr>
              <a:tr h="370840">
                <a:tc>
                  <a:txBody>
                    <a:bodyPr/>
                    <a:lstStyle/>
                    <a:p>
                      <a:r>
                        <a:rPr lang="en-US" dirty="0" err="1">
                          <a:solidFill>
                            <a:schemeClr val="tx1"/>
                          </a:solidFill>
                        </a:rPr>
                        <a:t>lpGBT</a:t>
                      </a:r>
                      <a:endParaRPr lang="en-US" dirty="0">
                        <a:solidFill>
                          <a:schemeClr val="tx1"/>
                        </a:solidFill>
                      </a:endParaRPr>
                    </a:p>
                  </a:txBody>
                  <a:tcPr/>
                </a:tc>
                <a:tc>
                  <a:txBody>
                    <a:bodyPr/>
                    <a:lstStyle/>
                    <a:p>
                      <a:pPr algn="ctr"/>
                      <a:r>
                        <a:rPr lang="en-US" dirty="0">
                          <a:solidFill>
                            <a:schemeClr val="tx1"/>
                          </a:solidFill>
                        </a:rPr>
                        <a:t>30</a:t>
                      </a:r>
                    </a:p>
                  </a:txBody>
                  <a:tcPr/>
                </a:tc>
                <a:tc>
                  <a:txBody>
                    <a:bodyPr/>
                    <a:lstStyle/>
                    <a:p>
                      <a:pPr algn="ctr"/>
                      <a:r>
                        <a:rPr lang="en-US" dirty="0">
                          <a:solidFill>
                            <a:schemeClr val="tx1"/>
                          </a:solidFill>
                        </a:rPr>
                        <a:t>30</a:t>
                      </a:r>
                    </a:p>
                  </a:txBody>
                  <a:tcPr/>
                </a:tc>
                <a:tc>
                  <a:txBody>
                    <a:bodyPr/>
                    <a:lstStyle/>
                    <a:p>
                      <a:pPr algn="ctr"/>
                      <a:r>
                        <a:rPr lang="en-US" dirty="0">
                          <a:solidFill>
                            <a:schemeClr val="tx1"/>
                          </a:solidFill>
                        </a:rPr>
                        <a:t>30</a:t>
                      </a:r>
                    </a:p>
                  </a:txBody>
                  <a:tcPr/>
                </a:tc>
                <a:tc>
                  <a:txBody>
                    <a:bodyPr/>
                    <a:lstStyle/>
                    <a:p>
                      <a:pPr algn="ctr"/>
                      <a:r>
                        <a:rPr lang="en-US" dirty="0">
                          <a:solidFill>
                            <a:schemeClr val="tx1"/>
                          </a:solidFill>
                        </a:rPr>
                        <a:t>Assume 6 deg C</a:t>
                      </a:r>
                    </a:p>
                  </a:txBody>
                  <a:tcPr/>
                </a:tc>
                <a:extLst>
                  <a:ext uri="{0D108BD9-81ED-4DB2-BD59-A6C34878D82A}">
                    <a16:rowId xmlns:a16="http://schemas.microsoft.com/office/drawing/2014/main" val="1550075585"/>
                  </a:ext>
                </a:extLst>
              </a:tr>
              <a:tr h="370840">
                <a:tc>
                  <a:txBody>
                    <a:bodyPr/>
                    <a:lstStyle/>
                    <a:p>
                      <a:r>
                        <a:rPr lang="en-US" dirty="0">
                          <a:solidFill>
                            <a:schemeClr val="tx1"/>
                          </a:solidFill>
                        </a:rPr>
                        <a:t>RDO</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FPGA</a:t>
                      </a:r>
                    </a:p>
                  </a:txBody>
                  <a:tcPr/>
                </a:tc>
                <a:extLst>
                  <a:ext uri="{0D108BD9-81ED-4DB2-BD59-A6C34878D82A}">
                    <a16:rowId xmlns:a16="http://schemas.microsoft.com/office/drawing/2014/main" val="1263343701"/>
                  </a:ext>
                </a:extLst>
              </a:tr>
              <a:tr h="370840">
                <a:tc>
                  <a:txBody>
                    <a:bodyPr/>
                    <a:lstStyle/>
                    <a:p>
                      <a:r>
                        <a:rPr lang="en-US" dirty="0">
                          <a:solidFill>
                            <a:schemeClr val="tx1"/>
                          </a:solidFill>
                        </a:rPr>
                        <a:t>DAM</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FPGA</a:t>
                      </a:r>
                    </a:p>
                  </a:txBody>
                  <a:tcPr/>
                </a:tc>
                <a:extLst>
                  <a:ext uri="{0D108BD9-81ED-4DB2-BD59-A6C34878D82A}">
                    <a16:rowId xmlns:a16="http://schemas.microsoft.com/office/drawing/2014/main" val="3220775040"/>
                  </a:ext>
                </a:extLst>
              </a:tr>
              <a:tr h="370840">
                <a:tc>
                  <a:txBody>
                    <a:bodyPr/>
                    <a:lstStyle/>
                    <a:p>
                      <a:r>
                        <a:rPr lang="en-US" dirty="0">
                          <a:solidFill>
                            <a:schemeClr val="tx1"/>
                          </a:solidFill>
                        </a:rPr>
                        <a:t>GTU</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6</a:t>
                      </a:r>
                    </a:p>
                  </a:txBody>
                  <a:tcPr/>
                </a:tc>
                <a:tc>
                  <a:txBody>
                    <a:bodyPr/>
                    <a:lstStyle/>
                    <a:p>
                      <a:pPr algn="ctr"/>
                      <a:r>
                        <a:rPr lang="en-US" dirty="0">
                          <a:solidFill>
                            <a:schemeClr val="tx1"/>
                          </a:solidFill>
                        </a:rPr>
                        <a:t>FPGA</a:t>
                      </a:r>
                    </a:p>
                  </a:txBody>
                  <a:tcPr/>
                </a:tc>
                <a:extLst>
                  <a:ext uri="{0D108BD9-81ED-4DB2-BD59-A6C34878D82A}">
                    <a16:rowId xmlns:a16="http://schemas.microsoft.com/office/drawing/2014/main" val="2684103743"/>
                  </a:ext>
                </a:extLst>
              </a:tr>
              <a:tr h="370840">
                <a:tc>
                  <a:txBody>
                    <a:bodyPr/>
                    <a:lstStyle/>
                    <a:p>
                      <a:r>
                        <a:rPr lang="en-US" dirty="0">
                          <a:solidFill>
                            <a:schemeClr val="tx1"/>
                          </a:solidFill>
                        </a:rPr>
                        <a:t>Delivered Clock</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Assume partial Tc</a:t>
                      </a:r>
                    </a:p>
                  </a:txBody>
                  <a:tcPr/>
                </a:tc>
                <a:extLst>
                  <a:ext uri="{0D108BD9-81ED-4DB2-BD59-A6C34878D82A}">
                    <a16:rowId xmlns:a16="http://schemas.microsoft.com/office/drawing/2014/main" val="891721244"/>
                  </a:ext>
                </a:extLst>
              </a:tr>
              <a:tr h="370840">
                <a:tc>
                  <a:txBody>
                    <a:bodyPr/>
                    <a:lstStyle/>
                    <a:p>
                      <a:r>
                        <a:rPr lang="en-US" dirty="0">
                          <a:solidFill>
                            <a:schemeClr val="tx1"/>
                          </a:solidFill>
                        </a:rPr>
                        <a:t>Collision T0</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20-30 </a:t>
                      </a:r>
                      <a:r>
                        <a:rPr lang="en-US" dirty="0" err="1">
                          <a:solidFill>
                            <a:schemeClr val="tx1"/>
                          </a:solidFill>
                        </a:rPr>
                        <a:t>ps</a:t>
                      </a:r>
                      <a:endParaRPr lang="en-US" dirty="0">
                        <a:solidFill>
                          <a:schemeClr val="tx1"/>
                        </a:solidFill>
                      </a:endParaRPr>
                    </a:p>
                  </a:txBody>
                  <a:tcPr/>
                </a:tc>
                <a:extLst>
                  <a:ext uri="{0D108BD9-81ED-4DB2-BD59-A6C34878D82A}">
                    <a16:rowId xmlns:a16="http://schemas.microsoft.com/office/drawing/2014/main" val="2231026515"/>
                  </a:ext>
                </a:extLst>
              </a:tr>
              <a:tr h="370840">
                <a:tc>
                  <a:txBody>
                    <a:bodyPr/>
                    <a:lstStyle/>
                    <a:p>
                      <a:r>
                        <a:rPr lang="en-US" dirty="0">
                          <a:solidFill>
                            <a:schemeClr val="tx1"/>
                          </a:solidFill>
                        </a:rPr>
                        <a:t>Total</a:t>
                      </a:r>
                    </a:p>
                  </a:txBody>
                  <a:tcPr>
                    <a:solidFill>
                      <a:schemeClr val="accent1">
                        <a:lumMod val="75000"/>
                      </a:schemeClr>
                    </a:solidFill>
                  </a:tcPr>
                </a:tc>
                <a:tc>
                  <a:txBody>
                    <a:bodyPr/>
                    <a:lstStyle/>
                    <a:p>
                      <a:pPr algn="ctr"/>
                      <a:r>
                        <a:rPr lang="en-US" dirty="0">
                          <a:solidFill>
                            <a:schemeClr val="tx1"/>
                          </a:solidFill>
                        </a:rPr>
                        <a:t>71</a:t>
                      </a:r>
                    </a:p>
                  </a:txBody>
                  <a:tcPr>
                    <a:solidFill>
                      <a:schemeClr val="accent1">
                        <a:lumMod val="75000"/>
                      </a:schemeClr>
                    </a:solidFill>
                  </a:tcPr>
                </a:tc>
                <a:tc>
                  <a:txBody>
                    <a:bodyPr/>
                    <a:lstStyle/>
                    <a:p>
                      <a:pPr algn="ctr"/>
                      <a:r>
                        <a:rPr lang="en-US" dirty="0">
                          <a:solidFill>
                            <a:schemeClr val="tx1"/>
                          </a:solidFill>
                        </a:rPr>
                        <a:t>69</a:t>
                      </a:r>
                    </a:p>
                  </a:txBody>
                  <a:tcPr>
                    <a:solidFill>
                      <a:schemeClr val="accent1">
                        <a:lumMod val="75000"/>
                      </a:schemeClr>
                    </a:solidFill>
                  </a:tcPr>
                </a:tc>
                <a:tc>
                  <a:txBody>
                    <a:bodyPr/>
                    <a:lstStyle/>
                    <a:p>
                      <a:pPr algn="ctr"/>
                      <a:r>
                        <a:rPr lang="en-US" dirty="0">
                          <a:solidFill>
                            <a:schemeClr val="tx1"/>
                          </a:solidFill>
                        </a:rPr>
                        <a:t>58</a:t>
                      </a:r>
                    </a:p>
                  </a:txBody>
                  <a:tcPr>
                    <a:solidFill>
                      <a:schemeClr val="accent1">
                        <a:lumMod val="75000"/>
                      </a:schemeClr>
                    </a:solidFill>
                  </a:tcPr>
                </a:tc>
                <a:tc>
                  <a:txBody>
                    <a:bodyPr/>
                    <a:lstStyle/>
                    <a:p>
                      <a:pPr algn="ctr"/>
                      <a:r>
                        <a:rPr lang="en-US" dirty="0">
                          <a:solidFill>
                            <a:schemeClr val="tx1"/>
                          </a:solidFill>
                        </a:rPr>
                        <a:t>Dumb Quadrature</a:t>
                      </a:r>
                    </a:p>
                  </a:txBody>
                  <a:tcPr>
                    <a:solidFill>
                      <a:schemeClr val="accent1">
                        <a:lumMod val="75000"/>
                      </a:schemeClr>
                    </a:solidFill>
                  </a:tcPr>
                </a:tc>
                <a:extLst>
                  <a:ext uri="{0D108BD9-81ED-4DB2-BD59-A6C34878D82A}">
                    <a16:rowId xmlns:a16="http://schemas.microsoft.com/office/drawing/2014/main" val="495860301"/>
                  </a:ext>
                </a:extLst>
              </a:tr>
            </a:tbl>
          </a:graphicData>
        </a:graphic>
      </p:graphicFrame>
    </p:spTree>
    <p:extLst>
      <p:ext uri="{BB962C8B-B14F-4D97-AF65-F5344CB8AC3E}">
        <p14:creationId xmlns:p14="http://schemas.microsoft.com/office/powerpoint/2010/main" val="28445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3152-D3C4-2696-EF42-E41163E5547A}"/>
              </a:ext>
            </a:extLst>
          </p:cNvPr>
          <p:cNvSpPr>
            <a:spLocks noGrp="1"/>
          </p:cNvSpPr>
          <p:nvPr>
            <p:ph type="title"/>
          </p:nvPr>
        </p:nvSpPr>
        <p:spPr/>
        <p:txBody>
          <a:bodyPr/>
          <a:lstStyle/>
          <a:p>
            <a:r>
              <a:rPr lang="en-US" dirty="0"/>
              <a:t>Timing from RHIC (STAR) to </a:t>
            </a:r>
            <a:r>
              <a:rPr lang="en-US" dirty="0" err="1"/>
              <a:t>ePIC</a:t>
            </a:r>
            <a:endParaRPr lang="en-US" dirty="0"/>
          </a:p>
        </p:txBody>
      </p:sp>
      <p:sp>
        <p:nvSpPr>
          <p:cNvPr id="3" name="TextBox 2">
            <a:extLst>
              <a:ext uri="{FF2B5EF4-FFF2-40B4-BE49-F238E27FC236}">
                <a16:creationId xmlns:a16="http://schemas.microsoft.com/office/drawing/2014/main" id="{0077496B-B090-7992-4FD9-3B866A9FC205}"/>
              </a:ext>
            </a:extLst>
          </p:cNvPr>
          <p:cNvSpPr txBox="1"/>
          <p:nvPr/>
        </p:nvSpPr>
        <p:spPr>
          <a:xfrm>
            <a:off x="886900" y="889843"/>
            <a:ext cx="11074297" cy="5016758"/>
          </a:xfrm>
          <a:prstGeom prst="rect">
            <a:avLst/>
          </a:prstGeom>
          <a:noFill/>
        </p:spPr>
        <p:txBody>
          <a:bodyPr wrap="square" rtlCol="0">
            <a:spAutoFit/>
          </a:bodyPr>
          <a:lstStyle/>
          <a:p>
            <a:r>
              <a:rPr lang="en-US" sz="1600" dirty="0"/>
              <a:t>At STAR each trigger detector produces a result every bunch crossing that is used for constructing the trigger:</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Time windows are important</a:t>
            </a:r>
          </a:p>
          <a:p>
            <a:pPr marL="1257300" lvl="2" indent="-342900">
              <a:buFont typeface="+mj-lt"/>
              <a:buAutoNum type="arabicPeriod"/>
            </a:pPr>
            <a:r>
              <a:rPr lang="en-US" sz="1600" dirty="0"/>
              <a:t>They cut away backgrounds</a:t>
            </a:r>
          </a:p>
          <a:p>
            <a:pPr marL="1257300" lvl="2" indent="-342900">
              <a:buFont typeface="+mj-lt"/>
              <a:buAutoNum type="arabicPeriod"/>
            </a:pPr>
            <a:r>
              <a:rPr lang="en-US" sz="1600" dirty="0"/>
              <a:t>They define the live time of the trigger detectors</a:t>
            </a:r>
          </a:p>
          <a:p>
            <a:pPr marL="1257300" lvl="2" indent="-342900">
              <a:buFont typeface="+mj-lt"/>
              <a:buAutoNum type="arabicPeriod"/>
            </a:pPr>
            <a:r>
              <a:rPr lang="en-US" sz="1600" dirty="0"/>
              <a:t>They define the determination of hit times, e.g. for vertexing detectors</a:t>
            </a:r>
          </a:p>
          <a:p>
            <a:pPr marL="1257300" lvl="2" indent="-342900">
              <a:buFont typeface="+mj-lt"/>
              <a:buAutoNum type="arabicPeriod"/>
            </a:pPr>
            <a:endParaRPr lang="en-US" sz="1600" dirty="0"/>
          </a:p>
          <a:p>
            <a:pPr marL="800100" lvl="1" indent="-342900">
              <a:buFont typeface="Arial" panose="020B0604020202020204" pitchFamily="34" charset="0"/>
              <a:buChar char="•"/>
            </a:pPr>
            <a:r>
              <a:rPr lang="en-US" sz="1600" dirty="0"/>
              <a:t>Fast detectors are “timed in” each year.   Using beam we move the time windows to bracket detector hits.   Effectively we change the clock to explicitly subtract |z|/c from the time, so that all (prompt) hits occur at T=0</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The delay needed for trigger determination defines front-end electronics buffer depths.   In STAR, the trigger is issued 17 bunch crossings after the collision has occurred</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All detectors use the RF clock to drive their electronics, so they automatically operate in phase with the beam.  In </a:t>
            </a:r>
            <a:r>
              <a:rPr lang="en-US" sz="1600" dirty="0" err="1"/>
              <a:t>ePIC</a:t>
            </a:r>
            <a:r>
              <a:rPr lang="en-US" sz="1600" dirty="0"/>
              <a:t> multiple digitization clocks are used 39.4 MHz, 98.5 MHz, 197 </a:t>
            </a:r>
            <a:r>
              <a:rPr lang="en-US" sz="1600" dirty="0" err="1"/>
              <a:t>MHz.</a:t>
            </a:r>
            <a:r>
              <a:rPr lang="en-US" sz="1600" dirty="0"/>
              <a:t>  Each is synchronized to the RF clock but not equal to it.</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TOF detector has a start detector (VPD) to provide timing reference</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At RHIC the finest granularity for time (in trigger/</a:t>
            </a:r>
            <a:r>
              <a:rPr lang="en-US" sz="1600" dirty="0" err="1"/>
              <a:t>daq</a:t>
            </a:r>
            <a:r>
              <a:rPr lang="en-US" sz="1600" dirty="0"/>
              <a:t>) is 0.5 ns</a:t>
            </a:r>
          </a:p>
        </p:txBody>
      </p:sp>
    </p:spTree>
    <p:extLst>
      <p:ext uri="{BB962C8B-B14F-4D97-AF65-F5344CB8AC3E}">
        <p14:creationId xmlns:p14="http://schemas.microsoft.com/office/powerpoint/2010/main" val="260521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41C5-5202-99A9-C250-42AEA9A88949}"/>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id="{52275AF1-0845-C7C6-7934-D289983AF249}"/>
              </a:ext>
            </a:extLst>
          </p:cNvPr>
          <p:cNvSpPr txBox="1"/>
          <p:nvPr/>
        </p:nvSpPr>
        <p:spPr>
          <a:xfrm>
            <a:off x="873150" y="1285660"/>
            <a:ext cx="10058400" cy="3970318"/>
          </a:xfrm>
          <a:prstGeom prst="rect">
            <a:avLst/>
          </a:prstGeom>
          <a:noFill/>
        </p:spPr>
        <p:txBody>
          <a:bodyPr wrap="square" rtlCol="0">
            <a:spAutoFit/>
          </a:bodyPr>
          <a:lstStyle/>
          <a:p>
            <a:pPr marL="342900" indent="-342900">
              <a:buFont typeface="+mj-lt"/>
              <a:buAutoNum type="arabicPeriod"/>
            </a:pPr>
            <a:r>
              <a:rPr lang="en-US" dirty="0"/>
              <a:t>The DAQ should provide a high quality clock to all detectors with jitter &lt; 8ps.</a:t>
            </a:r>
          </a:p>
          <a:p>
            <a:pPr marL="342900" indent="-342900">
              <a:buFont typeface="+mj-lt"/>
              <a:buAutoNum type="arabicPeriod"/>
            </a:pPr>
            <a:r>
              <a:rPr lang="en-US" dirty="0"/>
              <a:t>If the delivered clock must also be depended on to deliver phase with long term stability then temperature effects must be included.  In this case, time resolution of the TOF detectors is significantly higher than the sensor resolution.</a:t>
            </a:r>
          </a:p>
          <a:p>
            <a:pPr marL="342900" indent="-342900">
              <a:buFont typeface="+mj-lt"/>
              <a:buAutoNum type="arabicPeriod"/>
            </a:pPr>
            <a:r>
              <a:rPr lang="en-US" dirty="0"/>
              <a:t>Further mitigations are possible including:</a:t>
            </a:r>
          </a:p>
          <a:p>
            <a:pPr marL="800100" lvl="1" indent="-342900">
              <a:buFont typeface="+mj-lt"/>
              <a:buAutoNum type="alphaUcPeriod"/>
            </a:pPr>
            <a:r>
              <a:rPr lang="en-US" dirty="0"/>
              <a:t>Temperature compensation on fiber links</a:t>
            </a:r>
          </a:p>
          <a:p>
            <a:pPr marL="800100" lvl="1" indent="-342900">
              <a:buFont typeface="+mj-lt"/>
              <a:buAutoNum type="alphaUcPeriod"/>
            </a:pPr>
            <a:r>
              <a:rPr lang="en-US" dirty="0"/>
              <a:t>Verification of interface requirement of Common Platform phase delivery</a:t>
            </a:r>
          </a:p>
          <a:p>
            <a:pPr marL="800100" lvl="1" indent="-342900">
              <a:buFont typeface="+mj-lt"/>
              <a:buAutoNum type="alphaUcPeriod"/>
            </a:pPr>
            <a:r>
              <a:rPr lang="en-US" dirty="0"/>
              <a:t>Strong requirements on temperature ranges for detector &amp; and surrounding areas</a:t>
            </a:r>
          </a:p>
          <a:p>
            <a:pPr marL="342900" indent="-342900">
              <a:buFont typeface="+mj-lt"/>
              <a:buAutoNum type="arabicPeriod"/>
            </a:pPr>
            <a:r>
              <a:rPr lang="en-US" dirty="0"/>
              <a:t>The gains here are limited because of features that have no direct mitigation</a:t>
            </a:r>
          </a:p>
          <a:p>
            <a:pPr marL="342900" indent="-342900">
              <a:buFont typeface="+mj-lt"/>
              <a:buAutoNum type="arabicPeriod"/>
            </a:pPr>
            <a:r>
              <a:rPr lang="en-US" dirty="0"/>
              <a:t>If better resolutions are necessary need additional plans to define T0 offsets</a:t>
            </a:r>
          </a:p>
          <a:p>
            <a:pPr marL="800100" lvl="1" indent="-342900">
              <a:buFont typeface="+mj-lt"/>
              <a:buAutoNum type="alphaUcPeriod"/>
            </a:pPr>
            <a:r>
              <a:rPr lang="en-US" dirty="0"/>
              <a:t>Design method to make use of induced signal from the BPMs</a:t>
            </a:r>
          </a:p>
          <a:p>
            <a:pPr marL="800100" lvl="1" indent="-342900">
              <a:buFont typeface="+mj-lt"/>
              <a:buAutoNum type="alphaUcPeriod"/>
            </a:pPr>
            <a:r>
              <a:rPr lang="en-US" dirty="0"/>
              <a:t>Calibration of phase drift from measured detector data</a:t>
            </a:r>
          </a:p>
          <a:p>
            <a:pPr marL="800100" lvl="1" indent="-342900">
              <a:buFont typeface="+mj-lt"/>
              <a:buAutoNum type="alphaUcPeriod"/>
            </a:pPr>
            <a:endParaRPr lang="en-US" dirty="0"/>
          </a:p>
          <a:p>
            <a:pPr marL="800100" lvl="1" indent="-342900">
              <a:buFont typeface="+mj-lt"/>
              <a:buAutoNum type="alphaUcPeriod"/>
            </a:pPr>
            <a:endParaRPr lang="en-US" dirty="0"/>
          </a:p>
        </p:txBody>
      </p:sp>
    </p:spTree>
    <p:extLst>
      <p:ext uri="{BB962C8B-B14F-4D97-AF65-F5344CB8AC3E}">
        <p14:creationId xmlns:p14="http://schemas.microsoft.com/office/powerpoint/2010/main" val="377684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65B14-039F-758C-E96F-DF5A66708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DA3D9-1886-754A-1763-F4C790D8E8E1}"/>
              </a:ext>
            </a:extLst>
          </p:cNvPr>
          <p:cNvSpPr>
            <a:spLocks noGrp="1"/>
          </p:cNvSpPr>
          <p:nvPr>
            <p:ph type="title"/>
          </p:nvPr>
        </p:nvSpPr>
        <p:spPr/>
        <p:txBody>
          <a:bodyPr/>
          <a:lstStyle/>
          <a:p>
            <a:r>
              <a:rPr lang="en-US" dirty="0"/>
              <a:t>Timing in </a:t>
            </a:r>
            <a:r>
              <a:rPr lang="en-US" dirty="0" err="1"/>
              <a:t>ePIC</a:t>
            </a:r>
            <a:endParaRPr lang="en-US" dirty="0"/>
          </a:p>
        </p:txBody>
      </p:sp>
      <p:sp>
        <p:nvSpPr>
          <p:cNvPr id="3" name="TextBox 2">
            <a:extLst>
              <a:ext uri="{FF2B5EF4-FFF2-40B4-BE49-F238E27FC236}">
                <a16:creationId xmlns:a16="http://schemas.microsoft.com/office/drawing/2014/main" id="{316B1AE2-9AA1-BE47-C52B-07D4DDABEF35}"/>
              </a:ext>
            </a:extLst>
          </p:cNvPr>
          <p:cNvSpPr txBox="1"/>
          <p:nvPr/>
        </p:nvSpPr>
        <p:spPr>
          <a:xfrm>
            <a:off x="886900" y="889843"/>
            <a:ext cx="11074297" cy="4524315"/>
          </a:xfrm>
          <a:prstGeom prst="rect">
            <a:avLst/>
          </a:prstGeom>
          <a:noFill/>
        </p:spPr>
        <p:txBody>
          <a:bodyPr wrap="square" rtlCol="0">
            <a:spAutoFit/>
          </a:bodyPr>
          <a:lstStyle/>
          <a:p>
            <a:r>
              <a:rPr lang="en-US" dirty="0"/>
              <a:t>No trigger implies that online timing is </a:t>
            </a:r>
            <a:r>
              <a:rPr lang="en-US" b="1" i="1" dirty="0">
                <a:solidFill>
                  <a:srgbClr val="002060"/>
                </a:solidFill>
              </a:rPr>
              <a:t>less</a:t>
            </a:r>
            <a:r>
              <a:rPr lang="en-US" dirty="0"/>
              <a:t> critical (in most cases) because hit position in time is not used for any activity inside the electronics or DAQ.</a:t>
            </a:r>
          </a:p>
          <a:p>
            <a:endParaRPr lang="en-US" dirty="0"/>
          </a:p>
          <a:p>
            <a:r>
              <a:rPr lang="en-US" dirty="0"/>
              <a:t>To first order:</a:t>
            </a:r>
          </a:p>
          <a:p>
            <a:pPr marL="742950" lvl="1" indent="-285750">
              <a:buFont typeface="Arial" panose="020B0604020202020204" pitchFamily="34" charset="0"/>
              <a:buChar char="•"/>
            </a:pPr>
            <a:r>
              <a:rPr lang="en-US" dirty="0"/>
              <a:t>Each hit has a time in the streaming system, whereas in a triggered system hits are assumed to have the event time</a:t>
            </a:r>
          </a:p>
          <a:p>
            <a:pPr marL="742950" lvl="1" indent="-285750">
              <a:buFont typeface="Arial" panose="020B0604020202020204" pitchFamily="34" charset="0"/>
              <a:buChar char="•"/>
            </a:pPr>
            <a:r>
              <a:rPr lang="en-US" dirty="0"/>
              <a:t>The time value is for each channel arbitrary – as long as it stays constant relative to beam and other detectors, the final corrections can be applied offline, in software, before reconstruction. </a:t>
            </a:r>
          </a:p>
          <a:p>
            <a:pPr marL="742950" lvl="1" indent="-285750">
              <a:buFont typeface="Arial" panose="020B0604020202020204" pitchFamily="34" charset="0"/>
              <a:buChar char="•"/>
            </a:pPr>
            <a:endParaRPr lang="en-US" dirty="0"/>
          </a:p>
          <a:p>
            <a:endParaRPr lang="en-US" dirty="0"/>
          </a:p>
          <a:p>
            <a:r>
              <a:rPr lang="en-US" dirty="0" err="1"/>
              <a:t>ePIC</a:t>
            </a:r>
            <a:r>
              <a:rPr lang="en-US" dirty="0"/>
              <a:t> Does have special needs regarding timing:</a:t>
            </a:r>
          </a:p>
          <a:p>
            <a:pPr marL="742950" lvl="1" indent="-285750">
              <a:buFont typeface="Arial" panose="020B0604020202020204" pitchFamily="34" charset="0"/>
              <a:buChar char="•"/>
            </a:pPr>
            <a:r>
              <a:rPr lang="en-US" dirty="0" err="1"/>
              <a:t>dRICH</a:t>
            </a:r>
            <a:r>
              <a:rPr lang="en-US" dirty="0"/>
              <a:t> Shutter</a:t>
            </a:r>
          </a:p>
          <a:p>
            <a:pPr marL="742950" lvl="1" indent="-285750">
              <a:buFont typeface="Arial" panose="020B0604020202020204" pitchFamily="34" charset="0"/>
              <a:buChar char="•"/>
            </a:pPr>
            <a:r>
              <a:rPr lang="en-US" dirty="0"/>
              <a:t>Synchronize detectors, and verify synchronization</a:t>
            </a:r>
          </a:p>
          <a:p>
            <a:pPr marL="742950" lvl="1" indent="-285750">
              <a:buFont typeface="Arial" panose="020B0604020202020204" pitchFamily="34" charset="0"/>
              <a:buChar char="•"/>
            </a:pPr>
            <a:r>
              <a:rPr lang="en-US" dirty="0"/>
              <a:t>Time frame coherency</a:t>
            </a:r>
          </a:p>
          <a:p>
            <a:pPr marL="742950" lvl="1" indent="-285750">
              <a:buFont typeface="Arial" panose="020B0604020202020204" pitchFamily="34" charset="0"/>
              <a:buChar char="•"/>
            </a:pPr>
            <a:r>
              <a:rPr lang="en-US" dirty="0"/>
              <a:t>Bunch crossing determination for events</a:t>
            </a:r>
          </a:p>
          <a:p>
            <a:pPr marL="742950" lvl="1" indent="-285750">
              <a:buFont typeface="Arial" panose="020B0604020202020204" pitchFamily="34" charset="0"/>
              <a:buChar char="•"/>
            </a:pPr>
            <a:r>
              <a:rPr lang="en-US" dirty="0"/>
              <a:t>TOF has no start detector so provide reference relative to beam</a:t>
            </a:r>
          </a:p>
        </p:txBody>
      </p:sp>
    </p:spTree>
    <p:extLst>
      <p:ext uri="{BB962C8B-B14F-4D97-AF65-F5344CB8AC3E}">
        <p14:creationId xmlns:p14="http://schemas.microsoft.com/office/powerpoint/2010/main" val="155825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D0C7-89CD-2ED8-DED5-B2EA93F65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DC3D1-9570-70BD-655A-DB9DC6514C60}"/>
              </a:ext>
            </a:extLst>
          </p:cNvPr>
          <p:cNvSpPr>
            <a:spLocks noGrp="1"/>
          </p:cNvSpPr>
          <p:nvPr>
            <p:ph type="title"/>
          </p:nvPr>
        </p:nvSpPr>
        <p:spPr/>
        <p:txBody>
          <a:bodyPr/>
          <a:lstStyle/>
          <a:p>
            <a:r>
              <a:rPr lang="en-US" dirty="0"/>
              <a:t>What are these needs?</a:t>
            </a:r>
          </a:p>
        </p:txBody>
      </p:sp>
      <p:sp>
        <p:nvSpPr>
          <p:cNvPr id="3" name="TextBox 2">
            <a:extLst>
              <a:ext uri="{FF2B5EF4-FFF2-40B4-BE49-F238E27FC236}">
                <a16:creationId xmlns:a16="http://schemas.microsoft.com/office/drawing/2014/main" id="{8D1510F7-1AAD-4F8C-3078-26A7DD7E2C7E}"/>
              </a:ext>
            </a:extLst>
          </p:cNvPr>
          <p:cNvSpPr txBox="1"/>
          <p:nvPr/>
        </p:nvSpPr>
        <p:spPr>
          <a:xfrm>
            <a:off x="831899" y="814866"/>
            <a:ext cx="10800919" cy="5539978"/>
          </a:xfrm>
          <a:prstGeom prst="rect">
            <a:avLst/>
          </a:prstGeom>
          <a:noFill/>
        </p:spPr>
        <p:txBody>
          <a:bodyPr wrap="square" rtlCol="0">
            <a:spAutoFit/>
          </a:bodyPr>
          <a:lstStyle/>
          <a:p>
            <a:pPr marL="285750" indent="-285750">
              <a:buFont typeface="Arial" panose="020B0604020202020204" pitchFamily="34" charset="0"/>
              <a:buChar char="•"/>
            </a:pPr>
            <a:r>
              <a:rPr lang="en-US" sz="1600" dirty="0"/>
              <a:t>Detector Synchronization</a:t>
            </a:r>
          </a:p>
          <a:p>
            <a:pPr marL="742950" lvl="1" indent="-282575"/>
            <a:r>
              <a:rPr lang="en-US" sz="1600" dirty="0">
                <a:sym typeface="Wingdings" panose="05000000000000000000" pitchFamily="2" charset="2"/>
              </a:rPr>
              <a:t> </a:t>
            </a:r>
            <a:r>
              <a:rPr lang="en-US" sz="1600" dirty="0"/>
              <a:t>Each hit, (or at least each track), eventually needs to be assigned to a source bunch crossing to know the proper spin state of the colliding beam</a:t>
            </a:r>
          </a:p>
          <a:p>
            <a:pPr marL="742950" lvl="1" indent="-285750">
              <a:buFont typeface="Wingdings" panose="05000000000000000000" pitchFamily="2" charset="2"/>
              <a:buChar char="à"/>
            </a:pPr>
            <a:r>
              <a:rPr lang="en-US" sz="1600" dirty="0">
                <a:sym typeface="Wingdings" panose="05000000000000000000" pitchFamily="2" charset="2"/>
              </a:rPr>
              <a:t>DAQ Must ensure that this bunch crossing is accurate and consistent for each detector</a:t>
            </a:r>
          </a:p>
          <a:p>
            <a:pPr marL="742950" lvl="1" indent="-285750">
              <a:buFont typeface="Wingdings" panose="05000000000000000000" pitchFamily="2" charset="2"/>
              <a:buChar char="à"/>
            </a:pPr>
            <a:r>
              <a:rPr lang="en-US" sz="1600" dirty="0">
                <a:sym typeface="Wingdings" panose="05000000000000000000" pitchFamily="2" charset="2"/>
              </a:rPr>
              <a:t>Note that bunch crossing value of specific hits will not be the same, as we expect to report times without subtracting |z|/c, so the hit times will span up to 12 bunch crossings.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dRICH</a:t>
            </a:r>
            <a:r>
              <a:rPr lang="en-US" sz="1600" dirty="0"/>
              <a:t> Shutter</a:t>
            </a:r>
          </a:p>
          <a:p>
            <a:pPr marL="742950" lvl="1" indent="-285750">
              <a:buFont typeface="Wingdings" panose="05000000000000000000" pitchFamily="2" charset="2"/>
              <a:buChar char="à"/>
            </a:pPr>
            <a:r>
              <a:rPr lang="en-US" sz="1600" dirty="0"/>
              <a:t>The </a:t>
            </a:r>
            <a:r>
              <a:rPr lang="en-US" sz="1600" dirty="0" err="1"/>
              <a:t>dRICH</a:t>
            </a:r>
            <a:r>
              <a:rPr lang="en-US" sz="1600" dirty="0"/>
              <a:t> will cut noise/background by about 2/3 by requiring hits during expected periods</a:t>
            </a:r>
          </a:p>
          <a:p>
            <a:pPr marL="742950" lvl="1" indent="-285750">
              <a:buFont typeface="Wingdings" panose="05000000000000000000" pitchFamily="2" charset="2"/>
              <a:buChar char="à"/>
            </a:pPr>
            <a:r>
              <a:rPr lang="en-US" sz="1600" dirty="0"/>
              <a:t>Requires online calibration to ~0.5 - 1 ns</a:t>
            </a:r>
          </a:p>
          <a:p>
            <a:pPr lvl="1"/>
            <a:endParaRPr lang="en-US" sz="1600" dirty="0"/>
          </a:p>
          <a:p>
            <a:pPr marL="285750" indent="-285750">
              <a:buFont typeface="Arial" panose="020B0604020202020204" pitchFamily="34" charset="0"/>
              <a:buChar char="•"/>
            </a:pPr>
            <a:r>
              <a:rPr lang="en-US" sz="1600" dirty="0">
                <a:sym typeface="Wingdings" panose="05000000000000000000" pitchFamily="2" charset="2"/>
              </a:rPr>
              <a:t>Time Frame Coherency</a:t>
            </a:r>
          </a:p>
          <a:p>
            <a:pPr marL="742950" lvl="1" indent="-285750">
              <a:buFont typeface="Wingdings" panose="05000000000000000000" pitchFamily="2" charset="2"/>
              <a:buChar char="à"/>
            </a:pPr>
            <a:r>
              <a:rPr lang="en-US" sz="1600" dirty="0">
                <a:sym typeface="Wingdings" panose="05000000000000000000" pitchFamily="2" charset="2"/>
              </a:rPr>
              <a:t>The bunch crossing </a:t>
            </a:r>
            <a:r>
              <a:rPr lang="en-US" sz="1600" b="1" i="1" dirty="0">
                <a:sym typeface="Wingdings" panose="05000000000000000000" pitchFamily="2" charset="2"/>
              </a:rPr>
              <a:t>alone</a:t>
            </a:r>
            <a:r>
              <a:rPr lang="en-US" sz="1600" dirty="0">
                <a:sym typeface="Wingdings" panose="05000000000000000000" pitchFamily="2" charset="2"/>
              </a:rPr>
              <a:t> defines which time frame a hit is in</a:t>
            </a:r>
          </a:p>
          <a:p>
            <a:pPr marL="742950" lvl="1" indent="-285750">
              <a:buFont typeface="Wingdings" panose="05000000000000000000" pitchFamily="2" charset="2"/>
              <a:buChar char="à"/>
            </a:pPr>
            <a:r>
              <a:rPr lang="en-US" sz="1600" dirty="0">
                <a:sym typeface="Wingdings" panose="05000000000000000000" pitchFamily="2" charset="2"/>
              </a:rPr>
              <a:t>Events span up to 12 BX, so some events might be stored in two time frames (far forward/back in later frame)</a:t>
            </a:r>
          </a:p>
          <a:p>
            <a:pPr marL="742950" lvl="1" indent="-285750">
              <a:buFont typeface="Wingdings" panose="05000000000000000000" pitchFamily="2" charset="2"/>
              <a:buChar char="à"/>
            </a:pPr>
            <a:r>
              <a:rPr lang="en-US" sz="1600" dirty="0">
                <a:sym typeface="Wingdings" panose="05000000000000000000" pitchFamily="2" charset="2"/>
              </a:rPr>
              <a:t>In fullness of time, the overlap region of two frames can still be analyzed</a:t>
            </a:r>
          </a:p>
          <a:p>
            <a:pPr marL="742950" lvl="1" indent="-285750">
              <a:buFont typeface="Wingdings" panose="05000000000000000000" pitchFamily="2" charset="2"/>
              <a:buChar char="à"/>
            </a:pPr>
            <a:r>
              <a:rPr lang="en-US" sz="1600" dirty="0">
                <a:sym typeface="Wingdings" panose="05000000000000000000" pitchFamily="2" charset="2"/>
              </a:rPr>
              <a:t>In the short term, time frame borders are not synchronized to the initial bunch crossing of a revolution, which should eliminate the issue of always loosing border hits from particular bunches.</a:t>
            </a:r>
          </a:p>
          <a:p>
            <a:pPr lvl="1"/>
            <a:endParaRPr lang="en-US" sz="1600" dirty="0">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TOF Has no start detector</a:t>
            </a:r>
          </a:p>
          <a:p>
            <a:pPr lvl="1"/>
            <a:r>
              <a:rPr lang="en-US" sz="1600" dirty="0">
                <a:sym typeface="Wingdings" panose="05000000000000000000" pitchFamily="2" charset="2"/>
              </a:rPr>
              <a:t> O(25) </a:t>
            </a:r>
            <a:r>
              <a:rPr lang="en-US" sz="1600" dirty="0" err="1">
                <a:sym typeface="Wingdings" panose="05000000000000000000" pitchFamily="2" charset="2"/>
              </a:rPr>
              <a:t>ps</a:t>
            </a:r>
            <a:r>
              <a:rPr lang="en-US" sz="1600" dirty="0">
                <a:sym typeface="Wingdings" panose="05000000000000000000" pitchFamily="2" charset="2"/>
              </a:rPr>
              <a:t> timing needs to be delivered.   This is the topic of the ideas to follow. </a:t>
            </a:r>
          </a:p>
          <a:p>
            <a:pPr marL="742950" lvl="1" indent="-285750">
              <a:buFont typeface="Wingdings" panose="05000000000000000000" pitchFamily="2" charset="2"/>
              <a:buChar char="à"/>
            </a:pPr>
            <a:endParaRPr lang="en-US" sz="1600" dirty="0">
              <a:sym typeface="Wingdings" panose="05000000000000000000" pitchFamily="2" charset="2"/>
            </a:endParaRPr>
          </a:p>
          <a:p>
            <a:endParaRPr lang="en-US" dirty="0"/>
          </a:p>
        </p:txBody>
      </p:sp>
    </p:spTree>
    <p:extLst>
      <p:ext uri="{BB962C8B-B14F-4D97-AF65-F5344CB8AC3E}">
        <p14:creationId xmlns:p14="http://schemas.microsoft.com/office/powerpoint/2010/main" val="208356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DC5E93-D541-3E18-EFA9-8AED128D7A79}"/>
              </a:ext>
            </a:extLst>
          </p:cNvPr>
          <p:cNvPicPr>
            <a:picLocks noChangeAspect="1"/>
          </p:cNvPicPr>
          <p:nvPr/>
        </p:nvPicPr>
        <p:blipFill>
          <a:blip r:embed="rId2"/>
          <a:srcRect l="2483" t="8970" r="6443" b="466"/>
          <a:stretch/>
        </p:blipFill>
        <p:spPr>
          <a:xfrm>
            <a:off x="2012156" y="932425"/>
            <a:ext cx="8991262" cy="5145186"/>
          </a:xfrm>
          <a:prstGeom prst="rect">
            <a:avLst/>
          </a:prstGeom>
          <a:ln>
            <a:solidFill>
              <a:schemeClr val="tx1"/>
            </a:solidFill>
          </a:ln>
        </p:spPr>
      </p:pic>
      <p:sp>
        <p:nvSpPr>
          <p:cNvPr id="2" name="Title 1">
            <a:extLst>
              <a:ext uri="{FF2B5EF4-FFF2-40B4-BE49-F238E27FC236}">
                <a16:creationId xmlns:a16="http://schemas.microsoft.com/office/drawing/2014/main" id="{60F9CBAF-FA58-2A00-951D-12942F429C9F}"/>
              </a:ext>
            </a:extLst>
          </p:cNvPr>
          <p:cNvSpPr>
            <a:spLocks noGrp="1"/>
          </p:cNvSpPr>
          <p:nvPr>
            <p:ph type="title"/>
          </p:nvPr>
        </p:nvSpPr>
        <p:spPr/>
        <p:txBody>
          <a:bodyPr/>
          <a:lstStyle/>
          <a:p>
            <a:r>
              <a:rPr lang="en-US"/>
              <a:t>EIC Streaming DAQ/Computing Architecture</a:t>
            </a:r>
          </a:p>
        </p:txBody>
      </p:sp>
      <p:sp>
        <p:nvSpPr>
          <p:cNvPr id="11" name="TextBox 4">
            <a:extLst>
              <a:ext uri="{FF2B5EF4-FFF2-40B4-BE49-F238E27FC236}">
                <a16:creationId xmlns:a16="http://schemas.microsoft.com/office/drawing/2014/main" id="{3B06CE96-F08E-95AF-0F85-64B39964A8E4}"/>
              </a:ext>
            </a:extLst>
          </p:cNvPr>
          <p:cNvSpPr txBox="1"/>
          <p:nvPr/>
        </p:nvSpPr>
        <p:spPr>
          <a:xfrm>
            <a:off x="329893" y="1277030"/>
            <a:ext cx="1944707" cy="1384995"/>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a:latin typeface="Arial"/>
                <a:cs typeface="Arial"/>
              </a:rPr>
              <a:t>Bunch Crossing </a:t>
            </a:r>
            <a:endParaRPr lang="en-US">
              <a:latin typeface="Arial"/>
              <a:cs typeface="Arial"/>
            </a:endParaRPr>
          </a:p>
          <a:p>
            <a:r>
              <a:rPr lang="en-US" sz="1200">
                <a:latin typeface="Arial"/>
                <a:cs typeface="Arial"/>
              </a:rPr>
              <a:t>      ~10.2 ns/98.5 MHz</a:t>
            </a:r>
            <a:endParaRPr lang="en-US">
              <a:latin typeface="Arial"/>
              <a:cs typeface="Arial"/>
            </a:endParaRPr>
          </a:p>
          <a:p>
            <a:pPr marL="171450" indent="-171450">
              <a:buFont typeface="Arial" panose="020B0604020202020204" pitchFamily="34" charset="0"/>
              <a:buChar char="•"/>
            </a:pPr>
            <a:endParaRPr lang="en-US" sz="1200">
              <a:latin typeface="Arial"/>
              <a:cs typeface="Arial"/>
            </a:endParaRPr>
          </a:p>
          <a:p>
            <a:pPr marL="171450" indent="-171450">
              <a:buFont typeface="Arial" panose="020B0604020202020204" pitchFamily="34" charset="0"/>
              <a:buChar char="•"/>
            </a:pPr>
            <a:r>
              <a:rPr lang="en-US" sz="1200">
                <a:latin typeface="Arial"/>
                <a:cs typeface="Arial"/>
              </a:rPr>
              <a:t>Interaction Rate </a:t>
            </a:r>
            <a:endParaRPr lang="en-US"/>
          </a:p>
          <a:p>
            <a:r>
              <a:rPr lang="en-US" sz="1200">
                <a:latin typeface="Arial"/>
                <a:cs typeface="Arial"/>
              </a:rPr>
              <a:t>      ~ 2 us/500 kHz</a:t>
            </a:r>
          </a:p>
          <a:p>
            <a:endParaRPr lang="en-US" sz="1200">
              <a:latin typeface="Arial"/>
              <a:cs typeface="Arial"/>
            </a:endParaRPr>
          </a:p>
          <a:p>
            <a:pPr marL="171450" indent="-171450">
              <a:buFont typeface="Arial" panose="020B0604020202020204" pitchFamily="34" charset="0"/>
              <a:buChar char="•"/>
            </a:pPr>
            <a:r>
              <a:rPr lang="en-US" sz="1200">
                <a:latin typeface="Arial"/>
                <a:cs typeface="Arial"/>
              </a:rPr>
              <a:t>Low occupancy</a:t>
            </a:r>
          </a:p>
        </p:txBody>
      </p:sp>
    </p:spTree>
    <p:extLst>
      <p:ext uri="{BB962C8B-B14F-4D97-AF65-F5344CB8AC3E}">
        <p14:creationId xmlns:p14="http://schemas.microsoft.com/office/powerpoint/2010/main" val="157597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5DDAE95-C509-AD5D-0E80-0FDF60F78B3C}"/>
              </a:ext>
            </a:extLst>
          </p:cNvPr>
          <p:cNvSpPr/>
          <p:nvPr/>
        </p:nvSpPr>
        <p:spPr>
          <a:xfrm>
            <a:off x="9558270" y="892965"/>
            <a:ext cx="1423116" cy="448840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51" name="Rectangle 50">
            <a:extLst>
              <a:ext uri="{FF2B5EF4-FFF2-40B4-BE49-F238E27FC236}">
                <a16:creationId xmlns:a16="http://schemas.microsoft.com/office/drawing/2014/main" id="{0A894FCA-FE92-06B4-8FE9-E2FF31086AE7}"/>
              </a:ext>
            </a:extLst>
          </p:cNvPr>
          <p:cNvSpPr/>
          <p:nvPr/>
        </p:nvSpPr>
        <p:spPr>
          <a:xfrm>
            <a:off x="6994301" y="3007109"/>
            <a:ext cx="1665667" cy="237425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50" name="Rectangle 49">
            <a:extLst>
              <a:ext uri="{FF2B5EF4-FFF2-40B4-BE49-F238E27FC236}">
                <a16:creationId xmlns:a16="http://schemas.microsoft.com/office/drawing/2014/main" id="{052B7AEA-21C9-E542-3A33-A5D8DC330A03}"/>
              </a:ext>
            </a:extLst>
          </p:cNvPr>
          <p:cNvSpPr/>
          <p:nvPr/>
        </p:nvSpPr>
        <p:spPr>
          <a:xfrm>
            <a:off x="2954901" y="892965"/>
            <a:ext cx="3048227" cy="448840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dirty="0"/>
              <a:t>DAQ ROOM</a:t>
            </a:r>
          </a:p>
        </p:txBody>
      </p:sp>
      <p:sp>
        <p:nvSpPr>
          <p:cNvPr id="2" name="Title 1">
            <a:extLst>
              <a:ext uri="{FF2B5EF4-FFF2-40B4-BE49-F238E27FC236}">
                <a16:creationId xmlns:a16="http://schemas.microsoft.com/office/drawing/2014/main" id="{5BCEBBEF-6972-3875-09D5-64A819040D9A}"/>
              </a:ext>
            </a:extLst>
          </p:cNvPr>
          <p:cNvSpPr>
            <a:spLocks noGrp="1"/>
          </p:cNvSpPr>
          <p:nvPr>
            <p:ph type="title"/>
          </p:nvPr>
        </p:nvSpPr>
        <p:spPr/>
        <p:txBody>
          <a:bodyPr/>
          <a:lstStyle/>
          <a:p>
            <a:r>
              <a:rPr lang="en-US" dirty="0"/>
              <a:t>Timing System Connections</a:t>
            </a:r>
          </a:p>
        </p:txBody>
      </p:sp>
      <p:sp>
        <p:nvSpPr>
          <p:cNvPr id="3" name="Rectangle 2">
            <a:extLst>
              <a:ext uri="{FF2B5EF4-FFF2-40B4-BE49-F238E27FC236}">
                <a16:creationId xmlns:a16="http://schemas.microsoft.com/office/drawing/2014/main" id="{1B8177F7-A357-D073-6DCF-9183320416BB}"/>
              </a:ext>
            </a:extLst>
          </p:cNvPr>
          <p:cNvSpPr/>
          <p:nvPr/>
        </p:nvSpPr>
        <p:spPr>
          <a:xfrm>
            <a:off x="3101134" y="4395058"/>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Common Platform</a:t>
            </a:r>
          </a:p>
        </p:txBody>
      </p:sp>
      <p:sp>
        <p:nvSpPr>
          <p:cNvPr id="4" name="Rectangle 3">
            <a:extLst>
              <a:ext uri="{FF2B5EF4-FFF2-40B4-BE49-F238E27FC236}">
                <a16:creationId xmlns:a16="http://schemas.microsoft.com/office/drawing/2014/main" id="{03EEBC42-0A3C-DCFE-78A7-E3C18F944D59}"/>
              </a:ext>
            </a:extLst>
          </p:cNvPr>
          <p:cNvSpPr/>
          <p:nvPr/>
        </p:nvSpPr>
        <p:spPr>
          <a:xfrm>
            <a:off x="3101134" y="2919347"/>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GTU</a:t>
            </a:r>
          </a:p>
        </p:txBody>
      </p:sp>
      <p:sp>
        <p:nvSpPr>
          <p:cNvPr id="5" name="Rectangle 4">
            <a:extLst>
              <a:ext uri="{FF2B5EF4-FFF2-40B4-BE49-F238E27FC236}">
                <a16:creationId xmlns:a16="http://schemas.microsoft.com/office/drawing/2014/main" id="{FB0B9FE1-BDF0-148E-E313-30F5170B065C}"/>
              </a:ext>
            </a:extLst>
          </p:cNvPr>
          <p:cNvSpPr/>
          <p:nvPr/>
        </p:nvSpPr>
        <p:spPr>
          <a:xfrm>
            <a:off x="4751730" y="94864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8" name="Rectangle 7">
            <a:extLst>
              <a:ext uri="{FF2B5EF4-FFF2-40B4-BE49-F238E27FC236}">
                <a16:creationId xmlns:a16="http://schemas.microsoft.com/office/drawing/2014/main" id="{2D560DF4-60D2-14A8-620C-725FECA1C054}"/>
              </a:ext>
            </a:extLst>
          </p:cNvPr>
          <p:cNvSpPr/>
          <p:nvPr/>
        </p:nvSpPr>
        <p:spPr>
          <a:xfrm>
            <a:off x="4751730" y="132642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9" name="Rectangle 8">
            <a:extLst>
              <a:ext uri="{FF2B5EF4-FFF2-40B4-BE49-F238E27FC236}">
                <a16:creationId xmlns:a16="http://schemas.microsoft.com/office/drawing/2014/main" id="{952C2AD5-CB1C-78B4-606F-D04A7B7D93D8}"/>
              </a:ext>
            </a:extLst>
          </p:cNvPr>
          <p:cNvSpPr/>
          <p:nvPr/>
        </p:nvSpPr>
        <p:spPr>
          <a:xfrm>
            <a:off x="4751730" y="170420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10" name="Rectangle 9">
            <a:extLst>
              <a:ext uri="{FF2B5EF4-FFF2-40B4-BE49-F238E27FC236}">
                <a16:creationId xmlns:a16="http://schemas.microsoft.com/office/drawing/2014/main" id="{6A10D72A-7CC8-09FB-D98C-5C69116D135B}"/>
              </a:ext>
            </a:extLst>
          </p:cNvPr>
          <p:cNvSpPr/>
          <p:nvPr/>
        </p:nvSpPr>
        <p:spPr>
          <a:xfrm>
            <a:off x="4751730" y="208198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11" name="Rectangle 10">
            <a:extLst>
              <a:ext uri="{FF2B5EF4-FFF2-40B4-BE49-F238E27FC236}">
                <a16:creationId xmlns:a16="http://schemas.microsoft.com/office/drawing/2014/main" id="{D304EE00-9FD4-E973-80F7-428389AC5C62}"/>
              </a:ext>
            </a:extLst>
          </p:cNvPr>
          <p:cNvSpPr/>
          <p:nvPr/>
        </p:nvSpPr>
        <p:spPr>
          <a:xfrm>
            <a:off x="4751730" y="245976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25" name="Rectangle 24">
            <a:extLst>
              <a:ext uri="{FF2B5EF4-FFF2-40B4-BE49-F238E27FC236}">
                <a16:creationId xmlns:a16="http://schemas.microsoft.com/office/drawing/2014/main" id="{52B9AF01-BAD4-B9AA-C5C1-F65DBA5D1D53}"/>
              </a:ext>
            </a:extLst>
          </p:cNvPr>
          <p:cNvSpPr/>
          <p:nvPr/>
        </p:nvSpPr>
        <p:spPr>
          <a:xfrm>
            <a:off x="4751730" y="311468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26" name="Rectangle 25">
            <a:extLst>
              <a:ext uri="{FF2B5EF4-FFF2-40B4-BE49-F238E27FC236}">
                <a16:creationId xmlns:a16="http://schemas.microsoft.com/office/drawing/2014/main" id="{A94FA790-F45D-D3D6-2D82-5F1DDCB24772}"/>
              </a:ext>
            </a:extLst>
          </p:cNvPr>
          <p:cNvSpPr/>
          <p:nvPr/>
        </p:nvSpPr>
        <p:spPr>
          <a:xfrm>
            <a:off x="4751730" y="349246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27" name="Rectangle 26">
            <a:extLst>
              <a:ext uri="{FF2B5EF4-FFF2-40B4-BE49-F238E27FC236}">
                <a16:creationId xmlns:a16="http://schemas.microsoft.com/office/drawing/2014/main" id="{842EDBF7-0729-D875-FD93-E07A30BD714C}"/>
              </a:ext>
            </a:extLst>
          </p:cNvPr>
          <p:cNvSpPr/>
          <p:nvPr/>
        </p:nvSpPr>
        <p:spPr>
          <a:xfrm>
            <a:off x="4751730" y="387024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28" name="Rectangle 27">
            <a:extLst>
              <a:ext uri="{FF2B5EF4-FFF2-40B4-BE49-F238E27FC236}">
                <a16:creationId xmlns:a16="http://schemas.microsoft.com/office/drawing/2014/main" id="{EE01A1AF-5E40-87F3-78DA-5D7EBBFE3E84}"/>
              </a:ext>
            </a:extLst>
          </p:cNvPr>
          <p:cNvSpPr/>
          <p:nvPr/>
        </p:nvSpPr>
        <p:spPr>
          <a:xfrm>
            <a:off x="4751730" y="424802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29" name="Rectangle 28">
            <a:extLst>
              <a:ext uri="{FF2B5EF4-FFF2-40B4-BE49-F238E27FC236}">
                <a16:creationId xmlns:a16="http://schemas.microsoft.com/office/drawing/2014/main" id="{DF5C09FA-FC28-ED4E-0D6D-44E534CFA0D4}"/>
              </a:ext>
            </a:extLst>
          </p:cNvPr>
          <p:cNvSpPr/>
          <p:nvPr/>
        </p:nvSpPr>
        <p:spPr>
          <a:xfrm>
            <a:off x="4751730" y="462580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30" name="Rectangle 29">
            <a:extLst>
              <a:ext uri="{FF2B5EF4-FFF2-40B4-BE49-F238E27FC236}">
                <a16:creationId xmlns:a16="http://schemas.microsoft.com/office/drawing/2014/main" id="{4BCB8334-6E8A-463B-2207-D2A24AF9B5D0}"/>
              </a:ext>
            </a:extLst>
          </p:cNvPr>
          <p:cNvSpPr/>
          <p:nvPr/>
        </p:nvSpPr>
        <p:spPr>
          <a:xfrm>
            <a:off x="4751730" y="5003585"/>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31" name="Rectangle 30">
            <a:extLst>
              <a:ext uri="{FF2B5EF4-FFF2-40B4-BE49-F238E27FC236}">
                <a16:creationId xmlns:a16="http://schemas.microsoft.com/office/drawing/2014/main" id="{ECC6F532-2AFE-1397-909F-D82D715B7B03}"/>
              </a:ext>
            </a:extLst>
          </p:cNvPr>
          <p:cNvSpPr/>
          <p:nvPr/>
        </p:nvSpPr>
        <p:spPr>
          <a:xfrm>
            <a:off x="7353837" y="311468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a:t>
            </a:r>
          </a:p>
        </p:txBody>
      </p:sp>
      <p:sp>
        <p:nvSpPr>
          <p:cNvPr id="32" name="Rectangle 31">
            <a:extLst>
              <a:ext uri="{FF2B5EF4-FFF2-40B4-BE49-F238E27FC236}">
                <a16:creationId xmlns:a16="http://schemas.microsoft.com/office/drawing/2014/main" id="{D1C0CBD6-82D5-660F-CFD1-DE6D3B2D89AF}"/>
              </a:ext>
            </a:extLst>
          </p:cNvPr>
          <p:cNvSpPr/>
          <p:nvPr/>
        </p:nvSpPr>
        <p:spPr>
          <a:xfrm>
            <a:off x="7353837" y="349203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a:t>
            </a:r>
          </a:p>
        </p:txBody>
      </p:sp>
      <p:sp>
        <p:nvSpPr>
          <p:cNvPr id="33" name="Rectangle 32">
            <a:extLst>
              <a:ext uri="{FF2B5EF4-FFF2-40B4-BE49-F238E27FC236}">
                <a16:creationId xmlns:a16="http://schemas.microsoft.com/office/drawing/2014/main" id="{736A9B48-976A-75EE-176F-6455ABE400B7}"/>
              </a:ext>
            </a:extLst>
          </p:cNvPr>
          <p:cNvSpPr/>
          <p:nvPr/>
        </p:nvSpPr>
        <p:spPr>
          <a:xfrm>
            <a:off x="7353837" y="386938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a:t>
            </a:r>
          </a:p>
        </p:txBody>
      </p:sp>
      <p:sp>
        <p:nvSpPr>
          <p:cNvPr id="34" name="Rectangle 33">
            <a:extLst>
              <a:ext uri="{FF2B5EF4-FFF2-40B4-BE49-F238E27FC236}">
                <a16:creationId xmlns:a16="http://schemas.microsoft.com/office/drawing/2014/main" id="{0BB0F672-199D-15C1-8246-7EC8863B9E14}"/>
              </a:ext>
            </a:extLst>
          </p:cNvPr>
          <p:cNvSpPr/>
          <p:nvPr/>
        </p:nvSpPr>
        <p:spPr>
          <a:xfrm>
            <a:off x="7353837" y="424673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a:t>
            </a:r>
          </a:p>
        </p:txBody>
      </p:sp>
      <p:sp>
        <p:nvSpPr>
          <p:cNvPr id="35" name="Rectangle 34">
            <a:extLst>
              <a:ext uri="{FF2B5EF4-FFF2-40B4-BE49-F238E27FC236}">
                <a16:creationId xmlns:a16="http://schemas.microsoft.com/office/drawing/2014/main" id="{280D7EB0-5235-B527-2784-94978505D27D}"/>
              </a:ext>
            </a:extLst>
          </p:cNvPr>
          <p:cNvSpPr/>
          <p:nvPr/>
        </p:nvSpPr>
        <p:spPr>
          <a:xfrm>
            <a:off x="7353837" y="4624082"/>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a:t>
            </a:r>
          </a:p>
        </p:txBody>
      </p:sp>
      <p:sp>
        <p:nvSpPr>
          <p:cNvPr id="36" name="Rectangle 35">
            <a:extLst>
              <a:ext uri="{FF2B5EF4-FFF2-40B4-BE49-F238E27FC236}">
                <a16:creationId xmlns:a16="http://schemas.microsoft.com/office/drawing/2014/main" id="{12992017-4E48-BE23-914D-54090C08E5A5}"/>
              </a:ext>
            </a:extLst>
          </p:cNvPr>
          <p:cNvSpPr/>
          <p:nvPr/>
        </p:nvSpPr>
        <p:spPr>
          <a:xfrm>
            <a:off x="7353837" y="5001434"/>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a:t>
            </a:r>
          </a:p>
        </p:txBody>
      </p:sp>
      <p:sp>
        <p:nvSpPr>
          <p:cNvPr id="37" name="Rectangle 36">
            <a:extLst>
              <a:ext uri="{FF2B5EF4-FFF2-40B4-BE49-F238E27FC236}">
                <a16:creationId xmlns:a16="http://schemas.microsoft.com/office/drawing/2014/main" id="{F53D3C3F-823A-9B94-A059-83A7A2364651}"/>
              </a:ext>
            </a:extLst>
          </p:cNvPr>
          <p:cNvSpPr/>
          <p:nvPr/>
        </p:nvSpPr>
        <p:spPr>
          <a:xfrm>
            <a:off x="9835166" y="94649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38" name="Rectangle 37">
            <a:extLst>
              <a:ext uri="{FF2B5EF4-FFF2-40B4-BE49-F238E27FC236}">
                <a16:creationId xmlns:a16="http://schemas.microsoft.com/office/drawing/2014/main" id="{E8612888-91C0-3CF8-E4FB-9A43BF6C1B5D}"/>
              </a:ext>
            </a:extLst>
          </p:cNvPr>
          <p:cNvSpPr/>
          <p:nvPr/>
        </p:nvSpPr>
        <p:spPr>
          <a:xfrm>
            <a:off x="9835166" y="132427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39" name="Rectangle 38">
            <a:extLst>
              <a:ext uri="{FF2B5EF4-FFF2-40B4-BE49-F238E27FC236}">
                <a16:creationId xmlns:a16="http://schemas.microsoft.com/office/drawing/2014/main" id="{9C9022B2-A37D-A962-6716-718542DEF7D1}"/>
              </a:ext>
            </a:extLst>
          </p:cNvPr>
          <p:cNvSpPr/>
          <p:nvPr/>
        </p:nvSpPr>
        <p:spPr>
          <a:xfrm>
            <a:off x="9835166" y="170205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0" name="Rectangle 39">
            <a:extLst>
              <a:ext uri="{FF2B5EF4-FFF2-40B4-BE49-F238E27FC236}">
                <a16:creationId xmlns:a16="http://schemas.microsoft.com/office/drawing/2014/main" id="{7AC40ED6-FC25-65FF-87C1-9C3E21A7FC30}"/>
              </a:ext>
            </a:extLst>
          </p:cNvPr>
          <p:cNvSpPr/>
          <p:nvPr/>
        </p:nvSpPr>
        <p:spPr>
          <a:xfrm>
            <a:off x="9835166" y="207983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1" name="Rectangle 40">
            <a:extLst>
              <a:ext uri="{FF2B5EF4-FFF2-40B4-BE49-F238E27FC236}">
                <a16:creationId xmlns:a16="http://schemas.microsoft.com/office/drawing/2014/main" id="{40C27A19-37B8-660D-7C5B-145A0D8D15F5}"/>
              </a:ext>
            </a:extLst>
          </p:cNvPr>
          <p:cNvSpPr/>
          <p:nvPr/>
        </p:nvSpPr>
        <p:spPr>
          <a:xfrm>
            <a:off x="9835166" y="245761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4" name="Rectangle 43">
            <a:extLst>
              <a:ext uri="{FF2B5EF4-FFF2-40B4-BE49-F238E27FC236}">
                <a16:creationId xmlns:a16="http://schemas.microsoft.com/office/drawing/2014/main" id="{14A2AAB2-35D1-60F4-1E88-41728E5DCF12}"/>
              </a:ext>
            </a:extLst>
          </p:cNvPr>
          <p:cNvSpPr/>
          <p:nvPr/>
        </p:nvSpPr>
        <p:spPr>
          <a:xfrm>
            <a:off x="9835166" y="311253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5" name="Rectangle 44">
            <a:extLst>
              <a:ext uri="{FF2B5EF4-FFF2-40B4-BE49-F238E27FC236}">
                <a16:creationId xmlns:a16="http://schemas.microsoft.com/office/drawing/2014/main" id="{7A249B4F-5EEB-95A4-8DA5-F8139E8A215C}"/>
              </a:ext>
            </a:extLst>
          </p:cNvPr>
          <p:cNvSpPr/>
          <p:nvPr/>
        </p:nvSpPr>
        <p:spPr>
          <a:xfrm>
            <a:off x="9835166" y="349031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6" name="Rectangle 45">
            <a:extLst>
              <a:ext uri="{FF2B5EF4-FFF2-40B4-BE49-F238E27FC236}">
                <a16:creationId xmlns:a16="http://schemas.microsoft.com/office/drawing/2014/main" id="{67DC91A5-A81D-019C-472F-7A3F3BFC70B4}"/>
              </a:ext>
            </a:extLst>
          </p:cNvPr>
          <p:cNvSpPr/>
          <p:nvPr/>
        </p:nvSpPr>
        <p:spPr>
          <a:xfrm>
            <a:off x="9835166" y="386809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7" name="Rectangle 46">
            <a:extLst>
              <a:ext uri="{FF2B5EF4-FFF2-40B4-BE49-F238E27FC236}">
                <a16:creationId xmlns:a16="http://schemas.microsoft.com/office/drawing/2014/main" id="{B0139D3C-42D4-E48C-DDC2-4CEC79E2B214}"/>
              </a:ext>
            </a:extLst>
          </p:cNvPr>
          <p:cNvSpPr/>
          <p:nvPr/>
        </p:nvSpPr>
        <p:spPr>
          <a:xfrm>
            <a:off x="9835166" y="424587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8" name="Rectangle 47">
            <a:extLst>
              <a:ext uri="{FF2B5EF4-FFF2-40B4-BE49-F238E27FC236}">
                <a16:creationId xmlns:a16="http://schemas.microsoft.com/office/drawing/2014/main" id="{BEDE77B6-0B65-CA50-FC67-4E5857BD4E64}"/>
              </a:ext>
            </a:extLst>
          </p:cNvPr>
          <p:cNvSpPr/>
          <p:nvPr/>
        </p:nvSpPr>
        <p:spPr>
          <a:xfrm>
            <a:off x="9835166" y="4623651"/>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sp>
        <p:nvSpPr>
          <p:cNvPr id="49" name="Rectangle 48">
            <a:extLst>
              <a:ext uri="{FF2B5EF4-FFF2-40B4-BE49-F238E27FC236}">
                <a16:creationId xmlns:a16="http://schemas.microsoft.com/office/drawing/2014/main" id="{C0A5EB67-F925-C4E7-3AEB-8A19C0851D89}"/>
              </a:ext>
            </a:extLst>
          </p:cNvPr>
          <p:cNvSpPr/>
          <p:nvPr/>
        </p:nvSpPr>
        <p:spPr>
          <a:xfrm>
            <a:off x="9835166" y="5001434"/>
            <a:ext cx="914400" cy="343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a:t>
            </a:r>
          </a:p>
        </p:txBody>
      </p:sp>
      <p:cxnSp>
        <p:nvCxnSpPr>
          <p:cNvPr id="54" name="Straight Connector 53">
            <a:extLst>
              <a:ext uri="{FF2B5EF4-FFF2-40B4-BE49-F238E27FC236}">
                <a16:creationId xmlns:a16="http://schemas.microsoft.com/office/drawing/2014/main" id="{326D5F92-36CE-110F-DC45-C6024033563E}"/>
              </a:ext>
            </a:extLst>
          </p:cNvPr>
          <p:cNvCxnSpPr>
            <a:cxnSpLocks/>
            <a:stCxn id="3" idx="0"/>
            <a:endCxn id="4" idx="2"/>
          </p:cNvCxnSpPr>
          <p:nvPr/>
        </p:nvCxnSpPr>
        <p:spPr>
          <a:xfrm flipV="1">
            <a:off x="3558334" y="3833747"/>
            <a:ext cx="0" cy="561311"/>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F1FC221-4EE2-4002-01BE-9EAE167A0B7B}"/>
              </a:ext>
            </a:extLst>
          </p:cNvPr>
          <p:cNvCxnSpPr>
            <a:stCxn id="4" idx="3"/>
            <a:endCxn id="5" idx="1"/>
          </p:cNvCxnSpPr>
          <p:nvPr/>
        </p:nvCxnSpPr>
        <p:spPr>
          <a:xfrm flipV="1">
            <a:off x="4015534" y="1120360"/>
            <a:ext cx="736196" cy="2256187"/>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3387C52B-DC96-E7CF-0B23-982D320426FA}"/>
              </a:ext>
            </a:extLst>
          </p:cNvPr>
          <p:cNvCxnSpPr>
            <a:cxnSpLocks/>
            <a:stCxn id="4" idx="3"/>
            <a:endCxn id="8" idx="1"/>
          </p:cNvCxnSpPr>
          <p:nvPr/>
        </p:nvCxnSpPr>
        <p:spPr>
          <a:xfrm flipV="1">
            <a:off x="4015534" y="1498140"/>
            <a:ext cx="736196" cy="1878407"/>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C56F6233-4A52-3119-51B0-38F5B5A71825}"/>
              </a:ext>
            </a:extLst>
          </p:cNvPr>
          <p:cNvCxnSpPr>
            <a:cxnSpLocks/>
            <a:stCxn id="4" idx="3"/>
            <a:endCxn id="9" idx="1"/>
          </p:cNvCxnSpPr>
          <p:nvPr/>
        </p:nvCxnSpPr>
        <p:spPr>
          <a:xfrm flipV="1">
            <a:off x="4015534" y="1875920"/>
            <a:ext cx="736196" cy="1500627"/>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B30B0597-39C0-924C-C61F-E484BF553194}"/>
              </a:ext>
            </a:extLst>
          </p:cNvPr>
          <p:cNvCxnSpPr>
            <a:cxnSpLocks/>
            <a:stCxn id="4" idx="3"/>
            <a:endCxn id="10" idx="1"/>
          </p:cNvCxnSpPr>
          <p:nvPr/>
        </p:nvCxnSpPr>
        <p:spPr>
          <a:xfrm flipV="1">
            <a:off x="4015534" y="2253700"/>
            <a:ext cx="736196" cy="1122847"/>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0B8C11DD-0D20-2974-2CC6-3EF6D09B5C6D}"/>
              </a:ext>
            </a:extLst>
          </p:cNvPr>
          <p:cNvCxnSpPr>
            <a:cxnSpLocks/>
            <a:stCxn id="4" idx="3"/>
            <a:endCxn id="11" idx="1"/>
          </p:cNvCxnSpPr>
          <p:nvPr/>
        </p:nvCxnSpPr>
        <p:spPr>
          <a:xfrm flipV="1">
            <a:off x="4015534" y="2631480"/>
            <a:ext cx="736196" cy="745067"/>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a:extLst>
              <a:ext uri="{FF2B5EF4-FFF2-40B4-BE49-F238E27FC236}">
                <a16:creationId xmlns:a16="http://schemas.microsoft.com/office/drawing/2014/main" id="{427B7063-A31A-3A0B-8091-51B16B8C18FF}"/>
              </a:ext>
            </a:extLst>
          </p:cNvPr>
          <p:cNvCxnSpPr>
            <a:cxnSpLocks/>
            <a:stCxn id="4" idx="3"/>
            <a:endCxn id="25" idx="1"/>
          </p:cNvCxnSpPr>
          <p:nvPr/>
        </p:nvCxnSpPr>
        <p:spPr>
          <a:xfrm flipV="1">
            <a:off x="4015534" y="3286400"/>
            <a:ext cx="736196" cy="90147"/>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a:extLst>
              <a:ext uri="{FF2B5EF4-FFF2-40B4-BE49-F238E27FC236}">
                <a16:creationId xmlns:a16="http://schemas.microsoft.com/office/drawing/2014/main" id="{BB19A466-933E-5A03-0FA4-8ED7710953AA}"/>
              </a:ext>
            </a:extLst>
          </p:cNvPr>
          <p:cNvCxnSpPr>
            <a:cxnSpLocks/>
            <a:stCxn id="4" idx="3"/>
            <a:endCxn id="26" idx="1"/>
          </p:cNvCxnSpPr>
          <p:nvPr/>
        </p:nvCxnSpPr>
        <p:spPr>
          <a:xfrm>
            <a:off x="4015534" y="3376547"/>
            <a:ext cx="736196" cy="287633"/>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34675767-ADAD-580B-81F7-5E026E5AB73F}"/>
              </a:ext>
            </a:extLst>
          </p:cNvPr>
          <p:cNvCxnSpPr>
            <a:cxnSpLocks/>
            <a:stCxn id="4" idx="3"/>
            <a:endCxn id="27" idx="1"/>
          </p:cNvCxnSpPr>
          <p:nvPr/>
        </p:nvCxnSpPr>
        <p:spPr>
          <a:xfrm>
            <a:off x="4015534" y="3376547"/>
            <a:ext cx="736196" cy="665413"/>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a:extLst>
              <a:ext uri="{FF2B5EF4-FFF2-40B4-BE49-F238E27FC236}">
                <a16:creationId xmlns:a16="http://schemas.microsoft.com/office/drawing/2014/main" id="{E062B24B-B51F-6264-D915-04A7CB729D29}"/>
              </a:ext>
            </a:extLst>
          </p:cNvPr>
          <p:cNvCxnSpPr>
            <a:cxnSpLocks/>
            <a:stCxn id="4" idx="3"/>
            <a:endCxn id="28" idx="1"/>
          </p:cNvCxnSpPr>
          <p:nvPr/>
        </p:nvCxnSpPr>
        <p:spPr>
          <a:xfrm>
            <a:off x="4015534" y="3376547"/>
            <a:ext cx="736196" cy="1043193"/>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EB941596-2D52-FDC5-031B-952BEC531856}"/>
              </a:ext>
            </a:extLst>
          </p:cNvPr>
          <p:cNvCxnSpPr>
            <a:cxnSpLocks/>
            <a:stCxn id="4" idx="3"/>
            <a:endCxn id="29" idx="1"/>
          </p:cNvCxnSpPr>
          <p:nvPr/>
        </p:nvCxnSpPr>
        <p:spPr>
          <a:xfrm>
            <a:off x="4015534" y="3376547"/>
            <a:ext cx="736196" cy="1420973"/>
          </a:xfrm>
          <a:prstGeom prst="line">
            <a:avLst/>
          </a:prstGeom>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B17D8CC5-36B8-6704-0882-AC13417CD59A}"/>
              </a:ext>
            </a:extLst>
          </p:cNvPr>
          <p:cNvCxnSpPr>
            <a:cxnSpLocks/>
            <a:stCxn id="4" idx="3"/>
            <a:endCxn id="30" idx="1"/>
          </p:cNvCxnSpPr>
          <p:nvPr/>
        </p:nvCxnSpPr>
        <p:spPr>
          <a:xfrm>
            <a:off x="4015534" y="3376547"/>
            <a:ext cx="736196" cy="1798756"/>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36B0F5C2-03F9-C73C-6F55-7E93FD98A25F}"/>
              </a:ext>
            </a:extLst>
          </p:cNvPr>
          <p:cNvCxnSpPr>
            <a:cxnSpLocks/>
            <a:stCxn id="5" idx="3"/>
          </p:cNvCxnSpPr>
          <p:nvPr/>
        </p:nvCxnSpPr>
        <p:spPr>
          <a:xfrm flipV="1">
            <a:off x="5666130" y="1120357"/>
            <a:ext cx="4182989" cy="3"/>
          </a:xfrm>
          <a:prstGeom prst="line">
            <a:avLst/>
          </a:prstGeom>
        </p:spPr>
        <p:style>
          <a:lnRef idx="3">
            <a:schemeClr val="dk1"/>
          </a:lnRef>
          <a:fillRef idx="0">
            <a:schemeClr val="dk1"/>
          </a:fillRef>
          <a:effectRef idx="2">
            <a:schemeClr val="dk1"/>
          </a:effectRef>
          <a:fontRef idx="minor">
            <a:schemeClr val="tx1"/>
          </a:fontRef>
        </p:style>
      </p:cxnSp>
      <p:cxnSp>
        <p:nvCxnSpPr>
          <p:cNvPr id="99" name="Straight Connector 98">
            <a:extLst>
              <a:ext uri="{FF2B5EF4-FFF2-40B4-BE49-F238E27FC236}">
                <a16:creationId xmlns:a16="http://schemas.microsoft.com/office/drawing/2014/main" id="{8DB2BD84-6811-44B9-AEBB-2D6B3D109AB6}"/>
              </a:ext>
            </a:extLst>
          </p:cNvPr>
          <p:cNvCxnSpPr>
            <a:cxnSpLocks/>
            <a:stCxn id="8" idx="3"/>
            <a:endCxn id="38" idx="1"/>
          </p:cNvCxnSpPr>
          <p:nvPr/>
        </p:nvCxnSpPr>
        <p:spPr>
          <a:xfrm flipV="1">
            <a:off x="5666130" y="1495989"/>
            <a:ext cx="4169036" cy="2151"/>
          </a:xfrm>
          <a:prstGeom prst="line">
            <a:avLst/>
          </a:prstGeom>
        </p:spPr>
        <p:style>
          <a:lnRef idx="3">
            <a:schemeClr val="dk1"/>
          </a:lnRef>
          <a:fillRef idx="0">
            <a:schemeClr val="dk1"/>
          </a:fillRef>
          <a:effectRef idx="2">
            <a:schemeClr val="dk1"/>
          </a:effectRef>
          <a:fontRef idx="minor">
            <a:schemeClr val="tx1"/>
          </a:fontRef>
        </p:style>
      </p:cxnSp>
      <p:cxnSp>
        <p:nvCxnSpPr>
          <p:cNvPr id="102" name="Straight Connector 101">
            <a:extLst>
              <a:ext uri="{FF2B5EF4-FFF2-40B4-BE49-F238E27FC236}">
                <a16:creationId xmlns:a16="http://schemas.microsoft.com/office/drawing/2014/main" id="{16FD5A15-02EF-F7EC-0568-343C5FBD5A7B}"/>
              </a:ext>
            </a:extLst>
          </p:cNvPr>
          <p:cNvCxnSpPr>
            <a:cxnSpLocks/>
            <a:stCxn id="9" idx="3"/>
            <a:endCxn id="39" idx="1"/>
          </p:cNvCxnSpPr>
          <p:nvPr/>
        </p:nvCxnSpPr>
        <p:spPr>
          <a:xfrm flipV="1">
            <a:off x="5666130" y="1873769"/>
            <a:ext cx="4169036" cy="215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8BE1CB64-83FB-DDEF-3177-FB63EAA40171}"/>
              </a:ext>
            </a:extLst>
          </p:cNvPr>
          <p:cNvCxnSpPr>
            <a:cxnSpLocks/>
            <a:stCxn id="10" idx="3"/>
            <a:endCxn id="40" idx="1"/>
          </p:cNvCxnSpPr>
          <p:nvPr/>
        </p:nvCxnSpPr>
        <p:spPr>
          <a:xfrm flipV="1">
            <a:off x="5666130" y="2251549"/>
            <a:ext cx="4169036" cy="2151"/>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FBF60BC6-4B8F-CD6C-9B57-EBF076CFB207}"/>
              </a:ext>
            </a:extLst>
          </p:cNvPr>
          <p:cNvCxnSpPr>
            <a:cxnSpLocks/>
            <a:stCxn id="11" idx="3"/>
            <a:endCxn id="41" idx="1"/>
          </p:cNvCxnSpPr>
          <p:nvPr/>
        </p:nvCxnSpPr>
        <p:spPr>
          <a:xfrm flipV="1">
            <a:off x="5666130" y="2629329"/>
            <a:ext cx="4169036" cy="215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E99B95C8-2909-4884-85CE-0B199A564C8A}"/>
              </a:ext>
            </a:extLst>
          </p:cNvPr>
          <p:cNvCxnSpPr>
            <a:cxnSpLocks/>
            <a:stCxn id="25" idx="3"/>
            <a:endCxn id="31" idx="1"/>
          </p:cNvCxnSpPr>
          <p:nvPr/>
        </p:nvCxnSpPr>
        <p:spPr>
          <a:xfrm>
            <a:off x="5666130" y="3286400"/>
            <a:ext cx="1687707"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964A70A-4A6C-9E0B-05CB-BDE47C875D33}"/>
              </a:ext>
            </a:extLst>
          </p:cNvPr>
          <p:cNvCxnSpPr>
            <a:cxnSpLocks/>
            <a:stCxn id="26" idx="3"/>
            <a:endCxn id="32" idx="1"/>
          </p:cNvCxnSpPr>
          <p:nvPr/>
        </p:nvCxnSpPr>
        <p:spPr>
          <a:xfrm flipV="1">
            <a:off x="5666130" y="3663750"/>
            <a:ext cx="1687707" cy="43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AB794E9B-E6F3-F058-0ABD-0FD7DD49BFD0}"/>
              </a:ext>
            </a:extLst>
          </p:cNvPr>
          <p:cNvCxnSpPr>
            <a:cxnSpLocks/>
            <a:stCxn id="27" idx="3"/>
            <a:endCxn id="33" idx="1"/>
          </p:cNvCxnSpPr>
          <p:nvPr/>
        </p:nvCxnSpPr>
        <p:spPr>
          <a:xfrm flipV="1">
            <a:off x="5666130" y="4041100"/>
            <a:ext cx="1687707" cy="86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C87CE013-CB73-EC06-F0B8-A494F8E70201}"/>
              </a:ext>
            </a:extLst>
          </p:cNvPr>
          <p:cNvCxnSpPr>
            <a:cxnSpLocks/>
            <a:stCxn id="28" idx="3"/>
            <a:endCxn id="34" idx="1"/>
          </p:cNvCxnSpPr>
          <p:nvPr/>
        </p:nvCxnSpPr>
        <p:spPr>
          <a:xfrm flipV="1">
            <a:off x="5666130" y="4418450"/>
            <a:ext cx="1687707" cy="1290"/>
          </a:xfrm>
          <a:prstGeom prst="line">
            <a:avLst/>
          </a:prstGeom>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6BC5B1EA-DA03-D169-8869-98B9EC68DFF7}"/>
              </a:ext>
            </a:extLst>
          </p:cNvPr>
          <p:cNvCxnSpPr>
            <a:cxnSpLocks/>
            <a:stCxn id="29" idx="3"/>
            <a:endCxn id="35" idx="1"/>
          </p:cNvCxnSpPr>
          <p:nvPr/>
        </p:nvCxnSpPr>
        <p:spPr>
          <a:xfrm flipV="1">
            <a:off x="5666130" y="4795800"/>
            <a:ext cx="1687707" cy="172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675D65AB-26C8-B361-D4CE-B23735F1D355}"/>
              </a:ext>
            </a:extLst>
          </p:cNvPr>
          <p:cNvCxnSpPr>
            <a:cxnSpLocks/>
            <a:stCxn id="30" idx="3"/>
            <a:endCxn id="36" idx="1"/>
          </p:cNvCxnSpPr>
          <p:nvPr/>
        </p:nvCxnSpPr>
        <p:spPr>
          <a:xfrm flipV="1">
            <a:off x="5666130" y="5173152"/>
            <a:ext cx="1687707" cy="2151"/>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0A9C8E02-5D0B-E933-5B16-4F9B5A087BAD}"/>
              </a:ext>
            </a:extLst>
          </p:cNvPr>
          <p:cNvCxnSpPr>
            <a:cxnSpLocks/>
            <a:stCxn id="31" idx="3"/>
            <a:endCxn id="44" idx="1"/>
          </p:cNvCxnSpPr>
          <p:nvPr/>
        </p:nvCxnSpPr>
        <p:spPr>
          <a:xfrm flipV="1">
            <a:off x="8268237" y="3284249"/>
            <a:ext cx="1566929" cy="2151"/>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9DE4643E-9F1C-2D6E-FF3C-4F785CC8DA49}"/>
              </a:ext>
            </a:extLst>
          </p:cNvPr>
          <p:cNvCxnSpPr>
            <a:cxnSpLocks/>
            <a:stCxn id="32" idx="3"/>
            <a:endCxn id="45" idx="1"/>
          </p:cNvCxnSpPr>
          <p:nvPr/>
        </p:nvCxnSpPr>
        <p:spPr>
          <a:xfrm flipV="1">
            <a:off x="8268237" y="3662029"/>
            <a:ext cx="1566929" cy="1721"/>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C5D72494-ECA8-39D8-037F-0F24B5FFDFCE}"/>
              </a:ext>
            </a:extLst>
          </p:cNvPr>
          <p:cNvCxnSpPr>
            <a:cxnSpLocks/>
            <a:stCxn id="33" idx="3"/>
            <a:endCxn id="46" idx="1"/>
          </p:cNvCxnSpPr>
          <p:nvPr/>
        </p:nvCxnSpPr>
        <p:spPr>
          <a:xfrm flipV="1">
            <a:off x="8268237" y="4039809"/>
            <a:ext cx="1566929" cy="1291"/>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EBCC1D3A-8349-6225-CC33-3BCF6D0C4778}"/>
              </a:ext>
            </a:extLst>
          </p:cNvPr>
          <p:cNvCxnSpPr>
            <a:cxnSpLocks/>
            <a:stCxn id="34" idx="3"/>
            <a:endCxn id="47" idx="1"/>
          </p:cNvCxnSpPr>
          <p:nvPr/>
        </p:nvCxnSpPr>
        <p:spPr>
          <a:xfrm flipV="1">
            <a:off x="8268237" y="4417589"/>
            <a:ext cx="1566929" cy="861"/>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81F13A07-6ECC-0EF2-C25C-3F09884ABE33}"/>
              </a:ext>
            </a:extLst>
          </p:cNvPr>
          <p:cNvCxnSpPr>
            <a:cxnSpLocks/>
            <a:stCxn id="35" idx="3"/>
            <a:endCxn id="48" idx="1"/>
          </p:cNvCxnSpPr>
          <p:nvPr/>
        </p:nvCxnSpPr>
        <p:spPr>
          <a:xfrm flipV="1">
            <a:off x="8268237" y="4795369"/>
            <a:ext cx="1566929" cy="431"/>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a:extLst>
              <a:ext uri="{FF2B5EF4-FFF2-40B4-BE49-F238E27FC236}">
                <a16:creationId xmlns:a16="http://schemas.microsoft.com/office/drawing/2014/main" id="{B6C2CDEE-971F-C864-E428-2B4FF6AC1EA0}"/>
              </a:ext>
            </a:extLst>
          </p:cNvPr>
          <p:cNvCxnSpPr>
            <a:cxnSpLocks/>
            <a:stCxn id="36" idx="3"/>
            <a:endCxn id="49" idx="1"/>
          </p:cNvCxnSpPr>
          <p:nvPr/>
        </p:nvCxnSpPr>
        <p:spPr>
          <a:xfrm>
            <a:off x="8268237" y="5173152"/>
            <a:ext cx="1566929" cy="0"/>
          </a:xfrm>
          <a:prstGeom prst="line">
            <a:avLst/>
          </a:prstGeom>
        </p:spPr>
        <p:style>
          <a:lnRef idx="3">
            <a:schemeClr val="dk1"/>
          </a:lnRef>
          <a:fillRef idx="0">
            <a:schemeClr val="dk1"/>
          </a:fillRef>
          <a:effectRef idx="2">
            <a:schemeClr val="dk1"/>
          </a:effectRef>
          <a:fontRef idx="minor">
            <a:schemeClr val="tx1"/>
          </a:fontRef>
        </p:style>
      </p:cxnSp>
      <p:sp>
        <p:nvSpPr>
          <p:cNvPr id="175" name="Rectangle 174">
            <a:extLst>
              <a:ext uri="{FF2B5EF4-FFF2-40B4-BE49-F238E27FC236}">
                <a16:creationId xmlns:a16="http://schemas.microsoft.com/office/drawing/2014/main" id="{592E5F93-D017-97EB-3B7E-DE9B55BC5F17}"/>
              </a:ext>
            </a:extLst>
          </p:cNvPr>
          <p:cNvSpPr/>
          <p:nvPr/>
        </p:nvSpPr>
        <p:spPr>
          <a:xfrm>
            <a:off x="461963" y="892965"/>
            <a:ext cx="1428714" cy="445190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88" name="Rectangle 187">
            <a:extLst>
              <a:ext uri="{FF2B5EF4-FFF2-40B4-BE49-F238E27FC236}">
                <a16:creationId xmlns:a16="http://schemas.microsoft.com/office/drawing/2014/main" id="{277FBF4F-315B-4215-AF7C-436A67BA66D9}"/>
              </a:ext>
            </a:extLst>
          </p:cNvPr>
          <p:cNvSpPr/>
          <p:nvPr/>
        </p:nvSpPr>
        <p:spPr>
          <a:xfrm>
            <a:off x="3101134" y="1555035"/>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Common Platform</a:t>
            </a:r>
          </a:p>
        </p:txBody>
      </p:sp>
      <p:cxnSp>
        <p:nvCxnSpPr>
          <p:cNvPr id="201" name="Straight Connector 200">
            <a:extLst>
              <a:ext uri="{FF2B5EF4-FFF2-40B4-BE49-F238E27FC236}">
                <a16:creationId xmlns:a16="http://schemas.microsoft.com/office/drawing/2014/main" id="{C1CACECC-6291-7CDB-E308-304020126D38}"/>
              </a:ext>
            </a:extLst>
          </p:cNvPr>
          <p:cNvCxnSpPr>
            <a:cxnSpLocks/>
            <a:stCxn id="4" idx="0"/>
            <a:endCxn id="188" idx="2"/>
          </p:cNvCxnSpPr>
          <p:nvPr/>
        </p:nvCxnSpPr>
        <p:spPr>
          <a:xfrm flipV="1">
            <a:off x="3558334" y="2469435"/>
            <a:ext cx="0" cy="449912"/>
          </a:xfrm>
          <a:prstGeom prst="line">
            <a:avLst/>
          </a:prstGeom>
        </p:spPr>
        <p:style>
          <a:lnRef idx="3">
            <a:schemeClr val="dk1"/>
          </a:lnRef>
          <a:fillRef idx="0">
            <a:schemeClr val="dk1"/>
          </a:fillRef>
          <a:effectRef idx="2">
            <a:schemeClr val="dk1"/>
          </a:effectRef>
          <a:fontRef idx="minor">
            <a:schemeClr val="tx1"/>
          </a:fontRef>
        </p:style>
      </p:cxnSp>
      <p:sp>
        <p:nvSpPr>
          <p:cNvPr id="218" name="Rectangle 217">
            <a:extLst>
              <a:ext uri="{FF2B5EF4-FFF2-40B4-BE49-F238E27FC236}">
                <a16:creationId xmlns:a16="http://schemas.microsoft.com/office/drawing/2014/main" id="{B0A1E0A7-EE80-18D3-6D7A-748830B54D43}"/>
              </a:ext>
            </a:extLst>
          </p:cNvPr>
          <p:cNvSpPr/>
          <p:nvPr/>
        </p:nvSpPr>
        <p:spPr>
          <a:xfrm>
            <a:off x="719118" y="1555035"/>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RF </a:t>
            </a:r>
          </a:p>
          <a:p>
            <a:pPr algn="ctr"/>
            <a:r>
              <a:rPr lang="en-US" sz="1200" dirty="0"/>
              <a:t>(Electron)</a:t>
            </a:r>
          </a:p>
        </p:txBody>
      </p:sp>
      <p:sp>
        <p:nvSpPr>
          <p:cNvPr id="219" name="Rectangle 218">
            <a:extLst>
              <a:ext uri="{FF2B5EF4-FFF2-40B4-BE49-F238E27FC236}">
                <a16:creationId xmlns:a16="http://schemas.microsoft.com/office/drawing/2014/main" id="{E1A7C551-7B02-9033-5305-81CB9B9DEED4}"/>
              </a:ext>
            </a:extLst>
          </p:cNvPr>
          <p:cNvSpPr/>
          <p:nvPr/>
        </p:nvSpPr>
        <p:spPr>
          <a:xfrm>
            <a:off x="719118" y="4403839"/>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RF</a:t>
            </a:r>
          </a:p>
          <a:p>
            <a:pPr algn="ctr"/>
            <a:r>
              <a:rPr lang="en-US" sz="1400" dirty="0"/>
              <a:t>(Hadron)</a:t>
            </a:r>
          </a:p>
        </p:txBody>
      </p:sp>
      <p:sp>
        <p:nvSpPr>
          <p:cNvPr id="220" name="TextBox 219">
            <a:extLst>
              <a:ext uri="{FF2B5EF4-FFF2-40B4-BE49-F238E27FC236}">
                <a16:creationId xmlns:a16="http://schemas.microsoft.com/office/drawing/2014/main" id="{2C664F92-239B-8989-F8AF-ACA489F05AE1}"/>
              </a:ext>
            </a:extLst>
          </p:cNvPr>
          <p:cNvSpPr txBox="1"/>
          <p:nvPr/>
        </p:nvSpPr>
        <p:spPr>
          <a:xfrm>
            <a:off x="846742" y="1103728"/>
            <a:ext cx="659155" cy="369332"/>
          </a:xfrm>
          <a:prstGeom prst="rect">
            <a:avLst/>
          </a:prstGeom>
          <a:noFill/>
        </p:spPr>
        <p:txBody>
          <a:bodyPr wrap="none" rtlCol="0">
            <a:spAutoFit/>
          </a:bodyPr>
          <a:lstStyle/>
          <a:p>
            <a:r>
              <a:rPr lang="en-US" dirty="0">
                <a:solidFill>
                  <a:schemeClr val="bg1"/>
                </a:solidFill>
              </a:rPr>
              <a:t>IP10</a:t>
            </a:r>
          </a:p>
        </p:txBody>
      </p:sp>
      <p:sp>
        <p:nvSpPr>
          <p:cNvPr id="221" name="TextBox 220">
            <a:extLst>
              <a:ext uri="{FF2B5EF4-FFF2-40B4-BE49-F238E27FC236}">
                <a16:creationId xmlns:a16="http://schemas.microsoft.com/office/drawing/2014/main" id="{DB1905D8-71E9-1B51-0E07-2735CF940DD1}"/>
              </a:ext>
            </a:extLst>
          </p:cNvPr>
          <p:cNvSpPr txBox="1"/>
          <p:nvPr/>
        </p:nvSpPr>
        <p:spPr>
          <a:xfrm>
            <a:off x="910861" y="4010760"/>
            <a:ext cx="530915" cy="369332"/>
          </a:xfrm>
          <a:prstGeom prst="rect">
            <a:avLst/>
          </a:prstGeom>
          <a:noFill/>
        </p:spPr>
        <p:txBody>
          <a:bodyPr wrap="none" rtlCol="0">
            <a:spAutoFit/>
          </a:bodyPr>
          <a:lstStyle/>
          <a:p>
            <a:r>
              <a:rPr lang="en-US" dirty="0">
                <a:solidFill>
                  <a:schemeClr val="bg1"/>
                </a:solidFill>
              </a:rPr>
              <a:t>IP4</a:t>
            </a:r>
          </a:p>
        </p:txBody>
      </p:sp>
      <p:cxnSp>
        <p:nvCxnSpPr>
          <p:cNvPr id="222" name="Straight Connector 221">
            <a:extLst>
              <a:ext uri="{FF2B5EF4-FFF2-40B4-BE49-F238E27FC236}">
                <a16:creationId xmlns:a16="http://schemas.microsoft.com/office/drawing/2014/main" id="{8509DB40-F8A1-85C3-927B-3BAF6F5700C1}"/>
              </a:ext>
            </a:extLst>
          </p:cNvPr>
          <p:cNvCxnSpPr>
            <a:cxnSpLocks/>
            <a:stCxn id="218" idx="3"/>
            <a:endCxn id="188" idx="1"/>
          </p:cNvCxnSpPr>
          <p:nvPr/>
        </p:nvCxnSpPr>
        <p:spPr>
          <a:xfrm>
            <a:off x="1633518" y="2012235"/>
            <a:ext cx="1467616" cy="0"/>
          </a:xfrm>
          <a:prstGeom prst="line">
            <a:avLst/>
          </a:prstGeom>
        </p:spPr>
        <p:style>
          <a:lnRef idx="3">
            <a:schemeClr val="dk1"/>
          </a:lnRef>
          <a:fillRef idx="0">
            <a:schemeClr val="dk1"/>
          </a:fillRef>
          <a:effectRef idx="2">
            <a:schemeClr val="dk1"/>
          </a:effectRef>
          <a:fontRef idx="minor">
            <a:schemeClr val="tx1"/>
          </a:fontRef>
        </p:style>
      </p:cxnSp>
      <p:cxnSp>
        <p:nvCxnSpPr>
          <p:cNvPr id="227" name="Straight Connector 226">
            <a:extLst>
              <a:ext uri="{FF2B5EF4-FFF2-40B4-BE49-F238E27FC236}">
                <a16:creationId xmlns:a16="http://schemas.microsoft.com/office/drawing/2014/main" id="{172AAB0B-F2AF-47B3-1E3A-676B5CB9B509}"/>
              </a:ext>
            </a:extLst>
          </p:cNvPr>
          <p:cNvCxnSpPr>
            <a:cxnSpLocks/>
            <a:stCxn id="219" idx="3"/>
            <a:endCxn id="3" idx="1"/>
          </p:cNvCxnSpPr>
          <p:nvPr/>
        </p:nvCxnSpPr>
        <p:spPr>
          <a:xfrm flipV="1">
            <a:off x="1633518" y="4852258"/>
            <a:ext cx="1467616" cy="8781"/>
          </a:xfrm>
          <a:prstGeom prst="line">
            <a:avLst/>
          </a:prstGeom>
        </p:spPr>
        <p:style>
          <a:lnRef idx="3">
            <a:schemeClr val="dk1"/>
          </a:lnRef>
          <a:fillRef idx="0">
            <a:schemeClr val="dk1"/>
          </a:fillRef>
          <a:effectRef idx="2">
            <a:schemeClr val="dk1"/>
          </a:effectRef>
          <a:fontRef idx="minor">
            <a:schemeClr val="tx1"/>
          </a:fontRef>
        </p:style>
      </p:cxnSp>
      <p:sp>
        <p:nvSpPr>
          <p:cNvPr id="232" name="TextBox 231">
            <a:extLst>
              <a:ext uri="{FF2B5EF4-FFF2-40B4-BE49-F238E27FC236}">
                <a16:creationId xmlns:a16="http://schemas.microsoft.com/office/drawing/2014/main" id="{47DF3AF7-4ED7-D73A-AFFF-E9D0B14A084B}"/>
              </a:ext>
            </a:extLst>
          </p:cNvPr>
          <p:cNvSpPr txBox="1"/>
          <p:nvPr/>
        </p:nvSpPr>
        <p:spPr>
          <a:xfrm>
            <a:off x="2081442" y="1721429"/>
            <a:ext cx="696024" cy="276999"/>
          </a:xfrm>
          <a:prstGeom prst="rect">
            <a:avLst/>
          </a:prstGeom>
          <a:noFill/>
        </p:spPr>
        <p:txBody>
          <a:bodyPr wrap="none" rtlCol="0">
            <a:spAutoFit/>
          </a:bodyPr>
          <a:lstStyle/>
          <a:p>
            <a:r>
              <a:rPr lang="en-US" sz="1200" dirty="0"/>
              <a:t>1300 m</a:t>
            </a:r>
          </a:p>
        </p:txBody>
      </p:sp>
      <p:sp>
        <p:nvSpPr>
          <p:cNvPr id="233" name="TextBox 232">
            <a:extLst>
              <a:ext uri="{FF2B5EF4-FFF2-40B4-BE49-F238E27FC236}">
                <a16:creationId xmlns:a16="http://schemas.microsoft.com/office/drawing/2014/main" id="{824E10EF-2505-1CB3-A058-7A75FA314B53}"/>
              </a:ext>
            </a:extLst>
          </p:cNvPr>
          <p:cNvSpPr txBox="1"/>
          <p:nvPr/>
        </p:nvSpPr>
        <p:spPr>
          <a:xfrm>
            <a:off x="2123921" y="4485151"/>
            <a:ext cx="611065" cy="276999"/>
          </a:xfrm>
          <a:prstGeom prst="rect">
            <a:avLst/>
          </a:prstGeom>
          <a:noFill/>
        </p:spPr>
        <p:txBody>
          <a:bodyPr wrap="none" rtlCol="0">
            <a:spAutoFit/>
          </a:bodyPr>
          <a:lstStyle/>
          <a:p>
            <a:r>
              <a:rPr lang="en-US" sz="1200" dirty="0"/>
              <a:t>650 m</a:t>
            </a:r>
          </a:p>
        </p:txBody>
      </p:sp>
      <p:sp>
        <p:nvSpPr>
          <p:cNvPr id="234" name="Left Brace 233">
            <a:extLst>
              <a:ext uri="{FF2B5EF4-FFF2-40B4-BE49-F238E27FC236}">
                <a16:creationId xmlns:a16="http://schemas.microsoft.com/office/drawing/2014/main" id="{B227501A-1A80-6721-6C0D-FF49FC481E4C}"/>
              </a:ext>
            </a:extLst>
          </p:cNvPr>
          <p:cNvSpPr/>
          <p:nvPr/>
        </p:nvSpPr>
        <p:spPr>
          <a:xfrm rot="16200000">
            <a:off x="2590400" y="3573466"/>
            <a:ext cx="382920" cy="4125484"/>
          </a:xfrm>
          <a:prstGeom prst="leftBrace">
            <a:avLst>
              <a:gd name="adj1" fmla="val 8333"/>
              <a:gd name="adj2" fmla="val 501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TextBox 234">
            <a:extLst>
              <a:ext uri="{FF2B5EF4-FFF2-40B4-BE49-F238E27FC236}">
                <a16:creationId xmlns:a16="http://schemas.microsoft.com/office/drawing/2014/main" id="{43A9E75F-A440-940F-02A5-71360A02763C}"/>
              </a:ext>
            </a:extLst>
          </p:cNvPr>
          <p:cNvSpPr txBox="1"/>
          <p:nvPr/>
        </p:nvSpPr>
        <p:spPr>
          <a:xfrm>
            <a:off x="719118" y="5747344"/>
            <a:ext cx="4455066" cy="369332"/>
          </a:xfrm>
          <a:prstGeom prst="rect">
            <a:avLst/>
          </a:prstGeom>
          <a:noFill/>
        </p:spPr>
        <p:txBody>
          <a:bodyPr wrap="none" rtlCol="0">
            <a:spAutoFit/>
          </a:bodyPr>
          <a:lstStyle/>
          <a:p>
            <a:r>
              <a:rPr lang="en-US" dirty="0"/>
              <a:t>Clock pulse on fiber (parallel fiber to data)</a:t>
            </a:r>
          </a:p>
        </p:txBody>
      </p:sp>
      <p:sp>
        <p:nvSpPr>
          <p:cNvPr id="236" name="Left Brace 235">
            <a:extLst>
              <a:ext uri="{FF2B5EF4-FFF2-40B4-BE49-F238E27FC236}">
                <a16:creationId xmlns:a16="http://schemas.microsoft.com/office/drawing/2014/main" id="{6E281E89-52C0-3AA7-BAEC-10F6971E5A02}"/>
              </a:ext>
            </a:extLst>
          </p:cNvPr>
          <p:cNvSpPr/>
          <p:nvPr/>
        </p:nvSpPr>
        <p:spPr>
          <a:xfrm rot="16200000">
            <a:off x="8058137" y="3122275"/>
            <a:ext cx="382920" cy="4999937"/>
          </a:xfrm>
          <a:prstGeom prst="leftBrace">
            <a:avLst>
              <a:gd name="adj1" fmla="val 8333"/>
              <a:gd name="adj2" fmla="val 501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TextBox 236">
            <a:extLst>
              <a:ext uri="{FF2B5EF4-FFF2-40B4-BE49-F238E27FC236}">
                <a16:creationId xmlns:a16="http://schemas.microsoft.com/office/drawing/2014/main" id="{EAF04EF7-E7C1-929D-AE66-E8790A347726}"/>
              </a:ext>
            </a:extLst>
          </p:cNvPr>
          <p:cNvSpPr txBox="1"/>
          <p:nvPr/>
        </p:nvSpPr>
        <p:spPr>
          <a:xfrm>
            <a:off x="5819618" y="5740744"/>
            <a:ext cx="5774708" cy="369332"/>
          </a:xfrm>
          <a:prstGeom prst="rect">
            <a:avLst/>
          </a:prstGeom>
          <a:noFill/>
        </p:spPr>
        <p:txBody>
          <a:bodyPr wrap="square" rtlCol="0">
            <a:spAutoFit/>
          </a:bodyPr>
          <a:lstStyle/>
          <a:p>
            <a:r>
              <a:rPr lang="en-US" dirty="0"/>
              <a:t>Reconstructed Clock on fiber (shared with data)</a:t>
            </a:r>
          </a:p>
        </p:txBody>
      </p:sp>
      <p:sp>
        <p:nvSpPr>
          <p:cNvPr id="239" name="TextBox 238">
            <a:extLst>
              <a:ext uri="{FF2B5EF4-FFF2-40B4-BE49-F238E27FC236}">
                <a16:creationId xmlns:a16="http://schemas.microsoft.com/office/drawing/2014/main" id="{C6FF143B-D793-3CD1-A26A-8982EC9A3178}"/>
              </a:ext>
            </a:extLst>
          </p:cNvPr>
          <p:cNvSpPr txBox="1"/>
          <p:nvPr/>
        </p:nvSpPr>
        <p:spPr>
          <a:xfrm>
            <a:off x="7291227" y="852649"/>
            <a:ext cx="918841" cy="276999"/>
          </a:xfrm>
          <a:prstGeom prst="rect">
            <a:avLst/>
          </a:prstGeom>
          <a:noFill/>
        </p:spPr>
        <p:txBody>
          <a:bodyPr wrap="none" rtlCol="0">
            <a:spAutoFit/>
          </a:bodyPr>
          <a:lstStyle/>
          <a:p>
            <a:r>
              <a:rPr lang="en-US" sz="1200" dirty="0"/>
              <a:t>70 - 130 m</a:t>
            </a:r>
          </a:p>
        </p:txBody>
      </p:sp>
      <p:sp>
        <p:nvSpPr>
          <p:cNvPr id="240" name="TextBox 239">
            <a:extLst>
              <a:ext uri="{FF2B5EF4-FFF2-40B4-BE49-F238E27FC236}">
                <a16:creationId xmlns:a16="http://schemas.microsoft.com/office/drawing/2014/main" id="{36C959CF-7035-7702-D020-1C404124CE3D}"/>
              </a:ext>
            </a:extLst>
          </p:cNvPr>
          <p:cNvSpPr txBox="1"/>
          <p:nvPr/>
        </p:nvSpPr>
        <p:spPr>
          <a:xfrm>
            <a:off x="4889490" y="2774274"/>
            <a:ext cx="569387" cy="369332"/>
          </a:xfrm>
          <a:prstGeom prst="rect">
            <a:avLst/>
          </a:prstGeom>
          <a:noFill/>
        </p:spPr>
        <p:txBody>
          <a:bodyPr wrap="none" rtlCol="0">
            <a:spAutoFit/>
          </a:bodyPr>
          <a:lstStyle/>
          <a:p>
            <a:r>
              <a:rPr lang="en-US" dirty="0">
                <a:solidFill>
                  <a:schemeClr val="bg1"/>
                </a:solidFill>
              </a:rPr>
              <a:t>(…)</a:t>
            </a:r>
          </a:p>
        </p:txBody>
      </p:sp>
      <p:sp>
        <p:nvSpPr>
          <p:cNvPr id="241" name="TextBox 240">
            <a:extLst>
              <a:ext uri="{FF2B5EF4-FFF2-40B4-BE49-F238E27FC236}">
                <a16:creationId xmlns:a16="http://schemas.microsoft.com/office/drawing/2014/main" id="{CC615352-D413-5D46-6A39-4DCF0922863A}"/>
              </a:ext>
            </a:extLst>
          </p:cNvPr>
          <p:cNvSpPr txBox="1"/>
          <p:nvPr/>
        </p:nvSpPr>
        <p:spPr>
          <a:xfrm>
            <a:off x="6282097" y="3016568"/>
            <a:ext cx="526106" cy="276999"/>
          </a:xfrm>
          <a:prstGeom prst="rect">
            <a:avLst/>
          </a:prstGeom>
          <a:noFill/>
        </p:spPr>
        <p:txBody>
          <a:bodyPr wrap="none" rtlCol="0">
            <a:spAutoFit/>
          </a:bodyPr>
          <a:lstStyle/>
          <a:p>
            <a:r>
              <a:rPr lang="en-US" sz="1200" dirty="0"/>
              <a:t>75 m</a:t>
            </a:r>
          </a:p>
        </p:txBody>
      </p:sp>
      <p:sp>
        <p:nvSpPr>
          <p:cNvPr id="242" name="TextBox 241">
            <a:extLst>
              <a:ext uri="{FF2B5EF4-FFF2-40B4-BE49-F238E27FC236}">
                <a16:creationId xmlns:a16="http://schemas.microsoft.com/office/drawing/2014/main" id="{5E59B4DA-097B-15FE-2F9C-832B4492579B}"/>
              </a:ext>
            </a:extLst>
          </p:cNvPr>
          <p:cNvSpPr txBox="1"/>
          <p:nvPr/>
        </p:nvSpPr>
        <p:spPr>
          <a:xfrm>
            <a:off x="8846066" y="3004013"/>
            <a:ext cx="526106" cy="276999"/>
          </a:xfrm>
          <a:prstGeom prst="rect">
            <a:avLst/>
          </a:prstGeom>
          <a:noFill/>
        </p:spPr>
        <p:txBody>
          <a:bodyPr wrap="none" rtlCol="0">
            <a:spAutoFit/>
          </a:bodyPr>
          <a:lstStyle/>
          <a:p>
            <a:r>
              <a:rPr lang="en-US" sz="1200" dirty="0"/>
              <a:t>25 m</a:t>
            </a:r>
          </a:p>
        </p:txBody>
      </p:sp>
      <p:sp>
        <p:nvSpPr>
          <p:cNvPr id="243" name="TextBox 242">
            <a:extLst>
              <a:ext uri="{FF2B5EF4-FFF2-40B4-BE49-F238E27FC236}">
                <a16:creationId xmlns:a16="http://schemas.microsoft.com/office/drawing/2014/main" id="{9E960EEB-CCDF-8F56-2586-39CCD1720DBC}"/>
              </a:ext>
            </a:extLst>
          </p:cNvPr>
          <p:cNvSpPr txBox="1"/>
          <p:nvPr/>
        </p:nvSpPr>
        <p:spPr>
          <a:xfrm>
            <a:off x="4113891" y="1555035"/>
            <a:ext cx="441146" cy="276999"/>
          </a:xfrm>
          <a:prstGeom prst="rect">
            <a:avLst/>
          </a:prstGeom>
          <a:noFill/>
        </p:spPr>
        <p:txBody>
          <a:bodyPr wrap="none" rtlCol="0">
            <a:spAutoFit/>
          </a:bodyPr>
          <a:lstStyle/>
          <a:p>
            <a:r>
              <a:rPr lang="en-US" sz="1200" dirty="0"/>
              <a:t>5 m</a:t>
            </a:r>
          </a:p>
        </p:txBody>
      </p:sp>
    </p:spTree>
    <p:extLst>
      <p:ext uri="{BB962C8B-B14F-4D97-AF65-F5344CB8AC3E}">
        <p14:creationId xmlns:p14="http://schemas.microsoft.com/office/powerpoint/2010/main" val="176355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54E0-8C05-1744-827B-ACBF12209EEF}"/>
              </a:ext>
            </a:extLst>
          </p:cNvPr>
          <p:cNvSpPr>
            <a:spLocks noGrp="1"/>
          </p:cNvSpPr>
          <p:nvPr>
            <p:ph type="title"/>
          </p:nvPr>
        </p:nvSpPr>
        <p:spPr/>
        <p:txBody>
          <a:bodyPr/>
          <a:lstStyle/>
          <a:p>
            <a:r>
              <a:rPr lang="en-US" dirty="0"/>
              <a:t>Physical Layout</a:t>
            </a:r>
          </a:p>
        </p:txBody>
      </p:sp>
      <p:pic>
        <p:nvPicPr>
          <p:cNvPr id="4" name="Picture 3" descr="A blueprint of a house&#10;&#10;AI-generated content may be incorrect.">
            <a:extLst>
              <a:ext uri="{FF2B5EF4-FFF2-40B4-BE49-F238E27FC236}">
                <a16:creationId xmlns:a16="http://schemas.microsoft.com/office/drawing/2014/main" id="{3047EB92-D3E7-7717-8516-AA746387946D}"/>
              </a:ext>
            </a:extLst>
          </p:cNvPr>
          <p:cNvPicPr>
            <a:picLocks noChangeAspect="1"/>
          </p:cNvPicPr>
          <p:nvPr/>
        </p:nvPicPr>
        <p:blipFill>
          <a:blip r:embed="rId2"/>
          <a:srcRect l="7732" t="8786" r="7655" b="9282"/>
          <a:stretch>
            <a:fillRect/>
          </a:stretch>
        </p:blipFill>
        <p:spPr>
          <a:xfrm>
            <a:off x="4991386" y="983153"/>
            <a:ext cx="6772061" cy="5067014"/>
          </a:xfrm>
          <a:prstGeom prst="rect">
            <a:avLst/>
          </a:prstGeom>
        </p:spPr>
      </p:pic>
      <p:sp>
        <p:nvSpPr>
          <p:cNvPr id="5" name="TextBox 4">
            <a:extLst>
              <a:ext uri="{FF2B5EF4-FFF2-40B4-BE49-F238E27FC236}">
                <a16:creationId xmlns:a16="http://schemas.microsoft.com/office/drawing/2014/main" id="{DCDD6820-C415-5596-706C-0A6B3260C4EE}"/>
              </a:ext>
            </a:extLst>
          </p:cNvPr>
          <p:cNvSpPr txBox="1"/>
          <p:nvPr/>
        </p:nvSpPr>
        <p:spPr>
          <a:xfrm>
            <a:off x="7191447" y="2956331"/>
            <a:ext cx="505267" cy="369332"/>
          </a:xfrm>
          <a:prstGeom prst="rect">
            <a:avLst/>
          </a:prstGeom>
          <a:noFill/>
        </p:spPr>
        <p:txBody>
          <a:bodyPr wrap="none" rtlCol="0">
            <a:spAutoFit/>
          </a:bodyPr>
          <a:lstStyle/>
          <a:p>
            <a:r>
              <a:rPr lang="en-US" dirty="0"/>
              <a:t>(A)</a:t>
            </a:r>
          </a:p>
        </p:txBody>
      </p:sp>
      <p:sp>
        <p:nvSpPr>
          <p:cNvPr id="6" name="TextBox 5">
            <a:extLst>
              <a:ext uri="{FF2B5EF4-FFF2-40B4-BE49-F238E27FC236}">
                <a16:creationId xmlns:a16="http://schemas.microsoft.com/office/drawing/2014/main" id="{D3E28AE1-AB13-E72C-7D60-0F20A6048E0B}"/>
              </a:ext>
            </a:extLst>
          </p:cNvPr>
          <p:cNvSpPr txBox="1"/>
          <p:nvPr/>
        </p:nvSpPr>
        <p:spPr>
          <a:xfrm>
            <a:off x="7818235" y="4896279"/>
            <a:ext cx="492443" cy="369332"/>
          </a:xfrm>
          <a:prstGeom prst="rect">
            <a:avLst/>
          </a:prstGeom>
          <a:noFill/>
        </p:spPr>
        <p:txBody>
          <a:bodyPr wrap="none" rtlCol="0">
            <a:spAutoFit/>
          </a:bodyPr>
          <a:lstStyle/>
          <a:p>
            <a:r>
              <a:rPr lang="en-US" dirty="0"/>
              <a:t>(B)</a:t>
            </a:r>
          </a:p>
        </p:txBody>
      </p:sp>
      <p:sp>
        <p:nvSpPr>
          <p:cNvPr id="7" name="TextBox 6">
            <a:extLst>
              <a:ext uri="{FF2B5EF4-FFF2-40B4-BE49-F238E27FC236}">
                <a16:creationId xmlns:a16="http://schemas.microsoft.com/office/drawing/2014/main" id="{C62AAF4A-FC27-7BE3-A16A-21E7C5BD1D78}"/>
              </a:ext>
            </a:extLst>
          </p:cNvPr>
          <p:cNvSpPr txBox="1"/>
          <p:nvPr/>
        </p:nvSpPr>
        <p:spPr>
          <a:xfrm>
            <a:off x="7899649" y="4408429"/>
            <a:ext cx="505267" cy="369332"/>
          </a:xfrm>
          <a:prstGeom prst="rect">
            <a:avLst/>
          </a:prstGeom>
          <a:noFill/>
        </p:spPr>
        <p:txBody>
          <a:bodyPr wrap="none" rtlCol="0">
            <a:spAutoFit/>
          </a:bodyPr>
          <a:lstStyle/>
          <a:p>
            <a:r>
              <a:rPr lang="en-US" dirty="0"/>
              <a:t>(C)</a:t>
            </a:r>
          </a:p>
        </p:txBody>
      </p:sp>
      <p:sp>
        <p:nvSpPr>
          <p:cNvPr id="8" name="TextBox 7">
            <a:extLst>
              <a:ext uri="{FF2B5EF4-FFF2-40B4-BE49-F238E27FC236}">
                <a16:creationId xmlns:a16="http://schemas.microsoft.com/office/drawing/2014/main" id="{00483BD0-8E88-4E78-A24B-37246613FD92}"/>
              </a:ext>
            </a:extLst>
          </p:cNvPr>
          <p:cNvSpPr txBox="1"/>
          <p:nvPr/>
        </p:nvSpPr>
        <p:spPr>
          <a:xfrm>
            <a:off x="5315666" y="4360015"/>
            <a:ext cx="505267" cy="369332"/>
          </a:xfrm>
          <a:prstGeom prst="rect">
            <a:avLst/>
          </a:prstGeom>
          <a:noFill/>
        </p:spPr>
        <p:txBody>
          <a:bodyPr wrap="none" rtlCol="0">
            <a:spAutoFit/>
          </a:bodyPr>
          <a:lstStyle/>
          <a:p>
            <a:r>
              <a:rPr lang="en-US" dirty="0"/>
              <a:t>(D)</a:t>
            </a:r>
          </a:p>
        </p:txBody>
      </p:sp>
      <p:sp>
        <p:nvSpPr>
          <p:cNvPr id="9" name="TextBox 8">
            <a:extLst>
              <a:ext uri="{FF2B5EF4-FFF2-40B4-BE49-F238E27FC236}">
                <a16:creationId xmlns:a16="http://schemas.microsoft.com/office/drawing/2014/main" id="{6F074C6F-56DB-5C5D-1357-C8E693134EEC}"/>
              </a:ext>
            </a:extLst>
          </p:cNvPr>
          <p:cNvSpPr txBox="1"/>
          <p:nvPr/>
        </p:nvSpPr>
        <p:spPr>
          <a:xfrm>
            <a:off x="11066957" y="4360015"/>
            <a:ext cx="492443" cy="369332"/>
          </a:xfrm>
          <a:prstGeom prst="rect">
            <a:avLst/>
          </a:prstGeom>
          <a:noFill/>
        </p:spPr>
        <p:txBody>
          <a:bodyPr wrap="none" rtlCol="0">
            <a:spAutoFit/>
          </a:bodyPr>
          <a:lstStyle/>
          <a:p>
            <a:r>
              <a:rPr lang="en-US" dirty="0"/>
              <a:t>(E)</a:t>
            </a:r>
          </a:p>
        </p:txBody>
      </p:sp>
      <p:sp>
        <p:nvSpPr>
          <p:cNvPr id="10" name="TextBox 9">
            <a:extLst>
              <a:ext uri="{FF2B5EF4-FFF2-40B4-BE49-F238E27FC236}">
                <a16:creationId xmlns:a16="http://schemas.microsoft.com/office/drawing/2014/main" id="{96BD105E-90B5-5506-5217-6F336385B3A7}"/>
              </a:ext>
            </a:extLst>
          </p:cNvPr>
          <p:cNvSpPr txBox="1"/>
          <p:nvPr/>
        </p:nvSpPr>
        <p:spPr>
          <a:xfrm>
            <a:off x="7530906" y="4408429"/>
            <a:ext cx="479618" cy="369332"/>
          </a:xfrm>
          <a:prstGeom prst="rect">
            <a:avLst/>
          </a:prstGeom>
          <a:noFill/>
        </p:spPr>
        <p:txBody>
          <a:bodyPr wrap="none" rtlCol="0">
            <a:spAutoFit/>
          </a:bodyPr>
          <a:lstStyle/>
          <a:p>
            <a:r>
              <a:rPr lang="en-US" dirty="0"/>
              <a:t>(F)</a:t>
            </a:r>
          </a:p>
        </p:txBody>
      </p:sp>
      <p:sp>
        <p:nvSpPr>
          <p:cNvPr id="11" name="TextBox 10">
            <a:extLst>
              <a:ext uri="{FF2B5EF4-FFF2-40B4-BE49-F238E27FC236}">
                <a16:creationId xmlns:a16="http://schemas.microsoft.com/office/drawing/2014/main" id="{6E727105-60A9-B047-E4EB-D029759FDD7F}"/>
              </a:ext>
            </a:extLst>
          </p:cNvPr>
          <p:cNvSpPr txBox="1"/>
          <p:nvPr/>
        </p:nvSpPr>
        <p:spPr>
          <a:xfrm>
            <a:off x="8251158" y="4408429"/>
            <a:ext cx="479618" cy="369332"/>
          </a:xfrm>
          <a:prstGeom prst="rect">
            <a:avLst/>
          </a:prstGeom>
          <a:noFill/>
        </p:spPr>
        <p:txBody>
          <a:bodyPr wrap="none" rtlCol="0">
            <a:spAutoFit/>
          </a:bodyPr>
          <a:lstStyle/>
          <a:p>
            <a:r>
              <a:rPr lang="en-US" dirty="0"/>
              <a:t>(F)</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839F03F8-9016-C838-6112-D98E89E0642E}"/>
                  </a:ext>
                </a:extLst>
              </p14:cNvPr>
              <p14:cNvContentPartPr/>
              <p14:nvPr/>
            </p14:nvContentPartPr>
            <p14:xfrm>
              <a:off x="5741042" y="3207009"/>
              <a:ext cx="1892880" cy="1374840"/>
            </p14:xfrm>
          </p:contentPart>
        </mc:Choice>
        <mc:Fallback xmlns="">
          <p:pic>
            <p:nvPicPr>
              <p:cNvPr id="17" name="Ink 16">
                <a:extLst>
                  <a:ext uri="{FF2B5EF4-FFF2-40B4-BE49-F238E27FC236}">
                    <a16:creationId xmlns:a16="http://schemas.microsoft.com/office/drawing/2014/main" id="{839F03F8-9016-C838-6112-D98E89E0642E}"/>
                  </a:ext>
                </a:extLst>
              </p:cNvPr>
              <p:cNvPicPr/>
              <p:nvPr/>
            </p:nvPicPr>
            <p:blipFill>
              <a:blip r:embed="rId4"/>
              <a:stretch>
                <a:fillRect/>
              </a:stretch>
            </p:blipFill>
            <p:spPr>
              <a:xfrm>
                <a:off x="5723042" y="3189369"/>
                <a:ext cx="1928520" cy="141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E381C0E3-53D9-D411-2823-9ED1975E0CE1}"/>
                  </a:ext>
                </a:extLst>
              </p14:cNvPr>
              <p14:cNvContentPartPr/>
              <p14:nvPr/>
            </p14:nvContentPartPr>
            <p14:xfrm>
              <a:off x="7500362" y="3202329"/>
              <a:ext cx="170280" cy="2260440"/>
            </p14:xfrm>
          </p:contentPart>
        </mc:Choice>
        <mc:Fallback xmlns="">
          <p:pic>
            <p:nvPicPr>
              <p:cNvPr id="18" name="Ink 17">
                <a:extLst>
                  <a:ext uri="{FF2B5EF4-FFF2-40B4-BE49-F238E27FC236}">
                    <a16:creationId xmlns:a16="http://schemas.microsoft.com/office/drawing/2014/main" id="{E381C0E3-53D9-D411-2823-9ED1975E0CE1}"/>
                  </a:ext>
                </a:extLst>
              </p:cNvPr>
              <p:cNvPicPr/>
              <p:nvPr/>
            </p:nvPicPr>
            <p:blipFill>
              <a:blip r:embed="rId6"/>
              <a:stretch>
                <a:fillRect/>
              </a:stretch>
            </p:blipFill>
            <p:spPr>
              <a:xfrm>
                <a:off x="7482362" y="3184689"/>
                <a:ext cx="205920" cy="2296080"/>
              </a:xfrm>
              <a:prstGeom prst="rect">
                <a:avLst/>
              </a:prstGeom>
            </p:spPr>
          </p:pic>
        </mc:Fallback>
      </mc:AlternateContent>
      <p:grpSp>
        <p:nvGrpSpPr>
          <p:cNvPr id="24" name="Group 23">
            <a:extLst>
              <a:ext uri="{FF2B5EF4-FFF2-40B4-BE49-F238E27FC236}">
                <a16:creationId xmlns:a16="http://schemas.microsoft.com/office/drawing/2014/main" id="{CF175202-257C-B80C-885B-2E4DE35FEE09}"/>
              </a:ext>
            </a:extLst>
          </p:cNvPr>
          <p:cNvGrpSpPr/>
          <p:nvPr/>
        </p:nvGrpSpPr>
        <p:grpSpPr>
          <a:xfrm>
            <a:off x="7596842" y="4575009"/>
            <a:ext cx="780120" cy="930240"/>
            <a:chOff x="7596842" y="4575009"/>
            <a:chExt cx="780120" cy="930240"/>
          </a:xfrm>
        </p:grpSpPr>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A197C685-1B5F-D71B-1A9F-27F790FB8695}"/>
                    </a:ext>
                  </a:extLst>
                </p14:cNvPr>
                <p14:cNvContentPartPr/>
                <p14:nvPr/>
              </p14:nvContentPartPr>
              <p14:xfrm>
                <a:off x="7596842" y="5099529"/>
                <a:ext cx="461880" cy="405720"/>
              </p14:xfrm>
            </p:contentPart>
          </mc:Choice>
          <mc:Fallback xmlns="">
            <p:pic>
              <p:nvPicPr>
                <p:cNvPr id="20" name="Ink 19">
                  <a:extLst>
                    <a:ext uri="{FF2B5EF4-FFF2-40B4-BE49-F238E27FC236}">
                      <a16:creationId xmlns:a16="http://schemas.microsoft.com/office/drawing/2014/main" id="{A197C685-1B5F-D71B-1A9F-27F790FB8695}"/>
                    </a:ext>
                  </a:extLst>
                </p:cNvPr>
                <p:cNvPicPr/>
                <p:nvPr/>
              </p:nvPicPr>
              <p:blipFill>
                <a:blip r:embed="rId8"/>
                <a:stretch>
                  <a:fillRect/>
                </a:stretch>
              </p:blipFill>
              <p:spPr>
                <a:xfrm>
                  <a:off x="7579202" y="5081529"/>
                  <a:ext cx="49752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47B05C7D-97EC-C48A-BA99-A11F2913C804}"/>
                    </a:ext>
                  </a:extLst>
                </p14:cNvPr>
                <p14:cNvContentPartPr/>
                <p14:nvPr/>
              </p14:nvContentPartPr>
              <p14:xfrm>
                <a:off x="8057642" y="4606329"/>
                <a:ext cx="319320" cy="480240"/>
              </p14:xfrm>
            </p:contentPart>
          </mc:Choice>
          <mc:Fallback xmlns="">
            <p:pic>
              <p:nvPicPr>
                <p:cNvPr id="21" name="Ink 20">
                  <a:extLst>
                    <a:ext uri="{FF2B5EF4-FFF2-40B4-BE49-F238E27FC236}">
                      <a16:creationId xmlns:a16="http://schemas.microsoft.com/office/drawing/2014/main" id="{47B05C7D-97EC-C48A-BA99-A11F2913C804}"/>
                    </a:ext>
                  </a:extLst>
                </p:cNvPr>
                <p:cNvPicPr/>
                <p:nvPr/>
              </p:nvPicPr>
              <p:blipFill>
                <a:blip r:embed="rId10"/>
                <a:stretch>
                  <a:fillRect/>
                </a:stretch>
              </p:blipFill>
              <p:spPr>
                <a:xfrm>
                  <a:off x="8039642" y="4588329"/>
                  <a:ext cx="3549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4A4AD3DE-C517-0584-9535-4494D48EA754}"/>
                    </a:ext>
                  </a:extLst>
                </p14:cNvPr>
                <p14:cNvContentPartPr/>
                <p14:nvPr/>
              </p14:nvContentPartPr>
              <p14:xfrm>
                <a:off x="7900682" y="4575009"/>
                <a:ext cx="152640" cy="502200"/>
              </p14:xfrm>
            </p:contentPart>
          </mc:Choice>
          <mc:Fallback xmlns="">
            <p:pic>
              <p:nvPicPr>
                <p:cNvPr id="22" name="Ink 21">
                  <a:extLst>
                    <a:ext uri="{FF2B5EF4-FFF2-40B4-BE49-F238E27FC236}">
                      <a16:creationId xmlns:a16="http://schemas.microsoft.com/office/drawing/2014/main" id="{4A4AD3DE-C517-0584-9535-4494D48EA754}"/>
                    </a:ext>
                  </a:extLst>
                </p:cNvPr>
                <p:cNvPicPr/>
                <p:nvPr/>
              </p:nvPicPr>
              <p:blipFill>
                <a:blip r:embed="rId12"/>
                <a:stretch>
                  <a:fillRect/>
                </a:stretch>
              </p:blipFill>
              <p:spPr>
                <a:xfrm>
                  <a:off x="7883042" y="4557369"/>
                  <a:ext cx="188280" cy="53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593752A1-A7BF-5AC9-9E84-354A167D23B8}"/>
                  </a:ext>
                </a:extLst>
              </p14:cNvPr>
              <p14:cNvContentPartPr/>
              <p14:nvPr/>
            </p14:nvContentPartPr>
            <p14:xfrm>
              <a:off x="7678922" y="3198009"/>
              <a:ext cx="9360" cy="9360"/>
            </p14:xfrm>
          </p:contentPart>
        </mc:Choice>
        <mc:Fallback xmlns="">
          <p:pic>
            <p:nvPicPr>
              <p:cNvPr id="26" name="Ink 25">
                <a:extLst>
                  <a:ext uri="{FF2B5EF4-FFF2-40B4-BE49-F238E27FC236}">
                    <a16:creationId xmlns:a16="http://schemas.microsoft.com/office/drawing/2014/main" id="{593752A1-A7BF-5AC9-9E84-354A167D23B8}"/>
                  </a:ext>
                </a:extLst>
              </p:cNvPr>
              <p:cNvPicPr/>
              <p:nvPr/>
            </p:nvPicPr>
            <p:blipFill>
              <a:blip r:embed="rId14"/>
              <a:stretch>
                <a:fillRect/>
              </a:stretch>
            </p:blipFill>
            <p:spPr>
              <a:xfrm>
                <a:off x="7661282" y="3180009"/>
                <a:ext cx="45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24AAD48E-299B-024D-1422-853F6D35A24A}"/>
                  </a:ext>
                </a:extLst>
              </p14:cNvPr>
              <p14:cNvContentPartPr/>
              <p14:nvPr/>
            </p14:nvContentPartPr>
            <p14:xfrm>
              <a:off x="7632842" y="3216009"/>
              <a:ext cx="3351240" cy="1429560"/>
            </p14:xfrm>
          </p:contentPart>
        </mc:Choice>
        <mc:Fallback xmlns="">
          <p:pic>
            <p:nvPicPr>
              <p:cNvPr id="27" name="Ink 26">
                <a:extLst>
                  <a:ext uri="{FF2B5EF4-FFF2-40B4-BE49-F238E27FC236}">
                    <a16:creationId xmlns:a16="http://schemas.microsoft.com/office/drawing/2014/main" id="{24AAD48E-299B-024D-1422-853F6D35A24A}"/>
                  </a:ext>
                </a:extLst>
              </p:cNvPr>
              <p:cNvPicPr/>
              <p:nvPr/>
            </p:nvPicPr>
            <p:blipFill>
              <a:blip r:embed="rId16"/>
              <a:stretch>
                <a:fillRect/>
              </a:stretch>
            </p:blipFill>
            <p:spPr>
              <a:xfrm>
                <a:off x="7614842" y="3198369"/>
                <a:ext cx="3386880" cy="1465200"/>
              </a:xfrm>
              <a:prstGeom prst="rect">
                <a:avLst/>
              </a:prstGeom>
            </p:spPr>
          </p:pic>
        </mc:Fallback>
      </mc:AlternateContent>
      <p:sp>
        <p:nvSpPr>
          <p:cNvPr id="28" name="TextBox 27">
            <a:extLst>
              <a:ext uri="{FF2B5EF4-FFF2-40B4-BE49-F238E27FC236}">
                <a16:creationId xmlns:a16="http://schemas.microsoft.com/office/drawing/2014/main" id="{FD2EE036-26F9-9FB5-93DC-4AAE9F9A0F99}"/>
              </a:ext>
            </a:extLst>
          </p:cNvPr>
          <p:cNvSpPr txBox="1"/>
          <p:nvPr/>
        </p:nvSpPr>
        <p:spPr>
          <a:xfrm>
            <a:off x="669399" y="1119025"/>
            <a:ext cx="2993127" cy="4524315"/>
          </a:xfrm>
          <a:prstGeom prst="rect">
            <a:avLst/>
          </a:prstGeom>
          <a:noFill/>
        </p:spPr>
        <p:txBody>
          <a:bodyPr wrap="none" rtlCol="0">
            <a:spAutoFit/>
          </a:bodyPr>
          <a:lstStyle/>
          <a:p>
            <a:r>
              <a:rPr lang="en-US" dirty="0"/>
              <a:t>Fiber Layouts:</a:t>
            </a:r>
          </a:p>
          <a:p>
            <a:pPr marL="285750" indent="-285750">
              <a:buFontTx/>
              <a:buChar char="-"/>
            </a:pPr>
            <a:r>
              <a:rPr lang="en-US" dirty="0"/>
              <a:t>ABC   	~ 100 m</a:t>
            </a:r>
          </a:p>
          <a:p>
            <a:pPr marL="285750" indent="-285750">
              <a:buFontTx/>
              <a:buChar char="-"/>
            </a:pPr>
            <a:r>
              <a:rPr lang="en-US" dirty="0"/>
              <a:t>AD     	~ 70 m</a:t>
            </a:r>
          </a:p>
          <a:p>
            <a:pPr marL="285750" indent="-285750">
              <a:buFontTx/>
              <a:buChar char="-"/>
            </a:pPr>
            <a:r>
              <a:rPr lang="en-US" dirty="0"/>
              <a:t>AE     		~ 130 m</a:t>
            </a:r>
          </a:p>
          <a:p>
            <a:pPr marL="285750" indent="-285750">
              <a:buFontTx/>
              <a:buChar char="-"/>
            </a:pPr>
            <a:r>
              <a:rPr lang="en-US" dirty="0"/>
              <a:t>AF/AG 	~ 100 m</a:t>
            </a:r>
          </a:p>
          <a:p>
            <a:pPr marL="285750" indent="-285750">
              <a:buFontTx/>
              <a:buChar char="-"/>
            </a:pPr>
            <a:r>
              <a:rPr lang="en-US" dirty="0"/>
              <a:t>FB / CB  	~ 25 m</a:t>
            </a:r>
          </a:p>
          <a:p>
            <a:pPr marL="285750" indent="-285750">
              <a:buFontTx/>
              <a:buChar char="-"/>
            </a:pPr>
            <a:r>
              <a:rPr lang="en-US" dirty="0"/>
              <a:t>FC    	       	~ 12 m</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342900" indent="-342900">
              <a:buAutoNum type="alphaUcParenBoth"/>
            </a:pPr>
            <a:r>
              <a:rPr lang="en-US" dirty="0"/>
              <a:t> DAQ room Patch Panel</a:t>
            </a:r>
          </a:p>
          <a:p>
            <a:pPr marL="342900" indent="-342900">
              <a:buAutoNum type="alphaUcParenBoth"/>
            </a:pPr>
            <a:r>
              <a:rPr lang="en-US" dirty="0"/>
              <a:t> WAH Patch Panel</a:t>
            </a:r>
          </a:p>
          <a:p>
            <a:pPr marL="342900" indent="-342900">
              <a:buAutoNum type="alphaUcParenBoth"/>
            </a:pPr>
            <a:r>
              <a:rPr lang="en-US" dirty="0"/>
              <a:t> FEB Connections</a:t>
            </a:r>
          </a:p>
          <a:p>
            <a:pPr marL="342900" indent="-342900">
              <a:buAutoNum type="alphaUcParenBoth"/>
            </a:pPr>
            <a:r>
              <a:rPr lang="en-US" dirty="0"/>
              <a:t>  - 40 m</a:t>
            </a:r>
          </a:p>
          <a:p>
            <a:pPr marL="342900" indent="-342900">
              <a:buAutoNum type="alphaUcParenBoth"/>
            </a:pPr>
            <a:r>
              <a:rPr lang="en-US" dirty="0"/>
              <a:t> + 40 m</a:t>
            </a:r>
          </a:p>
          <a:p>
            <a:pPr marL="342900" indent="-342900">
              <a:buAutoNum type="alphaUcParenBoth"/>
            </a:pPr>
            <a:r>
              <a:rPr lang="en-US" dirty="0"/>
              <a:t> BPM positions</a:t>
            </a:r>
          </a:p>
        </p:txBody>
      </p:sp>
    </p:spTree>
    <p:extLst>
      <p:ext uri="{BB962C8B-B14F-4D97-AF65-F5344CB8AC3E}">
        <p14:creationId xmlns:p14="http://schemas.microsoft.com/office/powerpoint/2010/main" val="385024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AA47-B1BB-C81F-EDE8-512D0E09F695}"/>
              </a:ext>
            </a:extLst>
          </p:cNvPr>
          <p:cNvSpPr>
            <a:spLocks noGrp="1"/>
          </p:cNvSpPr>
          <p:nvPr>
            <p:ph type="title"/>
          </p:nvPr>
        </p:nvSpPr>
        <p:spPr/>
        <p:txBody>
          <a:bodyPr/>
          <a:lstStyle/>
          <a:p>
            <a:r>
              <a:rPr lang="en-US" dirty="0"/>
              <a:t>PID is the most sensitive to timing resolution</a:t>
            </a:r>
          </a:p>
        </p:txBody>
      </p:sp>
      <p:pic>
        <p:nvPicPr>
          <p:cNvPr id="4" name="Picture 3">
            <a:extLst>
              <a:ext uri="{FF2B5EF4-FFF2-40B4-BE49-F238E27FC236}">
                <a16:creationId xmlns:a16="http://schemas.microsoft.com/office/drawing/2014/main" id="{DBD57F82-9E05-B0E3-45D4-59C314DF2EE5}"/>
              </a:ext>
            </a:extLst>
          </p:cNvPr>
          <p:cNvPicPr>
            <a:picLocks noChangeAspect="1"/>
          </p:cNvPicPr>
          <p:nvPr/>
        </p:nvPicPr>
        <p:blipFill>
          <a:blip r:embed="rId2"/>
          <a:stretch>
            <a:fillRect/>
          </a:stretch>
        </p:blipFill>
        <p:spPr>
          <a:xfrm>
            <a:off x="4781366" y="920427"/>
            <a:ext cx="7218723" cy="4109308"/>
          </a:xfrm>
          <a:prstGeom prst="rect">
            <a:avLst/>
          </a:prstGeom>
        </p:spPr>
      </p:pic>
      <p:graphicFrame>
        <p:nvGraphicFramePr>
          <p:cNvPr id="5" name="Table 4">
            <a:extLst>
              <a:ext uri="{FF2B5EF4-FFF2-40B4-BE49-F238E27FC236}">
                <a16:creationId xmlns:a16="http://schemas.microsoft.com/office/drawing/2014/main" id="{A1DFCBCD-0967-1C2F-543F-4E2FF4FC6A1C}"/>
              </a:ext>
            </a:extLst>
          </p:cNvPr>
          <p:cNvGraphicFramePr>
            <a:graphicFrameLocks noGrp="1"/>
          </p:cNvGraphicFramePr>
          <p:nvPr>
            <p:extLst>
              <p:ext uri="{D42A27DB-BD31-4B8C-83A1-F6EECF244321}">
                <p14:modId xmlns:p14="http://schemas.microsoft.com/office/powerpoint/2010/main" val="651402244"/>
              </p:ext>
            </p:extLst>
          </p:nvPr>
        </p:nvGraphicFramePr>
        <p:xfrm>
          <a:off x="540085" y="908280"/>
          <a:ext cx="4238171" cy="4121455"/>
        </p:xfrm>
        <a:graphic>
          <a:graphicData uri="http://schemas.openxmlformats.org/drawingml/2006/table">
            <a:tbl>
              <a:tblPr firstRow="1" bandRow="1">
                <a:tableStyleId>{5C22544A-7EE6-4342-B048-85BDC9FD1C3A}</a:tableStyleId>
              </a:tblPr>
              <a:tblGrid>
                <a:gridCol w="1316216">
                  <a:extLst>
                    <a:ext uri="{9D8B030D-6E8A-4147-A177-3AD203B41FA5}">
                      <a16:colId xmlns:a16="http://schemas.microsoft.com/office/drawing/2014/main" val="1768991093"/>
                    </a:ext>
                  </a:extLst>
                </a:gridCol>
                <a:gridCol w="2921955">
                  <a:extLst>
                    <a:ext uri="{9D8B030D-6E8A-4147-A177-3AD203B41FA5}">
                      <a16:colId xmlns:a16="http://schemas.microsoft.com/office/drawing/2014/main" val="2738502883"/>
                    </a:ext>
                  </a:extLst>
                </a:gridCol>
              </a:tblGrid>
              <a:tr h="844663">
                <a:tc>
                  <a:txBody>
                    <a:bodyPr/>
                    <a:lstStyle/>
                    <a:p>
                      <a:r>
                        <a:rPr lang="en-US" dirty="0"/>
                        <a:t>DET</a:t>
                      </a:r>
                    </a:p>
                  </a:txBody>
                  <a:tcPr/>
                </a:tc>
                <a:tc>
                  <a:txBody>
                    <a:bodyPr/>
                    <a:lstStyle/>
                    <a:p>
                      <a:r>
                        <a:rPr lang="en-US" dirty="0"/>
                        <a:t>Timing Resolution</a:t>
                      </a:r>
                    </a:p>
                  </a:txBody>
                  <a:tcPr/>
                </a:tc>
                <a:extLst>
                  <a:ext uri="{0D108BD9-81ED-4DB2-BD59-A6C34878D82A}">
                    <a16:rowId xmlns:a16="http://schemas.microsoft.com/office/drawing/2014/main" val="538409677"/>
                  </a:ext>
                </a:extLst>
              </a:tr>
              <a:tr h="482664">
                <a:tc>
                  <a:txBody>
                    <a:bodyPr/>
                    <a:lstStyle/>
                    <a:p>
                      <a:r>
                        <a:rPr lang="en-US" dirty="0" err="1"/>
                        <a:t>pfRICH</a:t>
                      </a:r>
                      <a:endParaRPr lang="en-US" dirty="0"/>
                    </a:p>
                  </a:txBody>
                  <a:tcPr/>
                </a:tc>
                <a:tc>
                  <a:txBody>
                    <a:bodyPr/>
                    <a:lstStyle/>
                    <a:p>
                      <a:r>
                        <a:rPr lang="en-US" dirty="0"/>
                        <a:t>30-40 </a:t>
                      </a:r>
                      <a:r>
                        <a:rPr lang="en-US" dirty="0" err="1"/>
                        <a:t>ps</a:t>
                      </a:r>
                      <a:endParaRPr lang="en-US" dirty="0"/>
                    </a:p>
                  </a:txBody>
                  <a:tcPr/>
                </a:tc>
                <a:extLst>
                  <a:ext uri="{0D108BD9-81ED-4DB2-BD59-A6C34878D82A}">
                    <a16:rowId xmlns:a16="http://schemas.microsoft.com/office/drawing/2014/main" val="3340573167"/>
                  </a:ext>
                </a:extLst>
              </a:tr>
              <a:tr h="482664">
                <a:tc>
                  <a:txBody>
                    <a:bodyPr/>
                    <a:lstStyle/>
                    <a:p>
                      <a:r>
                        <a:rPr lang="en-US" dirty="0"/>
                        <a:t>DIRC</a:t>
                      </a:r>
                    </a:p>
                  </a:txBody>
                  <a:tcPr/>
                </a:tc>
                <a:tc>
                  <a:txBody>
                    <a:bodyPr/>
                    <a:lstStyle/>
                    <a:p>
                      <a:r>
                        <a:rPr lang="en-US" dirty="0"/>
                        <a:t>N/A ? </a:t>
                      </a:r>
                    </a:p>
                  </a:txBody>
                  <a:tcPr/>
                </a:tc>
                <a:extLst>
                  <a:ext uri="{0D108BD9-81ED-4DB2-BD59-A6C34878D82A}">
                    <a16:rowId xmlns:a16="http://schemas.microsoft.com/office/drawing/2014/main" val="530765029"/>
                  </a:ext>
                </a:extLst>
              </a:tr>
              <a:tr h="482664">
                <a:tc>
                  <a:txBody>
                    <a:bodyPr/>
                    <a:lstStyle/>
                    <a:p>
                      <a:r>
                        <a:rPr lang="en-US" dirty="0"/>
                        <a:t>Barrel TOF</a:t>
                      </a:r>
                    </a:p>
                  </a:txBody>
                  <a:tcPr/>
                </a:tc>
                <a:tc>
                  <a:txBody>
                    <a:bodyPr/>
                    <a:lstStyle/>
                    <a:p>
                      <a:r>
                        <a:rPr lang="en-US" dirty="0"/>
                        <a:t>35 </a:t>
                      </a:r>
                      <a:r>
                        <a:rPr lang="en-US" dirty="0" err="1"/>
                        <a:t>ps</a:t>
                      </a:r>
                      <a:endParaRPr lang="en-US" dirty="0"/>
                    </a:p>
                  </a:txBody>
                  <a:tcPr/>
                </a:tc>
                <a:extLst>
                  <a:ext uri="{0D108BD9-81ED-4DB2-BD59-A6C34878D82A}">
                    <a16:rowId xmlns:a16="http://schemas.microsoft.com/office/drawing/2014/main" val="2648304720"/>
                  </a:ext>
                </a:extLst>
              </a:tr>
              <a:tr h="624252">
                <a:tc>
                  <a:txBody>
                    <a:bodyPr/>
                    <a:lstStyle/>
                    <a:p>
                      <a:r>
                        <a:rPr lang="en-US" dirty="0"/>
                        <a:t>Forward TOF</a:t>
                      </a:r>
                    </a:p>
                  </a:txBody>
                  <a:tcPr/>
                </a:tc>
                <a:tc>
                  <a:txBody>
                    <a:bodyPr/>
                    <a:lstStyle/>
                    <a:p>
                      <a:r>
                        <a:rPr lang="en-US" dirty="0"/>
                        <a:t>20 </a:t>
                      </a:r>
                      <a:r>
                        <a:rPr lang="en-US" dirty="0" err="1"/>
                        <a:t>ps</a:t>
                      </a:r>
                      <a:endParaRPr lang="en-US" dirty="0"/>
                    </a:p>
                  </a:txBody>
                  <a:tcPr/>
                </a:tc>
                <a:extLst>
                  <a:ext uri="{0D108BD9-81ED-4DB2-BD59-A6C34878D82A}">
                    <a16:rowId xmlns:a16="http://schemas.microsoft.com/office/drawing/2014/main" val="1782536287"/>
                  </a:ext>
                </a:extLst>
              </a:tr>
              <a:tr h="1159325">
                <a:tc>
                  <a:txBody>
                    <a:bodyPr/>
                    <a:lstStyle/>
                    <a:p>
                      <a:r>
                        <a:rPr lang="en-US" dirty="0" err="1"/>
                        <a:t>dRICH</a:t>
                      </a:r>
                      <a:endParaRPr lang="en-US" dirty="0"/>
                    </a:p>
                  </a:txBody>
                  <a:tcPr/>
                </a:tc>
                <a:tc>
                  <a:txBody>
                    <a:bodyPr/>
                    <a:lstStyle/>
                    <a:p>
                      <a:r>
                        <a:rPr lang="en-US" dirty="0"/>
                        <a:t>N/A*  </a:t>
                      </a:r>
                    </a:p>
                    <a:p>
                      <a:pPr marL="285750" indent="-285750">
                        <a:buFont typeface="Arial" panose="020B0604020202020204" pitchFamily="34" charset="0"/>
                        <a:buChar char="•"/>
                      </a:pPr>
                      <a:r>
                        <a:rPr lang="en-US" dirty="0"/>
                        <a:t>Real time requirement</a:t>
                      </a:r>
                    </a:p>
                    <a:p>
                      <a:pPr marL="0" indent="0">
                        <a:buFont typeface="Arial" panose="020B0604020202020204" pitchFamily="34" charset="0"/>
                        <a:buNone/>
                      </a:pPr>
                      <a:r>
                        <a:rPr lang="en-US" dirty="0"/>
                        <a:t>        &lt; O(1 ns) for</a:t>
                      </a:r>
                    </a:p>
                    <a:p>
                      <a:pPr marL="0" indent="0">
                        <a:buFont typeface="Arial" panose="020B0604020202020204" pitchFamily="34" charset="0"/>
                        <a:buNone/>
                      </a:pPr>
                      <a:r>
                        <a:rPr lang="en-US" dirty="0"/>
                        <a:t>           noise shutter</a:t>
                      </a:r>
                    </a:p>
                  </a:txBody>
                  <a:tcPr/>
                </a:tc>
                <a:extLst>
                  <a:ext uri="{0D108BD9-81ED-4DB2-BD59-A6C34878D82A}">
                    <a16:rowId xmlns:a16="http://schemas.microsoft.com/office/drawing/2014/main" val="2066803292"/>
                  </a:ext>
                </a:extLst>
              </a:tr>
            </a:tbl>
          </a:graphicData>
        </a:graphic>
      </p:graphicFrame>
      <p:sp>
        <p:nvSpPr>
          <p:cNvPr id="6" name="TextBox 5">
            <a:extLst>
              <a:ext uri="{FF2B5EF4-FFF2-40B4-BE49-F238E27FC236}">
                <a16:creationId xmlns:a16="http://schemas.microsoft.com/office/drawing/2014/main" id="{F47F7868-B0C8-53EB-E4AE-EF22452256B1}"/>
              </a:ext>
            </a:extLst>
          </p:cNvPr>
          <p:cNvSpPr txBox="1"/>
          <p:nvPr/>
        </p:nvSpPr>
        <p:spPr>
          <a:xfrm>
            <a:off x="996902" y="5193425"/>
            <a:ext cx="10594665" cy="923330"/>
          </a:xfrm>
          <a:prstGeom prst="rect">
            <a:avLst/>
          </a:prstGeom>
          <a:noFill/>
        </p:spPr>
        <p:txBody>
          <a:bodyPr wrap="square" rtlCol="0">
            <a:spAutoFit/>
          </a:bodyPr>
          <a:lstStyle/>
          <a:p>
            <a:pPr marL="285750" indent="-285750">
              <a:buFont typeface="Arial" panose="020B0604020202020204" pitchFamily="34" charset="0"/>
              <a:buChar char="•"/>
            </a:pPr>
            <a:r>
              <a:rPr lang="en-US" dirty="0"/>
              <a:t>Not 100% clear if these time resolutions are meant as descriptions of the technology, or as requirements for the success of the physics programs</a:t>
            </a:r>
          </a:p>
          <a:p>
            <a:pPr marL="285750" indent="-28575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DDE30F0-4887-59DF-FF64-E1D1DE2BADB0}"/>
                  </a:ext>
                </a:extLst>
              </p14:cNvPr>
              <p14:cNvContentPartPr/>
              <p14:nvPr/>
            </p14:nvContentPartPr>
            <p14:xfrm>
              <a:off x="4778256" y="4016460"/>
              <a:ext cx="888840" cy="730080"/>
            </p14:xfrm>
          </p:contentPart>
        </mc:Choice>
        <mc:Fallback xmlns="">
          <p:pic>
            <p:nvPicPr>
              <p:cNvPr id="3" name="Ink 2">
                <a:extLst>
                  <a:ext uri="{FF2B5EF4-FFF2-40B4-BE49-F238E27FC236}">
                    <a16:creationId xmlns:a16="http://schemas.microsoft.com/office/drawing/2014/main" id="{9DDE30F0-4887-59DF-FF64-E1D1DE2BADB0}"/>
                  </a:ext>
                </a:extLst>
              </p:cNvPr>
              <p:cNvPicPr/>
              <p:nvPr/>
            </p:nvPicPr>
            <p:blipFill>
              <a:blip r:embed="rId4"/>
              <a:stretch>
                <a:fillRect/>
              </a:stretch>
            </p:blipFill>
            <p:spPr>
              <a:xfrm>
                <a:off x="4724256" y="3908460"/>
                <a:ext cx="996480" cy="945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03D585C-8E1D-4DE3-FE39-230774661EC8}"/>
                  </a:ext>
                </a:extLst>
              </p14:cNvPr>
              <p14:cNvContentPartPr/>
              <p14:nvPr/>
            </p14:nvContentPartPr>
            <p14:xfrm>
              <a:off x="7924232" y="3596840"/>
              <a:ext cx="909360" cy="745200"/>
            </p14:xfrm>
          </p:contentPart>
        </mc:Choice>
        <mc:Fallback xmlns="">
          <p:pic>
            <p:nvPicPr>
              <p:cNvPr id="7" name="Ink 6">
                <a:extLst>
                  <a:ext uri="{FF2B5EF4-FFF2-40B4-BE49-F238E27FC236}">
                    <a16:creationId xmlns:a16="http://schemas.microsoft.com/office/drawing/2014/main" id="{503D585C-8E1D-4DE3-FE39-230774661EC8}"/>
                  </a:ext>
                </a:extLst>
              </p:cNvPr>
              <p:cNvPicPr/>
              <p:nvPr/>
            </p:nvPicPr>
            <p:blipFill>
              <a:blip r:embed="rId6"/>
              <a:stretch>
                <a:fillRect/>
              </a:stretch>
            </p:blipFill>
            <p:spPr>
              <a:xfrm>
                <a:off x="7870211" y="3488840"/>
                <a:ext cx="1017043"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24A4B3E-6C97-A7D2-E32E-FCB88EB23BF4}"/>
                  </a:ext>
                </a:extLst>
              </p14:cNvPr>
              <p14:cNvContentPartPr/>
              <p14:nvPr/>
            </p14:nvContentPartPr>
            <p14:xfrm>
              <a:off x="9568822" y="3507477"/>
              <a:ext cx="1054440" cy="715680"/>
            </p14:xfrm>
          </p:contentPart>
        </mc:Choice>
        <mc:Fallback xmlns="">
          <p:pic>
            <p:nvPicPr>
              <p:cNvPr id="8" name="Ink 7">
                <a:extLst>
                  <a:ext uri="{FF2B5EF4-FFF2-40B4-BE49-F238E27FC236}">
                    <a16:creationId xmlns:a16="http://schemas.microsoft.com/office/drawing/2014/main" id="{224A4B3E-6C97-A7D2-E32E-FCB88EB23BF4}"/>
                  </a:ext>
                </a:extLst>
              </p:cNvPr>
              <p:cNvPicPr/>
              <p:nvPr/>
            </p:nvPicPr>
            <p:blipFill>
              <a:blip r:embed="rId8"/>
              <a:stretch>
                <a:fillRect/>
              </a:stretch>
            </p:blipFill>
            <p:spPr>
              <a:xfrm>
                <a:off x="9514840" y="3399477"/>
                <a:ext cx="1162043" cy="931320"/>
              </a:xfrm>
              <a:prstGeom prst="rect">
                <a:avLst/>
              </a:prstGeom>
            </p:spPr>
          </p:pic>
        </mc:Fallback>
      </mc:AlternateContent>
    </p:spTree>
    <p:extLst>
      <p:ext uri="{BB962C8B-B14F-4D97-AF65-F5344CB8AC3E}">
        <p14:creationId xmlns:p14="http://schemas.microsoft.com/office/powerpoint/2010/main" val="257203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C1D9-E6A7-2F64-A8D9-A25D2E9F0721}"/>
              </a:ext>
            </a:extLst>
          </p:cNvPr>
          <p:cNvSpPr>
            <a:spLocks noGrp="1"/>
          </p:cNvSpPr>
          <p:nvPr>
            <p:ph type="title"/>
          </p:nvPr>
        </p:nvSpPr>
        <p:spPr/>
        <p:txBody>
          <a:bodyPr/>
          <a:lstStyle/>
          <a:p>
            <a:r>
              <a:rPr lang="en-US" dirty="0"/>
              <a:t>Timing Requirements  DAQ</a:t>
            </a:r>
          </a:p>
        </p:txBody>
      </p:sp>
      <p:sp>
        <p:nvSpPr>
          <p:cNvPr id="3" name="TextBox 2">
            <a:extLst>
              <a:ext uri="{FF2B5EF4-FFF2-40B4-BE49-F238E27FC236}">
                <a16:creationId xmlns:a16="http://schemas.microsoft.com/office/drawing/2014/main" id="{7FF6036F-56F3-09EB-6446-BF60EE6C0803}"/>
              </a:ext>
            </a:extLst>
          </p:cNvPr>
          <p:cNvSpPr txBox="1"/>
          <p:nvPr/>
        </p:nvSpPr>
        <p:spPr>
          <a:xfrm>
            <a:off x="990207" y="1380636"/>
            <a:ext cx="10547911" cy="830997"/>
          </a:xfrm>
          <a:prstGeom prst="rect">
            <a:avLst/>
          </a:prstGeom>
          <a:solidFill>
            <a:schemeClr val="tx2">
              <a:lumMod val="20000"/>
              <a:lumOff val="80000"/>
            </a:schemeClr>
          </a:solidFill>
          <a:ln w="12700">
            <a:solidFill>
              <a:schemeClr val="tx1"/>
            </a:solidFill>
          </a:ln>
        </p:spPr>
        <p:txBody>
          <a:bodyPr wrap="square" rtlCol="0">
            <a:spAutoFit/>
          </a:bodyPr>
          <a:lstStyle/>
          <a:p>
            <a:pPr marL="1941513" indent="-1941513"/>
            <a:r>
              <a:rPr lang="en-US" sz="1600" dirty="0"/>
              <a:t>P-DET-COMP.18:   	The GTU will deliver a stable high-resolution clock at the level of 100ps jitter to DET subsystems, with an option to deliver up to a 5ps jitter clock to DET subsystems requiring very high-resolution timing measurements.</a:t>
            </a:r>
          </a:p>
        </p:txBody>
      </p:sp>
      <p:sp>
        <p:nvSpPr>
          <p:cNvPr id="4" name="TextBox 3">
            <a:extLst>
              <a:ext uri="{FF2B5EF4-FFF2-40B4-BE49-F238E27FC236}">
                <a16:creationId xmlns:a16="http://schemas.microsoft.com/office/drawing/2014/main" id="{6A724D78-9CFC-9A15-6995-D00FA3B8E094}"/>
              </a:ext>
            </a:extLst>
          </p:cNvPr>
          <p:cNvSpPr txBox="1"/>
          <p:nvPr/>
        </p:nvSpPr>
        <p:spPr>
          <a:xfrm>
            <a:off x="990208" y="2233183"/>
            <a:ext cx="10547910" cy="584775"/>
          </a:xfrm>
          <a:prstGeom prst="rect">
            <a:avLst/>
          </a:prstGeom>
          <a:solidFill>
            <a:schemeClr val="tx2">
              <a:lumMod val="20000"/>
              <a:lumOff val="80000"/>
            </a:schemeClr>
          </a:solidFill>
          <a:ln w="12700">
            <a:solidFill>
              <a:schemeClr val="tx1"/>
            </a:solidFill>
          </a:ln>
        </p:spPr>
        <p:txBody>
          <a:bodyPr wrap="square" rtlCol="0">
            <a:spAutoFit/>
          </a:bodyPr>
          <a:lstStyle/>
          <a:p>
            <a:pPr marL="1941513" indent="-1941513"/>
            <a:r>
              <a:rPr lang="en-US" sz="1600" dirty="0"/>
              <a:t>P-DET-COMP.19: 	The DAQ system will require interfaces to the accelerator which provide timing and data exchange, and allow the accelerator to read the state and condition of detector systems.  </a:t>
            </a:r>
          </a:p>
        </p:txBody>
      </p:sp>
      <p:sp>
        <p:nvSpPr>
          <p:cNvPr id="5" name="TextBox 4">
            <a:extLst>
              <a:ext uri="{FF2B5EF4-FFF2-40B4-BE49-F238E27FC236}">
                <a16:creationId xmlns:a16="http://schemas.microsoft.com/office/drawing/2014/main" id="{D108994E-A73A-23B2-F53E-DDD5FA032A9E}"/>
              </a:ext>
            </a:extLst>
          </p:cNvPr>
          <p:cNvSpPr txBox="1"/>
          <p:nvPr/>
        </p:nvSpPr>
        <p:spPr>
          <a:xfrm>
            <a:off x="990206" y="3218028"/>
            <a:ext cx="10547911" cy="1077218"/>
          </a:xfrm>
          <a:prstGeom prst="rect">
            <a:avLst/>
          </a:prstGeom>
          <a:solidFill>
            <a:schemeClr val="bg1">
              <a:lumMod val="85000"/>
            </a:schemeClr>
          </a:solidFill>
          <a:ln w="12700">
            <a:solidFill>
              <a:schemeClr val="tx1"/>
            </a:solidFill>
          </a:ln>
        </p:spPr>
        <p:txBody>
          <a:bodyPr wrap="square" rtlCol="0">
            <a:spAutoFit/>
          </a:bodyPr>
          <a:lstStyle/>
          <a:p>
            <a:pPr marL="1941513" indent="-1941513"/>
            <a:r>
              <a:rPr lang="en-US" sz="1600" dirty="0"/>
              <a:t>P-DET-COMP.18: 	The GTU will deliver a high-resolution clock to the RDO boards.   The clock measured at the RDO will have &lt;= 8ps Jitter.  The clock phase between the output of the GTU and the output of the RDO will have a constant offset stable to &lt;= 50  ps.  The DAQ will measure phase drift within 10 ps.  </a:t>
            </a:r>
          </a:p>
        </p:txBody>
      </p:sp>
      <p:sp>
        <p:nvSpPr>
          <p:cNvPr id="6" name="TextBox 5">
            <a:extLst>
              <a:ext uri="{FF2B5EF4-FFF2-40B4-BE49-F238E27FC236}">
                <a16:creationId xmlns:a16="http://schemas.microsoft.com/office/drawing/2014/main" id="{89316A21-4F66-6754-6344-08409E697699}"/>
              </a:ext>
            </a:extLst>
          </p:cNvPr>
          <p:cNvSpPr txBox="1"/>
          <p:nvPr/>
        </p:nvSpPr>
        <p:spPr>
          <a:xfrm>
            <a:off x="990206" y="4323326"/>
            <a:ext cx="10547911" cy="830997"/>
          </a:xfrm>
          <a:prstGeom prst="rect">
            <a:avLst/>
          </a:prstGeom>
          <a:solidFill>
            <a:schemeClr val="bg1">
              <a:lumMod val="85000"/>
            </a:schemeClr>
          </a:solidFill>
          <a:ln w="12700">
            <a:solidFill>
              <a:schemeClr val="tx1"/>
            </a:solidFill>
          </a:ln>
        </p:spPr>
        <p:txBody>
          <a:bodyPr wrap="square" rtlCol="0">
            <a:spAutoFit/>
          </a:bodyPr>
          <a:lstStyle/>
          <a:p>
            <a:pPr marL="1941513" indent="-1941513"/>
            <a:r>
              <a:rPr lang="en-US" sz="1600" dirty="0"/>
              <a:t>P-DET-COMP.19: 	The DAQ system will require interfaces to the accelerator which provide timing data exchange.  The clock delivered to DAQ will have jitter &lt;= 8ps.   The clock delivered to DAQ will have a constant offset to the RF clock stable to &lt;= 8 ps. </a:t>
            </a:r>
          </a:p>
        </p:txBody>
      </p:sp>
      <p:sp>
        <p:nvSpPr>
          <p:cNvPr id="14" name="TextBox 13">
            <a:extLst>
              <a:ext uri="{FF2B5EF4-FFF2-40B4-BE49-F238E27FC236}">
                <a16:creationId xmlns:a16="http://schemas.microsoft.com/office/drawing/2014/main" id="{47658125-B9C4-C66E-5FBC-5F7162EEED0D}"/>
              </a:ext>
            </a:extLst>
          </p:cNvPr>
          <p:cNvSpPr txBox="1"/>
          <p:nvPr/>
        </p:nvSpPr>
        <p:spPr>
          <a:xfrm>
            <a:off x="461963" y="978933"/>
            <a:ext cx="11076155" cy="338554"/>
          </a:xfrm>
          <a:prstGeom prst="rect">
            <a:avLst/>
          </a:prstGeom>
          <a:solidFill>
            <a:schemeClr val="tx2">
              <a:lumMod val="20000"/>
              <a:lumOff val="80000"/>
            </a:schemeClr>
          </a:solidFill>
          <a:ln w="12700">
            <a:solidFill>
              <a:schemeClr val="tx1"/>
            </a:solidFill>
          </a:ln>
        </p:spPr>
        <p:txBody>
          <a:bodyPr wrap="square" rtlCol="0">
            <a:spAutoFit/>
          </a:bodyPr>
          <a:lstStyle/>
          <a:p>
            <a:pPr marL="1941513" indent="-1941513"/>
            <a:r>
              <a:rPr lang="en-US" sz="1600" dirty="0"/>
              <a:t>F-DET-COMP.11: Global Timing Unit (GTU) will provide common timing information to all DET sub systems</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B493CD7-26A5-C704-B021-3A588A5B6B2E}"/>
                  </a:ext>
                </a:extLst>
              </p14:cNvPr>
              <p14:cNvContentPartPr/>
              <p14:nvPr/>
            </p14:nvContentPartPr>
            <p14:xfrm>
              <a:off x="4129176" y="4702191"/>
              <a:ext cx="4621320" cy="51840"/>
            </p14:xfrm>
          </p:contentPart>
        </mc:Choice>
        <mc:Fallback xmlns="">
          <p:pic>
            <p:nvPicPr>
              <p:cNvPr id="8" name="Ink 7">
                <a:extLst>
                  <a:ext uri="{FF2B5EF4-FFF2-40B4-BE49-F238E27FC236}">
                    <a16:creationId xmlns:a16="http://schemas.microsoft.com/office/drawing/2014/main" id="{3B493CD7-26A5-C704-B021-3A588A5B6B2E}"/>
                  </a:ext>
                </a:extLst>
              </p:cNvPr>
              <p:cNvPicPr/>
              <p:nvPr/>
            </p:nvPicPr>
            <p:blipFill>
              <a:blip r:embed="rId3"/>
              <a:stretch>
                <a:fillRect/>
              </a:stretch>
            </p:blipFill>
            <p:spPr>
              <a:xfrm>
                <a:off x="4075176" y="4594191"/>
                <a:ext cx="4728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97226A1-003F-8469-5ACC-997A8A911AF4}"/>
                  </a:ext>
                </a:extLst>
              </p14:cNvPr>
              <p14:cNvContentPartPr/>
              <p14:nvPr/>
            </p14:nvContentPartPr>
            <p14:xfrm>
              <a:off x="4047821" y="5000919"/>
              <a:ext cx="4432680" cy="65880"/>
            </p14:xfrm>
          </p:contentPart>
        </mc:Choice>
        <mc:Fallback xmlns="">
          <p:pic>
            <p:nvPicPr>
              <p:cNvPr id="9" name="Ink 8">
                <a:extLst>
                  <a:ext uri="{FF2B5EF4-FFF2-40B4-BE49-F238E27FC236}">
                    <a16:creationId xmlns:a16="http://schemas.microsoft.com/office/drawing/2014/main" id="{897226A1-003F-8469-5ACC-997A8A911AF4}"/>
                  </a:ext>
                </a:extLst>
              </p:cNvPr>
              <p:cNvPicPr/>
              <p:nvPr/>
            </p:nvPicPr>
            <p:blipFill>
              <a:blip r:embed="rId5"/>
              <a:stretch>
                <a:fillRect/>
              </a:stretch>
            </p:blipFill>
            <p:spPr>
              <a:xfrm>
                <a:off x="3993821" y="4893506"/>
                <a:ext cx="4540320" cy="28034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377EF98-239C-7F4B-E4ED-D3188068C718}"/>
                  </a:ext>
                </a:extLst>
              </p14:cNvPr>
              <p14:cNvContentPartPr/>
              <p14:nvPr/>
            </p14:nvContentPartPr>
            <p14:xfrm>
              <a:off x="5193081" y="4969059"/>
              <a:ext cx="3230280" cy="63720"/>
            </p14:xfrm>
          </p:contentPart>
        </mc:Choice>
        <mc:Fallback xmlns="">
          <p:pic>
            <p:nvPicPr>
              <p:cNvPr id="10" name="Ink 9">
                <a:extLst>
                  <a:ext uri="{FF2B5EF4-FFF2-40B4-BE49-F238E27FC236}">
                    <a16:creationId xmlns:a16="http://schemas.microsoft.com/office/drawing/2014/main" id="{C377EF98-239C-7F4B-E4ED-D3188068C718}"/>
                  </a:ext>
                </a:extLst>
              </p:cNvPr>
              <p:cNvPicPr/>
              <p:nvPr/>
            </p:nvPicPr>
            <p:blipFill>
              <a:blip r:embed="rId7"/>
              <a:stretch>
                <a:fillRect/>
              </a:stretch>
            </p:blipFill>
            <p:spPr>
              <a:xfrm>
                <a:off x="5139087" y="4861666"/>
                <a:ext cx="3337908" cy="278149"/>
              </a:xfrm>
              <a:prstGeom prst="rect">
                <a:avLst/>
              </a:prstGeom>
            </p:spPr>
          </p:pic>
        </mc:Fallback>
      </mc:AlternateContent>
    </p:spTree>
    <p:extLst>
      <p:ext uri="{BB962C8B-B14F-4D97-AF65-F5344CB8AC3E}">
        <p14:creationId xmlns:p14="http://schemas.microsoft.com/office/powerpoint/2010/main" val="146500401"/>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3B EIC_PPT_Outline_Template_Widescreen_0224.potx" id="{E6C5CCA8-604B-4BF3-AD52-0CCDA95A2BA6}" vid="{8057B053-B9B7-4C41-ADDD-67BAEC9A00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quence xmlns="3b6a705c-5149-41b7-ae9a-732190ba5a52">10</Sequence>
    <Status xmlns="3b6a705c-5149-41b7-ae9a-732190ba5a52">Posted</Status>
    <Day xmlns="3b6a705c-5149-41b7-ae9a-732190ba5a52">2025-01-08T05:00:00+00:00</Da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C34C91B90C1548A4C3AA992774E13A" ma:contentTypeVersion="7" ma:contentTypeDescription="Create a new document." ma:contentTypeScope="" ma:versionID="7a61f8cd703a7205ecb4e678dec18d87">
  <xsd:schema xmlns:xsd="http://www.w3.org/2001/XMLSchema" xmlns:xs="http://www.w3.org/2001/XMLSchema" xmlns:p="http://schemas.microsoft.com/office/2006/metadata/properties" xmlns:ns2="3b6a705c-5149-41b7-ae9a-732190ba5a52" targetNamespace="http://schemas.microsoft.com/office/2006/metadata/properties" ma:root="true" ma:fieldsID="c225db4bd17ba7aa7935a5a4ed95403e" ns2:_="">
    <xsd:import namespace="3b6a705c-5149-41b7-ae9a-732190ba5a52"/>
    <xsd:element name="properties">
      <xsd:complexType>
        <xsd:sequence>
          <xsd:element name="documentManagement">
            <xsd:complexType>
              <xsd:all>
                <xsd:element ref="ns2:Day" minOccurs="0"/>
                <xsd:element ref="ns2:Status" minOccurs="0"/>
                <xsd:element ref="ns2:Sequ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a705c-5149-41b7-ae9a-732190ba5a52" elementFormDefault="qualified">
    <xsd:import namespace="http://schemas.microsoft.com/office/2006/documentManagement/types"/>
    <xsd:import namespace="http://schemas.microsoft.com/office/infopath/2007/PartnerControls"/>
    <xsd:element name="Day" ma:index="8" nillable="true" ma:displayName="Day" ma:format="DateOnly" ma:internalName="Day">
      <xsd:simpleType>
        <xsd:restriction base="dms:DateTime"/>
      </xsd:simpleType>
    </xsd:element>
    <xsd:element name="Status" ma:index="9" nillable="true" ma:displayName="Status" ma:format="Dropdown" ma:internalName="Status">
      <xsd:simpleType>
        <xsd:restriction base="dms:Choice">
          <xsd:enumeration value="Draft in Progress"/>
          <xsd:enumeration value="Read for Page Turns"/>
          <xsd:enumeration value="Ready For Dry Run"/>
          <xsd:enumeration value="Final Changes Complete"/>
          <xsd:enumeration value="Ready to Post"/>
          <xsd:enumeration value="Posted"/>
        </xsd:restriction>
      </xsd:simpleType>
    </xsd:element>
    <xsd:element name="Sequence" ma:index="10" nillable="true" ma:displayName="Sequence" ma:format="Dropdown" ma:internalName="Sequenc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E88647-562A-460A-88A0-13D05ABABF01}">
  <ds:schemaRefs>
    <ds:schemaRef ds:uri="3b6a705c-5149-41b7-ae9a-732190ba5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22D85F-60BA-4A51-A1DF-FC43A3B6C642}">
  <ds:schemaRefs>
    <ds:schemaRef ds:uri="http://schemas.microsoft.com/sharepoint/v3/contenttype/forms"/>
  </ds:schemaRefs>
</ds:datastoreItem>
</file>

<file path=customXml/itemProps3.xml><?xml version="1.0" encoding="utf-8"?>
<ds:datastoreItem xmlns:ds="http://schemas.openxmlformats.org/officeDocument/2006/customXml" ds:itemID="{E38BD9FA-22B1-478A-8AB8-5DA208C9F457}">
  <ds:schemaRefs>
    <ds:schemaRef ds:uri="3b6a705c-5149-41b7-ae9a-732190ba5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CD-3B EIC_PPT_Outline_Template_Widescreen_0924</Template>
  <TotalTime>3613</TotalTime>
  <Words>2051</Words>
  <Application>Microsoft Office PowerPoint</Application>
  <PresentationFormat>Widescreen</PresentationFormat>
  <Paragraphs>325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BNL</vt:lpstr>
      <vt:lpstr>Integration Issues Related to DAQ    * Timing Requirements  * TOF Requirements, T0, Calibrations – Satoshi Yano  * Data volumes, Event Rates, Noise   Jeff Landgraf</vt:lpstr>
      <vt:lpstr>Timing from RHIC (STAR) to ePIC</vt:lpstr>
      <vt:lpstr>Timing in ePIC</vt:lpstr>
      <vt:lpstr>What are these needs?</vt:lpstr>
      <vt:lpstr>EIC Streaming DAQ/Computing Architecture</vt:lpstr>
      <vt:lpstr>Timing System Connections</vt:lpstr>
      <vt:lpstr>Physical Layout</vt:lpstr>
      <vt:lpstr>PID is the most sensitive to timing resolution</vt:lpstr>
      <vt:lpstr>Timing Requirements  DAQ</vt:lpstr>
      <vt:lpstr>If 20-40 ps is requirement, then integration challenge:</vt:lpstr>
      <vt:lpstr>Definition of Time Requirements</vt:lpstr>
      <vt:lpstr>Parameters for TOF ASICS</vt:lpstr>
      <vt:lpstr>Fiber speed of light depends upon temperature</vt:lpstr>
      <vt:lpstr>Historical Temperatures In IP-6</vt:lpstr>
      <vt:lpstr>TcLink – Temperature Compensated Link</vt:lpstr>
      <vt:lpstr>TcLink #2</vt:lpstr>
      <vt:lpstr>Delivered clock from collider</vt:lpstr>
      <vt:lpstr>T0 variations of the collision relative to RF clock</vt:lpstr>
      <vt:lpstr>“Reasonable Estimates of full time resolution”</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DAQ/Computing</dc:title>
  <dc:subject/>
  <dc:creator>Jeff Landgraf</dc:creator>
  <cp:keywords/>
  <dc:description/>
  <cp:lastModifiedBy>Jeff Landgraf</cp:lastModifiedBy>
  <cp:revision>9</cp:revision>
  <dcterms:created xsi:type="dcterms:W3CDTF">2024-09-18T13:40:14Z</dcterms:created>
  <dcterms:modified xsi:type="dcterms:W3CDTF">2025-07-17T02:10:49Z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0x010100B8C34C91B90C1548A4C3AA992774E13A</vt:lpwstr>
  </property>
  <property fmtid="{D5CDD505-2E9C-101B-9397-08002B2CF9AE}" pid="3" name="MediaServiceImageTags">
    <vt:lpwstr/>
  </property>
  <property fmtid="{D5CDD505-2E9C-101B-9397-08002B2CF9AE}" pid="4" name="Order">
    <vt:lpwstr>5200.00000000000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Comments">
    <vt:lpwstr>Added names to "about us slide".</vt:lpwstr>
  </property>
  <property fmtid="{D5CDD505-2E9C-101B-9397-08002B2CF9AE}" pid="11" name="xd_Signature">
    <vt:lpwstr/>
  </property>
</Properties>
</file>