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5" r:id="rId4"/>
    <p:sldMasterId id="2147483701" r:id="rId5"/>
  </p:sldMasterIdLst>
  <p:notesMasterIdLst>
    <p:notesMasterId r:id="rId26"/>
  </p:notesMasterIdLst>
  <p:handoutMasterIdLst>
    <p:handoutMasterId r:id="rId27"/>
  </p:handoutMasterIdLst>
  <p:sldIdLst>
    <p:sldId id="5408" r:id="rId6"/>
    <p:sldId id="5870" r:id="rId7"/>
    <p:sldId id="6011" r:id="rId8"/>
    <p:sldId id="5931" r:id="rId9"/>
    <p:sldId id="6015" r:id="rId10"/>
    <p:sldId id="5980" r:id="rId11"/>
    <p:sldId id="6023" r:id="rId12"/>
    <p:sldId id="6018" r:id="rId13"/>
    <p:sldId id="6013" r:id="rId14"/>
    <p:sldId id="6002" r:id="rId15"/>
    <p:sldId id="6014" r:id="rId16"/>
    <p:sldId id="6007" r:id="rId17"/>
    <p:sldId id="6008" r:id="rId18"/>
    <p:sldId id="6009" r:id="rId19"/>
    <p:sldId id="6010" r:id="rId20"/>
    <p:sldId id="38878" r:id="rId21"/>
    <p:sldId id="329" r:id="rId22"/>
    <p:sldId id="263" r:id="rId23"/>
    <p:sldId id="5955" r:id="rId24"/>
    <p:sldId id="5846" r:id="rId2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A9BA12-75F3-999B-6336-4F962A2E6D06}" name="Matthew Cahill" initials="MC" userId="S::cahill@jlab.org::45bf416e-bc26-4c6a-b4ed-5d6267bd8ebc" providerId="AD"/>
  <p188:author id="{68731784-5840-F617-78C0-5362B2CCDEE0}" name="Jianwei Qiu" initials="JQ" userId="S::jqiu@JLAB.ORG::801aee4f-01be-445a-9d95-e46e4ef9bf4b" providerId="AD"/>
  <p188:author id="{5D57699C-63BE-E7E2-5E97-1E29C8038EAB}" name="Amber Boehnlein" initials="AB" userId="S::amber@jlab.org::9ee83fe6-ab0c-4884-84a0-de44469ed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91"/>
    <p:restoredTop sz="94704"/>
  </p:normalViewPr>
  <p:slideViewPr>
    <p:cSldViewPr snapToGrid="0">
      <p:cViewPr varScale="1">
        <p:scale>
          <a:sx n="93" d="100"/>
          <a:sy n="93" d="100"/>
        </p:scale>
        <p:origin x="245" y="77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6739EF-DE78-4BD6-8C9F-F201D8ACEA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C33AD-92BB-44BB-BA05-02A7C3F21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D0D0-0137-4454-BC41-5693ABE6EB3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B6196-9405-4755-9223-248295672D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6A6E-BEC1-44F1-A3BD-E9C2CC433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D98E-0F18-4F0C-8B8D-ADBD80845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31459-2223-604B-9133-6BCC57EA3391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6B486-E18D-8C49-8AB8-D9329548D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73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5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86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85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88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75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3cfc5256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43cfc5256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52E0C-DCF4-9F77-BE2A-37C542818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50AA1A-60B3-CDEA-0FB0-AF8DF8C83B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0CE74-A888-4742-30AE-AB9AEC98A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0C727-CF8F-A2F8-7520-04C944A6B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45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3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0E6BE28D-32FC-851D-CD9E-A40C397166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4858A-275D-2E7B-F3E0-4127DCDF3EE9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87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78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F7382-5E1C-4B4F-A2BE-730A0DAB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DCB94-70F6-43B1-8C3E-93DF3302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9AB88-57ED-48FA-ADF8-90F69790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82A-85AA-4495-AB6C-1CAA31F5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477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45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66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58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No Photos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June 12 All-hands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7/14/2025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2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C3C9B-AE73-E54A-B750-3F9607614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2C8B-5A40-8345-93E0-999741FEF590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51267-E2E8-8340-8C7F-00A4AD03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42869-AFEF-A64F-9027-09796B05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D47C-1704-1645-B264-C7193824D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9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23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04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15507" y="658336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July 14, 2025</a:t>
            </a:r>
          </a:p>
        </p:txBody>
      </p:sp>
      <p:pic>
        <p:nvPicPr>
          <p:cNvPr id="2" name="Picture 1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3869421E-355C-B3CE-94D8-A85B035992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1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9" r:id="rId6"/>
    <p:sldLayoutId id="2147483710" r:id="rId7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6147" y="661653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August 7, 2024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2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8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osti.gov/biblio/2274730" TargetMode="Externa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spirehep.net/literature/1981751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3F64-61F1-2087-8E80-D1D1F9D9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94" y="610558"/>
            <a:ext cx="11561038" cy="511358"/>
          </a:xfrm>
        </p:spPr>
        <p:txBody>
          <a:bodyPr>
            <a:no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Overview of Jefferson Laboratory S&amp;T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A0EDF-94CE-2AF9-7B53-6BB60DC6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94" y="2692942"/>
            <a:ext cx="11154058" cy="2585323"/>
          </a:xfrm>
        </p:spPr>
        <p:txBody>
          <a:bodyPr>
            <a:normAutofit/>
          </a:bodyPr>
          <a:lstStyle/>
          <a:p>
            <a:r>
              <a:rPr lang="en-US" b="1" dirty="0"/>
              <a:t>David J. Dean, </a:t>
            </a:r>
            <a:r>
              <a:rPr lang="en-US" i="1" dirty="0"/>
              <a:t>Deputy Director for Science and Technology</a:t>
            </a:r>
          </a:p>
          <a:p>
            <a:endParaRPr lang="en-US" dirty="0"/>
          </a:p>
          <a:p>
            <a:r>
              <a:rPr lang="en-US" b="1" dirty="0"/>
              <a:t>Presented To: </a:t>
            </a:r>
          </a:p>
          <a:p>
            <a:r>
              <a:rPr lang="en-US" dirty="0" err="1"/>
              <a:t>ePIC</a:t>
            </a:r>
            <a:r>
              <a:rPr lang="en-US" dirty="0"/>
              <a:t> and EIC UG meeting</a:t>
            </a:r>
          </a:p>
          <a:p>
            <a:endParaRPr lang="en-US" dirty="0"/>
          </a:p>
          <a:p>
            <a:r>
              <a:rPr lang="en-US" dirty="0"/>
              <a:t>July 14, 2025</a:t>
            </a:r>
          </a:p>
        </p:txBody>
      </p:sp>
    </p:spTree>
    <p:extLst>
      <p:ext uri="{BB962C8B-B14F-4D97-AF65-F5344CB8AC3E}">
        <p14:creationId xmlns:p14="http://schemas.microsoft.com/office/powerpoint/2010/main" val="15633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3F0B-A834-CBE4-CFEC-E951A0BE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8771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Physics Questions: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‘How big is the proton?’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AC3F41-5770-3170-92B6-F3740C9933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98" y="1250158"/>
            <a:ext cx="6930241" cy="3407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DEAC0D-2CA9-C8DF-CE49-EA12FECD84CD}"/>
              </a:ext>
            </a:extLst>
          </p:cNvPr>
          <p:cNvSpPr txBox="1"/>
          <p:nvPr/>
        </p:nvSpPr>
        <p:spPr>
          <a:xfrm>
            <a:off x="1524000" y="1507315"/>
            <a:ext cx="2629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/>
              <a:t>Form factors at highest Q</a:t>
            </a:r>
            <a:r>
              <a:rPr lang="en-US" sz="1800" i="1" baseline="30000"/>
              <a:t>2 </a:t>
            </a:r>
            <a:r>
              <a:rPr lang="en-US" sz="1800" i="1"/>
              <a:t>measured to date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31CE6-068C-93C2-3E7E-6FB4B5F1C0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859" y="2956855"/>
            <a:ext cx="4002989" cy="2908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C1A2BB-E7A4-E796-83C8-9DF2CDCB5A43}"/>
              </a:ext>
            </a:extLst>
          </p:cNvPr>
          <p:cNvSpPr txBox="1"/>
          <p:nvPr/>
        </p:nvSpPr>
        <p:spPr>
          <a:xfrm>
            <a:off x="7631733" y="726146"/>
            <a:ext cx="4560267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/>
              <a:t>Electric and magnetic form factor measurements give distribution of charges and currents inside the proton.</a:t>
            </a:r>
            <a:endParaRPr lang="en-US" sz="2000">
              <a:solidFill>
                <a:srgbClr val="000000"/>
              </a:solidFill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Differing approaches to QCD inspired calculations predict different behavior at high momentum transfer Q</a:t>
            </a:r>
            <a:r>
              <a:rPr lang="en-US" sz="2000"/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3B20A1-B5A5-6590-DB0A-98BB76E5A031}"/>
              </a:ext>
            </a:extLst>
          </p:cNvPr>
          <p:cNvSpPr txBox="1"/>
          <p:nvPr/>
        </p:nvSpPr>
        <p:spPr>
          <a:xfrm>
            <a:off x="515231" y="4583740"/>
            <a:ext cx="7275297" cy="22806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/>
              <a:t>Years of effort to build the spectrometer and targets</a:t>
            </a:r>
          </a:p>
          <a:p>
            <a:pPr marL="342900" indent="-342900" algn="l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/>
              <a:t>Largest GEMs in the world running at 10 MHz/cm2  </a:t>
            </a:r>
          </a:p>
          <a:p>
            <a:pPr marL="342900" indent="-342900" algn="l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2000"/>
              <a:t>Highest figure-of-merit optically pumped 3He target ever deployed</a:t>
            </a:r>
            <a:endParaRPr lang="en-US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/>
              <a:t>The SBS form factor program is high priority and is the last one in Hall A before MOLLER Installation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93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ACA3E-6A0C-4453-A907-1A1E7AD1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8771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Physics Questions: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mechanical properties of the proton?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C93CD-633D-9729-8C86-CD56E032D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707" y="1286600"/>
            <a:ext cx="8625491" cy="3761961"/>
          </a:xfrm>
          <a:prstGeom prst="rect">
            <a:avLst/>
          </a:prstGeom>
        </p:spPr>
      </p:pic>
      <p:pic>
        <p:nvPicPr>
          <p:cNvPr id="2050" name="Picture 2" descr="Graphic representation of a proton in a vise.">
            <a:extLst>
              <a:ext uri="{FF2B5EF4-FFF2-40B4-BE49-F238E27FC236}">
                <a16:creationId xmlns:a16="http://schemas.microsoft.com/office/drawing/2014/main" id="{3FB5317C-F39C-3A2D-9275-ED42CA1C7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9343"/>
            <a:ext cx="2919695" cy="377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517DD9-1F76-500B-5C8E-46839C00B7E5}"/>
              </a:ext>
            </a:extLst>
          </p:cNvPr>
          <p:cNvSpPr txBox="1"/>
          <p:nvPr/>
        </p:nvSpPr>
        <p:spPr>
          <a:xfrm>
            <a:off x="3209707" y="5067977"/>
            <a:ext cx="86519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Burkert,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al.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D61A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Colloquium: Gravitational form factors of the proton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Reviews of Modern Physics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95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041002 (2023)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>
              <a:solidFill>
                <a:srgbClr val="36363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 rtl="0">
              <a:defRPr/>
            </a:pPr>
            <a:r>
              <a:rPr lang="en-US" sz="1600" kern="1200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Similar gluonic force distributions, obtained from </a:t>
            </a:r>
            <a:r>
              <a:rPr lang="en-US" sz="1600" i="1"/>
              <a:t>J/</a:t>
            </a:r>
            <a:r>
              <a:rPr lang="el-GR" sz="1600" i="1"/>
              <a:t>ψ → </a:t>
            </a:r>
            <a:r>
              <a:rPr lang="el-GR" sz="1600" i="1" err="1"/>
              <a:t>μ+μ</a:t>
            </a:r>
            <a:r>
              <a:rPr lang="el-GR" sz="1600" i="1"/>
              <a:t>−</a:t>
            </a:r>
            <a:r>
              <a:rPr lang="en-US" sz="1600" i="1"/>
              <a:t> photo production,</a:t>
            </a:r>
            <a:endParaRPr lang="el-GR" sz="1600"/>
          </a:p>
          <a:p>
            <a:pPr algn="l" rtl="0">
              <a:defRPr/>
            </a:pPr>
            <a:r>
              <a:rPr lang="en-US" sz="1600" kern="1200">
                <a:solidFill>
                  <a:srgbClr val="3636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comparisons to L-QCD nearly ready for submission to PRL (Joosten et al.,</a:t>
            </a:r>
            <a:r>
              <a:rPr lang="en-US" sz="1600" i="1"/>
              <a:t> J/</a:t>
            </a:r>
            <a:r>
              <a:rPr lang="el-GR" sz="1600" i="1"/>
              <a:t>ψ-007 </a:t>
            </a:r>
            <a:r>
              <a:rPr lang="en-US" sz="1600" i="1"/>
              <a:t>Collaboration)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11541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3F0B-A834-CBE4-CFEC-E951A0BE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8771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Physics Questions: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‘How big is the proton?’</a:t>
            </a:r>
          </a:p>
        </p:txBody>
      </p:sp>
      <p:pic>
        <p:nvPicPr>
          <p:cNvPr id="1026" name="Picture 2" descr="Using the first new method in half a century for measuring the size of the proton via electron scattering, nuclear physicists have produced a new value for the proton’s radius. ">
            <a:extLst>
              <a:ext uri="{FF2B5EF4-FFF2-40B4-BE49-F238E27FC236}">
                <a16:creationId xmlns:a16="http://schemas.microsoft.com/office/drawing/2014/main" id="{89656FBD-ED21-DB3B-EADC-A3B11DC56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1138106"/>
            <a:ext cx="5638801" cy="387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4F0634-6A58-B602-A551-BA8719BD2119}"/>
              </a:ext>
            </a:extLst>
          </p:cNvPr>
          <p:cNvSpPr txBox="1"/>
          <p:nvPr/>
        </p:nvSpPr>
        <p:spPr>
          <a:xfrm>
            <a:off x="450272" y="5124993"/>
            <a:ext cx="563880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Proton Radius Measurements:  0.831+/-0.014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Xiong et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al.,Nature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575, 147 (2019)</a:t>
            </a:r>
          </a:p>
        </p:txBody>
      </p:sp>
      <p:pic>
        <p:nvPicPr>
          <p:cNvPr id="7" name="Picture 6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B3EF3519-BAB9-E460-FA51-3DB7E42F58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9000" y="1085546"/>
            <a:ext cx="3505200" cy="3918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38E60B-BAF2-44D8-2F46-385D004E6D30}"/>
              </a:ext>
            </a:extLst>
          </p:cNvPr>
          <p:cNvSpPr txBox="1"/>
          <p:nvPr/>
        </p:nvSpPr>
        <p:spPr>
          <a:xfrm>
            <a:off x="7239000" y="5090357"/>
            <a:ext cx="3868234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Duran et al “Determining the gluonic gravitational form factors of the proton</a:t>
            </a:r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,"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Duran et al, Nature 615, 813 (2023)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‘Inner gluon Rms’: 0.52 +/-0.03 </a:t>
            </a:r>
            <a:r>
              <a:rPr lang="en-US" sz="1600" kern="1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FE49AB-DDC1-EDBA-F060-141D0E057D09}"/>
              </a:ext>
            </a:extLst>
          </p:cNvPr>
          <p:cNvSpPr txBox="1"/>
          <p:nvPr/>
        </p:nvSpPr>
        <p:spPr>
          <a:xfrm>
            <a:off x="618504" y="5872109"/>
            <a:ext cx="547056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Future ‘</a:t>
            </a:r>
            <a:r>
              <a:rPr lang="en-US" err="1"/>
              <a:t>PRad</a:t>
            </a:r>
            <a:r>
              <a:rPr lang="en-US"/>
              <a:t>-II’ experiment will yield a 2.5x more precision: confirm the smaller radius</a:t>
            </a:r>
          </a:p>
        </p:txBody>
      </p:sp>
    </p:spTree>
    <p:extLst>
      <p:ext uri="{BB962C8B-B14F-4D97-AF65-F5344CB8AC3E}">
        <p14:creationId xmlns:p14="http://schemas.microsoft.com/office/powerpoint/2010/main" val="869482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3F0B-A834-CBE4-CFEC-E951A0BE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8771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Physics Questions: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‘How are quarks distributed in the proton?’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2782B-BB2F-58C6-B7AB-D9E6AC9FA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54" y="2634324"/>
            <a:ext cx="5040631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DEA9D-2E4E-8F02-0374-C26C65BC1A4A}"/>
              </a:ext>
            </a:extLst>
          </p:cNvPr>
          <p:cNvSpPr txBox="1"/>
          <p:nvPr/>
        </p:nvSpPr>
        <p:spPr>
          <a:xfrm>
            <a:off x="831332" y="6094295"/>
            <a:ext cx="4429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Phys. Rev. Lett. 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128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, 132003 (2022)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B92531-95A4-ECE1-A7F4-0C9CCD785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283898"/>
            <a:ext cx="4312561" cy="35854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F7BADD-E649-FB95-6DBF-6679EB0FFCEA}"/>
              </a:ext>
            </a:extLst>
          </p:cNvPr>
          <p:cNvSpPr txBox="1"/>
          <p:nvPr/>
        </p:nvSpPr>
        <p:spPr>
          <a:xfrm>
            <a:off x="6717617" y="4837500"/>
            <a:ext cx="442934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Example of a </a:t>
            </a:r>
            <a:r>
              <a:rPr lang="en-US" dirty="0" err="1"/>
              <a:t>SoLID</a:t>
            </a:r>
            <a:r>
              <a:rPr lang="en-US" dirty="0"/>
              <a:t> SIDIS measurement: huge error </a:t>
            </a:r>
            <a:r>
              <a:rPr lang="en-US"/>
              <a:t>improvement (TMD)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5B8B89-CADA-698D-AC44-E5C4BF92D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689" y="602130"/>
            <a:ext cx="2457729" cy="1478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3A2BD5-6AE9-1D44-6DAC-970252E01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153" y="1081263"/>
            <a:ext cx="3695700" cy="160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218FDB-AAB9-B49E-62A4-2C075AC5998D}"/>
              </a:ext>
            </a:extLst>
          </p:cNvPr>
          <p:cNvSpPr txBox="1"/>
          <p:nvPr/>
        </p:nvSpPr>
        <p:spPr>
          <a:xfrm>
            <a:off x="1198153" y="4781567"/>
            <a:ext cx="867806" cy="5355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>
                <a:solidFill>
                  <a:srgbClr val="7030A0"/>
                </a:solidFill>
              </a:rPr>
              <a:t>2D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B025EA-02EB-029D-15C6-85AA28DBFB10}"/>
              </a:ext>
            </a:extLst>
          </p:cNvPr>
          <p:cNvSpPr txBox="1"/>
          <p:nvPr/>
        </p:nvSpPr>
        <p:spPr>
          <a:xfrm>
            <a:off x="9492646" y="3884969"/>
            <a:ext cx="867806" cy="5355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>
                <a:solidFill>
                  <a:srgbClr val="7030A0"/>
                </a:solidFill>
              </a:rPr>
              <a:t>3D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E4986-8830-1D15-7C5B-B7C077A5C33F}"/>
              </a:ext>
            </a:extLst>
          </p:cNvPr>
          <p:cNvSpPr txBox="1"/>
          <p:nvPr/>
        </p:nvSpPr>
        <p:spPr>
          <a:xfrm>
            <a:off x="5838098" y="5540297"/>
            <a:ext cx="613728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</a:rPr>
              <a:t>High luminosity is critical to measure the typically small cross sections at large x (2D), and to isolate individual kinematic dependencies (3D)</a:t>
            </a:r>
          </a:p>
        </p:txBody>
      </p:sp>
    </p:spTree>
    <p:extLst>
      <p:ext uri="{BB962C8B-B14F-4D97-AF65-F5344CB8AC3E}">
        <p14:creationId xmlns:p14="http://schemas.microsoft.com/office/powerpoint/2010/main" val="3112064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737FE-A9FC-D490-2048-9A03783FE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1112612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Physics Questions: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Spectrum of excited hadrons? 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Charmonium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production in Hall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8">
                <a:extLst>
                  <a:ext uri="{FF2B5EF4-FFF2-40B4-BE49-F238E27FC236}">
                    <a16:creationId xmlns:a16="http://schemas.microsoft.com/office/drawing/2014/main" id="{8E5C5193-6C3D-BBE5-C9A0-2B6101B1B6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273" y="1363851"/>
                <a:ext cx="6878095" cy="5082761"/>
              </a:xfrm>
              <a:prstGeom prst="rect">
                <a:avLst/>
              </a:prstGeom>
            </p:spPr>
            <p:txBody>
              <a:bodyPr/>
              <a:lstStyle>
                <a:lvl1pPr marL="230188" indent="-230188" algn="l" rtl="0" eaLnBrk="1" fontAlgn="base" hangingPunct="1">
                  <a:lnSpc>
                    <a:spcPct val="90000"/>
                  </a:lnSpc>
                  <a:spcBef>
                    <a:spcPts val="14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5475" indent="-279400" algn="l" rtl="0" eaLnBrk="1" fontAlgn="base" hangingPunct="1">
                  <a:lnSpc>
                    <a:spcPct val="90000"/>
                  </a:lnSpc>
                  <a:spcBef>
                    <a:spcPts val="8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30188" algn="l" rtl="0" eaLnBrk="1" fontAlgn="base" hangingPunct="1">
                  <a:lnSpc>
                    <a:spcPct val="90000"/>
                  </a:lnSpc>
                  <a:spcBef>
                    <a:spcPts val="8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4588" indent="-173038" algn="l" rtl="0" eaLnBrk="1" fontAlgn="base" hangingPunct="1">
                  <a:lnSpc>
                    <a:spcPct val="90000"/>
                  </a:lnSpc>
                  <a:spcBef>
                    <a:spcPts val="8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82725" indent="-222250" algn="l" rtl="0" eaLnBrk="1" fontAlgn="base" hangingPunct="1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/>
                  <a:t>Foundation for the future </a:t>
                </a:r>
                <a:r>
                  <a:rPr lang="en-US" sz="2400" err="1"/>
                  <a:t>GlueX</a:t>
                </a:r>
                <a:r>
                  <a:rPr lang="en-US" sz="2400"/>
                  <a:t>-III program.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Production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400"/>
                  <a:t> has implications on proton structure and existence of pentaquarks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/>
                  <a:t>Two </a:t>
                </a:r>
                <a:r>
                  <a:rPr lang="en-US" sz="1600" err="1"/>
                  <a:t>GlueX</a:t>
                </a:r>
                <a:r>
                  <a:rPr lang="en-US" sz="1600"/>
                  <a:t> publications with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≈300</m:t>
                    </m:r>
                  </m:oMath>
                </a14:m>
                <a:r>
                  <a:rPr lang="en-US" sz="1600"/>
                  <a:t> total citations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Next publications – analysis in progress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/>
                  <a:t>First measurement of the photoproduction cross section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/>
                  <a:t> (based on existing data through 2020)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/>
                  <a:t>Upper limit on production of open charm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(∗)</m:t>
                            </m:r>
                          </m:sup>
                        </m:sSup>
                      </m:e>
                    </m:acc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600"/>
                  <a:t>  to constrain production models and validate proton structure interpretation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The plan for </a:t>
                </a:r>
                <a:r>
                  <a:rPr lang="en-US" sz="2400" err="1"/>
                  <a:t>GlueX</a:t>
                </a:r>
                <a:r>
                  <a:rPr lang="en-US" sz="2400"/>
                  <a:t>-III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/>
                  <a:t>200 days approved by PAC 52 with “A” scientific rating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/>
                  <a:t>Large sample of polarized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/>
                  <a:t> to understand production mechanisms and validate data interpretations</a:t>
                </a:r>
              </a:p>
            </p:txBody>
          </p:sp>
        </mc:Choice>
        <mc:Fallback xmlns="">
          <p:sp>
            <p:nvSpPr>
              <p:cNvPr id="3" name="Text Placeholder 8">
                <a:extLst>
                  <a:ext uri="{FF2B5EF4-FFF2-40B4-BE49-F238E27FC236}">
                    <a16:creationId xmlns:a16="http://schemas.microsoft.com/office/drawing/2014/main" id="{8E5C5193-6C3D-BBE5-C9A0-2B6101B1B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73" y="1363851"/>
                <a:ext cx="6878095" cy="5082761"/>
              </a:xfrm>
              <a:prstGeom prst="rect">
                <a:avLst/>
              </a:prstGeom>
              <a:blipFill>
                <a:blip r:embed="rId2"/>
                <a:stretch>
                  <a:fillRect l="-1241" t="-1559" b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A89B3BA-24EC-1B05-A23F-223AE549CC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731" y="995135"/>
            <a:ext cx="4941359" cy="486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9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737FE-A9FC-D490-2048-9A03783FE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79868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Physics Questions: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evidence for physics beyond the Standard Model?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E5C5193-6C3D-BBE5-C9A0-2B6101B1B644}"/>
              </a:ext>
            </a:extLst>
          </p:cNvPr>
          <p:cNvSpPr txBox="1">
            <a:spLocks/>
          </p:cNvSpPr>
          <p:nvPr/>
        </p:nvSpPr>
        <p:spPr>
          <a:xfrm>
            <a:off x="213982" y="1175156"/>
            <a:ext cx="6878095" cy="5082761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MOLLER probes BSM in the multi </a:t>
            </a:r>
            <a:r>
              <a:rPr lang="en-US" sz="2400" err="1"/>
              <a:t>TeV</a:t>
            </a:r>
            <a:r>
              <a:rPr lang="en-US" sz="2400"/>
              <a:t> range through Parity Violation</a:t>
            </a:r>
          </a:p>
          <a:p>
            <a:r>
              <a:rPr lang="en-US" sz="2400"/>
              <a:t>Construction and assembly continues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02DF80-5652-B455-C90F-CF11A1904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966" y="1283451"/>
            <a:ext cx="4457052" cy="4291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CFC6E-23FD-4297-C1DD-9864580E28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48" y="2438400"/>
            <a:ext cx="2470192" cy="3819517"/>
          </a:xfrm>
          <a:prstGeom prst="rect">
            <a:avLst/>
          </a:prstGeom>
        </p:spPr>
      </p:pic>
      <p:pic>
        <p:nvPicPr>
          <p:cNvPr id="7" name="Picture 6" descr="A machine with many wires&#10;&#10;Description automatically generated">
            <a:extLst>
              <a:ext uri="{FF2B5EF4-FFF2-40B4-BE49-F238E27FC236}">
                <a16:creationId xmlns:a16="http://schemas.microsoft.com/office/drawing/2014/main" id="{19CFC2EE-1593-F181-C4EB-E24F69818A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2473036"/>
            <a:ext cx="2808399" cy="38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65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75EE-634D-408C-FCEF-6DB7B4612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9BC82-0837-0C39-84DC-58CCEF9FA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53" y="1170571"/>
            <a:ext cx="4040621" cy="3179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3363BB-C25A-2529-9F32-6D5A70C4B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91" y="893845"/>
            <a:ext cx="4697920" cy="35694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D5C733-94B9-23EC-494A-9D187E1D8E1B}"/>
              </a:ext>
            </a:extLst>
          </p:cNvPr>
          <p:cNvSpPr txBox="1"/>
          <p:nvPr/>
        </p:nvSpPr>
        <p:spPr>
          <a:xfrm>
            <a:off x="1169053" y="4621201"/>
            <a:ext cx="104534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+mn-lt"/>
              </a:rPr>
              <a:t>SoLID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: A large acceptance device which can handle very high luminosity to allow full exploitation of JLab12 potential.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Rich science program and great training opportunity as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ePIC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develops.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+mn-lt"/>
              </a:rPr>
              <a:t>ePIC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– comprehensive measurement of particles produced in ep or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eA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collisions.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Advanced planning, significant international involvement, exciting times. 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8BCECE-361B-BA9B-E141-D73A08C63F6A}"/>
              </a:ext>
            </a:extLst>
          </p:cNvPr>
          <p:cNvSpPr txBox="1"/>
          <p:nvPr/>
        </p:nvSpPr>
        <p:spPr>
          <a:xfrm>
            <a:off x="10856622" y="3982453"/>
            <a:ext cx="7617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9.5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D49E6B-9363-D608-9AFB-B2726019EFEA}"/>
              </a:ext>
            </a:extLst>
          </p:cNvPr>
          <p:cNvSpPr txBox="1"/>
          <p:nvPr/>
        </p:nvSpPr>
        <p:spPr>
          <a:xfrm>
            <a:off x="2584680" y="3982453"/>
            <a:ext cx="70403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~8 m</a:t>
            </a:r>
          </a:p>
        </p:txBody>
      </p:sp>
    </p:spTree>
    <p:extLst>
      <p:ext uri="{BB962C8B-B14F-4D97-AF65-F5344CB8AC3E}">
        <p14:creationId xmlns:p14="http://schemas.microsoft.com/office/powerpoint/2010/main" val="346238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B20F9-B256-E745-C0C5-DE9C380B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0"/>
            <a:ext cx="12248147" cy="68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36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9576326-1B2A-45D6-0508-E316155464C1}"/>
              </a:ext>
            </a:extLst>
          </p:cNvPr>
          <p:cNvSpPr/>
          <p:nvPr/>
        </p:nvSpPr>
        <p:spPr>
          <a:xfrm>
            <a:off x="1052779" y="5447557"/>
            <a:ext cx="9525856" cy="1098079"/>
          </a:xfrm>
          <a:prstGeom prst="roundRect">
            <a:avLst/>
          </a:prstGeom>
          <a:gradFill flip="none" rotWithShape="1">
            <a:gsLst>
              <a:gs pos="2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EFFFF"/>
              </a:solidFill>
              <a:latin typeface="Arial"/>
              <a:sym typeface="Arial"/>
            </a:endParaRPr>
          </a:p>
        </p:txBody>
      </p:sp>
      <p:sp>
        <p:nvSpPr>
          <p:cNvPr id="332" name="Google Shape;332;p32"/>
          <p:cNvSpPr txBox="1"/>
          <p:nvPr/>
        </p:nvSpPr>
        <p:spPr>
          <a:xfrm>
            <a:off x="1052779" y="5447557"/>
            <a:ext cx="9525856" cy="1300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n" sz="1600" b="1" i="1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The HPDF Hub is a cutting-edge high-performance data platform that provides advanced storage, processing, and analytical services, empowering data-intensive research and              AI-driven discoveries.</a:t>
            </a:r>
            <a:endParaRPr sz="1600" b="1" i="1" kern="0">
              <a:solidFill>
                <a:srgbClr val="434343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255;p32"/>
          <p:cNvSpPr txBox="1"/>
          <p:nvPr/>
        </p:nvSpPr>
        <p:spPr>
          <a:xfrm>
            <a:off x="8706125" y="1181490"/>
            <a:ext cx="926400" cy="461624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83E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User Facilities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6" name="Google Shape;256;p32"/>
          <p:cNvGrpSpPr/>
          <p:nvPr/>
        </p:nvGrpSpPr>
        <p:grpSpPr>
          <a:xfrm>
            <a:off x="1479178" y="762322"/>
            <a:ext cx="9233645" cy="4573780"/>
            <a:chOff x="1759488" y="1629931"/>
            <a:chExt cx="9233645" cy="4573780"/>
          </a:xfrm>
        </p:grpSpPr>
        <p:sp>
          <p:nvSpPr>
            <p:cNvPr id="257" name="Google Shape;257;p32"/>
            <p:cNvSpPr/>
            <p:nvPr/>
          </p:nvSpPr>
          <p:spPr>
            <a:xfrm>
              <a:off x="5977217" y="3244334"/>
              <a:ext cx="237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5977217" y="3244334"/>
              <a:ext cx="237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4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5977217" y="3244334"/>
              <a:ext cx="237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4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 rot="-8208753">
              <a:off x="7052207" y="3358347"/>
              <a:ext cx="1010578" cy="1563068"/>
            </a:xfrm>
            <a:custGeom>
              <a:avLst/>
              <a:gdLst/>
              <a:ahLst/>
              <a:cxnLst/>
              <a:rect l="l" t="t" r="r" b="b"/>
              <a:pathLst>
                <a:path w="1808174" h="1072530" extrusionOk="0">
                  <a:moveTo>
                    <a:pt x="1808174" y="1072530"/>
                  </a:moveTo>
                  <a:cubicBezTo>
                    <a:pt x="1393944" y="997475"/>
                    <a:pt x="979714" y="922421"/>
                    <a:pt x="721895" y="770021"/>
                  </a:cubicBezTo>
                  <a:cubicBezTo>
                    <a:pt x="464075" y="617621"/>
                    <a:pt x="381573" y="286467"/>
                    <a:pt x="261257" y="158130"/>
                  </a:cubicBezTo>
                  <a:cubicBezTo>
                    <a:pt x="140941" y="29793"/>
                    <a:pt x="70470" y="14896"/>
                    <a:pt x="0" y="0"/>
                  </a:cubicBezTo>
                </a:path>
              </a:pathLst>
            </a:custGeom>
            <a:noFill/>
            <a:ln w="28575" cap="flat" cmpd="sng">
              <a:solidFill>
                <a:srgbClr val="4298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800" kern="0">
                <a:solidFill>
                  <a:srgbClr val="FE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5018642" y="4985129"/>
              <a:ext cx="1786492" cy="324665"/>
            </a:xfrm>
            <a:custGeom>
              <a:avLst/>
              <a:gdLst/>
              <a:ahLst/>
              <a:cxnLst/>
              <a:rect l="l" t="t" r="r" b="b"/>
              <a:pathLst>
                <a:path w="2101755" h="230259" extrusionOk="0">
                  <a:moveTo>
                    <a:pt x="2101755" y="181970"/>
                  </a:moveTo>
                  <a:cubicBezTo>
                    <a:pt x="1646829" y="215331"/>
                    <a:pt x="1191904" y="248692"/>
                    <a:pt x="841612" y="218364"/>
                  </a:cubicBezTo>
                  <a:cubicBezTo>
                    <a:pt x="491320" y="188036"/>
                    <a:pt x="245660" y="94018"/>
                    <a:pt x="0" y="0"/>
                  </a:cubicBezTo>
                </a:path>
              </a:pathLst>
            </a:custGeom>
            <a:noFill/>
            <a:ln w="28575" cap="flat" cmpd="sng">
              <a:solidFill>
                <a:srgbClr val="4298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800" kern="0">
                <a:solidFill>
                  <a:srgbClr val="FE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2176861" y="4093301"/>
              <a:ext cx="1765200" cy="736800"/>
            </a:xfrm>
            <a:prstGeom prst="rect">
              <a:avLst/>
            </a:prstGeom>
            <a:solidFill>
              <a:srgbClr val="ACE4E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733" b="1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Preserve</a:t>
              </a:r>
              <a:endParaRPr sz="26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" sz="1200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Long-term data curation and archiving</a:t>
              </a:r>
              <a:endParaRPr sz="1200" kern="0">
                <a:solidFill>
                  <a:srgbClr val="434343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8298346" y="4198349"/>
              <a:ext cx="2121300" cy="801600"/>
            </a:xfrm>
            <a:prstGeom prst="rect">
              <a:avLst/>
            </a:prstGeom>
            <a:solidFill>
              <a:srgbClr val="ACE4E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733" b="1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Transfer</a:t>
              </a:r>
              <a:endParaRPr sz="1733" b="1" kern="0">
                <a:solidFill>
                  <a:srgbClr val="FEFFFF"/>
                </a:solidFill>
                <a:latin typeface="Arial"/>
                <a:cs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" sz="1200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Move and manage data </a:t>
              </a:r>
              <a:br>
                <a:rPr lang="en" sz="1200" kern="0">
                  <a:solidFill>
                    <a:srgbClr val="434343"/>
                  </a:solidFill>
                  <a:latin typeface="Arial"/>
                  <a:cs typeface="Arial"/>
                  <a:sym typeface="Arial"/>
                </a:rPr>
              </a:br>
              <a:r>
                <a:rPr lang="en" sz="1200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and dynamic data streams</a:t>
              </a:r>
              <a:endParaRPr sz="1200" kern="0">
                <a:solidFill>
                  <a:srgbClr val="FE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1759488" y="3000629"/>
              <a:ext cx="1759500" cy="817200"/>
            </a:xfrm>
            <a:prstGeom prst="rect">
              <a:avLst/>
            </a:prstGeom>
            <a:solidFill>
              <a:srgbClr val="ACE4E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733" b="1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Publish</a:t>
              </a:r>
              <a:endParaRPr sz="1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" sz="1200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Fulfill FAIR principles for scientific data</a:t>
              </a:r>
              <a:r>
                <a:rPr lang="en" sz="1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 </a:t>
              </a:r>
              <a:endParaRPr sz="1200" kern="0">
                <a:solidFill>
                  <a:srgbClr val="434343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4443077" y="5389211"/>
              <a:ext cx="2211000" cy="814500"/>
            </a:xfrm>
            <a:prstGeom prst="rect">
              <a:avLst/>
            </a:prstGeom>
            <a:solidFill>
              <a:srgbClr val="ACE4E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733" b="1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Clean and Process</a:t>
              </a:r>
              <a:endParaRPr sz="1733" b="1" kern="0">
                <a:solidFill>
                  <a:srgbClr val="FEFFFF"/>
                </a:solidFill>
                <a:latin typeface="Arial"/>
                <a:cs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" sz="1200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Scalable scientific and </a:t>
              </a:r>
              <a:br>
                <a:rPr lang="en" sz="1200" kern="0">
                  <a:solidFill>
                    <a:srgbClr val="434343"/>
                  </a:solidFill>
                  <a:latin typeface="Arial"/>
                  <a:cs typeface="Arial"/>
                  <a:sym typeface="Arial"/>
                </a:rPr>
              </a:br>
              <a:r>
                <a:rPr lang="en" sz="1200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AI/ML workflows</a:t>
              </a:r>
              <a:endParaRPr sz="1200" kern="0">
                <a:solidFill>
                  <a:srgbClr val="434343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8309633" y="3045144"/>
              <a:ext cx="2683500" cy="946200"/>
            </a:xfrm>
            <a:prstGeom prst="rect">
              <a:avLst/>
            </a:prstGeom>
            <a:solidFill>
              <a:srgbClr val="ACE4E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733" b="1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Acquire and Prepare</a:t>
              </a:r>
              <a:endParaRPr sz="1733" b="1" kern="0">
                <a:solidFill>
                  <a:srgbClr val="FEFFFF"/>
                </a:solidFill>
                <a:latin typeface="Arial"/>
                <a:cs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" sz="1200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Ingest experimental, observational and reprocessed data using standard APIs</a:t>
              </a:r>
              <a:endParaRPr sz="1200" kern="0">
                <a:solidFill>
                  <a:srgbClr val="FEFFFF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7" name="Google Shape;267;p32"/>
            <p:cNvGrpSpPr/>
            <p:nvPr/>
          </p:nvGrpSpPr>
          <p:grpSpPr>
            <a:xfrm flipH="1">
              <a:off x="9228428" y="2365594"/>
              <a:ext cx="459878" cy="634995"/>
              <a:chOff x="8421633" y="2539578"/>
              <a:chExt cx="449100" cy="450000"/>
            </a:xfrm>
          </p:grpSpPr>
          <p:sp>
            <p:nvSpPr>
              <p:cNvPr id="268" name="Google Shape;268;p32"/>
              <p:cNvSpPr/>
              <p:nvPr/>
            </p:nvSpPr>
            <p:spPr>
              <a:xfrm>
                <a:off x="8465451" y="2773807"/>
                <a:ext cx="361800" cy="154200"/>
              </a:xfrm>
              <a:prstGeom prst="rect">
                <a:avLst/>
              </a:prstGeom>
              <a:solidFill>
                <a:srgbClr val="B1B3B3"/>
              </a:solidFill>
              <a:ln w="12700" cap="flat" cmpd="sng">
                <a:solidFill>
                  <a:srgbClr val="63666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32"/>
              <p:cNvSpPr/>
              <p:nvPr/>
            </p:nvSpPr>
            <p:spPr>
              <a:xfrm rot="8276080">
                <a:off x="8490805" y="2601662"/>
                <a:ext cx="310757" cy="325831"/>
              </a:xfrm>
              <a:prstGeom prst="chord">
                <a:avLst>
                  <a:gd name="adj1" fmla="val 2423644"/>
                  <a:gd name="adj2" fmla="val 13418519"/>
                </a:avLst>
              </a:prstGeom>
              <a:solidFill>
                <a:srgbClr val="B1B3B3"/>
              </a:solidFill>
              <a:ln w="12700" cap="flat" cmpd="sng">
                <a:solidFill>
                  <a:srgbClr val="63666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32"/>
              <p:cNvSpPr/>
              <p:nvPr/>
            </p:nvSpPr>
            <p:spPr>
              <a:xfrm>
                <a:off x="8609013" y="2810157"/>
                <a:ext cx="74700" cy="1176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63666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32"/>
              <p:cNvSpPr/>
              <p:nvPr/>
            </p:nvSpPr>
            <p:spPr>
              <a:xfrm rot="3359412">
                <a:off x="8775386" y="2616684"/>
                <a:ext cx="74553" cy="82957"/>
              </a:xfrm>
              <a:prstGeom prst="rect">
                <a:avLst/>
              </a:prstGeom>
              <a:solidFill>
                <a:srgbClr val="B1B3B3"/>
              </a:solidFill>
              <a:ln w="12700" cap="flat" cmpd="sng">
                <a:solidFill>
                  <a:srgbClr val="63666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2" name="Google Shape;272;p32"/>
            <p:cNvSpPr/>
            <p:nvPr/>
          </p:nvSpPr>
          <p:spPr>
            <a:xfrm>
              <a:off x="4691450" y="4538934"/>
              <a:ext cx="301500" cy="584700"/>
            </a:xfrm>
            <a:prstGeom prst="can">
              <a:avLst>
                <a:gd name="adj" fmla="val 25000"/>
              </a:avLst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800" kern="0">
                <a:solidFill>
                  <a:srgbClr val="FE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3" name="Google Shape;273;p32"/>
            <p:cNvGrpSpPr/>
            <p:nvPr/>
          </p:nvGrpSpPr>
          <p:grpSpPr>
            <a:xfrm>
              <a:off x="3727062" y="2757455"/>
              <a:ext cx="685434" cy="738240"/>
              <a:chOff x="3514837" y="2877705"/>
              <a:chExt cx="1083005" cy="1001819"/>
            </a:xfrm>
          </p:grpSpPr>
          <p:sp>
            <p:nvSpPr>
              <p:cNvPr id="274" name="Google Shape;274;p32"/>
              <p:cNvSpPr/>
              <p:nvPr/>
            </p:nvSpPr>
            <p:spPr>
              <a:xfrm>
                <a:off x="3514837" y="2896124"/>
                <a:ext cx="1074900" cy="983400"/>
              </a:xfrm>
              <a:prstGeom prst="rect">
                <a:avLst/>
              </a:prstGeom>
              <a:gradFill>
                <a:gsLst>
                  <a:gs pos="0">
                    <a:srgbClr val="D1D1D1"/>
                  </a:gs>
                  <a:gs pos="50000">
                    <a:srgbClr val="C7C7C7"/>
                  </a:gs>
                  <a:gs pos="100000">
                    <a:srgbClr val="C0C0C0"/>
                  </a:gs>
                </a:gsLst>
                <a:lin ang="5400012" scaled="0"/>
              </a:gradFill>
              <a:ln w="28575" cap="flat" cmpd="sng">
                <a:solidFill>
                  <a:srgbClr val="083E5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32"/>
              <p:cNvSpPr/>
              <p:nvPr/>
            </p:nvSpPr>
            <p:spPr>
              <a:xfrm>
                <a:off x="3522942" y="2877705"/>
                <a:ext cx="1074900" cy="1875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083E5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6" name="Google Shape;276;p32"/>
              <p:cNvGrpSpPr/>
              <p:nvPr/>
            </p:nvGrpSpPr>
            <p:grpSpPr>
              <a:xfrm>
                <a:off x="3719716" y="3178009"/>
                <a:ext cx="717466" cy="503210"/>
                <a:chOff x="3719715" y="3178009"/>
                <a:chExt cx="1094700" cy="703200"/>
              </a:xfrm>
            </p:grpSpPr>
            <p:sp>
              <p:nvSpPr>
                <p:cNvPr id="277" name="Google Shape;277;p32"/>
                <p:cNvSpPr/>
                <p:nvPr/>
              </p:nvSpPr>
              <p:spPr>
                <a:xfrm>
                  <a:off x="3719715" y="3178009"/>
                  <a:ext cx="942300" cy="5508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sz="2800" kern="0">
                    <a:solidFill>
                      <a:srgbClr val="FE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" name="Google Shape;278;p32"/>
                <p:cNvSpPr/>
                <p:nvPr/>
              </p:nvSpPr>
              <p:spPr>
                <a:xfrm>
                  <a:off x="3872115" y="3330409"/>
                  <a:ext cx="942300" cy="550800"/>
                </a:xfrm>
                <a:prstGeom prst="rect">
                  <a:avLst/>
                </a:prstGeom>
                <a:solidFill>
                  <a:srgbClr val="9CC2E5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sz="2800" kern="0">
                    <a:solidFill>
                      <a:srgbClr val="FE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9" name="Google Shape;279;p32"/>
            <p:cNvGrpSpPr/>
            <p:nvPr/>
          </p:nvGrpSpPr>
          <p:grpSpPr>
            <a:xfrm>
              <a:off x="6769197" y="4576678"/>
              <a:ext cx="634002" cy="1086413"/>
              <a:chOff x="6228010" y="4447639"/>
              <a:chExt cx="619143" cy="769905"/>
            </a:xfrm>
          </p:grpSpPr>
          <p:grpSp>
            <p:nvGrpSpPr>
              <p:cNvPr id="280" name="Google Shape;280;p32"/>
              <p:cNvGrpSpPr/>
              <p:nvPr/>
            </p:nvGrpSpPr>
            <p:grpSpPr>
              <a:xfrm>
                <a:off x="6616782" y="4447639"/>
                <a:ext cx="230371" cy="483601"/>
                <a:chOff x="6616782" y="4447639"/>
                <a:chExt cx="230371" cy="483601"/>
              </a:xfrm>
            </p:grpSpPr>
            <p:sp>
              <p:nvSpPr>
                <p:cNvPr id="281" name="Google Shape;281;p32"/>
                <p:cNvSpPr/>
                <p:nvPr/>
              </p:nvSpPr>
              <p:spPr>
                <a:xfrm rot="-5400000">
                  <a:off x="6464082" y="4600340"/>
                  <a:ext cx="483600" cy="178200"/>
                </a:xfrm>
                <a:prstGeom prst="trapezoid">
                  <a:avLst>
                    <a:gd name="adj" fmla="val 17912"/>
                  </a:avLst>
                </a:prstGeom>
                <a:solidFill>
                  <a:srgbClr val="B1B3B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sz="2800" kern="0">
                    <a:solidFill>
                      <a:srgbClr val="FE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" name="Google Shape;282;p32"/>
                <p:cNvSpPr/>
                <p:nvPr/>
              </p:nvSpPr>
              <p:spPr>
                <a:xfrm rot="5400000" flipH="1">
                  <a:off x="6582553" y="4666639"/>
                  <a:ext cx="483600" cy="45600"/>
                </a:xfrm>
                <a:prstGeom prst="trapezoid">
                  <a:avLst>
                    <a:gd name="adj" fmla="val 89333"/>
                  </a:avLst>
                </a:prstGeom>
                <a:solidFill>
                  <a:srgbClr val="63666A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sz="2800" kern="0">
                    <a:solidFill>
                      <a:srgbClr val="FE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3" name="Google Shape;283;p32"/>
              <p:cNvGrpSpPr/>
              <p:nvPr/>
            </p:nvGrpSpPr>
            <p:grpSpPr>
              <a:xfrm>
                <a:off x="6394253" y="4589447"/>
                <a:ext cx="230371" cy="483601"/>
                <a:chOff x="6394253" y="4589447"/>
                <a:chExt cx="230371" cy="483601"/>
              </a:xfrm>
            </p:grpSpPr>
            <p:sp>
              <p:nvSpPr>
                <p:cNvPr id="284" name="Google Shape;284;p32"/>
                <p:cNvSpPr/>
                <p:nvPr/>
              </p:nvSpPr>
              <p:spPr>
                <a:xfrm rot="-5400000">
                  <a:off x="6241553" y="4742148"/>
                  <a:ext cx="483600" cy="178200"/>
                </a:xfrm>
                <a:prstGeom prst="trapezoid">
                  <a:avLst>
                    <a:gd name="adj" fmla="val 17912"/>
                  </a:avLst>
                </a:prstGeom>
                <a:solidFill>
                  <a:srgbClr val="B1B3B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sz="2800" kern="0">
                    <a:solidFill>
                      <a:srgbClr val="FE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285;p32"/>
                <p:cNvSpPr/>
                <p:nvPr/>
              </p:nvSpPr>
              <p:spPr>
                <a:xfrm rot="5400000" flipH="1">
                  <a:off x="6360024" y="4808447"/>
                  <a:ext cx="483600" cy="45600"/>
                </a:xfrm>
                <a:prstGeom prst="trapezoid">
                  <a:avLst>
                    <a:gd name="adj" fmla="val 89333"/>
                  </a:avLst>
                </a:prstGeom>
                <a:solidFill>
                  <a:srgbClr val="63666A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sz="2800" kern="0">
                    <a:solidFill>
                      <a:srgbClr val="FE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6" name="Google Shape;286;p32"/>
              <p:cNvGrpSpPr/>
              <p:nvPr/>
            </p:nvGrpSpPr>
            <p:grpSpPr>
              <a:xfrm>
                <a:off x="6228010" y="4733943"/>
                <a:ext cx="230371" cy="483601"/>
                <a:chOff x="6228010" y="4733943"/>
                <a:chExt cx="230371" cy="483601"/>
              </a:xfrm>
            </p:grpSpPr>
            <p:sp>
              <p:nvSpPr>
                <p:cNvPr id="287" name="Google Shape;287;p32"/>
                <p:cNvSpPr/>
                <p:nvPr/>
              </p:nvSpPr>
              <p:spPr>
                <a:xfrm rot="-5400000">
                  <a:off x="6075310" y="4886644"/>
                  <a:ext cx="483600" cy="178200"/>
                </a:xfrm>
                <a:prstGeom prst="trapezoid">
                  <a:avLst>
                    <a:gd name="adj" fmla="val 17912"/>
                  </a:avLst>
                </a:prstGeom>
                <a:solidFill>
                  <a:srgbClr val="B1B3B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sz="2800" kern="0">
                    <a:solidFill>
                      <a:srgbClr val="FE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" name="Google Shape;288;p32"/>
                <p:cNvSpPr/>
                <p:nvPr/>
              </p:nvSpPr>
              <p:spPr>
                <a:xfrm rot="5400000" flipH="1">
                  <a:off x="6193781" y="4952943"/>
                  <a:ext cx="483600" cy="45600"/>
                </a:xfrm>
                <a:prstGeom prst="trapezoid">
                  <a:avLst>
                    <a:gd name="adj" fmla="val 89333"/>
                  </a:avLst>
                </a:prstGeom>
                <a:solidFill>
                  <a:srgbClr val="63666A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sz="2800" kern="0">
                    <a:solidFill>
                      <a:srgbClr val="FE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89" name="Google Shape;289;p32"/>
            <p:cNvSpPr txBox="1"/>
            <p:nvPr/>
          </p:nvSpPr>
          <p:spPr>
            <a:xfrm>
              <a:off x="3606651" y="2206760"/>
              <a:ext cx="926400" cy="461624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rgbClr val="083E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200" b="1" ker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Science Gateways</a:t>
              </a:r>
              <a:endParaRPr sz="1200" b="1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2"/>
            <p:cNvSpPr txBox="1"/>
            <p:nvPr/>
          </p:nvSpPr>
          <p:spPr>
            <a:xfrm>
              <a:off x="7623265" y="2423465"/>
              <a:ext cx="1110000" cy="420716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rgbClr val="083E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067" b="1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Raw &amp; Derived Data</a:t>
              </a:r>
              <a:endParaRPr sz="1067" b="1" kern="0">
                <a:solidFill>
                  <a:srgbClr val="083E5B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4496982" y="3318589"/>
              <a:ext cx="2269258" cy="1858158"/>
            </a:xfrm>
            <a:custGeom>
              <a:avLst/>
              <a:gdLst/>
              <a:ahLst/>
              <a:cxnLst/>
              <a:rect l="l" t="t" r="r" b="b"/>
              <a:pathLst>
                <a:path w="1808174" h="1072530" extrusionOk="0">
                  <a:moveTo>
                    <a:pt x="1808174" y="1072530"/>
                  </a:moveTo>
                  <a:cubicBezTo>
                    <a:pt x="1393944" y="997475"/>
                    <a:pt x="979714" y="922421"/>
                    <a:pt x="721895" y="770021"/>
                  </a:cubicBezTo>
                  <a:cubicBezTo>
                    <a:pt x="464075" y="617621"/>
                    <a:pt x="381573" y="286467"/>
                    <a:pt x="261257" y="158130"/>
                  </a:cubicBezTo>
                  <a:cubicBezTo>
                    <a:pt x="140941" y="29793"/>
                    <a:pt x="70470" y="14896"/>
                    <a:pt x="0" y="0"/>
                  </a:cubicBezTo>
                </a:path>
              </a:pathLst>
            </a:custGeom>
            <a:noFill/>
            <a:ln w="28575" cap="flat" cmpd="sng">
              <a:solidFill>
                <a:srgbClr val="4298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800" kern="0">
                <a:solidFill>
                  <a:srgbClr val="FE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2" name="Google Shape;292;p32"/>
            <p:cNvGrpSpPr/>
            <p:nvPr/>
          </p:nvGrpSpPr>
          <p:grpSpPr>
            <a:xfrm>
              <a:off x="4740859" y="1629931"/>
              <a:ext cx="3076867" cy="3502504"/>
              <a:chOff x="4418969" y="1904785"/>
              <a:chExt cx="2744262" cy="3022527"/>
            </a:xfrm>
          </p:grpSpPr>
          <p:grpSp>
            <p:nvGrpSpPr>
              <p:cNvPr id="293" name="Google Shape;293;p32"/>
              <p:cNvGrpSpPr/>
              <p:nvPr/>
            </p:nvGrpSpPr>
            <p:grpSpPr>
              <a:xfrm>
                <a:off x="5278941" y="2877702"/>
                <a:ext cx="961515" cy="979113"/>
                <a:chOff x="5278941" y="2877701"/>
                <a:chExt cx="418505" cy="423657"/>
              </a:xfrm>
            </p:grpSpPr>
            <p:grpSp>
              <p:nvGrpSpPr>
                <p:cNvPr id="294" name="Google Shape;294;p32"/>
                <p:cNvGrpSpPr/>
                <p:nvPr/>
              </p:nvGrpSpPr>
              <p:grpSpPr>
                <a:xfrm>
                  <a:off x="5278941" y="2877701"/>
                  <a:ext cx="418505" cy="423657"/>
                  <a:chOff x="5278941" y="2877701"/>
                  <a:chExt cx="529552" cy="536071"/>
                </a:xfrm>
              </p:grpSpPr>
              <p:grpSp>
                <p:nvGrpSpPr>
                  <p:cNvPr id="295" name="Google Shape;295;p32"/>
                  <p:cNvGrpSpPr/>
                  <p:nvPr/>
                </p:nvGrpSpPr>
                <p:grpSpPr>
                  <a:xfrm>
                    <a:off x="5278941" y="2877701"/>
                    <a:ext cx="529552" cy="536071"/>
                    <a:chOff x="5278943" y="2877703"/>
                    <a:chExt cx="483300" cy="483600"/>
                  </a:xfrm>
                </p:grpSpPr>
                <p:sp>
                  <p:nvSpPr>
                    <p:cNvPr id="296" name="Google Shape;296;p32"/>
                    <p:cNvSpPr/>
                    <p:nvPr/>
                  </p:nvSpPr>
                  <p:spPr>
                    <a:xfrm>
                      <a:off x="5278943" y="2877703"/>
                      <a:ext cx="483300" cy="483600"/>
                    </a:xfrm>
                    <a:prstGeom prst="ellipse">
                      <a:avLst/>
                    </a:prstGeom>
                    <a:solidFill>
                      <a:srgbClr val="4298B5"/>
                    </a:solidFill>
                    <a:ln w="28575" cap="flat" cmpd="sng">
                      <a:solidFill>
                        <a:srgbClr val="002E3A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33" tIns="45700" rIns="91433" bIns="45700" anchor="ctr" anchorCtr="0">
                      <a:noAutofit/>
                    </a:bodyPr>
                    <a:lstStyle/>
                    <a:p>
                      <a:pPr algn="ctr" defTabSz="1219170">
                        <a:buClr>
                          <a:srgbClr val="000000"/>
                        </a:buClr>
                      </a:pPr>
                      <a:endParaRPr sz="2800" kern="0">
                        <a:solidFill>
                          <a:srgbClr val="FE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cxnSp>
                  <p:nvCxnSpPr>
                    <p:cNvPr id="297" name="Google Shape;297;p32"/>
                    <p:cNvCxnSpPr/>
                    <p:nvPr/>
                  </p:nvCxnSpPr>
                  <p:spPr>
                    <a:xfrm>
                      <a:off x="5520593" y="2877703"/>
                      <a:ext cx="0" cy="483600"/>
                    </a:xfrm>
                    <a:prstGeom prst="straightConnector1">
                      <a:avLst/>
                    </a:prstGeom>
                    <a:solidFill>
                      <a:srgbClr val="ACE4EF"/>
                    </a:solidFill>
                    <a:ln w="28575" cap="flat" cmpd="sng">
                      <a:solidFill>
                        <a:srgbClr val="002E3A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98" name="Google Shape;298;p32"/>
                    <p:cNvCxnSpPr/>
                    <p:nvPr/>
                  </p:nvCxnSpPr>
                  <p:spPr>
                    <a:xfrm flipH="1">
                      <a:off x="5349765" y="2948525"/>
                      <a:ext cx="341700" cy="342000"/>
                    </a:xfrm>
                    <a:prstGeom prst="straightConnector1">
                      <a:avLst/>
                    </a:prstGeom>
                    <a:solidFill>
                      <a:srgbClr val="ACE4EF"/>
                    </a:solidFill>
                    <a:ln w="28575" cap="flat" cmpd="sng">
                      <a:solidFill>
                        <a:srgbClr val="002E3A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299" name="Google Shape;299;p32"/>
                    <p:cNvCxnSpPr/>
                    <p:nvPr/>
                  </p:nvCxnSpPr>
                  <p:spPr>
                    <a:xfrm rot="10800000">
                      <a:off x="5349765" y="2948481"/>
                      <a:ext cx="341700" cy="342000"/>
                    </a:xfrm>
                    <a:prstGeom prst="straightConnector1">
                      <a:avLst/>
                    </a:prstGeom>
                    <a:solidFill>
                      <a:srgbClr val="ACE4EF"/>
                    </a:solidFill>
                    <a:ln w="28575" cap="flat" cmpd="sng">
                      <a:solidFill>
                        <a:srgbClr val="002E3A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</p:grpSp>
              <p:sp>
                <p:nvSpPr>
                  <p:cNvPr id="300" name="Google Shape;300;p32"/>
                  <p:cNvSpPr/>
                  <p:nvPr/>
                </p:nvSpPr>
                <p:spPr>
                  <a:xfrm>
                    <a:off x="5392145" y="2997452"/>
                    <a:ext cx="303300" cy="306900"/>
                  </a:xfrm>
                  <a:prstGeom prst="ellipse">
                    <a:avLst/>
                  </a:prstGeom>
                  <a:solidFill>
                    <a:srgbClr val="00303C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 defTabSz="1219170">
                      <a:buClr>
                        <a:srgbClr val="000000"/>
                      </a:buClr>
                    </a:pPr>
                    <a:endParaRPr sz="2800" kern="0">
                      <a:solidFill>
                        <a:srgbClr val="FE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cxnSp>
              <p:nvCxnSpPr>
                <p:cNvPr id="301" name="Google Shape;301;p32"/>
                <p:cNvCxnSpPr/>
                <p:nvPr/>
              </p:nvCxnSpPr>
              <p:spPr>
                <a:xfrm>
                  <a:off x="5278943" y="3089532"/>
                  <a:ext cx="418500" cy="0"/>
                </a:xfrm>
                <a:prstGeom prst="straightConnector1">
                  <a:avLst/>
                </a:prstGeom>
                <a:solidFill>
                  <a:srgbClr val="ACE4EF"/>
                </a:solidFill>
                <a:ln w="28575" cap="flat" cmpd="sng">
                  <a:solidFill>
                    <a:srgbClr val="002E3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02" name="Google Shape;302;p32"/>
              <p:cNvSpPr txBox="1"/>
              <p:nvPr/>
            </p:nvSpPr>
            <p:spPr>
              <a:xfrm>
                <a:off x="5278937" y="3180015"/>
                <a:ext cx="961499" cy="345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2000" kern="0">
                    <a:solidFill>
                      <a:srgbClr val="FEFFFF"/>
                    </a:solidFill>
                    <a:latin typeface="Arial"/>
                    <a:cs typeface="Arial"/>
                    <a:sym typeface="Arial"/>
                  </a:rPr>
                  <a:t>Hub</a:t>
                </a:r>
                <a:endParaRPr sz="1467" kern="0">
                  <a:solidFill>
                    <a:srgbClr val="FE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32"/>
              <p:cNvSpPr txBox="1"/>
              <p:nvPr/>
            </p:nvSpPr>
            <p:spPr>
              <a:xfrm>
                <a:off x="5353118" y="4121057"/>
                <a:ext cx="822300" cy="292125"/>
              </a:xfrm>
              <a:prstGeom prst="rect">
                <a:avLst/>
              </a:prstGeom>
              <a:solidFill>
                <a:srgbClr val="4198B5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600" b="1" kern="0">
                    <a:solidFill>
                      <a:srgbClr val="FEFFFF"/>
                    </a:solidFill>
                    <a:latin typeface="Arial"/>
                    <a:cs typeface="Arial"/>
                    <a:sym typeface="Arial"/>
                  </a:rPr>
                  <a:t>Analyze</a:t>
                </a:r>
                <a:endParaRPr sz="1600" b="1" kern="0">
                  <a:solidFill>
                    <a:srgbClr val="FE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32"/>
              <p:cNvSpPr txBox="1"/>
              <p:nvPr/>
            </p:nvSpPr>
            <p:spPr>
              <a:xfrm>
                <a:off x="4462837" y="3178176"/>
                <a:ext cx="761100" cy="292125"/>
              </a:xfrm>
              <a:prstGeom prst="rect">
                <a:avLst/>
              </a:prstGeom>
              <a:solidFill>
                <a:srgbClr val="4198B5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600" b="1" kern="0">
                    <a:solidFill>
                      <a:srgbClr val="FEFFFF"/>
                    </a:solidFill>
                    <a:latin typeface="Arial"/>
                    <a:cs typeface="Arial"/>
                    <a:sym typeface="Arial"/>
                  </a:rPr>
                  <a:t>Share</a:t>
                </a:r>
                <a:endParaRPr sz="1600" b="1" kern="0">
                  <a:solidFill>
                    <a:srgbClr val="FE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32"/>
              <p:cNvSpPr txBox="1"/>
              <p:nvPr/>
            </p:nvSpPr>
            <p:spPr>
              <a:xfrm>
                <a:off x="5397569" y="2351871"/>
                <a:ext cx="733500" cy="292125"/>
              </a:xfrm>
              <a:prstGeom prst="rect">
                <a:avLst/>
              </a:prstGeom>
              <a:solidFill>
                <a:srgbClr val="4198B5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600" b="1" kern="0">
                    <a:solidFill>
                      <a:srgbClr val="FEFFFF"/>
                    </a:solidFill>
                    <a:latin typeface="Arial"/>
                    <a:cs typeface="Arial"/>
                    <a:sym typeface="Arial"/>
                  </a:rPr>
                  <a:t>Refine</a:t>
                </a:r>
                <a:endParaRPr sz="1600" b="1" kern="0">
                  <a:solidFill>
                    <a:srgbClr val="FE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32"/>
              <p:cNvSpPr txBox="1"/>
              <p:nvPr/>
            </p:nvSpPr>
            <p:spPr>
              <a:xfrm>
                <a:off x="6314318" y="3178176"/>
                <a:ext cx="775200" cy="292125"/>
              </a:xfrm>
              <a:prstGeom prst="rect">
                <a:avLst/>
              </a:prstGeom>
              <a:solidFill>
                <a:srgbClr val="4198B5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600" b="1" kern="0">
                    <a:solidFill>
                      <a:srgbClr val="FEFFFF"/>
                    </a:solidFill>
                    <a:latin typeface="Arial"/>
                    <a:cs typeface="Arial"/>
                    <a:sym typeface="Arial"/>
                  </a:rPr>
                  <a:t>Release</a:t>
                </a:r>
                <a:endParaRPr sz="1600" b="1" kern="0">
                  <a:solidFill>
                    <a:srgbClr val="FE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32"/>
              <p:cNvSpPr/>
              <p:nvPr/>
            </p:nvSpPr>
            <p:spPr>
              <a:xfrm rot="2912186">
                <a:off x="4505627" y="2311630"/>
                <a:ext cx="2603363" cy="262800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833" y="75715"/>
                    </a:moveTo>
                    <a:lnTo>
                      <a:pt x="7833" y="75715"/>
                    </a:lnTo>
                    <a:cubicBezTo>
                      <a:pt x="5410" y="67659"/>
                      <a:pt x="4883" y="59151"/>
                      <a:pt x="6293" y="50856"/>
                    </a:cubicBezTo>
                    <a:lnTo>
                      <a:pt x="1046" y="49276"/>
                    </a:lnTo>
                    <a:lnTo>
                      <a:pt x="11795" y="45478"/>
                    </a:lnTo>
                    <a:lnTo>
                      <a:pt x="19535" y="54845"/>
                    </a:lnTo>
                    <a:lnTo>
                      <a:pt x="14294" y="53267"/>
                    </a:lnTo>
                    <a:lnTo>
                      <a:pt x="14294" y="53267"/>
                    </a:lnTo>
                    <a:cubicBezTo>
                      <a:pt x="13311" y="59981"/>
                      <a:pt x="13810" y="66829"/>
                      <a:pt x="15757" y="73328"/>
                    </a:cubicBezTo>
                    <a:close/>
                  </a:path>
                </a:pathLst>
              </a:custGeom>
              <a:solidFill>
                <a:srgbClr val="D57800"/>
              </a:solidFill>
              <a:ln>
                <a:noFill/>
              </a:ln>
            </p:spPr>
            <p:txBody>
              <a:bodyPr spcFirstLastPara="1" wrap="square" lIns="91433" tIns="91433" rIns="91433" bIns="914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800" kern="0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32"/>
              <p:cNvSpPr/>
              <p:nvPr/>
            </p:nvSpPr>
            <p:spPr>
              <a:xfrm rot="7907392">
                <a:off x="4481191" y="2311273"/>
                <a:ext cx="2602489" cy="262862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829" y="75706"/>
                    </a:moveTo>
                    <a:lnTo>
                      <a:pt x="7829" y="75706"/>
                    </a:lnTo>
                    <a:cubicBezTo>
                      <a:pt x="5410" y="67654"/>
                      <a:pt x="4884" y="59151"/>
                      <a:pt x="6291" y="50862"/>
                    </a:cubicBezTo>
                    <a:lnTo>
                      <a:pt x="1045" y="49283"/>
                    </a:lnTo>
                    <a:lnTo>
                      <a:pt x="11792" y="45487"/>
                    </a:lnTo>
                    <a:lnTo>
                      <a:pt x="19534" y="54849"/>
                    </a:lnTo>
                    <a:lnTo>
                      <a:pt x="14293" y="53271"/>
                    </a:lnTo>
                    <a:lnTo>
                      <a:pt x="14293" y="53271"/>
                    </a:lnTo>
                    <a:cubicBezTo>
                      <a:pt x="13311" y="59981"/>
                      <a:pt x="13810" y="66825"/>
                      <a:pt x="15754" y="73320"/>
                    </a:cubicBezTo>
                    <a:close/>
                  </a:path>
                </a:pathLst>
              </a:custGeom>
              <a:solidFill>
                <a:srgbClr val="D57800"/>
              </a:solidFill>
              <a:ln>
                <a:noFill/>
              </a:ln>
            </p:spPr>
            <p:txBody>
              <a:bodyPr spcFirstLastPara="1" wrap="square" lIns="91433" tIns="91433" rIns="91433" bIns="914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800" kern="0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32"/>
              <p:cNvSpPr/>
              <p:nvPr/>
            </p:nvSpPr>
            <p:spPr>
              <a:xfrm rot="-8452527">
                <a:off x="4418969" y="1904785"/>
                <a:ext cx="2553056" cy="267801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656" y="75174"/>
                    </a:moveTo>
                    <a:lnTo>
                      <a:pt x="7656" y="75174"/>
                    </a:lnTo>
                    <a:cubicBezTo>
                      <a:pt x="5419" y="67384"/>
                      <a:pt x="4933" y="59192"/>
                      <a:pt x="6231" y="51191"/>
                    </a:cubicBezTo>
                    <a:lnTo>
                      <a:pt x="992" y="49672"/>
                    </a:lnTo>
                    <a:lnTo>
                      <a:pt x="11620" y="45975"/>
                    </a:lnTo>
                    <a:lnTo>
                      <a:pt x="19481" y="55031"/>
                    </a:lnTo>
                    <a:lnTo>
                      <a:pt x="14249" y="53515"/>
                    </a:lnTo>
                    <a:lnTo>
                      <a:pt x="14249" y="53515"/>
                    </a:lnTo>
                    <a:cubicBezTo>
                      <a:pt x="13355" y="59992"/>
                      <a:pt x="13810" y="66587"/>
                      <a:pt x="15583" y="72876"/>
                    </a:cubicBezTo>
                    <a:close/>
                  </a:path>
                </a:pathLst>
              </a:custGeom>
              <a:solidFill>
                <a:srgbClr val="D57800"/>
              </a:solidFill>
              <a:ln>
                <a:noFill/>
              </a:ln>
            </p:spPr>
            <p:txBody>
              <a:bodyPr spcFirstLastPara="1" wrap="square" lIns="91433" tIns="91433" rIns="91433" bIns="914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800" kern="0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32"/>
              <p:cNvSpPr/>
              <p:nvPr/>
            </p:nvSpPr>
            <p:spPr>
              <a:xfrm rot="-2216929">
                <a:off x="4592949" y="1950284"/>
                <a:ext cx="2570282" cy="266112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715" y="75357"/>
                    </a:moveTo>
                    <a:lnTo>
                      <a:pt x="7715" y="75357"/>
                    </a:lnTo>
                    <a:cubicBezTo>
                      <a:pt x="5416" y="67477"/>
                      <a:pt x="4916" y="59178"/>
                      <a:pt x="6252" y="51078"/>
                    </a:cubicBezTo>
                    <a:lnTo>
                      <a:pt x="1010" y="49538"/>
                    </a:lnTo>
                    <a:lnTo>
                      <a:pt x="11678" y="45807"/>
                    </a:lnTo>
                    <a:lnTo>
                      <a:pt x="19499" y="54969"/>
                    </a:lnTo>
                    <a:lnTo>
                      <a:pt x="14264" y="53431"/>
                    </a:lnTo>
                    <a:lnTo>
                      <a:pt x="14264" y="53431"/>
                    </a:lnTo>
                    <a:cubicBezTo>
                      <a:pt x="13341" y="59988"/>
                      <a:pt x="13810" y="66669"/>
                      <a:pt x="15640" y="73029"/>
                    </a:cubicBezTo>
                    <a:close/>
                  </a:path>
                </a:pathLst>
              </a:custGeom>
              <a:solidFill>
                <a:srgbClr val="D57800"/>
              </a:solidFill>
              <a:ln>
                <a:noFill/>
              </a:ln>
            </p:spPr>
            <p:txBody>
              <a:bodyPr spcFirstLastPara="1" wrap="square" lIns="91433" tIns="91433" rIns="91433" bIns="914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800" kern="0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" name="Google Shape;311;p32"/>
            <p:cNvGrpSpPr/>
            <p:nvPr/>
          </p:nvGrpSpPr>
          <p:grpSpPr>
            <a:xfrm>
              <a:off x="7948556" y="1928384"/>
              <a:ext cx="459792" cy="477879"/>
              <a:chOff x="7279869" y="2162239"/>
              <a:chExt cx="2240700" cy="1819800"/>
            </a:xfrm>
          </p:grpSpPr>
          <p:sp>
            <p:nvSpPr>
              <p:cNvPr id="312" name="Google Shape;312;p32"/>
              <p:cNvSpPr/>
              <p:nvPr/>
            </p:nvSpPr>
            <p:spPr>
              <a:xfrm>
                <a:off x="7279869" y="2162239"/>
                <a:ext cx="2240700" cy="1819800"/>
              </a:xfrm>
              <a:prstGeom prst="rect">
                <a:avLst/>
              </a:prstGeom>
              <a:solidFill>
                <a:srgbClr val="9E9E9E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32"/>
              <p:cNvSpPr/>
              <p:nvPr/>
            </p:nvSpPr>
            <p:spPr>
              <a:xfrm>
                <a:off x="7771128" y="2786048"/>
                <a:ext cx="155100" cy="149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14" name="Google Shape;314;p32"/>
              <p:cNvCxnSpPr/>
              <p:nvPr/>
            </p:nvCxnSpPr>
            <p:spPr>
              <a:xfrm rot="10800000" flipH="1">
                <a:off x="7762825" y="2999236"/>
                <a:ext cx="335400" cy="419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" name="Google Shape;315;p32"/>
              <p:cNvCxnSpPr/>
              <p:nvPr/>
            </p:nvCxnSpPr>
            <p:spPr>
              <a:xfrm rot="10800000">
                <a:off x="8111928" y="2999424"/>
                <a:ext cx="314700" cy="79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" name="Google Shape;316;p32"/>
              <p:cNvCxnSpPr/>
              <p:nvPr/>
            </p:nvCxnSpPr>
            <p:spPr>
              <a:xfrm rot="10800000" flipH="1">
                <a:off x="8431954" y="2686224"/>
                <a:ext cx="461700" cy="3924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" name="Google Shape;317;p32"/>
              <p:cNvCxnSpPr/>
              <p:nvPr/>
            </p:nvCxnSpPr>
            <p:spPr>
              <a:xfrm rot="10800000" flipH="1">
                <a:off x="7302211" y="3392667"/>
                <a:ext cx="468900" cy="307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" name="Google Shape;318;p32"/>
              <p:cNvCxnSpPr/>
              <p:nvPr/>
            </p:nvCxnSpPr>
            <p:spPr>
              <a:xfrm rot="10800000">
                <a:off x="8893569" y="2686339"/>
                <a:ext cx="627000" cy="3858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19" name="Google Shape;319;p32"/>
              <p:cNvSpPr/>
              <p:nvPr/>
            </p:nvSpPr>
            <p:spPr>
              <a:xfrm>
                <a:off x="7524824" y="2933952"/>
                <a:ext cx="155100" cy="149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32"/>
              <p:cNvSpPr/>
              <p:nvPr/>
            </p:nvSpPr>
            <p:spPr>
              <a:xfrm>
                <a:off x="7423139" y="3290539"/>
                <a:ext cx="155100" cy="149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32"/>
              <p:cNvSpPr/>
              <p:nvPr/>
            </p:nvSpPr>
            <p:spPr>
              <a:xfrm>
                <a:off x="8013309" y="3172758"/>
                <a:ext cx="155100" cy="149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32"/>
              <p:cNvSpPr/>
              <p:nvPr/>
            </p:nvSpPr>
            <p:spPr>
              <a:xfrm>
                <a:off x="8246753" y="2879213"/>
                <a:ext cx="155100" cy="149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32"/>
              <p:cNvSpPr/>
              <p:nvPr/>
            </p:nvSpPr>
            <p:spPr>
              <a:xfrm>
                <a:off x="8454370" y="2565250"/>
                <a:ext cx="155100" cy="149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32"/>
              <p:cNvSpPr/>
              <p:nvPr/>
            </p:nvSpPr>
            <p:spPr>
              <a:xfrm>
                <a:off x="8830419" y="2316128"/>
                <a:ext cx="155100" cy="149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32"/>
              <p:cNvSpPr/>
              <p:nvPr/>
            </p:nvSpPr>
            <p:spPr>
              <a:xfrm>
                <a:off x="9169973" y="3114758"/>
                <a:ext cx="155100" cy="149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32"/>
              <p:cNvSpPr/>
              <p:nvPr/>
            </p:nvSpPr>
            <p:spPr>
              <a:xfrm>
                <a:off x="9296110" y="2710076"/>
                <a:ext cx="155100" cy="149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32"/>
              <p:cNvSpPr/>
              <p:nvPr/>
            </p:nvSpPr>
            <p:spPr>
              <a:xfrm>
                <a:off x="8713681" y="2892985"/>
                <a:ext cx="155100" cy="149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32"/>
              <p:cNvSpPr/>
              <p:nvPr/>
            </p:nvSpPr>
            <p:spPr>
              <a:xfrm>
                <a:off x="8993971" y="2777124"/>
                <a:ext cx="155100" cy="149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800" kern="0">
                  <a:solidFill>
                    <a:srgbClr val="FE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9" name="Google Shape;329;p32"/>
            <p:cNvSpPr txBox="1"/>
            <p:nvPr/>
          </p:nvSpPr>
          <p:spPr>
            <a:xfrm>
              <a:off x="4178089" y="4054516"/>
              <a:ext cx="780300" cy="420716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rgbClr val="083E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067" b="1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Tiered</a:t>
              </a:r>
              <a:br>
                <a:rPr lang="en" sz="1067" b="1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</a:br>
              <a:r>
                <a:rPr lang="en" sz="1067" b="1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Storage</a:t>
              </a:r>
              <a:endParaRPr sz="1067" b="1" kern="0">
                <a:solidFill>
                  <a:srgbClr val="083E5B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 txBox="1"/>
            <p:nvPr/>
          </p:nvSpPr>
          <p:spPr>
            <a:xfrm>
              <a:off x="7275502" y="5310014"/>
              <a:ext cx="1034400" cy="256505"/>
            </a:xfrm>
            <a:prstGeom prst="rect">
              <a:avLst/>
            </a:prstGeom>
            <a:solidFill>
              <a:srgbClr val="ACE4EF"/>
            </a:solidFill>
            <a:ln w="19050" cap="flat" cmpd="sng">
              <a:solidFill>
                <a:srgbClr val="083E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067" b="1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Compute</a:t>
              </a:r>
              <a:endParaRPr sz="1067" b="1" kern="0">
                <a:solidFill>
                  <a:srgbClr val="083E5B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 txBox="1"/>
            <p:nvPr/>
          </p:nvSpPr>
          <p:spPr>
            <a:xfrm>
              <a:off x="7414334" y="3783346"/>
              <a:ext cx="709500" cy="256505"/>
            </a:xfrm>
            <a:prstGeom prst="rect">
              <a:avLst/>
            </a:prstGeom>
            <a:solidFill>
              <a:srgbClr val="ACE4EF"/>
            </a:solidFill>
            <a:ln w="19050" cap="flat" cmpd="sng">
              <a:solidFill>
                <a:srgbClr val="083E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050" b="1" kern="0">
                  <a:solidFill>
                    <a:srgbClr val="083E5B"/>
                  </a:solidFill>
                  <a:latin typeface="Arial"/>
                  <a:cs typeface="Arial"/>
                  <a:sym typeface="Arial"/>
                </a:rPr>
                <a:t>ESnet</a:t>
              </a:r>
              <a:endParaRPr sz="1050" b="1" kern="0">
                <a:solidFill>
                  <a:srgbClr val="083E5B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3" name="Google Shape;333;p32"/>
          <p:cNvSpPr txBox="1"/>
          <p:nvPr/>
        </p:nvSpPr>
        <p:spPr>
          <a:xfrm>
            <a:off x="3992500" y="2230034"/>
            <a:ext cx="690600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2800" kern="0">
              <a:solidFill>
                <a:srgbClr val="434343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91B959-B076-37D0-5A3E-DEE76BD3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06265"/>
          </a:xfrm>
        </p:spPr>
        <p:txBody>
          <a:bodyPr/>
          <a:lstStyle/>
          <a:p>
            <a:r>
              <a:rPr lang="e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High Performance Data Facility will support data lifecycle management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0D5F2D-B005-13E8-504B-20F401E09642}"/>
              </a:ext>
            </a:extLst>
          </p:cNvPr>
          <p:cNvSpPr txBox="1"/>
          <p:nvPr/>
        </p:nvSpPr>
        <p:spPr>
          <a:xfrm>
            <a:off x="503024" y="4494483"/>
            <a:ext cx="278446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Part of SC’s Integrated Research Infrastructure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6A0F5-D458-47CB-317C-A3683F0E4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AE2F21-6BB6-2AAC-16C6-266DD521E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Advancing Scientific Analysis Group – Computing Synergy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C1BA6-A04C-E031-4850-FD66658C69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309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BE87E-F0DE-A44C-894B-E142BEB21E42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19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38A6D-852C-045A-8F67-AFBE574344E2}"/>
              </a:ext>
            </a:extLst>
          </p:cNvPr>
          <p:cNvSpPr txBox="1"/>
          <p:nvPr/>
        </p:nvSpPr>
        <p:spPr>
          <a:xfrm>
            <a:off x="515879" y="758595"/>
            <a:ext cx="1101954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JLab</a:t>
            </a:r>
            <a:r>
              <a:rPr lang="en-US" sz="1600" dirty="0"/>
              <a:t> will pursue AI-empowered near-real time analysis of EIC science with an emphasis on 3D imaging and understanding emergent mass and structure.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Jefferson Lab 12-GeV science is the place to start.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Jefferson Lab leads the computing and software efforts in EIC.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Natural synergy with streaming readout grand challenge, </a:t>
            </a:r>
            <a:r>
              <a:rPr lang="en-US" sz="1600" dirty="0" err="1"/>
              <a:t>SciDAC</a:t>
            </a:r>
            <a:r>
              <a:rPr lang="en-US" sz="1600" dirty="0"/>
              <a:t> project on 3D imaging, and HPDF.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009C4-5776-0832-99BC-21722CD84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6" r="8510" b="1922"/>
          <a:stretch/>
        </p:blipFill>
        <p:spPr>
          <a:xfrm>
            <a:off x="8619213" y="2653990"/>
            <a:ext cx="3267987" cy="2840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D77952-3ED9-B66D-1C21-F0BB95A17C15}"/>
              </a:ext>
            </a:extLst>
          </p:cNvPr>
          <p:cNvSpPr txBox="1"/>
          <p:nvPr/>
        </p:nvSpPr>
        <p:spPr>
          <a:xfrm>
            <a:off x="8779698" y="2307237"/>
            <a:ext cx="25123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Annual Lab Plan slide on “Deploy HPDF and Develop an Associated R&amp;D Program”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B9803-4BF3-844A-840D-A66B3AF2D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731" y="3241681"/>
            <a:ext cx="3898174" cy="20428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655A23-CA08-F171-8EEE-E4C1804B66FA}"/>
              </a:ext>
            </a:extLst>
          </p:cNvPr>
          <p:cNvSpPr txBox="1"/>
          <p:nvPr/>
        </p:nvSpPr>
        <p:spPr>
          <a:xfrm>
            <a:off x="4971542" y="2558535"/>
            <a:ext cx="25123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chromodynamics Nuclear </a:t>
            </a:r>
            <a:r>
              <a:rPr lang="en-US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TOMography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QuantOm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Collaboration web pages at ANL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CD136A-6ECB-BE09-6535-F6765C57A9E5}"/>
              </a:ext>
            </a:extLst>
          </p:cNvPr>
          <p:cNvSpPr txBox="1"/>
          <p:nvPr/>
        </p:nvSpPr>
        <p:spPr>
          <a:xfrm>
            <a:off x="888710" y="2528547"/>
            <a:ext cx="278705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Adapted from the “The </a:t>
            </a:r>
            <a:r>
              <a:rPr lang="en-US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ePIC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Streaming Computing Model” and the 3</a:t>
            </a:r>
            <a:r>
              <a:rPr lang="en-US" sz="12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ePIC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computing &amp; software review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951F01-D121-72E8-C416-A876DF17C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29" y="3196883"/>
            <a:ext cx="4084509" cy="2085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A8422A-9F72-3356-C215-5AE986DAF717}"/>
              </a:ext>
            </a:extLst>
          </p:cNvPr>
          <p:cNvSpPr txBox="1"/>
          <p:nvPr/>
        </p:nvSpPr>
        <p:spPr>
          <a:xfrm>
            <a:off x="515879" y="5587091"/>
            <a:ext cx="11019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The EIC Computing and Software are unique in a number of important respects: globally distributed computing, streaming computing model, two host Labs are symmetric peers for post-echelon-0 processing.</a:t>
            </a:r>
          </a:p>
        </p:txBody>
      </p:sp>
    </p:spTree>
    <p:extLst>
      <p:ext uri="{BB962C8B-B14F-4D97-AF65-F5344CB8AC3E}">
        <p14:creationId xmlns:p14="http://schemas.microsoft.com/office/powerpoint/2010/main" val="896174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13878-9EDE-BFF1-2AA1-67741295C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4A207-FC79-E1B5-69A8-805D3E2E3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Outline…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1FC82-1177-8E7A-553D-514A149D8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133600"/>
            <a:ext cx="11620399" cy="1943100"/>
          </a:xfrm>
        </p:spPr>
        <p:txBody>
          <a:bodyPr/>
          <a:lstStyle/>
          <a:p>
            <a:pPr marL="229870" indent="-229870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The Vision and high-level science</a:t>
            </a:r>
          </a:p>
          <a:p>
            <a:pPr marL="229870" indent="-229870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CEBAF now and into the future</a:t>
            </a:r>
          </a:p>
          <a:p>
            <a:pPr marL="229870" indent="-229870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HPDF and EIC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91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ta Science Concepts: The fundamentals of Data Science">
            <a:extLst>
              <a:ext uri="{FF2B5EF4-FFF2-40B4-BE49-F238E27FC236}">
                <a16:creationId xmlns:a16="http://schemas.microsoft.com/office/drawing/2014/main" id="{C294D5D0-C5A8-370A-F149-3B0155228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254745-C754-F94C-C088-A0476123D636}"/>
              </a:ext>
            </a:extLst>
          </p:cNvPr>
          <p:cNvSpPr/>
          <p:nvPr/>
        </p:nvSpPr>
        <p:spPr>
          <a:xfrm>
            <a:off x="3733800" y="2967335"/>
            <a:ext cx="3942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Discussion</a:t>
            </a:r>
            <a:endParaRPr lang="en-US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74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5C9C-63E4-299E-09DC-7FB7A331E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1477328"/>
          </a:xfrm>
        </p:spPr>
        <p:txBody>
          <a:bodyPr/>
          <a:lstStyle/>
          <a:p>
            <a:pPr marL="34290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Jefferson Lab’s Science and Technology Vision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The future S&amp;T Vision builds upon our present strengths, founded on four pillars:</a:t>
            </a:r>
            <a:br>
              <a:rPr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</a:rPr>
            </a:b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</a:b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6DBE1-04A2-D3D8-B22B-B1A48E077E56}"/>
              </a:ext>
            </a:extLst>
          </p:cNvPr>
          <p:cNvSpPr/>
          <p:nvPr/>
        </p:nvSpPr>
        <p:spPr>
          <a:xfrm>
            <a:off x="363219" y="1168767"/>
            <a:ext cx="2766515" cy="655106"/>
          </a:xfrm>
          <a:prstGeom prst="rect">
            <a:avLst/>
          </a:prstGeom>
          <a:solidFill>
            <a:schemeClr val="accent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 Physics at CEBAF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401D0A-5545-31D6-5A07-A6107CB4DB3A}"/>
              </a:ext>
            </a:extLst>
          </p:cNvPr>
          <p:cNvSpPr/>
          <p:nvPr/>
        </p:nvSpPr>
        <p:spPr>
          <a:xfrm>
            <a:off x="3298514" y="1168767"/>
            <a:ext cx="2730085" cy="655106"/>
          </a:xfrm>
          <a:prstGeom prst="rect">
            <a:avLst/>
          </a:prstGeom>
          <a:solidFill>
            <a:schemeClr val="accent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Electron-Ion Collider Partnership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B5ACCA-02E9-F24B-D07C-C8EF0382B85E}"/>
              </a:ext>
            </a:extLst>
          </p:cNvPr>
          <p:cNvSpPr/>
          <p:nvPr/>
        </p:nvSpPr>
        <p:spPr>
          <a:xfrm>
            <a:off x="6197379" y="1168767"/>
            <a:ext cx="2693769" cy="655106"/>
          </a:xfrm>
          <a:prstGeom prst="rect">
            <a:avLst/>
          </a:prstGeom>
          <a:solidFill>
            <a:schemeClr val="accent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Data and Computational Science, and HPDF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A73AF-EE23-4F48-6861-12A5C69847DD}"/>
              </a:ext>
            </a:extLst>
          </p:cNvPr>
          <p:cNvSpPr/>
          <p:nvPr/>
        </p:nvSpPr>
        <p:spPr>
          <a:xfrm>
            <a:off x="9040059" y="1165136"/>
            <a:ext cx="2851915" cy="655106"/>
          </a:xfrm>
          <a:prstGeom prst="rect">
            <a:avLst/>
          </a:prstGeom>
          <a:solidFill>
            <a:schemeClr val="accent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</a:rPr>
              <a:t>Innovative Accelerator Science and Technology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85BE33E6-BDEE-80E9-335D-1DCFE4D188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8" y="1813826"/>
            <a:ext cx="11528755" cy="2307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E0FC8-E892-D2A2-2533-D3989C163423}"/>
              </a:ext>
            </a:extLst>
          </p:cNvPr>
          <p:cNvSpPr/>
          <p:nvPr/>
        </p:nvSpPr>
        <p:spPr>
          <a:xfrm>
            <a:off x="366346" y="3996313"/>
            <a:ext cx="11525627" cy="4354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User Community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CE66DA-ECE1-BB92-C8A0-F7F9FCBEE13A}"/>
              </a:ext>
            </a:extLst>
          </p:cNvPr>
          <p:cNvSpPr txBox="1"/>
          <p:nvPr/>
        </p:nvSpPr>
        <p:spPr>
          <a:xfrm>
            <a:off x="2262555" y="4431324"/>
            <a:ext cx="872196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D0D0D"/>
                </a:solidFill>
                <a:latin typeface="Arial"/>
              </a:rPr>
              <a:t>Partnerships and collaborations are imperative to achieve our vision</a:t>
            </a:r>
            <a:r>
              <a:rPr lang="en-US">
                <a:latin typeface="Arial"/>
                <a:cs typeface="Arial"/>
              </a:rPr>
              <a:t>​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323149-FF36-412E-C12E-A045654C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2277" y="4800656"/>
            <a:ext cx="1100723" cy="83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3B1C6B-4613-D6F7-9508-FC1D7D3BD2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861" y="4926245"/>
            <a:ext cx="2215128" cy="555725"/>
          </a:xfrm>
          <a:prstGeom prst="rect">
            <a:avLst/>
          </a:prstGeom>
        </p:spPr>
      </p:pic>
      <p:pic>
        <p:nvPicPr>
          <p:cNvPr id="14" name="Picture 14" descr="William and Mary Logo - PNG Logo Vector Brand Downloads (SVG, EPS)">
            <a:extLst>
              <a:ext uri="{FF2B5EF4-FFF2-40B4-BE49-F238E27FC236}">
                <a16:creationId xmlns:a16="http://schemas.microsoft.com/office/drawing/2014/main" id="{B5BE6F58-3579-14DD-6B33-CCFAC639F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76" y="4557399"/>
            <a:ext cx="1757682" cy="109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Old Dominion University - Best Degree Programs">
            <a:extLst>
              <a:ext uri="{FF2B5EF4-FFF2-40B4-BE49-F238E27FC236}">
                <a16:creationId xmlns:a16="http://schemas.microsoft.com/office/drawing/2014/main" id="{3D78A0B1-0442-E564-F201-DF0B9C5D7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8301" y="4724048"/>
            <a:ext cx="1806943" cy="7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thletics">
            <a:extLst>
              <a:ext uri="{FF2B5EF4-FFF2-40B4-BE49-F238E27FC236}">
                <a16:creationId xmlns:a16="http://schemas.microsoft.com/office/drawing/2014/main" id="{56A2E528-30AD-5B37-040B-018296E4D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5047" y="5603296"/>
            <a:ext cx="1265314" cy="10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ampton University Logo PNG vector in SVG, PDF, AI, CDR format">
            <a:extLst>
              <a:ext uri="{FF2B5EF4-FFF2-40B4-BE49-F238E27FC236}">
                <a16:creationId xmlns:a16="http://schemas.microsoft.com/office/drawing/2014/main" id="{FE961AF8-3D02-B377-342F-21974AE3F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8429" y="5774278"/>
            <a:ext cx="1915672" cy="51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Virginia Tech Logo and symbol, meaning, history, PNG, brand">
            <a:extLst>
              <a:ext uri="{FF2B5EF4-FFF2-40B4-BE49-F238E27FC236}">
                <a16:creationId xmlns:a16="http://schemas.microsoft.com/office/drawing/2014/main" id="{331CE4E9-F8F3-6B69-CD85-2EC72B30B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1886" y="5555319"/>
            <a:ext cx="1866381" cy="117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IKEN">
            <a:extLst>
              <a:ext uri="{FF2B5EF4-FFF2-40B4-BE49-F238E27FC236}">
                <a16:creationId xmlns:a16="http://schemas.microsoft.com/office/drawing/2014/main" id="{89B097A0-EC0E-7D79-3934-6E7E712C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405" y="5754785"/>
            <a:ext cx="15113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JCLab">
            <a:extLst>
              <a:ext uri="{FF2B5EF4-FFF2-40B4-BE49-F238E27FC236}">
                <a16:creationId xmlns:a16="http://schemas.microsoft.com/office/drawing/2014/main" id="{34B6B824-6BA5-AC52-312C-1DFB80FFE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4263" y="5830574"/>
            <a:ext cx="1905000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iversity of Virginia Logo and symbol, meaning, history ...">
            <a:extLst>
              <a:ext uri="{FF2B5EF4-FFF2-40B4-BE49-F238E27FC236}">
                <a16:creationId xmlns:a16="http://schemas.microsoft.com/office/drawing/2014/main" id="{482CB999-F5AF-3FBF-7F2E-D41290EC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3440" y="4838662"/>
            <a:ext cx="1265314" cy="71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007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C05AB-E5EF-76C4-40F0-3F23172F5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QCD Describes Quark Gluon Interactions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E4F0ED-36BD-3BCB-8D30-B05A2497719F}"/>
              </a:ext>
            </a:extLst>
          </p:cNvPr>
          <p:cNvGrpSpPr/>
          <p:nvPr/>
        </p:nvGrpSpPr>
        <p:grpSpPr>
          <a:xfrm>
            <a:off x="5054600" y="856849"/>
            <a:ext cx="6309271" cy="2666912"/>
            <a:chOff x="6417815" y="1143088"/>
            <a:chExt cx="5377855" cy="196034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356388-A84D-921A-4C72-5E227B5F488C}"/>
                </a:ext>
              </a:extLst>
            </p:cNvPr>
            <p:cNvGrpSpPr/>
            <p:nvPr/>
          </p:nvGrpSpPr>
          <p:grpSpPr>
            <a:xfrm>
              <a:off x="6417815" y="1143088"/>
              <a:ext cx="5377855" cy="1960348"/>
              <a:chOff x="6417815" y="1143088"/>
              <a:chExt cx="5377855" cy="196034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B19E27D-9290-3C94-7626-9087FBE0A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17815" y="1143088"/>
                <a:ext cx="5377855" cy="196034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10C7B5-DEFA-0B5C-A1DC-20F84B85F6D5}"/>
                  </a:ext>
                </a:extLst>
              </p:cNvPr>
              <p:cNvSpPr txBox="1"/>
              <p:nvPr/>
            </p:nvSpPr>
            <p:spPr>
              <a:xfrm>
                <a:off x="6417815" y="1166464"/>
                <a:ext cx="8504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Position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E70CFE-02AF-01D0-A4E0-0EE97A84ABB2}"/>
                  </a:ext>
                </a:extLst>
              </p:cNvPr>
              <p:cNvSpPr txBox="1"/>
              <p:nvPr/>
            </p:nvSpPr>
            <p:spPr>
              <a:xfrm>
                <a:off x="10668438" y="1166463"/>
                <a:ext cx="11272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Momentum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1E7E7B-6081-94C6-8FBA-D6E8D287CF76}"/>
                </a:ext>
              </a:extLst>
            </p:cNvPr>
            <p:cNvSpPr txBox="1"/>
            <p:nvPr/>
          </p:nvSpPr>
          <p:spPr>
            <a:xfrm>
              <a:off x="7131550" y="2697466"/>
              <a:ext cx="172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Direction of Proton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31DD633-0F8F-8F0E-FF41-1A2DD4DE0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0" y="888649"/>
            <a:ext cx="4795841" cy="52190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8570A6-9CF5-9061-3505-DC7ED6BA7837}"/>
              </a:ext>
            </a:extLst>
          </p:cNvPr>
          <p:cNvSpPr txBox="1">
            <a:spLocks/>
          </p:cNvSpPr>
          <p:nvPr/>
        </p:nvSpPr>
        <p:spPr>
          <a:xfrm>
            <a:off x="4926952" y="5062908"/>
            <a:ext cx="6934200" cy="1193697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rgbClr val="000000"/>
                </a:solidFill>
              </a:rPr>
              <a:t>The ability to reduce everything to simple fundamental laws does not imply the ability to start from those laws and reconstruct the universe. -- </a:t>
            </a:r>
            <a:r>
              <a:rPr lang="en-US" sz="1800" i="1" dirty="0">
                <a:solidFill>
                  <a:srgbClr val="000000"/>
                </a:solidFill>
              </a:rPr>
              <a:t>More is different</a:t>
            </a:r>
            <a:r>
              <a:rPr lang="en-US" sz="1800" dirty="0">
                <a:solidFill>
                  <a:srgbClr val="000000"/>
                </a:solidFill>
              </a:rPr>
              <a:t>, P. W. Anderson [Sci 177, 393 (1972)]</a:t>
            </a: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C778BA-55E7-1ACB-8D1D-300D5E85C4C9}"/>
              </a:ext>
            </a:extLst>
          </p:cNvPr>
          <p:cNvSpPr txBox="1"/>
          <p:nvPr/>
        </p:nvSpPr>
        <p:spPr>
          <a:xfrm>
            <a:off x="5161235" y="3970169"/>
            <a:ext cx="6096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SzPts val="1000"/>
            </a:pPr>
            <a:r>
              <a:rPr lang="en-US" sz="1800" dirty="0">
                <a:effectLst/>
                <a:latin typeface="Roboto" panose="02000000000000000000" pitchFamily="2" charset="0"/>
              </a:rPr>
              <a:t>How do quarks and gluons make up protons, neutrons, and, ultimately, atomic nuclei?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 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6257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CA75D-6F9F-204F-706C-318BE3B1C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06265"/>
          </a:xfrm>
        </p:spPr>
        <p:txBody>
          <a:bodyPr/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CEBAF probes nucleon valence structure at unparalleled luminosity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C0E86C-11AF-00F6-29C4-2F894D77177A}"/>
              </a:ext>
            </a:extLst>
          </p:cNvPr>
          <p:cNvGrpSpPr/>
          <p:nvPr/>
        </p:nvGrpSpPr>
        <p:grpSpPr>
          <a:xfrm>
            <a:off x="609600" y="871213"/>
            <a:ext cx="6710103" cy="5260485"/>
            <a:chOff x="1568661" y="1037959"/>
            <a:chExt cx="5519129" cy="43505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864D4D3-311B-86B3-B88A-B159EB99A736}"/>
                </a:ext>
              </a:extLst>
            </p:cNvPr>
            <p:cNvGrpSpPr/>
            <p:nvPr/>
          </p:nvGrpSpPr>
          <p:grpSpPr>
            <a:xfrm>
              <a:off x="1568661" y="1037959"/>
              <a:ext cx="5519129" cy="4350502"/>
              <a:chOff x="5316804" y="1307241"/>
              <a:chExt cx="6248315" cy="465259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D8EBDD0-D940-2FEA-A6E4-24E5D1A04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16804" y="1307241"/>
                <a:ext cx="6248315" cy="465259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E245308-C8E9-50E3-3468-AF8FBA20F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64487" y="2599088"/>
                <a:ext cx="726271" cy="695529"/>
              </a:xfrm>
              <a:prstGeom prst="ellipse">
                <a:avLst/>
              </a:prstGeom>
              <a:ln w="190500" cap="rnd">
                <a:noFill/>
                <a:prstDash val="solid"/>
              </a:ln>
              <a:effectLst/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extrusionClr>
                  <a:srgbClr val="000000"/>
                </a:extrusionClr>
              </a:sp3d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2BCFA74-2156-5796-21C6-2ABB81F63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59717" y="2971176"/>
                <a:ext cx="778804" cy="686896"/>
              </a:xfrm>
              <a:prstGeom prst="ellipse">
                <a:avLst/>
              </a:prstGeom>
              <a:ln w="190500" cap="rnd">
                <a:noFill/>
                <a:prstDash val="solid"/>
              </a:ln>
              <a:effectLst/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extrusionClr>
                  <a:srgbClr val="000000"/>
                </a:extrusionClr>
              </a:sp3d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6047AAE-F7E4-5E08-A24F-30DE8E3F92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73870" y="1770778"/>
                <a:ext cx="778804" cy="686895"/>
              </a:xfrm>
              <a:prstGeom prst="ellipse">
                <a:avLst/>
              </a:prstGeom>
              <a:ln w="190500" cap="rnd">
                <a:noFill/>
                <a:prstDash val="solid"/>
              </a:ln>
              <a:effectLst/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extrusionClr>
                  <a:srgbClr val="000000"/>
                </a:extrusionClr>
              </a:sp3d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3F7C565-B8F5-FE46-D212-D6FCC50FD93E}"/>
                  </a:ext>
                </a:extLst>
              </p:cNvPr>
              <p:cNvSpPr txBox="1"/>
              <p:nvPr/>
            </p:nvSpPr>
            <p:spPr>
              <a:xfrm>
                <a:off x="7080084" y="5671712"/>
                <a:ext cx="2261594" cy="2715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050" b="1">
                    <a:solidFill>
                      <a:srgbClr val="A5A5A5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 of nucleon momentum</a:t>
                </a: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A51E4A9-D4CA-B563-24AB-CE117452A84F}"/>
                </a:ext>
              </a:extLst>
            </p:cNvPr>
            <p:cNvSpPr/>
            <p:nvPr/>
          </p:nvSpPr>
          <p:spPr>
            <a:xfrm>
              <a:off x="3377184" y="4682979"/>
              <a:ext cx="1314706" cy="534795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9ABFBB-252B-BB13-298D-D6CCC0F5F34F}"/>
                </a:ext>
              </a:extLst>
            </p:cNvPr>
            <p:cNvSpPr/>
            <p:nvPr/>
          </p:nvSpPr>
          <p:spPr>
            <a:xfrm>
              <a:off x="1686441" y="3019097"/>
              <a:ext cx="651749" cy="1106560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D080183-3860-7D79-0947-9D53F200EF13}"/>
              </a:ext>
            </a:extLst>
          </p:cNvPr>
          <p:cNvSpPr txBox="1"/>
          <p:nvPr/>
        </p:nvSpPr>
        <p:spPr>
          <a:xfrm>
            <a:off x="1812325" y="6068408"/>
            <a:ext cx="487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>
                <a:solidFill>
                  <a:prstClr val="black"/>
                </a:solidFill>
                <a:latin typeface="Arial"/>
                <a:hlinkClick r:id="rId6"/>
              </a:rPr>
              <a:t>Physics with CEBAF at 12 GeV and Future Opportunities</a:t>
            </a:r>
            <a:endParaRPr lang="en-US" sz="1400">
              <a:solidFill>
                <a:prstClr val="black"/>
              </a:solidFill>
              <a:latin typeface="Arial"/>
            </a:endParaRPr>
          </a:p>
          <a:p>
            <a:r>
              <a:rPr lang="en-US" sz="1600" i="1"/>
              <a:t>Prog. Part. </a:t>
            </a:r>
            <a:r>
              <a:rPr lang="en-US" sz="1600" i="1" err="1"/>
              <a:t>Nucl</a:t>
            </a:r>
            <a:r>
              <a:rPr lang="en-US" sz="1600" i="1"/>
              <a:t>. Phys.</a:t>
            </a:r>
            <a:r>
              <a:rPr lang="en-US" sz="1600"/>
              <a:t> 127 (2022) 103985</a:t>
            </a:r>
            <a:endParaRPr lang="en-US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6AE881-1837-83F3-4248-E74D715E48BF}"/>
              </a:ext>
            </a:extLst>
          </p:cNvPr>
          <p:cNvSpPr txBox="1"/>
          <p:nvPr/>
        </p:nvSpPr>
        <p:spPr>
          <a:xfrm>
            <a:off x="7462899" y="713096"/>
            <a:ext cx="461424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Electrons are a ‘pure’ probe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Partonic structure in the valence region defines the hadron baryon number, charge, flavor content, total spin,…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How does this happen? What is the mechanism? Are there thresholds?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At CEBAF energies, we probe nucleon structure in the non-perturbative regime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Large x, low Q2 evolves to low x, high Q2 via </a:t>
            </a:r>
            <a:r>
              <a:rPr lang="en-US" err="1"/>
              <a:t>pQCD</a:t>
            </a:r>
            <a:r>
              <a:rPr lang="en-US"/>
              <a:t>, extract PDF shape and strength from data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Precision measurements (2D,3D) in the valence regime require high luminosity, and are the unique purview of </a:t>
            </a:r>
            <a:r>
              <a:rPr lang="en-US" err="1"/>
              <a:t>JLab</a:t>
            </a:r>
            <a:r>
              <a:rPr lang="en-US"/>
              <a:t>, providing overlap with EIC into the low x region</a:t>
            </a:r>
          </a:p>
        </p:txBody>
      </p:sp>
    </p:spTree>
    <p:extLst>
      <p:ext uri="{BB962C8B-B14F-4D97-AF65-F5344CB8AC3E}">
        <p14:creationId xmlns:p14="http://schemas.microsoft.com/office/powerpoint/2010/main" val="3650328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05FC3-8E1B-8BB6-9D73-F9183132A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DOE/NSF Long Range Plans set the NP community direction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55083C8-D625-0D26-22BB-D21972F56F22}"/>
              </a:ext>
            </a:extLst>
          </p:cNvPr>
          <p:cNvSpPr txBox="1">
            <a:spLocks/>
          </p:cNvSpPr>
          <p:nvPr/>
        </p:nvSpPr>
        <p:spPr>
          <a:xfrm>
            <a:off x="762000" y="902626"/>
            <a:ext cx="10295164" cy="2815934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Since 1979 the Department of Energy Office of Science and the National Science Foundation periodically have charged the Nuclear Science Advisory Committee, NSAC, to provide a framework for coordinated advancement of the Nation’s nuclear science research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consistent strategic plan for investments was developed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NSAC engaged the community though town meetings organized by the Division of Nuclear Physics of the American Physical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future CEBAF shows up in the very first plan. EIC appears first in at least 2002. </a:t>
            </a:r>
            <a:endParaRPr lang="en-US" dirty="0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57B1542D-727C-1525-04DB-BD4A3454C168}"/>
              </a:ext>
            </a:extLst>
          </p:cNvPr>
          <p:cNvSpPr/>
          <p:nvPr/>
        </p:nvSpPr>
        <p:spPr>
          <a:xfrm>
            <a:off x="228600" y="4724400"/>
            <a:ext cx="11963400" cy="6858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7EBE5A-4415-5C45-78C6-92BA84570B7D}"/>
              </a:ext>
            </a:extLst>
          </p:cNvPr>
          <p:cNvGrpSpPr/>
          <p:nvPr/>
        </p:nvGrpSpPr>
        <p:grpSpPr>
          <a:xfrm>
            <a:off x="192380" y="4215698"/>
            <a:ext cx="11621999" cy="2008335"/>
            <a:chOff x="-36220" y="4473071"/>
            <a:chExt cx="11621999" cy="200833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1F04BA-CAD4-FD63-03E0-7F01C82B2B1B}"/>
                </a:ext>
              </a:extLst>
            </p:cNvPr>
            <p:cNvGrpSpPr/>
            <p:nvPr/>
          </p:nvGrpSpPr>
          <p:grpSpPr>
            <a:xfrm>
              <a:off x="1002022" y="4473071"/>
              <a:ext cx="9083262" cy="1615272"/>
              <a:chOff x="1090920" y="4155819"/>
              <a:chExt cx="9235600" cy="185951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B45A230-A2DB-D405-45A2-75A3408F1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0920" y="4164200"/>
                <a:ext cx="1424973" cy="185113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1942E6-F23D-69AE-3DF5-032F78F72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18117" y="4164200"/>
                <a:ext cx="1453595" cy="1850031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B288884-59A9-3C4D-D64F-39173CDCA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04180" y="4164200"/>
                <a:ext cx="1425651" cy="185003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0D20C21-FCC0-482F-ADD5-35E01C9EB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81105" y="4155819"/>
                <a:ext cx="1435947" cy="185841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8432B55-5AE9-9742-6776-1674799F73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61352" y="4164200"/>
                <a:ext cx="1489257" cy="1851131"/>
              </a:xfrm>
              <a:prstGeom prst="rect">
                <a:avLst/>
              </a:prstGeom>
            </p:spPr>
          </p:pic>
          <p:pic>
            <p:nvPicPr>
              <p:cNvPr id="22" name="Picture 2" descr="https://www.phy.anl.gov/nsac-lrp/index_files/LRP15_small.png">
                <a:extLst>
                  <a:ext uri="{FF2B5EF4-FFF2-40B4-BE49-F238E27FC236}">
                    <a16:creationId xmlns:a16="http://schemas.microsoft.com/office/drawing/2014/main" id="{C3A4568B-CF71-4199-6CB1-52533B8CC5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90573" y="4155946"/>
                <a:ext cx="1435947" cy="18582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C988ACF-133C-788F-164B-4102A84F0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6676" y="4473071"/>
              <a:ext cx="1349103" cy="161321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6E2A39-CC87-F931-5C92-1621ABD09EF5}"/>
                </a:ext>
              </a:extLst>
            </p:cNvPr>
            <p:cNvSpPr txBox="1"/>
            <p:nvPr/>
          </p:nvSpPr>
          <p:spPr>
            <a:xfrm>
              <a:off x="10577880" y="6065267"/>
              <a:ext cx="940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2023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4F0816-5730-334D-5371-573E05D0CA12}"/>
                </a:ext>
              </a:extLst>
            </p:cNvPr>
            <p:cNvSpPr txBox="1"/>
            <p:nvPr/>
          </p:nvSpPr>
          <p:spPr>
            <a:xfrm>
              <a:off x="-36220" y="6064182"/>
              <a:ext cx="940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1979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9C8580-2201-6246-9741-2ED04FFEE9C8}"/>
                </a:ext>
              </a:extLst>
            </p:cNvPr>
            <p:cNvSpPr txBox="1"/>
            <p:nvPr/>
          </p:nvSpPr>
          <p:spPr>
            <a:xfrm>
              <a:off x="1232813" y="6055134"/>
              <a:ext cx="940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1983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D31014-48CD-7406-A7AF-020176A71FB1}"/>
                </a:ext>
              </a:extLst>
            </p:cNvPr>
            <p:cNvSpPr txBox="1"/>
            <p:nvPr/>
          </p:nvSpPr>
          <p:spPr>
            <a:xfrm>
              <a:off x="4226577" y="6064182"/>
              <a:ext cx="940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1996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D37C3E-4C49-F9B5-9277-DC78609727AA}"/>
                </a:ext>
              </a:extLst>
            </p:cNvPr>
            <p:cNvSpPr txBox="1"/>
            <p:nvPr/>
          </p:nvSpPr>
          <p:spPr>
            <a:xfrm>
              <a:off x="2755653" y="6064182"/>
              <a:ext cx="940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1989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642CA0-2E7B-0DD3-7C95-F149A1881DCA}"/>
                </a:ext>
              </a:extLst>
            </p:cNvPr>
            <p:cNvSpPr txBox="1"/>
            <p:nvPr/>
          </p:nvSpPr>
          <p:spPr>
            <a:xfrm>
              <a:off x="5791928" y="6055134"/>
              <a:ext cx="940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2002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7550220-2AF5-8377-4EB2-1C9C16C10487}"/>
                </a:ext>
              </a:extLst>
            </p:cNvPr>
            <p:cNvSpPr txBox="1"/>
            <p:nvPr/>
          </p:nvSpPr>
          <p:spPr>
            <a:xfrm>
              <a:off x="7345555" y="6065267"/>
              <a:ext cx="940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2007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D2E5FDF-9569-42E4-17A4-29B1BC580450}"/>
                </a:ext>
              </a:extLst>
            </p:cNvPr>
            <p:cNvSpPr txBox="1"/>
            <p:nvPr/>
          </p:nvSpPr>
          <p:spPr>
            <a:xfrm>
              <a:off x="8899182" y="6112074"/>
              <a:ext cx="940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2015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6E70C9-EA29-99AE-CD93-F553BF0DCA7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3" y="4222978"/>
            <a:ext cx="1144152" cy="150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41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C1A2-8571-E07E-10A8-B6F194DC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58587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Vibrant international community performs R&amp;D at CEBAF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5DD7-A6CE-DB26-B3D9-CC6F77B4F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1142999"/>
            <a:ext cx="4834037" cy="5152697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Examples: </a:t>
            </a:r>
          </a:p>
          <a:p>
            <a:pPr>
              <a:lnSpc>
                <a:spcPct val="120000"/>
              </a:lnSpc>
            </a:pPr>
            <a:r>
              <a:rPr lang="en-US" dirty="0"/>
              <a:t>CLAS12 incorporates substantial equipment from Italian (RICH), and French (ALERT) and other institutions</a:t>
            </a:r>
          </a:p>
          <a:p>
            <a:pPr>
              <a:lnSpc>
                <a:spcPct val="120000"/>
              </a:lnSpc>
            </a:pPr>
            <a:r>
              <a:rPr lang="en-US" dirty="0"/>
              <a:t>Moller: CFI funds for detector systems</a:t>
            </a:r>
          </a:p>
          <a:p>
            <a:pPr>
              <a:lnSpc>
                <a:spcPct val="120000"/>
              </a:lnSpc>
            </a:pPr>
            <a:r>
              <a:rPr lang="en-US" dirty="0"/>
              <a:t>RIKEN Hall C </a:t>
            </a:r>
            <a:r>
              <a:rPr lang="en-US" dirty="0" err="1"/>
              <a:t>hypernuclear</a:t>
            </a:r>
            <a:r>
              <a:rPr lang="en-US" dirty="0"/>
              <a:t> experiments (building 2 spectrometers next year) that can be done only at </a:t>
            </a:r>
            <a:r>
              <a:rPr lang="en-US" dirty="0" err="1"/>
              <a:t>JLab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BDX (dark matter experiment) being pursued by members of INFN</a:t>
            </a:r>
          </a:p>
          <a:p>
            <a:pPr>
              <a:lnSpc>
                <a:spcPct val="120000"/>
              </a:lnSpc>
            </a:pPr>
            <a:r>
              <a:rPr lang="en-US" dirty="0"/>
              <a:t>With respect to Accelerator S&amp;T, JLAB’s expertise in SRF will be in demand for any future large project in CERN (such as Higgs Factory, e.g. FCC-ee) and of course EIC</a:t>
            </a:r>
          </a:p>
        </p:txBody>
      </p:sp>
      <p:pic>
        <p:nvPicPr>
          <p:cNvPr id="1026" name="Picture 2" descr="Text Box 1, Textbox">
            <a:extLst>
              <a:ext uri="{FF2B5EF4-FFF2-40B4-BE49-F238E27FC236}">
                <a16:creationId xmlns:a16="http://schemas.microsoft.com/office/drawing/2014/main" id="{B44CCBE2-3871-736A-266E-8E1D4FF26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11" b="13370"/>
          <a:stretch>
            <a:fillRect/>
          </a:stretch>
        </p:blipFill>
        <p:spPr bwMode="auto">
          <a:xfrm>
            <a:off x="5181600" y="1442736"/>
            <a:ext cx="6761574" cy="42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434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46909-8019-FDE1-F68C-8A419CAC9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3263D-15B1-158B-FC8A-0BCD355B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06265"/>
          </a:xfrm>
        </p:spPr>
        <p:txBody>
          <a:bodyPr/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CEBAF consistently contributes to 1/3 of all Nuclear Physics PhDs in the 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56959-167F-FC07-700E-DEC277C22C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106" y="1158393"/>
            <a:ext cx="8349915" cy="47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6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F4F91-C5E8-6C4C-2185-F08B2811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investigate nuclear forces to answer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08E30-BC2C-11FE-9D6A-839168845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914400"/>
            <a:ext cx="4668697" cy="5410200"/>
          </a:xfrm>
        </p:spPr>
        <p:txBody>
          <a:bodyPr>
            <a:normAutofit/>
          </a:bodyPr>
          <a:lstStyle/>
          <a:p>
            <a:pPr marL="229870" indent="-229870"/>
            <a:r>
              <a:rPr lang="en-US">
                <a:latin typeface="Arial"/>
                <a:cs typeface="Arial"/>
              </a:rPr>
              <a:t>How big is the proton? </a:t>
            </a:r>
          </a:p>
          <a:p>
            <a:pPr marL="0" indent="0">
              <a:buNone/>
            </a:pPr>
            <a:endParaRPr lang="en-US"/>
          </a:p>
          <a:p>
            <a:pPr marL="229870" indent="-229870"/>
            <a:r>
              <a:rPr lang="en-US">
                <a:latin typeface="Arial"/>
                <a:cs typeface="Arial"/>
              </a:rPr>
              <a:t>How are quarks distributed in the proton?</a:t>
            </a:r>
          </a:p>
          <a:p>
            <a:pPr marL="0" indent="0">
              <a:buNone/>
            </a:pPr>
            <a:endParaRPr lang="en-US"/>
          </a:p>
          <a:p>
            <a:pPr marL="229870" indent="-229870"/>
            <a:r>
              <a:rPr lang="en-US">
                <a:latin typeface="Arial"/>
                <a:cs typeface="Arial"/>
              </a:rPr>
              <a:t>What is the spectrum of excited hadrons? </a:t>
            </a:r>
          </a:p>
          <a:p>
            <a:pPr marL="229870" indent="-229870"/>
            <a:endParaRPr lang="en-US"/>
          </a:p>
          <a:p>
            <a:pPr marL="229870" indent="-229870"/>
            <a:r>
              <a:rPr lang="en-US">
                <a:latin typeface="Arial"/>
                <a:cs typeface="Arial"/>
              </a:rPr>
              <a:t>What is the evidence for physics beyond the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standard model? </a:t>
            </a:r>
          </a:p>
          <a:p>
            <a:pPr marL="229870" indent="-229870"/>
            <a:endParaRPr lang="en-US"/>
          </a:p>
          <a:p>
            <a:pPr marL="229870" indent="-229870"/>
            <a:endParaRPr lang="en-US"/>
          </a:p>
        </p:txBody>
      </p:sp>
      <p:pic>
        <p:nvPicPr>
          <p:cNvPr id="1026" name="Picture 2" descr="The proton (red)">
            <a:extLst>
              <a:ext uri="{FF2B5EF4-FFF2-40B4-BE49-F238E27FC236}">
                <a16:creationId xmlns:a16="http://schemas.microsoft.com/office/drawing/2014/main" id="{450EF2CF-B8D3-7A79-754F-62E64B386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455513"/>
            <a:ext cx="2695575" cy="197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's Really Inside A Proton?. If you think it's just three ...">
            <a:extLst>
              <a:ext uri="{FF2B5EF4-FFF2-40B4-BE49-F238E27FC236}">
                <a16:creationId xmlns:a16="http://schemas.microsoft.com/office/drawing/2014/main" id="{6C8C93A7-85A8-73B1-1E8F-64B2BF097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1452124"/>
            <a:ext cx="2362200" cy="19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A22CB88-29D5-66F8-F12D-8C28EC312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613899"/>
            <a:ext cx="3867920" cy="217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E77826-8E5B-41D5-3816-260E73113B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3320" y="3613899"/>
            <a:ext cx="3094002" cy="21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25804"/>
      </p:ext>
    </p:extLst>
  </p:cSld>
  <p:clrMapOvr>
    <a:masterClrMapping/>
  </p:clrMapOvr>
</p:sld>
</file>

<file path=ppt/theme/theme1.xml><?xml version="1.0" encoding="utf-8"?>
<a:theme xmlns:a="http://schemas.openxmlformats.org/drawingml/2006/main" name="2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26a30e-e30c-49d2-b28e-4b15466de7c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CCE15F5A724E4995E449CDD4BB4BEB" ma:contentTypeVersion="16" ma:contentTypeDescription="Create a new document." ma:contentTypeScope="" ma:versionID="df39aab048401381d722d14d756f3461">
  <xsd:schema xmlns:xsd="http://www.w3.org/2001/XMLSchema" xmlns:xs="http://www.w3.org/2001/XMLSchema" xmlns:p="http://schemas.microsoft.com/office/2006/metadata/properties" xmlns:ns3="2626a30e-e30c-49d2-b28e-4b15466de7c6" xmlns:ns4="77586f14-e94f-440a-8709-25c562d20f3f" targetNamespace="http://schemas.microsoft.com/office/2006/metadata/properties" ma:root="true" ma:fieldsID="f2868fa278289ec3f5fdba9f553f1872" ns3:_="" ns4:_="">
    <xsd:import namespace="2626a30e-e30c-49d2-b28e-4b15466de7c6"/>
    <xsd:import namespace="77586f14-e94f-440a-8709-25c562d20f3f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6a30e-e30c-49d2-b28e-4b15466de7c6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86f14-e94f-440a-8709-25c562d20f3f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4D2349-8184-49BB-A0BD-7E401EF228B3}">
  <ds:schemaRefs>
    <ds:schemaRef ds:uri="2626a30e-e30c-49d2-b28e-4b15466de7c6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77586f14-e94f-440a-8709-25c562d20f3f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37509B9-0484-4569-B3D1-479BFC4DBC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7F835D-8C50-4FCE-A5B8-E8D970CDEA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26a30e-e30c-49d2-b28e-4b15466de7c6"/>
    <ds:schemaRef ds:uri="77586f14-e94f-440a-8709-25c562d20f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1405</Words>
  <Application>Microsoft Office PowerPoint</Application>
  <PresentationFormat>Widescreen</PresentationFormat>
  <Paragraphs>159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 Black</vt:lpstr>
      <vt:lpstr>Calibri</vt:lpstr>
      <vt:lpstr>Cambria Math</vt:lpstr>
      <vt:lpstr>Courier New</vt:lpstr>
      <vt:lpstr>Noto Sans</vt:lpstr>
      <vt:lpstr>Roboto</vt:lpstr>
      <vt:lpstr>Times New Roman</vt:lpstr>
      <vt:lpstr>2_Presentations (Wide Screen)</vt:lpstr>
      <vt:lpstr>Presentations (Wide Screen)</vt:lpstr>
      <vt:lpstr>Overview of Jefferson Laboratory S&amp;T</vt:lpstr>
      <vt:lpstr>Outline…</vt:lpstr>
      <vt:lpstr>Jefferson Lab’s Science and Technology Vision The future S&amp;T Vision builds upon our present strengths, founded on four pillars:  </vt:lpstr>
      <vt:lpstr>QCD Describes Quark Gluon Interactions</vt:lpstr>
      <vt:lpstr>CEBAF probes nucleon valence structure at unparalleled luminosity</vt:lpstr>
      <vt:lpstr>DOE/NSF Long Range Plans set the NP community direction</vt:lpstr>
      <vt:lpstr>A Vibrant international community performs R&amp;D at CEBAF</vt:lpstr>
      <vt:lpstr>CEBAF consistently contributes to 1/3 of all Nuclear Physics PhDs in the US</vt:lpstr>
      <vt:lpstr>We investigate nuclear forces to answer questions </vt:lpstr>
      <vt:lpstr>Nuclear Physics Questions: ‘How big is the proton?’</vt:lpstr>
      <vt:lpstr>Nuclear Physics Questions:  What are the mechanical properties of the proton? </vt:lpstr>
      <vt:lpstr>Nuclear Physics Questions: ‘How big is the proton?’</vt:lpstr>
      <vt:lpstr>Nuclear Physics Questions: ‘How are quarks distributed in the proton?’</vt:lpstr>
      <vt:lpstr>Nuclear Physics Questions:  What is the Spectrum of excited hadrons?  Charmonium production in Hall D</vt:lpstr>
      <vt:lpstr>Nuclear Physics Questions:  What is the evidence for physics beyond the Standard Model?</vt:lpstr>
      <vt:lpstr>SoLID and ePIC</vt:lpstr>
      <vt:lpstr>PowerPoint Presentation</vt:lpstr>
      <vt:lpstr>The High Performance Data Facility will support data lifecycle management</vt:lpstr>
      <vt:lpstr>Advancing Scientific Analysis Group – Computing Synergy</vt:lpstr>
      <vt:lpstr>PowerPoint Presentation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HPDF Capabilities and Impacts on VA and Virginia Universities</dc:title>
  <dc:creator>Deborah Dowd</dc:creator>
  <cp:lastModifiedBy>Susan Drewery</cp:lastModifiedBy>
  <cp:revision>9</cp:revision>
  <dcterms:created xsi:type="dcterms:W3CDTF">2022-09-08T14:58:30Z</dcterms:created>
  <dcterms:modified xsi:type="dcterms:W3CDTF">2025-07-14T16:00:57Z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2022-09-08T00:00:00Z</vt:filetime>
  </property>
  <property fmtid="{D5CDD505-2E9C-101B-9397-08002B2CF9AE}" pid="5" name="Producer">
    <vt:lpwstr>Adobe PDF Library 22.2.223</vt:lpwstr>
  </property>
  <property fmtid="{D5CDD505-2E9C-101B-9397-08002B2CF9AE}" pid="6" name="ContentTypeId">
    <vt:lpwstr>0x0101008FCCE15F5A724E4995E449CDD4BB4BEB</vt:lpwstr>
  </property>
  <property fmtid="{D5CDD505-2E9C-101B-9397-08002B2CF9AE}" pid="7" name="MediaServiceImageTags">
    <vt:lpwstr/>
  </property>
</Properties>
</file>