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346" r:id="rId1"/>
  </p:sldMasterIdLst>
  <p:notesMasterIdLst>
    <p:notesMasterId r:id="rId31"/>
  </p:notesMasterIdLst>
  <p:handoutMasterIdLst>
    <p:handoutMasterId r:id="rId32"/>
  </p:handoutMasterIdLst>
  <p:sldIdLst>
    <p:sldId id="942" r:id="rId2"/>
    <p:sldId id="257" r:id="rId3"/>
    <p:sldId id="1128" r:id="rId4"/>
    <p:sldId id="1095" r:id="rId5"/>
    <p:sldId id="1106" r:id="rId6"/>
    <p:sldId id="1076" r:id="rId7"/>
    <p:sldId id="1116" r:id="rId8"/>
    <p:sldId id="265" r:id="rId9"/>
    <p:sldId id="1117" r:id="rId10"/>
    <p:sldId id="1118" r:id="rId11"/>
    <p:sldId id="1119" r:id="rId12"/>
    <p:sldId id="1099" r:id="rId13"/>
    <p:sldId id="947" r:id="rId14"/>
    <p:sldId id="894" r:id="rId15"/>
    <p:sldId id="1120" r:id="rId16"/>
    <p:sldId id="269" r:id="rId17"/>
    <p:sldId id="1129" r:id="rId18"/>
    <p:sldId id="1123" r:id="rId19"/>
    <p:sldId id="1130" r:id="rId20"/>
    <p:sldId id="1135" r:id="rId21"/>
    <p:sldId id="1132" r:id="rId22"/>
    <p:sldId id="282" r:id="rId23"/>
    <p:sldId id="1100" r:id="rId24"/>
    <p:sldId id="1133" r:id="rId25"/>
    <p:sldId id="1131" r:id="rId26"/>
    <p:sldId id="1134" r:id="rId27"/>
    <p:sldId id="1115" r:id="rId28"/>
    <p:sldId id="1113" r:id="rId29"/>
    <p:sldId id="105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42AD7"/>
    <a:srgbClr val="FF0000"/>
    <a:srgbClr val="AEF769"/>
    <a:srgbClr val="93D715"/>
    <a:srgbClr val="F3F3FF"/>
    <a:srgbClr val="8400C6"/>
    <a:srgbClr val="E700B5"/>
    <a:srgbClr val="FF85FF"/>
    <a:srgbClr val="FFB24A"/>
    <a:srgbClr val="83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/>
    <p:restoredTop sz="95897" autoAdjust="0"/>
  </p:normalViewPr>
  <p:slideViewPr>
    <p:cSldViewPr>
      <p:cViewPr varScale="1">
        <p:scale>
          <a:sx n="117" d="100"/>
          <a:sy n="117" d="100"/>
        </p:scale>
        <p:origin x="192" y="9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0325F2-B3C3-7F42-92C1-E549227FC009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74E074-D33F-D84C-8C2F-A07E66E53550}">
      <dgm:prSet phldrT="[Text]"/>
      <dgm:spPr/>
      <dgm:t>
        <a:bodyPr/>
        <a:lstStyle/>
        <a:p>
          <a:r>
            <a:rPr lang="en-US" dirty="0"/>
            <a:t>Experimental data</a:t>
          </a:r>
        </a:p>
      </dgm:t>
    </dgm:pt>
    <dgm:pt modelId="{23042EAB-0538-A445-B489-0AB08B808092}" type="parTrans" cxnId="{30724101-B5E0-DD4A-BDB2-A3B56806DE27}">
      <dgm:prSet/>
      <dgm:spPr/>
      <dgm:t>
        <a:bodyPr/>
        <a:lstStyle/>
        <a:p>
          <a:endParaRPr lang="en-US"/>
        </a:p>
      </dgm:t>
    </dgm:pt>
    <dgm:pt modelId="{0290B51E-2DDF-0047-82DA-9304C4B88746}" type="sibTrans" cxnId="{30724101-B5E0-DD4A-BDB2-A3B56806DE27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E6C7BEF0-A81D-9A49-AE0D-B86D83FC2EB6}">
      <dgm:prSet phldrT="[Text]"/>
      <dgm:spPr/>
      <dgm:t>
        <a:bodyPr/>
        <a:lstStyle/>
        <a:p>
          <a:r>
            <a:rPr lang="en-US" dirty="0"/>
            <a:t>Suggest</a:t>
          </a:r>
          <a:r>
            <a:rPr lang="en-US" baseline="0" dirty="0"/>
            <a:t> interpretation</a:t>
          </a:r>
          <a:endParaRPr lang="en-US" dirty="0"/>
        </a:p>
      </dgm:t>
    </dgm:pt>
    <dgm:pt modelId="{D1BEC24B-5ADF-A144-B34A-0F939F3F612E}" type="parTrans" cxnId="{79488D06-1A4C-1F46-8B35-491B0A81F123}">
      <dgm:prSet/>
      <dgm:spPr/>
      <dgm:t>
        <a:bodyPr/>
        <a:lstStyle/>
        <a:p>
          <a:endParaRPr lang="en-US"/>
        </a:p>
      </dgm:t>
    </dgm:pt>
    <dgm:pt modelId="{13BA4C2E-E58F-5242-AACB-7E1430905918}" type="sibTrans" cxnId="{79488D06-1A4C-1F46-8B35-491B0A81F123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DA98E38C-9F57-6E44-B5B8-C74C346E433B}">
      <dgm:prSet phldrT="[Text]"/>
      <dgm:spPr/>
      <dgm:t>
        <a:bodyPr/>
        <a:lstStyle/>
        <a:p>
          <a:r>
            <a:rPr lang="en-US" dirty="0"/>
            <a:t>Prediction/Analysis</a:t>
          </a:r>
        </a:p>
      </dgm:t>
    </dgm:pt>
    <dgm:pt modelId="{C03C76BF-3499-3544-9868-286ADEC4453A}" type="parTrans" cxnId="{996D5C14-3C87-224E-A94A-0DD6CF3885F2}">
      <dgm:prSet/>
      <dgm:spPr/>
      <dgm:t>
        <a:bodyPr/>
        <a:lstStyle/>
        <a:p>
          <a:endParaRPr lang="en-US"/>
        </a:p>
      </dgm:t>
    </dgm:pt>
    <dgm:pt modelId="{89029ECD-A301-1941-817B-3A26B2665529}" type="sibTrans" cxnId="{996D5C14-3C87-224E-A94A-0DD6CF3885F2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75E660DB-18A8-FB45-AF3E-144A487187EB}">
      <dgm:prSet phldrT="[Text]"/>
      <dgm:spPr/>
      <dgm:t>
        <a:bodyPr/>
        <a:lstStyle/>
        <a:p>
          <a:r>
            <a:rPr lang="en-US" dirty="0"/>
            <a:t>Test</a:t>
          </a:r>
        </a:p>
      </dgm:t>
    </dgm:pt>
    <dgm:pt modelId="{EDC1BCE0-13C8-604E-9850-49050C5C160F}" type="parTrans" cxnId="{CBABF6C9-9F44-814D-AE75-628BA73BF493}">
      <dgm:prSet/>
      <dgm:spPr/>
      <dgm:t>
        <a:bodyPr/>
        <a:lstStyle/>
        <a:p>
          <a:endParaRPr lang="en-US"/>
        </a:p>
      </dgm:t>
    </dgm:pt>
    <dgm:pt modelId="{7ED29400-2C26-384B-9837-68A5B374286E}" type="sibTrans" cxnId="{CBABF6C9-9F44-814D-AE75-628BA73BF493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/>
        </a:p>
      </dgm:t>
    </dgm:pt>
    <dgm:pt modelId="{EA530D07-2278-3A48-9978-031CD86941D5}" type="pres">
      <dgm:prSet presAssocID="{970325F2-B3C3-7F42-92C1-E549227FC009}" presName="cycle" presStyleCnt="0">
        <dgm:presLayoutVars>
          <dgm:dir/>
          <dgm:resizeHandles val="exact"/>
        </dgm:presLayoutVars>
      </dgm:prSet>
      <dgm:spPr/>
    </dgm:pt>
    <dgm:pt modelId="{87918495-1002-0349-970E-9F9474F23B17}" type="pres">
      <dgm:prSet presAssocID="{1874E074-D33F-D84C-8C2F-A07E66E53550}" presName="node" presStyleLbl="node1" presStyleIdx="0" presStyleCnt="4" custRadScaleRad="100142" custRadScaleInc="10170">
        <dgm:presLayoutVars>
          <dgm:bulletEnabled val="1"/>
        </dgm:presLayoutVars>
      </dgm:prSet>
      <dgm:spPr/>
    </dgm:pt>
    <dgm:pt modelId="{611B61F5-2476-A147-8345-85C6252EC829}" type="pres">
      <dgm:prSet presAssocID="{1874E074-D33F-D84C-8C2F-A07E66E53550}" presName="spNode" presStyleCnt="0"/>
      <dgm:spPr/>
    </dgm:pt>
    <dgm:pt modelId="{7D5125E5-5406-554F-BE47-A579642D85BC}" type="pres">
      <dgm:prSet presAssocID="{0290B51E-2DDF-0047-82DA-9304C4B88746}" presName="sibTrans" presStyleLbl="sibTrans1D1" presStyleIdx="0" presStyleCnt="4"/>
      <dgm:spPr/>
    </dgm:pt>
    <dgm:pt modelId="{EF0103B9-98D0-F748-8101-8CF695D6D1C6}" type="pres">
      <dgm:prSet presAssocID="{E6C7BEF0-A81D-9A49-AE0D-B86D83FC2EB6}" presName="node" presStyleLbl="node1" presStyleIdx="1" presStyleCnt="4">
        <dgm:presLayoutVars>
          <dgm:bulletEnabled val="1"/>
        </dgm:presLayoutVars>
      </dgm:prSet>
      <dgm:spPr/>
    </dgm:pt>
    <dgm:pt modelId="{E951A8F9-3E5D-7342-A799-2CB10ABF8973}" type="pres">
      <dgm:prSet presAssocID="{E6C7BEF0-A81D-9A49-AE0D-B86D83FC2EB6}" presName="spNode" presStyleCnt="0"/>
      <dgm:spPr/>
    </dgm:pt>
    <dgm:pt modelId="{F821FF2C-59A2-C341-B16B-ABD9B6AA36DE}" type="pres">
      <dgm:prSet presAssocID="{13BA4C2E-E58F-5242-AACB-7E1430905918}" presName="sibTrans" presStyleLbl="sibTrans1D1" presStyleIdx="1" presStyleCnt="4"/>
      <dgm:spPr/>
    </dgm:pt>
    <dgm:pt modelId="{8D0A5212-F6F5-964B-9075-1F441CE62E0C}" type="pres">
      <dgm:prSet presAssocID="{DA98E38C-9F57-6E44-B5B8-C74C346E433B}" presName="node" presStyleLbl="node1" presStyleIdx="2" presStyleCnt="4">
        <dgm:presLayoutVars>
          <dgm:bulletEnabled val="1"/>
        </dgm:presLayoutVars>
      </dgm:prSet>
      <dgm:spPr/>
    </dgm:pt>
    <dgm:pt modelId="{B6BE7E0E-26C7-314E-AC8D-8571B1697B9A}" type="pres">
      <dgm:prSet presAssocID="{DA98E38C-9F57-6E44-B5B8-C74C346E433B}" presName="spNode" presStyleCnt="0"/>
      <dgm:spPr/>
    </dgm:pt>
    <dgm:pt modelId="{B99DB180-9B40-5342-A349-E39E7A5BB0AA}" type="pres">
      <dgm:prSet presAssocID="{89029ECD-A301-1941-817B-3A26B2665529}" presName="sibTrans" presStyleLbl="sibTrans1D1" presStyleIdx="2" presStyleCnt="4"/>
      <dgm:spPr/>
    </dgm:pt>
    <dgm:pt modelId="{5B657BF9-B1CE-DD40-860A-A4F0542FB980}" type="pres">
      <dgm:prSet presAssocID="{75E660DB-18A8-FB45-AF3E-144A487187EB}" presName="node" presStyleLbl="node1" presStyleIdx="3" presStyleCnt="4">
        <dgm:presLayoutVars>
          <dgm:bulletEnabled val="1"/>
        </dgm:presLayoutVars>
      </dgm:prSet>
      <dgm:spPr/>
    </dgm:pt>
    <dgm:pt modelId="{63D6E5C0-B784-1E4F-8EF9-3E6667DBFDFE}" type="pres">
      <dgm:prSet presAssocID="{75E660DB-18A8-FB45-AF3E-144A487187EB}" presName="spNode" presStyleCnt="0"/>
      <dgm:spPr/>
    </dgm:pt>
    <dgm:pt modelId="{7A3BACE2-1D67-1146-8AAD-AF39BF36760E}" type="pres">
      <dgm:prSet presAssocID="{7ED29400-2C26-384B-9837-68A5B374286E}" presName="sibTrans" presStyleLbl="sibTrans1D1" presStyleIdx="3" presStyleCnt="4"/>
      <dgm:spPr/>
    </dgm:pt>
  </dgm:ptLst>
  <dgm:cxnLst>
    <dgm:cxn modelId="{30724101-B5E0-DD4A-BDB2-A3B56806DE27}" srcId="{970325F2-B3C3-7F42-92C1-E549227FC009}" destId="{1874E074-D33F-D84C-8C2F-A07E66E53550}" srcOrd="0" destOrd="0" parTransId="{23042EAB-0538-A445-B489-0AB08B808092}" sibTransId="{0290B51E-2DDF-0047-82DA-9304C4B88746}"/>
    <dgm:cxn modelId="{79488D06-1A4C-1F46-8B35-491B0A81F123}" srcId="{970325F2-B3C3-7F42-92C1-E549227FC009}" destId="{E6C7BEF0-A81D-9A49-AE0D-B86D83FC2EB6}" srcOrd="1" destOrd="0" parTransId="{D1BEC24B-5ADF-A144-B34A-0F939F3F612E}" sibTransId="{13BA4C2E-E58F-5242-AACB-7E1430905918}"/>
    <dgm:cxn modelId="{996D5C14-3C87-224E-A94A-0DD6CF3885F2}" srcId="{970325F2-B3C3-7F42-92C1-E549227FC009}" destId="{DA98E38C-9F57-6E44-B5B8-C74C346E433B}" srcOrd="2" destOrd="0" parTransId="{C03C76BF-3499-3544-9868-286ADEC4453A}" sibTransId="{89029ECD-A301-1941-817B-3A26B2665529}"/>
    <dgm:cxn modelId="{3A2CCD14-B8D2-FB48-BE85-20BF45AF362D}" type="presOf" srcId="{75E660DB-18A8-FB45-AF3E-144A487187EB}" destId="{5B657BF9-B1CE-DD40-860A-A4F0542FB980}" srcOrd="0" destOrd="0" presId="urn:microsoft.com/office/officeart/2005/8/layout/cycle5"/>
    <dgm:cxn modelId="{FB201325-8952-B748-A413-41F7CA17D7D8}" type="presOf" srcId="{0290B51E-2DDF-0047-82DA-9304C4B88746}" destId="{7D5125E5-5406-554F-BE47-A579642D85BC}" srcOrd="0" destOrd="0" presId="urn:microsoft.com/office/officeart/2005/8/layout/cycle5"/>
    <dgm:cxn modelId="{D30C6C27-8AE8-5646-885D-A6DC24C0563E}" type="presOf" srcId="{13BA4C2E-E58F-5242-AACB-7E1430905918}" destId="{F821FF2C-59A2-C341-B16B-ABD9B6AA36DE}" srcOrd="0" destOrd="0" presId="urn:microsoft.com/office/officeart/2005/8/layout/cycle5"/>
    <dgm:cxn modelId="{DF157A56-82C1-C24A-9593-FE21815E55AF}" type="presOf" srcId="{1874E074-D33F-D84C-8C2F-A07E66E53550}" destId="{87918495-1002-0349-970E-9F9474F23B17}" srcOrd="0" destOrd="0" presId="urn:microsoft.com/office/officeart/2005/8/layout/cycle5"/>
    <dgm:cxn modelId="{7B46FA66-DAEC-6B4C-9062-AB1826343E5B}" type="presOf" srcId="{DA98E38C-9F57-6E44-B5B8-C74C346E433B}" destId="{8D0A5212-F6F5-964B-9075-1F441CE62E0C}" srcOrd="0" destOrd="0" presId="urn:microsoft.com/office/officeart/2005/8/layout/cycle5"/>
    <dgm:cxn modelId="{5A4B1378-80CE-0A43-A38A-4513994A7282}" type="presOf" srcId="{89029ECD-A301-1941-817B-3A26B2665529}" destId="{B99DB180-9B40-5342-A349-E39E7A5BB0AA}" srcOrd="0" destOrd="0" presId="urn:microsoft.com/office/officeart/2005/8/layout/cycle5"/>
    <dgm:cxn modelId="{71E6057B-1920-B04B-94FE-D44A611D6F3C}" type="presOf" srcId="{7ED29400-2C26-384B-9837-68A5B374286E}" destId="{7A3BACE2-1D67-1146-8AAD-AF39BF36760E}" srcOrd="0" destOrd="0" presId="urn:microsoft.com/office/officeart/2005/8/layout/cycle5"/>
    <dgm:cxn modelId="{CBABF6C9-9F44-814D-AE75-628BA73BF493}" srcId="{970325F2-B3C3-7F42-92C1-E549227FC009}" destId="{75E660DB-18A8-FB45-AF3E-144A487187EB}" srcOrd="3" destOrd="0" parTransId="{EDC1BCE0-13C8-604E-9850-49050C5C160F}" sibTransId="{7ED29400-2C26-384B-9837-68A5B374286E}"/>
    <dgm:cxn modelId="{643A5CF5-7179-B645-BE14-57C896289D04}" type="presOf" srcId="{970325F2-B3C3-7F42-92C1-E549227FC009}" destId="{EA530D07-2278-3A48-9978-031CD86941D5}" srcOrd="0" destOrd="0" presId="urn:microsoft.com/office/officeart/2005/8/layout/cycle5"/>
    <dgm:cxn modelId="{B70F9FFB-4CBA-E544-9BED-370A45EC2E20}" type="presOf" srcId="{E6C7BEF0-A81D-9A49-AE0D-B86D83FC2EB6}" destId="{EF0103B9-98D0-F748-8101-8CF695D6D1C6}" srcOrd="0" destOrd="0" presId="urn:microsoft.com/office/officeart/2005/8/layout/cycle5"/>
    <dgm:cxn modelId="{92B86EF0-B25E-4143-8988-7FBC6888927D}" type="presParOf" srcId="{EA530D07-2278-3A48-9978-031CD86941D5}" destId="{87918495-1002-0349-970E-9F9474F23B17}" srcOrd="0" destOrd="0" presId="urn:microsoft.com/office/officeart/2005/8/layout/cycle5"/>
    <dgm:cxn modelId="{0B19D3E4-151E-7C41-AAB1-883EEDFBC6AC}" type="presParOf" srcId="{EA530D07-2278-3A48-9978-031CD86941D5}" destId="{611B61F5-2476-A147-8345-85C6252EC829}" srcOrd="1" destOrd="0" presId="urn:microsoft.com/office/officeart/2005/8/layout/cycle5"/>
    <dgm:cxn modelId="{FDB05277-3F00-B746-B224-3615A455B998}" type="presParOf" srcId="{EA530D07-2278-3A48-9978-031CD86941D5}" destId="{7D5125E5-5406-554F-BE47-A579642D85BC}" srcOrd="2" destOrd="0" presId="urn:microsoft.com/office/officeart/2005/8/layout/cycle5"/>
    <dgm:cxn modelId="{953E5222-DAE7-F34E-821D-9A287A42D225}" type="presParOf" srcId="{EA530D07-2278-3A48-9978-031CD86941D5}" destId="{EF0103B9-98D0-F748-8101-8CF695D6D1C6}" srcOrd="3" destOrd="0" presId="urn:microsoft.com/office/officeart/2005/8/layout/cycle5"/>
    <dgm:cxn modelId="{FEFE0942-CC54-6F4B-8238-2C60170C3666}" type="presParOf" srcId="{EA530D07-2278-3A48-9978-031CD86941D5}" destId="{E951A8F9-3E5D-7342-A799-2CB10ABF8973}" srcOrd="4" destOrd="0" presId="urn:microsoft.com/office/officeart/2005/8/layout/cycle5"/>
    <dgm:cxn modelId="{9A2DB6F7-C83B-874A-86C0-68C78E99AC4B}" type="presParOf" srcId="{EA530D07-2278-3A48-9978-031CD86941D5}" destId="{F821FF2C-59A2-C341-B16B-ABD9B6AA36DE}" srcOrd="5" destOrd="0" presId="urn:microsoft.com/office/officeart/2005/8/layout/cycle5"/>
    <dgm:cxn modelId="{CB3F6C17-6E82-C74A-AA82-D3D529EE170E}" type="presParOf" srcId="{EA530D07-2278-3A48-9978-031CD86941D5}" destId="{8D0A5212-F6F5-964B-9075-1F441CE62E0C}" srcOrd="6" destOrd="0" presId="urn:microsoft.com/office/officeart/2005/8/layout/cycle5"/>
    <dgm:cxn modelId="{24A8E4C8-2313-2946-9A60-8F6B86231BBB}" type="presParOf" srcId="{EA530D07-2278-3A48-9978-031CD86941D5}" destId="{B6BE7E0E-26C7-314E-AC8D-8571B1697B9A}" srcOrd="7" destOrd="0" presId="urn:microsoft.com/office/officeart/2005/8/layout/cycle5"/>
    <dgm:cxn modelId="{E99F1F5A-0B15-1442-A033-4ABB80C42607}" type="presParOf" srcId="{EA530D07-2278-3A48-9978-031CD86941D5}" destId="{B99DB180-9B40-5342-A349-E39E7A5BB0AA}" srcOrd="8" destOrd="0" presId="urn:microsoft.com/office/officeart/2005/8/layout/cycle5"/>
    <dgm:cxn modelId="{1048DF4E-07F5-DD4F-8E6A-9153CA893191}" type="presParOf" srcId="{EA530D07-2278-3A48-9978-031CD86941D5}" destId="{5B657BF9-B1CE-DD40-860A-A4F0542FB980}" srcOrd="9" destOrd="0" presId="urn:microsoft.com/office/officeart/2005/8/layout/cycle5"/>
    <dgm:cxn modelId="{9480E4DD-64BB-B048-8BA8-6203ADDB77C2}" type="presParOf" srcId="{EA530D07-2278-3A48-9978-031CD86941D5}" destId="{63D6E5C0-B784-1E4F-8EF9-3E6667DBFDFE}" srcOrd="10" destOrd="0" presId="urn:microsoft.com/office/officeart/2005/8/layout/cycle5"/>
    <dgm:cxn modelId="{A9678892-329C-8244-9BF6-E01B1AD81201}" type="presParOf" srcId="{EA530D07-2278-3A48-9978-031CD86941D5}" destId="{7A3BACE2-1D67-1146-8AAD-AF39BF36760E}" srcOrd="11" destOrd="0" presId="urn:microsoft.com/office/officeart/2005/8/layout/cycle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18495-1002-0349-970E-9F9474F23B17}">
      <dsp:nvSpPr>
        <dsp:cNvPr id="0" name=""/>
        <dsp:cNvSpPr/>
      </dsp:nvSpPr>
      <dsp:spPr>
        <a:xfrm>
          <a:off x="3209233" y="2313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Experimental data</a:t>
          </a:r>
        </a:p>
      </dsp:txBody>
      <dsp:txXfrm>
        <a:off x="3268676" y="61756"/>
        <a:ext cx="1754488" cy="1098807"/>
      </dsp:txXfrm>
    </dsp:sp>
    <dsp:sp modelId="{7D5125E5-5406-554F-BE47-A579642D85BC}">
      <dsp:nvSpPr>
        <dsp:cNvPr id="0" name=""/>
        <dsp:cNvSpPr/>
      </dsp:nvSpPr>
      <dsp:spPr>
        <a:xfrm>
          <a:off x="2023786" y="607024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3290122" y="456439"/>
              </a:moveTo>
              <a:arcTo wR="2013505" hR="2013505" stAng="18560871" swAng="1506145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103B9-98D0-F748-8101-8CF695D6D1C6}">
      <dsp:nvSpPr>
        <dsp:cNvPr id="0" name=""/>
        <dsp:cNvSpPr/>
      </dsp:nvSpPr>
      <dsp:spPr>
        <a:xfrm>
          <a:off x="5115418" y="2015819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Suggest</a:t>
          </a:r>
          <a:r>
            <a:rPr lang="en-US" sz="1600" kern="1200" baseline="0" dirty="0"/>
            <a:t> interpretation</a:t>
          </a:r>
          <a:endParaRPr lang="en-US" sz="1600" kern="1200" dirty="0"/>
        </a:p>
      </dsp:txBody>
      <dsp:txXfrm>
        <a:off x="5174861" y="2075262"/>
        <a:ext cx="1754488" cy="1098807"/>
      </dsp:txXfrm>
    </dsp:sp>
    <dsp:sp modelId="{F821FF2C-59A2-C341-B16B-ABD9B6AA36DE}">
      <dsp:nvSpPr>
        <dsp:cNvPr id="0" name=""/>
        <dsp:cNvSpPr/>
      </dsp:nvSpPr>
      <dsp:spPr>
        <a:xfrm>
          <a:off x="2025094" y="611160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3818411" y="2905986"/>
              </a:moveTo>
              <a:arcTo wR="2013505" hR="2013505" stAng="1578675" swAng="1635294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0A5212-F6F5-964B-9075-1F441CE62E0C}">
      <dsp:nvSpPr>
        <dsp:cNvPr id="0" name=""/>
        <dsp:cNvSpPr/>
      </dsp:nvSpPr>
      <dsp:spPr>
        <a:xfrm>
          <a:off x="3101912" y="4029325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Prediction/Analysis</a:t>
          </a:r>
        </a:p>
      </dsp:txBody>
      <dsp:txXfrm>
        <a:off x="3161355" y="4088768"/>
        <a:ext cx="1754488" cy="1098807"/>
      </dsp:txXfrm>
    </dsp:sp>
    <dsp:sp modelId="{B99DB180-9B40-5342-A349-E39E7A5BB0AA}">
      <dsp:nvSpPr>
        <dsp:cNvPr id="0" name=""/>
        <dsp:cNvSpPr/>
      </dsp:nvSpPr>
      <dsp:spPr>
        <a:xfrm>
          <a:off x="2025094" y="611160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817695" y="3633457"/>
              </a:moveTo>
              <a:arcTo wR="2013505" hR="2013505" stAng="7586031" swAng="1635294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57BF9-B1CE-DD40-860A-A4F0542FB980}">
      <dsp:nvSpPr>
        <dsp:cNvPr id="0" name=""/>
        <dsp:cNvSpPr/>
      </dsp:nvSpPr>
      <dsp:spPr>
        <a:xfrm>
          <a:off x="1088407" y="2015819"/>
          <a:ext cx="1873374" cy="12176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Test</a:t>
          </a:r>
        </a:p>
      </dsp:txBody>
      <dsp:txXfrm>
        <a:off x="1147850" y="2075262"/>
        <a:ext cx="1754488" cy="1098807"/>
      </dsp:txXfrm>
    </dsp:sp>
    <dsp:sp modelId="{7A3BACE2-1D67-1146-8AAD-AF39BF36760E}">
      <dsp:nvSpPr>
        <dsp:cNvPr id="0" name=""/>
        <dsp:cNvSpPr/>
      </dsp:nvSpPr>
      <dsp:spPr>
        <a:xfrm>
          <a:off x="2026251" y="607499"/>
          <a:ext cx="4027011" cy="4027011"/>
        </a:xfrm>
        <a:custGeom>
          <a:avLst/>
          <a:gdLst/>
          <a:ahLst/>
          <a:cxnLst/>
          <a:rect l="0" t="0" r="0" b="0"/>
          <a:pathLst>
            <a:path>
              <a:moveTo>
                <a:pt x="216916" y="1104400"/>
              </a:moveTo>
              <a:arcTo wR="2013505" hR="2013505" stAng="12410412" swAng="1767033"/>
            </a:path>
          </a:pathLst>
        </a:custGeom>
        <a:noFill/>
        <a:ln w="6350" cap="flat" cmpd="sng" algn="ctr">
          <a:solidFill>
            <a:srgbClr val="FFFF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536D0-1A1C-E24C-B4AB-6403D515D0E6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3824D-9EF9-BE4F-86CD-5F1143B0B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23:40:38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3442 277 24575,'-52'0'0,"0"0"0,0 0 0,0 0 0,4 0 0,-1 0 0,6 0 0,13 0 0,11 0 0,-17-1 0,-13 0 0,5 0 0,9 1 0,0 0 0,-5-1 0,-6 0 0,0 1 0,5-1-4252,-1 1 1,3 0 4251,-1 0 0,0 0 0,2 0 0,2 0 1719,-14 0-1719,21 0 0,0 0 0,1 0 0,1 0-168,-4 1 0,1 0 168,1 0 0,0 1 0,-16 2 0,-2 1 0,10-1 0,2-1 0,5 1 0,3-2 6618,4-1-6618,0 0 0,3 1 0,3-1 502,2 0-502,1 0 0,1 1 0,-1 0 0,0 0 0,-2 1 0,-1-2 0,0 2 0,-1-2 0,0 0 0,-1 0 0,-6 1 0,-5-1 0,-7 2 0,-4 0 0,-5-1 0,-5 0 0,22-1 0,0 0 0,-1 0 0,0 0-376,0 0 1,-1 0 375,-2 0 0,1 1 0,-2 0 0,-1 0-605,-2 0 0,0 2 605,-2 0 0,1 1 0,0 1 0,0 0 0,2 2 0,0 0 0,3 0 0,1 1 0,2 0 0,0 0 0,0 1 0,0 1 0,0 1 0,0 1 0,-3 2 0,0 2 0,0 0 0,0 1 0,2 1 0,0 0 0,2 1 0,0 0 0,1 1 0,1 0 0,1 1 0,2 1 0,1 1 0,1-1-217,3-1 0,0 0 217,1 1 0,1 1 0,0 0 0,2 0 0,-10 20 0,3 1 0,10-8 0,3-4 0,1 0 0,4 0 688,2 3-688,2 2 1226,-1-1-1226,1-1 481,0 2-481,1 4 0,2-3 0,3 0 0,3-4 0,3-1 0,2 1 0,3-3 0,1-3 0,-1-5 0,24 10 0,-12-14 0,-4-5 0,2-1 0,14 2 0,4 0-673,5 0 673,-23-8 0,0 1 0,1 0 0,1 0 0,0 1 0,1 0 0,0 0 0,0 1 0,-1 0 0,0 0 0,-1 0 0,0 0 0,0-1 0,0 1 0,0 0 0,0 0 0,1-1 0,-1 0 0,24 7 0,-25-9 0,-1 0 0,2 0 0,0 0 0,1 1 0,2 1 0,4 1 0,1-1-728,1 2 0,1-1 728,2 0 0,0 0 0,1 0 0,0 1 0,1-1 0,0-1 0,0 2 0,-1-1 0,2 0 0,-1-1 0,0 0 0,1 0 0,-2-1 0,-1 0 0,-1-1 0,-1-1 0,-1 0 0,-1 0 0,-1-1 0,-1-1 0,-3 0 0,0-1 0,1 1 0,-1-1 0,0-1 0,0 0 0,2 1 0,0-1 0,3 1 0,2 0 0,-1 0 0,0 0 0,2 0 0,0-1 0,-1 0 0,-1 0 0,0-1 0,-1 0 0,0-1 0,0 1 0,-3-1 0,1 1 0,-1-1 0,0 0-352,-2 0 1,1 0 351,-2 0 0,0 0 0,-1-1 0,1 0 0,-2 0 0,0 0 0,21 0 0,-1 0 0,-2 0 0,5 0 0,-22 0 0,0 0 0,0-1 0,1-1 0,2 0 0,0-2 0,-1-1 0,0 0 0,1-2 0,1 0 0,-1 0 0,1-1 0,-1 1 0,1-1 0,2-1 0,-1 0 0,-1 0 0,1-1 0,0 0 0,0-1 0,1-1 0,-1 0 0,-1 0 0,1 0 0,1-1 0,-1-1 0,-2 0 0,0 0 0,1 0 0,0-1-688,1-1 1,1 0 687,3-1 0,1-1 0,5-1 0,1 0-722,2-1 0,1 0 722,-1 0 0,1 1 0,0 0 0,0 0 0,-2 0 0,1 0 0,-1 1 0,0-1 0,2-1 0,0 0 0,0-1 0,0-1 0,1 1 0,0-1 0,-2-1 0,1 0 0,-1 1 0,0 0 0,0-1 0,-1 0 0,-2 0 0,-2 0 0,-3 2 0,-2 1 0,-4 0 0,0 0 80,-1 0 1,-1 1-81,0-1 0,0 0 0,-1 0 0,0 1 0,-1-2 0,0 1 96,-3 2 0,-1 0-96,-3 2 0,0-1 0,20-16 1190,-10 6-1190,-2 1 2204,-5 4-2204,-4 3 1258,-4 3-1258,-3 1 530,-3 3-530,-3 2 116,-2 0-116,-1 0 0,0-4 0,0-3 0,-1-3 0,-1-1 0,-1-3 0,-1-3 0,-1-1 0,0-2 0,-2 2 0,-4 1 0,-7-3 0,-6 2 0,-5-3 0,-3-1 0,2 4 0,-4-3 0,-1 1 0,-2-2 0,-4-4-530,0-1 530,-3 3 0,0 2 0,2 4 0,-1 1 0,-3 1 0,2 3 0,-6 0 0,-2 2 0,8 4 0,-9-1 0,8 1 0,3 4-113,-6-2 113,6 2 0,-8 0 0,-5-1 0,1 2 0,-4 1-733,1 2 733,-1 2 0,-1 3 0,25 3 0,1 0 0,-1 0 0,0 1 0,-25 0 0,26 0 0,0 0 0,-1 0 0,1 0 0,-23 0 0,2 0-20,10 0 20,3 0 0,-8 0 0,-1 0 0,1 1 0,1 2 0,6 3 507,-1 2-507,2 4 112,3 0-112,3 2 756,0-2-756,3-1 21,2 0-21,3-2 0,5 1 0,2-2 0,0-1 0,0 0 0,-2 1 0,3 0 0,-1-2 0,1 1 0,1-2 0,-1 0 0,1 0 0,2 0 0,-2 0 0,2 0 0,0 0 0,-1 0 0,2-1 0,-4 1 0,1-1 0,-1 1 0,-1 0 0,0 1 0,-2 1 0,0-1 0,0-1 0,1 1 0,0-1 0,1 0 0,-1 0 0,0 1 0,-1-1 0,0 0 0,0-1 0,1-2 0,2 0 0,-1-1 0,0 1 0,0 0 0,-1-1 0,0 1 0,1-1 0,-1-1 0,0 0 0,0 1 0,1 1 0,-2-1 0,-2 0 0,0 0 0,-2 1 0,4-1 0,1 1 0,0-1 0,2 1 0,-1-1 0,2-1 0,2 0 0,1 0 0,2 0 0,2 0 0,0 0 0,3 1 0,0-1 0,2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23:43:23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2067 389 24575,'-9'0'0,"1"0"0,0 0 0,-3 0 0,-3 0 0,-3 0 0,-3 0 0,1-1 0,-3-1 0,-3-1 0,0 1 0,-6 2 0,-3 0 0,-4 0 0,-5-1 0,-2 1 0,-3 0 0,-2 0 0,-19 0 0,18 0 0,-16 0 0,22 0 0,-3 2 0,1 2 0,2 3 0,2 2 0,2 1 0,-4 2 0,1 1 0,-1 3 0,0 0 0,6-1 0,1-1 0,4-1 0,4-2 0,4-2 0,4 1 0,3-1 0,-1 1 0,-2 1 0,2 1 0,-2 2 0,1 2 0,0 2 0,-2 1 0,-1 3 0,-2 0 0,-4 3 0,1 2 0,-1 0 0,0 3 0,2-3 0,-1 0 0,-3 1 0,-3 3 0,-2 3 0,-3 2 0,2-1 0,2 0 0,2-1 0,4-3 0,5-3 0,3-4 0,5-3 0,4-6 0,5-3 0,2 0 0,2-2 0,1-1 0,2 1 0,1-1 0,0 1 0,0 4 0,0 2 0,0 3 0,0 3 0,0 3 0,0-2 0,0 2 0,0-2 0,1-2 0,2-4 0,1-3 0,0-2 0,-1-2 0,2 0 0,0-2 0,2 1 0,2 2 0,1 0 0,2 1 0,2 0 0,0 1 0,3 0 0,0 0 0,3 0 0,0 0 0,0 0 0,1 0 0,1 0 0,1 0 0,-2-1 0,0-2 0,0 1 0,6 0 0,3 0 0,2 1 0,1 0 0,-1 0 0,0 1 0,-1-1 0,-4-2 0,-1-1 0,-3 0 0,-3-2 0,0-1 0,-6-2 0,0-2 0,-1 0 0,-2-1 0,0 1 0,-1 0 0,0 0 0,1-2 0,0 0 0,0 0 0,1 0 0,2 0 0,1 0 0,2 0 0,-2 0 0,2 0 0,0 0 0,1 0 0,-2 0 0,-4 0 0,0 0 0,1 0 0,3 0 0,3 0 0,0 2 0,4 0 0,1 0 0,1 0 0,3-2 0,4 0 0,-1 0 0,4 0 0,-2 0 0,0 0 0,0 0 0,-1 0 0,3-1 0,0-3 0,4-1 0,-1-2 0,0 0 0,-2 1 0,-1-1 0,1 2 0,-4-1 0,-1 1 0,-2 2 0,-1 1 0,3 0 0,-1-1 0,1 0 0,-4 0 0,-3-1 0,2 0 0,1-2 0,6 1 0,0 0 0,2-2 0,2-1 0,1 1 0,0-1 0,0 1 0,0-1 0,-2-2 0,-2 0 0,-1 1 0,-2-1 0,-4 2 0,-1 0 0,-2 0 0,1 0 0,4-2 0,-1 1 0,0-1 0,-1 3 0,-1-1 0,-5 2 0,-2 1 0,-4-1 0,-2 0 0,0 1 0,-1-1 0,0 0 0,0 0 0,0-1 0,1 0 0,1-1 0,3 1 0,3-2 0,3 0 0,1 0 0,1-2 0,1-1 0,2 2 0,-2 1 0,-1 2 0,1-3 0,-1-1 0,3-1 0,-1 1 0,-2 3 0,-1 0 0,0-2 0,0 0 0,3-2 0,4-1 0,0 0 0,0 1 0,3-3 0,0 1 0,4-4 0,0 0 0,0 0 0,-1 1 0,1-1 0,2-2 0,-1 0 0,-3 2 0,-3 1 0,-2 0 0,1 2 0,2-2 0,3 2 0,-2-1 0,-2 0 0,-1 0 0,-3 2 0,0 0 0,-3 2 0,-3 0 0,-5 1 0,-3 1 0,-3 0 0,-2 0 0,-1 1 0,-3 1 0,1-1 0,-1-2 0,-2-3 0,-1 0 0,-3-5 0,1-3 0,-1-3 0,0-3 0,0 0 0,0-3 0,0-1 0,0 1 0,0 1 0,0 5 0,0 5 0,-2 3 0,0 4 0,-1 1 0,-1 2 0,0 1 0,-1 1 0,-1 0 0,0 0 0,0 0 0,0 2 0,0 0 0,0-2 0,0 0 0,1-2 0,-1 0 0,-4 0 0,1 0 0,-2-1 0,-1-2 0,-1 0 0,-3-2 0,-1-3 0,-1-2 0,0-2 0,0 0 0,0 1 0,2 1 0,1 2 0,2 1 0,2-1 0,-2 3 0,3 3 0,0 3 0,0 1 0,2-1 0,-1 0 0,-1 0 0,0 0 0,0 2 0,-1 1 0,1 0 0,2 0 0,-2-2 0,0 0 0,-3 0 0,1-1 0,-1 1 0,1 0 0,3 1 0,-1 0 0,0 2 0,-2 0 0,-1 0 0,-1 1 0,-1 0 0,-4-1 0,0 1 0,-2-1 0,1 1 0,2 1 0,1 1 0,2 1 0,0 1 0,3 0 0,2 0 0,0 0 0,0 0 0,-3 0 0,-2 0 0,-3 0 0,-4 0 0,-2 0 0,-2 0 0,1 0 0,-1 2 0,0 0 0,-2 3 0,2-1 0,1 1 0,2 1 0,4-1 0,0 1 0,4-2 0,1 0 0,2 1 0,-1-2 0,-1 3 0,-3 0 0,-2 0 0,-1 3 0,-2-1 0,-1 1 0,3 0 0,-2 0 0,1 2 0,-1 0 0,-3 0 0,2 1 0,1-1 0,1-1 0,0 1 0,-2-1 0,-2 1 0,0 2 0,1-2 0,-1 1 0,0 0 0,-1-3 0,0 1 0,1-1 0,1 0 0,1 0 0,1 0 0,2-2 0,1-2 0,3 0 0,-2-1 0,-1 2 0,-1 0 0,0 0 0,-2 0 0,1 0 0,1 0 0,0 0 0,4-2 0,3-1 0,2-1 0,3 0 0,0 0 0,1 0 0,0 0 0,0-2 0,0 0 0,0 1 0,0 1 0,-1 0 0,4 0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23:43:29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 24575,'-4'-4'0,"1"1"0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23:43:33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1146 9 24575,'-11'0'0,"0"0"0,0 0 0,-2 0 0,-3 0 0,-1 0 0,-4 0 0,2 0 0,-2 0 0,1 0 0,1 0 0,-3 0 0,2-2 0,0 0 0,1 0 0,4 0 0,0 2 0,1 0 0,-1 0 0,-1 0 0,-1 0 0,-1 0 0,1 0 0,-1 0 0,1 0 0,2 0 0,0 0 0,2 0 0,0 2 0,1 0 0,2 2 0,-2 0 0,1-2 0,0 1 0,-1-2 0,-1 1 0,-3 0 0,-3-2 0,-1 1 0,0-1 0,3 0 0,-1 0 0,1 0 0,-1 0 0,1 0 0,0 0 0,0 1 0,0 2 0,1 0 0,-1 2 0,0 1 0,-3 1 0,0 2 0,0 0 0,0-1 0,2 1 0,1-1 0,1 1 0,1-1 0,0 2 0,0 1 0,-2 2 0,0 1 0,0 1 0,2 1 0,2-2 0,2-1 0,2-2 0,0-2 0,0 1 0,3-2 0,1 0 0,1-2 0,1 0 0,1 0 0,0 0 0,0 1 0,0 1 0,0-1 0,0 1 0,2-1 0,0 0 0,0 0 0,0-1 0,0 1 0,0 1 0,0-1 0,0 1 0,0-1 0,0 1 0,0 0 0,0-1 0,0 1 0,2 0 0,1-1 0,3 3 0,1-1 0,0 0 0,-1-1 0,1-1 0,1-1 0,-1 0 0,1-2 0,-1-1 0,1 1 0,0-2 0,0 0 0,0 0 0,-1-2 0,1 2 0,1 0 0,3 2 0,0-1 0,1 1 0,-3 0 0,1-1 0,2 1 0,0 0 0,1 0 0,0 0 0,0 0 0,0-1 0,1 0 0,0 0 0,4-1 0,1 0 0,3-2 0,-2 2 0,1 0 0,0 1 0,-2-2 0,0-1 0,0 0 0,1 0 0,-2 0 0,0 0 0,-1 0 0,-1 0 0,0 0 0,1 0 0,-3 0 0,0 0 0,-1 0 0,3 0 0,2 0 0,-1 0 0,-1 0 0,-3 0 0,1-1 0,2-1 0,0-2 0,0 0 0,0 0 0,1-1 0,-1 3 0,0 0 0,-2 1 0,0-1 0,-1 0 0,1-1 0,2 2 0,-1-1 0,-1-1 0,0 1 0,-1 0 0,0 2 0,0 0 0,0-1 0,1-1 0,0-1 0,0 1 0,0 0 0,-2 0 0,0-1 0,-3 0 0,0 0 0,0 0 0,0-1 0,0 1 0,-2-1 0,1 2 0,1-1 0,1 0 0,-1-1 0,2-2 0,0 2 0,1-2 0,1 0 0,0-1 0,0 1 0,0 0 0,-1-1 0,-3 3 0,-1-2 0,-2 1 0,0 2 0,-1-1 0,1 1 0,1-1 0,-2-2 0,0-1 0,-2 0 0,-2-1 0,1 2 0,0 0 0,-1 1 0,-1 0 0,-1-2 0,0 0 0,0-1 0,0-1 0,0-1 0,0 0 0,0 0 0,0 2 0,0 1 0,0 0 0,0 0 0,0 0 0,0 0 0,0 0 0,0-3 0,0 0 0,0-2 0,0 0 0,0 1 0,0-1 0,-1 2 0,-2 0 0,0 1 0,-2 4 0,1 0 0,-1 1 0,2 0 0,-1 0 0,-2 2 0,1-2 0,-3 1 0,1-3 0,0 0 0,0 1 0,1 2 0,-1 1 0,-1 0 0,2 0 0,0 0 0,0 0 0,0-1 0,-2 0 0,1 1 0,-1 0 0,0 2 0,0-2 0,-1 0 0,-1 0 0,1-1 0,0 1 0,3 0 0,0-1 0,0 1 0,0-2 0,0 0 0,-2 2 0,-1 0 0,0 2 0,0-1 0,0-1 0,1 0 0,-1 1 0,0 0 0,-1-1 0,1 0 0,1 0 0,0 0 0,0 2 0,0-1 0,1 1 0,-1 0 0,1 0 0,1-1 0,-1-1 0,0 0 0,0 0 0,-2 2 0,-1-1 0,-1 1 0,1 0 0,2 0 0,3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23:43:51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23:43:54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445B462-D852-714B-8FBD-1582354BB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EIC have templates for that</a:t>
            </a:r>
          </a:p>
          <a:p>
            <a:r>
              <a:rPr lang="en-US" dirty="0"/>
              <a:t>UQ pointing at where to measure at EIC</a:t>
            </a:r>
          </a:p>
          <a:p>
            <a:r>
              <a:rPr lang="en-US" dirty="0"/>
              <a:t>Digital twins and lattice</a:t>
            </a:r>
          </a:p>
          <a:p>
            <a:r>
              <a:rPr lang="en-US" dirty="0"/>
              <a:t>Example: molecular dynamics, diffusion model, build the whole dynamics in ns, surrogate of very costly project. </a:t>
            </a:r>
            <a:r>
              <a:rPr lang="en-US" dirty="0" err="1"/>
              <a:t>GiaWei</a:t>
            </a:r>
            <a:r>
              <a:rPr lang="en-US" dirty="0"/>
              <a:t>: accuracy issue? For both stages: lattice configurations and correlators </a:t>
            </a:r>
          </a:p>
          <a:p>
            <a:r>
              <a:rPr lang="en-US" dirty="0"/>
              <a:t>Prasanna: when to use surrogate models, build cheaper yet accurate</a:t>
            </a:r>
          </a:p>
          <a:p>
            <a:r>
              <a:rPr lang="en-US" dirty="0"/>
              <a:t>Self-learning MC and non-abelian theory, like surrogate model</a:t>
            </a:r>
          </a:p>
          <a:p>
            <a:r>
              <a:rPr lang="en-US" dirty="0"/>
              <a:t>Kyle Cranmer P. Shanahan et al.,  Nature review paper, </a:t>
            </a:r>
          </a:p>
          <a:p>
            <a:r>
              <a:rPr lang="en-US" dirty="0"/>
              <a:t>Pseudo data + data based </a:t>
            </a:r>
            <a:r>
              <a:rPr lang="en-US" dirty="0" err="1"/>
              <a:t>anaysis</a:t>
            </a:r>
            <a:endParaRPr lang="en-US" dirty="0"/>
          </a:p>
          <a:p>
            <a:r>
              <a:rPr lang="en-US" dirty="0"/>
              <a:t>Put in lattice component on digital twins at the observable level not gauge configurations, End-to-End: big survey of all GPD calculations from parameters to observables</a:t>
            </a:r>
          </a:p>
          <a:p>
            <a:r>
              <a:rPr lang="en-US" dirty="0"/>
              <a:t>Ensemble based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LHS is the Feynman diagram for the DVCS scattering process. The virtual photon q (along z in previous page) scatters off a quark coming out of the proton. The quark probability/QCD matrix element for finding a quark with given momentum and spin is represented by the “blob”. </a:t>
            </a:r>
          </a:p>
          <a:p>
            <a:r>
              <a:rPr lang="en-US" dirty="0"/>
              <a:t>On the RHS we integrate over the quark (loop) momentum, which by Fourier transformation corresponds to taking the two photon-quark scattering vertices at the same point in the conjugate space coordinate. This is represents the QCD matrix element for a local operator. It measures a moment in the momentum fraction x. Particularly interesting are the second moments, x \times GPD, because they coincide with the </a:t>
            </a:r>
            <a:r>
              <a:rPr lang="en-US" dirty="0" err="1"/>
              <a:t>Eneregy</a:t>
            </a:r>
            <a:r>
              <a:rPr lang="en-US" dirty="0"/>
              <a:t> Momentum tensor (EMT) form factors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LHS is the Feynman diagram for the DVCS scattering process. The virtual photon q (along z in previous page) scatters off a quark coming out of the proton. The quark probability/QCD matrix element for finding a quark with given momentum and spin is represented by the “blob”. </a:t>
            </a:r>
          </a:p>
          <a:p>
            <a:r>
              <a:rPr lang="en-US" dirty="0"/>
              <a:t>On the RHS we integrate over the quark (loop) momentum, which by Fourier transformation corresponds to taking the two photon-quark scattering vertices at the same point in the conjugate space coordinate. This is represents the QCD matrix element for a local operator. It measures a moment in the momentum fraction x. Particularly interesting are the second moments, x \times GPD, because they coincide with the </a:t>
            </a:r>
            <a:r>
              <a:rPr lang="en-US" dirty="0" err="1"/>
              <a:t>Eneregy</a:t>
            </a:r>
            <a:r>
              <a:rPr lang="en-US" dirty="0"/>
              <a:t> Momentum tensor (EMT) form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74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We want to merge ML and physics to use machines to generate interpretable understandable models which humans can understand, while solving inverse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98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44ae4478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44ae4478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386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values of the parameters only depend on the parameter that came before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99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44ae4478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44ae4478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Define Bayesian Likelihood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481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UQ is a necessary and currently incomplete step in forming the 3D structure of the proton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5B462-D852-714B-8FBD-1582354BBD9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ADA94F-E595-F148-8A31-B304AC254FED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95B4-BD14-6D49-ACBD-C20E3E4C0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2D646-0444-1240-B810-482E90E90A99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E79E6-CCA3-1D43-B60A-245EE9C2F6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F2F13-98B0-9041-889E-498B3456C7DE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58590-7E71-F944-B966-AE07B1FDD9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9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0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B8FC6-5B21-6A4D-AAEB-4EA4623E738D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2C064-2997-E248-BA91-29658AFAD0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3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6EAD6-AC91-6A49-82CC-1990C5A3C36D}" type="datetime1">
              <a:rPr lang="en-US" smtClean="0"/>
              <a:t>7/14/25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FEBBA-5034-1E49-BE19-F858B95A29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5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4C9BE1-90F0-574F-AF24-3D0837E1CF3F}" type="datetime1">
              <a:rPr lang="en-US" smtClean="0"/>
              <a:t>7/14/25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06546D-ACD8-FF49-A6F7-F09E7EE911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03C9A-4366-7046-9215-395DCBA05DC1}" type="datetime1">
              <a:rPr lang="en-US" smtClean="0"/>
              <a:t>7/14/25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DF2F1-A517-B04A-BFAB-1873C53F86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1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5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6D463-05A4-AA4C-92DA-B698799EF2A6}" type="datetime1">
              <a:rPr lang="en-US" smtClean="0"/>
              <a:t>7/14/25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E3673-FC72-D548-A49A-B2D505CAC2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1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BAD9A-9981-F94D-93D6-D629B1A6432D}" type="datetime1">
              <a:rPr lang="en-US" smtClean="0"/>
              <a:t>7/14/25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24575-1ECD-A64C-B627-3EC5551A38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4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100DA0-549C-8946-B4E7-EA5D4968111A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B18804-3BDE-E845-8EA7-A36EB0401E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41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6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5.emf"/><Relationship Id="rId5" Type="http://schemas.openxmlformats.org/officeDocument/2006/relationships/image" Target="../media/image12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emf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004.0889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design with lines and financial symbols">
            <a:extLst>
              <a:ext uri="{FF2B5EF4-FFF2-40B4-BE49-F238E27FC236}">
                <a16:creationId xmlns:a16="http://schemas.microsoft.com/office/drawing/2014/main" id="{B8C3A067-EAF9-5B65-3998-B58C3C185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7741" r="10319"/>
          <a:stretch/>
        </p:blipFill>
        <p:spPr>
          <a:xfrm>
            <a:off x="0" y="157184"/>
            <a:ext cx="8450297" cy="6857990"/>
          </a:xfrm>
          <a:prstGeom prst="rect">
            <a:avLst/>
          </a:prstGeom>
        </p:spPr>
      </p:pic>
      <p:pic>
        <p:nvPicPr>
          <p:cNvPr id="9" name="Picture 8" descr="quark-structure-of-silicon-atom-nucleus-arscimed.jpg">
            <a:extLst>
              <a:ext uri="{FF2B5EF4-FFF2-40B4-BE49-F238E27FC236}">
                <a16:creationId xmlns:a16="http://schemas.microsoft.com/office/drawing/2014/main" id="{B034C044-1DF4-8E42-A244-88957BEB3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1306"/>
          <a:stretch/>
        </p:blipFill>
        <p:spPr>
          <a:xfrm>
            <a:off x="6303153" y="0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  <a:alpha val="67000"/>
                </a:schemeClr>
              </a:gs>
              <a:gs pos="52000">
                <a:schemeClr val="accent1">
                  <a:tint val="44500"/>
                  <a:satMod val="160000"/>
                  <a:lumMod val="79000"/>
                  <a:alpha val="5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</a:gra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35BE1-B9F2-F447-A725-DEDF89D6B597}"/>
              </a:ext>
            </a:extLst>
          </p:cNvPr>
          <p:cNvSpPr txBox="1"/>
          <p:nvPr/>
        </p:nvSpPr>
        <p:spPr>
          <a:xfrm>
            <a:off x="549040" y="157184"/>
            <a:ext cx="6232760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</a:rPr>
              <a:t>What physical information is in deeply virtual exclusive experiments and how do we take a snapshot of the proton?</a:t>
            </a:r>
            <a:br>
              <a:rPr lang="en-US" sz="4400" b="1" dirty="0">
                <a:latin typeface="+mj-lt"/>
              </a:rPr>
            </a:br>
            <a:endParaRPr lang="en-US" sz="4400" b="1" dirty="0">
              <a:latin typeface="+mj-lt"/>
            </a:endParaRP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Simonetta Liuti</a:t>
            </a:r>
          </a:p>
          <a:p>
            <a:pPr marL="5143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987F3-36E3-7F44-8D23-32B863EB2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02" y="5677191"/>
            <a:ext cx="1074683" cy="1074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3FCD1-0BFE-A448-9F38-82401489E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215" y="5721315"/>
            <a:ext cx="919706" cy="913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78B7D-B8D9-7441-9E32-2465709E35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415" y="5455667"/>
            <a:ext cx="1812551" cy="14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40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D013E-AB99-2B4C-83D4-EBB4BF67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8BA72-3AFE-044B-9C6F-4C6C59F9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9" name="Explosion 2 18">
            <a:extLst>
              <a:ext uri="{FF2B5EF4-FFF2-40B4-BE49-F238E27FC236}">
                <a16:creationId xmlns:a16="http://schemas.microsoft.com/office/drawing/2014/main" id="{49271F29-B066-1543-93FE-22ACCB4F310B}"/>
              </a:ext>
            </a:extLst>
          </p:cNvPr>
          <p:cNvSpPr/>
          <p:nvPr/>
        </p:nvSpPr>
        <p:spPr>
          <a:xfrm rot="20599289">
            <a:off x="6197269" y="3330163"/>
            <a:ext cx="5956760" cy="158559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D4FF4D-F12D-4B46-A171-D81502AC218C}"/>
              </a:ext>
            </a:extLst>
          </p:cNvPr>
          <p:cNvSpPr txBox="1"/>
          <p:nvPr/>
        </p:nvSpPr>
        <p:spPr>
          <a:xfrm rot="20188290">
            <a:off x="7389564" y="3949280"/>
            <a:ext cx="328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Second Inverse Problem!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90F05-40D0-D848-9DED-855793BF5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372133"/>
            <a:ext cx="6438900" cy="116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91AF69-7C13-0646-B924-6B55ED08E34F}"/>
              </a:ext>
            </a:extLst>
          </p:cNvPr>
          <p:cNvSpPr txBox="1"/>
          <p:nvPr/>
        </p:nvSpPr>
        <p:spPr>
          <a:xfrm>
            <a:off x="4892924" y="3200880"/>
            <a:ext cx="270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known from PQCD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505DCEC7-DA72-D245-8C3C-10ADA8EE2C90}"/>
              </a:ext>
            </a:extLst>
          </p:cNvPr>
          <p:cNvSpPr/>
          <p:nvPr/>
        </p:nvSpPr>
        <p:spPr>
          <a:xfrm rot="16200000">
            <a:off x="5697332" y="1849653"/>
            <a:ext cx="457200" cy="200090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930632-DB01-944D-9D48-9A719D844BF3}"/>
              </a:ext>
            </a:extLst>
          </p:cNvPr>
          <p:cNvSpPr/>
          <p:nvPr/>
        </p:nvSpPr>
        <p:spPr>
          <a:xfrm>
            <a:off x="2362200" y="334631"/>
            <a:ext cx="71274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Assuming a QCD </a:t>
            </a:r>
            <a:r>
              <a:rPr lang="en-US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factorized scenario </a:t>
            </a:r>
            <a:r>
              <a:rPr lang="en-US" sz="2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sym typeface="Wingdings" pitchFamily="2" charset="2"/>
              </a:rPr>
              <a:t> CFFs  GPDs</a:t>
            </a:r>
            <a:endParaRPr lang="en-US" sz="2400" dirty="0"/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1899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80E46-78B7-384E-BFC1-F8741EB6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84950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C0681E-DCBE-2940-A57B-DA753F1C2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84950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A6F24-F3B6-FC45-9330-434B7609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9894"/>
            <a:ext cx="6930772" cy="1017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7DF28-6141-1441-BD5A-E2EE097D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597" y="1984447"/>
            <a:ext cx="7252841" cy="197235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4A7FFF-22A6-D64E-9E0C-22C456E1332D}"/>
              </a:ext>
            </a:extLst>
          </p:cNvPr>
          <p:cNvSpPr/>
          <p:nvPr/>
        </p:nvSpPr>
        <p:spPr>
          <a:xfrm>
            <a:off x="4724400" y="1981200"/>
            <a:ext cx="7315200" cy="213360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FCA2416-1C11-3841-83D5-A7AE7696B3A8}"/>
              </a:ext>
            </a:extLst>
          </p:cNvPr>
          <p:cNvSpPr/>
          <p:nvPr/>
        </p:nvSpPr>
        <p:spPr>
          <a:xfrm>
            <a:off x="3124200" y="1109745"/>
            <a:ext cx="609600" cy="414255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DF2FC7BD-678A-C840-9461-ED498CAA8CD7}"/>
              </a:ext>
            </a:extLst>
          </p:cNvPr>
          <p:cNvSpPr/>
          <p:nvPr/>
        </p:nvSpPr>
        <p:spPr>
          <a:xfrm rot="2373950">
            <a:off x="3290921" y="2041120"/>
            <a:ext cx="1606691" cy="385928"/>
          </a:xfrm>
          <a:prstGeom prst="curvedUpArrow">
            <a:avLst>
              <a:gd name="adj1" fmla="val 42202"/>
              <a:gd name="adj2" fmla="val 123185"/>
              <a:gd name="adj3" fmla="val 5331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AA9641-D004-E24C-843C-50CCC821893D}"/>
              </a:ext>
            </a:extLst>
          </p:cNvPr>
          <p:cNvSpPr/>
          <p:nvPr/>
        </p:nvSpPr>
        <p:spPr>
          <a:xfrm>
            <a:off x="60366" y="-147210"/>
            <a:ext cx="20377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Example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7A378A-F9E0-5640-B82B-607C06272462}"/>
              </a:ext>
            </a:extLst>
          </p:cNvPr>
          <p:cNvSpPr/>
          <p:nvPr/>
        </p:nvSpPr>
        <p:spPr>
          <a:xfrm>
            <a:off x="9601200" y="1828800"/>
            <a:ext cx="1372339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41CFB3-A75F-4C4A-90F5-E29FB19F9BB1}"/>
              </a:ext>
            </a:extLst>
          </p:cNvPr>
          <p:cNvSpPr/>
          <p:nvPr/>
        </p:nvSpPr>
        <p:spPr>
          <a:xfrm>
            <a:off x="7239000" y="1828800"/>
            <a:ext cx="23622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80502C-4FF5-2B4F-849C-80C950241EC4}"/>
              </a:ext>
            </a:extLst>
          </p:cNvPr>
          <p:cNvSpPr/>
          <p:nvPr/>
        </p:nvSpPr>
        <p:spPr>
          <a:xfrm>
            <a:off x="7999461" y="1363578"/>
            <a:ext cx="9773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Twist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C132AA-FFD5-A249-8C2C-04D27889A407}"/>
              </a:ext>
            </a:extLst>
          </p:cNvPr>
          <p:cNvSpPr/>
          <p:nvPr/>
        </p:nvSpPr>
        <p:spPr>
          <a:xfrm>
            <a:off x="9785356" y="1363578"/>
            <a:ext cx="9773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Twist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B1EA2D-7BE0-0843-A361-84478704E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47" y="3952827"/>
            <a:ext cx="4869951" cy="273154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08F40A-2282-2E42-BC5A-5DD60F993C62}"/>
              </a:ext>
            </a:extLst>
          </p:cNvPr>
          <p:cNvSpPr txBox="1"/>
          <p:nvPr/>
        </p:nvSpPr>
        <p:spPr>
          <a:xfrm>
            <a:off x="5943600" y="5867400"/>
            <a:ext cx="230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OAM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A290B2-5005-134B-A290-442F43592012}"/>
              </a:ext>
            </a:extLst>
          </p:cNvPr>
          <p:cNvSpPr txBox="1"/>
          <p:nvPr/>
        </p:nvSpPr>
        <p:spPr>
          <a:xfrm>
            <a:off x="5984560" y="5100935"/>
            <a:ext cx="825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OAM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BED0C7F-3921-A747-807F-87F5FB6A7698}"/>
              </a:ext>
            </a:extLst>
          </p:cNvPr>
          <p:cNvSpPr/>
          <p:nvPr/>
        </p:nvSpPr>
        <p:spPr>
          <a:xfrm>
            <a:off x="5257800" y="5511968"/>
            <a:ext cx="609600" cy="3693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C61AF4E-FFD7-CE45-BF7C-CDE07179F982}"/>
              </a:ext>
            </a:extLst>
          </p:cNvPr>
          <p:cNvSpPr/>
          <p:nvPr/>
        </p:nvSpPr>
        <p:spPr>
          <a:xfrm>
            <a:off x="5257800" y="6336268"/>
            <a:ext cx="609600" cy="3693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A45FC3E-E40F-A540-83C3-75F4F5723B4D}"/>
              </a:ext>
            </a:extLst>
          </p:cNvPr>
          <p:cNvSpPr/>
          <p:nvPr/>
        </p:nvSpPr>
        <p:spPr>
          <a:xfrm>
            <a:off x="5257800" y="5117068"/>
            <a:ext cx="609600" cy="3693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71AF1B-C884-1447-96D5-D1C4E76E59D7}"/>
              </a:ext>
            </a:extLst>
          </p:cNvPr>
          <p:cNvSpPr txBox="1"/>
          <p:nvPr/>
        </p:nvSpPr>
        <p:spPr>
          <a:xfrm>
            <a:off x="838200" y="7391400"/>
            <a:ext cx="111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(*) T-odd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EEB15C-E2E2-5643-9C29-6A0F3FB74D3E}"/>
              </a:ext>
            </a:extLst>
          </p:cNvPr>
          <p:cNvSpPr/>
          <p:nvPr/>
        </p:nvSpPr>
        <p:spPr>
          <a:xfrm>
            <a:off x="296309" y="5477487"/>
            <a:ext cx="4885291" cy="406474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D24491-FDA6-FA4E-A5B9-2CAF8503FD0D}"/>
              </a:ext>
            </a:extLst>
          </p:cNvPr>
          <p:cNvSpPr/>
          <p:nvPr/>
        </p:nvSpPr>
        <p:spPr>
          <a:xfrm>
            <a:off x="304800" y="5867066"/>
            <a:ext cx="4867398" cy="381334"/>
          </a:xfrm>
          <a:prstGeom prst="rect">
            <a:avLst/>
          </a:prstGeom>
          <a:solidFill>
            <a:schemeClr val="accent1">
              <a:lumMod val="60000"/>
              <a:lumOff val="40000"/>
              <a:alpha val="33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431D33-D8CF-2B4A-B50F-F7470E78CBC7}"/>
                  </a:ext>
                </a:extLst>
              </p:cNvPr>
              <p:cNvSpPr txBox="1"/>
              <p:nvPr/>
            </p:nvSpPr>
            <p:spPr>
              <a:xfrm>
                <a:off x="5998632" y="5439641"/>
                <a:ext cx="657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0431D33-D8CF-2B4A-B50F-F7470E78C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632" y="5439641"/>
                <a:ext cx="657039" cy="461665"/>
              </a:xfrm>
              <a:prstGeom prst="rect">
                <a:avLst/>
              </a:prstGeom>
              <a:blipFill>
                <a:blip r:embed="rId5"/>
                <a:stretch>
                  <a:fillRect t="-7895" r="-11321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C180A264-B3B1-974F-8802-1DCE1BE012DC}"/>
              </a:ext>
            </a:extLst>
          </p:cNvPr>
          <p:cNvSpPr/>
          <p:nvPr/>
        </p:nvSpPr>
        <p:spPr>
          <a:xfrm>
            <a:off x="228600" y="3593068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B. </a:t>
            </a:r>
            <a:r>
              <a:rPr lang="en-US" dirty="0" err="1">
                <a:solidFill>
                  <a:schemeClr val="bg1"/>
                </a:solidFill>
              </a:rPr>
              <a:t>Kriesten</a:t>
            </a:r>
            <a:r>
              <a:rPr lang="en-US" dirty="0">
                <a:solidFill>
                  <a:schemeClr val="bg1"/>
                </a:solidFill>
              </a:rPr>
              <a:t> and S. Liuti, </a:t>
            </a:r>
            <a:r>
              <a:rPr lang="en-US" i="1" dirty="0" err="1">
                <a:solidFill>
                  <a:schemeClr val="bg1"/>
                </a:solidFill>
              </a:rPr>
              <a:t>Phys.Rev</a:t>
            </a:r>
            <a:r>
              <a:rPr lang="en-US" i="1" dirty="0">
                <a:solidFill>
                  <a:schemeClr val="bg1"/>
                </a:solidFill>
              </a:rPr>
              <a:t>. D105 (2022)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4F77F7-9034-A041-A526-E87022738C9A}"/>
              </a:ext>
            </a:extLst>
          </p:cNvPr>
          <p:cNvSpPr/>
          <p:nvPr/>
        </p:nvSpPr>
        <p:spPr>
          <a:xfrm>
            <a:off x="3581400" y="3962400"/>
            <a:ext cx="10668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1F7552-C9BE-7D46-91EA-667B257D4A7C}"/>
              </a:ext>
            </a:extLst>
          </p:cNvPr>
          <p:cNvSpPr txBox="1"/>
          <p:nvPr/>
        </p:nvSpPr>
        <p:spPr>
          <a:xfrm>
            <a:off x="3429000" y="3886200"/>
            <a:ext cx="149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GPD (Old)</a:t>
            </a:r>
            <a:r>
              <a:rPr lang="en-US" sz="2000" dirty="0">
                <a:solidFill>
                  <a:schemeClr val="bg1"/>
                </a:solidFill>
                <a:latin typeface="Book Antiqua" panose="020406020503050303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03AACA05-96AD-D845-A631-00E19A52934F}"/>
              </a:ext>
            </a:extLst>
          </p:cNvPr>
          <p:cNvSpPr/>
          <p:nvPr/>
        </p:nvSpPr>
        <p:spPr>
          <a:xfrm>
            <a:off x="5257800" y="4507468"/>
            <a:ext cx="609600" cy="369332"/>
          </a:xfrm>
          <a:prstGeom prst="rightArrow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444E15-B497-9F43-850D-C9FA58E245CF}"/>
              </a:ext>
            </a:extLst>
          </p:cNvPr>
          <p:cNvSpPr txBox="1"/>
          <p:nvPr/>
        </p:nvSpPr>
        <p:spPr>
          <a:xfrm>
            <a:off x="5984560" y="4491335"/>
            <a:ext cx="159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“Cahn CFF”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AC0394A-AC6E-CD45-9DDA-716BD19099E7}"/>
              </a:ext>
            </a:extLst>
          </p:cNvPr>
          <p:cNvSpPr/>
          <p:nvPr/>
        </p:nvSpPr>
        <p:spPr>
          <a:xfrm>
            <a:off x="5257800" y="5943600"/>
            <a:ext cx="609600" cy="3693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4166DA-3CE9-FD48-ACD0-602BE7176FAF}"/>
              </a:ext>
            </a:extLst>
          </p:cNvPr>
          <p:cNvSpPr txBox="1"/>
          <p:nvPr/>
        </p:nvSpPr>
        <p:spPr>
          <a:xfrm>
            <a:off x="5943600" y="6243935"/>
            <a:ext cx="211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Transverse Spin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24A97C-7F71-9B43-BE65-C7E4829C1905}"/>
              </a:ext>
            </a:extLst>
          </p:cNvPr>
          <p:cNvSpPr/>
          <p:nvPr/>
        </p:nvSpPr>
        <p:spPr>
          <a:xfrm>
            <a:off x="296309" y="6248400"/>
            <a:ext cx="4867398" cy="435970"/>
          </a:xfrm>
          <a:prstGeom prst="rect">
            <a:avLst/>
          </a:prstGeom>
          <a:solidFill>
            <a:srgbClr val="8400C6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858037-BBA7-3648-9468-051263BDFD6C}"/>
              </a:ext>
            </a:extLst>
          </p:cNvPr>
          <p:cNvSpPr/>
          <p:nvPr/>
        </p:nvSpPr>
        <p:spPr>
          <a:xfrm>
            <a:off x="304800" y="5094367"/>
            <a:ext cx="4867398" cy="381334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981765-26DB-724D-8D17-0BB814028868}"/>
              </a:ext>
            </a:extLst>
          </p:cNvPr>
          <p:cNvSpPr/>
          <p:nvPr/>
        </p:nvSpPr>
        <p:spPr>
          <a:xfrm>
            <a:off x="152400" y="3163669"/>
            <a:ext cx="27339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Twist 3 GPDs</a:t>
            </a:r>
          </a:p>
        </p:txBody>
      </p:sp>
    </p:spTree>
    <p:extLst>
      <p:ext uri="{BB962C8B-B14F-4D97-AF65-F5344CB8AC3E}">
        <p14:creationId xmlns:p14="http://schemas.microsoft.com/office/powerpoint/2010/main" val="339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1" grpId="0" animBg="1"/>
      <p:bldP spid="22" grpId="0" animBg="1"/>
      <p:bldP spid="23" grpId="0" animBg="1"/>
      <p:bldP spid="25" grpId="0"/>
      <p:bldP spid="26" grpId="0" animBg="1"/>
      <p:bldP spid="27" grpId="0" animBg="1"/>
      <p:bldP spid="28" grpId="0"/>
      <p:bldP spid="32" grpId="0"/>
      <p:bldP spid="34" grpId="0" animBg="1"/>
      <p:bldP spid="33" grpId="0"/>
      <p:bldP spid="35" grpId="0" animBg="1"/>
      <p:bldP spid="36" grpId="0"/>
      <p:bldP spid="37" grpId="0" animBg="1"/>
      <p:bldP spid="39" grpId="0"/>
      <p:bldP spid="40" grpId="0" animBg="1"/>
      <p:bldP spid="41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A5C3A5-562C-664F-9BCB-5CB5DFF8B695}"/>
              </a:ext>
            </a:extLst>
          </p:cNvPr>
          <p:cNvSpPr/>
          <p:nvPr/>
        </p:nvSpPr>
        <p:spPr>
          <a:xfrm>
            <a:off x="4636926" y="1591363"/>
            <a:ext cx="1823959" cy="169442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F466771-19BA-294A-9231-92DD5B53B59D}"/>
              </a:ext>
            </a:extLst>
          </p:cNvPr>
          <p:cNvSpPr/>
          <p:nvPr/>
        </p:nvSpPr>
        <p:spPr>
          <a:xfrm rot="10800000">
            <a:off x="7076300" y="2043490"/>
            <a:ext cx="255649" cy="525679"/>
          </a:xfrm>
          <a:custGeom>
            <a:avLst/>
            <a:gdLst>
              <a:gd name="connsiteX0" fmla="*/ 0 w 213527"/>
              <a:gd name="connsiteY0" fmla="*/ 91526 h 457630"/>
              <a:gd name="connsiteX1" fmla="*/ 106764 w 213527"/>
              <a:gd name="connsiteY1" fmla="*/ 91526 h 457630"/>
              <a:gd name="connsiteX2" fmla="*/ 106764 w 213527"/>
              <a:gd name="connsiteY2" fmla="*/ 0 h 457630"/>
              <a:gd name="connsiteX3" fmla="*/ 213527 w 213527"/>
              <a:gd name="connsiteY3" fmla="*/ 228815 h 457630"/>
              <a:gd name="connsiteX4" fmla="*/ 106764 w 213527"/>
              <a:gd name="connsiteY4" fmla="*/ 457630 h 457630"/>
              <a:gd name="connsiteX5" fmla="*/ 106764 w 213527"/>
              <a:gd name="connsiteY5" fmla="*/ 366104 h 457630"/>
              <a:gd name="connsiteX6" fmla="*/ 0 w 213527"/>
              <a:gd name="connsiteY6" fmla="*/ 366104 h 457630"/>
              <a:gd name="connsiteX7" fmla="*/ 0 w 213527"/>
              <a:gd name="connsiteY7" fmla="*/ 91526 h 45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527" h="457630">
                <a:moveTo>
                  <a:pt x="213526" y="366104"/>
                </a:moveTo>
                <a:lnTo>
                  <a:pt x="106763" y="366104"/>
                </a:lnTo>
                <a:lnTo>
                  <a:pt x="106763" y="457630"/>
                </a:lnTo>
                <a:lnTo>
                  <a:pt x="1" y="228815"/>
                </a:lnTo>
                <a:lnTo>
                  <a:pt x="106763" y="0"/>
                </a:lnTo>
                <a:lnTo>
                  <a:pt x="106763" y="91526"/>
                </a:lnTo>
                <a:lnTo>
                  <a:pt x="213526" y="91526"/>
                </a:lnTo>
                <a:lnTo>
                  <a:pt x="213526" y="36610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58" tIns="91526" rIns="1" bIns="9152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0CEA7-A802-3443-8EF5-78A74F07FFBA}"/>
              </a:ext>
            </a:extLst>
          </p:cNvPr>
          <p:cNvSpPr txBox="1"/>
          <p:nvPr/>
        </p:nvSpPr>
        <p:spPr>
          <a:xfrm>
            <a:off x="4648200" y="228600"/>
            <a:ext cx="234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Forward Problem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8AFE938-9252-EA4B-A786-6402CA63000E}"/>
              </a:ext>
            </a:extLst>
          </p:cNvPr>
          <p:cNvSpPr/>
          <p:nvPr/>
        </p:nvSpPr>
        <p:spPr>
          <a:xfrm>
            <a:off x="1540749" y="1212470"/>
            <a:ext cx="2280214" cy="2187721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738398E-19CF-0443-9621-D1BA0577954C}"/>
              </a:ext>
            </a:extLst>
          </p:cNvPr>
          <p:cNvSpPr/>
          <p:nvPr/>
        </p:nvSpPr>
        <p:spPr>
          <a:xfrm>
            <a:off x="8087641" y="1591363"/>
            <a:ext cx="1716899" cy="159925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F60661C-374A-B341-82F4-B7A3AB713018}"/>
              </a:ext>
            </a:extLst>
          </p:cNvPr>
          <p:cNvSpPr/>
          <p:nvPr/>
        </p:nvSpPr>
        <p:spPr>
          <a:xfrm>
            <a:off x="1977573" y="3192780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QCD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quark field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gluon field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correlation functions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83209-E4A3-C844-AA04-2C3677262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84E74A-721C-8E4A-803D-53F7864C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E56A18-058F-734F-AB04-7BFEE2F06C57}"/>
              </a:ext>
            </a:extLst>
          </p:cNvPr>
          <p:cNvSpPr txBox="1"/>
          <p:nvPr/>
        </p:nvSpPr>
        <p:spPr>
          <a:xfrm>
            <a:off x="4834099" y="5558135"/>
            <a:ext cx="2176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Inverse Problem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09813CE-16ED-4641-AD66-716E9F1BF2D2}"/>
              </a:ext>
            </a:extLst>
          </p:cNvPr>
          <p:cNvSpPr/>
          <p:nvPr/>
        </p:nvSpPr>
        <p:spPr>
          <a:xfrm rot="10800000">
            <a:off x="3947142" y="1897821"/>
            <a:ext cx="255649" cy="525679"/>
          </a:xfrm>
          <a:custGeom>
            <a:avLst/>
            <a:gdLst>
              <a:gd name="connsiteX0" fmla="*/ 0 w 213527"/>
              <a:gd name="connsiteY0" fmla="*/ 91526 h 457630"/>
              <a:gd name="connsiteX1" fmla="*/ 106764 w 213527"/>
              <a:gd name="connsiteY1" fmla="*/ 91526 h 457630"/>
              <a:gd name="connsiteX2" fmla="*/ 106764 w 213527"/>
              <a:gd name="connsiteY2" fmla="*/ 0 h 457630"/>
              <a:gd name="connsiteX3" fmla="*/ 213527 w 213527"/>
              <a:gd name="connsiteY3" fmla="*/ 228815 h 457630"/>
              <a:gd name="connsiteX4" fmla="*/ 106764 w 213527"/>
              <a:gd name="connsiteY4" fmla="*/ 457630 h 457630"/>
              <a:gd name="connsiteX5" fmla="*/ 106764 w 213527"/>
              <a:gd name="connsiteY5" fmla="*/ 366104 h 457630"/>
              <a:gd name="connsiteX6" fmla="*/ 0 w 213527"/>
              <a:gd name="connsiteY6" fmla="*/ 366104 h 457630"/>
              <a:gd name="connsiteX7" fmla="*/ 0 w 213527"/>
              <a:gd name="connsiteY7" fmla="*/ 91526 h 45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527" h="457630">
                <a:moveTo>
                  <a:pt x="213526" y="366104"/>
                </a:moveTo>
                <a:lnTo>
                  <a:pt x="106763" y="366104"/>
                </a:lnTo>
                <a:lnTo>
                  <a:pt x="106763" y="457630"/>
                </a:lnTo>
                <a:lnTo>
                  <a:pt x="1" y="228815"/>
                </a:lnTo>
                <a:lnTo>
                  <a:pt x="106763" y="0"/>
                </a:lnTo>
                <a:lnTo>
                  <a:pt x="106763" y="91526"/>
                </a:lnTo>
                <a:lnTo>
                  <a:pt x="213526" y="91526"/>
                </a:lnTo>
                <a:lnTo>
                  <a:pt x="213526" y="36610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58" tIns="91526" rIns="1" bIns="9152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34C8585-A118-644E-9F32-2BE8DFEBD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592" y="1157622"/>
            <a:ext cx="2215474" cy="2128164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59B21EDE-48F1-7C40-8BE8-030FFF1D6376}"/>
              </a:ext>
            </a:extLst>
          </p:cNvPr>
          <p:cNvSpPr/>
          <p:nvPr/>
        </p:nvSpPr>
        <p:spPr>
          <a:xfrm>
            <a:off x="5370501" y="3192780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Observables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Form Factors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Structure Functions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Compton Form Factors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Fragmentation functions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200" kern="1200" dirty="0"/>
              <a:t>…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200" kern="1200" dirty="0"/>
          </a:p>
        </p:txBody>
      </p:sp>
      <p:sp>
        <p:nvSpPr>
          <p:cNvPr id="33" name="Curved Left Arrow 32">
            <a:extLst>
              <a:ext uri="{FF2B5EF4-FFF2-40B4-BE49-F238E27FC236}">
                <a16:creationId xmlns:a16="http://schemas.microsoft.com/office/drawing/2014/main" id="{1FDC5D6B-548D-604D-B200-12C7FF0AE991}"/>
              </a:ext>
            </a:extLst>
          </p:cNvPr>
          <p:cNvSpPr/>
          <p:nvPr/>
        </p:nvSpPr>
        <p:spPr>
          <a:xfrm rot="5400000">
            <a:off x="5615939" y="2896595"/>
            <a:ext cx="731519" cy="6324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D812F-0948-3245-9AB1-8E9477B9D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363" y="1222614"/>
            <a:ext cx="1961402" cy="2053986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6BF949ED-CB9D-D24C-AE87-BC1AFD36F647}"/>
              </a:ext>
            </a:extLst>
          </p:cNvPr>
          <p:cNvSpPr/>
          <p:nvPr/>
        </p:nvSpPr>
        <p:spPr>
          <a:xfrm>
            <a:off x="8384289" y="3190619"/>
            <a:ext cx="2280214" cy="2187721"/>
          </a:xfrm>
          <a:custGeom>
            <a:avLst/>
            <a:gdLst>
              <a:gd name="connsiteX0" fmla="*/ 0 w 1904523"/>
              <a:gd name="connsiteY0" fmla="*/ 190452 h 1904523"/>
              <a:gd name="connsiteX1" fmla="*/ 190452 w 1904523"/>
              <a:gd name="connsiteY1" fmla="*/ 0 h 1904523"/>
              <a:gd name="connsiteX2" fmla="*/ 1714071 w 1904523"/>
              <a:gd name="connsiteY2" fmla="*/ 0 h 1904523"/>
              <a:gd name="connsiteX3" fmla="*/ 1904523 w 1904523"/>
              <a:gd name="connsiteY3" fmla="*/ 190452 h 1904523"/>
              <a:gd name="connsiteX4" fmla="*/ 1904523 w 1904523"/>
              <a:gd name="connsiteY4" fmla="*/ 1714071 h 1904523"/>
              <a:gd name="connsiteX5" fmla="*/ 1714071 w 1904523"/>
              <a:gd name="connsiteY5" fmla="*/ 1904523 h 1904523"/>
              <a:gd name="connsiteX6" fmla="*/ 190452 w 1904523"/>
              <a:gd name="connsiteY6" fmla="*/ 1904523 h 1904523"/>
              <a:gd name="connsiteX7" fmla="*/ 0 w 1904523"/>
              <a:gd name="connsiteY7" fmla="*/ 1714071 h 1904523"/>
              <a:gd name="connsiteX8" fmla="*/ 0 w 1904523"/>
              <a:gd name="connsiteY8" fmla="*/ 190452 h 190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4523" h="1904523">
                <a:moveTo>
                  <a:pt x="0" y="190452"/>
                </a:moveTo>
                <a:cubicBezTo>
                  <a:pt x="0" y="85268"/>
                  <a:pt x="85268" y="0"/>
                  <a:pt x="190452" y="0"/>
                </a:cubicBezTo>
                <a:lnTo>
                  <a:pt x="1714071" y="0"/>
                </a:lnTo>
                <a:cubicBezTo>
                  <a:pt x="1819255" y="0"/>
                  <a:pt x="1904523" y="85268"/>
                  <a:pt x="1904523" y="190452"/>
                </a:cubicBezTo>
                <a:lnTo>
                  <a:pt x="1904523" y="1714071"/>
                </a:lnTo>
                <a:cubicBezTo>
                  <a:pt x="1904523" y="1819255"/>
                  <a:pt x="1819255" y="1904523"/>
                  <a:pt x="1714071" y="1904523"/>
                </a:cubicBezTo>
                <a:lnTo>
                  <a:pt x="190452" y="1904523"/>
                </a:lnTo>
                <a:cubicBezTo>
                  <a:pt x="85268" y="1904523"/>
                  <a:pt x="0" y="1819255"/>
                  <a:pt x="0" y="1714071"/>
                </a:cubicBezTo>
                <a:lnTo>
                  <a:pt x="0" y="19045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932" tIns="112932" rIns="112932" bIns="112932" numCol="1" spcCol="1270" anchor="t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Data/Measurements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200" kern="1200" dirty="0"/>
          </a:p>
        </p:txBody>
      </p:sp>
    </p:spTree>
    <p:extLst>
      <p:ext uri="{BB962C8B-B14F-4D97-AF65-F5344CB8AC3E}">
        <p14:creationId xmlns:p14="http://schemas.microsoft.com/office/powerpoint/2010/main" val="167463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623CC8-9D10-6640-A2B5-166E32433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3397"/>
            <a:ext cx="11277600" cy="27912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E9F33-BE3B-9F40-B49E-F2C861B7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1600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6A94A18-66C2-A54B-A167-329473CCEBB7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7/14/25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AAEB4D-DEBB-7043-AED3-99439DD9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1C240-6832-AF40-94E7-1162E0B35D02}"/>
              </a:ext>
            </a:extLst>
          </p:cNvPr>
          <p:cNvSpPr txBox="1"/>
          <p:nvPr/>
        </p:nvSpPr>
        <p:spPr>
          <a:xfrm>
            <a:off x="3053080" y="6119336"/>
            <a:ext cx="91440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  <a:latin typeface="+mj-lt"/>
              </a:rPr>
              <a:t>*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Twist 3 GPD notation from Meissner, Metz and Schlegel, JHEP(2009)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0C4D6-3302-DB41-9F00-9F08E79EF224}"/>
              </a:ext>
            </a:extLst>
          </p:cNvPr>
          <p:cNvSpPr txBox="1"/>
          <p:nvPr/>
        </p:nvSpPr>
        <p:spPr>
          <a:xfrm>
            <a:off x="1066800" y="477054"/>
            <a:ext cx="947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Twist three GPD Physical interpretation at the core of spin puzzle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F2108-56B5-FD4A-A029-FEC136B295B9}"/>
              </a:ext>
            </a:extLst>
          </p:cNvPr>
          <p:cNvSpPr/>
          <p:nvPr/>
        </p:nvSpPr>
        <p:spPr>
          <a:xfrm>
            <a:off x="4267200" y="2642997"/>
            <a:ext cx="4419600" cy="21576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BAC814-81A7-3040-A067-6F580066FCA3}"/>
              </a:ext>
            </a:extLst>
          </p:cNvPr>
          <p:cNvSpPr/>
          <p:nvPr/>
        </p:nvSpPr>
        <p:spPr>
          <a:xfrm>
            <a:off x="381000" y="4957646"/>
            <a:ext cx="982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A.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M. Engelhardt and S. Liuti, Phys. Rev. D98, 074022 (2018)</a:t>
            </a:r>
          </a:p>
          <a:p>
            <a:r>
              <a:rPr lang="en-US" dirty="0">
                <a:solidFill>
                  <a:srgbClr val="FFFF00"/>
                </a:solidFill>
              </a:rPr>
              <a:t>A.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A. </a:t>
            </a:r>
            <a:r>
              <a:rPr lang="en-US" dirty="0" err="1">
                <a:solidFill>
                  <a:srgbClr val="FFFF00"/>
                </a:solidFill>
              </a:rPr>
              <a:t>Courtoy</a:t>
            </a:r>
            <a:r>
              <a:rPr lang="en-US" dirty="0">
                <a:solidFill>
                  <a:srgbClr val="FFFF00"/>
                </a:solidFill>
              </a:rPr>
              <a:t>, M. Engelhardt and S. Liuti, Phys. Rev. D94, 034041 (2016)</a:t>
            </a:r>
          </a:p>
          <a:p>
            <a:r>
              <a:rPr lang="en-US" dirty="0">
                <a:solidFill>
                  <a:srgbClr val="FFFF00"/>
                </a:solidFill>
              </a:rPr>
              <a:t>M. </a:t>
            </a:r>
            <a:r>
              <a:rPr lang="en-US" dirty="0" err="1">
                <a:solidFill>
                  <a:srgbClr val="FFFF00"/>
                </a:solidFill>
              </a:rPr>
              <a:t>Rodekamp</a:t>
            </a:r>
            <a:r>
              <a:rPr lang="en-US" dirty="0">
                <a:solidFill>
                  <a:srgbClr val="FFFF00"/>
                </a:solidFill>
              </a:rPr>
              <a:t>, M. Engelhardt, J.R. Green, S. Krieg, S. Liuti, S. </a:t>
            </a:r>
            <a:r>
              <a:rPr lang="en-US" dirty="0" err="1">
                <a:solidFill>
                  <a:srgbClr val="FFFF00"/>
                </a:solidFill>
              </a:rPr>
              <a:t>Meinel</a:t>
            </a:r>
            <a:r>
              <a:rPr lang="en-US" dirty="0">
                <a:solidFill>
                  <a:srgbClr val="FFFF00"/>
                </a:solidFill>
              </a:rPr>
              <a:t>, J.W. </a:t>
            </a:r>
            <a:r>
              <a:rPr lang="en-US" dirty="0" err="1">
                <a:solidFill>
                  <a:srgbClr val="FFFF00"/>
                </a:solidFill>
              </a:rPr>
              <a:t>Negele</a:t>
            </a:r>
            <a:r>
              <a:rPr lang="en-US" dirty="0">
                <a:solidFill>
                  <a:srgbClr val="FFFF00"/>
                </a:solidFill>
              </a:rPr>
              <a:t>, A. </a:t>
            </a:r>
            <a:r>
              <a:rPr lang="en-US" dirty="0" err="1">
                <a:solidFill>
                  <a:srgbClr val="FFFF00"/>
                </a:solidFill>
              </a:rPr>
              <a:t>Pochinsky</a:t>
            </a:r>
            <a:r>
              <a:rPr lang="en-US" dirty="0">
                <a:solidFill>
                  <a:srgbClr val="FFFF00"/>
                </a:solidFill>
              </a:rPr>
              <a:t> and S. </a:t>
            </a:r>
            <a:r>
              <a:rPr lang="en-US" dirty="0" err="1">
                <a:solidFill>
                  <a:srgbClr val="FFFF00"/>
                </a:solidFill>
              </a:rPr>
              <a:t>Syritsyn</a:t>
            </a:r>
            <a:r>
              <a:rPr lang="en-US" dirty="0">
                <a:solidFill>
                  <a:srgbClr val="FFFF00"/>
                </a:solidFill>
              </a:rPr>
              <a:t>, Phys. Rev. D 109, 074508 (2024)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 </a:t>
            </a:r>
            <a:br>
              <a:rPr lang="en-US" dirty="0"/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0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52800" y="381000"/>
            <a:ext cx="10329600" cy="149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Transverse Angular Momentum Sum Rule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47D64B8-52AC-5C4B-8BF2-41A24C17F8BD}"/>
              </a:ext>
            </a:extLst>
          </p:cNvPr>
          <p:cNvSpPr/>
          <p:nvPr/>
        </p:nvSpPr>
        <p:spPr>
          <a:xfrm>
            <a:off x="1251678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71588" y="6375679"/>
            <a:ext cx="2063312" cy="3484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  <a:defRPr/>
              </a:pPr>
              <a:t>7/14/25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1463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1626DA-B43F-1D41-9128-F12D965E6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2770880"/>
            <a:ext cx="11232152" cy="1176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67A0A-8055-044C-89F9-309A4E208852}"/>
              </a:ext>
            </a:extLst>
          </p:cNvPr>
          <p:cNvSpPr txBox="1"/>
          <p:nvPr/>
        </p:nvSpPr>
        <p:spPr>
          <a:xfrm>
            <a:off x="1371600" y="1143000"/>
            <a:ext cx="466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O. </a:t>
            </a:r>
            <a:r>
              <a:rPr lang="en-US" dirty="0" err="1">
                <a:solidFill>
                  <a:srgbClr val="FFFF00"/>
                </a:solidFill>
              </a:rPr>
              <a:t>Alkassasbeh</a:t>
            </a:r>
            <a:r>
              <a:rPr lang="en-US" dirty="0">
                <a:solidFill>
                  <a:srgbClr val="FFFF00"/>
                </a:solidFill>
              </a:rPr>
              <a:t>, M. Engelhardt, SL and A. </a:t>
            </a:r>
            <a:r>
              <a:rPr lang="en-US" dirty="0" err="1">
                <a:solidFill>
                  <a:srgbClr val="FFFF00"/>
                </a:solidFill>
              </a:rPr>
              <a:t>Rajan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0C1871-8F3A-5847-9247-93699037CBD8}"/>
              </a:ext>
            </a:extLst>
          </p:cNvPr>
          <p:cNvSpPr/>
          <p:nvPr/>
        </p:nvSpPr>
        <p:spPr>
          <a:xfrm>
            <a:off x="7467600" y="2770880"/>
            <a:ext cx="1600200" cy="929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623DA-AE3C-6F41-A616-962AF1113D30}"/>
              </a:ext>
            </a:extLst>
          </p:cNvPr>
          <p:cNvSpPr/>
          <p:nvPr/>
        </p:nvSpPr>
        <p:spPr>
          <a:xfrm>
            <a:off x="7626498" y="1143000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/abs/2410.21604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E00E0-E74A-4A40-B728-F8F520D78AD1}"/>
              </a:ext>
            </a:extLst>
          </p:cNvPr>
          <p:cNvSpPr txBox="1"/>
          <p:nvPr/>
        </p:nvSpPr>
        <p:spPr>
          <a:xfrm>
            <a:off x="2667000" y="4843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FD2F4-A555-EC49-BAA7-C84BFD005908}"/>
              </a:ext>
            </a:extLst>
          </p:cNvPr>
          <p:cNvSpPr/>
          <p:nvPr/>
        </p:nvSpPr>
        <p:spPr>
          <a:xfrm>
            <a:off x="2593764" y="4703211"/>
            <a:ext cx="7647671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Will we ever be able to test these relations?</a:t>
            </a:r>
          </a:p>
          <a:p>
            <a:pPr algn="ctr"/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824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3C53F2-D6E6-C04E-8223-EDDA36E7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1951A-4216-3848-A81D-E8FD8622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05E4A-668B-6B4B-AF7E-FD5B4231931D}"/>
              </a:ext>
            </a:extLst>
          </p:cNvPr>
          <p:cNvSpPr txBox="1"/>
          <p:nvPr/>
        </p:nvSpPr>
        <p:spPr>
          <a:xfrm>
            <a:off x="409870" y="1752600"/>
            <a:ext cx="10931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Introducing Maximum Likelihood Analysis of deeply virtual exclusive scattering data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5B9CB-BDDC-3444-BE72-2E000CF16AFA}"/>
              </a:ext>
            </a:extLst>
          </p:cNvPr>
          <p:cNvSpPr/>
          <p:nvPr/>
        </p:nvSpPr>
        <p:spPr>
          <a:xfrm>
            <a:off x="6683446" y="2667000"/>
            <a:ext cx="394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apple-system"/>
              </a:rPr>
              <a:t>Douglas  Adams et al., arXiv:2410.23469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A0851-7A64-EF4C-B462-8A721C4F6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321206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08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/>
              <a:t>Performing CURVE FIT with “standard methods” results in degeneracy</a:t>
            </a:r>
          </a:p>
        </p:txBody>
      </p:sp>
      <p:sp>
        <p:nvSpPr>
          <p:cNvPr id="17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0040" y="2532889"/>
            <a:ext cx="6080760" cy="3519745"/>
          </a:xfrm>
          <a:prstGeom prst="rect">
            <a:avLst/>
          </a:prstGeom>
          <a:noFill/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3"/>
          <a:srcRect l="12842" t="12537" r="75063" b="75980"/>
          <a:stretch/>
        </p:blipFill>
        <p:spPr>
          <a:xfrm>
            <a:off x="5954091" y="4715110"/>
            <a:ext cx="2639686" cy="1337524"/>
          </a:xfrm>
          <a:prstGeom prst="rect">
            <a:avLst/>
          </a:prstGeom>
          <a:noFill/>
        </p:spPr>
      </p:pic>
      <p:sp>
        <p:nvSpPr>
          <p:cNvPr id="155" name="Google Shape;15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F69E0A-82CD-834A-B94C-257070BB58CB}"/>
              </a:ext>
            </a:extLst>
          </p:cNvPr>
          <p:cNvSpPr/>
          <p:nvPr/>
        </p:nvSpPr>
        <p:spPr>
          <a:xfrm>
            <a:off x="6565273" y="2654503"/>
            <a:ext cx="5459206" cy="830997"/>
          </a:xfrm>
          <a:prstGeom prst="rect">
            <a:avLst/>
          </a:prstGeom>
          <a:ln>
            <a:solidFill>
              <a:srgbClr val="AEF769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3F3FF"/>
                </a:solidFill>
                <a:latin typeface="+mj-lt"/>
              </a:rPr>
              <a:t>The extracted CFFs are significantly sensitive to the way the fit is done!</a:t>
            </a:r>
            <a:endParaRPr lang="en-US" sz="2400" dirty="0">
              <a:solidFill>
                <a:srgbClr val="F3F3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26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397C04-B397-9545-A4A8-71968205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EF959-7988-7344-9FC8-811E2440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20A4C-4991-884F-AA94-564E039F838F}"/>
              </a:ext>
            </a:extLst>
          </p:cNvPr>
          <p:cNvSpPr txBox="1"/>
          <p:nvPr/>
        </p:nvSpPr>
        <p:spPr>
          <a:xfrm>
            <a:off x="685800" y="516046"/>
            <a:ext cx="104394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Working Framework: Bayesian statistical inference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+mj-lt"/>
              </a:rPr>
              <a:t>parameters are determined from </a:t>
            </a:r>
            <a:r>
              <a:rPr lang="en-US" sz="2400" b="1" dirty="0">
                <a:solidFill>
                  <a:srgbClr val="FFFF00"/>
                </a:solidFill>
              </a:rPr>
              <a:t>probability distribution functions (PDFs) </a:t>
            </a:r>
            <a:r>
              <a:rPr lang="en-US" sz="2400" dirty="0">
                <a:latin typeface="+mj-lt"/>
              </a:rPr>
              <a:t>that quantify the degree of </a:t>
            </a:r>
            <a:r>
              <a:rPr lang="en-US" sz="2400" b="1" dirty="0">
                <a:solidFill>
                  <a:srgbClr val="FFFF00"/>
                </a:solidFill>
              </a:rPr>
              <a:t>uncertainty of our knowledge </a:t>
            </a:r>
            <a:r>
              <a:rPr lang="en-US" sz="2400" dirty="0">
                <a:latin typeface="+mj-lt"/>
              </a:rPr>
              <a:t>of those parameters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</a:rPr>
              <a:t>PDFs</a:t>
            </a:r>
            <a:r>
              <a:rPr lang="en-US" sz="2400" dirty="0"/>
              <a:t> </a:t>
            </a:r>
            <a:r>
              <a:rPr lang="en-US" sz="2400" dirty="0">
                <a:latin typeface="+mj-lt"/>
              </a:rPr>
              <a:t>quantify the randomness inherent in a random variable and are in principle unknown but related to one another in a measurement process through Bayes theorem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Bayes theorem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09F3DF-765A-9C4A-B458-6490691A44BF}"/>
              </a:ext>
            </a:extLst>
          </p:cNvPr>
          <p:cNvSpPr txBox="1"/>
          <p:nvPr/>
        </p:nvSpPr>
        <p:spPr>
          <a:xfrm>
            <a:off x="8056673" y="4670257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Prior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dirty="0">
                <a:solidFill>
                  <a:srgbClr val="FFC000"/>
                </a:solidFill>
              </a:rPr>
              <a:t>PDF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of Model </a:t>
            </a:r>
            <a:endParaRPr lang="en-US" b="1" u="sng" dirty="0">
              <a:solidFill>
                <a:srgbClr val="FFC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2AB75-03E6-1D45-8A5C-1B6E3B312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109" y="4490397"/>
            <a:ext cx="3479800" cy="1179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B74273-71EC-8047-836A-EEFB6FCA023D}"/>
              </a:ext>
            </a:extLst>
          </p:cNvPr>
          <p:cNvSpPr txBox="1"/>
          <p:nvPr/>
        </p:nvSpPr>
        <p:spPr>
          <a:xfrm>
            <a:off x="1066800" y="4807813"/>
            <a:ext cx="296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Posterior</a:t>
            </a:r>
            <a:r>
              <a:rPr lang="en-US" dirty="0">
                <a:solidFill>
                  <a:srgbClr val="FFFF00"/>
                </a:solidFill>
              </a:rPr>
              <a:t> : 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PDF of Model (parameters </a:t>
            </a:r>
            <a:r>
              <a:rPr lang="en-US" dirty="0">
                <a:solidFill>
                  <a:srgbClr val="FFFF00"/>
                </a:solidFill>
                <a:latin typeface="Symbol" pitchFamily="2" charset="2"/>
              </a:rPr>
              <a:t>q) 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given Data (D)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E51D7-F7CF-3F46-A0A4-A1229DB2604D}"/>
              </a:ext>
            </a:extLst>
          </p:cNvPr>
          <p:cNvSpPr txBox="1"/>
          <p:nvPr/>
        </p:nvSpPr>
        <p:spPr>
          <a:xfrm>
            <a:off x="5084000" y="3886200"/>
            <a:ext cx="505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FF00"/>
                </a:solidFill>
              </a:rPr>
              <a:t>Likelihood</a:t>
            </a:r>
            <a:r>
              <a:rPr lang="en-US" dirty="0">
                <a:solidFill>
                  <a:srgbClr val="FFFF00"/>
                </a:solidFill>
              </a:rPr>
              <a:t> : PDF 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of Data given Model (parameters </a:t>
            </a:r>
            <a:r>
              <a:rPr lang="en-US" dirty="0">
                <a:solidFill>
                  <a:srgbClr val="FFFF00"/>
                </a:solidFill>
                <a:latin typeface="Symbol" pitchFamily="2" charset="2"/>
              </a:rPr>
              <a:t>q)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65756-37E1-684F-B987-62FCDA6D2432}"/>
              </a:ext>
            </a:extLst>
          </p:cNvPr>
          <p:cNvSpPr txBox="1"/>
          <p:nvPr/>
        </p:nvSpPr>
        <p:spPr>
          <a:xfrm>
            <a:off x="7294674" y="582975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Evidence/Normalization</a:t>
            </a:r>
            <a:r>
              <a:rPr lang="en-US" dirty="0">
                <a:solidFill>
                  <a:srgbClr val="FFC000"/>
                </a:solidFill>
              </a:rPr>
              <a:t>: PDF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of Data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417FC3-0BF4-6747-87CD-0656698F2BF5}"/>
              </a:ext>
            </a:extLst>
          </p:cNvPr>
          <p:cNvCxnSpPr>
            <a:cxnSpLocks/>
          </p:cNvCxnSpPr>
          <p:nvPr/>
        </p:nvCxnSpPr>
        <p:spPr>
          <a:xfrm>
            <a:off x="838200" y="940092"/>
            <a:ext cx="6172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B8BBEC-0EAC-694E-8048-431E83C073D3}"/>
              </a:ext>
            </a:extLst>
          </p:cNvPr>
          <p:cNvCxnSpPr>
            <a:cxnSpLocks/>
          </p:cNvCxnSpPr>
          <p:nvPr/>
        </p:nvCxnSpPr>
        <p:spPr>
          <a:xfrm flipV="1">
            <a:off x="3936534" y="4989164"/>
            <a:ext cx="380022" cy="192786"/>
          </a:xfrm>
          <a:prstGeom prst="straightConnector1">
            <a:avLst/>
          </a:prstGeom>
          <a:ln w="28575">
            <a:solidFill>
              <a:srgbClr val="93D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C95072-C28D-3B40-990D-19E93B3C15D7}"/>
              </a:ext>
            </a:extLst>
          </p:cNvPr>
          <p:cNvCxnSpPr/>
          <p:nvPr/>
        </p:nvCxnSpPr>
        <p:spPr>
          <a:xfrm flipH="1">
            <a:off x="6323123" y="4271540"/>
            <a:ext cx="190500" cy="346926"/>
          </a:xfrm>
          <a:prstGeom prst="straightConnector1">
            <a:avLst/>
          </a:prstGeom>
          <a:ln w="28575">
            <a:solidFill>
              <a:srgbClr val="93D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60F6BC-1D53-7A4B-8D46-4B2C14C2BB26}"/>
              </a:ext>
            </a:extLst>
          </p:cNvPr>
          <p:cNvCxnSpPr>
            <a:cxnSpLocks/>
          </p:cNvCxnSpPr>
          <p:nvPr/>
        </p:nvCxnSpPr>
        <p:spPr>
          <a:xfrm flipH="1" flipV="1">
            <a:off x="7067157" y="5438801"/>
            <a:ext cx="684716" cy="478382"/>
          </a:xfrm>
          <a:prstGeom prst="straightConnector1">
            <a:avLst/>
          </a:prstGeom>
          <a:ln w="28575">
            <a:solidFill>
              <a:srgbClr val="93D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1BD790-8741-444B-8265-F100FD35658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668131" y="4854923"/>
            <a:ext cx="388542" cy="0"/>
          </a:xfrm>
          <a:prstGeom prst="straightConnector1">
            <a:avLst/>
          </a:prstGeom>
          <a:ln w="28575">
            <a:solidFill>
              <a:srgbClr val="93D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376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24B1D-1761-924F-89C5-20C53ECC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2EA065-F286-C44D-A3EF-FC8DCBB2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381" y="2498646"/>
            <a:ext cx="6853237" cy="93035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4ADFA03-5694-D141-AA66-59634BE6DC7C}"/>
              </a:ext>
            </a:extLst>
          </p:cNvPr>
          <p:cNvSpPr/>
          <p:nvPr/>
        </p:nvSpPr>
        <p:spPr>
          <a:xfrm>
            <a:off x="3962400" y="2695195"/>
            <a:ext cx="812800" cy="537256"/>
          </a:xfrm>
          <a:prstGeom prst="ellipse">
            <a:avLst/>
          </a:prstGeom>
          <a:noFill/>
          <a:ln w="28575">
            <a:solidFill>
              <a:srgbClr val="AEF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D7ADA1-FC49-5E42-8862-C21AA2E8CA9E}"/>
              </a:ext>
            </a:extLst>
          </p:cNvPr>
          <p:cNvSpPr txBox="1"/>
          <p:nvPr/>
        </p:nvSpPr>
        <p:spPr>
          <a:xfrm>
            <a:off x="9677400" y="2695195"/>
            <a:ext cx="204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Uninformative prior</a:t>
            </a:r>
          </a:p>
        </p:txBody>
      </p:sp>
    </p:spTree>
    <p:extLst>
      <p:ext uri="{BB962C8B-B14F-4D97-AF65-F5344CB8AC3E}">
        <p14:creationId xmlns:p14="http://schemas.microsoft.com/office/powerpoint/2010/main" val="3685779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FC30E-17C3-1F4F-8A36-6A35C666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B53FC-D2F8-A440-9893-9720D8D7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D52764-0EE7-F742-B22D-4CC462A050E2}"/>
              </a:ext>
            </a:extLst>
          </p:cNvPr>
          <p:cNvSpPr txBox="1"/>
          <p:nvPr/>
        </p:nvSpPr>
        <p:spPr>
          <a:xfrm>
            <a:off x="279697" y="838200"/>
            <a:ext cx="11836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To obtain the parameters=marginalize  one needs a method to evaluate complicated integrals of PDFs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If the number of data is large then we can generate </a:t>
            </a:r>
            <a:r>
              <a:rPr lang="en-US" b="1" dirty="0">
                <a:solidFill>
                  <a:srgbClr val="FFFF00"/>
                </a:solidFill>
              </a:rPr>
              <a:t>samples</a:t>
            </a:r>
            <a:r>
              <a:rPr lang="en-US" dirty="0"/>
              <a:t> of the variable </a:t>
            </a:r>
            <a:r>
              <a:rPr lang="en-US" b="1" dirty="0">
                <a:solidFill>
                  <a:srgbClr val="FFFF00"/>
                </a:solidFill>
                <a:latin typeface="Symbol" pitchFamily="2" charset="2"/>
              </a:rPr>
              <a:t>q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even if the probability function is unknown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For multi-dimensional problems this is best accomplished with Markov Chain </a:t>
            </a:r>
            <a:r>
              <a:rPr lang="en-US" dirty="0" err="1"/>
              <a:t>MonteCarlo</a:t>
            </a:r>
            <a:r>
              <a:rPr lang="en-US" dirty="0"/>
              <a:t> (MCMC) algorithm: allows to single out high probability regions by exploring the PDF through random walk, forming a Markov chain 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9FF76C0-D431-8B40-8013-E41D6FE41280}"/>
                  </a:ext>
                </a:extLst>
              </p14:cNvPr>
              <p14:cNvContentPartPr/>
              <p14:nvPr/>
            </p14:nvContentPartPr>
            <p14:xfrm>
              <a:off x="4686300" y="4783736"/>
              <a:ext cx="2285998" cy="827477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9FF76C0-D431-8B40-8013-E41D6FE412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7301" y="4774738"/>
                <a:ext cx="2303635" cy="845114"/>
              </a:xfrm>
              <a:prstGeom prst="rect">
                <a:avLst/>
              </a:prstGeom>
            </p:spPr>
          </p:pic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F022CF-3535-D24B-BA35-D09F657178C4}"/>
              </a:ext>
            </a:extLst>
          </p:cNvPr>
          <p:cNvCxnSpPr>
            <a:cxnSpLocks/>
          </p:cNvCxnSpPr>
          <p:nvPr/>
        </p:nvCxnSpPr>
        <p:spPr>
          <a:xfrm>
            <a:off x="4305300" y="6356349"/>
            <a:ext cx="28575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31768E-0DAD-8E46-BAAA-B1727562A93F}"/>
              </a:ext>
            </a:extLst>
          </p:cNvPr>
          <p:cNvCxnSpPr>
            <a:cxnSpLocks/>
          </p:cNvCxnSpPr>
          <p:nvPr/>
        </p:nvCxnSpPr>
        <p:spPr>
          <a:xfrm flipV="1">
            <a:off x="4305300" y="4038600"/>
            <a:ext cx="0" cy="2317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E9D4B1-69F1-4649-8322-B9EB53B96829}"/>
                  </a:ext>
                </a:extLst>
              </p14:cNvPr>
              <p14:cNvContentPartPr/>
              <p14:nvPr/>
            </p14:nvContentPartPr>
            <p14:xfrm rot="416937">
              <a:off x="5039674" y="4856734"/>
              <a:ext cx="1485720" cy="6814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E9D4B1-69F1-4649-8322-B9EB53B968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416937">
                <a:off x="5031034" y="4847734"/>
                <a:ext cx="1503360" cy="69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8EAAA49-61F5-AB43-B9B7-39061946A677}"/>
                  </a:ext>
                </a:extLst>
              </p14:cNvPr>
              <p14:cNvContentPartPr/>
              <p14:nvPr/>
            </p14:nvContentPartPr>
            <p14:xfrm>
              <a:off x="945524" y="-400991"/>
              <a:ext cx="2880" cy="2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8EAAA49-61F5-AB43-B9B7-39061946A6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6524" y="-409991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7D64F86-6C68-5F4F-B766-F73D7B49C4AD}"/>
                  </a:ext>
                </a:extLst>
              </p14:cNvPr>
              <p14:cNvContentPartPr/>
              <p14:nvPr/>
            </p14:nvContentPartPr>
            <p14:xfrm>
              <a:off x="5519298" y="5141534"/>
              <a:ext cx="512640" cy="201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7D64F86-6C68-5F4F-B766-F73D7B49C4A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10658" y="5132894"/>
                <a:ext cx="53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3074B2-388F-694B-B42D-63475BA66E97}"/>
                  </a:ext>
                </a:extLst>
              </p14:cNvPr>
              <p14:cNvContentPartPr/>
              <p14:nvPr/>
            </p14:nvContentPartPr>
            <p14:xfrm>
              <a:off x="3329804" y="63832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3074B2-388F-694B-B42D-63475BA66E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21164" y="62968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4BFC74E-CBCF-D240-A817-1E20D1776781}"/>
                  </a:ext>
                </a:extLst>
              </p14:cNvPr>
              <p14:cNvContentPartPr/>
              <p14:nvPr/>
            </p14:nvContentPartPr>
            <p14:xfrm>
              <a:off x="2221364" y="7376449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4BFC74E-CBCF-D240-A817-1E20D17767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12724" y="7367809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E537E3-5108-4C4E-9F20-C913F88E22CF}"/>
              </a:ext>
            </a:extLst>
          </p:cNvPr>
          <p:cNvCxnSpPr>
            <a:cxnSpLocks/>
          </p:cNvCxnSpPr>
          <p:nvPr/>
        </p:nvCxnSpPr>
        <p:spPr>
          <a:xfrm flipV="1">
            <a:off x="5073347" y="5795949"/>
            <a:ext cx="193965" cy="135525"/>
          </a:xfrm>
          <a:prstGeom prst="straightConnector1">
            <a:avLst/>
          </a:prstGeom>
          <a:ln>
            <a:solidFill>
              <a:srgbClr val="AEF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5473DE-1AF5-614D-B8C0-3FFA08A9CD99}"/>
              </a:ext>
            </a:extLst>
          </p:cNvPr>
          <p:cNvCxnSpPr>
            <a:cxnSpLocks/>
          </p:cNvCxnSpPr>
          <p:nvPr/>
        </p:nvCxnSpPr>
        <p:spPr>
          <a:xfrm flipV="1">
            <a:off x="5267312" y="5646051"/>
            <a:ext cx="193965" cy="135525"/>
          </a:xfrm>
          <a:prstGeom prst="straightConnector1">
            <a:avLst/>
          </a:prstGeom>
          <a:ln>
            <a:solidFill>
              <a:srgbClr val="AEF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0ACDC0-CC8B-9B45-BDA1-97EA68A25867}"/>
              </a:ext>
            </a:extLst>
          </p:cNvPr>
          <p:cNvCxnSpPr>
            <a:cxnSpLocks/>
          </p:cNvCxnSpPr>
          <p:nvPr/>
        </p:nvCxnSpPr>
        <p:spPr>
          <a:xfrm flipV="1">
            <a:off x="5449146" y="5611213"/>
            <a:ext cx="284904" cy="14374"/>
          </a:xfrm>
          <a:prstGeom prst="straightConnector1">
            <a:avLst/>
          </a:prstGeom>
          <a:ln>
            <a:solidFill>
              <a:srgbClr val="AEF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A2C583-0F99-BA45-90A1-5246F45AE488}"/>
              </a:ext>
            </a:extLst>
          </p:cNvPr>
          <p:cNvCxnSpPr>
            <a:cxnSpLocks/>
          </p:cNvCxnSpPr>
          <p:nvPr/>
        </p:nvCxnSpPr>
        <p:spPr>
          <a:xfrm flipV="1">
            <a:off x="5876056" y="5094009"/>
            <a:ext cx="155882" cy="225689"/>
          </a:xfrm>
          <a:prstGeom prst="straightConnector1">
            <a:avLst/>
          </a:prstGeom>
          <a:ln>
            <a:solidFill>
              <a:srgbClr val="AEF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3FD46-A2FA-084B-B335-6ACE7923FD64}"/>
              </a:ext>
            </a:extLst>
          </p:cNvPr>
          <p:cNvCxnSpPr>
            <a:cxnSpLocks/>
          </p:cNvCxnSpPr>
          <p:nvPr/>
        </p:nvCxnSpPr>
        <p:spPr>
          <a:xfrm flipH="1" flipV="1">
            <a:off x="5827565" y="5296190"/>
            <a:ext cx="96983" cy="179073"/>
          </a:xfrm>
          <a:prstGeom prst="straightConnector1">
            <a:avLst/>
          </a:prstGeom>
          <a:ln>
            <a:solidFill>
              <a:srgbClr val="AEF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493FD4-7D39-CE41-AB78-FB02C8215E3D}"/>
              </a:ext>
            </a:extLst>
          </p:cNvPr>
          <p:cNvCxnSpPr>
            <a:cxnSpLocks/>
          </p:cNvCxnSpPr>
          <p:nvPr/>
        </p:nvCxnSpPr>
        <p:spPr>
          <a:xfrm flipV="1">
            <a:off x="5730583" y="5490061"/>
            <a:ext cx="193965" cy="135525"/>
          </a:xfrm>
          <a:prstGeom prst="straightConnector1">
            <a:avLst/>
          </a:prstGeom>
          <a:ln>
            <a:solidFill>
              <a:srgbClr val="AEF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9E918DD-E76C-F847-BFED-1C52E395BA49}"/>
              </a:ext>
            </a:extLst>
          </p:cNvPr>
          <p:cNvCxnSpPr>
            <a:cxnSpLocks/>
          </p:cNvCxnSpPr>
          <p:nvPr/>
        </p:nvCxnSpPr>
        <p:spPr>
          <a:xfrm flipH="1">
            <a:off x="5730583" y="5115959"/>
            <a:ext cx="275019" cy="126375"/>
          </a:xfrm>
          <a:prstGeom prst="straightConnector1">
            <a:avLst/>
          </a:prstGeom>
          <a:ln>
            <a:solidFill>
              <a:srgbClr val="AEF7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6085735-FDCD-A149-86DE-9FBC96DB15A3}"/>
              </a:ext>
            </a:extLst>
          </p:cNvPr>
          <p:cNvSpPr/>
          <p:nvPr/>
        </p:nvSpPr>
        <p:spPr>
          <a:xfrm>
            <a:off x="49872" y="139456"/>
            <a:ext cx="117748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Evaluating Likelihood: 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MCMC/Metropolis Hasting Algorithm</a:t>
            </a:r>
          </a:p>
        </p:txBody>
      </p:sp>
    </p:spTree>
    <p:extLst>
      <p:ext uri="{BB962C8B-B14F-4D97-AF65-F5344CB8AC3E}">
        <p14:creationId xmlns:p14="http://schemas.microsoft.com/office/powerpoint/2010/main" val="215600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A1C4-CC9B-6A4E-83DB-5B808CAA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912" y="1237236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48856-0608-4247-A41A-E1582A540F64}"/>
              </a:ext>
            </a:extLst>
          </p:cNvPr>
          <p:cNvSpPr txBox="1"/>
          <p:nvPr/>
        </p:nvSpPr>
        <p:spPr>
          <a:xfrm>
            <a:off x="6109506" y="2523415"/>
            <a:ext cx="2001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Saraswati</a:t>
            </a:r>
            <a:r>
              <a:rPr lang="en-US" sz="2000" dirty="0"/>
              <a:t> Pandey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5CE60-D111-1342-9C3E-9C02061AC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" t="32965" r="28707" b="2871"/>
          <a:stretch/>
        </p:blipFill>
        <p:spPr>
          <a:xfrm>
            <a:off x="6271215" y="954737"/>
            <a:ext cx="1219200" cy="1501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BEBA3-3F1D-3846-9FF5-9A5503B40BF7}"/>
              </a:ext>
            </a:extLst>
          </p:cNvPr>
          <p:cNvSpPr txBox="1"/>
          <p:nvPr/>
        </p:nvSpPr>
        <p:spPr>
          <a:xfrm>
            <a:off x="6540155" y="5825296"/>
            <a:ext cx="152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Adil Khawaja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77E73-9AA3-404C-8732-A97FAFA41FC2}"/>
              </a:ext>
            </a:extLst>
          </p:cNvPr>
          <p:cNvSpPr txBox="1"/>
          <p:nvPr/>
        </p:nvSpPr>
        <p:spPr>
          <a:xfrm>
            <a:off x="3753743" y="2517587"/>
            <a:ext cx="2081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Douglas Q. Adams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83B842-E7BC-4D4A-A991-0E0002B0CE42}"/>
              </a:ext>
            </a:extLst>
          </p:cNvPr>
          <p:cNvSpPr txBox="1"/>
          <p:nvPr/>
        </p:nvSpPr>
        <p:spPr>
          <a:xfrm>
            <a:off x="4017138" y="5758098"/>
            <a:ext cx="1748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Zaki</a:t>
            </a:r>
            <a:r>
              <a:rPr lang="en-US" sz="2000" dirty="0"/>
              <a:t> </a:t>
            </a:r>
            <a:r>
              <a:rPr lang="en-US" sz="2000" dirty="0" err="1"/>
              <a:t>Panjsheeri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845D9-05BD-FC4D-9613-94E4D74CA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10" r="82539" b="31203"/>
          <a:stretch/>
        </p:blipFill>
        <p:spPr>
          <a:xfrm>
            <a:off x="6533335" y="3243498"/>
            <a:ext cx="1504974" cy="2514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35DC26-7610-5047-9CC2-6107D262F6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58" t="28725" r="60800" b="46997"/>
          <a:stretch/>
        </p:blipFill>
        <p:spPr>
          <a:xfrm>
            <a:off x="4393002" y="3493885"/>
            <a:ext cx="997084" cy="2264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3CD0F6-5F06-EF41-B77D-5A532F8C0A1A}"/>
              </a:ext>
            </a:extLst>
          </p:cNvPr>
          <p:cNvSpPr txBox="1"/>
          <p:nvPr/>
        </p:nvSpPr>
        <p:spPr>
          <a:xfrm>
            <a:off x="533400" y="457200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UVA sub-group</a:t>
            </a:r>
          </a:p>
        </p:txBody>
      </p:sp>
    </p:spTree>
    <p:extLst>
      <p:ext uri="{BB962C8B-B14F-4D97-AF65-F5344CB8AC3E}">
        <p14:creationId xmlns:p14="http://schemas.microsoft.com/office/powerpoint/2010/main" val="894271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F7112A-294B-F74C-801C-FFD54D0E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A8CDB-78DE-2B48-8B89-9ACB0C2E3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0321D-7E89-8D43-85B6-98F911BC6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730"/>
            <a:ext cx="12192000" cy="917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4423EF-8F6D-6C47-B931-42D519A36E22}"/>
              </a:ext>
            </a:extLst>
          </p:cNvPr>
          <p:cNvSpPr txBox="1"/>
          <p:nvPr/>
        </p:nvSpPr>
        <p:spPr>
          <a:xfrm>
            <a:off x="1143000" y="609600"/>
            <a:ext cx="93213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Unpolarized DVCS Results: only three CFFs are not degenerate</a:t>
            </a:r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6C9241-14D4-C646-B6DF-67CF02605358}"/>
              </a:ext>
            </a:extLst>
          </p:cNvPr>
          <p:cNvSpPr txBox="1"/>
          <p:nvPr/>
        </p:nvSpPr>
        <p:spPr>
          <a:xfrm>
            <a:off x="4114800" y="5481935"/>
            <a:ext cx="358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DVCS-BH Interference term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CC447B4-EF57-8D40-B675-48BE7AA0FF76}"/>
              </a:ext>
            </a:extLst>
          </p:cNvPr>
          <p:cNvSpPr/>
          <p:nvPr/>
        </p:nvSpPr>
        <p:spPr>
          <a:xfrm rot="16200000">
            <a:off x="5617819" y="1849781"/>
            <a:ext cx="671437" cy="596347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64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32C51-8F61-C946-A89D-B02672F2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71261-D926-2E4E-8900-04432820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20263"/>
            <a:ext cx="7368474" cy="3864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D031F-821A-534F-870E-6A3949706D22}"/>
              </a:ext>
            </a:extLst>
          </p:cNvPr>
          <p:cNvSpPr txBox="1"/>
          <p:nvPr/>
        </p:nvSpPr>
        <p:spPr>
          <a:xfrm>
            <a:off x="1066800" y="639228"/>
            <a:ext cx="2080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DVCS Results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39FF6-15EF-3340-B7C3-D1038BD2A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254" y="2846978"/>
            <a:ext cx="744546" cy="57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D33F5-C21A-0F40-A845-D1D77E4AE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795" y="5389949"/>
            <a:ext cx="744547" cy="604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FE5AF-A048-934C-B563-B6141711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63537" y="3654337"/>
            <a:ext cx="769104" cy="60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E79E-19A4-894F-8177-11BE8AE6C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5403759"/>
            <a:ext cx="769104" cy="609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00AFF1-AF24-264F-8D59-5E4A740C4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5422321"/>
            <a:ext cx="744546" cy="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5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5" name="Rectangle 344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" name="Google Shape;337;p39"/>
          <p:cNvSpPr txBox="1"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4800" dirty="0"/>
              <a:t>Covariance of CFF Results</a:t>
            </a:r>
          </a:p>
        </p:txBody>
      </p:sp>
      <p:sp>
        <p:nvSpPr>
          <p:cNvPr id="347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Google Shape;338;p39"/>
          <p:cNvSpPr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Here the maximum likelihood is achieved allowing 3 CFFs to vary. 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Only 23 combinations of 2 angles are used. </a:t>
            </a:r>
          </a:p>
        </p:txBody>
      </p:sp>
      <p:pic>
        <p:nvPicPr>
          <p:cNvPr id="340" name="Google Shape;340;p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34481" y="2386584"/>
            <a:ext cx="3678936" cy="3678936"/>
          </a:xfrm>
          <a:prstGeom prst="rect">
            <a:avLst/>
          </a:prstGeom>
          <a:noFill/>
        </p:spPr>
      </p:pic>
      <p:pic>
        <p:nvPicPr>
          <p:cNvPr id="336" name="Google Shape;336;p39"/>
          <p:cNvPicPr preferRelativeResize="0"/>
          <p:nvPr/>
        </p:nvPicPr>
        <p:blipFill rotWithShape="1">
          <a:blip r:embed="rId4"/>
          <a:srcRect l="26754" r="20360" b="12010"/>
          <a:stretch/>
        </p:blipFill>
        <p:spPr>
          <a:xfrm>
            <a:off x="7219585" y="2569464"/>
            <a:ext cx="3537934" cy="3678936"/>
          </a:xfrm>
          <a:prstGeom prst="rect">
            <a:avLst/>
          </a:prstGeom>
          <a:noFill/>
        </p:spPr>
      </p:pic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fld id="{00000000-1234-1234-1234-123412341234}" type="slidenum">
              <a:rPr lang="en-US"/>
              <a:pPr defTabSz="914400"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0262ED-6EF0-5647-9428-131D418EB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6065520"/>
            <a:ext cx="744547" cy="604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AB04D-0FBA-0842-A5AE-32811D7EE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81577" y="4773168"/>
            <a:ext cx="769104" cy="60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E6723B-7F2A-7D4A-B424-6906E6379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75677" y="3837578"/>
            <a:ext cx="744546" cy="571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AD8936-B8EF-1E45-A054-F523A2BC7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837" y="6097892"/>
            <a:ext cx="744546" cy="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0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3F227-1CC7-ED4A-A3CB-4D824C9D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05932-5B89-564E-B8C4-B5850AB2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89" y="533400"/>
            <a:ext cx="3968750" cy="297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7C752-EC00-4948-9322-C7259227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88398"/>
            <a:ext cx="4095750" cy="3003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C3F99-7A84-A64A-84EB-A2208044F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5" y="3600693"/>
            <a:ext cx="4095750" cy="2968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332E66-B529-6746-B27C-4E5C870817E6}"/>
              </a:ext>
            </a:extLst>
          </p:cNvPr>
          <p:cNvSpPr txBox="1"/>
          <p:nvPr/>
        </p:nvSpPr>
        <p:spPr>
          <a:xfrm>
            <a:off x="6203539" y="685800"/>
            <a:ext cx="41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ECC06-18E0-0540-95FA-B8C22E18DBE2}"/>
              </a:ext>
            </a:extLst>
          </p:cNvPr>
          <p:cNvSpPr txBox="1"/>
          <p:nvPr/>
        </p:nvSpPr>
        <p:spPr>
          <a:xfrm>
            <a:off x="3079339" y="3886200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41786-53A3-A84C-92EA-A812BA1A7D85}"/>
              </a:ext>
            </a:extLst>
          </p:cNvPr>
          <p:cNvSpPr txBox="1"/>
          <p:nvPr/>
        </p:nvSpPr>
        <p:spPr>
          <a:xfrm>
            <a:off x="304800" y="685800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Calligraphy" panose="03010101010101010101" pitchFamily="66" charset="77"/>
              </a:rPr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7DF16-57E8-9542-ADAA-31C530CCE9E0}"/>
              </a:ext>
            </a:extLst>
          </p:cNvPr>
          <p:cNvSpPr txBox="1"/>
          <p:nvPr/>
        </p:nvSpPr>
        <p:spPr>
          <a:xfrm>
            <a:off x="3200400" y="3581400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Calligraphy" panose="03010101010101010101" pitchFamily="66" charset="77"/>
              </a:rPr>
              <a:t>~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E816A-BF3A-4B47-AF10-6AF61F645F1E}"/>
              </a:ext>
            </a:extLst>
          </p:cNvPr>
          <p:cNvSpPr txBox="1"/>
          <p:nvPr/>
        </p:nvSpPr>
        <p:spPr>
          <a:xfrm>
            <a:off x="4419600" y="87297"/>
            <a:ext cx="3349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Marginal Posterior CFF Results</a:t>
            </a:r>
          </a:p>
        </p:txBody>
      </p:sp>
    </p:spTree>
    <p:extLst>
      <p:ext uri="{BB962C8B-B14F-4D97-AF65-F5344CB8AC3E}">
        <p14:creationId xmlns:p14="http://schemas.microsoft.com/office/powerpoint/2010/main" val="1950387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077E89-8D87-C146-917C-3BC0D84FC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315" y="760964"/>
            <a:ext cx="8103370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1D47D-0545-E044-A05F-396B17AB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>
                <a:spcAft>
                  <a:spcPts val="600"/>
                </a:spcAft>
                <a:defRPr/>
              </a:pPr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71266-4D7A-9A43-B061-CF97639D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>
                <a:spcAft>
                  <a:spcPts val="60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A26004-2E79-0145-9629-9048CFDC24B4}"/>
              </a:ext>
            </a:extLst>
          </p:cNvPr>
          <p:cNvSpPr/>
          <p:nvPr/>
        </p:nvSpPr>
        <p:spPr>
          <a:xfrm>
            <a:off x="4800308" y="-48399"/>
            <a:ext cx="2210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Twist 3</a:t>
            </a:r>
          </a:p>
        </p:txBody>
      </p:sp>
    </p:spTree>
    <p:extLst>
      <p:ext uri="{BB962C8B-B14F-4D97-AF65-F5344CB8AC3E}">
        <p14:creationId xmlns:p14="http://schemas.microsoft.com/office/powerpoint/2010/main" val="3889045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AAFE5-B1DE-1140-9193-C3B713F3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07093"/>
            <a:ext cx="10905066" cy="444381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993C7-4A19-3F42-AC3A-91044886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>
                <a:spcAft>
                  <a:spcPts val="600"/>
                </a:spcAft>
                <a:defRPr/>
              </a:pPr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5E6F8-49CA-A840-BCDE-91CAD6D57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2EAAD-5161-FD49-BFFF-7C5E6E44CDF7}"/>
              </a:ext>
            </a:extLst>
          </p:cNvPr>
          <p:cNvSpPr txBox="1"/>
          <p:nvPr/>
        </p:nvSpPr>
        <p:spPr>
          <a:xfrm>
            <a:off x="1295400" y="316982"/>
            <a:ext cx="9873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Comparison with harmonics formalism (BKM, Braun et al.)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1BFF9-70E5-9D46-A0DA-B2FDEE43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715000"/>
            <a:ext cx="744547" cy="604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8F58A-A662-B64A-A936-F2B45440C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54" y="5747372"/>
            <a:ext cx="744546" cy="571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06585-EE31-1C40-AEC8-78FD24582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3841" y="4374714"/>
            <a:ext cx="769104" cy="60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CB344F-E873-6F42-91F8-16A86E56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9741" y="3439124"/>
            <a:ext cx="744546" cy="5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52D45-B08D-FE4F-80DD-6B0F169F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95400"/>
            <a:ext cx="6418560" cy="476578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E01D0-8F20-4C46-962D-AA4AB3E5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>
                <a:spcAft>
                  <a:spcPts val="600"/>
                </a:spcAft>
                <a:defRPr/>
              </a:pPr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90CADC-D1FD-F040-81FF-A4BAE918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>
                <a:spcAft>
                  <a:spcPts val="600"/>
                </a:spcAft>
                <a:defRPr/>
              </a:pPr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E9FC9-4C28-4548-8DFF-D76702721934}"/>
              </a:ext>
            </a:extLst>
          </p:cNvPr>
          <p:cNvSpPr txBox="1"/>
          <p:nvPr/>
        </p:nvSpPr>
        <p:spPr>
          <a:xfrm>
            <a:off x="1295400" y="457200"/>
            <a:ext cx="706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Understanding the origin of degeneracy of BKM results</a:t>
            </a:r>
          </a:p>
        </p:txBody>
      </p:sp>
    </p:spTree>
    <p:extLst>
      <p:ext uri="{BB962C8B-B14F-4D97-AF65-F5344CB8AC3E}">
        <p14:creationId xmlns:p14="http://schemas.microsoft.com/office/powerpoint/2010/main" val="1691648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B05596-800B-F544-A155-0D3F838A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1F4A3-FEC1-5144-B9E1-02BA7F62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63D06-3798-9040-94DC-AB2339DE48B1}"/>
              </a:ext>
            </a:extLst>
          </p:cNvPr>
          <p:cNvSpPr txBox="1"/>
          <p:nvPr/>
        </p:nvSpPr>
        <p:spPr>
          <a:xfrm>
            <a:off x="1676400" y="4618580"/>
            <a:ext cx="540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 LL type data: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FF00"/>
                </a:solidFill>
              </a:rPr>
              <a:t>E.Seder</a:t>
            </a:r>
            <a:r>
              <a:rPr lang="en-US" sz="2000" dirty="0">
                <a:solidFill>
                  <a:srgbClr val="FFFF00"/>
                </a:solidFill>
              </a:rPr>
              <a:t>  et al. [CLAS], PRL114 (2015)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CD76AE-DD45-354A-A756-FCBB069CBD93}"/>
              </a:ext>
            </a:extLst>
          </p:cNvPr>
          <p:cNvSpPr/>
          <p:nvPr/>
        </p:nvSpPr>
        <p:spPr>
          <a:xfrm>
            <a:off x="3810000" y="685800"/>
            <a:ext cx="3938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What’s next?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AE98B3-5C24-3648-8818-D2694FF0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9740900" cy="9525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42A582F-4978-8246-B438-7169690D9B57}"/>
              </a:ext>
            </a:extLst>
          </p:cNvPr>
          <p:cNvSpPr/>
          <p:nvPr/>
        </p:nvSpPr>
        <p:spPr>
          <a:xfrm>
            <a:off x="7467600" y="2545513"/>
            <a:ext cx="838200" cy="807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D47B01-0EF5-C64B-ACBF-2017491867AD}"/>
              </a:ext>
            </a:extLst>
          </p:cNvPr>
          <p:cNvSpPr/>
          <p:nvPr/>
        </p:nvSpPr>
        <p:spPr>
          <a:xfrm>
            <a:off x="9906000" y="2545513"/>
            <a:ext cx="1054100" cy="807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1F7171-F8D0-7643-AE5D-7E2F4EF59900}"/>
              </a:ext>
            </a:extLst>
          </p:cNvPr>
          <p:cNvSpPr/>
          <p:nvPr/>
        </p:nvSpPr>
        <p:spPr>
          <a:xfrm>
            <a:off x="3886200" y="2545513"/>
            <a:ext cx="1143002" cy="807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50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06A98-3F88-B34F-AC85-C8FBC673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496DEB-787C-104F-93BF-52EB9F97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DDCDD-9AEB-7745-99B1-318F0B000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78047"/>
            <a:ext cx="4872446" cy="1019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E768E3-E888-EC4E-841E-580DB44A7018}"/>
              </a:ext>
            </a:extLst>
          </p:cNvPr>
          <p:cNvSpPr txBox="1"/>
          <p:nvPr/>
        </p:nvSpPr>
        <p:spPr>
          <a:xfrm>
            <a:off x="6221475" y="145657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639EE-FE66-324B-8CB5-09D36AB72CEF}"/>
              </a:ext>
            </a:extLst>
          </p:cNvPr>
          <p:cNvSpPr txBox="1"/>
          <p:nvPr/>
        </p:nvSpPr>
        <p:spPr>
          <a:xfrm>
            <a:off x="6221475" y="9906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0A5CBE-E311-0247-B8E1-9A7BD55EDC32}"/>
              </a:ext>
            </a:extLst>
          </p:cNvPr>
          <p:cNvCxnSpPr/>
          <p:nvPr/>
        </p:nvCxnSpPr>
        <p:spPr>
          <a:xfrm>
            <a:off x="6172200" y="1403866"/>
            <a:ext cx="381000" cy="0"/>
          </a:xfrm>
          <a:prstGeom prst="line">
            <a:avLst/>
          </a:prstGeom>
          <a:ln w="28575">
            <a:solidFill>
              <a:srgbClr val="F3F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29C73E-10EE-604D-80CF-34DB593844B2}"/>
              </a:ext>
            </a:extLst>
          </p:cNvPr>
          <p:cNvSpPr txBox="1"/>
          <p:nvPr/>
        </p:nvSpPr>
        <p:spPr>
          <a:xfrm>
            <a:off x="533400" y="291748"/>
            <a:ext cx="5900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analysis variables at a given kinematics are </a:t>
            </a:r>
            <a:r>
              <a:rPr lang="en-US" sz="2000" dirty="0">
                <a:latin typeface="Symbol" pitchFamily="2" charset="2"/>
              </a:rPr>
              <a:t>e</a:t>
            </a:r>
            <a:r>
              <a:rPr lang="en-US" sz="2000" dirty="0"/>
              <a:t> and </a:t>
            </a:r>
            <a:r>
              <a:rPr lang="en-US" sz="2000" dirty="0">
                <a:latin typeface="Symbol" pitchFamily="2" charset="2"/>
              </a:rPr>
              <a:t>j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4D-3485-5D47-9A4E-1346941EB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23" y="2716634"/>
            <a:ext cx="8867775" cy="2702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3F4BA8-E15D-1B46-9AE5-663D2DDDDC7D}"/>
              </a:ext>
            </a:extLst>
          </p:cNvPr>
          <p:cNvSpPr txBox="1"/>
          <p:nvPr/>
        </p:nvSpPr>
        <p:spPr>
          <a:xfrm>
            <a:off x="3218210" y="5632316"/>
            <a:ext cx="183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target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FDB427-49CD-524C-BC97-FDAA7721B78D}"/>
              </a:ext>
            </a:extLst>
          </p:cNvPr>
          <p:cNvSpPr txBox="1"/>
          <p:nvPr/>
        </p:nvSpPr>
        <p:spPr>
          <a:xfrm>
            <a:off x="7674470" y="556260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Collider (EIC)</a:t>
            </a:r>
          </a:p>
        </p:txBody>
      </p:sp>
    </p:spTree>
    <p:extLst>
      <p:ext uri="{BB962C8B-B14F-4D97-AF65-F5344CB8AC3E}">
        <p14:creationId xmlns:p14="http://schemas.microsoft.com/office/powerpoint/2010/main" val="1894667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6E806-6A5E-9149-9F13-AC181E92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A421-6B12-8F4C-A95F-62DF1E8B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986DD-FF61-EC4E-8DA7-11DB23F6D1C1}"/>
              </a:ext>
            </a:extLst>
          </p:cNvPr>
          <p:cNvSpPr txBox="1"/>
          <p:nvPr/>
        </p:nvSpPr>
        <p:spPr>
          <a:xfrm>
            <a:off x="24863" y="612844"/>
            <a:ext cx="1218295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successful reconstruction of the </a:t>
            </a:r>
            <a:r>
              <a:rPr lang="en-US" sz="2000" b="1" dirty="0">
                <a:solidFill>
                  <a:srgbClr val="FFFF00"/>
                </a:solidFill>
              </a:rPr>
              <a:t>spatial structure of the proton </a:t>
            </a:r>
            <a:r>
              <a:rPr lang="en-US" sz="2000" dirty="0"/>
              <a:t>(and all of its mechanical properties)  relies on our ability to understand the </a:t>
            </a:r>
            <a:r>
              <a:rPr lang="en-US" sz="2000" b="1" dirty="0">
                <a:solidFill>
                  <a:srgbClr val="FFFF00"/>
                </a:solidFill>
              </a:rPr>
              <a:t>cross section </a:t>
            </a:r>
            <a:r>
              <a:rPr lang="en-US" sz="2000" dirty="0"/>
              <a:t>for </a:t>
            </a:r>
            <a:r>
              <a:rPr lang="en-US" sz="2000" b="1" dirty="0">
                <a:solidFill>
                  <a:srgbClr val="FFFF00"/>
                </a:solidFill>
              </a:rPr>
              <a:t>all the various DVES processes</a:t>
            </a:r>
          </a:p>
          <a:p>
            <a:pPr marL="457200" indent="-457200">
              <a:buFont typeface="+mj-lt"/>
              <a:buAutoNum type="arabicPeriod"/>
            </a:pPr>
            <a:endParaRPr lang="en-US" sz="2000" b="1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This implies solving </a:t>
            </a:r>
            <a:r>
              <a:rPr lang="en-US" sz="2000" b="1" dirty="0">
                <a:solidFill>
                  <a:srgbClr val="FFFF00"/>
                </a:solidFill>
              </a:rPr>
              <a:t>multiple inverse problems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We have defined a path to extract the </a:t>
            </a:r>
            <a:r>
              <a:rPr lang="en-US" sz="2000" b="1" u="sng" dirty="0">
                <a:solidFill>
                  <a:srgbClr val="FFFF00"/>
                </a:solidFill>
              </a:rPr>
              <a:t>observables</a:t>
            </a:r>
            <a:r>
              <a:rPr lang="en-US" sz="2000" dirty="0"/>
              <a:t> from experiment that allows us to fully take into account UQ from </a:t>
            </a:r>
            <a:r>
              <a:rPr lang="en-US" sz="2000" dirty="0">
                <a:solidFill>
                  <a:srgbClr val="FFFF00"/>
                </a:solidFill>
              </a:rPr>
              <a:t>data</a:t>
            </a:r>
            <a:r>
              <a:rPr lang="en-US" sz="2000" dirty="0"/>
              <a:t> using likelihood analysis and MCMC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Our path to </a:t>
            </a:r>
            <a:r>
              <a:rPr lang="en-US" sz="2000" b="1" dirty="0" err="1">
                <a:solidFill>
                  <a:srgbClr val="FFFF00"/>
                </a:solidFill>
              </a:rPr>
              <a:t>AI&amp;theoretical</a:t>
            </a:r>
            <a:r>
              <a:rPr lang="en-US" sz="2000" b="1" dirty="0">
                <a:solidFill>
                  <a:srgbClr val="FFFF00"/>
                </a:solidFill>
              </a:rPr>
              <a:t> physics </a:t>
            </a:r>
            <a:r>
              <a:rPr lang="en-US" sz="2000" dirty="0"/>
              <a:t>brings </a:t>
            </a:r>
            <a:r>
              <a:rPr lang="en-US" sz="2000" b="1" dirty="0">
                <a:solidFill>
                  <a:srgbClr val="FFFF00"/>
                </a:solidFill>
              </a:rPr>
              <a:t>interpretability</a:t>
            </a:r>
            <a:r>
              <a:rPr lang="en-US" sz="2000" dirty="0"/>
              <a:t> features in the computation and benchmarking of AI tools</a:t>
            </a:r>
            <a:endParaRPr lang="en-US" sz="2000" b="1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We have detected inconsistencies leading to degeneracy in the harmonics formalism of deeply virtual exclusive processes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F69F8-0FA3-2047-B656-16C075C62265}"/>
              </a:ext>
            </a:extLst>
          </p:cNvPr>
          <p:cNvSpPr txBox="1"/>
          <p:nvPr/>
        </p:nvSpPr>
        <p:spPr>
          <a:xfrm>
            <a:off x="5036553" y="120134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03E25-976F-2942-8669-67E1EDB91619}"/>
              </a:ext>
            </a:extLst>
          </p:cNvPr>
          <p:cNvSpPr/>
          <p:nvPr/>
        </p:nvSpPr>
        <p:spPr>
          <a:xfrm>
            <a:off x="1135130" y="473590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90983-E63C-834D-AF6A-A5BA97D4A99C}"/>
              </a:ext>
            </a:extLst>
          </p:cNvPr>
          <p:cNvSpPr txBox="1"/>
          <p:nvPr/>
        </p:nvSpPr>
        <p:spPr>
          <a:xfrm>
            <a:off x="381000" y="228600"/>
            <a:ext cx="849656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Outline</a:t>
            </a:r>
          </a:p>
          <a:p>
            <a:endParaRPr lang="en-US" sz="2800" u="sng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Introduction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sz="2400" dirty="0"/>
              <a:t>theoretical background and physics information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sz="2400" dirty="0"/>
              <a:t>can GPDs be observed?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Maximum Likelihood Analysis and Bayesian Analysis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Quantitative extraction Compton Form Factors from DVCS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Outlook: what data should be added to reliably extract CFFs?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Symbol" pitchFamily="2" charset="2"/>
              </a:rPr>
              <a:t>p</a:t>
            </a:r>
            <a:r>
              <a:rPr lang="en-US" sz="2400" baseline="30000" dirty="0"/>
              <a:t>0  </a:t>
            </a:r>
            <a:r>
              <a:rPr lang="en-US" sz="2400" dirty="0"/>
              <a:t>electroproduction analysis</a:t>
            </a:r>
          </a:p>
          <a:p>
            <a:pPr marL="342900" indent="-342900">
              <a:buFont typeface="+mj-lt"/>
              <a:buAutoNum type="arabicPeriod"/>
            </a:pPr>
            <a:endParaRPr lang="en-US" sz="2400" baseline="300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Conclusions</a:t>
            </a:r>
            <a:r>
              <a:rPr lang="en-US" sz="2400" baseline="30000" dirty="0"/>
              <a:t> </a:t>
            </a:r>
            <a:endParaRPr lang="en-US" sz="2400" dirty="0">
              <a:latin typeface="Symbol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0C999C3-CF62-8C47-8BDA-80062E10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40C302E-A844-F046-91A7-9E8B4DD1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0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0CDA802-AD0F-A24B-855F-7B1A4A293AC5}"/>
              </a:ext>
            </a:extLst>
          </p:cNvPr>
          <p:cNvSpPr/>
          <p:nvPr/>
        </p:nvSpPr>
        <p:spPr>
          <a:xfrm>
            <a:off x="1179073" y="1566799"/>
            <a:ext cx="9833548" cy="26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“The EIC will be a particle accelerator that collides electrons with protons and nuclei </a:t>
            </a:r>
            <a:r>
              <a:rPr lang="en-US" sz="2000" u="sng" dirty="0">
                <a:solidFill>
                  <a:srgbClr val="FFFF00"/>
                </a:solidFill>
              </a:rPr>
              <a:t>to produce snapshots of those particles’ internal structure—like a CT scanner for atoms.</a:t>
            </a:r>
            <a:r>
              <a:rPr lang="en-US" sz="2000" dirty="0">
                <a:solidFill>
                  <a:schemeClr val="tx2"/>
                </a:solidFill>
              </a:rPr>
              <a:t> The electron beam will reveal the arrangement of the quarks and gluons that make up the protons and neutrons of nuclei.”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BE5737-6362-3042-81AA-A11DBECF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16A94A18-66C2-A54B-A167-329473CCEBB7}" type="datetime1">
              <a:rPr lang="en-US" smtClean="0"/>
              <a:pPr defTabSz="914400">
                <a:spcAft>
                  <a:spcPts val="600"/>
                </a:spcAft>
                <a:defRPr/>
              </a:pPr>
              <a:t>7/14/25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18AE1-4E5C-1740-A7AE-019DED29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650D0AE-FB45-374D-A9AF-DF9429BBE748}" type="slidenum">
              <a:rPr lang="en-US" smtClean="0"/>
              <a:pPr defTabSz="914400"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A919B4-B7B3-984D-BE82-726E2E94E343}"/>
              </a:ext>
            </a:extLst>
          </p:cNvPr>
          <p:cNvSpPr/>
          <p:nvPr/>
        </p:nvSpPr>
        <p:spPr>
          <a:xfrm>
            <a:off x="1307994" y="2907268"/>
            <a:ext cx="257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www.bnl.gov</a:t>
            </a:r>
            <a:r>
              <a:rPr lang="en-US" dirty="0"/>
              <a:t>/</a:t>
            </a:r>
            <a:r>
              <a:rPr lang="en-US" dirty="0" err="1"/>
              <a:t>eic</a:t>
            </a:r>
            <a:r>
              <a:rPr lang="en-US" dirty="0"/>
              <a:t>/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89317F-B358-4447-858F-33C5BBE7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90" y="4300447"/>
            <a:ext cx="3810000" cy="2146300"/>
          </a:xfrm>
          <a:prstGeom prst="rect">
            <a:avLst/>
          </a:prstGeom>
          <a:solidFill>
            <a:schemeClr val="bg1">
              <a:lumMod val="65000"/>
              <a:lumOff val="35000"/>
              <a:alpha val="40000"/>
            </a:schemeClr>
          </a:solidFill>
          <a:effectLst>
            <a:softEdge rad="342900"/>
          </a:effec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796CB06-61E4-CE46-BD7D-C66BA0A123C0}"/>
              </a:ext>
            </a:extLst>
          </p:cNvPr>
          <p:cNvSpPr/>
          <p:nvPr/>
        </p:nvSpPr>
        <p:spPr>
          <a:xfrm>
            <a:off x="1734724" y="3613036"/>
            <a:ext cx="4267198" cy="24058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u="sng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indent="-342900" defTabSz="9144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But </a:t>
            </a:r>
            <a:r>
              <a:rPr lang="en-US" sz="2000" u="sng" dirty="0">
                <a:solidFill>
                  <a:schemeClr val="tx1"/>
                </a:solidFill>
              </a:rPr>
              <a:t>what is the science </a:t>
            </a:r>
            <a:r>
              <a:rPr lang="en-US" sz="2000" dirty="0">
                <a:solidFill>
                  <a:schemeClr val="tx1"/>
                </a:solidFill>
              </a:rPr>
              <a:t>that goes into imaging the proton, observing its spatial structure at </a:t>
            </a:r>
            <a:r>
              <a:rPr lang="en-US" sz="2000" dirty="0">
                <a:solidFill>
                  <a:srgbClr val="FFFF00"/>
                </a:solidFill>
              </a:rPr>
              <a:t>10</a:t>
            </a:r>
            <a:r>
              <a:rPr lang="en-US" sz="2000" baseline="30000" dirty="0">
                <a:solidFill>
                  <a:srgbClr val="FFFF00"/>
                </a:solidFill>
              </a:rPr>
              <a:t>-15 </a:t>
            </a:r>
            <a:r>
              <a:rPr lang="en-US" sz="2000" dirty="0">
                <a:solidFill>
                  <a:srgbClr val="FFFF00"/>
                </a:solidFill>
              </a:rPr>
              <a:t> m</a:t>
            </a:r>
            <a:r>
              <a:rPr lang="en-US" sz="2000" dirty="0">
                <a:solidFill>
                  <a:schemeClr val="tx1"/>
                </a:solidFill>
              </a:rPr>
              <a:t>?  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aseline="30000" dirty="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ABC2377-66AD-2E44-8321-D5CBE0B96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3148166"/>
              </p:ext>
            </p:extLst>
          </p:nvPr>
        </p:nvGraphicFramePr>
        <p:xfrm>
          <a:off x="1828800" y="1038074"/>
          <a:ext cx="8077200" cy="524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A3106-DAD9-FD46-AE49-C51F16E5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80150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BFD4F-DCD0-4947-A9FC-3BB5A7AD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280150"/>
            <a:ext cx="2743200" cy="365125"/>
          </a:xfrm>
        </p:spPr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99BE3-8C27-FD41-8609-D66BC4FEB748}"/>
              </a:ext>
            </a:extLst>
          </p:cNvPr>
          <p:cNvSpPr txBox="1"/>
          <p:nvPr/>
        </p:nvSpPr>
        <p:spPr>
          <a:xfrm>
            <a:off x="9358668" y="3053893"/>
            <a:ext cx="26186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Standard Computational Paradigm 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↓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Explainable AI-based Paradigm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14F469-62C4-324A-BCDD-486EEB315A87}"/>
              </a:ext>
            </a:extLst>
          </p:cNvPr>
          <p:cNvGrpSpPr/>
          <p:nvPr/>
        </p:nvGrpSpPr>
        <p:grpSpPr>
          <a:xfrm>
            <a:off x="6934200" y="3053893"/>
            <a:ext cx="1873374" cy="1217693"/>
            <a:chOff x="5115418" y="2015819"/>
            <a:chExt cx="1873374" cy="1217693"/>
          </a:xfrm>
          <a:solidFill>
            <a:schemeClr val="accent2"/>
          </a:solidFill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27661FC-382F-4146-A21E-65303C7430D9}"/>
                </a:ext>
              </a:extLst>
            </p:cNvPr>
            <p:cNvSpPr/>
            <p:nvPr/>
          </p:nvSpPr>
          <p:spPr>
            <a:xfrm>
              <a:off x="5115418" y="2015819"/>
              <a:ext cx="1873374" cy="1217693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A02B8918-D211-D141-872C-97488FA128A4}"/>
                </a:ext>
              </a:extLst>
            </p:cNvPr>
            <p:cNvSpPr txBox="1"/>
            <p:nvPr/>
          </p:nvSpPr>
          <p:spPr>
            <a:xfrm>
              <a:off x="5174861" y="2075262"/>
              <a:ext cx="1754488" cy="109880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aseline="0" dirty="0"/>
                <a:t>AI Model Learning and </a:t>
              </a:r>
              <a:r>
                <a:rPr lang="en-US" sz="1600" kern="1200" baseline="0" dirty="0"/>
                <a:t> interpretation</a:t>
              </a:r>
              <a:endParaRPr lang="en-US" sz="1600" kern="1200" dirty="0"/>
            </a:p>
          </p:txBody>
        </p:sp>
      </p:grpSp>
      <p:pic>
        <p:nvPicPr>
          <p:cNvPr id="6" name="Graphic 5" descr="Head with gears">
            <a:extLst>
              <a:ext uri="{FF2B5EF4-FFF2-40B4-BE49-F238E27FC236}">
                <a16:creationId xmlns:a16="http://schemas.microsoft.com/office/drawing/2014/main" id="{FD40F5E0-561E-DE48-AF9E-566E5C0F1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8199" y="3865726"/>
            <a:ext cx="553873" cy="553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547A54-821E-B446-9E58-4DC336747670}"/>
              </a:ext>
            </a:extLst>
          </p:cNvPr>
          <p:cNvSpPr/>
          <p:nvPr/>
        </p:nvSpPr>
        <p:spPr>
          <a:xfrm>
            <a:off x="4419600" y="0"/>
            <a:ext cx="32969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dirty="0"/>
              <a:t>Physicists Loop</a:t>
            </a:r>
          </a:p>
        </p:txBody>
      </p:sp>
    </p:spTree>
    <p:extLst>
      <p:ext uri="{BB962C8B-B14F-4D97-AF65-F5344CB8AC3E}">
        <p14:creationId xmlns:p14="http://schemas.microsoft.com/office/powerpoint/2010/main" val="381657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7254875"/>
            <a:ext cx="2743200" cy="365125"/>
          </a:xfrm>
        </p:spPr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7254875"/>
            <a:ext cx="2743200" cy="365125"/>
          </a:xfrm>
        </p:spPr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309508"/>
              </p:ext>
            </p:extLst>
          </p:nvPr>
        </p:nvGraphicFramePr>
        <p:xfrm>
          <a:off x="12439650" y="599757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39650" y="599757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80521"/>
              </p:ext>
            </p:extLst>
          </p:nvPr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2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517051"/>
              </p:ext>
            </p:extLst>
          </p:nvPr>
        </p:nvGraphicFramePr>
        <p:xfrm>
          <a:off x="12534900" y="552573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3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34900" y="552573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E29E4A-2FE4-5147-8D5C-B74867B67C8F}"/>
              </a:ext>
            </a:extLst>
          </p:cNvPr>
          <p:cNvSpPr txBox="1"/>
          <p:nvPr/>
        </p:nvSpPr>
        <p:spPr>
          <a:xfrm>
            <a:off x="1295400" y="2967335"/>
            <a:ext cx="10328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Our Physics Case: Extracting information from exclusive deeply virtual scattering</a:t>
            </a:r>
          </a:p>
        </p:txBody>
      </p:sp>
    </p:spTree>
    <p:extLst>
      <p:ext uri="{BB962C8B-B14F-4D97-AF65-F5344CB8AC3E}">
        <p14:creationId xmlns:p14="http://schemas.microsoft.com/office/powerpoint/2010/main" val="238999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87795" y="8153778"/>
            <a:ext cx="2743200" cy="365125"/>
          </a:xfrm>
        </p:spPr>
        <p:txBody>
          <a:bodyPr/>
          <a:lstStyle/>
          <a:p>
            <a:pPr>
              <a:defRPr/>
            </a:pPr>
            <a:fld id="{8DA260F8-5AAE-6D40-A61B-E4769B166098}" type="datetime1">
              <a:rPr lang="en-US" smtClean="0"/>
              <a:t>7/14/25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46795" y="8153778"/>
            <a:ext cx="2743200" cy="365125"/>
          </a:xfrm>
        </p:spPr>
        <p:txBody>
          <a:bodyPr/>
          <a:lstStyle/>
          <a:p>
            <a:pPr>
              <a:defRPr/>
            </a:pPr>
            <a:fld id="{2483FBD6-7F69-E34C-86D4-D0BE6D1C70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5275845" y="689647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6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75845" y="6896477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5371095" y="642463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7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71095" y="6424633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15371095" y="642463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8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371095" y="6424633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9A2488CB-7699-BC47-8AF5-AEC4340C5AEB}"/>
              </a:ext>
            </a:extLst>
          </p:cNvPr>
          <p:cNvSpPr txBox="1"/>
          <p:nvPr/>
        </p:nvSpPr>
        <p:spPr>
          <a:xfrm>
            <a:off x="3092804" y="316612"/>
            <a:ext cx="618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42AD7"/>
                </a:solidFill>
                <a:latin typeface="+mj-lt"/>
              </a:rPr>
              <a:t>Deeply virtual Exclusive Scattering Experiments </a:t>
            </a:r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5F595995-B742-C646-A259-6E593C619C69}"/>
              </a:ext>
            </a:extLst>
          </p:cNvPr>
          <p:cNvSpPr>
            <a:spLocks/>
          </p:cNvSpPr>
          <p:nvPr/>
        </p:nvSpPr>
        <p:spPr bwMode="auto">
          <a:xfrm>
            <a:off x="2423467" y="2184124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26">
            <a:extLst>
              <a:ext uri="{FF2B5EF4-FFF2-40B4-BE49-F238E27FC236}">
                <a16:creationId xmlns:a16="http://schemas.microsoft.com/office/drawing/2014/main" id="{1B21C9CF-878A-9549-AC6C-98FA6AFCA06B}"/>
              </a:ext>
            </a:extLst>
          </p:cNvPr>
          <p:cNvSpPr>
            <a:spLocks/>
          </p:cNvSpPr>
          <p:nvPr/>
        </p:nvSpPr>
        <p:spPr bwMode="auto">
          <a:xfrm flipH="1">
            <a:off x="3909367" y="2184124"/>
            <a:ext cx="723900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51">
            <a:extLst>
              <a:ext uri="{FF2B5EF4-FFF2-40B4-BE49-F238E27FC236}">
                <a16:creationId xmlns:a16="http://schemas.microsoft.com/office/drawing/2014/main" id="{F1B673BD-DB1D-094E-96F7-23B44DD8BD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61764" y="3860524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52">
            <a:extLst>
              <a:ext uri="{FF2B5EF4-FFF2-40B4-BE49-F238E27FC236}">
                <a16:creationId xmlns:a16="http://schemas.microsoft.com/office/drawing/2014/main" id="{95D1D145-E8D8-EA4B-BDC7-CEE3696B1BBF}"/>
              </a:ext>
            </a:extLst>
          </p:cNvPr>
          <p:cNvSpPr>
            <a:spLocks noChangeShapeType="1"/>
          </p:cNvSpPr>
          <p:nvPr/>
        </p:nvSpPr>
        <p:spPr bwMode="auto">
          <a:xfrm rot="14522146" flipH="1">
            <a:off x="4709464" y="4127224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54">
            <a:extLst>
              <a:ext uri="{FF2B5EF4-FFF2-40B4-BE49-F238E27FC236}">
                <a16:creationId xmlns:a16="http://schemas.microsoft.com/office/drawing/2014/main" id="{15B3F8DF-52B1-D54F-940B-B5C52891D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7364" y="3250924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55">
            <a:extLst>
              <a:ext uri="{FF2B5EF4-FFF2-40B4-BE49-F238E27FC236}">
                <a16:creationId xmlns:a16="http://schemas.microsoft.com/office/drawing/2014/main" id="{893A0AF0-3AC0-4A4A-972D-3BA20B1DC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9364" y="3250924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Line 56">
            <a:extLst>
              <a:ext uri="{FF2B5EF4-FFF2-40B4-BE49-F238E27FC236}">
                <a16:creationId xmlns:a16="http://schemas.microsoft.com/office/drawing/2014/main" id="{F53DC90D-2E55-E74B-A063-10ED9E160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90164" y="3250924"/>
            <a:ext cx="4572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57">
            <a:extLst>
              <a:ext uri="{FF2B5EF4-FFF2-40B4-BE49-F238E27FC236}">
                <a16:creationId xmlns:a16="http://schemas.microsoft.com/office/drawing/2014/main" id="{69287872-BEC3-584B-9A19-B4F08E72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964" y="3708124"/>
            <a:ext cx="1752600" cy="381000"/>
          </a:xfrm>
          <a:prstGeom prst="ellipse">
            <a:avLst/>
          </a:prstGeom>
          <a:solidFill>
            <a:srgbClr val="8C9CAD"/>
          </a:solidFill>
          <a:ln w="9525">
            <a:solidFill>
              <a:srgbClr val="93A299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r>
              <a:rPr lang="en-US" sz="2400" b="1" dirty="0">
                <a:solidFill>
                  <a:srgbClr val="C00000"/>
                </a:solidFill>
              </a:rPr>
              <a:t>    GPD</a:t>
            </a:r>
          </a:p>
        </p:txBody>
      </p:sp>
      <p:sp>
        <p:nvSpPr>
          <p:cNvPr id="72" name="Line 58">
            <a:extLst>
              <a:ext uri="{FF2B5EF4-FFF2-40B4-BE49-F238E27FC236}">
                <a16:creationId xmlns:a16="http://schemas.microsoft.com/office/drawing/2014/main" id="{1524E37F-D556-5C42-8816-E03915183B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164" y="3936724"/>
            <a:ext cx="1371600" cy="609600"/>
          </a:xfrm>
          <a:prstGeom prst="line">
            <a:avLst/>
          </a:prstGeom>
          <a:noFill/>
          <a:ln w="79375" cmpd="tri">
            <a:solidFill>
              <a:srgbClr val="93A2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Line 59">
            <a:extLst>
              <a:ext uri="{FF2B5EF4-FFF2-40B4-BE49-F238E27FC236}">
                <a16:creationId xmlns:a16="http://schemas.microsoft.com/office/drawing/2014/main" id="{002A92DA-D94F-1F4C-A78D-04449E3C8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80564" y="4179968"/>
            <a:ext cx="228600" cy="152400"/>
          </a:xfrm>
          <a:prstGeom prst="line">
            <a:avLst/>
          </a:prstGeom>
          <a:noFill/>
          <a:ln w="76200">
            <a:solidFill>
              <a:srgbClr val="93A2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5" name="Object 8">
            <a:extLst>
              <a:ext uri="{FF2B5EF4-FFF2-40B4-BE49-F238E27FC236}">
                <a16:creationId xmlns:a16="http://schemas.microsoft.com/office/drawing/2014/main" id="{59AAC7F7-1CBF-FF49-9200-59F0FD5EDF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2752" y="3657324"/>
          <a:ext cx="457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9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75" name="Object 8">
                        <a:extLst>
                          <a:ext uri="{FF2B5EF4-FFF2-40B4-BE49-F238E27FC236}">
                            <a16:creationId xmlns:a16="http://schemas.microsoft.com/office/drawing/2014/main" id="{59AAC7F7-1CBF-FF49-9200-59F0FD5ED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2752" y="3657324"/>
                        <a:ext cx="4572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988E7E70-9C01-1A48-B17E-9E63E31343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4104" y="362557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40" name="Equation" r:id="rId12" imgW="114300" imgH="165100" progId="Equation.3">
                  <p:embed/>
                </p:oleObj>
              </mc:Choice>
              <mc:Fallback>
                <p:oleObj name="Equation" r:id="rId12" imgW="114300" imgH="165100" progId="Equation.3">
                  <p:embed/>
                  <p:pic>
                    <p:nvPicPr>
                      <p:cNvPr id="76" name="Object 75">
                        <a:extLst>
                          <a:ext uri="{FF2B5EF4-FFF2-40B4-BE49-F238E27FC236}">
                            <a16:creationId xmlns:a16="http://schemas.microsoft.com/office/drawing/2014/main" id="{988E7E70-9C01-1A48-B17E-9E63E3134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14104" y="362557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8797ADF-89D0-8F44-8105-0446466929BB}"/>
              </a:ext>
            </a:extLst>
          </p:cNvPr>
          <p:cNvCxnSpPr>
            <a:cxnSpLocks/>
          </p:cNvCxnSpPr>
          <p:nvPr/>
        </p:nvCxnSpPr>
        <p:spPr>
          <a:xfrm>
            <a:off x="1403371" y="2184124"/>
            <a:ext cx="113429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7330E13-B151-C244-93F0-1C261AED9315}"/>
              </a:ext>
            </a:extLst>
          </p:cNvPr>
          <p:cNvCxnSpPr>
            <a:cxnSpLocks/>
          </p:cNvCxnSpPr>
          <p:nvPr/>
        </p:nvCxnSpPr>
        <p:spPr>
          <a:xfrm flipV="1">
            <a:off x="2464412" y="1775844"/>
            <a:ext cx="1191575" cy="40828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D1B7326F-5B86-3D45-A936-EB1E41A145B0}"/>
              </a:ext>
            </a:extLst>
          </p:cNvPr>
          <p:cNvSpPr/>
          <p:nvPr/>
        </p:nvSpPr>
        <p:spPr>
          <a:xfrm rot="15713540">
            <a:off x="4235739" y="1993552"/>
            <a:ext cx="701896" cy="50272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67579-77BC-3C4A-8A2D-A788A13BE4D2}"/>
              </a:ext>
            </a:extLst>
          </p:cNvPr>
          <p:cNvSpPr txBox="1"/>
          <p:nvPr/>
        </p:nvSpPr>
        <p:spPr>
          <a:xfrm>
            <a:off x="6278357" y="2478510"/>
            <a:ext cx="27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least one photon is hard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30565AD-3DDC-6346-A86C-91926E8AE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3425" y="3383181"/>
            <a:ext cx="5735140" cy="7807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BB8588-46CE-B341-80E2-6132F1D051FB}"/>
              </a:ext>
            </a:extLst>
          </p:cNvPr>
          <p:cNvSpPr/>
          <p:nvPr/>
        </p:nvSpPr>
        <p:spPr>
          <a:xfrm>
            <a:off x="9965409" y="3505200"/>
            <a:ext cx="2033155" cy="5685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278CA-38A1-0946-B2D7-E75A04CE74F0}"/>
              </a:ext>
            </a:extLst>
          </p:cNvPr>
          <p:cNvSpPr txBox="1"/>
          <p:nvPr/>
        </p:nvSpPr>
        <p:spPr>
          <a:xfrm>
            <a:off x="8603836" y="4167967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0080"/>
                </a:highlight>
              </a:rPr>
              <a:t>e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 g* </a:t>
            </a:r>
            <a:r>
              <a:rPr lang="en-US" dirty="0">
                <a:highlight>
                  <a:srgbClr val="000080"/>
                </a:highlight>
              </a:rPr>
              <a:t>-&gt;  e’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3A1392-3FCA-7140-BC57-92CDE61875BE}"/>
              </a:ext>
            </a:extLst>
          </p:cNvPr>
          <p:cNvSpPr txBox="1"/>
          <p:nvPr/>
        </p:nvSpPr>
        <p:spPr>
          <a:xfrm>
            <a:off x="10348297" y="4132341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g* </a:t>
            </a:r>
            <a:r>
              <a:rPr lang="en-US" dirty="0">
                <a:highlight>
                  <a:srgbClr val="000080"/>
                </a:highlight>
              </a:rPr>
              <a:t>p -&gt; 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g</a:t>
            </a:r>
            <a:r>
              <a:rPr lang="en-US" dirty="0">
                <a:highlight>
                  <a:srgbClr val="000080"/>
                </a:highlight>
              </a:rPr>
              <a:t>’ p’</a:t>
            </a:r>
            <a:r>
              <a:rPr lang="en-US" dirty="0">
                <a:highlight>
                  <a:srgbClr val="000080"/>
                </a:highlight>
                <a:latin typeface="Symbol" pitchFamily="2" charset="2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ADC89-9346-484E-988D-31D0A2EE00F9}"/>
              </a:ext>
            </a:extLst>
          </p:cNvPr>
          <p:cNvSpPr txBox="1"/>
          <p:nvPr/>
        </p:nvSpPr>
        <p:spPr>
          <a:xfrm>
            <a:off x="10046473" y="2992430"/>
            <a:ext cx="20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helicity amplitude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6D6618-D557-3448-A419-790D7D6E7FD6}"/>
              </a:ext>
            </a:extLst>
          </p:cNvPr>
          <p:cNvCxnSpPr>
            <a:cxnSpLocks/>
          </p:cNvCxnSpPr>
          <p:nvPr/>
        </p:nvCxnSpPr>
        <p:spPr>
          <a:xfrm rot="3890478" flipV="1">
            <a:off x="4547933" y="4565818"/>
            <a:ext cx="683475" cy="5674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E069A17-403A-414D-869A-F8C1926E98C5}"/>
              </a:ext>
            </a:extLst>
          </p:cNvPr>
          <p:cNvSpPr/>
          <p:nvPr/>
        </p:nvSpPr>
        <p:spPr>
          <a:xfrm rot="3890478">
            <a:off x="4658689" y="4664154"/>
            <a:ext cx="381000" cy="381000"/>
          </a:xfrm>
          <a:prstGeom prst="ellipse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5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88BC170-2EDE-F146-A276-3D5511CCE2AD}"/>
              </a:ext>
            </a:extLst>
          </p:cNvPr>
          <p:cNvCxnSpPr>
            <a:cxnSpLocks/>
          </p:cNvCxnSpPr>
          <p:nvPr/>
        </p:nvCxnSpPr>
        <p:spPr>
          <a:xfrm flipV="1">
            <a:off x="1754925" y="4763530"/>
            <a:ext cx="859039" cy="41807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211766CD-3BF1-8540-A5CA-6F364FAE528A}"/>
              </a:ext>
            </a:extLst>
          </p:cNvPr>
          <p:cNvSpPr/>
          <p:nvPr/>
        </p:nvSpPr>
        <p:spPr>
          <a:xfrm>
            <a:off x="1970516" y="4793831"/>
            <a:ext cx="381000" cy="381000"/>
          </a:xfrm>
          <a:prstGeom prst="ellipse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5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2E65F-16AD-1B48-BBA7-DA4028ABFAE0}"/>
              </a:ext>
            </a:extLst>
          </p:cNvPr>
          <p:cNvSpPr txBox="1"/>
          <p:nvPr/>
        </p:nvSpPr>
        <p:spPr>
          <a:xfrm>
            <a:off x="5334000" y="4857690"/>
            <a:ext cx="82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p’,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’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D92224-9AE9-4949-9735-97095FA1B34A}"/>
              </a:ext>
            </a:extLst>
          </p:cNvPr>
          <p:cNvSpPr txBox="1"/>
          <p:nvPr/>
        </p:nvSpPr>
        <p:spPr>
          <a:xfrm>
            <a:off x="4510210" y="2876490"/>
            <a:ext cx="89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q’,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aseline="-25000" dirty="0">
                <a:solidFill>
                  <a:schemeClr val="bg1"/>
                </a:solidFill>
                <a:latin typeface="Symbol" pitchFamily="2" charset="2"/>
              </a:rPr>
              <a:t>g’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5AA3FD-D55D-8E42-A0DD-19F48B252B54}"/>
              </a:ext>
            </a:extLst>
          </p:cNvPr>
          <p:cNvSpPr txBox="1"/>
          <p:nvPr/>
        </p:nvSpPr>
        <p:spPr>
          <a:xfrm>
            <a:off x="1066800" y="4857690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p,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F72251-2D82-C94C-9302-D7E569EAEC11}"/>
              </a:ext>
            </a:extLst>
          </p:cNvPr>
          <p:cNvSpPr txBox="1"/>
          <p:nvPr/>
        </p:nvSpPr>
        <p:spPr>
          <a:xfrm>
            <a:off x="1752600" y="282250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q, 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400" baseline="-25000" dirty="0">
                <a:solidFill>
                  <a:schemeClr val="bg1"/>
                </a:solidFill>
                <a:latin typeface="Symbol" pitchFamily="2" charset="2"/>
              </a:rPr>
              <a:t>g*</a:t>
            </a:r>
            <a:endParaRPr lang="en-US" sz="2400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0E8EF5C-0351-CF4F-B3DC-106933083524}"/>
              </a:ext>
            </a:extLst>
          </p:cNvPr>
          <p:cNvSpPr/>
          <p:nvPr/>
        </p:nvSpPr>
        <p:spPr>
          <a:xfrm>
            <a:off x="8256883" y="5863389"/>
            <a:ext cx="39850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Jacob and Wick (1959)</a:t>
            </a:r>
          </a:p>
        </p:txBody>
      </p:sp>
      <p:sp>
        <p:nvSpPr>
          <p:cNvPr id="74" name="Oval 60">
            <a:extLst>
              <a:ext uri="{FF2B5EF4-FFF2-40B4-BE49-F238E27FC236}">
                <a16:creationId xmlns:a16="http://schemas.microsoft.com/office/drawing/2014/main" id="{821F456C-B392-C546-958E-C489E7346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764" y="3022324"/>
            <a:ext cx="1981200" cy="1524000"/>
          </a:xfrm>
          <a:prstGeom prst="ellipse">
            <a:avLst/>
          </a:prstGeom>
          <a:solidFill>
            <a:schemeClr val="tx2">
              <a:alpha val="55000"/>
            </a:schemeClr>
          </a:solidFill>
          <a:ln w="57150" cmpd="sng">
            <a:solidFill>
              <a:schemeClr val="tx2">
                <a:lumMod val="75000"/>
                <a:alpha val="81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3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F1D3435C-DA27-CB45-B412-2509EE1343E6}"/>
              </a:ext>
            </a:extLst>
          </p:cNvPr>
          <p:cNvSpPr/>
          <p:nvPr/>
        </p:nvSpPr>
        <p:spPr>
          <a:xfrm>
            <a:off x="7010400" y="780492"/>
            <a:ext cx="4114800" cy="1171238"/>
          </a:xfrm>
          <a:prstGeom prst="parallelogram">
            <a:avLst>
              <a:gd name="adj" fmla="val 5646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67E139C1-29AE-AE42-B882-659F2AA22F90}"/>
              </a:ext>
            </a:extLst>
          </p:cNvPr>
          <p:cNvSpPr/>
          <p:nvPr/>
        </p:nvSpPr>
        <p:spPr>
          <a:xfrm>
            <a:off x="8610600" y="568037"/>
            <a:ext cx="2209800" cy="2921288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ED07D91-60B9-0C42-9840-3728A6F40B5A}"/>
              </a:ext>
            </a:extLst>
          </p:cNvPr>
          <p:cNvSpPr/>
          <p:nvPr/>
        </p:nvSpPr>
        <p:spPr>
          <a:xfrm>
            <a:off x="6477000" y="1764619"/>
            <a:ext cx="4114800" cy="1171238"/>
          </a:xfrm>
          <a:prstGeom prst="parallelogram">
            <a:avLst>
              <a:gd name="adj" fmla="val 5646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C0AAC-815B-6440-98A7-DFC4B86F72B4}"/>
              </a:ext>
            </a:extLst>
          </p:cNvPr>
          <p:cNvSpPr txBox="1"/>
          <p:nvPr/>
        </p:nvSpPr>
        <p:spPr>
          <a:xfrm>
            <a:off x="4468599" y="84976"/>
            <a:ext cx="2540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rgbClr val="FFFF00"/>
                </a:solidFill>
              </a:rPr>
              <a:t>Role of phase </a:t>
            </a:r>
            <a:r>
              <a:rPr lang="en-US" sz="2800" u="sng" dirty="0">
                <a:solidFill>
                  <a:srgbClr val="FFFF00"/>
                </a:solidFill>
                <a:latin typeface="Symbol" pitchFamily="2" charset="2"/>
              </a:rPr>
              <a:t> j</a:t>
            </a:r>
            <a:endParaRPr lang="en-US" sz="2800" u="sng" dirty="0">
              <a:solidFill>
                <a:srgbClr val="FFFF00"/>
              </a:solidFill>
            </a:endParaRPr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49117F78-DB46-DE4A-B192-9A85DDAB4DE8}"/>
              </a:ext>
            </a:extLst>
          </p:cNvPr>
          <p:cNvSpPr>
            <a:spLocks/>
          </p:cNvSpPr>
          <p:nvPr/>
        </p:nvSpPr>
        <p:spPr bwMode="auto">
          <a:xfrm rot="17507054">
            <a:off x="9549944" y="1131946"/>
            <a:ext cx="712108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F6600B-F2F5-EE4E-AA99-ACD078C38E29}"/>
              </a:ext>
            </a:extLst>
          </p:cNvPr>
          <p:cNvCxnSpPr>
            <a:cxnSpLocks/>
          </p:cNvCxnSpPr>
          <p:nvPr/>
        </p:nvCxnSpPr>
        <p:spPr>
          <a:xfrm flipH="1">
            <a:off x="9144000" y="1736725"/>
            <a:ext cx="1463248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8E34660-D60B-0F43-B1DC-DEC5707264D5}"/>
              </a:ext>
            </a:extLst>
          </p:cNvPr>
          <p:cNvSpPr txBox="1"/>
          <p:nvPr/>
        </p:nvSpPr>
        <p:spPr>
          <a:xfrm>
            <a:off x="8385038" y="1088820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q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8372A8-A882-4145-A474-2C3DE9504E2C}"/>
              </a:ext>
            </a:extLst>
          </p:cNvPr>
          <p:cNvSpPr/>
          <p:nvPr/>
        </p:nvSpPr>
        <p:spPr>
          <a:xfrm>
            <a:off x="10744200" y="665460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Symbol" pitchFamily="2" charset="2"/>
              </a:rPr>
              <a:t>j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405CD-352D-0943-B148-2BC57B50D6DC}"/>
              </a:ext>
            </a:extLst>
          </p:cNvPr>
          <p:cNvSpPr txBox="1"/>
          <p:nvPr/>
        </p:nvSpPr>
        <p:spPr>
          <a:xfrm>
            <a:off x="9144000" y="517525"/>
            <a:ext cx="14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hadron plane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AEDC4-1A56-A040-925F-D07397EB322E}"/>
              </a:ext>
            </a:extLst>
          </p:cNvPr>
          <p:cNvSpPr txBox="1"/>
          <p:nvPr/>
        </p:nvSpPr>
        <p:spPr>
          <a:xfrm>
            <a:off x="6841030" y="2476911"/>
            <a:ext cx="136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lepton plane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0BC1E311-5D81-B24A-9729-8D56F36B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D584F1-620A-7640-A5B8-22697C79F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99" y="4024169"/>
            <a:ext cx="7010400" cy="8218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D20365-2445-524E-A624-484AF0BB0E08}"/>
              </a:ext>
            </a:extLst>
          </p:cNvPr>
          <p:cNvCxnSpPr>
            <a:cxnSpLocks/>
          </p:cNvCxnSpPr>
          <p:nvPr/>
        </p:nvCxnSpPr>
        <p:spPr>
          <a:xfrm rot="19531934">
            <a:off x="3241249" y="1773323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EC7DC6-1AC8-2E4E-BAB0-004F8A806548}"/>
              </a:ext>
            </a:extLst>
          </p:cNvPr>
          <p:cNvCxnSpPr/>
          <p:nvPr/>
        </p:nvCxnSpPr>
        <p:spPr>
          <a:xfrm>
            <a:off x="1906884" y="2183009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2154A6-C634-1F43-91B5-BE5F3A135062}"/>
              </a:ext>
            </a:extLst>
          </p:cNvPr>
          <p:cNvSpPr txBox="1"/>
          <p:nvPr/>
        </p:nvSpPr>
        <p:spPr>
          <a:xfrm>
            <a:off x="1676400" y="2738735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65A468-A81F-484E-9B2C-99CA37B74BA7}"/>
              </a:ext>
            </a:extLst>
          </p:cNvPr>
          <p:cNvSpPr txBox="1"/>
          <p:nvPr/>
        </p:nvSpPr>
        <p:spPr>
          <a:xfrm>
            <a:off x="1754484" y="1773323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020C0F-F693-B045-B1C2-5C502ADA7C6D}"/>
              </a:ext>
            </a:extLst>
          </p:cNvPr>
          <p:cNvSpPr txBox="1"/>
          <p:nvPr/>
        </p:nvSpPr>
        <p:spPr>
          <a:xfrm>
            <a:off x="4685774" y="109052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p’</a:t>
            </a:r>
          </a:p>
        </p:txBody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7268B5C7-219F-8F41-A858-C40AFAA69E49}"/>
              </a:ext>
            </a:extLst>
          </p:cNvPr>
          <p:cNvSpPr>
            <a:spLocks/>
          </p:cNvSpPr>
          <p:nvPr/>
        </p:nvSpPr>
        <p:spPr bwMode="auto">
          <a:xfrm rot="17507054">
            <a:off x="3702275" y="1578230"/>
            <a:ext cx="712108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B98220A2-2664-FD43-8EBC-58B98436675F}"/>
              </a:ext>
            </a:extLst>
          </p:cNvPr>
          <p:cNvSpPr>
            <a:spLocks/>
          </p:cNvSpPr>
          <p:nvPr/>
        </p:nvSpPr>
        <p:spPr bwMode="auto">
          <a:xfrm rot="4560052">
            <a:off x="2547340" y="2047922"/>
            <a:ext cx="712108" cy="1066800"/>
          </a:xfrm>
          <a:custGeom>
            <a:avLst/>
            <a:gdLst>
              <a:gd name="T0" fmla="*/ 72 w 456"/>
              <a:gd name="T1" fmla="*/ 0 h 672"/>
              <a:gd name="T2" fmla="*/ 24 w 456"/>
              <a:gd name="T3" fmla="*/ 144 h 672"/>
              <a:gd name="T4" fmla="*/ 216 w 456"/>
              <a:gd name="T5" fmla="*/ 144 h 672"/>
              <a:gd name="T6" fmla="*/ 72 w 456"/>
              <a:gd name="T7" fmla="*/ 288 h 672"/>
              <a:gd name="T8" fmla="*/ 264 w 456"/>
              <a:gd name="T9" fmla="*/ 288 h 672"/>
              <a:gd name="T10" fmla="*/ 120 w 456"/>
              <a:gd name="T11" fmla="*/ 432 h 672"/>
              <a:gd name="T12" fmla="*/ 360 w 456"/>
              <a:gd name="T13" fmla="*/ 432 h 672"/>
              <a:gd name="T14" fmla="*/ 360 w 456"/>
              <a:gd name="T15" fmla="*/ 480 h 672"/>
              <a:gd name="T16" fmla="*/ 168 w 456"/>
              <a:gd name="T17" fmla="*/ 624 h 672"/>
              <a:gd name="T18" fmla="*/ 456 w 456"/>
              <a:gd name="T19" fmla="*/ 672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6" h="672">
                <a:moveTo>
                  <a:pt x="72" y="0"/>
                </a:moveTo>
                <a:cubicBezTo>
                  <a:pt x="36" y="60"/>
                  <a:pt x="0" y="120"/>
                  <a:pt x="24" y="144"/>
                </a:cubicBezTo>
                <a:cubicBezTo>
                  <a:pt x="48" y="168"/>
                  <a:pt x="208" y="120"/>
                  <a:pt x="216" y="144"/>
                </a:cubicBezTo>
                <a:cubicBezTo>
                  <a:pt x="224" y="168"/>
                  <a:pt x="64" y="264"/>
                  <a:pt x="72" y="288"/>
                </a:cubicBezTo>
                <a:cubicBezTo>
                  <a:pt x="80" y="312"/>
                  <a:pt x="256" y="264"/>
                  <a:pt x="264" y="288"/>
                </a:cubicBezTo>
                <a:cubicBezTo>
                  <a:pt x="272" y="312"/>
                  <a:pt x="104" y="408"/>
                  <a:pt x="120" y="432"/>
                </a:cubicBezTo>
                <a:cubicBezTo>
                  <a:pt x="136" y="456"/>
                  <a:pt x="320" y="424"/>
                  <a:pt x="360" y="432"/>
                </a:cubicBezTo>
                <a:cubicBezTo>
                  <a:pt x="400" y="440"/>
                  <a:pt x="392" y="448"/>
                  <a:pt x="360" y="480"/>
                </a:cubicBezTo>
                <a:cubicBezTo>
                  <a:pt x="328" y="512"/>
                  <a:pt x="152" y="592"/>
                  <a:pt x="168" y="624"/>
                </a:cubicBezTo>
                <a:cubicBezTo>
                  <a:pt x="184" y="656"/>
                  <a:pt x="408" y="664"/>
                  <a:pt x="456" y="672"/>
                </a:cubicBezTo>
              </a:path>
            </a:pathLst>
          </a:custGeom>
          <a:noFill/>
          <a:ln w="38100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800080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0ECE37-CD3F-2546-AA8E-6A60A9C346CC}"/>
              </a:ext>
            </a:extLst>
          </p:cNvPr>
          <p:cNvCxnSpPr>
            <a:cxnSpLocks/>
          </p:cNvCxnSpPr>
          <p:nvPr/>
        </p:nvCxnSpPr>
        <p:spPr>
          <a:xfrm flipH="1">
            <a:off x="2153331" y="2183009"/>
            <a:ext cx="1208688" cy="78341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F775E5-6F6B-2C4A-9911-2319CE17CF0F}"/>
              </a:ext>
            </a:extLst>
          </p:cNvPr>
          <p:cNvCxnSpPr>
            <a:cxnSpLocks/>
          </p:cNvCxnSpPr>
          <p:nvPr/>
        </p:nvCxnSpPr>
        <p:spPr>
          <a:xfrm flipH="1">
            <a:off x="3415436" y="2183009"/>
            <a:ext cx="1463248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296ADE-E5F2-E543-9274-B13A9345429D}"/>
              </a:ext>
            </a:extLst>
          </p:cNvPr>
          <p:cNvSpPr txBox="1"/>
          <p:nvPr/>
        </p:nvSpPr>
        <p:spPr>
          <a:xfrm>
            <a:off x="4989314" y="1773323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34696C-FC94-DB42-9111-662326088F3C}"/>
              </a:ext>
            </a:extLst>
          </p:cNvPr>
          <p:cNvSpPr txBox="1"/>
          <p:nvPr/>
        </p:nvSpPr>
        <p:spPr>
          <a:xfrm>
            <a:off x="1143000" y="1040009"/>
            <a:ext cx="359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two-body scattering in hadron plane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54B3F0-BD56-F54A-919E-DEDA2889D745}"/>
              </a:ext>
            </a:extLst>
          </p:cNvPr>
          <p:cNvSpPr/>
          <p:nvPr/>
        </p:nvSpPr>
        <p:spPr>
          <a:xfrm>
            <a:off x="3998677" y="4129141"/>
            <a:ext cx="477140" cy="529954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53EBD6-736A-EF4A-83DC-711A8B5EC820}"/>
              </a:ext>
            </a:extLst>
          </p:cNvPr>
          <p:cNvSpPr txBox="1"/>
          <p:nvPr/>
        </p:nvSpPr>
        <p:spPr>
          <a:xfrm>
            <a:off x="925794" y="5002133"/>
            <a:ext cx="7322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Virtual photon phase not measured: this ambiguity generates the x-sec. phase dependence!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B2BC17-EB66-BA4F-89FB-B64819A7470E}"/>
              </a:ext>
            </a:extLst>
          </p:cNvPr>
          <p:cNvSpPr/>
          <p:nvPr/>
        </p:nvSpPr>
        <p:spPr>
          <a:xfrm>
            <a:off x="4594074" y="2341139"/>
            <a:ext cx="465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g*</a:t>
            </a:r>
            <a:endParaRPr lang="en-US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7C52E4F-E60A-674D-BF4A-73B09BAC3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884" y="3810000"/>
            <a:ext cx="1788116" cy="225418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513EABF-E979-E84A-B819-66A9EADF5C83}"/>
              </a:ext>
            </a:extLst>
          </p:cNvPr>
          <p:cNvSpPr/>
          <p:nvPr/>
        </p:nvSpPr>
        <p:spPr>
          <a:xfrm>
            <a:off x="8745463" y="6192540"/>
            <a:ext cx="3390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Gastmans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Wu (1982)</a:t>
            </a:r>
          </a:p>
        </p:txBody>
      </p:sp>
    </p:spTree>
    <p:extLst>
      <p:ext uri="{BB962C8B-B14F-4D97-AF65-F5344CB8AC3E}">
        <p14:creationId xmlns:p14="http://schemas.microsoft.com/office/powerpoint/2010/main" val="246489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xplosion 2 14">
            <a:extLst>
              <a:ext uri="{FF2B5EF4-FFF2-40B4-BE49-F238E27FC236}">
                <a16:creationId xmlns:a16="http://schemas.microsoft.com/office/drawing/2014/main" id="{75D64C94-51EF-034E-A9DF-B49210C7CA30}"/>
              </a:ext>
            </a:extLst>
          </p:cNvPr>
          <p:cNvSpPr/>
          <p:nvPr/>
        </p:nvSpPr>
        <p:spPr>
          <a:xfrm>
            <a:off x="8558213" y="4333951"/>
            <a:ext cx="3633787" cy="26288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6D712-68B2-844F-B13D-7FD5C275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94A18-66C2-A54B-A167-329473CCEBB7}" type="datetime1">
              <a:rPr lang="en-US" smtClean="0"/>
              <a:t>7/14/25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A78BC5-68F0-A845-8115-A64B3644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0D0AE-FB45-374D-A9AF-DF9429BBE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9EDDC-3A88-3C44-ADF9-5EB850A5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37709"/>
            <a:ext cx="7924800" cy="334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14347-0ECF-2D4A-9377-5265DAFFB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3910016"/>
            <a:ext cx="6642100" cy="159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028B2-5595-7644-B22A-284C586B49A5}"/>
              </a:ext>
            </a:extLst>
          </p:cNvPr>
          <p:cNvSpPr txBox="1"/>
          <p:nvPr/>
        </p:nvSpPr>
        <p:spPr>
          <a:xfrm>
            <a:off x="10287000" y="2364839"/>
            <a:ext cx="156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long. polarized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1CDCC-7909-E648-A489-A9E99E65BC92}"/>
              </a:ext>
            </a:extLst>
          </p:cNvPr>
          <p:cNvSpPr txBox="1"/>
          <p:nvPr/>
        </p:nvSpPr>
        <p:spPr>
          <a:xfrm>
            <a:off x="10287000" y="3251063"/>
            <a:ext cx="171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transv</a:t>
            </a:r>
            <a:r>
              <a:rPr lang="en-US" dirty="0"/>
              <a:t>. polarized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90BDA-9417-9C4D-932E-768665E6A558}"/>
              </a:ext>
            </a:extLst>
          </p:cNvPr>
          <p:cNvSpPr txBox="1"/>
          <p:nvPr/>
        </p:nvSpPr>
        <p:spPr>
          <a:xfrm>
            <a:off x="10287000" y="1572301"/>
            <a:ext cx="129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unpolarized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1E103A-8044-4A42-AFB2-1E580226370B}"/>
              </a:ext>
            </a:extLst>
          </p:cNvPr>
          <p:cNvSpPr/>
          <p:nvPr/>
        </p:nvSpPr>
        <p:spPr>
          <a:xfrm>
            <a:off x="3810000" y="2157417"/>
            <a:ext cx="6248400" cy="848238"/>
          </a:xfrm>
          <a:prstGeom prst="roundRect">
            <a:avLst/>
          </a:prstGeom>
          <a:noFill/>
          <a:ln w="28575">
            <a:solidFill>
              <a:srgbClr val="142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4C30AD-4BBA-0549-AC60-3D5BA50A08F7}"/>
              </a:ext>
            </a:extLst>
          </p:cNvPr>
          <p:cNvSpPr/>
          <p:nvPr/>
        </p:nvSpPr>
        <p:spPr>
          <a:xfrm>
            <a:off x="3416300" y="3030027"/>
            <a:ext cx="6642100" cy="2411363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E2F71B-1526-7A43-BB3C-4A4F75DAD7AD}"/>
              </a:ext>
            </a:extLst>
          </p:cNvPr>
          <p:cNvSpPr/>
          <p:nvPr/>
        </p:nvSpPr>
        <p:spPr>
          <a:xfrm>
            <a:off x="3810000" y="1253053"/>
            <a:ext cx="6248400" cy="91603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25DD0-488B-B541-B071-13B2CF6CC415}"/>
              </a:ext>
            </a:extLst>
          </p:cNvPr>
          <p:cNvSpPr/>
          <p:nvPr/>
        </p:nvSpPr>
        <p:spPr>
          <a:xfrm>
            <a:off x="76200" y="5406682"/>
            <a:ext cx="6629400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et al, </a:t>
            </a:r>
            <a:r>
              <a:rPr lang="en-US" sz="1400" i="1" dirty="0" err="1"/>
              <a:t>Phys.Rev</a:t>
            </a:r>
            <a:r>
              <a:rPr lang="en-US" sz="1400" i="1" dirty="0"/>
              <a:t>. D </a:t>
            </a:r>
            <a:r>
              <a:rPr lang="en-US" sz="1400" dirty="0"/>
              <a:t>101 (2020)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</a:t>
            </a:r>
            <a:r>
              <a:rPr lang="en-US" sz="1400" i="1" dirty="0" err="1"/>
              <a:t>Phys.Rev</a:t>
            </a:r>
            <a:r>
              <a:rPr lang="en-US" sz="1400" i="1" dirty="0"/>
              <a:t>. D105 (2022), </a:t>
            </a:r>
            <a:r>
              <a:rPr lang="en-US" sz="1400" dirty="0" err="1"/>
              <a:t>arXiv</a:t>
            </a:r>
            <a:r>
              <a:rPr lang="en-US" sz="1400" dirty="0"/>
              <a:t> 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2004.08890</a:t>
            </a:r>
            <a:endParaRPr lang="en-US" sz="1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B. </a:t>
            </a:r>
            <a:r>
              <a:rPr lang="en-US" sz="1400" dirty="0" err="1"/>
              <a:t>Kriesten</a:t>
            </a:r>
            <a:r>
              <a:rPr lang="en-US" sz="1400" dirty="0"/>
              <a:t> and SL, Phys. Lett. B829 (2022), arXiv:2011.04484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18ECE-77F8-114D-AE4F-59027243444D}"/>
              </a:ext>
            </a:extLst>
          </p:cNvPr>
          <p:cNvSpPr txBox="1"/>
          <p:nvPr/>
        </p:nvSpPr>
        <p:spPr>
          <a:xfrm>
            <a:off x="2971800" y="81155"/>
            <a:ext cx="605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+mj-lt"/>
              </a:rPr>
              <a:t>From Helicity Amplitudes to DVCS Cross 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99223-FACD-A24C-8F53-0189E705D479}"/>
              </a:ext>
            </a:extLst>
          </p:cNvPr>
          <p:cNvSpPr txBox="1"/>
          <p:nvPr/>
        </p:nvSpPr>
        <p:spPr>
          <a:xfrm rot="19966266">
            <a:off x="9068084" y="5510731"/>
            <a:ext cx="2459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First inverse problem!</a:t>
            </a:r>
          </a:p>
        </p:txBody>
      </p:sp>
    </p:spTree>
    <p:extLst>
      <p:ext uri="{BB962C8B-B14F-4D97-AF65-F5344CB8AC3E}">
        <p14:creationId xmlns:p14="http://schemas.microsoft.com/office/powerpoint/2010/main" val="3857884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1505</Words>
  <Application>Microsoft Macintosh PowerPoint</Application>
  <PresentationFormat>Widescreen</PresentationFormat>
  <Paragraphs>251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-apple-system</vt:lpstr>
      <vt:lpstr>Arial</vt:lpstr>
      <vt:lpstr>Book Antiqua</vt:lpstr>
      <vt:lpstr>Calibri</vt:lpstr>
      <vt:lpstr>Calibri Light</vt:lpstr>
      <vt:lpstr>Cambria</vt:lpstr>
      <vt:lpstr>Cambria Math</vt:lpstr>
      <vt:lpstr>Lucida Calligraphy</vt:lpstr>
      <vt:lpstr>Symbol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Performing CURVE FIT with “standard methods” results in degeneracy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Covariance of CFF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simonetta liuti</dc:creator>
  <cp:lastModifiedBy>simonetta liuti</cp:lastModifiedBy>
  <cp:revision>32</cp:revision>
  <dcterms:created xsi:type="dcterms:W3CDTF">2025-06-24T00:10:50Z</dcterms:created>
  <dcterms:modified xsi:type="dcterms:W3CDTF">2025-07-15T14:14:01Z</dcterms:modified>
</cp:coreProperties>
</file>