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sldIdLst>
    <p:sldId id="258" r:id="rId2"/>
    <p:sldId id="5823" r:id="rId3"/>
    <p:sldId id="5824" r:id="rId4"/>
    <p:sldId id="5825" r:id="rId5"/>
    <p:sldId id="4770" r:id="rId6"/>
    <p:sldId id="5826" r:id="rId7"/>
    <p:sldId id="582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6F174-AB17-47D6-937D-6C3290AE01D1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8B659-1D53-4FB6-A3CD-6DD063239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99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B845-9551-8488-0E95-7AF95F728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57D4D-66DD-A196-D0A8-8805CE505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0ADDD-5152-73DD-11CC-AFBE08298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9CBD8-7511-A28A-2586-7ABB5F707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Jan 2025 Collaboration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AD182-9F01-4238-3E61-32F245760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6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8EAA9-FD5C-FB10-5E29-583D9563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E0C21-CAF2-8240-D002-C94BB8AD4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8ADFB-0727-ACB3-0B41-39AEC1F32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1AE20-ACDE-5B8A-6842-D0FD18AA2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Jan 2025 Collaboration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6B906-77A9-191C-0750-487D682D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7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70B496-BCD1-C439-2F1B-3F41C2831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CC6F7-725F-20A8-3417-6C523576E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0F375-C9CC-DEF1-A546-790055B0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C2972-7336-1AFA-EC13-399387419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Jan 2025 Collaboration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88EB3-F852-190D-3BEB-C3CCF3CC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6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BE01F-402B-896B-075E-8B52C03B8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D732-D622-D697-7848-0C60AE57E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CEBB6-0851-0996-41E2-CD4C2019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A2124-1FF5-0D00-9D1D-75F1B6E5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Jan 2025 Collaboration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A1524-79FD-873B-B8AB-264A11B39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2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397D3-26E5-3B41-5D7F-5E9416CB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4A382-22CC-D083-9CD5-3AB354029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C9DF4-3875-85D0-B28E-94494689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3D6A2-64B4-C0E6-A47B-5E668C46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Jan 2025 Collaboration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AB46D-86E4-4FA0-0887-108854F9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2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91E8-7E58-9C8E-1D32-516EC26D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D4AF-133D-18E9-CF22-2098E9C07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322A9-3784-C2C4-38FB-C81DBCD29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25AEC-0412-98AB-FD28-7EFA77527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D1176-F8FD-2CB4-4AD9-9C103A66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Jan 2025 Collaboration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B3C3D-1318-EFDB-C2F7-549844E5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0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FC24-176B-5708-56AB-20547320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5511F-C5BC-D4A0-5CDB-7008E780C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D202-A3AD-C87E-E899-06F554BA2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CB123-703D-2800-97F4-A2467204A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AFE6E-4586-3040-72DD-058A028F8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855D26-1F68-200C-91E8-DD30A7C8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EC0213-F391-E86F-E0D7-F9080ACDB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Jan 2025 Collaboration Meeting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01F6C0-C02E-41F7-7624-1F211EE1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5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CC3C1-03E4-626B-6509-5FCF89371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54602D-309E-D848-B30A-670F020C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CDDC2-FA23-DA00-4444-2D07EAF24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Jan 2025 Collaboration Meeting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966360-FD7F-85A3-F579-AA3338FE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2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4B827B-B882-EF08-B94B-BC4EC3D6F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89B48-3C65-1306-B9D4-327B80F5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Jan 2025 Collaboration Meeting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D6E66-4D34-308B-F928-8D840B0E3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6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FB975-3C76-A5B6-03AA-7AC63BB7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08828-AC71-580F-80EF-6A433FFFF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7CEB2-9E6E-C5BF-873F-165920CCA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34356-4E42-BF9D-CB81-6773A644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E8D09-8B4B-D8F3-D8D7-4F1FCA329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Jan 2025 Collaboration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22E60-46A7-473C-0F1F-79037FED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2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0046-A409-B36B-0483-B5070C3D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34E26B-AE0F-8A59-618E-10CEDDB26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6652A-0F6C-C445-0475-70FA07134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A17E3-2E60-0D8A-A502-DE4F23B4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AC12B-5593-0FAE-01CA-06B9DBCE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Jan 2025 Collaboration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3083A-0444-8F96-5D17-8A51D0FF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1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EC1EDF-F53A-8614-E2FA-B871C3053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05D3D-7C3F-7375-EC7E-52A2761C9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25882-7DBE-EFFF-5353-4511D27DB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7/18/2025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90A07-1EA6-5554-A455-D032D0D07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ePIC Jan 2025 Collaboration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6ABC7-A4A4-DA95-22A1-6A8E3308C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2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ic.github.io/documentation/tutorials.html" TargetMode="External"/><Relationship Id="rId3" Type="http://schemas.openxmlformats.org/officeDocument/2006/relationships/hyperlink" Target="https://lists.bnl.gov/mailman/listinfo" TargetMode="External"/><Relationship Id="rId7" Type="http://schemas.openxmlformats.org/officeDocument/2006/relationships/hyperlink" Target="https://eic.github.io/documentation/landingpage.html" TargetMode="External"/><Relationship Id="rId2" Type="http://schemas.openxmlformats.org/officeDocument/2006/relationships/hyperlink" Target="https://www.bnl.gov/eic/epic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bnl.gov/EPIC/index.php?title=Early-Career_Election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indico.bnl.gov/category/435/" TargetMode="External"/><Relationship Id="rId10" Type="http://schemas.openxmlformats.org/officeDocument/2006/relationships/hyperlink" Target="https://zenodo.org/communities/epic" TargetMode="External"/><Relationship Id="rId4" Type="http://schemas.openxmlformats.org/officeDocument/2006/relationships/hyperlink" Target="https://indico.bnl.gov/category/402/" TargetMode="External"/><Relationship Id="rId9" Type="http://schemas.openxmlformats.org/officeDocument/2006/relationships/hyperlink" Target="https://chat.epic-eic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cug.org/content/join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2874D-5DB9-9CBE-A8C4-555A50D6B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0686"/>
            <a:ext cx="9144000" cy="1806834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Farewell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9A3C8-9C9D-F634-EB04-A0FF3ED0F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72359"/>
            <a:ext cx="9144000" cy="1113282"/>
          </a:xfrm>
        </p:spPr>
        <p:txBody>
          <a:bodyPr/>
          <a:lstStyle/>
          <a:p>
            <a:r>
              <a:rPr lang="en-US" i="1" u="sng" dirty="0"/>
              <a:t>J. Lajoie</a:t>
            </a:r>
            <a:r>
              <a:rPr lang="en-US" i="1" dirty="0"/>
              <a:t>, S. Dalla Torre</a:t>
            </a:r>
          </a:p>
          <a:p>
            <a:r>
              <a:rPr lang="en-US" dirty="0"/>
              <a:t>July 18, 2025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B087EBD-E9C1-E830-144E-E69D7556F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43" y="4715320"/>
            <a:ext cx="2411128" cy="173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102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4523E-BD0D-CECF-8B01-E241F211B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A huge “THANK YOU” to the local organizers: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1768F-F689-B238-9B9E-EDA90A34C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0EF77-79FE-5B07-0E46-A4F05F812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ePIC</a:t>
            </a:r>
            <a:r>
              <a:rPr lang="en-US" dirty="0"/>
              <a:t> Jan 2025 Collaboration Meeting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8E01B6-19D3-121B-8B85-D5BD6AEF9A51}"/>
              </a:ext>
            </a:extLst>
          </p:cNvPr>
          <p:cNvSpPr txBox="1">
            <a:spLocks/>
          </p:cNvSpPr>
          <p:nvPr/>
        </p:nvSpPr>
        <p:spPr>
          <a:xfrm>
            <a:off x="3112585" y="3664880"/>
            <a:ext cx="1558255" cy="402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Sadie Cherry  </a:t>
            </a:r>
          </a:p>
        </p:txBody>
      </p:sp>
      <p:pic>
        <p:nvPicPr>
          <p:cNvPr id="11" name="Picture 2" descr="Sadie Cherry">
            <a:extLst>
              <a:ext uri="{FF2B5EF4-FFF2-40B4-BE49-F238E27FC236}">
                <a16:creationId xmlns:a16="http://schemas.microsoft.com/office/drawing/2014/main" id="{D45A5953-0250-E9E7-0271-C73685814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965" y="1589179"/>
            <a:ext cx="1967497" cy="19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5800F425-C8A1-C170-E47A-FB35D655C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" b="16069"/>
          <a:stretch/>
        </p:blipFill>
        <p:spPr bwMode="auto">
          <a:xfrm>
            <a:off x="5009814" y="1593644"/>
            <a:ext cx="1821448" cy="196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D9E4E99B-CFFE-A9FA-0C5D-6ABDCC172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16" y="1589180"/>
            <a:ext cx="1967497" cy="19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4E4F066-0419-9067-679B-B94DAC8B58A0}"/>
              </a:ext>
            </a:extLst>
          </p:cNvPr>
          <p:cNvSpPr txBox="1">
            <a:spLocks/>
          </p:cNvSpPr>
          <p:nvPr/>
        </p:nvSpPr>
        <p:spPr>
          <a:xfrm>
            <a:off x="982669" y="3699476"/>
            <a:ext cx="1583990" cy="3564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Alyssa Butler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3BEAFC0-64B6-57DF-8FD1-455F6AB9A56D}"/>
              </a:ext>
            </a:extLst>
          </p:cNvPr>
          <p:cNvSpPr txBox="1">
            <a:spLocks/>
          </p:cNvSpPr>
          <p:nvPr/>
        </p:nvSpPr>
        <p:spPr>
          <a:xfrm>
            <a:off x="5170489" y="3682772"/>
            <a:ext cx="1653007" cy="3651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Sarah Crouse  </a:t>
            </a:r>
          </a:p>
        </p:txBody>
      </p:sp>
      <p:pic>
        <p:nvPicPr>
          <p:cNvPr id="1026" name="Picture 2" descr="Douglas Higinbotham - Senior Staff Scientist - Jefferson Lab | LinkedIn">
            <a:extLst>
              <a:ext uri="{FF2B5EF4-FFF2-40B4-BE49-F238E27FC236}">
                <a16:creationId xmlns:a16="http://schemas.microsoft.com/office/drawing/2014/main" id="{5D38D579-E9FF-C734-61E1-B1C8C88A5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313" y="1931620"/>
            <a:ext cx="2673349" cy="267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BEFAAE2-0895-13BC-0420-9EF5A69482A6}"/>
              </a:ext>
            </a:extLst>
          </p:cNvPr>
          <p:cNvSpPr txBox="1">
            <a:spLocks/>
          </p:cNvSpPr>
          <p:nvPr/>
        </p:nvSpPr>
        <p:spPr>
          <a:xfrm>
            <a:off x="8194843" y="4663260"/>
            <a:ext cx="2210214" cy="438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Doug Higinbotham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C16249-0FE3-71A6-13CD-B1725B0A441F}"/>
              </a:ext>
            </a:extLst>
          </p:cNvPr>
          <p:cNvSpPr txBox="1">
            <a:spLocks/>
          </p:cNvSpPr>
          <p:nvPr/>
        </p:nvSpPr>
        <p:spPr>
          <a:xfrm>
            <a:off x="1044498" y="6083804"/>
            <a:ext cx="1522161" cy="3564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Nina Ullrich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F25B1D-0467-C794-D6AF-FBBAF1433FCA}"/>
              </a:ext>
            </a:extLst>
          </p:cNvPr>
          <p:cNvSpPr txBox="1">
            <a:spLocks/>
          </p:cNvSpPr>
          <p:nvPr/>
        </p:nvSpPr>
        <p:spPr>
          <a:xfrm>
            <a:off x="3112585" y="6083804"/>
            <a:ext cx="1967497" cy="365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Davonte Smith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pic>
        <p:nvPicPr>
          <p:cNvPr id="9" name="Picture 2" descr="Nina Ullrich - Tour Coordinator - Jefferson Lab | LinkedIn">
            <a:extLst>
              <a:ext uri="{FF2B5EF4-FFF2-40B4-BE49-F238E27FC236}">
                <a16:creationId xmlns:a16="http://schemas.microsoft.com/office/drawing/2014/main" id="{2960755F-924A-0800-7FBD-7BB0FB884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4" y="412934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vonte Smith">
            <a:extLst>
              <a:ext uri="{FF2B5EF4-FFF2-40B4-BE49-F238E27FC236}">
                <a16:creationId xmlns:a16="http://schemas.microsoft.com/office/drawing/2014/main" id="{C294EA9E-3396-11D2-AF04-7C8789D36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175" y="412072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15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ridge, water, river, building&#10;&#10;AI-generated content may be incorrect.">
            <a:extLst>
              <a:ext uri="{FF2B5EF4-FFF2-40B4-BE49-F238E27FC236}">
                <a16:creationId xmlns:a16="http://schemas.microsoft.com/office/drawing/2014/main" id="{FFA54229-CBA8-AE3C-903A-B38B9883BC3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" y="0"/>
            <a:ext cx="1214775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809D6B-CAF5-330C-40A0-A7BAE6E2A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6120"/>
            <a:ext cx="10515600" cy="1054601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Next </a:t>
            </a:r>
            <a:r>
              <a:rPr lang="en-US" b="1" dirty="0" err="1">
                <a:solidFill>
                  <a:schemeClr val="accent1"/>
                </a:solidFill>
              </a:rPr>
              <a:t>ePIC</a:t>
            </a:r>
            <a:r>
              <a:rPr lang="en-US" b="1" dirty="0">
                <a:solidFill>
                  <a:schemeClr val="accent1"/>
                </a:solidFill>
              </a:rPr>
              <a:t> Collaboration Meeting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66D4B-EC07-79A6-FF4A-F14D01C10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7BD27-9F1F-F7DD-730C-65FE0A49F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Jan 2025 Collaboration Meeting </a:t>
            </a:r>
          </a:p>
        </p:txBody>
      </p:sp>
      <p:pic>
        <p:nvPicPr>
          <p:cNvPr id="2052" name="Picture 4" descr="Visually searched image">
            <a:extLst>
              <a:ext uri="{FF2B5EF4-FFF2-40B4-BE49-F238E27FC236}">
                <a16:creationId xmlns:a16="http://schemas.microsoft.com/office/drawing/2014/main" id="{214E24EA-35CB-A61E-9AF8-E5C33DCB5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368" y="1349255"/>
            <a:ext cx="4919663" cy="24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55605E-A3A6-9974-4C7B-A0E7B16590F0}"/>
              </a:ext>
            </a:extLst>
          </p:cNvPr>
          <p:cNvSpPr txBox="1"/>
          <p:nvPr/>
        </p:nvSpPr>
        <p:spPr>
          <a:xfrm>
            <a:off x="7886700" y="3931595"/>
            <a:ext cx="3467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(logo shamelessly stolen from </a:t>
            </a:r>
            <a:r>
              <a:rPr lang="en-US" sz="1200" dirty="0" err="1">
                <a:solidFill>
                  <a:schemeClr val="bg1"/>
                </a:solidFill>
              </a:rPr>
              <a:t>Estudiar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</a:t>
            </a:r>
            <a:r>
              <a:rPr lang="en-US" sz="1200" dirty="0">
                <a:solidFill>
                  <a:schemeClr val="bg1"/>
                </a:solidFill>
              </a:rPr>
              <a:t> Canada)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F6021D-7EC4-AC48-D671-891BE30CBF4B}"/>
              </a:ext>
            </a:extLst>
          </p:cNvPr>
          <p:cNvSpPr txBox="1"/>
          <p:nvPr/>
        </p:nvSpPr>
        <p:spPr>
          <a:xfrm>
            <a:off x="1841720" y="4644761"/>
            <a:ext cx="3854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next </a:t>
            </a:r>
            <a:r>
              <a:rPr lang="en-US" dirty="0" err="1"/>
              <a:t>ePIC</a:t>
            </a:r>
            <a:r>
              <a:rPr lang="en-US" dirty="0"/>
              <a:t> Collaboration meeting will be January 2026 in Vancouver BC, hosted by EIC Canada and TRIUMF. </a:t>
            </a:r>
          </a:p>
        </p:txBody>
      </p:sp>
      <p:sp>
        <p:nvSpPr>
          <p:cNvPr id="9" name="AutoShape 6" descr="Brand Kit | TRIUMF – Canada's Particle Accelerator Centre – TRIUMF">
            <a:extLst>
              <a:ext uri="{FF2B5EF4-FFF2-40B4-BE49-F238E27FC236}">
                <a16:creationId xmlns:a16="http://schemas.microsoft.com/office/drawing/2014/main" id="{276303E4-651A-7E92-9082-81299C0D9D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Logo&#10;&#10;AI-generated content may be incorrect.">
            <a:extLst>
              <a:ext uri="{FF2B5EF4-FFF2-40B4-BE49-F238E27FC236}">
                <a16:creationId xmlns:a16="http://schemas.microsoft.com/office/drawing/2014/main" id="{47823ACF-CEC0-201F-3C65-082D4D827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2045081"/>
            <a:ext cx="5200650" cy="9472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2E0C94-2C99-D2EA-AD3E-E29A156ABE07}"/>
              </a:ext>
            </a:extLst>
          </p:cNvPr>
          <p:cNvSpPr txBox="1"/>
          <p:nvPr/>
        </p:nvSpPr>
        <p:spPr>
          <a:xfrm>
            <a:off x="1866900" y="5431551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Stay tuned for more details  coming soon!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BF91ED-1A48-C2A0-7D3D-A7A618C22F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3700" y="4559737"/>
            <a:ext cx="3753374" cy="16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03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DC8C-D319-DC24-C693-513849B66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Farewell!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69F9E-904A-C166-618E-486EAF470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6757" y="1584110"/>
            <a:ext cx="8033824" cy="1454052"/>
          </a:xfrm>
        </p:spPr>
        <p:txBody>
          <a:bodyPr/>
          <a:lstStyle/>
          <a:p>
            <a:r>
              <a:rPr lang="en-US" dirty="0"/>
              <a:t>Safe travels back home!</a:t>
            </a:r>
          </a:p>
          <a:p>
            <a:r>
              <a:rPr lang="en-US" dirty="0"/>
              <a:t>Keep that “</a:t>
            </a:r>
            <a:r>
              <a:rPr lang="en-US" dirty="0" err="1"/>
              <a:t>ePIC</a:t>
            </a:r>
            <a:r>
              <a:rPr lang="en-US" dirty="0"/>
              <a:t> spirit” going!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B5399-6273-8EC7-BC50-28AED93C6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AE7B4-BB56-B1B6-ED7E-A31A40108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Jan 2025 Collaboration Meeting </a:t>
            </a:r>
          </a:p>
        </p:txBody>
      </p:sp>
      <p:pic>
        <p:nvPicPr>
          <p:cNvPr id="9" name="Picture 8" descr="A person and person posing for a picture&#10;&#10;AI-generated content may be incorrect.">
            <a:extLst>
              <a:ext uri="{FF2B5EF4-FFF2-40B4-BE49-F238E27FC236}">
                <a16:creationId xmlns:a16="http://schemas.microsoft.com/office/drawing/2014/main" id="{A347879C-DB8C-5BDC-DC70-3BFB6D706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92" y="3149817"/>
            <a:ext cx="7118252" cy="3203213"/>
          </a:xfrm>
          <a:prstGeom prst="rect">
            <a:avLst/>
          </a:prstGeom>
        </p:spPr>
      </p:pic>
      <p:pic>
        <p:nvPicPr>
          <p:cNvPr id="7" name="Picture 6" descr="A picture containing logo&#10;&#10;AI-generated content may be incorrect.">
            <a:extLst>
              <a:ext uri="{FF2B5EF4-FFF2-40B4-BE49-F238E27FC236}">
                <a16:creationId xmlns:a16="http://schemas.microsoft.com/office/drawing/2014/main" id="{91217149-7DF8-1CA8-4DBE-5E8067144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968" y="588393"/>
            <a:ext cx="4019735" cy="3445486"/>
          </a:xfrm>
          <a:prstGeom prst="rect">
            <a:avLst/>
          </a:prstGeom>
        </p:spPr>
      </p:pic>
      <p:pic>
        <p:nvPicPr>
          <p:cNvPr id="8" name="Picture 7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A46C243B-3DA0-C6BC-0CC6-A845607BC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77" y="1646763"/>
            <a:ext cx="2523530" cy="448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81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435FE5CE-15BE-8B4A-54CC-D52C7DCC0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327" y="2112150"/>
            <a:ext cx="9053345" cy="2633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C7A3F4-3753-8E74-B80F-E4A0CDA88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7/18/2025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BD81DA-5D9A-F679-21B5-3F001B09C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ePIC Jan 2025 Collaboration Meeting </a:t>
            </a:r>
          </a:p>
        </p:txBody>
      </p:sp>
    </p:spTree>
    <p:extLst>
      <p:ext uri="{BB962C8B-B14F-4D97-AF65-F5344CB8AC3E}">
        <p14:creationId xmlns:p14="http://schemas.microsoft.com/office/powerpoint/2010/main" val="3042306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380FF-8559-07BE-9E4B-F52B57D2E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ePIC</a:t>
            </a:r>
            <a:r>
              <a:rPr lang="en-US" b="1" dirty="0">
                <a:solidFill>
                  <a:schemeClr val="accent1"/>
                </a:solidFill>
              </a:rPr>
              <a:t> Resources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6AA10-4DDA-80D2-7247-44004DAC3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7/18/2025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8EB6EB9-D306-E817-1A32-A2FC3A44F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85" y="1542820"/>
            <a:ext cx="10515600" cy="47361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Public Website - </a:t>
            </a:r>
            <a:r>
              <a:rPr lang="en-US" dirty="0">
                <a:hlinkClick r:id="rId2"/>
              </a:rPr>
              <a:t>https://www.bnl.gov/eic/epic.php</a:t>
            </a:r>
            <a:endParaRPr lang="en-US" dirty="0"/>
          </a:p>
          <a:p>
            <a:r>
              <a:rPr lang="en-US" dirty="0"/>
              <a:t>Mailing Lists – </a:t>
            </a:r>
            <a:r>
              <a:rPr lang="en-US" dirty="0">
                <a:hlinkClick r:id="rId3"/>
              </a:rPr>
              <a:t>https://lists.bnl.gov/mailman/listinfo</a:t>
            </a:r>
            <a:endParaRPr lang="en-US" dirty="0"/>
          </a:p>
          <a:p>
            <a:r>
              <a:rPr lang="en-US" dirty="0"/>
              <a:t>Indico Agenda - </a:t>
            </a:r>
            <a:r>
              <a:rPr lang="en-US" dirty="0">
                <a:hlinkClick r:id="rId4"/>
              </a:rPr>
              <a:t>https://indico.bnl.gov/category/402/</a:t>
            </a:r>
            <a:endParaRPr lang="en-US" dirty="0"/>
          </a:p>
          <a:p>
            <a:pPr lvl="1"/>
            <a:r>
              <a:rPr lang="en-US" dirty="0" err="1"/>
              <a:t>ePIC</a:t>
            </a:r>
            <a:r>
              <a:rPr lang="en-US" dirty="0"/>
              <a:t> Software and Computing: </a:t>
            </a:r>
            <a:r>
              <a:rPr lang="en-US" dirty="0">
                <a:hlinkClick r:id="rId5"/>
              </a:rPr>
              <a:t>https://indico.bnl.gov/category/435/</a:t>
            </a:r>
            <a:endParaRPr lang="en-US" dirty="0"/>
          </a:p>
          <a:p>
            <a:r>
              <a:rPr lang="en-US" dirty="0"/>
              <a:t>Wiki - </a:t>
            </a:r>
            <a:r>
              <a:rPr lang="en-US" dirty="0">
                <a:hlinkClick r:id="rId6"/>
              </a:rPr>
              <a:t>https://wiki.bnl.gov/EPIC</a:t>
            </a:r>
            <a:endParaRPr lang="en-US" dirty="0"/>
          </a:p>
          <a:p>
            <a:r>
              <a:rPr lang="en-US" dirty="0"/>
              <a:t>ePIC Software Training: </a:t>
            </a:r>
          </a:p>
          <a:p>
            <a:pPr lvl="1"/>
            <a:r>
              <a:rPr lang="en-US" dirty="0"/>
              <a:t>Landing Page: </a:t>
            </a:r>
            <a:r>
              <a:rPr lang="en-US" dirty="0">
                <a:hlinkClick r:id="rId7"/>
              </a:rPr>
              <a:t>https://eic.github.io/documentation/landingpage.html</a:t>
            </a:r>
            <a:endParaRPr lang="en-US" sz="2800" dirty="0"/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Tutorials: </a:t>
            </a:r>
            <a:r>
              <a:rPr lang="en-US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8"/>
              </a:rPr>
              <a:t>https://eic.github.io/documentation/tutorials.html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8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Mattermost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 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https://</a:t>
            </a:r>
            <a:r>
              <a:rPr lang="en-US" dirty="0">
                <a:hlinkClick r:id="rId9"/>
              </a:rPr>
              <a:t>chat.epic-eic.org</a:t>
            </a:r>
            <a:endParaRPr lang="en-US" dirty="0"/>
          </a:p>
          <a:p>
            <a:pPr marL="0">
              <a:spcBef>
                <a:spcPts val="0"/>
              </a:spcBef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ePIC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Zenodo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Community: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0"/>
              </a:rPr>
              <a:t>https://zenodo.org/communities/epic</a:t>
            </a:r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77754AE-841A-0ABD-B108-FCBDDA48D8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70437" y="314334"/>
            <a:ext cx="1804597" cy="129901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FE3D9-B3F2-39F4-1B72-AF0B64A5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Jan 2025 Collaboration Meeting </a:t>
            </a:r>
          </a:p>
        </p:txBody>
      </p:sp>
    </p:spTree>
    <p:extLst>
      <p:ext uri="{BB962C8B-B14F-4D97-AF65-F5344CB8AC3E}">
        <p14:creationId xmlns:p14="http://schemas.microsoft.com/office/powerpoint/2010/main" val="193151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circle with an arrow and waves&#10;&#10;Description automatically generated">
            <a:extLst>
              <a:ext uri="{FF2B5EF4-FFF2-40B4-BE49-F238E27FC236}">
                <a16:creationId xmlns:a16="http://schemas.microsoft.com/office/drawing/2014/main" id="{45E19F64-D7CC-3A46-AE5A-90461E1CC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495" y="2707363"/>
            <a:ext cx="3480044" cy="30426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BFA4F9-5649-0168-6C84-176E3B20F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7331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EICUG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F0A71-F146-499F-F3E2-55D9C6D0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752"/>
            <a:ext cx="5080462" cy="47322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EICUG is a vital organization to promote the interests of the EIC community! </a:t>
            </a:r>
          </a:p>
          <a:p>
            <a:pPr lvl="1"/>
            <a:r>
              <a:rPr lang="en-US" dirty="0"/>
              <a:t>Without the EICUG we would never have gotten far enough to form ePIC!</a:t>
            </a:r>
          </a:p>
          <a:p>
            <a:endParaRPr lang="en-US" dirty="0"/>
          </a:p>
          <a:p>
            <a:r>
              <a:rPr lang="en-US" dirty="0"/>
              <a:t>Please register your institution!</a:t>
            </a:r>
          </a:p>
          <a:p>
            <a:r>
              <a:rPr lang="en-US" dirty="0"/>
              <a:t>Check with your EICUG IB representative to get registered as a member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dirty="0">
                <a:hlinkClick r:id="rId3"/>
              </a:rPr>
              <a:t>https://www.eicug.org/content/join.html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BAFB3-EA53-8EC0-5C8F-7BE1EEA2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7/18/2025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566A896-3E41-F7FC-CBB1-3F0CDF77C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918" y="1807178"/>
            <a:ext cx="4899513" cy="9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8FDB4-5DAA-99C8-8AF5-3846F8727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Jan 2025 Collaboration Meeting </a:t>
            </a:r>
          </a:p>
        </p:txBody>
      </p:sp>
    </p:spTree>
    <p:extLst>
      <p:ext uri="{BB962C8B-B14F-4D97-AF65-F5344CB8AC3E}">
        <p14:creationId xmlns:p14="http://schemas.microsoft.com/office/powerpoint/2010/main" val="21488970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321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1_Office Theme</vt:lpstr>
      <vt:lpstr>Farewell </vt:lpstr>
      <vt:lpstr>A huge “THANK YOU” to the local organizers: </vt:lpstr>
      <vt:lpstr>Next ePIC Collaboration Meeting</vt:lpstr>
      <vt:lpstr>Farewell!</vt:lpstr>
      <vt:lpstr>PowerPoint Presentation</vt:lpstr>
      <vt:lpstr>ePIC Resources</vt:lpstr>
      <vt:lpstr>EICUG Membership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Lajoie, John</dc:creator>
  <cp:lastModifiedBy>Lajoie, John</cp:lastModifiedBy>
  <cp:revision>32</cp:revision>
  <dcterms:created xsi:type="dcterms:W3CDTF">2025-01-23T07:42:35Z</dcterms:created>
  <dcterms:modified xsi:type="dcterms:W3CDTF">2025-07-18T11:37:43Z</dcterms:modified>
</cp:coreProperties>
</file>