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25"/>
  </p:notesMasterIdLst>
  <p:sldIdLst>
    <p:sldId id="4758" r:id="rId5"/>
    <p:sldId id="4808" r:id="rId6"/>
    <p:sldId id="5952" r:id="rId7"/>
    <p:sldId id="4798" r:id="rId8"/>
    <p:sldId id="4809" r:id="rId9"/>
    <p:sldId id="5946" r:id="rId10"/>
    <p:sldId id="4810" r:id="rId11"/>
    <p:sldId id="5948" r:id="rId12"/>
    <p:sldId id="5951" r:id="rId13"/>
    <p:sldId id="5957" r:id="rId14"/>
    <p:sldId id="5947" r:id="rId15"/>
    <p:sldId id="5954" r:id="rId16"/>
    <p:sldId id="5956" r:id="rId17"/>
    <p:sldId id="4759" r:id="rId18"/>
    <p:sldId id="5955" r:id="rId19"/>
    <p:sldId id="5949" r:id="rId20"/>
    <p:sldId id="5945" r:id="rId21"/>
    <p:sldId id="4807" r:id="rId22"/>
    <p:sldId id="4801" r:id="rId23"/>
    <p:sldId id="594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17" autoAdjust="0"/>
    <p:restoredTop sz="94724" autoAdjust="0"/>
  </p:normalViewPr>
  <p:slideViewPr>
    <p:cSldViewPr snapToGrid="0">
      <p:cViewPr varScale="1">
        <p:scale>
          <a:sx n="83" d="100"/>
          <a:sy n="83" d="100"/>
        </p:scale>
        <p:origin x="662" y="91"/>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7/11/2025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a:t>
            </a:fld>
            <a:endParaRPr lang="en-US"/>
          </a:p>
        </p:txBody>
      </p:sp>
    </p:spTree>
    <p:extLst>
      <p:ext uri="{BB962C8B-B14F-4D97-AF65-F5344CB8AC3E}">
        <p14:creationId xmlns:p14="http://schemas.microsoft.com/office/powerpoint/2010/main" val="11516108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1481540"/>
            <a:ext cx="10334625" cy="846237"/>
          </a:xfrm>
        </p:spPr>
        <p:txBody>
          <a:bodyPr anchor="t" anchorCtr="0"/>
          <a:lstStyle>
            <a:lvl1pPr algn="l">
              <a:lnSpc>
                <a:spcPct val="100000"/>
              </a:lnSpc>
              <a:defRPr sz="4400" b="1" i="0">
                <a:solidFill>
                  <a:schemeClr val="bg1"/>
                </a:solidFill>
                <a:latin typeface="+mn-lt"/>
                <a:cs typeface="Arial" panose="020B0604020202020204" pitchFamily="34" charset="0"/>
              </a:defRPr>
            </a:lvl1pPr>
          </a:lstStyle>
          <a:p>
            <a:r>
              <a:rPr lang="en-US" dirty="0"/>
              <a:t>&lt;Title from SC-2 Agenda&gt;</a:t>
            </a:r>
            <a:br>
              <a:rPr lang="en-US" dirty="0"/>
            </a:br>
            <a:endParaRPr lang="en-US" dirty="0"/>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hasCustomPrompt="1"/>
          </p:nvPr>
        </p:nvSpPr>
        <p:spPr>
          <a:xfrm>
            <a:off x="813176" y="4649660"/>
            <a:ext cx="4363736" cy="1019620"/>
          </a:xfrm>
        </p:spPr>
        <p:txBody>
          <a:bodyPr>
            <a:noAutofit/>
          </a:bodyPr>
          <a:lstStyle>
            <a:lvl1pPr marL="0" indent="0" algn="l">
              <a:lnSpc>
                <a:spcPct val="100000"/>
              </a:lnSpc>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SC-x Identifier</a:t>
            </a:r>
          </a:p>
          <a:p>
            <a:r>
              <a:rPr lang="en-US" dirty="0"/>
              <a:t>EIC CD-3A Director’s Review</a:t>
            </a:r>
          </a:p>
          <a:p>
            <a:r>
              <a:rPr lang="en-US" dirty="0"/>
              <a:t>October 10-13, 2023</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hasCustomPrompt="1"/>
          </p:nvPr>
        </p:nvSpPr>
        <p:spPr>
          <a:xfrm>
            <a:off x="813175" y="3103114"/>
            <a:ext cx="10334625" cy="448978"/>
          </a:xfrm>
        </p:spPr>
        <p:txBody>
          <a:bodyPr>
            <a:noAutofit/>
          </a:bodyPr>
          <a:lstStyle>
            <a:lvl1pPr marL="0" indent="0">
              <a:lnSpc>
                <a:spcPct val="100000"/>
              </a:lnSpc>
              <a:spcBef>
                <a:spcPts val="0"/>
              </a:spcBef>
              <a:buFontTx/>
              <a:buNone/>
              <a:defRPr sz="2800" b="1">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Presenter Name</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
        <p:nvSpPr>
          <p:cNvPr id="7" name="Text Placeholder 6">
            <a:extLst>
              <a:ext uri="{FF2B5EF4-FFF2-40B4-BE49-F238E27FC236}">
                <a16:creationId xmlns:a16="http://schemas.microsoft.com/office/drawing/2014/main" id="{E12F870F-A3EC-0442-4A49-50365EE5DD73}"/>
              </a:ext>
            </a:extLst>
          </p:cNvPr>
          <p:cNvSpPr>
            <a:spLocks noGrp="1"/>
          </p:cNvSpPr>
          <p:nvPr>
            <p:ph type="body" sz="quarter" idx="11" hasCustomPrompt="1"/>
          </p:nvPr>
        </p:nvSpPr>
        <p:spPr>
          <a:xfrm>
            <a:off x="812800" y="2193629"/>
            <a:ext cx="10334625" cy="501650"/>
          </a:xfrm>
        </p:spPr>
        <p:txBody>
          <a:bodyPr anchor="ctr"/>
          <a:lstStyle>
            <a:lvl1pPr marL="0" indent="0">
              <a:buFontTx/>
              <a:buNone/>
              <a:defRPr sz="2800">
                <a:solidFill>
                  <a:schemeClr val="bg1"/>
                </a:solidFill>
              </a:defRPr>
            </a:lvl1pPr>
            <a:lvl2pPr>
              <a:defRPr sz="2800">
                <a:solidFill>
                  <a:schemeClr val="bg1"/>
                </a:solidFill>
              </a:defRPr>
            </a:lvl2pPr>
            <a:lvl3pPr>
              <a:defRPr sz="2800">
                <a:solidFill>
                  <a:schemeClr val="bg1"/>
                </a:solidFill>
              </a:defRPr>
            </a:lvl3pPr>
            <a:lvl4pPr>
              <a:defRPr>
                <a:solidFill>
                  <a:schemeClr val="bg1"/>
                </a:solidFill>
              </a:defRPr>
            </a:lvl4pPr>
            <a:lvl5pPr>
              <a:defRPr>
                <a:solidFill>
                  <a:schemeClr val="bg1"/>
                </a:solidFill>
              </a:defRPr>
            </a:lvl5pPr>
          </a:lstStyle>
          <a:p>
            <a:pPr lvl="0"/>
            <a:r>
              <a:rPr lang="en-US" sz="2800" dirty="0"/>
              <a:t>Includes CD-3a, WBS </a:t>
            </a:r>
            <a:r>
              <a:rPr lang="en-US" sz="2800" dirty="0" err="1"/>
              <a:t>a.b.c.d</a:t>
            </a:r>
            <a:r>
              <a:rPr lang="en-US" sz="2800" dirty="0"/>
              <a:t> (if appropriate)</a:t>
            </a:r>
            <a:endParaRPr lang="en-US" dirty="0"/>
          </a:p>
        </p:txBody>
      </p:sp>
      <p:sp>
        <p:nvSpPr>
          <p:cNvPr id="12" name="Text Placeholder 11">
            <a:extLst>
              <a:ext uri="{FF2B5EF4-FFF2-40B4-BE49-F238E27FC236}">
                <a16:creationId xmlns:a16="http://schemas.microsoft.com/office/drawing/2014/main" id="{2FD74062-0C2E-090F-07DF-75D428DE15D2}"/>
              </a:ext>
            </a:extLst>
          </p:cNvPr>
          <p:cNvSpPr>
            <a:spLocks noGrp="1"/>
          </p:cNvSpPr>
          <p:nvPr>
            <p:ph type="body" sz="quarter" idx="12" hasCustomPrompt="1"/>
          </p:nvPr>
        </p:nvSpPr>
        <p:spPr>
          <a:xfrm>
            <a:off x="812800" y="3994927"/>
            <a:ext cx="10334625" cy="379542"/>
          </a:xfrm>
        </p:spPr>
        <p:txBody>
          <a:bodyPr>
            <a:noAutofit/>
          </a:bodyPr>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WBS a.bc.def… WBS Name (Exact from WBS)</a:t>
            </a:r>
          </a:p>
        </p:txBody>
      </p:sp>
      <p:sp>
        <p:nvSpPr>
          <p:cNvPr id="14" name="Text Placeholder 13">
            <a:extLst>
              <a:ext uri="{FF2B5EF4-FFF2-40B4-BE49-F238E27FC236}">
                <a16:creationId xmlns:a16="http://schemas.microsoft.com/office/drawing/2014/main" id="{1DFAD954-7DFC-3150-35B3-444AB26BD583}"/>
              </a:ext>
            </a:extLst>
          </p:cNvPr>
          <p:cNvSpPr>
            <a:spLocks noGrp="1"/>
          </p:cNvSpPr>
          <p:nvPr>
            <p:ph type="body" sz="quarter" idx="13" hasCustomPrompt="1"/>
          </p:nvPr>
        </p:nvSpPr>
        <p:spPr>
          <a:xfrm>
            <a:off x="812800" y="3552825"/>
            <a:ext cx="10334625" cy="477838"/>
          </a:xfrm>
        </p:spPr>
        <p:txBody>
          <a:bodyPr>
            <a:normAutofit/>
          </a:bodyPr>
          <a:lstStyle>
            <a:lvl1pPr marL="0" indent="0">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Project Role or Organizational Role if not Project</a:t>
            </a:r>
          </a:p>
        </p:txBody>
      </p:sp>
    </p:spTree>
    <p:extLst>
      <p:ext uri="{BB962C8B-B14F-4D97-AF65-F5344CB8AC3E}">
        <p14:creationId xmlns:p14="http://schemas.microsoft.com/office/powerpoint/2010/main" val="2371920937"/>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1481540"/>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4712963"/>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3441178"/>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571500" y="0"/>
            <a:ext cx="11499925" cy="676894"/>
          </a:xfrm>
          <a:prstGeom prst="rect">
            <a:avLst/>
          </a:prstGeom>
        </p:spPr>
        <p:txBody>
          <a:bodyPr vert="horz" lIns="91440" tIns="45720" rIns="91440" bIns="45720" rtlCol="0" anchor="ctr">
            <a:normAutofit/>
          </a:bodyPr>
          <a:lstStyle/>
          <a:p>
            <a:r>
              <a:rPr lang="en-US" dirty="0"/>
              <a:t>Click to edit Master title style</a:t>
            </a:r>
          </a:p>
        </p:txBody>
      </p:sp>
      <p:sp>
        <p:nvSpPr>
          <p:cNvPr id="14" name="Text Placeholder 13">
            <a:extLst>
              <a:ext uri="{FF2B5EF4-FFF2-40B4-BE49-F238E27FC236}">
                <a16:creationId xmlns:a16="http://schemas.microsoft.com/office/drawing/2014/main" id="{54C6E50E-3840-229D-97E9-6585956B40D4}"/>
              </a:ext>
            </a:extLst>
          </p:cNvPr>
          <p:cNvSpPr>
            <a:spLocks noGrp="1"/>
          </p:cNvSpPr>
          <p:nvPr>
            <p:ph type="body" sz="quarter" idx="10"/>
          </p:nvPr>
        </p:nvSpPr>
        <p:spPr>
          <a:xfrm>
            <a:off x="461963" y="981075"/>
            <a:ext cx="11499850" cy="5065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D9BCDB3-24E9-1B4D-0A74-4298674A99F5}"/>
              </a:ext>
            </a:extLst>
          </p:cNvPr>
          <p:cNvSpPr>
            <a:spLocks noGrp="1"/>
          </p:cNvSpPr>
          <p:nvPr>
            <p:ph type="sldNum" sz="quarter" idx="4"/>
          </p:nvPr>
        </p:nvSpPr>
        <p:spPr>
          <a:xfrm>
            <a:off x="11646272" y="6352220"/>
            <a:ext cx="432486" cy="365125"/>
          </a:xfrm>
          <a:prstGeom prst="rect">
            <a:avLst/>
          </a:prstGeom>
        </p:spPr>
        <p:txBody>
          <a:bodyPr lIns="0" tIns="0" rIns="0" bIns="0" anchor="ctr"/>
          <a:lstStyle>
            <a:lvl1pPr algn="ctr">
              <a:defRPr sz="1400"/>
            </a:lvl1pPr>
          </a:lstStyle>
          <a:p>
            <a:fld id="{933A556B-7C63-244D-9B7C-B0EA8042B330}" type="slidenum">
              <a:rPr lang="en-US" smtClean="0"/>
              <a:pPr/>
              <a:t>‹#›</a:t>
            </a:fld>
            <a:endParaRPr lang="en-US"/>
          </a:p>
        </p:txBody>
      </p:sp>
      <p:cxnSp>
        <p:nvCxnSpPr>
          <p:cNvPr id="3" name="Straight Connector 2">
            <a:extLst>
              <a:ext uri="{FF2B5EF4-FFF2-40B4-BE49-F238E27FC236}">
                <a16:creationId xmlns:a16="http://schemas.microsoft.com/office/drawing/2014/main" id="{4B224274-F62A-0549-BAD4-F30ACF48DB45}"/>
              </a:ext>
            </a:extLst>
          </p:cNvPr>
          <p:cNvCxnSpPr>
            <a:cxnSpLocks/>
          </p:cNvCxnSpPr>
          <p:nvPr userDrawn="1"/>
        </p:nvCxnSpPr>
        <p:spPr>
          <a:xfrm>
            <a:off x="472739" y="6274498"/>
            <a:ext cx="114999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F7FA5F5-4A14-EA41-87C9-7867F7DC6D20}"/>
              </a:ext>
            </a:extLst>
          </p:cNvPr>
          <p:cNvSpPr txBox="1"/>
          <p:nvPr userDrawn="1"/>
        </p:nvSpPr>
        <p:spPr>
          <a:xfrm>
            <a:off x="368933" y="6577288"/>
            <a:ext cx="4214948" cy="246221"/>
          </a:xfrm>
          <a:prstGeom prst="rect">
            <a:avLst/>
          </a:prstGeom>
          <a:noFill/>
        </p:spPr>
        <p:txBody>
          <a:bodyPr wrap="square">
            <a:spAutoFit/>
          </a:bodyPr>
          <a:lstStyle/>
          <a:p>
            <a:pPr algn="l"/>
            <a:r>
              <a:rPr lang="en-US" sz="1000" dirty="0"/>
              <a:t>EIC CD-3A Review, November 14-16, 2023</a:t>
            </a:r>
          </a:p>
        </p:txBody>
      </p:sp>
      <p:sp>
        <p:nvSpPr>
          <p:cNvPr id="5" name="TextBox 4">
            <a:extLst>
              <a:ext uri="{FF2B5EF4-FFF2-40B4-BE49-F238E27FC236}">
                <a16:creationId xmlns:a16="http://schemas.microsoft.com/office/drawing/2014/main" id="{BDC487EC-0BE4-E045-8215-C57AE9AE4102}"/>
              </a:ext>
            </a:extLst>
          </p:cNvPr>
          <p:cNvSpPr txBox="1"/>
          <p:nvPr userDrawn="1"/>
        </p:nvSpPr>
        <p:spPr>
          <a:xfrm>
            <a:off x="4217926" y="6569102"/>
            <a:ext cx="3756147" cy="253916"/>
          </a:xfrm>
          <a:prstGeom prst="rect">
            <a:avLst/>
          </a:prstGeom>
          <a:noFill/>
        </p:spPr>
        <p:txBody>
          <a:bodyPr wrap="square">
            <a:spAutoFit/>
          </a:bodyPr>
          <a:lstStyle/>
          <a:p>
            <a:pPr algn="ctr"/>
            <a:r>
              <a:rPr lang="en-US" sz="1000" dirty="0"/>
              <a:t>R. Sharma</a:t>
            </a:r>
          </a:p>
        </p:txBody>
      </p:sp>
    </p:spTree>
    <p:extLst>
      <p:ext uri="{BB962C8B-B14F-4D97-AF65-F5344CB8AC3E}">
        <p14:creationId xmlns:p14="http://schemas.microsoft.com/office/powerpoint/2010/main" val="2391252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23751"/>
            <a:ext cx="11499925" cy="825178"/>
          </a:xfrm>
        </p:spPr>
        <p:txBody>
          <a:bodyPr/>
          <a:lstStyle>
            <a:lvl1pPr>
              <a:defRPr>
                <a:solidFill>
                  <a:schemeClr val="tx1"/>
                </a:solidFill>
                <a:latin typeface="Arial" charset="0"/>
                <a:ea typeface="Arial" charset="0"/>
                <a:cs typeface="Arial" charset="0"/>
              </a:defRPr>
            </a:lvl1pPr>
          </a:lstStyle>
          <a:p>
            <a:r>
              <a:rPr lang="en-US" dirty="0"/>
              <a:t>Heading</a:t>
            </a:r>
          </a:p>
        </p:txBody>
      </p:sp>
      <p:sp>
        <p:nvSpPr>
          <p:cNvPr id="3" name="Content Placeholder 2"/>
          <p:cNvSpPr>
            <a:spLocks noGrp="1"/>
          </p:cNvSpPr>
          <p:nvPr>
            <p:ph idx="1"/>
          </p:nvPr>
        </p:nvSpPr>
        <p:spPr>
          <a:xfrm>
            <a:off x="571500" y="761609"/>
            <a:ext cx="11499925" cy="4865858"/>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endParaRPr lang="en-US" dirty="0"/>
          </a:p>
        </p:txBody>
      </p:sp>
      <p:sp>
        <p:nvSpPr>
          <p:cNvPr id="6" name="Slide Number Placeholder 5"/>
          <p:cNvSpPr>
            <a:spLocks noGrp="1"/>
          </p:cNvSpPr>
          <p:nvPr>
            <p:ph type="sldNum" sz="quarter" idx="12"/>
          </p:nvPr>
        </p:nvSpPr>
        <p:spPr>
          <a:xfrm>
            <a:off x="4724400" y="6362007"/>
            <a:ext cx="2743200" cy="365125"/>
          </a:xfrm>
          <a:prstGeom prst="rect">
            <a:avLst/>
          </a:prstGeom>
        </p:spPr>
        <p:txBody>
          <a:bodyPr/>
          <a:lstStyle>
            <a:lvl1pPr algn="ctr">
              <a:defRPr/>
            </a:lvl1pPr>
          </a:lstStyle>
          <a:p>
            <a:fld id="{893C5830-40F3-F04E-B2E3-10E6672BA8FF}" type="slidenum">
              <a:rPr lang="en-US" smtClean="0"/>
              <a:pPr/>
              <a:t>‹#›</a:t>
            </a:fld>
            <a:endParaRPr lang="en-US"/>
          </a:p>
        </p:txBody>
      </p:sp>
    </p:spTree>
    <p:extLst>
      <p:ext uri="{BB962C8B-B14F-4D97-AF65-F5344CB8AC3E}">
        <p14:creationId xmlns:p14="http://schemas.microsoft.com/office/powerpoint/2010/main" val="38363922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0"/>
            <a:ext cx="11499925" cy="641268"/>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809111"/>
            <a:ext cx="11499925" cy="48658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571500" y="647048"/>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CDBE15E-918B-934C-B2BA-5FF9AAD315E2}"/>
              </a:ext>
            </a:extLst>
          </p:cNvPr>
          <p:cNvCxnSpPr>
            <a:cxnSpLocks/>
          </p:cNvCxnSpPr>
          <p:nvPr userDrawn="1"/>
        </p:nvCxnSpPr>
        <p:spPr>
          <a:xfrm>
            <a:off x="472739" y="6274498"/>
            <a:ext cx="114999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B45A4DB-8197-4F27-BE59-FDF24299C61C}"/>
              </a:ext>
            </a:extLst>
          </p:cNvPr>
          <p:cNvSpPr txBox="1"/>
          <p:nvPr userDrawn="1"/>
        </p:nvSpPr>
        <p:spPr>
          <a:xfrm>
            <a:off x="365760" y="6490194"/>
            <a:ext cx="11043138" cy="307777"/>
          </a:xfrm>
          <a:prstGeom prst="rect">
            <a:avLst/>
          </a:prstGeom>
          <a:noFill/>
        </p:spPr>
        <p:txBody>
          <a:bodyPr wrap="square">
            <a:spAutoFit/>
          </a:bodyPr>
          <a:lstStyle/>
          <a:p>
            <a:pPr algn="l"/>
            <a:r>
              <a:rPr lang="en-US" sz="1400" dirty="0"/>
              <a:t>SVT Meeting 7/10/25</a:t>
            </a:r>
          </a:p>
        </p:txBody>
      </p:sp>
      <p:sp>
        <p:nvSpPr>
          <p:cNvPr id="10" name="TextBox 9">
            <a:extLst>
              <a:ext uri="{FF2B5EF4-FFF2-40B4-BE49-F238E27FC236}">
                <a16:creationId xmlns:a16="http://schemas.microsoft.com/office/drawing/2014/main" id="{3314749B-2222-4967-9577-C68C9DD38A21}"/>
              </a:ext>
            </a:extLst>
          </p:cNvPr>
          <p:cNvSpPr txBox="1"/>
          <p:nvPr userDrawn="1"/>
        </p:nvSpPr>
        <p:spPr>
          <a:xfrm>
            <a:off x="11541499" y="6490193"/>
            <a:ext cx="513209" cy="307777"/>
          </a:xfrm>
          <a:prstGeom prst="rect">
            <a:avLst/>
          </a:prstGeom>
          <a:noFill/>
        </p:spPr>
        <p:txBody>
          <a:bodyPr wrap="square" anchor="ctr">
            <a:spAutoFit/>
          </a:bodyPr>
          <a:lstStyle/>
          <a:p>
            <a:pPr algn="r"/>
            <a:fld id="{E5E7E6BA-9547-40BA-BC84-EED48D8D50C1}" type="slidenum">
              <a:rPr lang="en-US" sz="1400" b="0" smtClean="0">
                <a:solidFill>
                  <a:schemeClr val="tx1"/>
                </a:solidFill>
              </a:rPr>
              <a:pPr algn="r"/>
              <a:t>‹#›</a:t>
            </a:fld>
            <a:endParaRPr lang="en-US" sz="1400" b="0" dirty="0">
              <a:solidFill>
                <a:schemeClr val="tx1"/>
              </a:solidFill>
            </a:endParaRPr>
          </a:p>
        </p:txBody>
      </p:sp>
      <p:sp>
        <p:nvSpPr>
          <p:cNvPr id="12" name="TextBox 11">
            <a:extLst>
              <a:ext uri="{FF2B5EF4-FFF2-40B4-BE49-F238E27FC236}">
                <a16:creationId xmlns:a16="http://schemas.microsoft.com/office/drawing/2014/main" id="{6CC5B1C6-3C82-4576-88F8-2AD0C3339FF5}"/>
              </a:ext>
            </a:extLst>
          </p:cNvPr>
          <p:cNvSpPr txBox="1"/>
          <p:nvPr userDrawn="1"/>
        </p:nvSpPr>
        <p:spPr>
          <a:xfrm>
            <a:off x="4306873" y="6490193"/>
            <a:ext cx="3756147" cy="307777"/>
          </a:xfrm>
          <a:prstGeom prst="rect">
            <a:avLst/>
          </a:prstGeom>
          <a:noFill/>
        </p:spPr>
        <p:txBody>
          <a:bodyPr wrap="square">
            <a:spAutoFit/>
          </a:bodyPr>
          <a:lstStyle/>
          <a:p>
            <a:pPr algn="ctr"/>
            <a:r>
              <a:rPr lang="en-US" sz="1400" dirty="0"/>
              <a:t>R. Wimmer</a:t>
            </a:r>
          </a:p>
        </p:txBody>
      </p:sp>
      <p:sp>
        <p:nvSpPr>
          <p:cNvPr id="8" name="Slide Number Placeholder 7">
            <a:extLst>
              <a:ext uri="{FF2B5EF4-FFF2-40B4-BE49-F238E27FC236}">
                <a16:creationId xmlns:a16="http://schemas.microsoft.com/office/drawing/2014/main" id="{AB60CF06-DD34-8E9B-3F88-8E8C30ACFC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61D5AA8-F09E-4D68-A0E2-46023E68FFD3}" type="slidenum">
              <a:rPr lang="en-US" smtClean="0"/>
              <a:t>‹#›</a:t>
            </a:fld>
            <a:endParaRPr lang="en-US"/>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7" r:id="rId4"/>
    <p:sldLayoutId id="2147483668" r:id="rId5"/>
  </p:sldLayoutIdLst>
  <p:hf hdr="0" ftr="0" dt="0"/>
  <p:txStyles>
    <p:titleStyle>
      <a:lvl1pPr algn="l" defTabSz="914400" rtl="0" eaLnBrk="1" latinLnBrk="0" hangingPunct="1">
        <a:lnSpc>
          <a:spcPct val="90000"/>
        </a:lnSpc>
        <a:spcBef>
          <a:spcPct val="0"/>
        </a:spcBef>
        <a:buNone/>
        <a:defRPr sz="3000" b="1" u="none"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1F5B5-4B25-C469-87BE-41A75A7120BC}"/>
              </a:ext>
            </a:extLst>
          </p:cNvPr>
          <p:cNvSpPr>
            <a:spLocks noGrp="1"/>
          </p:cNvSpPr>
          <p:nvPr>
            <p:ph type="ctrTitle"/>
          </p:nvPr>
        </p:nvSpPr>
        <p:spPr>
          <a:xfrm>
            <a:off x="708814" y="1143474"/>
            <a:ext cx="10334625" cy="846237"/>
          </a:xfrm>
        </p:spPr>
        <p:txBody>
          <a:bodyPr>
            <a:normAutofit fontScale="90000"/>
          </a:bodyPr>
          <a:lstStyle/>
          <a:p>
            <a:r>
              <a:rPr lang="en-US" dirty="0"/>
              <a:t>Integration, Installation and Infrastructure (Triple I Group)</a:t>
            </a:r>
            <a:br>
              <a:rPr lang="en-US" dirty="0"/>
            </a:br>
            <a:endParaRPr lang="en-US" dirty="0"/>
          </a:p>
        </p:txBody>
      </p:sp>
      <p:sp>
        <p:nvSpPr>
          <p:cNvPr id="4" name="Text Placeholder 3">
            <a:extLst>
              <a:ext uri="{FF2B5EF4-FFF2-40B4-BE49-F238E27FC236}">
                <a16:creationId xmlns:a16="http://schemas.microsoft.com/office/drawing/2014/main" id="{EE1A2A0F-F73E-004D-868A-1A4D79DBE132}"/>
              </a:ext>
            </a:extLst>
          </p:cNvPr>
          <p:cNvSpPr>
            <a:spLocks noGrp="1"/>
          </p:cNvSpPr>
          <p:nvPr>
            <p:ph type="body" sz="quarter" idx="10"/>
          </p:nvPr>
        </p:nvSpPr>
        <p:spPr>
          <a:xfrm>
            <a:off x="813175" y="3103114"/>
            <a:ext cx="10334625" cy="448978"/>
          </a:xfrm>
        </p:spPr>
        <p:txBody>
          <a:bodyPr>
            <a:normAutofit fontScale="92500" lnSpcReduction="10000"/>
          </a:bodyPr>
          <a:lstStyle/>
          <a:p>
            <a:r>
              <a:rPr lang="en-US"/>
              <a:t>Roland Wimmer</a:t>
            </a:r>
            <a:endParaRPr lang="en-US" dirty="0"/>
          </a:p>
        </p:txBody>
      </p:sp>
      <p:sp>
        <p:nvSpPr>
          <p:cNvPr id="11" name="Text Placeholder 10">
            <a:extLst>
              <a:ext uri="{FF2B5EF4-FFF2-40B4-BE49-F238E27FC236}">
                <a16:creationId xmlns:a16="http://schemas.microsoft.com/office/drawing/2014/main" id="{99059204-FF2B-03A6-FAB7-9DE25E7F11DA}"/>
              </a:ext>
            </a:extLst>
          </p:cNvPr>
          <p:cNvSpPr>
            <a:spLocks noGrp="1"/>
          </p:cNvSpPr>
          <p:nvPr>
            <p:ph type="body" sz="quarter" idx="11"/>
          </p:nvPr>
        </p:nvSpPr>
        <p:spPr>
          <a:xfrm>
            <a:off x="748195" y="2567210"/>
            <a:ext cx="10334625" cy="501650"/>
          </a:xfrm>
        </p:spPr>
        <p:txBody>
          <a:bodyPr/>
          <a:lstStyle/>
          <a:p>
            <a:r>
              <a:rPr lang="en-US" dirty="0"/>
              <a:t>Services and Maintenance</a:t>
            </a:r>
          </a:p>
        </p:txBody>
      </p:sp>
    </p:spTree>
    <p:extLst>
      <p:ext uri="{BB962C8B-B14F-4D97-AF65-F5344CB8AC3E}">
        <p14:creationId xmlns:p14="http://schemas.microsoft.com/office/powerpoint/2010/main" val="4134062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84215-480B-D2D9-A26C-5E8B827E9F77}"/>
              </a:ext>
            </a:extLst>
          </p:cNvPr>
          <p:cNvSpPr>
            <a:spLocks noGrp="1"/>
          </p:cNvSpPr>
          <p:nvPr>
            <p:ph type="title"/>
          </p:nvPr>
        </p:nvSpPr>
        <p:spPr/>
        <p:txBody>
          <a:bodyPr/>
          <a:lstStyle/>
          <a:p>
            <a:r>
              <a:rPr lang="en-US" dirty="0"/>
              <a:t>Maintenance done in Experimental Hall</a:t>
            </a:r>
          </a:p>
        </p:txBody>
      </p:sp>
      <p:pic>
        <p:nvPicPr>
          <p:cNvPr id="5" name="EPC-CTR-ASM-000-EPIC_Central_Barrel ToF CYMBAL Movement3">
            <a:hlinkClick r:id="" action="ppaction://media"/>
            <a:extLst>
              <a:ext uri="{FF2B5EF4-FFF2-40B4-BE49-F238E27FC236}">
                <a16:creationId xmlns:a16="http://schemas.microsoft.com/office/drawing/2014/main" id="{C3C23E4E-4D87-BFB4-BB22-9F2264C31C1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25469" y="698525"/>
            <a:ext cx="10341061" cy="5460950"/>
          </a:xfrm>
        </p:spPr>
      </p:pic>
    </p:spTree>
    <p:extLst>
      <p:ext uri="{BB962C8B-B14F-4D97-AF65-F5344CB8AC3E}">
        <p14:creationId xmlns:p14="http://schemas.microsoft.com/office/powerpoint/2010/main" val="99716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0DB22-CBAA-6AFB-ABC2-DEA03B8E52D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A6E0A00-6DAB-8614-506F-20F6F6516E60}"/>
              </a:ext>
            </a:extLst>
          </p:cNvPr>
          <p:cNvPicPr>
            <a:picLocks noChangeAspect="1"/>
          </p:cNvPicPr>
          <p:nvPr/>
        </p:nvPicPr>
        <p:blipFill>
          <a:blip r:embed="rId2">
            <a:clrChange>
              <a:clrFrom>
                <a:srgbClr val="1A1F25"/>
              </a:clrFrom>
              <a:clrTo>
                <a:srgbClr val="1A1F25">
                  <a:alpha val="0"/>
                </a:srgbClr>
              </a:clrTo>
            </a:clrChange>
          </a:blip>
          <a:srcRect t="4170" r="701" b="2304"/>
          <a:stretch>
            <a:fillRect/>
          </a:stretch>
        </p:blipFill>
        <p:spPr>
          <a:xfrm>
            <a:off x="582065" y="2203786"/>
            <a:ext cx="6399696" cy="3975341"/>
          </a:xfrm>
          <a:prstGeom prst="rect">
            <a:avLst/>
          </a:prstGeom>
        </p:spPr>
      </p:pic>
      <p:cxnSp>
        <p:nvCxnSpPr>
          <p:cNvPr id="18" name="Straight Arrow Connector 17">
            <a:extLst>
              <a:ext uri="{FF2B5EF4-FFF2-40B4-BE49-F238E27FC236}">
                <a16:creationId xmlns:a16="http://schemas.microsoft.com/office/drawing/2014/main" id="{7AAC1494-D3FE-8A9F-49F6-A063E9979951}"/>
              </a:ext>
            </a:extLst>
          </p:cNvPr>
          <p:cNvCxnSpPr>
            <a:cxnSpLocks/>
          </p:cNvCxnSpPr>
          <p:nvPr/>
        </p:nvCxnSpPr>
        <p:spPr>
          <a:xfrm flipH="1" flipV="1">
            <a:off x="4526606" y="2788255"/>
            <a:ext cx="784303" cy="629829"/>
          </a:xfrm>
          <a:prstGeom prst="straightConnector1">
            <a:avLst/>
          </a:prstGeom>
          <a:ln w="762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49256A9-2962-5A45-3C88-9AECEA931626}"/>
              </a:ext>
            </a:extLst>
          </p:cNvPr>
          <p:cNvSpPr>
            <a:spLocks noGrp="1"/>
          </p:cNvSpPr>
          <p:nvPr>
            <p:ph type="title"/>
          </p:nvPr>
        </p:nvSpPr>
        <p:spPr/>
        <p:txBody>
          <a:bodyPr/>
          <a:lstStyle/>
          <a:p>
            <a:r>
              <a:rPr lang="en-US" dirty="0"/>
              <a:t>Maintenance Updates</a:t>
            </a:r>
          </a:p>
        </p:txBody>
      </p:sp>
      <p:sp>
        <p:nvSpPr>
          <p:cNvPr id="3" name="Text Placeholder 2">
            <a:extLst>
              <a:ext uri="{FF2B5EF4-FFF2-40B4-BE49-F238E27FC236}">
                <a16:creationId xmlns:a16="http://schemas.microsoft.com/office/drawing/2014/main" id="{F02CAA1E-77C0-6949-04FD-2306323AFCB9}"/>
              </a:ext>
            </a:extLst>
          </p:cNvPr>
          <p:cNvSpPr>
            <a:spLocks noGrp="1"/>
          </p:cNvSpPr>
          <p:nvPr>
            <p:ph type="body" sz="quarter" idx="10"/>
          </p:nvPr>
        </p:nvSpPr>
        <p:spPr>
          <a:xfrm>
            <a:off x="461963" y="981075"/>
            <a:ext cx="7247908" cy="5065713"/>
          </a:xfrm>
        </p:spPr>
        <p:txBody>
          <a:bodyPr>
            <a:normAutofit/>
          </a:bodyPr>
          <a:lstStyle/>
          <a:p>
            <a:pPr marL="0" indent="0">
              <a:buNone/>
            </a:pPr>
            <a:r>
              <a:rPr lang="en-US" sz="2000" dirty="0"/>
              <a:t>As an example, if we wanted to get access to the 12 O'clock position </a:t>
            </a:r>
            <a:r>
              <a:rPr lang="en-US" sz="2000" dirty="0" err="1"/>
              <a:t>ToF</a:t>
            </a:r>
            <a:r>
              <a:rPr lang="en-US" sz="2000" dirty="0"/>
              <a:t> and CYMBAL, we would have to disconnect the SVT services that are in front of that sector and move them out of the way such that we can pull that sector out. </a:t>
            </a:r>
          </a:p>
        </p:txBody>
      </p:sp>
      <p:pic>
        <p:nvPicPr>
          <p:cNvPr id="7" name="Picture 6">
            <a:extLst>
              <a:ext uri="{FF2B5EF4-FFF2-40B4-BE49-F238E27FC236}">
                <a16:creationId xmlns:a16="http://schemas.microsoft.com/office/drawing/2014/main" id="{AC401DC0-B8AA-2139-5F64-F450229E95A3}"/>
              </a:ext>
            </a:extLst>
          </p:cNvPr>
          <p:cNvPicPr>
            <a:picLocks noChangeAspect="1"/>
          </p:cNvPicPr>
          <p:nvPr/>
        </p:nvPicPr>
        <p:blipFill>
          <a:blip r:embed="rId3"/>
          <a:srcRect b="41806"/>
          <a:stretch>
            <a:fillRect/>
          </a:stretch>
        </p:blipFill>
        <p:spPr>
          <a:xfrm>
            <a:off x="7932558" y="3740684"/>
            <a:ext cx="4029255" cy="2438443"/>
          </a:xfrm>
          <a:prstGeom prst="rect">
            <a:avLst/>
          </a:prstGeom>
        </p:spPr>
      </p:pic>
      <p:pic>
        <p:nvPicPr>
          <p:cNvPr id="9" name="Picture 8">
            <a:extLst>
              <a:ext uri="{FF2B5EF4-FFF2-40B4-BE49-F238E27FC236}">
                <a16:creationId xmlns:a16="http://schemas.microsoft.com/office/drawing/2014/main" id="{54FA07A5-AF9B-23E0-5664-ECE7F1D940FE}"/>
              </a:ext>
            </a:extLst>
          </p:cNvPr>
          <p:cNvPicPr>
            <a:picLocks noChangeAspect="1"/>
          </p:cNvPicPr>
          <p:nvPr/>
        </p:nvPicPr>
        <p:blipFill>
          <a:blip r:embed="rId4"/>
          <a:srcRect b="41750"/>
          <a:stretch>
            <a:fillRect/>
          </a:stretch>
        </p:blipFill>
        <p:spPr>
          <a:xfrm>
            <a:off x="7868949" y="1116667"/>
            <a:ext cx="4092864" cy="2444014"/>
          </a:xfrm>
          <a:prstGeom prst="rect">
            <a:avLst/>
          </a:prstGeom>
        </p:spPr>
      </p:pic>
      <p:cxnSp>
        <p:nvCxnSpPr>
          <p:cNvPr id="6" name="Straight Connector 5">
            <a:extLst>
              <a:ext uri="{FF2B5EF4-FFF2-40B4-BE49-F238E27FC236}">
                <a16:creationId xmlns:a16="http://schemas.microsoft.com/office/drawing/2014/main" id="{3D367D0A-ACFE-088D-0960-3DD32824036D}"/>
              </a:ext>
            </a:extLst>
          </p:cNvPr>
          <p:cNvCxnSpPr>
            <a:cxnSpLocks/>
          </p:cNvCxnSpPr>
          <p:nvPr/>
        </p:nvCxnSpPr>
        <p:spPr>
          <a:xfrm flipH="1">
            <a:off x="10072282" y="4466383"/>
            <a:ext cx="185429" cy="3667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54804C-EF2B-6573-3958-70942CF510E7}"/>
              </a:ext>
            </a:extLst>
          </p:cNvPr>
          <p:cNvCxnSpPr>
            <a:cxnSpLocks/>
          </p:cNvCxnSpPr>
          <p:nvPr/>
        </p:nvCxnSpPr>
        <p:spPr>
          <a:xfrm>
            <a:off x="9756056" y="4803734"/>
            <a:ext cx="34257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4599A82-8EAA-3B45-B0B0-688DF51693B2}"/>
              </a:ext>
            </a:extLst>
          </p:cNvPr>
          <p:cNvCxnSpPr>
            <a:cxnSpLocks/>
          </p:cNvCxnSpPr>
          <p:nvPr/>
        </p:nvCxnSpPr>
        <p:spPr>
          <a:xfrm flipH="1" flipV="1">
            <a:off x="9607693" y="4448752"/>
            <a:ext cx="181787" cy="35498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E17DCCD-9400-7C96-D034-AC54B135955C}"/>
              </a:ext>
            </a:extLst>
          </p:cNvPr>
          <p:cNvCxnSpPr>
            <a:cxnSpLocks/>
          </p:cNvCxnSpPr>
          <p:nvPr/>
        </p:nvCxnSpPr>
        <p:spPr>
          <a:xfrm>
            <a:off x="9607693" y="4486147"/>
            <a:ext cx="65880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D1EA532-6C2A-E5B0-4CA0-7C01C5ABE215}"/>
              </a:ext>
            </a:extLst>
          </p:cNvPr>
          <p:cNvCxnSpPr>
            <a:cxnSpLocks/>
          </p:cNvCxnSpPr>
          <p:nvPr/>
        </p:nvCxnSpPr>
        <p:spPr>
          <a:xfrm flipV="1">
            <a:off x="9070090" y="1547085"/>
            <a:ext cx="390888" cy="184463"/>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6C462AC-502E-A256-548C-CE89040E0D7D}"/>
              </a:ext>
            </a:extLst>
          </p:cNvPr>
          <p:cNvCxnSpPr>
            <a:cxnSpLocks/>
          </p:cNvCxnSpPr>
          <p:nvPr/>
        </p:nvCxnSpPr>
        <p:spPr>
          <a:xfrm>
            <a:off x="9460978" y="1538300"/>
            <a:ext cx="887188" cy="8785"/>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E19C52C-3844-3ECB-C259-2D86482DA6EA}"/>
              </a:ext>
            </a:extLst>
          </p:cNvPr>
          <p:cNvCxnSpPr>
            <a:cxnSpLocks/>
          </p:cNvCxnSpPr>
          <p:nvPr/>
        </p:nvCxnSpPr>
        <p:spPr>
          <a:xfrm>
            <a:off x="10348166" y="1547085"/>
            <a:ext cx="390888" cy="195572"/>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35" name="Arrow: Curved Left 34">
            <a:extLst>
              <a:ext uri="{FF2B5EF4-FFF2-40B4-BE49-F238E27FC236}">
                <a16:creationId xmlns:a16="http://schemas.microsoft.com/office/drawing/2014/main" id="{3E462531-DDDE-234B-61F5-946F8E357A7A}"/>
              </a:ext>
            </a:extLst>
          </p:cNvPr>
          <p:cNvSpPr/>
          <p:nvPr/>
        </p:nvSpPr>
        <p:spPr>
          <a:xfrm>
            <a:off x="10887418" y="1200115"/>
            <a:ext cx="722516" cy="2217969"/>
          </a:xfrm>
          <a:prstGeom prst="curvedLeftArrow">
            <a:avLst>
              <a:gd name="adj1" fmla="val 59670"/>
              <a:gd name="adj2" fmla="val 129368"/>
              <a:gd name="adj3" fmla="val 25000"/>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6" name="Straight Connector 35">
            <a:extLst>
              <a:ext uri="{FF2B5EF4-FFF2-40B4-BE49-F238E27FC236}">
                <a16:creationId xmlns:a16="http://schemas.microsoft.com/office/drawing/2014/main" id="{56F8BBB3-4174-79C6-BEDD-388CCBEE6A12}"/>
              </a:ext>
            </a:extLst>
          </p:cNvPr>
          <p:cNvCxnSpPr>
            <a:cxnSpLocks/>
          </p:cNvCxnSpPr>
          <p:nvPr/>
        </p:nvCxnSpPr>
        <p:spPr>
          <a:xfrm flipH="1" flipV="1">
            <a:off x="9082860" y="1740333"/>
            <a:ext cx="378118" cy="718369"/>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7A1A5C1-906D-8D67-C1BA-567914574869}"/>
              </a:ext>
            </a:extLst>
          </p:cNvPr>
          <p:cNvCxnSpPr>
            <a:cxnSpLocks/>
          </p:cNvCxnSpPr>
          <p:nvPr/>
        </p:nvCxnSpPr>
        <p:spPr>
          <a:xfrm flipV="1">
            <a:off x="10348166" y="1751442"/>
            <a:ext cx="390888" cy="70726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9A52354-3398-E5DB-8C8B-DF71E0B4DDDD}"/>
              </a:ext>
            </a:extLst>
          </p:cNvPr>
          <p:cNvCxnSpPr>
            <a:cxnSpLocks/>
          </p:cNvCxnSpPr>
          <p:nvPr/>
        </p:nvCxnSpPr>
        <p:spPr>
          <a:xfrm>
            <a:off x="4015510" y="2703315"/>
            <a:ext cx="887188" cy="8785"/>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Arrow: Right 13">
            <a:extLst>
              <a:ext uri="{FF2B5EF4-FFF2-40B4-BE49-F238E27FC236}">
                <a16:creationId xmlns:a16="http://schemas.microsoft.com/office/drawing/2014/main" id="{7B71DDA7-1BB8-9ECC-B747-AD3FFAA5E415}"/>
              </a:ext>
            </a:extLst>
          </p:cNvPr>
          <p:cNvSpPr/>
          <p:nvPr/>
        </p:nvSpPr>
        <p:spPr>
          <a:xfrm>
            <a:off x="1220116" y="2425351"/>
            <a:ext cx="1368954" cy="676691"/>
          </a:xfrm>
          <a:prstGeom prst="rightArrow">
            <a:avLst>
              <a:gd name="adj1" fmla="val 39081"/>
              <a:gd name="adj2" fmla="val 6228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2587BA9-A731-8B22-C1D8-8899775D9243}"/>
              </a:ext>
            </a:extLst>
          </p:cNvPr>
          <p:cNvSpPr/>
          <p:nvPr/>
        </p:nvSpPr>
        <p:spPr>
          <a:xfrm>
            <a:off x="4952508" y="3211960"/>
            <a:ext cx="1368954" cy="43408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Disconnect</a:t>
            </a:r>
          </a:p>
        </p:txBody>
      </p:sp>
    </p:spTree>
    <p:extLst>
      <p:ext uri="{BB962C8B-B14F-4D97-AF65-F5344CB8AC3E}">
        <p14:creationId xmlns:p14="http://schemas.microsoft.com/office/powerpoint/2010/main" val="691880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C5A4E-A167-6780-515A-7CCB8DDC50E0}"/>
              </a:ext>
            </a:extLst>
          </p:cNvPr>
          <p:cNvSpPr>
            <a:spLocks noGrp="1"/>
          </p:cNvSpPr>
          <p:nvPr>
            <p:ph type="title"/>
          </p:nvPr>
        </p:nvSpPr>
        <p:spPr/>
        <p:txBody>
          <a:bodyPr/>
          <a:lstStyle/>
          <a:p>
            <a:r>
              <a:rPr lang="en-US" dirty="0"/>
              <a:t>Maintenance Updates</a:t>
            </a:r>
          </a:p>
        </p:txBody>
      </p:sp>
      <p:sp>
        <p:nvSpPr>
          <p:cNvPr id="3" name="Text Placeholder 2">
            <a:extLst>
              <a:ext uri="{FF2B5EF4-FFF2-40B4-BE49-F238E27FC236}">
                <a16:creationId xmlns:a16="http://schemas.microsoft.com/office/drawing/2014/main" id="{12E9D308-8F9E-2BB9-6EDE-225D0691EBEA}"/>
              </a:ext>
            </a:extLst>
          </p:cNvPr>
          <p:cNvSpPr>
            <a:spLocks noGrp="1"/>
          </p:cNvSpPr>
          <p:nvPr>
            <p:ph type="body" sz="quarter" idx="10"/>
          </p:nvPr>
        </p:nvSpPr>
        <p:spPr/>
        <p:txBody>
          <a:bodyPr>
            <a:normAutofit/>
          </a:bodyPr>
          <a:lstStyle/>
          <a:p>
            <a:pPr marL="0" indent="0">
              <a:buNone/>
            </a:pPr>
            <a:r>
              <a:rPr lang="en-US" sz="2000" dirty="0"/>
              <a:t>With the </a:t>
            </a:r>
            <a:r>
              <a:rPr lang="en-US" sz="2000" dirty="0" err="1"/>
              <a:t>ToF</a:t>
            </a:r>
            <a:r>
              <a:rPr lang="en-US" sz="2000" dirty="0"/>
              <a:t> and CYMBAL update the services will need a slight rerouting. The MPGD disk will need to be smaller and allow for services to pass by it without hindering the removal of CYMBAL</a:t>
            </a:r>
          </a:p>
        </p:txBody>
      </p:sp>
      <p:pic>
        <p:nvPicPr>
          <p:cNvPr id="5" name="Picture 4">
            <a:extLst>
              <a:ext uri="{FF2B5EF4-FFF2-40B4-BE49-F238E27FC236}">
                <a16:creationId xmlns:a16="http://schemas.microsoft.com/office/drawing/2014/main" id="{D2F6558E-5669-7262-8D31-98A616138D83}"/>
              </a:ext>
            </a:extLst>
          </p:cNvPr>
          <p:cNvPicPr>
            <a:picLocks noChangeAspect="1"/>
          </p:cNvPicPr>
          <p:nvPr/>
        </p:nvPicPr>
        <p:blipFill>
          <a:blip r:embed="rId2">
            <a:clrChange>
              <a:clrFrom>
                <a:srgbClr val="1A1F25"/>
              </a:clrFrom>
              <a:clrTo>
                <a:srgbClr val="1A1F25">
                  <a:alpha val="0"/>
                </a:srgbClr>
              </a:clrTo>
            </a:clrChange>
          </a:blip>
          <a:stretch>
            <a:fillRect/>
          </a:stretch>
        </p:blipFill>
        <p:spPr>
          <a:xfrm>
            <a:off x="571500" y="1843668"/>
            <a:ext cx="10539413" cy="4390877"/>
          </a:xfrm>
          <a:prstGeom prst="rect">
            <a:avLst/>
          </a:prstGeom>
        </p:spPr>
      </p:pic>
      <p:sp>
        <p:nvSpPr>
          <p:cNvPr id="6" name="Arrow: Right 5">
            <a:extLst>
              <a:ext uri="{FF2B5EF4-FFF2-40B4-BE49-F238E27FC236}">
                <a16:creationId xmlns:a16="http://schemas.microsoft.com/office/drawing/2014/main" id="{9C8631B0-8AF9-01C8-B9E9-44FE084E9AC7}"/>
              </a:ext>
            </a:extLst>
          </p:cNvPr>
          <p:cNvSpPr/>
          <p:nvPr/>
        </p:nvSpPr>
        <p:spPr>
          <a:xfrm>
            <a:off x="6452034" y="2637787"/>
            <a:ext cx="2396403" cy="676691"/>
          </a:xfrm>
          <a:prstGeom prst="rightArrow">
            <a:avLst>
              <a:gd name="adj1" fmla="val 39081"/>
              <a:gd name="adj2" fmla="val 6228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1587C3E4-A155-6650-0091-2CDB48431298}"/>
              </a:ext>
            </a:extLst>
          </p:cNvPr>
          <p:cNvSpPr/>
          <p:nvPr/>
        </p:nvSpPr>
        <p:spPr>
          <a:xfrm>
            <a:off x="4055631" y="2637787"/>
            <a:ext cx="2396403" cy="676691"/>
          </a:xfrm>
          <a:prstGeom prst="rightArrow">
            <a:avLst>
              <a:gd name="adj1" fmla="val 39081"/>
              <a:gd name="adj2" fmla="val 6228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A96CC46B-8C0F-9E74-7DEE-2C7D00D36042}"/>
              </a:ext>
            </a:extLst>
          </p:cNvPr>
          <p:cNvCxnSpPr>
            <a:cxnSpLocks/>
          </p:cNvCxnSpPr>
          <p:nvPr/>
        </p:nvCxnSpPr>
        <p:spPr>
          <a:xfrm>
            <a:off x="7000875" y="3314478"/>
            <a:ext cx="2305050" cy="0"/>
          </a:xfrm>
          <a:prstGeom prst="line">
            <a:avLst/>
          </a:prstGeom>
          <a:ln w="76200">
            <a:solidFill>
              <a:schemeClr val="accent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3F7E9B2-2BAD-86C4-8820-7A6DBA3AA85E}"/>
              </a:ext>
            </a:extLst>
          </p:cNvPr>
          <p:cNvCxnSpPr>
            <a:cxnSpLocks/>
          </p:cNvCxnSpPr>
          <p:nvPr/>
        </p:nvCxnSpPr>
        <p:spPr>
          <a:xfrm flipV="1">
            <a:off x="9305925" y="2514600"/>
            <a:ext cx="219075" cy="799877"/>
          </a:xfrm>
          <a:prstGeom prst="line">
            <a:avLst/>
          </a:prstGeom>
          <a:ln w="76200">
            <a:solidFill>
              <a:schemeClr val="accent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431DBCB-9B32-8C8D-04AC-D2E1EB85C7C9}"/>
              </a:ext>
            </a:extLst>
          </p:cNvPr>
          <p:cNvCxnSpPr>
            <a:cxnSpLocks/>
          </p:cNvCxnSpPr>
          <p:nvPr/>
        </p:nvCxnSpPr>
        <p:spPr>
          <a:xfrm flipV="1">
            <a:off x="8677275" y="3429000"/>
            <a:ext cx="330237" cy="748071"/>
          </a:xfrm>
          <a:prstGeom prst="straightConnector1">
            <a:avLst/>
          </a:prstGeom>
          <a:ln w="762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BB87621-A138-4DCA-D5EB-B43875E44046}"/>
              </a:ext>
            </a:extLst>
          </p:cNvPr>
          <p:cNvSpPr/>
          <p:nvPr/>
        </p:nvSpPr>
        <p:spPr>
          <a:xfrm>
            <a:off x="7362825" y="3991169"/>
            <a:ext cx="1644687" cy="63798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New services route</a:t>
            </a:r>
          </a:p>
        </p:txBody>
      </p:sp>
    </p:spTree>
    <p:extLst>
      <p:ext uri="{BB962C8B-B14F-4D97-AF65-F5344CB8AC3E}">
        <p14:creationId xmlns:p14="http://schemas.microsoft.com/office/powerpoint/2010/main" val="102301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95833E-6 2.22222E-6 L 0.53191 0.00301 " pathEditMode="relative" rAng="0" ptsTypes="AA">
                                      <p:cBhvr>
                                        <p:cTn id="6" dur="3500" fill="hold"/>
                                        <p:tgtEl>
                                          <p:spTgt spid="6"/>
                                        </p:tgtEl>
                                        <p:attrNameLst>
                                          <p:attrName>ppt_x</p:attrName>
                                          <p:attrName>ppt_y</p:attrName>
                                        </p:attrNameLst>
                                      </p:cBhvr>
                                      <p:rCtr x="26589" y="139"/>
                                    </p:animMotion>
                                  </p:childTnLst>
                                </p:cTn>
                              </p:par>
                            </p:childTnLst>
                          </p:cTn>
                        </p:par>
                        <p:par>
                          <p:cTn id="7" fill="hold">
                            <p:stCondLst>
                              <p:cond delay="3500"/>
                            </p:stCondLst>
                            <p:childTnLst>
                              <p:par>
                                <p:cTn id="8" presetID="42" presetClass="path" presetSubtype="0" accel="50000" decel="50000" fill="hold" grpId="0" nodeType="afterEffect">
                                  <p:stCondLst>
                                    <p:cond delay="0"/>
                                  </p:stCondLst>
                                  <p:childTnLst>
                                    <p:animMotion origin="layout" path="M 6.25E-7 2.22222E-6 L 0.45859 0.00231 " pathEditMode="relative" rAng="0" ptsTypes="AA">
                                      <p:cBhvr>
                                        <p:cTn id="9" dur="3500" fill="hold"/>
                                        <p:tgtEl>
                                          <p:spTgt spid="7"/>
                                        </p:tgtEl>
                                        <p:attrNameLst>
                                          <p:attrName>ppt_x</p:attrName>
                                          <p:attrName>ppt_y</p:attrName>
                                        </p:attrNameLst>
                                      </p:cBhvr>
                                      <p:rCtr x="22930" y="116"/>
                                    </p:animMotion>
                                  </p:childTnLst>
                                </p:cTn>
                              </p:par>
                            </p:childTnLst>
                          </p:cTn>
                        </p:par>
                        <p:par>
                          <p:cTn id="10" fill="hold">
                            <p:stCondLst>
                              <p:cond delay="70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D95F1-B4C5-D110-4E87-B3C1D046F5F8}"/>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E66A19C9-1DD3-96EF-FA8B-251B0FF6D443}"/>
              </a:ext>
            </a:extLst>
          </p:cNvPr>
          <p:cNvPicPr>
            <a:picLocks noChangeAspect="1"/>
          </p:cNvPicPr>
          <p:nvPr/>
        </p:nvPicPr>
        <p:blipFill>
          <a:blip r:embed="rId2">
            <a:clrChange>
              <a:clrFrom>
                <a:srgbClr val="1A1F25"/>
              </a:clrFrom>
              <a:clrTo>
                <a:srgbClr val="1A1F25">
                  <a:alpha val="0"/>
                </a:srgbClr>
              </a:clrTo>
            </a:clrChange>
          </a:blip>
          <a:stretch>
            <a:fillRect/>
          </a:stretch>
        </p:blipFill>
        <p:spPr>
          <a:xfrm>
            <a:off x="5770143" y="505489"/>
            <a:ext cx="6317673" cy="5673913"/>
          </a:xfrm>
          <a:prstGeom prst="rect">
            <a:avLst/>
          </a:prstGeom>
        </p:spPr>
      </p:pic>
      <p:sp>
        <p:nvSpPr>
          <p:cNvPr id="2" name="Title 1">
            <a:extLst>
              <a:ext uri="{FF2B5EF4-FFF2-40B4-BE49-F238E27FC236}">
                <a16:creationId xmlns:a16="http://schemas.microsoft.com/office/drawing/2014/main" id="{590C690C-567F-2EBE-E9A8-7186A518EF28}"/>
              </a:ext>
            </a:extLst>
          </p:cNvPr>
          <p:cNvSpPr>
            <a:spLocks noGrp="1"/>
          </p:cNvSpPr>
          <p:nvPr>
            <p:ph type="title"/>
          </p:nvPr>
        </p:nvSpPr>
        <p:spPr>
          <a:xfrm>
            <a:off x="481476" y="9993"/>
            <a:ext cx="5614524" cy="471483"/>
          </a:xfrm>
        </p:spPr>
        <p:txBody>
          <a:bodyPr>
            <a:normAutofit fontScale="90000"/>
          </a:bodyPr>
          <a:lstStyle/>
          <a:p>
            <a:r>
              <a:rPr lang="en-US"/>
              <a:t>RDO Placement</a:t>
            </a:r>
            <a:endParaRPr lang="en-US" sz="3600"/>
          </a:p>
        </p:txBody>
      </p:sp>
      <p:pic>
        <p:nvPicPr>
          <p:cNvPr id="10" name="Picture 9">
            <a:extLst>
              <a:ext uri="{FF2B5EF4-FFF2-40B4-BE49-F238E27FC236}">
                <a16:creationId xmlns:a16="http://schemas.microsoft.com/office/drawing/2014/main" id="{70A07DDE-36FE-FCB4-3D01-74FF94FADD0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21816" y="3933419"/>
            <a:ext cx="3656965" cy="2140650"/>
          </a:xfrm>
          <a:prstGeom prst="rect">
            <a:avLst/>
          </a:prstGeom>
          <a:effectLst>
            <a:outerShdw blurRad="50800" dist="50800" dir="5400000" algn="ctr" rotWithShape="0">
              <a:srgbClr val="000000">
                <a:alpha val="0"/>
              </a:srgbClr>
            </a:outerShdw>
          </a:effectLst>
        </p:spPr>
      </p:pic>
      <p:sp>
        <p:nvSpPr>
          <p:cNvPr id="12" name="Text Placeholder 1">
            <a:extLst>
              <a:ext uri="{FF2B5EF4-FFF2-40B4-BE49-F238E27FC236}">
                <a16:creationId xmlns:a16="http://schemas.microsoft.com/office/drawing/2014/main" id="{F8986B8C-0DC3-2A43-7E96-8A6FFB80FD75}"/>
              </a:ext>
            </a:extLst>
          </p:cNvPr>
          <p:cNvSpPr txBox="1">
            <a:spLocks/>
          </p:cNvSpPr>
          <p:nvPr/>
        </p:nvSpPr>
        <p:spPr>
          <a:xfrm>
            <a:off x="338118" y="678598"/>
            <a:ext cx="6078594" cy="2768614"/>
          </a:xfrm>
          <a:prstGeom prst="rect">
            <a:avLst/>
          </a:prstGeom>
        </p:spPr>
        <p:txBody>
          <a:bodyPr>
            <a:norm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Summer 2024 added VTRX+ modules </a:t>
            </a:r>
          </a:p>
          <a:p>
            <a:r>
              <a:rPr lang="en-US" sz="1800"/>
              <a:t>The RDOs can now be placed much farther away, outside the detector</a:t>
            </a:r>
          </a:p>
          <a:p>
            <a:r>
              <a:rPr lang="en-US" sz="1800"/>
              <a:t>RDOs will be mounted to the outside diameter of the </a:t>
            </a:r>
            <a:r>
              <a:rPr lang="en-US" sz="1800" err="1"/>
              <a:t>sPHENIX</a:t>
            </a:r>
            <a:r>
              <a:rPr lang="en-US" sz="1800"/>
              <a:t> HCAL where space is available</a:t>
            </a:r>
          </a:p>
          <a:p>
            <a:r>
              <a:rPr lang="en-US" sz="1800"/>
              <a:t>VTRX+ Modules will be placed on each detector adjacent to their FEBs </a:t>
            </a:r>
          </a:p>
        </p:txBody>
      </p:sp>
      <p:sp>
        <p:nvSpPr>
          <p:cNvPr id="16" name="TextBox 15">
            <a:extLst>
              <a:ext uri="{FF2B5EF4-FFF2-40B4-BE49-F238E27FC236}">
                <a16:creationId xmlns:a16="http://schemas.microsoft.com/office/drawing/2014/main" id="{696B3F9F-7622-5248-CB9C-6C6711D1071C}"/>
              </a:ext>
            </a:extLst>
          </p:cNvPr>
          <p:cNvSpPr txBox="1"/>
          <p:nvPr/>
        </p:nvSpPr>
        <p:spPr>
          <a:xfrm>
            <a:off x="9995905" y="1190044"/>
            <a:ext cx="808320" cy="307777"/>
          </a:xfrm>
          <a:prstGeom prst="rect">
            <a:avLst/>
          </a:prstGeom>
          <a:ln/>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US" sz="1400"/>
              <a:t>RDOs</a:t>
            </a:r>
          </a:p>
        </p:txBody>
      </p:sp>
      <p:cxnSp>
        <p:nvCxnSpPr>
          <p:cNvPr id="20" name="Straight Arrow Connector 19">
            <a:extLst>
              <a:ext uri="{FF2B5EF4-FFF2-40B4-BE49-F238E27FC236}">
                <a16:creationId xmlns:a16="http://schemas.microsoft.com/office/drawing/2014/main" id="{7596375C-A755-4787-25BF-995807A4B9D3}"/>
              </a:ext>
            </a:extLst>
          </p:cNvPr>
          <p:cNvCxnSpPr>
            <a:cxnSpLocks/>
            <a:stCxn id="23" idx="1"/>
          </p:cNvCxnSpPr>
          <p:nvPr/>
        </p:nvCxnSpPr>
        <p:spPr>
          <a:xfrm flipH="1">
            <a:off x="10917382" y="3211003"/>
            <a:ext cx="455032" cy="177901"/>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58C01BD-6C28-1CE4-8EA4-54A3AF87098A}"/>
              </a:ext>
            </a:extLst>
          </p:cNvPr>
          <p:cNvCxnSpPr>
            <a:cxnSpLocks/>
          </p:cNvCxnSpPr>
          <p:nvPr/>
        </p:nvCxnSpPr>
        <p:spPr>
          <a:xfrm>
            <a:off x="8122489" y="3000114"/>
            <a:ext cx="1691231" cy="428886"/>
          </a:xfrm>
          <a:prstGeom prst="straightConnector1">
            <a:avLst/>
          </a:prstGeom>
          <a:ln w="57150">
            <a:solidFill>
              <a:schemeClr val="accent4"/>
            </a:solidFill>
            <a:tailEnd type="triangle"/>
          </a:ln>
        </p:spPr>
        <p:style>
          <a:lnRef idx="3">
            <a:schemeClr val="accent6"/>
          </a:lnRef>
          <a:fillRef idx="0">
            <a:schemeClr val="accent6"/>
          </a:fillRef>
          <a:effectRef idx="2">
            <a:schemeClr val="accent6"/>
          </a:effectRef>
          <a:fontRef idx="minor">
            <a:schemeClr val="tx1"/>
          </a:fontRef>
        </p:style>
      </p:cxnSp>
      <p:sp>
        <p:nvSpPr>
          <p:cNvPr id="23" name="TextBox 22">
            <a:extLst>
              <a:ext uri="{FF2B5EF4-FFF2-40B4-BE49-F238E27FC236}">
                <a16:creationId xmlns:a16="http://schemas.microsoft.com/office/drawing/2014/main" id="{9BCECAD6-E26F-C415-A4C1-5BBD490539C1}"/>
              </a:ext>
            </a:extLst>
          </p:cNvPr>
          <p:cNvSpPr txBox="1"/>
          <p:nvPr/>
        </p:nvSpPr>
        <p:spPr>
          <a:xfrm>
            <a:off x="11372414" y="3151522"/>
            <a:ext cx="717551" cy="307777"/>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US" sz="1400"/>
              <a:t>Fibers</a:t>
            </a:r>
          </a:p>
        </p:txBody>
      </p:sp>
      <p:cxnSp>
        <p:nvCxnSpPr>
          <p:cNvPr id="24" name="Straight Arrow Connector 23">
            <a:extLst>
              <a:ext uri="{FF2B5EF4-FFF2-40B4-BE49-F238E27FC236}">
                <a16:creationId xmlns:a16="http://schemas.microsoft.com/office/drawing/2014/main" id="{66DA650E-191F-BC7D-5A07-849010C1BD28}"/>
              </a:ext>
            </a:extLst>
          </p:cNvPr>
          <p:cNvCxnSpPr>
            <a:cxnSpLocks/>
          </p:cNvCxnSpPr>
          <p:nvPr/>
        </p:nvCxnSpPr>
        <p:spPr>
          <a:xfrm flipH="1" flipV="1">
            <a:off x="10196945" y="3707431"/>
            <a:ext cx="553022" cy="1565045"/>
          </a:xfrm>
          <a:prstGeom prst="straightConnector1">
            <a:avLst/>
          </a:prstGeom>
          <a:ln w="57150">
            <a:solidFill>
              <a:schemeClr val="accent4"/>
            </a:solidFill>
            <a:tailEnd type="triangle"/>
          </a:ln>
        </p:spPr>
        <p:style>
          <a:lnRef idx="3">
            <a:schemeClr val="accent6"/>
          </a:lnRef>
          <a:fillRef idx="0">
            <a:schemeClr val="accent6"/>
          </a:fillRef>
          <a:effectRef idx="2">
            <a:schemeClr val="accent6"/>
          </a:effectRef>
          <a:fontRef idx="minor">
            <a:schemeClr val="tx1"/>
          </a:fontRef>
        </p:style>
      </p:cxnSp>
      <p:sp>
        <p:nvSpPr>
          <p:cNvPr id="25" name="TextBox 24">
            <a:extLst>
              <a:ext uri="{FF2B5EF4-FFF2-40B4-BE49-F238E27FC236}">
                <a16:creationId xmlns:a16="http://schemas.microsoft.com/office/drawing/2014/main" id="{58A9F324-E680-FAEB-8925-C6F4991AE55D}"/>
              </a:ext>
            </a:extLst>
          </p:cNvPr>
          <p:cNvSpPr txBox="1"/>
          <p:nvPr/>
        </p:nvSpPr>
        <p:spPr>
          <a:xfrm>
            <a:off x="9929751" y="5220708"/>
            <a:ext cx="1640433" cy="307777"/>
          </a:xfrm>
          <a:prstGeom prst="rect">
            <a:avLst/>
          </a:prstGeom>
          <a:solidFill>
            <a:schemeClr val="accent4"/>
          </a:solidFill>
          <a:ln/>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pPr algn="ctr"/>
            <a:r>
              <a:rPr lang="en-US" sz="1400">
                <a:solidFill>
                  <a:schemeClr val="tx1"/>
                </a:solidFill>
              </a:rPr>
              <a:t>Fiber Patch Panel</a:t>
            </a:r>
          </a:p>
        </p:txBody>
      </p:sp>
      <p:sp>
        <p:nvSpPr>
          <p:cNvPr id="26" name="TextBox 25">
            <a:extLst>
              <a:ext uri="{FF2B5EF4-FFF2-40B4-BE49-F238E27FC236}">
                <a16:creationId xmlns:a16="http://schemas.microsoft.com/office/drawing/2014/main" id="{988D0FA5-650F-D52D-5DCE-E7CD3C84B87C}"/>
              </a:ext>
            </a:extLst>
          </p:cNvPr>
          <p:cNvSpPr txBox="1"/>
          <p:nvPr/>
        </p:nvSpPr>
        <p:spPr>
          <a:xfrm>
            <a:off x="7417965" y="2752984"/>
            <a:ext cx="1576462" cy="307777"/>
          </a:xfrm>
          <a:prstGeom prst="rect">
            <a:avLst/>
          </a:prstGeom>
          <a:solidFill>
            <a:schemeClr val="accent4"/>
          </a:solidFill>
          <a:ln/>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pPr algn="ctr"/>
            <a:r>
              <a:rPr lang="en-US" sz="1400">
                <a:solidFill>
                  <a:schemeClr val="tx1"/>
                </a:solidFill>
              </a:rPr>
              <a:t>VTRX+ Modules</a:t>
            </a:r>
          </a:p>
        </p:txBody>
      </p:sp>
      <p:sp>
        <p:nvSpPr>
          <p:cNvPr id="3" name="AutoShape 2" descr="https://gbc-powerpoint.officeapps.live.com/pods/GetClipboardImage.ashx?Id=a65db21e-ce3c-4df5-a173-e33fadc84860&amp;DC=GB4&amp;pkey=743cc6de-e92b-43ad-b8d0-323ec224272c&amp;wdwaccluster=GB4">
            <a:extLst>
              <a:ext uri="{FF2B5EF4-FFF2-40B4-BE49-F238E27FC236}">
                <a16:creationId xmlns:a16="http://schemas.microsoft.com/office/drawing/2014/main" id="{2CD8934F-DA29-4E41-8C09-C281D4D009BB}"/>
              </a:ext>
            </a:extLst>
          </p:cNvPr>
          <p:cNvSpPr>
            <a:spLocks noChangeAspect="1" noChangeArrowheads="1"/>
          </p:cNvSpPr>
          <p:nvPr/>
        </p:nvSpPr>
        <p:spPr bwMode="auto">
          <a:xfrm>
            <a:off x="11144886" y="172987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gbc-powerpoint.officeapps.live.com/pods/GetClipboardImage.ashx?Id=a65db21e-ce3c-4df5-a173-e33fadc84860&amp;DC=GB4&amp;pkey=743cc6de-e92b-43ad-b8d0-323ec224272c&amp;wdwaccluster=GB4">
            <a:extLst>
              <a:ext uri="{FF2B5EF4-FFF2-40B4-BE49-F238E27FC236}">
                <a16:creationId xmlns:a16="http://schemas.microsoft.com/office/drawing/2014/main" id="{02FF1A98-2C54-4907-8E7F-B31F91AC07CB}"/>
              </a:ext>
            </a:extLst>
          </p:cNvPr>
          <p:cNvSpPr>
            <a:spLocks noChangeAspect="1" noChangeArrowheads="1"/>
          </p:cNvSpPr>
          <p:nvPr/>
        </p:nvSpPr>
        <p:spPr bwMode="auto">
          <a:xfrm>
            <a:off x="11297286" y="188227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31" name="Straight Arrow Connector 30">
            <a:extLst>
              <a:ext uri="{FF2B5EF4-FFF2-40B4-BE49-F238E27FC236}">
                <a16:creationId xmlns:a16="http://schemas.microsoft.com/office/drawing/2014/main" id="{647F10A5-2D96-CA54-7702-1B5A74835A3A}"/>
              </a:ext>
            </a:extLst>
          </p:cNvPr>
          <p:cNvCxnSpPr>
            <a:cxnSpLocks/>
            <a:stCxn id="16" idx="2"/>
          </p:cNvCxnSpPr>
          <p:nvPr/>
        </p:nvCxnSpPr>
        <p:spPr>
          <a:xfrm>
            <a:off x="10400065" y="1497821"/>
            <a:ext cx="106691" cy="536858"/>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A0FE7D9-42B3-2EED-52F9-42F5A571BB04}"/>
              </a:ext>
            </a:extLst>
          </p:cNvPr>
          <p:cNvCxnSpPr>
            <a:cxnSpLocks/>
            <a:stCxn id="16" idx="1"/>
          </p:cNvCxnSpPr>
          <p:nvPr/>
        </p:nvCxnSpPr>
        <p:spPr>
          <a:xfrm flipH="1">
            <a:off x="7417965" y="1343933"/>
            <a:ext cx="2577940" cy="153888"/>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9236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A801C-0B2B-47C7-8528-62EECE13F617}"/>
              </a:ext>
            </a:extLst>
          </p:cNvPr>
          <p:cNvSpPr>
            <a:spLocks noGrp="1"/>
          </p:cNvSpPr>
          <p:nvPr>
            <p:ph type="title"/>
          </p:nvPr>
        </p:nvSpPr>
        <p:spPr>
          <a:xfrm>
            <a:off x="346037" y="2919351"/>
            <a:ext cx="11499925" cy="825178"/>
          </a:xfrm>
        </p:spPr>
        <p:txBody>
          <a:bodyPr>
            <a:normAutofit/>
          </a:bodyPr>
          <a:lstStyle/>
          <a:p>
            <a:pPr algn="ctr"/>
            <a:r>
              <a:rPr lang="en-US" sz="3600" dirty="0"/>
              <a:t>QUESTIONS?</a:t>
            </a:r>
          </a:p>
        </p:txBody>
      </p:sp>
    </p:spTree>
    <p:extLst>
      <p:ext uri="{BB962C8B-B14F-4D97-AF65-F5344CB8AC3E}">
        <p14:creationId xmlns:p14="http://schemas.microsoft.com/office/powerpoint/2010/main" val="3787515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F39AE-7A0F-E7B7-4540-769E19EBA3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71AA68-F767-FF6E-A9FE-783A28D5607A}"/>
              </a:ext>
            </a:extLst>
          </p:cNvPr>
          <p:cNvSpPr>
            <a:spLocks noGrp="1"/>
          </p:cNvSpPr>
          <p:nvPr>
            <p:ph type="title"/>
          </p:nvPr>
        </p:nvSpPr>
        <p:spPr>
          <a:xfrm>
            <a:off x="346037" y="2919351"/>
            <a:ext cx="11499925" cy="825178"/>
          </a:xfrm>
        </p:spPr>
        <p:txBody>
          <a:bodyPr>
            <a:normAutofit/>
          </a:bodyPr>
          <a:lstStyle/>
          <a:p>
            <a:pPr algn="ctr"/>
            <a:r>
              <a:rPr lang="en-US" sz="3600" dirty="0"/>
              <a:t>Backup Slides</a:t>
            </a:r>
          </a:p>
        </p:txBody>
      </p:sp>
    </p:spTree>
    <p:extLst>
      <p:ext uri="{BB962C8B-B14F-4D97-AF65-F5344CB8AC3E}">
        <p14:creationId xmlns:p14="http://schemas.microsoft.com/office/powerpoint/2010/main" val="4070785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932E5-0AC0-C326-576C-81D3190E034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8E073C7B-C136-B0F8-39A2-8DB471C09607}"/>
              </a:ext>
            </a:extLst>
          </p:cNvPr>
          <p:cNvSpPr>
            <a:spLocks noGrp="1"/>
          </p:cNvSpPr>
          <p:nvPr>
            <p:ph type="body" sz="quarter" idx="10"/>
          </p:nvPr>
        </p:nvSpPr>
        <p:spPr/>
        <p:txBody>
          <a:bodyPr/>
          <a:lstStyle/>
          <a:p>
            <a:endParaRPr lang="en-US"/>
          </a:p>
        </p:txBody>
      </p:sp>
      <p:pic>
        <p:nvPicPr>
          <p:cNvPr id="14" name="Picture 13">
            <a:extLst>
              <a:ext uri="{FF2B5EF4-FFF2-40B4-BE49-F238E27FC236}">
                <a16:creationId xmlns:a16="http://schemas.microsoft.com/office/drawing/2014/main" id="{776C24E7-1788-7289-F294-632D193F2353}"/>
              </a:ext>
            </a:extLst>
          </p:cNvPr>
          <p:cNvPicPr>
            <a:picLocks noChangeAspect="1"/>
          </p:cNvPicPr>
          <p:nvPr/>
        </p:nvPicPr>
        <p:blipFill>
          <a:blip r:embed="rId2">
            <a:clrChange>
              <a:clrFrom>
                <a:srgbClr val="1A1F25"/>
              </a:clrFrom>
              <a:clrTo>
                <a:srgbClr val="1A1F25">
                  <a:alpha val="0"/>
                </a:srgbClr>
              </a:clrTo>
            </a:clrChange>
          </a:blip>
          <a:stretch>
            <a:fillRect/>
          </a:stretch>
        </p:blipFill>
        <p:spPr>
          <a:xfrm>
            <a:off x="2536512" y="603891"/>
            <a:ext cx="7118976" cy="5650218"/>
          </a:xfrm>
          <a:prstGeom prst="rect">
            <a:avLst/>
          </a:prstGeom>
        </p:spPr>
      </p:pic>
    </p:spTree>
    <p:extLst>
      <p:ext uri="{BB962C8B-B14F-4D97-AF65-F5344CB8AC3E}">
        <p14:creationId xmlns:p14="http://schemas.microsoft.com/office/powerpoint/2010/main" val="982916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70318-E005-32A9-52CE-DB3D15A9C90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69B8F88-CF7A-783C-4B62-BCAFEEB7004D}"/>
              </a:ext>
            </a:extLst>
          </p:cNvPr>
          <p:cNvSpPr>
            <a:spLocks noGrp="1"/>
          </p:cNvSpPr>
          <p:nvPr>
            <p:ph type="body" sz="quarter" idx="10"/>
          </p:nvPr>
        </p:nvSpPr>
        <p:spPr/>
        <p:txBody>
          <a:bodyPr/>
          <a:lstStyle/>
          <a:p>
            <a:endParaRPr lang="en-US"/>
          </a:p>
        </p:txBody>
      </p:sp>
      <p:pic>
        <p:nvPicPr>
          <p:cNvPr id="15" name="Picture 14">
            <a:extLst>
              <a:ext uri="{FF2B5EF4-FFF2-40B4-BE49-F238E27FC236}">
                <a16:creationId xmlns:a16="http://schemas.microsoft.com/office/drawing/2014/main" id="{5556E3E8-60B5-78A5-D6D6-ADD9B3212699}"/>
              </a:ext>
            </a:extLst>
          </p:cNvPr>
          <p:cNvPicPr>
            <a:picLocks noChangeAspect="1"/>
          </p:cNvPicPr>
          <p:nvPr/>
        </p:nvPicPr>
        <p:blipFill>
          <a:blip r:embed="rId2"/>
          <a:stretch>
            <a:fillRect/>
          </a:stretch>
        </p:blipFill>
        <p:spPr>
          <a:xfrm>
            <a:off x="2258381" y="663622"/>
            <a:ext cx="5444745" cy="5383166"/>
          </a:xfrm>
          <a:prstGeom prst="rect">
            <a:avLst/>
          </a:prstGeom>
        </p:spPr>
      </p:pic>
    </p:spTree>
    <p:extLst>
      <p:ext uri="{BB962C8B-B14F-4D97-AF65-F5344CB8AC3E}">
        <p14:creationId xmlns:p14="http://schemas.microsoft.com/office/powerpoint/2010/main" val="328654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095D4-0F46-1DD1-AE4A-D65645658E7B}"/>
              </a:ext>
            </a:extLst>
          </p:cNvPr>
          <p:cNvSpPr>
            <a:spLocks noGrp="1"/>
          </p:cNvSpPr>
          <p:nvPr>
            <p:ph type="title"/>
          </p:nvPr>
        </p:nvSpPr>
        <p:spPr/>
        <p:txBody>
          <a:bodyPr/>
          <a:lstStyle/>
          <a:p>
            <a:r>
              <a:rPr lang="en-US" dirty="0"/>
              <a:t>GST Cable Tray Updates</a:t>
            </a:r>
          </a:p>
        </p:txBody>
      </p:sp>
      <p:pic>
        <p:nvPicPr>
          <p:cNvPr id="5" name="Picture 4">
            <a:extLst>
              <a:ext uri="{FF2B5EF4-FFF2-40B4-BE49-F238E27FC236}">
                <a16:creationId xmlns:a16="http://schemas.microsoft.com/office/drawing/2014/main" id="{691291D5-FA86-BF0E-2B58-261725FB7F4A}"/>
              </a:ext>
            </a:extLst>
          </p:cNvPr>
          <p:cNvPicPr>
            <a:picLocks noChangeAspect="1"/>
          </p:cNvPicPr>
          <p:nvPr/>
        </p:nvPicPr>
        <p:blipFill>
          <a:blip r:embed="rId2"/>
          <a:stretch>
            <a:fillRect/>
          </a:stretch>
        </p:blipFill>
        <p:spPr>
          <a:xfrm>
            <a:off x="2114026" y="1148677"/>
            <a:ext cx="9857573" cy="5052472"/>
          </a:xfrm>
          <a:prstGeom prst="rect">
            <a:avLst/>
          </a:prstGeom>
        </p:spPr>
      </p:pic>
    </p:spTree>
    <p:extLst>
      <p:ext uri="{BB962C8B-B14F-4D97-AF65-F5344CB8AC3E}">
        <p14:creationId xmlns:p14="http://schemas.microsoft.com/office/powerpoint/2010/main" val="25640522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4DF19-4337-75C5-AC26-5A19D8D5DC0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6D0032C-BF06-9D0E-497E-2800117CF12B}"/>
              </a:ext>
            </a:extLst>
          </p:cNvPr>
          <p:cNvSpPr>
            <a:spLocks noGrp="1"/>
          </p:cNvSpPr>
          <p:nvPr>
            <p:ph type="body" sz="quarter" idx="10"/>
          </p:nvPr>
        </p:nvSpPr>
        <p:spPr/>
        <p:txBody>
          <a:bodyPr/>
          <a:lstStyle/>
          <a:p>
            <a:endParaRPr lang="en-US"/>
          </a:p>
        </p:txBody>
      </p:sp>
      <p:pic>
        <p:nvPicPr>
          <p:cNvPr id="5" name="Picture 4">
            <a:extLst>
              <a:ext uri="{FF2B5EF4-FFF2-40B4-BE49-F238E27FC236}">
                <a16:creationId xmlns:a16="http://schemas.microsoft.com/office/drawing/2014/main" id="{EB481F30-0756-2074-F035-CF371D3FCF6A}"/>
              </a:ext>
            </a:extLst>
          </p:cNvPr>
          <p:cNvPicPr>
            <a:picLocks noChangeAspect="1"/>
          </p:cNvPicPr>
          <p:nvPr/>
        </p:nvPicPr>
        <p:blipFill>
          <a:blip r:embed="rId2"/>
          <a:stretch>
            <a:fillRect/>
          </a:stretch>
        </p:blipFill>
        <p:spPr>
          <a:xfrm>
            <a:off x="704810" y="900094"/>
            <a:ext cx="10782379" cy="5057812"/>
          </a:xfrm>
          <a:prstGeom prst="rect">
            <a:avLst/>
          </a:prstGeom>
        </p:spPr>
      </p:pic>
    </p:spTree>
    <p:extLst>
      <p:ext uri="{BB962C8B-B14F-4D97-AF65-F5344CB8AC3E}">
        <p14:creationId xmlns:p14="http://schemas.microsoft.com/office/powerpoint/2010/main" val="4259278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84F3F-6139-B482-8DE7-ABA09E0AF917}"/>
              </a:ext>
            </a:extLst>
          </p:cNvPr>
          <p:cNvSpPr>
            <a:spLocks noGrp="1"/>
          </p:cNvSpPr>
          <p:nvPr>
            <p:ph type="title"/>
          </p:nvPr>
        </p:nvSpPr>
        <p:spPr/>
        <p:txBody>
          <a:bodyPr/>
          <a:lstStyle/>
          <a:p>
            <a:r>
              <a:rPr lang="en-US" dirty="0"/>
              <a:t>Outline</a:t>
            </a:r>
          </a:p>
        </p:txBody>
      </p:sp>
      <p:sp>
        <p:nvSpPr>
          <p:cNvPr id="3" name="Text Placeholder 2">
            <a:extLst>
              <a:ext uri="{FF2B5EF4-FFF2-40B4-BE49-F238E27FC236}">
                <a16:creationId xmlns:a16="http://schemas.microsoft.com/office/drawing/2014/main" id="{B9C5AD98-963A-0610-6D6F-7F14DF786E18}"/>
              </a:ext>
            </a:extLst>
          </p:cNvPr>
          <p:cNvSpPr>
            <a:spLocks noGrp="1"/>
          </p:cNvSpPr>
          <p:nvPr>
            <p:ph type="body" sz="quarter" idx="10"/>
          </p:nvPr>
        </p:nvSpPr>
        <p:spPr/>
        <p:txBody>
          <a:bodyPr/>
          <a:lstStyle/>
          <a:p>
            <a:r>
              <a:rPr lang="en-US" dirty="0"/>
              <a:t>General Services Update</a:t>
            </a:r>
          </a:p>
          <a:p>
            <a:r>
              <a:rPr lang="en-US" dirty="0"/>
              <a:t>Backward Cable Trays</a:t>
            </a:r>
          </a:p>
          <a:p>
            <a:r>
              <a:rPr lang="en-US" dirty="0"/>
              <a:t>Forward Cable Trays</a:t>
            </a:r>
          </a:p>
          <a:p>
            <a:r>
              <a:rPr lang="en-US" dirty="0"/>
              <a:t>Maintenance updates</a:t>
            </a:r>
          </a:p>
          <a:p>
            <a:r>
              <a:rPr lang="en-US" dirty="0"/>
              <a:t>Disconnects</a:t>
            </a:r>
          </a:p>
          <a:p>
            <a:pPr marL="0" indent="0">
              <a:buNone/>
            </a:pPr>
            <a:endParaRPr lang="en-US" i="1" dirty="0"/>
          </a:p>
        </p:txBody>
      </p:sp>
      <p:pic>
        <p:nvPicPr>
          <p:cNvPr id="4" name="Picture 3">
            <a:extLst>
              <a:ext uri="{FF2B5EF4-FFF2-40B4-BE49-F238E27FC236}">
                <a16:creationId xmlns:a16="http://schemas.microsoft.com/office/drawing/2014/main" id="{3D4DFD15-01FC-7FCE-AE5C-1AA9CB03510D}"/>
              </a:ext>
            </a:extLst>
          </p:cNvPr>
          <p:cNvPicPr>
            <a:picLocks noChangeAspect="1"/>
          </p:cNvPicPr>
          <p:nvPr/>
        </p:nvPicPr>
        <p:blipFill>
          <a:blip r:embed="rId2">
            <a:clrChange>
              <a:clrFrom>
                <a:srgbClr val="1A1F25"/>
              </a:clrFrom>
              <a:clrTo>
                <a:srgbClr val="1A1F25">
                  <a:alpha val="0"/>
                </a:srgbClr>
              </a:clrTo>
            </a:clrChange>
          </a:blip>
          <a:srcRect r="7573"/>
          <a:stretch/>
        </p:blipFill>
        <p:spPr>
          <a:xfrm>
            <a:off x="4279148" y="469199"/>
            <a:ext cx="6103889" cy="5753347"/>
          </a:xfrm>
          <a:prstGeom prst="rect">
            <a:avLst/>
          </a:prstGeom>
        </p:spPr>
      </p:pic>
      <p:sp>
        <p:nvSpPr>
          <p:cNvPr id="5" name="TextBox 4">
            <a:extLst>
              <a:ext uri="{FF2B5EF4-FFF2-40B4-BE49-F238E27FC236}">
                <a16:creationId xmlns:a16="http://schemas.microsoft.com/office/drawing/2014/main" id="{B9180334-DE2C-2A24-F9F0-2FAD3002AA53}"/>
              </a:ext>
            </a:extLst>
          </p:cNvPr>
          <p:cNvSpPr txBox="1"/>
          <p:nvPr/>
        </p:nvSpPr>
        <p:spPr>
          <a:xfrm>
            <a:off x="3004530" y="5165171"/>
            <a:ext cx="2230447" cy="646331"/>
          </a:xfrm>
          <a:prstGeom prst="rect">
            <a:avLst/>
          </a:prstGeom>
          <a:solidFill>
            <a:schemeClr val="accent5"/>
          </a:solidFill>
        </p:spPr>
        <p:txBody>
          <a:bodyPr wrap="square" rtlCol="0">
            <a:spAutoFit/>
          </a:bodyPr>
          <a:lstStyle/>
          <a:p>
            <a:pPr algn="ctr"/>
            <a:r>
              <a:rPr lang="en-US" dirty="0"/>
              <a:t>Backward direction, Electron, West</a:t>
            </a:r>
          </a:p>
        </p:txBody>
      </p:sp>
      <p:sp>
        <p:nvSpPr>
          <p:cNvPr id="6" name="TextBox 5">
            <a:extLst>
              <a:ext uri="{FF2B5EF4-FFF2-40B4-BE49-F238E27FC236}">
                <a16:creationId xmlns:a16="http://schemas.microsoft.com/office/drawing/2014/main" id="{460C0109-682F-7E87-19FE-3A4DE41AB353}"/>
              </a:ext>
            </a:extLst>
          </p:cNvPr>
          <p:cNvSpPr txBox="1"/>
          <p:nvPr/>
        </p:nvSpPr>
        <p:spPr>
          <a:xfrm>
            <a:off x="9840977" y="1701646"/>
            <a:ext cx="2230448" cy="646331"/>
          </a:xfrm>
          <a:prstGeom prst="rect">
            <a:avLst/>
          </a:prstGeom>
          <a:solidFill>
            <a:schemeClr val="bg2"/>
          </a:solidFill>
        </p:spPr>
        <p:txBody>
          <a:bodyPr wrap="square" rtlCol="0">
            <a:spAutoFit/>
          </a:bodyPr>
          <a:lstStyle/>
          <a:p>
            <a:pPr algn="ctr"/>
            <a:r>
              <a:rPr lang="en-US" dirty="0"/>
              <a:t>Forward direction, Hadron, East</a:t>
            </a:r>
          </a:p>
        </p:txBody>
      </p:sp>
    </p:spTree>
    <p:extLst>
      <p:ext uri="{BB962C8B-B14F-4D97-AF65-F5344CB8AC3E}">
        <p14:creationId xmlns:p14="http://schemas.microsoft.com/office/powerpoint/2010/main" val="345931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A3046-56FA-3BC5-DA80-DCD3E884348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0A54651-C35A-B8A9-E9A2-DD536C6B1D3F}"/>
              </a:ext>
            </a:extLst>
          </p:cNvPr>
          <p:cNvPicPr>
            <a:picLocks noChangeAspect="1"/>
          </p:cNvPicPr>
          <p:nvPr/>
        </p:nvPicPr>
        <p:blipFill>
          <a:blip r:embed="rId2">
            <a:clrChange>
              <a:clrFrom>
                <a:srgbClr val="1A1F25"/>
              </a:clrFrom>
              <a:clrTo>
                <a:srgbClr val="1A1F25">
                  <a:alpha val="0"/>
                </a:srgbClr>
              </a:clrTo>
            </a:clrChange>
          </a:blip>
          <a:stretch>
            <a:fillRect/>
          </a:stretch>
        </p:blipFill>
        <p:spPr>
          <a:xfrm>
            <a:off x="175681" y="929826"/>
            <a:ext cx="4340511" cy="3376629"/>
          </a:xfrm>
          <a:prstGeom prst="rect">
            <a:avLst/>
          </a:prstGeom>
        </p:spPr>
      </p:pic>
      <p:sp>
        <p:nvSpPr>
          <p:cNvPr id="2" name="Title 1">
            <a:extLst>
              <a:ext uri="{FF2B5EF4-FFF2-40B4-BE49-F238E27FC236}">
                <a16:creationId xmlns:a16="http://schemas.microsoft.com/office/drawing/2014/main" id="{2C3620D6-2F61-5C5B-6A30-48328922039A}"/>
              </a:ext>
            </a:extLst>
          </p:cNvPr>
          <p:cNvSpPr>
            <a:spLocks noGrp="1"/>
          </p:cNvSpPr>
          <p:nvPr>
            <p:ph type="title"/>
          </p:nvPr>
        </p:nvSpPr>
        <p:spPr/>
        <p:txBody>
          <a:bodyPr>
            <a:normAutofit/>
          </a:bodyPr>
          <a:lstStyle/>
          <a:p>
            <a:r>
              <a:rPr lang="en-US"/>
              <a:t>ePIC Barrel Assembly</a:t>
            </a:r>
          </a:p>
        </p:txBody>
      </p:sp>
      <p:sp>
        <p:nvSpPr>
          <p:cNvPr id="4" name="Arrow: Right 3">
            <a:extLst>
              <a:ext uri="{FF2B5EF4-FFF2-40B4-BE49-F238E27FC236}">
                <a16:creationId xmlns:a16="http://schemas.microsoft.com/office/drawing/2014/main" id="{B86C1A3C-F915-3B19-E329-ABAD18DB422D}"/>
              </a:ext>
            </a:extLst>
          </p:cNvPr>
          <p:cNvSpPr/>
          <p:nvPr/>
        </p:nvSpPr>
        <p:spPr>
          <a:xfrm>
            <a:off x="4234255" y="3816032"/>
            <a:ext cx="677954" cy="31724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cxnSp>
        <p:nvCxnSpPr>
          <p:cNvPr id="12" name="Straight Arrow Connector 11">
            <a:extLst>
              <a:ext uri="{FF2B5EF4-FFF2-40B4-BE49-F238E27FC236}">
                <a16:creationId xmlns:a16="http://schemas.microsoft.com/office/drawing/2014/main" id="{800B3941-33F9-E85C-A4DB-7913DE2D0515}"/>
              </a:ext>
            </a:extLst>
          </p:cNvPr>
          <p:cNvCxnSpPr>
            <a:cxnSpLocks/>
          </p:cNvCxnSpPr>
          <p:nvPr/>
        </p:nvCxnSpPr>
        <p:spPr>
          <a:xfrm>
            <a:off x="307416" y="2857964"/>
            <a:ext cx="465054"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027D688-46D0-7F60-E193-01EDE9D802B5}"/>
              </a:ext>
            </a:extLst>
          </p:cNvPr>
          <p:cNvCxnSpPr>
            <a:cxnSpLocks/>
          </p:cNvCxnSpPr>
          <p:nvPr/>
        </p:nvCxnSpPr>
        <p:spPr>
          <a:xfrm flipH="1">
            <a:off x="3691956" y="3567937"/>
            <a:ext cx="640363"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0D8F163-A115-05B2-4BB7-2F027AED63BE}"/>
              </a:ext>
            </a:extLst>
          </p:cNvPr>
          <p:cNvPicPr>
            <a:picLocks noChangeAspect="1"/>
          </p:cNvPicPr>
          <p:nvPr/>
        </p:nvPicPr>
        <p:blipFill>
          <a:blip r:embed="rId3">
            <a:clrChange>
              <a:clrFrom>
                <a:srgbClr val="1A1F25"/>
              </a:clrFrom>
              <a:clrTo>
                <a:srgbClr val="1A1F25">
                  <a:alpha val="0"/>
                </a:srgbClr>
              </a:clrTo>
            </a:clrChange>
          </a:blip>
          <a:stretch>
            <a:fillRect/>
          </a:stretch>
        </p:blipFill>
        <p:spPr>
          <a:xfrm>
            <a:off x="4999302" y="927210"/>
            <a:ext cx="3223970" cy="3451010"/>
          </a:xfrm>
          <a:prstGeom prst="rect">
            <a:avLst/>
          </a:prstGeom>
        </p:spPr>
      </p:pic>
      <p:sp>
        <p:nvSpPr>
          <p:cNvPr id="16" name="Content Placeholder 6">
            <a:extLst>
              <a:ext uri="{FF2B5EF4-FFF2-40B4-BE49-F238E27FC236}">
                <a16:creationId xmlns:a16="http://schemas.microsoft.com/office/drawing/2014/main" id="{E8A152B6-2DAC-8FC5-9B42-DB98A8077C48}"/>
              </a:ext>
            </a:extLst>
          </p:cNvPr>
          <p:cNvSpPr>
            <a:spLocks noGrp="1"/>
          </p:cNvSpPr>
          <p:nvPr>
            <p:ph idx="1"/>
          </p:nvPr>
        </p:nvSpPr>
        <p:spPr>
          <a:xfrm>
            <a:off x="271960" y="5093787"/>
            <a:ext cx="11572309" cy="1103809"/>
          </a:xfrm>
        </p:spPr>
        <p:txBody>
          <a:bodyPr>
            <a:normAutofit/>
          </a:bodyPr>
          <a:lstStyle/>
          <a:p>
            <a:pPr>
              <a:lnSpc>
                <a:spcPct val="120000"/>
              </a:lnSpc>
            </a:pPr>
            <a:r>
              <a:rPr lang="en-US" sz="1600" dirty="0"/>
              <a:t>pfRICH and dRICH detectors are installed from backward side and dRICH detector is installed from Forward side.</a:t>
            </a:r>
          </a:p>
          <a:p>
            <a:pPr>
              <a:lnSpc>
                <a:spcPct val="120000"/>
              </a:lnSpc>
            </a:pPr>
            <a:r>
              <a:rPr lang="en-US" sz="1600" dirty="0"/>
              <a:t>After Final Assembly, detector is ready to be rolled in to the experimental hall.</a:t>
            </a:r>
          </a:p>
          <a:p>
            <a:pPr>
              <a:lnSpc>
                <a:spcPct val="120000"/>
              </a:lnSpc>
            </a:pPr>
            <a:endParaRPr lang="en-US" dirty="0"/>
          </a:p>
          <a:p>
            <a:pPr>
              <a:lnSpc>
                <a:spcPct val="120000"/>
              </a:lnSpc>
            </a:pPr>
            <a:endParaRPr lang="en-US" dirty="0"/>
          </a:p>
        </p:txBody>
      </p:sp>
    </p:spTree>
    <p:extLst>
      <p:ext uri="{BB962C8B-B14F-4D97-AF65-F5344CB8AC3E}">
        <p14:creationId xmlns:p14="http://schemas.microsoft.com/office/powerpoint/2010/main" val="2259386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D3772-9412-EF8E-7A51-4873A4EAAD04}"/>
              </a:ext>
            </a:extLst>
          </p:cNvPr>
          <p:cNvSpPr>
            <a:spLocks noGrp="1"/>
          </p:cNvSpPr>
          <p:nvPr>
            <p:ph type="title"/>
          </p:nvPr>
        </p:nvSpPr>
        <p:spPr/>
        <p:txBody>
          <a:bodyPr/>
          <a:lstStyle/>
          <a:p>
            <a:r>
              <a:rPr lang="en-US" dirty="0"/>
              <a:t>Services Breakdown</a:t>
            </a:r>
          </a:p>
        </p:txBody>
      </p:sp>
      <p:sp>
        <p:nvSpPr>
          <p:cNvPr id="3" name="Text Placeholder 2">
            <a:extLst>
              <a:ext uri="{FF2B5EF4-FFF2-40B4-BE49-F238E27FC236}">
                <a16:creationId xmlns:a16="http://schemas.microsoft.com/office/drawing/2014/main" id="{BF5873B4-C3BD-C600-2986-22401D12D106}"/>
              </a:ext>
            </a:extLst>
          </p:cNvPr>
          <p:cNvSpPr>
            <a:spLocks noGrp="1"/>
          </p:cNvSpPr>
          <p:nvPr>
            <p:ph type="body" sz="quarter" idx="10"/>
          </p:nvPr>
        </p:nvSpPr>
        <p:spPr>
          <a:xfrm>
            <a:off x="461963" y="981075"/>
            <a:ext cx="7056437" cy="5065713"/>
          </a:xfrm>
        </p:spPr>
        <p:txBody>
          <a:bodyPr/>
          <a:lstStyle/>
          <a:p>
            <a:r>
              <a:rPr lang="en-US" dirty="0"/>
              <a:t>The tables to the right are snapshots from the master services spreadsheet, there are several known updates that haven’t been populated yet</a:t>
            </a:r>
          </a:p>
          <a:p>
            <a:r>
              <a:rPr lang="en-US" dirty="0"/>
              <a:t>The orange table shows the forward direction services from each detector</a:t>
            </a:r>
          </a:p>
          <a:p>
            <a:r>
              <a:rPr lang="en-US" dirty="0"/>
              <a:t>The yellow table shows what percentage of the forward services are power, signal and cooling</a:t>
            </a:r>
          </a:p>
        </p:txBody>
      </p:sp>
      <p:graphicFrame>
        <p:nvGraphicFramePr>
          <p:cNvPr id="5" name="Table 4">
            <a:extLst>
              <a:ext uri="{FF2B5EF4-FFF2-40B4-BE49-F238E27FC236}">
                <a16:creationId xmlns:a16="http://schemas.microsoft.com/office/drawing/2014/main" id="{4B346699-EA61-EE38-52A9-17EF780FA62A}"/>
              </a:ext>
            </a:extLst>
          </p:cNvPr>
          <p:cNvGraphicFramePr>
            <a:graphicFrameLocks noGrp="1"/>
          </p:cNvGraphicFramePr>
          <p:nvPr>
            <p:extLst>
              <p:ext uri="{D42A27DB-BD31-4B8C-83A1-F6EECF244321}">
                <p14:modId xmlns:p14="http://schemas.microsoft.com/office/powerpoint/2010/main" val="3061048375"/>
              </p:ext>
            </p:extLst>
          </p:nvPr>
        </p:nvGraphicFramePr>
        <p:xfrm>
          <a:off x="7877232" y="736314"/>
          <a:ext cx="4019060" cy="3176964"/>
        </p:xfrm>
        <a:graphic>
          <a:graphicData uri="http://schemas.openxmlformats.org/drawingml/2006/table">
            <a:tbl>
              <a:tblPr>
                <a:tableStyleId>{5C22544A-7EE6-4342-B048-85BDC9FD1C3A}</a:tableStyleId>
              </a:tblPr>
              <a:tblGrid>
                <a:gridCol w="1377459">
                  <a:extLst>
                    <a:ext uri="{9D8B030D-6E8A-4147-A177-3AD203B41FA5}">
                      <a16:colId xmlns:a16="http://schemas.microsoft.com/office/drawing/2014/main" val="1081508114"/>
                    </a:ext>
                  </a:extLst>
                </a:gridCol>
                <a:gridCol w="1339273">
                  <a:extLst>
                    <a:ext uri="{9D8B030D-6E8A-4147-A177-3AD203B41FA5}">
                      <a16:colId xmlns:a16="http://schemas.microsoft.com/office/drawing/2014/main" val="763902697"/>
                    </a:ext>
                  </a:extLst>
                </a:gridCol>
                <a:gridCol w="1302328">
                  <a:extLst>
                    <a:ext uri="{9D8B030D-6E8A-4147-A177-3AD203B41FA5}">
                      <a16:colId xmlns:a16="http://schemas.microsoft.com/office/drawing/2014/main" val="3380421645"/>
                    </a:ext>
                  </a:extLst>
                </a:gridCol>
              </a:tblGrid>
              <a:tr h="316634">
                <a:tc gridSpan="3">
                  <a:txBody>
                    <a:bodyPr/>
                    <a:lstStyle/>
                    <a:p>
                      <a:pPr algn="ctr" fontAlgn="b">
                        <a:buNone/>
                      </a:pPr>
                      <a:r>
                        <a:rPr lang="en-US" sz="1800" b="1" i="0" u="none" strike="noStrike" dirty="0">
                          <a:solidFill>
                            <a:srgbClr val="000000"/>
                          </a:solidFill>
                          <a:effectLst/>
                          <a:latin typeface="+mn-lt"/>
                        </a:rPr>
                        <a:t>Forward Inner Services Breakdown</a:t>
                      </a: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pPr algn="ctr" fontAlgn="b">
                        <a:buNone/>
                      </a:pPr>
                      <a:endParaRPr lang="en-US" sz="1800" b="0" i="0" u="none" strike="noStrike" dirty="0">
                        <a:solidFill>
                          <a:srgbClr val="000000"/>
                        </a:solidFill>
                        <a:effectLst/>
                        <a:latin typeface="Aptos Narrow" panose="020B0004020202020204" pitchFamily="34" charset="0"/>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pPr algn="ctr" fontAlgn="b">
                        <a:buNone/>
                      </a:pPr>
                      <a:endParaRPr lang="en-US" sz="1800" b="0" i="0" u="none" strike="noStrike" dirty="0">
                        <a:solidFill>
                          <a:srgbClr val="000000"/>
                        </a:solidFill>
                        <a:effectLst/>
                        <a:latin typeface="Aptos Narrow" panose="020B0004020202020204" pitchFamily="34" charset="0"/>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795895778"/>
                  </a:ext>
                </a:extLst>
              </a:tr>
              <a:tr h="316634">
                <a:tc>
                  <a:txBody>
                    <a:bodyPr/>
                    <a:lstStyle/>
                    <a:p>
                      <a:pPr algn="ctr" fontAlgn="b">
                        <a:buNone/>
                      </a:pPr>
                      <a:r>
                        <a:rPr lang="en-US" sz="1800" u="none" strike="noStrike" dirty="0">
                          <a:effectLst/>
                          <a:latin typeface="+mn-lt"/>
                        </a:rPr>
                        <a:t>System</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fontAlgn="b">
                        <a:buNone/>
                      </a:pPr>
                      <a:r>
                        <a:rPr lang="en-US" sz="1800" u="none" strike="noStrike" dirty="0">
                          <a:effectLst/>
                          <a:latin typeface="+mn-lt"/>
                        </a:rPr>
                        <a:t>Area (cm²)</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fontAlgn="b">
                        <a:buNone/>
                      </a:pPr>
                      <a:r>
                        <a:rPr lang="en-US" sz="1800" u="none" strike="noStrike" dirty="0">
                          <a:effectLst/>
                          <a:latin typeface="+mn-lt"/>
                        </a:rPr>
                        <a:t>% of Total</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021802315"/>
                  </a:ext>
                </a:extLst>
              </a:tr>
              <a:tr h="317962">
                <a:tc>
                  <a:txBody>
                    <a:bodyPr/>
                    <a:lstStyle/>
                    <a:p>
                      <a:pPr algn="l" fontAlgn="b">
                        <a:buNone/>
                      </a:pPr>
                      <a:r>
                        <a:rPr lang="en-US" sz="1800" u="none" strike="noStrike" dirty="0">
                          <a:effectLst/>
                          <a:latin typeface="+mn-lt"/>
                        </a:rPr>
                        <a:t>L0-L2</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buNone/>
                      </a:pPr>
                      <a:r>
                        <a:rPr lang="en-US" sz="1800" u="none" strike="noStrike" dirty="0">
                          <a:effectLst/>
                          <a:latin typeface="+mn-lt"/>
                        </a:rPr>
                        <a:t>184.58</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buNone/>
                      </a:pPr>
                      <a:r>
                        <a:rPr lang="en-US" sz="1800" u="none" strike="noStrike" dirty="0">
                          <a:effectLst/>
                          <a:latin typeface="+mn-lt"/>
                        </a:rPr>
                        <a:t>7.83%</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74588857"/>
                  </a:ext>
                </a:extLst>
              </a:tr>
              <a:tr h="317962">
                <a:tc>
                  <a:txBody>
                    <a:bodyPr/>
                    <a:lstStyle/>
                    <a:p>
                      <a:pPr algn="l" fontAlgn="b">
                        <a:buNone/>
                      </a:pPr>
                      <a:r>
                        <a:rPr lang="en-US" sz="1800" u="none" strike="noStrike" dirty="0">
                          <a:effectLst/>
                          <a:latin typeface="+mn-lt"/>
                        </a:rPr>
                        <a:t>L3 &amp; L4</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buNone/>
                      </a:pPr>
                      <a:r>
                        <a:rPr lang="en-US" sz="1800" u="none" strike="noStrike" dirty="0">
                          <a:effectLst/>
                          <a:latin typeface="+mn-lt"/>
                        </a:rPr>
                        <a:t>344.06</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buNone/>
                      </a:pPr>
                      <a:r>
                        <a:rPr lang="en-US" sz="1800" u="none" strike="noStrike" dirty="0">
                          <a:effectLst/>
                          <a:latin typeface="+mn-lt"/>
                        </a:rPr>
                        <a:t>14.60%</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414075085"/>
                  </a:ext>
                </a:extLst>
              </a:tr>
              <a:tr h="317962">
                <a:tc>
                  <a:txBody>
                    <a:bodyPr/>
                    <a:lstStyle/>
                    <a:p>
                      <a:pPr algn="l" fontAlgn="b">
                        <a:buNone/>
                      </a:pPr>
                      <a:r>
                        <a:rPr lang="en-US" sz="1800" u="none" strike="noStrike" dirty="0">
                          <a:effectLst/>
                          <a:latin typeface="+mn-lt"/>
                        </a:rPr>
                        <a:t>SVT Disks</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buNone/>
                      </a:pPr>
                      <a:r>
                        <a:rPr lang="en-US" sz="1800" u="none" strike="noStrike" dirty="0">
                          <a:effectLst/>
                          <a:latin typeface="+mn-lt"/>
                        </a:rPr>
                        <a:t>1084.18</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buNone/>
                      </a:pPr>
                      <a:r>
                        <a:rPr lang="en-US" sz="1800" u="none" strike="noStrike" dirty="0">
                          <a:effectLst/>
                          <a:latin typeface="+mn-lt"/>
                        </a:rPr>
                        <a:t>46.00%</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946488244"/>
                  </a:ext>
                </a:extLst>
              </a:tr>
              <a:tr h="317962">
                <a:tc>
                  <a:txBody>
                    <a:bodyPr/>
                    <a:lstStyle/>
                    <a:p>
                      <a:pPr algn="l" fontAlgn="b">
                        <a:buNone/>
                      </a:pPr>
                      <a:r>
                        <a:rPr lang="en-US" sz="1800" u="none" strike="noStrike" dirty="0">
                          <a:effectLst/>
                          <a:latin typeface="+mn-lt"/>
                        </a:rPr>
                        <a:t>MPGD Disks</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buNone/>
                      </a:pPr>
                      <a:r>
                        <a:rPr lang="en-US" sz="1800" u="none" strike="noStrike" dirty="0">
                          <a:effectLst/>
                          <a:latin typeface="+mn-lt"/>
                        </a:rPr>
                        <a:t>154.20</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buNone/>
                      </a:pPr>
                      <a:r>
                        <a:rPr lang="en-US" sz="1800" u="none" strike="noStrike" dirty="0">
                          <a:effectLst/>
                          <a:latin typeface="+mn-lt"/>
                        </a:rPr>
                        <a:t>6.54%</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971027031"/>
                  </a:ext>
                </a:extLst>
              </a:tr>
              <a:tr h="317962">
                <a:tc>
                  <a:txBody>
                    <a:bodyPr/>
                    <a:lstStyle/>
                    <a:p>
                      <a:pPr algn="l" fontAlgn="b">
                        <a:buNone/>
                      </a:pPr>
                      <a:r>
                        <a:rPr lang="en-US" sz="1800" u="none" strike="noStrike" dirty="0" err="1">
                          <a:effectLst/>
                          <a:latin typeface="+mn-lt"/>
                        </a:rPr>
                        <a:t>ToF</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buNone/>
                      </a:pPr>
                      <a:r>
                        <a:rPr lang="en-US" sz="1800" u="none" strike="noStrike" dirty="0">
                          <a:effectLst/>
                          <a:latin typeface="+mn-lt"/>
                        </a:rPr>
                        <a:t>208.59</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buNone/>
                      </a:pPr>
                      <a:r>
                        <a:rPr lang="en-US" sz="1800" u="none" strike="noStrike" dirty="0">
                          <a:effectLst/>
                          <a:latin typeface="+mn-lt"/>
                        </a:rPr>
                        <a:t>8.85%</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98826722"/>
                  </a:ext>
                </a:extLst>
              </a:tr>
              <a:tr h="317962">
                <a:tc>
                  <a:txBody>
                    <a:bodyPr/>
                    <a:lstStyle/>
                    <a:p>
                      <a:pPr algn="l" fontAlgn="b">
                        <a:buNone/>
                      </a:pPr>
                      <a:r>
                        <a:rPr lang="en-US" sz="1800" u="none" strike="noStrike" dirty="0">
                          <a:effectLst/>
                          <a:latin typeface="+mn-lt"/>
                        </a:rPr>
                        <a:t>CYMBAL</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buNone/>
                      </a:pPr>
                      <a:r>
                        <a:rPr lang="en-US" sz="1800" u="none" strike="noStrike" dirty="0">
                          <a:effectLst/>
                          <a:latin typeface="+mn-lt"/>
                        </a:rPr>
                        <a:t>381.39</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buNone/>
                      </a:pPr>
                      <a:r>
                        <a:rPr lang="en-US" sz="1800" u="none" strike="noStrike" dirty="0">
                          <a:effectLst/>
                          <a:latin typeface="+mn-lt"/>
                        </a:rPr>
                        <a:t>16.18%</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448528413"/>
                  </a:ext>
                </a:extLst>
              </a:tr>
              <a:tr h="317962">
                <a:tc>
                  <a:txBody>
                    <a:bodyPr/>
                    <a:lstStyle/>
                    <a:p>
                      <a:pPr algn="l" fontAlgn="b">
                        <a:buNone/>
                      </a:pPr>
                      <a:r>
                        <a:rPr lang="en-US" sz="1800" b="0" i="0" u="none" strike="noStrike" dirty="0" err="1">
                          <a:solidFill>
                            <a:srgbClr val="000000"/>
                          </a:solidFill>
                          <a:effectLst/>
                          <a:latin typeface="+mn-lt"/>
                        </a:rPr>
                        <a:t>ToF</a:t>
                      </a:r>
                      <a:r>
                        <a:rPr lang="en-US" sz="1800" b="0" i="0" u="none" strike="noStrike" dirty="0">
                          <a:solidFill>
                            <a:srgbClr val="000000"/>
                          </a:solidFill>
                          <a:effectLst/>
                          <a:latin typeface="+mn-lt"/>
                        </a:rPr>
                        <a:t> Disk</a:t>
                      </a: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buNone/>
                      </a:pPr>
                      <a:endParaRPr lang="en-US" sz="1800" b="0" i="0" u="none" strike="noStrike">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buNone/>
                      </a:pPr>
                      <a:endParaRPr lang="en-US" sz="1800" b="0" i="0" u="none" strike="noStrike">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493427027"/>
                  </a:ext>
                </a:extLst>
              </a:tr>
              <a:tr h="317962">
                <a:tc>
                  <a:txBody>
                    <a:bodyPr/>
                    <a:lstStyle/>
                    <a:p>
                      <a:pPr algn="l" fontAlgn="b">
                        <a:buNone/>
                      </a:pPr>
                      <a:r>
                        <a:rPr lang="en-US" sz="1800" u="none" strike="noStrike" dirty="0">
                          <a:effectLst/>
                          <a:latin typeface="+mn-lt"/>
                        </a:rPr>
                        <a:t>Total</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buNone/>
                      </a:pPr>
                      <a:r>
                        <a:rPr lang="en-US" sz="1800" u="none" strike="noStrike" dirty="0">
                          <a:effectLst/>
                          <a:latin typeface="+mn-lt"/>
                        </a:rPr>
                        <a:t>2357.00</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buNone/>
                      </a:pPr>
                      <a:r>
                        <a:rPr lang="en-US" sz="1800" u="none" strike="noStrike" dirty="0">
                          <a:effectLst/>
                          <a:latin typeface="+mn-lt"/>
                        </a:rPr>
                        <a:t>100.00%</a:t>
                      </a:r>
                      <a:endParaRPr lang="en-US" sz="1800" b="0" i="0" u="none" strike="noStrike" dirty="0">
                        <a:solidFill>
                          <a:srgbClr val="000000"/>
                        </a:solidFill>
                        <a:effectLst/>
                        <a:latin typeface="+mn-lt"/>
                      </a:endParaRPr>
                    </a:p>
                  </a:txBody>
                  <a:tcPr marL="13248" marR="13248" marT="132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343869646"/>
                  </a:ext>
                </a:extLst>
              </a:tr>
            </a:tbl>
          </a:graphicData>
        </a:graphic>
      </p:graphicFrame>
      <p:graphicFrame>
        <p:nvGraphicFramePr>
          <p:cNvPr id="6" name="Table 5">
            <a:extLst>
              <a:ext uri="{FF2B5EF4-FFF2-40B4-BE49-F238E27FC236}">
                <a16:creationId xmlns:a16="http://schemas.microsoft.com/office/drawing/2014/main" id="{46A3C2EA-A2AF-CA3D-016C-F3C6DEA76D28}"/>
              </a:ext>
            </a:extLst>
          </p:cNvPr>
          <p:cNvGraphicFramePr>
            <a:graphicFrameLocks noGrp="1"/>
          </p:cNvGraphicFramePr>
          <p:nvPr>
            <p:extLst>
              <p:ext uri="{D42A27DB-BD31-4B8C-83A1-F6EECF244321}">
                <p14:modId xmlns:p14="http://schemas.microsoft.com/office/powerpoint/2010/main" val="4105307796"/>
              </p:ext>
            </p:extLst>
          </p:nvPr>
        </p:nvGraphicFramePr>
        <p:xfrm>
          <a:off x="7877231" y="4003764"/>
          <a:ext cx="4019061" cy="2174882"/>
        </p:xfrm>
        <a:graphic>
          <a:graphicData uri="http://schemas.openxmlformats.org/drawingml/2006/table">
            <a:tbl>
              <a:tblPr>
                <a:tableStyleId>{5C22544A-7EE6-4342-B048-85BDC9FD1C3A}</a:tableStyleId>
              </a:tblPr>
              <a:tblGrid>
                <a:gridCol w="1340659">
                  <a:extLst>
                    <a:ext uri="{9D8B030D-6E8A-4147-A177-3AD203B41FA5}">
                      <a16:colId xmlns:a16="http://schemas.microsoft.com/office/drawing/2014/main" val="2838634413"/>
                    </a:ext>
                  </a:extLst>
                </a:gridCol>
                <a:gridCol w="1366982">
                  <a:extLst>
                    <a:ext uri="{9D8B030D-6E8A-4147-A177-3AD203B41FA5}">
                      <a16:colId xmlns:a16="http://schemas.microsoft.com/office/drawing/2014/main" val="2859336266"/>
                    </a:ext>
                  </a:extLst>
                </a:gridCol>
                <a:gridCol w="1311420">
                  <a:extLst>
                    <a:ext uri="{9D8B030D-6E8A-4147-A177-3AD203B41FA5}">
                      <a16:colId xmlns:a16="http://schemas.microsoft.com/office/drawing/2014/main" val="2995406811"/>
                    </a:ext>
                  </a:extLst>
                </a:gridCol>
              </a:tblGrid>
              <a:tr h="315576">
                <a:tc gridSpan="3">
                  <a:txBody>
                    <a:bodyPr/>
                    <a:lstStyle/>
                    <a:p>
                      <a:pPr algn="ctr" fontAlgn="b">
                        <a:buNone/>
                      </a:pPr>
                      <a:r>
                        <a:rPr lang="en-US" sz="1800" b="1" i="0" u="none" strike="noStrike" dirty="0">
                          <a:solidFill>
                            <a:srgbClr val="000000"/>
                          </a:solidFill>
                          <a:effectLst/>
                          <a:latin typeface="+mn-lt"/>
                        </a:rPr>
                        <a:t>Forward Inner Services Breakdown</a:t>
                      </a:r>
                    </a:p>
                  </a:txBody>
                  <a:tcPr marL="12864" marR="12864" marT="128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hMerge="1">
                  <a:txBody>
                    <a:bodyPr/>
                    <a:lstStyle/>
                    <a:p>
                      <a:pPr algn="ctr" fontAlgn="b">
                        <a:buNone/>
                      </a:pPr>
                      <a:endParaRPr lang="en-US" sz="1800" b="0" i="0" u="none" strike="noStrike" dirty="0">
                        <a:solidFill>
                          <a:srgbClr val="000000"/>
                        </a:solidFill>
                        <a:effectLst/>
                        <a:latin typeface="+mn-lt"/>
                      </a:endParaRPr>
                    </a:p>
                  </a:txBody>
                  <a:tcPr marL="12864" marR="12864" marT="128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pPr algn="ctr" fontAlgn="b">
                        <a:buNone/>
                      </a:pPr>
                      <a:endParaRPr lang="en-US" sz="1800" b="0" i="0" u="none" strike="noStrike" dirty="0">
                        <a:solidFill>
                          <a:srgbClr val="000000"/>
                        </a:solidFill>
                        <a:effectLst/>
                        <a:latin typeface="+mn-lt"/>
                      </a:endParaRPr>
                    </a:p>
                  </a:txBody>
                  <a:tcPr marL="12864" marR="12864" marT="128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650507435"/>
                  </a:ext>
                </a:extLst>
              </a:tr>
              <a:tr h="315576">
                <a:tc>
                  <a:txBody>
                    <a:bodyPr/>
                    <a:lstStyle/>
                    <a:p>
                      <a:pPr algn="ctr" fontAlgn="b">
                        <a:buNone/>
                      </a:pPr>
                      <a:r>
                        <a:rPr lang="en-US" sz="1800" b="0" i="0" u="none" strike="noStrike" dirty="0">
                          <a:solidFill>
                            <a:srgbClr val="000000"/>
                          </a:solidFill>
                          <a:effectLst/>
                          <a:latin typeface="+mn-lt"/>
                        </a:rPr>
                        <a:t>Service</a:t>
                      </a:r>
                    </a:p>
                  </a:txBody>
                  <a:tcPr marL="12864" marR="12864" marT="128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b">
                        <a:buNone/>
                      </a:pPr>
                      <a:r>
                        <a:rPr lang="en-US" sz="1800" u="none" strike="noStrike" dirty="0">
                          <a:effectLst/>
                          <a:latin typeface="+mn-lt"/>
                        </a:rPr>
                        <a:t>Area (cm²)</a:t>
                      </a:r>
                      <a:endParaRPr lang="en-US" sz="1800" b="0" i="0" u="none" strike="noStrike" dirty="0">
                        <a:solidFill>
                          <a:srgbClr val="000000"/>
                        </a:solidFill>
                        <a:effectLst/>
                        <a:latin typeface="+mn-lt"/>
                      </a:endParaRPr>
                    </a:p>
                  </a:txBody>
                  <a:tcPr marL="12864" marR="12864" marT="128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fontAlgn="b">
                        <a:buNone/>
                      </a:pPr>
                      <a:r>
                        <a:rPr lang="en-US" sz="1800" u="none" strike="noStrike" dirty="0">
                          <a:effectLst/>
                          <a:latin typeface="+mn-lt"/>
                        </a:rPr>
                        <a:t>% of Total</a:t>
                      </a:r>
                      <a:endParaRPr lang="en-US" sz="1800" b="0" i="0" u="none" strike="noStrike" dirty="0">
                        <a:solidFill>
                          <a:srgbClr val="000000"/>
                        </a:solidFill>
                        <a:effectLst/>
                        <a:latin typeface="+mn-lt"/>
                      </a:endParaRPr>
                    </a:p>
                  </a:txBody>
                  <a:tcPr marL="12864" marR="12864" marT="128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3214592099"/>
                  </a:ext>
                </a:extLst>
              </a:tr>
              <a:tr h="308746">
                <a:tc>
                  <a:txBody>
                    <a:bodyPr/>
                    <a:lstStyle/>
                    <a:p>
                      <a:pPr algn="l" fontAlgn="b">
                        <a:buNone/>
                      </a:pPr>
                      <a:r>
                        <a:rPr lang="en-US" sz="1800" u="none" strike="noStrike">
                          <a:effectLst/>
                          <a:latin typeface="+mn-lt"/>
                        </a:rPr>
                        <a:t>Power</a:t>
                      </a:r>
                      <a:endParaRPr lang="en-US" sz="1800" b="0" i="0" u="none" strike="noStrike">
                        <a:solidFill>
                          <a:srgbClr val="000000"/>
                        </a:solidFill>
                        <a:effectLst/>
                        <a:latin typeface="+mn-lt"/>
                      </a:endParaRPr>
                    </a:p>
                  </a:txBody>
                  <a:tcPr marL="12864" marR="12864" marT="128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b">
                        <a:buNone/>
                      </a:pPr>
                      <a:r>
                        <a:rPr lang="en-US" sz="1800" b="0" i="0" u="none" strike="noStrike" dirty="0">
                          <a:solidFill>
                            <a:srgbClr val="000000"/>
                          </a:solidFill>
                          <a:effectLst/>
                          <a:latin typeface="+mn-lt"/>
                        </a:rPr>
                        <a:t>420.23</a:t>
                      </a:r>
                    </a:p>
                  </a:txBody>
                  <a:tcPr marL="12864" marR="12864" marT="128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b">
                        <a:buNone/>
                      </a:pPr>
                      <a:r>
                        <a:rPr lang="en-US" sz="1800" u="none" strike="noStrike" dirty="0">
                          <a:effectLst/>
                          <a:latin typeface="+mn-lt"/>
                        </a:rPr>
                        <a:t>14.48%</a:t>
                      </a:r>
                      <a:endParaRPr lang="en-US" sz="1800" b="0" i="0" u="none" strike="noStrike" dirty="0">
                        <a:solidFill>
                          <a:srgbClr val="000000"/>
                        </a:solidFill>
                        <a:effectLst/>
                        <a:latin typeface="+mn-lt"/>
                      </a:endParaRPr>
                    </a:p>
                  </a:txBody>
                  <a:tcPr marL="12864" marR="12864" marT="128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093338106"/>
                  </a:ext>
                </a:extLst>
              </a:tr>
              <a:tr h="308746">
                <a:tc>
                  <a:txBody>
                    <a:bodyPr/>
                    <a:lstStyle/>
                    <a:p>
                      <a:pPr algn="l" fontAlgn="b">
                        <a:buNone/>
                      </a:pPr>
                      <a:r>
                        <a:rPr lang="en-US" sz="1800" u="none" strike="noStrike" dirty="0">
                          <a:effectLst/>
                          <a:latin typeface="+mn-lt"/>
                        </a:rPr>
                        <a:t>Signal</a:t>
                      </a:r>
                      <a:endParaRPr lang="en-US" sz="1800" b="0" i="0" u="none" strike="noStrike" dirty="0">
                        <a:solidFill>
                          <a:srgbClr val="000000"/>
                        </a:solidFill>
                        <a:effectLst/>
                        <a:latin typeface="+mn-lt"/>
                      </a:endParaRPr>
                    </a:p>
                  </a:txBody>
                  <a:tcPr marL="12864" marR="12864" marT="128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buNone/>
                      </a:pPr>
                      <a:r>
                        <a:rPr lang="en-US" sz="1800" b="0" i="0" u="none" strike="noStrike" dirty="0">
                          <a:solidFill>
                            <a:srgbClr val="000000"/>
                          </a:solidFill>
                          <a:effectLst/>
                          <a:latin typeface="+mn-lt"/>
                        </a:rPr>
                        <a:t>1483.20</a:t>
                      </a:r>
                    </a:p>
                  </a:txBody>
                  <a:tcPr marL="12864" marR="12864" marT="128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buNone/>
                      </a:pPr>
                      <a:r>
                        <a:rPr lang="en-US" sz="1800" u="none" strike="noStrike" dirty="0">
                          <a:effectLst/>
                          <a:latin typeface="+mn-lt"/>
                        </a:rPr>
                        <a:t>51.09%</a:t>
                      </a:r>
                      <a:endParaRPr lang="en-US" sz="1800" b="0" i="0" u="none" strike="noStrike" dirty="0">
                        <a:solidFill>
                          <a:srgbClr val="000000"/>
                        </a:solidFill>
                        <a:effectLst/>
                        <a:latin typeface="+mn-lt"/>
                      </a:endParaRPr>
                    </a:p>
                  </a:txBody>
                  <a:tcPr marL="12864" marR="12864" marT="128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4069365526"/>
                  </a:ext>
                </a:extLst>
              </a:tr>
              <a:tr h="308746">
                <a:tc>
                  <a:txBody>
                    <a:bodyPr/>
                    <a:lstStyle/>
                    <a:p>
                      <a:pPr algn="l" fontAlgn="b">
                        <a:buNone/>
                      </a:pPr>
                      <a:r>
                        <a:rPr lang="en-US" sz="1800" u="none" strike="noStrike">
                          <a:effectLst/>
                          <a:latin typeface="+mn-lt"/>
                        </a:rPr>
                        <a:t>Cooling</a:t>
                      </a:r>
                      <a:endParaRPr lang="en-US" sz="1800" b="0" i="0" u="none" strike="noStrike">
                        <a:solidFill>
                          <a:srgbClr val="000000"/>
                        </a:solidFill>
                        <a:effectLst/>
                        <a:latin typeface="+mn-lt"/>
                      </a:endParaRPr>
                    </a:p>
                  </a:txBody>
                  <a:tcPr marL="12864" marR="12864" marT="128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b">
                        <a:buNone/>
                      </a:pPr>
                      <a:r>
                        <a:rPr lang="en-US" sz="1800" b="0" i="0" u="none" strike="noStrike" dirty="0">
                          <a:solidFill>
                            <a:srgbClr val="000000"/>
                          </a:solidFill>
                          <a:effectLst/>
                          <a:latin typeface="+mn-lt"/>
                        </a:rPr>
                        <a:t>999.65</a:t>
                      </a:r>
                    </a:p>
                  </a:txBody>
                  <a:tcPr marL="12864" marR="12864" marT="128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b">
                        <a:buNone/>
                      </a:pPr>
                      <a:r>
                        <a:rPr lang="en-US" sz="1800" u="none" strike="noStrike" dirty="0">
                          <a:effectLst/>
                          <a:latin typeface="+mn-lt"/>
                        </a:rPr>
                        <a:t>34.43%</a:t>
                      </a:r>
                      <a:endParaRPr lang="en-US" sz="1800" b="0" i="0" u="none" strike="noStrike" dirty="0">
                        <a:solidFill>
                          <a:srgbClr val="000000"/>
                        </a:solidFill>
                        <a:effectLst/>
                        <a:latin typeface="+mn-lt"/>
                      </a:endParaRPr>
                    </a:p>
                  </a:txBody>
                  <a:tcPr marL="12864" marR="12864" marT="128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090208500"/>
                  </a:ext>
                </a:extLst>
              </a:tr>
              <a:tr h="308746">
                <a:tc>
                  <a:txBody>
                    <a:bodyPr/>
                    <a:lstStyle/>
                    <a:p>
                      <a:pPr algn="l" fontAlgn="b">
                        <a:buNone/>
                      </a:pPr>
                      <a:endParaRPr lang="en-US" sz="1800" b="0" i="0" u="none" strike="noStrike" dirty="0">
                        <a:solidFill>
                          <a:srgbClr val="000000"/>
                        </a:solidFill>
                        <a:effectLst/>
                        <a:latin typeface="+mn-lt"/>
                      </a:endParaRPr>
                    </a:p>
                  </a:txBody>
                  <a:tcPr marL="12864" marR="12864" marT="128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b">
                        <a:buNone/>
                      </a:pPr>
                      <a:endParaRPr lang="en-US" sz="1800" b="0" i="0" u="none" strike="noStrike" dirty="0">
                        <a:solidFill>
                          <a:srgbClr val="000000"/>
                        </a:solidFill>
                        <a:effectLst/>
                        <a:latin typeface="+mn-lt"/>
                      </a:endParaRPr>
                    </a:p>
                  </a:txBody>
                  <a:tcPr marL="12864" marR="12864" marT="128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b">
                        <a:buNone/>
                      </a:pPr>
                      <a:endParaRPr lang="en-US" sz="1800" b="0" i="0" u="none" strike="noStrike" dirty="0">
                        <a:solidFill>
                          <a:srgbClr val="000000"/>
                        </a:solidFill>
                        <a:effectLst/>
                        <a:latin typeface="+mn-lt"/>
                      </a:endParaRPr>
                    </a:p>
                  </a:txBody>
                  <a:tcPr marL="12864" marR="12864" marT="128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547623377"/>
                  </a:ext>
                </a:extLst>
              </a:tr>
              <a:tr h="308746">
                <a:tc>
                  <a:txBody>
                    <a:bodyPr/>
                    <a:lstStyle/>
                    <a:p>
                      <a:pPr algn="l" fontAlgn="b">
                        <a:buNone/>
                      </a:pPr>
                      <a:r>
                        <a:rPr lang="en-US" sz="1800" u="none" strike="noStrike" dirty="0">
                          <a:effectLst/>
                          <a:latin typeface="+mn-lt"/>
                        </a:rPr>
                        <a:t>Total</a:t>
                      </a:r>
                      <a:endParaRPr lang="en-US" sz="1800" b="0" i="0" u="none" strike="noStrike" dirty="0">
                        <a:solidFill>
                          <a:srgbClr val="000000"/>
                        </a:solidFill>
                        <a:effectLst/>
                        <a:latin typeface="+mn-lt"/>
                      </a:endParaRPr>
                    </a:p>
                  </a:txBody>
                  <a:tcPr marL="12864" marR="12864" marT="128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buNone/>
                      </a:pPr>
                      <a:r>
                        <a:rPr lang="en-US" sz="1800" b="0" i="0" u="none" strike="noStrike" dirty="0">
                          <a:solidFill>
                            <a:srgbClr val="000000"/>
                          </a:solidFill>
                          <a:effectLst/>
                          <a:latin typeface="+mn-lt"/>
                        </a:rPr>
                        <a:t>2903.07</a:t>
                      </a:r>
                    </a:p>
                  </a:txBody>
                  <a:tcPr marL="12864" marR="12864" marT="128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b">
                        <a:buNone/>
                      </a:pPr>
                      <a:r>
                        <a:rPr lang="en-US" sz="1800" u="none" strike="noStrike" dirty="0">
                          <a:effectLst/>
                          <a:latin typeface="+mn-lt"/>
                        </a:rPr>
                        <a:t>100.00%</a:t>
                      </a:r>
                      <a:endParaRPr lang="en-US" sz="1800" b="0" i="0" u="none" strike="noStrike" dirty="0">
                        <a:solidFill>
                          <a:srgbClr val="000000"/>
                        </a:solidFill>
                        <a:effectLst/>
                        <a:latin typeface="+mn-lt"/>
                      </a:endParaRPr>
                    </a:p>
                  </a:txBody>
                  <a:tcPr marL="12864" marR="12864" marT="128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097033709"/>
                  </a:ext>
                </a:extLst>
              </a:tr>
            </a:tbl>
          </a:graphicData>
        </a:graphic>
      </p:graphicFrame>
    </p:spTree>
    <p:extLst>
      <p:ext uri="{BB962C8B-B14F-4D97-AF65-F5344CB8AC3E}">
        <p14:creationId xmlns:p14="http://schemas.microsoft.com/office/powerpoint/2010/main" val="4049184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9C17F-338E-A670-4935-EDE6CC3EBE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AC6D2E-CE1A-A9EA-FC35-5AC76A619C33}"/>
              </a:ext>
            </a:extLst>
          </p:cNvPr>
          <p:cNvSpPr>
            <a:spLocks noGrp="1"/>
          </p:cNvSpPr>
          <p:nvPr>
            <p:ph type="title"/>
          </p:nvPr>
        </p:nvSpPr>
        <p:spPr/>
        <p:txBody>
          <a:bodyPr/>
          <a:lstStyle/>
          <a:p>
            <a:r>
              <a:rPr lang="en-US" dirty="0"/>
              <a:t>Services</a:t>
            </a:r>
          </a:p>
        </p:txBody>
      </p:sp>
      <p:sp>
        <p:nvSpPr>
          <p:cNvPr id="3" name="Text Placeholder 2">
            <a:extLst>
              <a:ext uri="{FF2B5EF4-FFF2-40B4-BE49-F238E27FC236}">
                <a16:creationId xmlns:a16="http://schemas.microsoft.com/office/drawing/2014/main" id="{BB048707-D5E7-D033-3227-49BDC0CD38F7}"/>
              </a:ext>
            </a:extLst>
          </p:cNvPr>
          <p:cNvSpPr>
            <a:spLocks noGrp="1"/>
          </p:cNvSpPr>
          <p:nvPr>
            <p:ph type="body" sz="quarter" idx="10"/>
          </p:nvPr>
        </p:nvSpPr>
        <p:spPr>
          <a:xfrm>
            <a:off x="461963" y="981075"/>
            <a:ext cx="3082386" cy="5065713"/>
          </a:xfrm>
        </p:spPr>
        <p:txBody>
          <a:bodyPr>
            <a:normAutofit/>
          </a:bodyPr>
          <a:lstStyle/>
          <a:p>
            <a:r>
              <a:rPr lang="en-US" sz="1800" dirty="0"/>
              <a:t>After the recent updates there are areas of concern</a:t>
            </a:r>
          </a:p>
          <a:p>
            <a:r>
              <a:rPr lang="en-US" sz="1800" dirty="0"/>
              <a:t>Not enough space around pfRICH and </a:t>
            </a:r>
            <a:r>
              <a:rPr lang="en-US" sz="1800" dirty="0" err="1"/>
              <a:t>EEEMCal</a:t>
            </a:r>
            <a:endParaRPr lang="en-US" sz="1800" dirty="0"/>
          </a:p>
          <a:p>
            <a:r>
              <a:rPr lang="en-US" sz="1800" dirty="0"/>
              <a:t>Space in-between barrel EMCal and dRICH is a concern</a:t>
            </a:r>
          </a:p>
          <a:p>
            <a:r>
              <a:rPr lang="en-US" sz="1800" dirty="0"/>
              <a:t>Services coming out at 3 &amp; 9 O’clock from dRICH and </a:t>
            </a:r>
            <a:r>
              <a:rPr lang="en-US" sz="1800" dirty="0" err="1"/>
              <a:t>fEMCal</a:t>
            </a:r>
            <a:endParaRPr lang="en-US" sz="1800" dirty="0"/>
          </a:p>
        </p:txBody>
      </p:sp>
      <p:pic>
        <p:nvPicPr>
          <p:cNvPr id="5" name="Picture 4">
            <a:extLst>
              <a:ext uri="{FF2B5EF4-FFF2-40B4-BE49-F238E27FC236}">
                <a16:creationId xmlns:a16="http://schemas.microsoft.com/office/drawing/2014/main" id="{5771894C-3BA5-F93D-64F0-EDE6139909A2}"/>
              </a:ext>
            </a:extLst>
          </p:cNvPr>
          <p:cNvPicPr>
            <a:picLocks noChangeAspect="1"/>
          </p:cNvPicPr>
          <p:nvPr/>
        </p:nvPicPr>
        <p:blipFill>
          <a:blip r:embed="rId2">
            <a:clrChange>
              <a:clrFrom>
                <a:srgbClr val="1A1F25"/>
              </a:clrFrom>
              <a:clrTo>
                <a:srgbClr val="1A1F25">
                  <a:alpha val="0"/>
                </a:srgbClr>
              </a:clrTo>
            </a:clrChange>
          </a:blip>
          <a:stretch>
            <a:fillRect/>
          </a:stretch>
        </p:blipFill>
        <p:spPr>
          <a:xfrm>
            <a:off x="3481003" y="981075"/>
            <a:ext cx="8652790" cy="4893302"/>
          </a:xfrm>
          <a:prstGeom prst="rect">
            <a:avLst/>
          </a:prstGeom>
        </p:spPr>
      </p:pic>
      <p:sp>
        <p:nvSpPr>
          <p:cNvPr id="6" name="Oval 5">
            <a:extLst>
              <a:ext uri="{FF2B5EF4-FFF2-40B4-BE49-F238E27FC236}">
                <a16:creationId xmlns:a16="http://schemas.microsoft.com/office/drawing/2014/main" id="{57A23D65-497A-0007-CB9E-D4AED562C437}"/>
              </a:ext>
            </a:extLst>
          </p:cNvPr>
          <p:cNvSpPr/>
          <p:nvPr/>
        </p:nvSpPr>
        <p:spPr>
          <a:xfrm>
            <a:off x="5217953" y="2604781"/>
            <a:ext cx="1417606" cy="462574"/>
          </a:xfrm>
          <a:prstGeom prst="ellipse">
            <a:avLst/>
          </a:prstGeom>
          <a:noFill/>
          <a:ln w="38100">
            <a:solidFill>
              <a:srgbClr val="FFFF0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774961FD-B6BF-3960-A7A9-6614940A691C}"/>
              </a:ext>
            </a:extLst>
          </p:cNvPr>
          <p:cNvSpPr/>
          <p:nvPr/>
        </p:nvSpPr>
        <p:spPr>
          <a:xfrm>
            <a:off x="10099308" y="5093516"/>
            <a:ext cx="723755" cy="707472"/>
          </a:xfrm>
          <a:prstGeom prst="ellipse">
            <a:avLst/>
          </a:prstGeom>
          <a:noFill/>
          <a:ln w="38100">
            <a:solidFill>
              <a:srgbClr val="FFFF0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4F2074FC-37CB-7885-CF88-9E8C3E23522B}"/>
              </a:ext>
            </a:extLst>
          </p:cNvPr>
          <p:cNvSpPr/>
          <p:nvPr/>
        </p:nvSpPr>
        <p:spPr>
          <a:xfrm>
            <a:off x="9051721" y="2512502"/>
            <a:ext cx="461261" cy="462574"/>
          </a:xfrm>
          <a:prstGeom prst="ellipse">
            <a:avLst/>
          </a:prstGeom>
          <a:noFill/>
          <a:ln w="38100">
            <a:solidFill>
              <a:srgbClr val="FFFF0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47BECC5B-3A55-BD98-3CF7-DC1D0E313A4D}"/>
              </a:ext>
            </a:extLst>
          </p:cNvPr>
          <p:cNvPicPr>
            <a:picLocks noChangeAspect="1"/>
          </p:cNvPicPr>
          <p:nvPr/>
        </p:nvPicPr>
        <p:blipFill>
          <a:blip r:embed="rId3">
            <a:clrChange>
              <a:clrFrom>
                <a:srgbClr val="1A1F25"/>
              </a:clrFrom>
              <a:clrTo>
                <a:srgbClr val="1A1F25">
                  <a:alpha val="0"/>
                </a:srgbClr>
              </a:clrTo>
            </a:clrChange>
          </a:blip>
          <a:srcRect t="5991"/>
          <a:stretch/>
        </p:blipFill>
        <p:spPr>
          <a:xfrm>
            <a:off x="669318" y="4232152"/>
            <a:ext cx="2667675" cy="1940202"/>
          </a:xfrm>
          <a:prstGeom prst="rect">
            <a:avLst/>
          </a:prstGeom>
        </p:spPr>
      </p:pic>
      <p:sp>
        <p:nvSpPr>
          <p:cNvPr id="7" name="Rectangle 6">
            <a:extLst>
              <a:ext uri="{FF2B5EF4-FFF2-40B4-BE49-F238E27FC236}">
                <a16:creationId xmlns:a16="http://schemas.microsoft.com/office/drawing/2014/main" id="{50DE8093-4E93-C5E5-1655-6BF69DB52A6C}"/>
              </a:ext>
            </a:extLst>
          </p:cNvPr>
          <p:cNvSpPr/>
          <p:nvPr/>
        </p:nvSpPr>
        <p:spPr>
          <a:xfrm>
            <a:off x="5535785" y="2432370"/>
            <a:ext cx="770562" cy="186001"/>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+120%</a:t>
            </a:r>
          </a:p>
        </p:txBody>
      </p:sp>
      <p:sp>
        <p:nvSpPr>
          <p:cNvPr id="10" name="Rectangle 9">
            <a:extLst>
              <a:ext uri="{FF2B5EF4-FFF2-40B4-BE49-F238E27FC236}">
                <a16:creationId xmlns:a16="http://schemas.microsoft.com/office/drawing/2014/main" id="{0157CDC9-C564-5741-32CD-8636CE5A6C21}"/>
              </a:ext>
            </a:extLst>
          </p:cNvPr>
          <p:cNvSpPr/>
          <p:nvPr/>
        </p:nvSpPr>
        <p:spPr>
          <a:xfrm>
            <a:off x="8430170" y="2611662"/>
            <a:ext cx="666925" cy="264253"/>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~95%</a:t>
            </a:r>
          </a:p>
        </p:txBody>
      </p:sp>
      <p:sp>
        <p:nvSpPr>
          <p:cNvPr id="12" name="Rectangle 11">
            <a:extLst>
              <a:ext uri="{FF2B5EF4-FFF2-40B4-BE49-F238E27FC236}">
                <a16:creationId xmlns:a16="http://schemas.microsoft.com/office/drawing/2014/main" id="{8E2D9260-D1EE-D0E3-8985-7854404ABAFD}"/>
              </a:ext>
            </a:extLst>
          </p:cNvPr>
          <p:cNvSpPr/>
          <p:nvPr/>
        </p:nvSpPr>
        <p:spPr>
          <a:xfrm>
            <a:off x="9432383" y="5315125"/>
            <a:ext cx="666925" cy="264253"/>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~90%</a:t>
            </a:r>
          </a:p>
        </p:txBody>
      </p:sp>
    </p:spTree>
    <p:extLst>
      <p:ext uri="{BB962C8B-B14F-4D97-AF65-F5344CB8AC3E}">
        <p14:creationId xmlns:p14="http://schemas.microsoft.com/office/powerpoint/2010/main" val="1474289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5255-9559-53F7-8C0F-F4D94F70CB57}"/>
              </a:ext>
            </a:extLst>
          </p:cNvPr>
          <p:cNvSpPr>
            <a:spLocks noGrp="1"/>
          </p:cNvSpPr>
          <p:nvPr>
            <p:ph type="title"/>
          </p:nvPr>
        </p:nvSpPr>
        <p:spPr/>
        <p:txBody>
          <a:bodyPr/>
          <a:lstStyle/>
          <a:p>
            <a:r>
              <a:rPr lang="en-US" dirty="0"/>
              <a:t>Backward Direction Cable Trays</a:t>
            </a:r>
          </a:p>
        </p:txBody>
      </p:sp>
      <p:sp>
        <p:nvSpPr>
          <p:cNvPr id="3" name="Text Placeholder 2">
            <a:extLst>
              <a:ext uri="{FF2B5EF4-FFF2-40B4-BE49-F238E27FC236}">
                <a16:creationId xmlns:a16="http://schemas.microsoft.com/office/drawing/2014/main" id="{5B35A5A0-4578-A060-C2B1-EC7C0A466F5E}"/>
              </a:ext>
            </a:extLst>
          </p:cNvPr>
          <p:cNvSpPr>
            <a:spLocks noGrp="1"/>
          </p:cNvSpPr>
          <p:nvPr>
            <p:ph type="body" sz="quarter" idx="10"/>
          </p:nvPr>
        </p:nvSpPr>
        <p:spPr>
          <a:xfrm>
            <a:off x="461962" y="981075"/>
            <a:ext cx="6680395" cy="5065713"/>
          </a:xfrm>
        </p:spPr>
        <p:txBody>
          <a:bodyPr/>
          <a:lstStyle/>
          <a:p>
            <a:r>
              <a:rPr lang="en-US" dirty="0"/>
              <a:t>Cables trays around the EEEMCAL and pfRICH will be broken up into 3 separate trays</a:t>
            </a:r>
          </a:p>
          <a:p>
            <a:r>
              <a:rPr lang="en-US" dirty="0"/>
              <a:t>Innermost trays will house services from the pfRICH and EEEMCAL  </a:t>
            </a:r>
          </a:p>
          <a:p>
            <a:r>
              <a:rPr lang="en-US" dirty="0"/>
              <a:t>Middle trays are for SVT and MPGD disks</a:t>
            </a:r>
          </a:p>
          <a:p>
            <a:r>
              <a:rPr lang="en-US" dirty="0"/>
              <a:t>Outermost trays are for CYMBAL and </a:t>
            </a:r>
            <a:r>
              <a:rPr lang="en-US" dirty="0" err="1"/>
              <a:t>ToF</a:t>
            </a:r>
            <a:endParaRPr lang="en-US" dirty="0"/>
          </a:p>
        </p:txBody>
      </p:sp>
      <p:pic>
        <p:nvPicPr>
          <p:cNvPr id="5" name="Picture 4">
            <a:extLst>
              <a:ext uri="{FF2B5EF4-FFF2-40B4-BE49-F238E27FC236}">
                <a16:creationId xmlns:a16="http://schemas.microsoft.com/office/drawing/2014/main" id="{BD770E78-B3E1-03E9-A3E6-E2041200CD8D}"/>
              </a:ext>
            </a:extLst>
          </p:cNvPr>
          <p:cNvPicPr>
            <a:picLocks noChangeAspect="1"/>
          </p:cNvPicPr>
          <p:nvPr/>
        </p:nvPicPr>
        <p:blipFill>
          <a:blip r:embed="rId2"/>
          <a:srcRect l="13556" t="2428"/>
          <a:stretch>
            <a:fillRect/>
          </a:stretch>
        </p:blipFill>
        <p:spPr>
          <a:xfrm>
            <a:off x="7050677" y="811212"/>
            <a:ext cx="5020748" cy="5397892"/>
          </a:xfrm>
          <a:prstGeom prst="rect">
            <a:avLst/>
          </a:prstGeom>
        </p:spPr>
      </p:pic>
      <p:sp>
        <p:nvSpPr>
          <p:cNvPr id="6" name="Rectangle 5">
            <a:extLst>
              <a:ext uri="{FF2B5EF4-FFF2-40B4-BE49-F238E27FC236}">
                <a16:creationId xmlns:a16="http://schemas.microsoft.com/office/drawing/2014/main" id="{B809302B-D1BF-0D92-C3EC-BF8453A27F76}"/>
              </a:ext>
            </a:extLst>
          </p:cNvPr>
          <p:cNvSpPr/>
          <p:nvPr/>
        </p:nvSpPr>
        <p:spPr>
          <a:xfrm>
            <a:off x="10578139" y="3133497"/>
            <a:ext cx="1238357" cy="753322"/>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pfRICH &amp; EEEMCAL Services</a:t>
            </a:r>
          </a:p>
        </p:txBody>
      </p:sp>
      <p:sp>
        <p:nvSpPr>
          <p:cNvPr id="7" name="Rectangle 6">
            <a:extLst>
              <a:ext uri="{FF2B5EF4-FFF2-40B4-BE49-F238E27FC236}">
                <a16:creationId xmlns:a16="http://schemas.microsoft.com/office/drawing/2014/main" id="{A78DB22F-9F0D-1EC8-AA09-194D33EB37B7}"/>
              </a:ext>
            </a:extLst>
          </p:cNvPr>
          <p:cNvSpPr/>
          <p:nvPr/>
        </p:nvSpPr>
        <p:spPr>
          <a:xfrm>
            <a:off x="7920463" y="5051123"/>
            <a:ext cx="1079593" cy="753322"/>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t>ToF</a:t>
            </a:r>
            <a:r>
              <a:rPr lang="en-US" sz="1600" dirty="0"/>
              <a:t> &amp; CYMBAL Services</a:t>
            </a:r>
          </a:p>
        </p:txBody>
      </p:sp>
      <p:sp>
        <p:nvSpPr>
          <p:cNvPr id="8" name="Rectangle 7">
            <a:extLst>
              <a:ext uri="{FF2B5EF4-FFF2-40B4-BE49-F238E27FC236}">
                <a16:creationId xmlns:a16="http://schemas.microsoft.com/office/drawing/2014/main" id="{5C7CF7D7-DFA5-39BE-8ACA-505C8152E279}"/>
              </a:ext>
            </a:extLst>
          </p:cNvPr>
          <p:cNvSpPr/>
          <p:nvPr/>
        </p:nvSpPr>
        <p:spPr>
          <a:xfrm>
            <a:off x="9121055" y="919023"/>
            <a:ext cx="1039180" cy="102238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SVT &amp; MPGD Disks Services</a:t>
            </a:r>
          </a:p>
        </p:txBody>
      </p:sp>
      <p:cxnSp>
        <p:nvCxnSpPr>
          <p:cNvPr id="10" name="Straight Arrow Connector 9">
            <a:extLst>
              <a:ext uri="{FF2B5EF4-FFF2-40B4-BE49-F238E27FC236}">
                <a16:creationId xmlns:a16="http://schemas.microsoft.com/office/drawing/2014/main" id="{2E4CFFC9-390D-B384-ADFE-81A7F10D57CC}"/>
              </a:ext>
            </a:extLst>
          </p:cNvPr>
          <p:cNvCxnSpPr>
            <a:cxnSpLocks/>
            <a:stCxn id="8" idx="1"/>
          </p:cNvCxnSpPr>
          <p:nvPr/>
        </p:nvCxnSpPr>
        <p:spPr>
          <a:xfrm flipH="1">
            <a:off x="8380714" y="1430216"/>
            <a:ext cx="740341" cy="278993"/>
          </a:xfrm>
          <a:prstGeom prst="straightConnector1">
            <a:avLst/>
          </a:prstGeom>
          <a:ln w="762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FD7B372E-A9C9-3CCD-C2C8-D2B450BB5803}"/>
              </a:ext>
            </a:extLst>
          </p:cNvPr>
          <p:cNvCxnSpPr>
            <a:cxnSpLocks/>
          </p:cNvCxnSpPr>
          <p:nvPr/>
        </p:nvCxnSpPr>
        <p:spPr>
          <a:xfrm flipV="1">
            <a:off x="9000056" y="4916593"/>
            <a:ext cx="433603" cy="511191"/>
          </a:xfrm>
          <a:prstGeom prst="straightConnector1">
            <a:avLst/>
          </a:prstGeom>
          <a:ln w="7620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CF7E9E99-7988-7310-063B-3AE0A336C370}"/>
              </a:ext>
            </a:extLst>
          </p:cNvPr>
          <p:cNvCxnSpPr>
            <a:cxnSpLocks/>
          </p:cNvCxnSpPr>
          <p:nvPr/>
        </p:nvCxnSpPr>
        <p:spPr>
          <a:xfrm flipH="1">
            <a:off x="9896519" y="3510158"/>
            <a:ext cx="681620" cy="423455"/>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BCAD9EBF-81F0-5CE1-FC42-9B4866501FF5}"/>
              </a:ext>
            </a:extLst>
          </p:cNvPr>
          <p:cNvPicPr>
            <a:picLocks noChangeAspect="1"/>
          </p:cNvPicPr>
          <p:nvPr/>
        </p:nvPicPr>
        <p:blipFill>
          <a:blip r:embed="rId3"/>
          <a:stretch>
            <a:fillRect/>
          </a:stretch>
        </p:blipFill>
        <p:spPr>
          <a:xfrm>
            <a:off x="1102695" y="3462632"/>
            <a:ext cx="3459566" cy="2746472"/>
          </a:xfrm>
          <a:prstGeom prst="rect">
            <a:avLst/>
          </a:prstGeom>
        </p:spPr>
      </p:pic>
      <p:sp>
        <p:nvSpPr>
          <p:cNvPr id="9" name="Rectangle 8">
            <a:extLst>
              <a:ext uri="{FF2B5EF4-FFF2-40B4-BE49-F238E27FC236}">
                <a16:creationId xmlns:a16="http://schemas.microsoft.com/office/drawing/2014/main" id="{2BBBE15E-9CE6-4DB6-017A-6B62881533DA}"/>
              </a:ext>
            </a:extLst>
          </p:cNvPr>
          <p:cNvSpPr/>
          <p:nvPr/>
        </p:nvSpPr>
        <p:spPr>
          <a:xfrm>
            <a:off x="5293580" y="5445825"/>
            <a:ext cx="1656495" cy="717239"/>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*Trays are not Proportional* </a:t>
            </a:r>
          </a:p>
        </p:txBody>
      </p:sp>
    </p:spTree>
    <p:extLst>
      <p:ext uri="{BB962C8B-B14F-4D97-AF65-F5344CB8AC3E}">
        <p14:creationId xmlns:p14="http://schemas.microsoft.com/office/powerpoint/2010/main" val="1099944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E43B4-765D-0511-1DC1-009B74E4C58C}"/>
              </a:ext>
            </a:extLst>
          </p:cNvPr>
          <p:cNvSpPr>
            <a:spLocks noGrp="1"/>
          </p:cNvSpPr>
          <p:nvPr>
            <p:ph type="title"/>
          </p:nvPr>
        </p:nvSpPr>
        <p:spPr/>
        <p:txBody>
          <a:bodyPr/>
          <a:lstStyle/>
          <a:p>
            <a:r>
              <a:rPr lang="en-US" dirty="0"/>
              <a:t>Backward Direction Cable Trays</a:t>
            </a:r>
          </a:p>
        </p:txBody>
      </p:sp>
      <p:sp>
        <p:nvSpPr>
          <p:cNvPr id="3" name="Text Placeholder 2">
            <a:extLst>
              <a:ext uri="{FF2B5EF4-FFF2-40B4-BE49-F238E27FC236}">
                <a16:creationId xmlns:a16="http://schemas.microsoft.com/office/drawing/2014/main" id="{B558684E-D4D1-59FB-351F-DFBD7A2DC087}"/>
              </a:ext>
            </a:extLst>
          </p:cNvPr>
          <p:cNvSpPr>
            <a:spLocks noGrp="1"/>
          </p:cNvSpPr>
          <p:nvPr>
            <p:ph type="body" sz="quarter" idx="10"/>
          </p:nvPr>
        </p:nvSpPr>
        <p:spPr>
          <a:xfrm>
            <a:off x="461963" y="981075"/>
            <a:ext cx="11499850" cy="1539115"/>
          </a:xfrm>
        </p:spPr>
        <p:txBody>
          <a:bodyPr/>
          <a:lstStyle/>
          <a:p>
            <a:r>
              <a:rPr lang="en-US" dirty="0"/>
              <a:t>All the trays will be independent of one another </a:t>
            </a:r>
          </a:p>
          <a:p>
            <a:r>
              <a:rPr lang="en-US" dirty="0"/>
              <a:t>Trays will slide in and out of the GST via rails </a:t>
            </a:r>
          </a:p>
          <a:p>
            <a:r>
              <a:rPr lang="en-US" dirty="0"/>
              <a:t>A mockup of the trays will be made to test</a:t>
            </a:r>
          </a:p>
        </p:txBody>
      </p:sp>
      <p:pic>
        <p:nvPicPr>
          <p:cNvPr id="4" name="Picture 3">
            <a:extLst>
              <a:ext uri="{FF2B5EF4-FFF2-40B4-BE49-F238E27FC236}">
                <a16:creationId xmlns:a16="http://schemas.microsoft.com/office/drawing/2014/main" id="{CC0454FB-A48F-689B-3DD1-2F55D9947CB0}"/>
              </a:ext>
            </a:extLst>
          </p:cNvPr>
          <p:cNvPicPr>
            <a:picLocks noChangeAspect="1"/>
          </p:cNvPicPr>
          <p:nvPr/>
        </p:nvPicPr>
        <p:blipFill>
          <a:blip r:embed="rId2">
            <a:clrChange>
              <a:clrFrom>
                <a:srgbClr val="1A1F25"/>
              </a:clrFrom>
              <a:clrTo>
                <a:srgbClr val="1A1F25">
                  <a:alpha val="0"/>
                </a:srgbClr>
              </a:clrTo>
            </a:clrChange>
          </a:blip>
          <a:srcRect t="1" b="54968"/>
          <a:stretch>
            <a:fillRect/>
          </a:stretch>
        </p:blipFill>
        <p:spPr>
          <a:xfrm>
            <a:off x="10610" y="2554715"/>
            <a:ext cx="11719427" cy="3559757"/>
          </a:xfrm>
          <a:prstGeom prst="rect">
            <a:avLst/>
          </a:prstGeom>
        </p:spPr>
      </p:pic>
      <p:sp>
        <p:nvSpPr>
          <p:cNvPr id="5" name="Rectangle 4">
            <a:extLst>
              <a:ext uri="{FF2B5EF4-FFF2-40B4-BE49-F238E27FC236}">
                <a16:creationId xmlns:a16="http://schemas.microsoft.com/office/drawing/2014/main" id="{F2CA1188-CFEA-58FB-C975-74D3E2445CE6}"/>
              </a:ext>
            </a:extLst>
          </p:cNvPr>
          <p:cNvSpPr/>
          <p:nvPr/>
        </p:nvSpPr>
        <p:spPr>
          <a:xfrm>
            <a:off x="5083105" y="4477879"/>
            <a:ext cx="1238357" cy="753322"/>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pfRICH &amp; EEEMCAL Services</a:t>
            </a:r>
          </a:p>
        </p:txBody>
      </p:sp>
      <p:sp>
        <p:nvSpPr>
          <p:cNvPr id="6" name="Rectangle 5">
            <a:extLst>
              <a:ext uri="{FF2B5EF4-FFF2-40B4-BE49-F238E27FC236}">
                <a16:creationId xmlns:a16="http://schemas.microsoft.com/office/drawing/2014/main" id="{64725028-9A88-CC43-416B-66BC486C9824}"/>
              </a:ext>
            </a:extLst>
          </p:cNvPr>
          <p:cNvSpPr/>
          <p:nvPr/>
        </p:nvSpPr>
        <p:spPr>
          <a:xfrm>
            <a:off x="9640645" y="2003460"/>
            <a:ext cx="1079593" cy="753322"/>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t>ToF</a:t>
            </a:r>
            <a:r>
              <a:rPr lang="en-US" sz="1600" dirty="0"/>
              <a:t> &amp; CYMBAL Services</a:t>
            </a:r>
          </a:p>
        </p:txBody>
      </p:sp>
      <p:sp>
        <p:nvSpPr>
          <p:cNvPr id="7" name="Rectangle 6">
            <a:extLst>
              <a:ext uri="{FF2B5EF4-FFF2-40B4-BE49-F238E27FC236}">
                <a16:creationId xmlns:a16="http://schemas.microsoft.com/office/drawing/2014/main" id="{16F75B7E-3978-122D-D9DD-4C241495BC6A}"/>
              </a:ext>
            </a:extLst>
          </p:cNvPr>
          <p:cNvSpPr/>
          <p:nvPr/>
        </p:nvSpPr>
        <p:spPr>
          <a:xfrm>
            <a:off x="8095819" y="4854540"/>
            <a:ext cx="1039180" cy="102238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SVT &amp; MPGD Disks Services</a:t>
            </a:r>
          </a:p>
        </p:txBody>
      </p:sp>
      <p:cxnSp>
        <p:nvCxnSpPr>
          <p:cNvPr id="8" name="Straight Arrow Connector 7">
            <a:extLst>
              <a:ext uri="{FF2B5EF4-FFF2-40B4-BE49-F238E27FC236}">
                <a16:creationId xmlns:a16="http://schemas.microsoft.com/office/drawing/2014/main" id="{F5665102-AA96-9473-A0D7-BD6640BD2275}"/>
              </a:ext>
            </a:extLst>
          </p:cNvPr>
          <p:cNvCxnSpPr>
            <a:cxnSpLocks/>
            <a:stCxn id="7" idx="0"/>
          </p:cNvCxnSpPr>
          <p:nvPr/>
        </p:nvCxnSpPr>
        <p:spPr>
          <a:xfrm flipV="1">
            <a:off x="8615409" y="3510158"/>
            <a:ext cx="1025236" cy="1344382"/>
          </a:xfrm>
          <a:prstGeom prst="straightConnector1">
            <a:avLst/>
          </a:prstGeom>
          <a:ln w="762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6D765BC8-BD0C-8A84-17D6-9303DEBBE537}"/>
              </a:ext>
            </a:extLst>
          </p:cNvPr>
          <p:cNvCxnSpPr>
            <a:cxnSpLocks/>
          </p:cNvCxnSpPr>
          <p:nvPr/>
        </p:nvCxnSpPr>
        <p:spPr>
          <a:xfrm flipH="1">
            <a:off x="9896519" y="2756809"/>
            <a:ext cx="278908" cy="480491"/>
          </a:xfrm>
          <a:prstGeom prst="straightConnector1">
            <a:avLst/>
          </a:prstGeom>
          <a:ln w="7620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AB18B939-B9DD-A0DE-CB00-6A0D4AC62CFF}"/>
              </a:ext>
            </a:extLst>
          </p:cNvPr>
          <p:cNvCxnSpPr>
            <a:cxnSpLocks/>
            <a:stCxn id="5" idx="3"/>
          </p:cNvCxnSpPr>
          <p:nvPr/>
        </p:nvCxnSpPr>
        <p:spPr>
          <a:xfrm flipV="1">
            <a:off x="6321462" y="3620701"/>
            <a:ext cx="966029" cy="123383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0623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2433B-3F0E-95FE-873C-B20FF94AA496}"/>
              </a:ext>
            </a:extLst>
          </p:cNvPr>
          <p:cNvSpPr>
            <a:spLocks noGrp="1"/>
          </p:cNvSpPr>
          <p:nvPr>
            <p:ph type="title"/>
          </p:nvPr>
        </p:nvSpPr>
        <p:spPr/>
        <p:txBody>
          <a:bodyPr/>
          <a:lstStyle/>
          <a:p>
            <a:r>
              <a:rPr lang="en-US" dirty="0"/>
              <a:t>Forward Direction Cable Trays</a:t>
            </a:r>
          </a:p>
        </p:txBody>
      </p:sp>
      <p:sp>
        <p:nvSpPr>
          <p:cNvPr id="3" name="Text Placeholder 2">
            <a:extLst>
              <a:ext uri="{FF2B5EF4-FFF2-40B4-BE49-F238E27FC236}">
                <a16:creationId xmlns:a16="http://schemas.microsoft.com/office/drawing/2014/main" id="{4409B2FD-04A1-0CE1-B59A-A8DB9A3E8527}"/>
              </a:ext>
            </a:extLst>
          </p:cNvPr>
          <p:cNvSpPr>
            <a:spLocks noGrp="1"/>
          </p:cNvSpPr>
          <p:nvPr>
            <p:ph type="body" sz="quarter" idx="10"/>
          </p:nvPr>
        </p:nvSpPr>
        <p:spPr>
          <a:xfrm>
            <a:off x="461962" y="981075"/>
            <a:ext cx="6234401" cy="5065713"/>
          </a:xfrm>
        </p:spPr>
        <p:txBody>
          <a:bodyPr/>
          <a:lstStyle/>
          <a:p>
            <a:r>
              <a:rPr lang="en-US" dirty="0"/>
              <a:t>Trays for services will be a “negative” of the dRICH</a:t>
            </a:r>
          </a:p>
          <a:p>
            <a:pPr lvl="1"/>
            <a:r>
              <a:rPr lang="en-US" dirty="0"/>
              <a:t>Meaning the trays will match the shape of the dRICH such that we maximize available space</a:t>
            </a:r>
          </a:p>
          <a:p>
            <a:r>
              <a:rPr lang="en-US" dirty="0"/>
              <a:t>6 large trays that feed around the dRICH sensor boxes</a:t>
            </a:r>
          </a:p>
          <a:p>
            <a:pPr marL="0" indent="0">
              <a:buNone/>
            </a:pPr>
            <a:endParaRPr lang="en-US" dirty="0"/>
          </a:p>
        </p:txBody>
      </p:sp>
      <p:pic>
        <p:nvPicPr>
          <p:cNvPr id="12" name="Picture 11">
            <a:extLst>
              <a:ext uri="{FF2B5EF4-FFF2-40B4-BE49-F238E27FC236}">
                <a16:creationId xmlns:a16="http://schemas.microsoft.com/office/drawing/2014/main" id="{AE46719A-D984-C28F-A506-96A4D33BE129}"/>
              </a:ext>
            </a:extLst>
          </p:cNvPr>
          <p:cNvPicPr>
            <a:picLocks noChangeAspect="1"/>
          </p:cNvPicPr>
          <p:nvPr/>
        </p:nvPicPr>
        <p:blipFill>
          <a:blip r:embed="rId2">
            <a:clrChange>
              <a:clrFrom>
                <a:srgbClr val="1A1F25"/>
              </a:clrFrom>
              <a:clrTo>
                <a:srgbClr val="1A1F25">
                  <a:alpha val="0"/>
                </a:srgbClr>
              </a:clrTo>
            </a:clrChange>
          </a:blip>
          <a:srcRect l="3660" r="3741"/>
          <a:stretch>
            <a:fillRect/>
          </a:stretch>
        </p:blipFill>
        <p:spPr>
          <a:xfrm>
            <a:off x="6823776" y="1542473"/>
            <a:ext cx="5351571" cy="4504315"/>
          </a:xfrm>
          <a:prstGeom prst="rect">
            <a:avLst/>
          </a:prstGeom>
        </p:spPr>
      </p:pic>
      <p:pic>
        <p:nvPicPr>
          <p:cNvPr id="16" name="Picture 15">
            <a:extLst>
              <a:ext uri="{FF2B5EF4-FFF2-40B4-BE49-F238E27FC236}">
                <a16:creationId xmlns:a16="http://schemas.microsoft.com/office/drawing/2014/main" id="{124B5D17-02D8-03E2-7B3F-C9D03C01CD06}"/>
              </a:ext>
            </a:extLst>
          </p:cNvPr>
          <p:cNvPicPr>
            <a:picLocks noChangeAspect="1"/>
          </p:cNvPicPr>
          <p:nvPr/>
        </p:nvPicPr>
        <p:blipFill>
          <a:blip r:embed="rId3"/>
          <a:srcRect l="3707" r="11319" b="6318"/>
          <a:stretch>
            <a:fillRect/>
          </a:stretch>
        </p:blipFill>
        <p:spPr>
          <a:xfrm>
            <a:off x="322121" y="3590050"/>
            <a:ext cx="3576698" cy="2456738"/>
          </a:xfrm>
          <a:prstGeom prst="rect">
            <a:avLst/>
          </a:prstGeom>
        </p:spPr>
      </p:pic>
      <p:sp>
        <p:nvSpPr>
          <p:cNvPr id="17" name="Rectangle 16">
            <a:extLst>
              <a:ext uri="{FF2B5EF4-FFF2-40B4-BE49-F238E27FC236}">
                <a16:creationId xmlns:a16="http://schemas.microsoft.com/office/drawing/2014/main" id="{D00BD490-31D4-96E3-EB16-200E33C042C1}"/>
              </a:ext>
            </a:extLst>
          </p:cNvPr>
          <p:cNvSpPr/>
          <p:nvPr/>
        </p:nvSpPr>
        <p:spPr>
          <a:xfrm>
            <a:off x="508003" y="5273963"/>
            <a:ext cx="1283854" cy="69272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Cable tray concept</a:t>
            </a:r>
          </a:p>
        </p:txBody>
      </p:sp>
      <p:pic>
        <p:nvPicPr>
          <p:cNvPr id="4" name="Picture 3">
            <a:extLst>
              <a:ext uri="{FF2B5EF4-FFF2-40B4-BE49-F238E27FC236}">
                <a16:creationId xmlns:a16="http://schemas.microsoft.com/office/drawing/2014/main" id="{A1D716CE-D3BC-917B-7CD3-E683A06EE2F0}"/>
              </a:ext>
            </a:extLst>
          </p:cNvPr>
          <p:cNvPicPr>
            <a:picLocks noChangeAspect="1"/>
          </p:cNvPicPr>
          <p:nvPr/>
        </p:nvPicPr>
        <p:blipFill>
          <a:blip r:embed="rId4">
            <a:clrChange>
              <a:clrFrom>
                <a:srgbClr val="1A1F25"/>
              </a:clrFrom>
              <a:clrTo>
                <a:srgbClr val="1A1F25">
                  <a:alpha val="0"/>
                </a:srgbClr>
              </a:clrTo>
            </a:clrChange>
          </a:blip>
          <a:srcRect l="11175" t="14428" r="4214" b="11236"/>
          <a:stretch>
            <a:fillRect/>
          </a:stretch>
        </p:blipFill>
        <p:spPr>
          <a:xfrm>
            <a:off x="3943979" y="3156029"/>
            <a:ext cx="2844750" cy="2890759"/>
          </a:xfrm>
          <a:prstGeom prst="rect">
            <a:avLst/>
          </a:prstGeom>
        </p:spPr>
      </p:pic>
    </p:spTree>
    <p:extLst>
      <p:ext uri="{BB962C8B-B14F-4D97-AF65-F5344CB8AC3E}">
        <p14:creationId xmlns:p14="http://schemas.microsoft.com/office/powerpoint/2010/main" val="3803634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0A328E-004E-D87E-C9A7-17ACEC295579}"/>
              </a:ext>
            </a:extLst>
          </p:cNvPr>
          <p:cNvSpPr>
            <a:spLocks noGrp="1"/>
          </p:cNvSpPr>
          <p:nvPr>
            <p:ph idx="1"/>
          </p:nvPr>
        </p:nvSpPr>
        <p:spPr>
          <a:xfrm>
            <a:off x="571499" y="761609"/>
            <a:ext cx="3933029" cy="5410794"/>
          </a:xfrm>
        </p:spPr>
        <p:txBody>
          <a:bodyPr>
            <a:normAutofit/>
          </a:bodyPr>
          <a:lstStyle/>
          <a:p>
            <a:r>
              <a:rPr lang="en-US" sz="2000" dirty="0"/>
              <a:t>Planning on having 1 disconnect location on each side of the detector</a:t>
            </a:r>
          </a:p>
          <a:p>
            <a:r>
              <a:rPr lang="en-US" sz="2000" dirty="0"/>
              <a:t>Backward disconnect will be just past the DIRC electronics</a:t>
            </a:r>
          </a:p>
          <a:p>
            <a:r>
              <a:rPr lang="en-US" sz="2000" dirty="0"/>
              <a:t>Forward disconnect will be between the barrel EMCAL and the dRICH</a:t>
            </a:r>
          </a:p>
          <a:p>
            <a:r>
              <a:rPr lang="en-US" sz="2000" dirty="0"/>
              <a:t>These are the 2 “earliest” locations with potentially enough space for connectors </a:t>
            </a:r>
          </a:p>
          <a:p>
            <a:r>
              <a:rPr lang="en-US" sz="2000" dirty="0"/>
              <a:t>Rule of thumb is connectors take twice the amount of space as the cable itself. Finding enough space will be extremely difficult</a:t>
            </a:r>
          </a:p>
        </p:txBody>
      </p:sp>
      <p:pic>
        <p:nvPicPr>
          <p:cNvPr id="6" name="Picture 5">
            <a:extLst>
              <a:ext uri="{FF2B5EF4-FFF2-40B4-BE49-F238E27FC236}">
                <a16:creationId xmlns:a16="http://schemas.microsoft.com/office/drawing/2014/main" id="{ABB10776-3105-DC53-56FC-6BD605FC4A12}"/>
              </a:ext>
            </a:extLst>
          </p:cNvPr>
          <p:cNvPicPr>
            <a:picLocks noChangeAspect="1"/>
          </p:cNvPicPr>
          <p:nvPr/>
        </p:nvPicPr>
        <p:blipFill>
          <a:blip r:embed="rId2">
            <a:clrChange>
              <a:clrFrom>
                <a:srgbClr val="1A1F25"/>
              </a:clrFrom>
              <a:clrTo>
                <a:srgbClr val="1A1F25">
                  <a:alpha val="0"/>
                </a:srgbClr>
              </a:clrTo>
            </a:clrChange>
          </a:blip>
          <a:srcRect l="5368" r="4379"/>
          <a:stretch>
            <a:fillRect/>
          </a:stretch>
        </p:blipFill>
        <p:spPr>
          <a:xfrm>
            <a:off x="4387273" y="761609"/>
            <a:ext cx="7804727" cy="5410794"/>
          </a:xfrm>
          <a:prstGeom prst="rect">
            <a:avLst/>
          </a:prstGeom>
        </p:spPr>
      </p:pic>
      <p:sp>
        <p:nvSpPr>
          <p:cNvPr id="7" name="Arrow: Right 6">
            <a:extLst>
              <a:ext uri="{FF2B5EF4-FFF2-40B4-BE49-F238E27FC236}">
                <a16:creationId xmlns:a16="http://schemas.microsoft.com/office/drawing/2014/main" id="{EEFFA322-E436-A86B-33FF-5F254102E4D5}"/>
              </a:ext>
            </a:extLst>
          </p:cNvPr>
          <p:cNvSpPr/>
          <p:nvPr/>
        </p:nvSpPr>
        <p:spPr>
          <a:xfrm rot="9900000">
            <a:off x="4576611" y="1744084"/>
            <a:ext cx="1311564" cy="7296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446A6A2D-CCB7-9379-7B3F-5C6E3F2F2087}"/>
              </a:ext>
            </a:extLst>
          </p:cNvPr>
          <p:cNvSpPr/>
          <p:nvPr/>
        </p:nvSpPr>
        <p:spPr>
          <a:xfrm rot="1106096">
            <a:off x="9247406" y="1601384"/>
            <a:ext cx="1288077" cy="7296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4346A0C1-1716-5523-8DC0-6435697944F4}"/>
              </a:ext>
            </a:extLst>
          </p:cNvPr>
          <p:cNvSpPr txBox="1">
            <a:spLocks/>
          </p:cNvSpPr>
          <p:nvPr/>
        </p:nvSpPr>
        <p:spPr>
          <a:xfrm>
            <a:off x="571500" y="0"/>
            <a:ext cx="11499925" cy="6768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u="none" kern="1200">
                <a:solidFill>
                  <a:schemeClr val="tx1"/>
                </a:solidFill>
                <a:latin typeface="Arial" charset="0"/>
                <a:ea typeface="Arial" charset="0"/>
                <a:cs typeface="Arial" charset="0"/>
              </a:defRPr>
            </a:lvl1pPr>
          </a:lstStyle>
          <a:p>
            <a:r>
              <a:rPr lang="en-US"/>
              <a:t>Planned Disconnect Locations</a:t>
            </a:r>
            <a:endParaRPr lang="en-US" dirty="0"/>
          </a:p>
        </p:txBody>
      </p:sp>
    </p:spTree>
    <p:extLst>
      <p:ext uri="{BB962C8B-B14F-4D97-AF65-F5344CB8AC3E}">
        <p14:creationId xmlns:p14="http://schemas.microsoft.com/office/powerpoint/2010/main" val="1131294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3A998-3B63-AF09-B057-57BED5DD924A}"/>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1C251A24-42B0-B343-7CBF-3E14AA1403DF}"/>
              </a:ext>
            </a:extLst>
          </p:cNvPr>
          <p:cNvPicPr>
            <a:picLocks noChangeAspect="1"/>
          </p:cNvPicPr>
          <p:nvPr/>
        </p:nvPicPr>
        <p:blipFill>
          <a:blip r:embed="rId2">
            <a:clrChange>
              <a:clrFrom>
                <a:srgbClr val="1A1F25"/>
              </a:clrFrom>
              <a:clrTo>
                <a:srgbClr val="1A1F25">
                  <a:alpha val="0"/>
                </a:srgbClr>
              </a:clrTo>
            </a:clrChange>
          </a:blip>
          <a:srcRect t="2211"/>
          <a:stretch/>
        </p:blipFill>
        <p:spPr>
          <a:xfrm>
            <a:off x="3982023" y="676894"/>
            <a:ext cx="6805882" cy="5245182"/>
          </a:xfrm>
          <a:prstGeom prst="rect">
            <a:avLst/>
          </a:prstGeom>
        </p:spPr>
      </p:pic>
      <p:pic>
        <p:nvPicPr>
          <p:cNvPr id="11" name="Picture 10">
            <a:extLst>
              <a:ext uri="{FF2B5EF4-FFF2-40B4-BE49-F238E27FC236}">
                <a16:creationId xmlns:a16="http://schemas.microsoft.com/office/drawing/2014/main" id="{5E086B9E-6C93-BB9D-BA50-3B927515B93D}"/>
              </a:ext>
            </a:extLst>
          </p:cNvPr>
          <p:cNvPicPr>
            <a:picLocks noChangeAspect="1"/>
          </p:cNvPicPr>
          <p:nvPr/>
        </p:nvPicPr>
        <p:blipFill>
          <a:blip r:embed="rId3">
            <a:clrChange>
              <a:clrFrom>
                <a:srgbClr val="1A1F25"/>
              </a:clrFrom>
              <a:clrTo>
                <a:srgbClr val="1A1F25">
                  <a:alpha val="0"/>
                </a:srgbClr>
              </a:clrTo>
            </a:clrChange>
          </a:blip>
          <a:stretch>
            <a:fillRect/>
          </a:stretch>
        </p:blipFill>
        <p:spPr>
          <a:xfrm>
            <a:off x="10382686" y="2664349"/>
            <a:ext cx="1721066" cy="3516757"/>
          </a:xfrm>
          <a:prstGeom prst="rect">
            <a:avLst/>
          </a:prstGeom>
        </p:spPr>
      </p:pic>
      <p:sp>
        <p:nvSpPr>
          <p:cNvPr id="3" name="Content Placeholder 2">
            <a:extLst>
              <a:ext uri="{FF2B5EF4-FFF2-40B4-BE49-F238E27FC236}">
                <a16:creationId xmlns:a16="http://schemas.microsoft.com/office/drawing/2014/main" id="{AB12E004-1248-12AA-0454-FC697A4EE894}"/>
              </a:ext>
            </a:extLst>
          </p:cNvPr>
          <p:cNvSpPr>
            <a:spLocks noGrp="1"/>
          </p:cNvSpPr>
          <p:nvPr>
            <p:ph idx="1"/>
          </p:nvPr>
        </p:nvSpPr>
        <p:spPr>
          <a:xfrm>
            <a:off x="571501" y="761609"/>
            <a:ext cx="3650835" cy="5251264"/>
          </a:xfrm>
        </p:spPr>
        <p:txBody>
          <a:bodyPr>
            <a:normAutofit/>
          </a:bodyPr>
          <a:lstStyle/>
          <a:p>
            <a:r>
              <a:rPr lang="en-US" sz="2000" dirty="0"/>
              <a:t>Recent changes were made to CYMBAL and </a:t>
            </a:r>
            <a:r>
              <a:rPr lang="en-US" sz="2000" dirty="0" err="1"/>
              <a:t>ToF</a:t>
            </a:r>
            <a:r>
              <a:rPr lang="en-US" sz="2000" dirty="0"/>
              <a:t> to accommodate maintenance needs </a:t>
            </a:r>
          </a:p>
          <a:p>
            <a:r>
              <a:rPr lang="en-US" sz="2000" dirty="0"/>
              <a:t>Previously they were both unserviceable without rolling the detector out into the assembly hall</a:t>
            </a:r>
          </a:p>
          <a:p>
            <a:r>
              <a:rPr lang="en-US" sz="2000" dirty="0"/>
              <a:t>We split </a:t>
            </a:r>
            <a:r>
              <a:rPr lang="en-US" sz="2000" dirty="0" err="1"/>
              <a:t>ToF</a:t>
            </a:r>
            <a:r>
              <a:rPr lang="en-US" sz="2000" dirty="0"/>
              <a:t> and CYMBAL into 12 radial sections and now they are individually removable, independent of the GST and PST</a:t>
            </a:r>
          </a:p>
          <a:p>
            <a:r>
              <a:rPr lang="en-US" sz="2000" dirty="0"/>
              <a:t>This has a few minor impacts to the surrounding detectors and their services</a:t>
            </a:r>
          </a:p>
        </p:txBody>
      </p:sp>
      <p:sp>
        <p:nvSpPr>
          <p:cNvPr id="10" name="Title 1">
            <a:extLst>
              <a:ext uri="{FF2B5EF4-FFF2-40B4-BE49-F238E27FC236}">
                <a16:creationId xmlns:a16="http://schemas.microsoft.com/office/drawing/2014/main" id="{E6759ED6-1416-5263-2F31-C18EF25F162F}"/>
              </a:ext>
            </a:extLst>
          </p:cNvPr>
          <p:cNvSpPr>
            <a:spLocks noGrp="1"/>
          </p:cNvSpPr>
          <p:nvPr>
            <p:ph type="title"/>
          </p:nvPr>
        </p:nvSpPr>
        <p:spPr>
          <a:xfrm>
            <a:off x="571500" y="0"/>
            <a:ext cx="11499925" cy="676894"/>
          </a:xfrm>
        </p:spPr>
        <p:txBody>
          <a:bodyPr/>
          <a:lstStyle/>
          <a:p>
            <a:r>
              <a:rPr lang="en-US" dirty="0"/>
              <a:t>Maintenance Updates</a:t>
            </a:r>
          </a:p>
        </p:txBody>
      </p:sp>
      <p:sp>
        <p:nvSpPr>
          <p:cNvPr id="6" name="Rectangle 5">
            <a:extLst>
              <a:ext uri="{FF2B5EF4-FFF2-40B4-BE49-F238E27FC236}">
                <a16:creationId xmlns:a16="http://schemas.microsoft.com/office/drawing/2014/main" id="{164F0B37-204A-6954-BA85-4BCBEBB639AD}"/>
              </a:ext>
            </a:extLst>
          </p:cNvPr>
          <p:cNvSpPr/>
          <p:nvPr/>
        </p:nvSpPr>
        <p:spPr>
          <a:xfrm>
            <a:off x="9620763" y="3947975"/>
            <a:ext cx="801945" cy="43997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t>ToF</a:t>
            </a:r>
            <a:endParaRPr lang="en-US" sz="1600" dirty="0"/>
          </a:p>
        </p:txBody>
      </p:sp>
      <p:sp>
        <p:nvSpPr>
          <p:cNvPr id="7" name="Rectangle 6">
            <a:extLst>
              <a:ext uri="{FF2B5EF4-FFF2-40B4-BE49-F238E27FC236}">
                <a16:creationId xmlns:a16="http://schemas.microsoft.com/office/drawing/2014/main" id="{04CFB7F7-41A4-945F-4424-73D27739E556}"/>
              </a:ext>
            </a:extLst>
          </p:cNvPr>
          <p:cNvSpPr/>
          <p:nvPr/>
        </p:nvSpPr>
        <p:spPr>
          <a:xfrm>
            <a:off x="9269850" y="4645792"/>
            <a:ext cx="1112836" cy="43997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CYMBAL</a:t>
            </a:r>
          </a:p>
        </p:txBody>
      </p:sp>
      <p:cxnSp>
        <p:nvCxnSpPr>
          <p:cNvPr id="8" name="Straight Arrow Connector 7">
            <a:extLst>
              <a:ext uri="{FF2B5EF4-FFF2-40B4-BE49-F238E27FC236}">
                <a16:creationId xmlns:a16="http://schemas.microsoft.com/office/drawing/2014/main" id="{5EEFE6CF-48C0-5742-8392-A68FCB8EDD46}"/>
              </a:ext>
            </a:extLst>
          </p:cNvPr>
          <p:cNvCxnSpPr>
            <a:cxnSpLocks/>
            <a:stCxn id="7" idx="3"/>
          </p:cNvCxnSpPr>
          <p:nvPr/>
        </p:nvCxnSpPr>
        <p:spPr>
          <a:xfrm>
            <a:off x="10382686" y="4865779"/>
            <a:ext cx="425966" cy="349314"/>
          </a:xfrm>
          <a:prstGeom prst="straightConnector1">
            <a:avLst/>
          </a:prstGeom>
          <a:ln w="76200">
            <a:solidFill>
              <a:schemeClr val="accent4"/>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A0D2180B-A1AF-AB18-5A4D-529B09E8588B}"/>
              </a:ext>
            </a:extLst>
          </p:cNvPr>
          <p:cNvCxnSpPr>
            <a:cxnSpLocks/>
          </p:cNvCxnSpPr>
          <p:nvPr/>
        </p:nvCxnSpPr>
        <p:spPr>
          <a:xfrm flipV="1">
            <a:off x="10422708" y="3688945"/>
            <a:ext cx="605510" cy="466967"/>
          </a:xfrm>
          <a:prstGeom prst="straightConnector1">
            <a:avLst/>
          </a:prstGeom>
          <a:ln w="762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1" name="Arrow: Right 20">
            <a:extLst>
              <a:ext uri="{FF2B5EF4-FFF2-40B4-BE49-F238E27FC236}">
                <a16:creationId xmlns:a16="http://schemas.microsoft.com/office/drawing/2014/main" id="{A60C4AF8-4C85-1F26-7226-392B7FAE6814}"/>
              </a:ext>
            </a:extLst>
          </p:cNvPr>
          <p:cNvSpPr/>
          <p:nvPr/>
        </p:nvSpPr>
        <p:spPr>
          <a:xfrm rot="9675013">
            <a:off x="8971945" y="2876896"/>
            <a:ext cx="1034945" cy="2632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6971123"/>
      </p:ext>
    </p:extLst>
  </p:cSld>
  <p:clrMapOvr>
    <a:masterClrMapping/>
  </p:clrMapOvr>
</p:sld>
</file>

<file path=ppt/theme/theme1.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C_PPT_Template_Widescreen_0923" id="{B3C6C6E8-A343-9F46-9C14-8D262507CB52}" vid="{B0F72776-BFD3-D14D-97CB-9DB1BA4DAE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9AD70558AC79641AC36496E6FEE9A6E" ma:contentTypeVersion="4" ma:contentTypeDescription="Create a new document." ma:contentTypeScope="" ma:versionID="c836d54df9ad875ddbfe2777157cbad1">
  <xsd:schema xmlns:xsd="http://www.w3.org/2001/XMLSchema" xmlns:xs="http://www.w3.org/2001/XMLSchema" xmlns:p="http://schemas.microsoft.com/office/2006/metadata/properties" xmlns:ns2="7598c3d8-57a9-49d9-87da-8d2ac3199484" targetNamespace="http://schemas.microsoft.com/office/2006/metadata/properties" ma:root="true" ma:fieldsID="a1dcfe6a7be53e253488c469644543b2" ns2:_="">
    <xsd:import namespace="7598c3d8-57a9-49d9-87da-8d2ac3199484"/>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98c3d8-57a9-49d9-87da-8d2ac31994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5637A3-DEB1-4C7D-9F81-D2184D65C3B4}">
  <ds:schemaRefs>
    <ds:schemaRef ds:uri="http://purl.org/dc/dcmitype/"/>
    <ds:schemaRef ds:uri="http://purl.org/dc/terms/"/>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purl.org/dc/elements/1.1/"/>
    <ds:schemaRef ds:uri="7598c3d8-57a9-49d9-87da-8d2ac3199484"/>
    <ds:schemaRef ds:uri="http://schemas.microsoft.com/office/2006/metadata/properties"/>
  </ds:schemaRefs>
</ds:datastoreItem>
</file>

<file path=customXml/itemProps2.xml><?xml version="1.0" encoding="utf-8"?>
<ds:datastoreItem xmlns:ds="http://schemas.openxmlformats.org/officeDocument/2006/customXml" ds:itemID="{78754FCC-0321-4AF0-8AFD-07A376B5AD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98c3d8-57a9-49d9-87da-8d2ac31994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F209D19-ECD3-440E-A44C-BD3D2F2668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EIC Long Lead Procurement Widescreen PPT Template</Template>
  <TotalTime>6145</TotalTime>
  <Words>709</Words>
  <Application>Microsoft Office PowerPoint</Application>
  <PresentationFormat>Widescreen</PresentationFormat>
  <Paragraphs>122</Paragraphs>
  <Slides>20</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BNL</vt:lpstr>
      <vt:lpstr>Integration, Installation and Infrastructure (Triple I Group) </vt:lpstr>
      <vt:lpstr>Outline</vt:lpstr>
      <vt:lpstr>Services Breakdown</vt:lpstr>
      <vt:lpstr>Services</vt:lpstr>
      <vt:lpstr>Backward Direction Cable Trays</vt:lpstr>
      <vt:lpstr>Backward Direction Cable Trays</vt:lpstr>
      <vt:lpstr>Forward Direction Cable Trays</vt:lpstr>
      <vt:lpstr>PowerPoint Presentation</vt:lpstr>
      <vt:lpstr>Maintenance Updates</vt:lpstr>
      <vt:lpstr>Maintenance done in Experimental Hall</vt:lpstr>
      <vt:lpstr>Maintenance Updates</vt:lpstr>
      <vt:lpstr>Maintenance Updates</vt:lpstr>
      <vt:lpstr>RDO Placement</vt:lpstr>
      <vt:lpstr>QUESTIONS?</vt:lpstr>
      <vt:lpstr>Backup Slides</vt:lpstr>
      <vt:lpstr>PowerPoint Presentation</vt:lpstr>
      <vt:lpstr>PowerPoint Presentation</vt:lpstr>
      <vt:lpstr>GST Cable Tray Updates</vt:lpstr>
      <vt:lpstr>PowerPoint Presentation</vt:lpstr>
      <vt:lpstr>ePIC Barrel Assembly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&lt;LLP WBS – LLP Description&gt; CD-3A Director’s Review</dc:title>
  <dc:subject/>
  <dc:creator>Houston, Michelle</dc:creator>
  <cp:keywords/>
  <dc:description/>
  <cp:lastModifiedBy>Wimmer, Roland</cp:lastModifiedBy>
  <cp:revision>107</cp:revision>
  <dcterms:created xsi:type="dcterms:W3CDTF">2023-09-12T20:43:32Z</dcterms:created>
  <dcterms:modified xsi:type="dcterms:W3CDTF">2025-07-11T14:52:07Z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0x010100E9AD70558AC79641AC36496E6FEE9A6E</vt:lpwstr>
  </property>
  <property fmtid="{D5CDD505-2E9C-101B-9397-08002B2CF9AE}" pid="3" name="MediaServiceImageTags">
    <vt:lpwstr/>
  </property>
</Properties>
</file>