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5.jpg" ContentType="image/jpg"/>
  <Override PartName="/ppt/media/image16.jpg" ContentType="image/jpg"/>
  <Override PartName="/ppt/media/image1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</p:sldMasterIdLst>
  <p:notesMasterIdLst>
    <p:notesMasterId r:id="rId18"/>
  </p:notesMasterIdLst>
  <p:handoutMasterIdLst>
    <p:handoutMasterId r:id="rId19"/>
  </p:handoutMasterIdLst>
  <p:sldIdLst>
    <p:sldId id="5946" r:id="rId5"/>
    <p:sldId id="2147375466" r:id="rId6"/>
    <p:sldId id="5949" r:id="rId7"/>
    <p:sldId id="2147375461" r:id="rId8"/>
    <p:sldId id="2147375460" r:id="rId9"/>
    <p:sldId id="5953" r:id="rId10"/>
    <p:sldId id="5951" r:id="rId11"/>
    <p:sldId id="5952" r:id="rId12"/>
    <p:sldId id="5950" r:id="rId13"/>
    <p:sldId id="2147375462" r:id="rId14"/>
    <p:sldId id="2147375463" r:id="rId15"/>
    <p:sldId id="2147375464" r:id="rId16"/>
    <p:sldId id="2147375465" r:id="rId1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88163"/>
  </p:normalViewPr>
  <p:slideViewPr>
    <p:cSldViewPr>
      <p:cViewPr varScale="1">
        <p:scale>
          <a:sx n="81" d="100"/>
          <a:sy n="81" d="100"/>
        </p:scale>
        <p:origin x="91" y="1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200"/>
              <a:t>EICUG membership @ time of EICUG</a:t>
            </a:r>
            <a:r>
              <a:rPr lang="en-US" sz="1200" baseline="0"/>
              <a:t> Meetings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Sheet1!$A$3:$A$13</c:f>
              <c:strCache>
                <c:ptCount val="11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 Jul-21</c:v>
                </c:pt>
                <c:pt idx="7">
                  <c:v> Jul-22</c:v>
                </c:pt>
                <c:pt idx="8">
                  <c:v> Jul-23</c:v>
                </c:pt>
                <c:pt idx="9">
                  <c:v> Jul-24</c:v>
                </c:pt>
                <c:pt idx="10">
                  <c:v>25-Jul</c:v>
                </c:pt>
              </c:strCache>
            </c:strRef>
          </c:cat>
          <c:val>
            <c:numRef>
              <c:f>Sheet1!$B$3:$B$13</c:f>
              <c:numCache>
                <c:formatCode>General</c:formatCode>
                <c:ptCount val="11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1296</c:v>
                </c:pt>
                <c:pt idx="7">
                  <c:v>1349</c:v>
                </c:pt>
                <c:pt idx="8">
                  <c:v>1391</c:v>
                </c:pt>
                <c:pt idx="9">
                  <c:v>1538</c:v>
                </c:pt>
                <c:pt idx="10">
                  <c:v>1557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20-4F87-BC11-107DA47972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66659" y="6479686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July 15, 2025</a:t>
            </a: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fnssbu.physics.sunysb.edu/event/493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icug.github.io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icac.org/" TargetMode="External"/><Relationship Id="rId5" Type="http://schemas.openxmlformats.org/officeDocument/2006/relationships/hyperlink" Target="https://www.epic-eic.org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vectors/film-strip-picture-blank-analogue-308572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jlab.org/event/934/timetable/#20250716.detailed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Discussion: Current Status of the Project, International Perspectives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394" y="2286000"/>
            <a:ext cx="11154058" cy="2585323"/>
          </a:xfrm>
        </p:spPr>
        <p:txBody>
          <a:bodyPr>
            <a:normAutofit/>
          </a:bodyPr>
          <a:lstStyle/>
          <a:p>
            <a:r>
              <a:rPr lang="en-US" b="1" dirty="0"/>
              <a:t>Rolf Ent</a:t>
            </a:r>
          </a:p>
          <a:p>
            <a:r>
              <a:rPr lang="en-US" i="1" dirty="0"/>
              <a:t>Co-Associate Director of the EIC Experimental Program</a:t>
            </a:r>
          </a:p>
          <a:p>
            <a:r>
              <a:rPr lang="en-US" i="1" dirty="0"/>
              <a:t>EIC Group Leader</a:t>
            </a:r>
          </a:p>
          <a:p>
            <a:endParaRPr lang="en-US" dirty="0"/>
          </a:p>
          <a:p>
            <a:r>
              <a:rPr lang="en-US" dirty="0"/>
              <a:t>EIC User Group &amp; </a:t>
            </a:r>
            <a:r>
              <a:rPr lang="en-US" dirty="0" err="1"/>
              <a:t>ePIC</a:t>
            </a:r>
            <a:r>
              <a:rPr lang="en-US" dirty="0"/>
              <a:t> Collaboration Joint Meeting</a:t>
            </a:r>
          </a:p>
          <a:p>
            <a:r>
              <a:rPr lang="en-US" dirty="0"/>
              <a:t>July 15, 2025</a:t>
            </a:r>
          </a:p>
        </p:txBody>
      </p:sp>
    </p:spTree>
    <p:extLst>
      <p:ext uri="{BB962C8B-B14F-4D97-AF65-F5344CB8AC3E}">
        <p14:creationId xmlns:p14="http://schemas.microsoft.com/office/powerpoint/2010/main" val="33735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3D90-E6D2-4D6A-E4D8-901B6E98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E2318-1016-4D63-A5CF-E6EFCB0FAF59}"/>
              </a:ext>
            </a:extLst>
          </p:cNvPr>
          <p:cNvSpPr txBox="1"/>
          <p:nvPr/>
        </p:nvSpPr>
        <p:spPr>
          <a:xfrm>
            <a:off x="347563" y="658105"/>
            <a:ext cx="114252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Three slides provided by EIC-India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0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3E892-18EE-4386-8A08-361CA89D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510909"/>
          </a:xfrm>
        </p:spPr>
        <p:txBody>
          <a:bodyPr/>
          <a:lstStyle/>
          <a:p>
            <a:r>
              <a:rPr lang="en-US" sz="3200" i="1" dirty="0">
                <a:solidFill>
                  <a:srgbClr val="FF0000"/>
                </a:solidFill>
                <a:cs typeface="Arial" charset="0"/>
              </a:rPr>
              <a:t>Indian Participation in the EIC: </a:t>
            </a:r>
            <a:r>
              <a:rPr lang="en-US" sz="3200" i="1" dirty="0" err="1">
                <a:solidFill>
                  <a:srgbClr val="FF0000"/>
                </a:solidFill>
                <a:cs typeface="Arial" charset="0"/>
              </a:rPr>
              <a:t>ePIC</a:t>
            </a:r>
            <a:r>
              <a:rPr lang="en-US" sz="3200" i="1" dirty="0">
                <a:solidFill>
                  <a:srgbClr val="FF0000"/>
                </a:solidFill>
                <a:cs typeface="Arial" charset="0"/>
              </a:rPr>
              <a:t> &amp; EICUG</a:t>
            </a:r>
            <a:endParaRPr lang="en-US" dirty="0"/>
          </a:p>
        </p:txBody>
      </p:sp>
      <p:pic>
        <p:nvPicPr>
          <p:cNvPr id="5" name="Picture 4" descr="A map of india with blue pins&#10;&#10;Description automatically generated">
            <a:extLst>
              <a:ext uri="{FF2B5EF4-FFF2-40B4-BE49-F238E27FC236}">
                <a16:creationId xmlns:a16="http://schemas.microsoft.com/office/drawing/2014/main" id="{B842DAC6-42FD-4EF4-8CA0-D6B7A6E628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43"/>
          <a:stretch/>
        </p:blipFill>
        <p:spPr>
          <a:xfrm>
            <a:off x="8154164" y="627796"/>
            <a:ext cx="3809235" cy="5090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BF5096-4F6C-4900-AD8E-9FA887D8DC27}"/>
              </a:ext>
            </a:extLst>
          </p:cNvPr>
          <p:cNvSpPr txBox="1"/>
          <p:nvPr/>
        </p:nvSpPr>
        <p:spPr>
          <a:xfrm>
            <a:off x="609273" y="963925"/>
            <a:ext cx="7570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19 Indian Institutions participating in </a:t>
            </a:r>
            <a:r>
              <a:rPr lang="en-US" sz="1600" dirty="0" err="1"/>
              <a:t>ePIC</a:t>
            </a:r>
            <a:r>
              <a:rPr lang="en-US" sz="1600" dirty="0"/>
              <a:t> experiment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Actively contributing to simulations and hardware</a:t>
            </a:r>
          </a:p>
          <a:p>
            <a:r>
              <a:rPr lang="en-US" sz="1600" dirty="0"/>
              <a:t>    activities</a:t>
            </a:r>
          </a:p>
          <a:p>
            <a:endParaRPr lang="en-US" sz="1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/>
              <a:t>Representation in key committees at </a:t>
            </a:r>
            <a:r>
              <a:rPr lang="en-US" sz="1600" dirty="0" err="1"/>
              <a:t>ePIC</a:t>
            </a:r>
            <a:endParaRPr lang="en-US" sz="1600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600" dirty="0"/>
              <a:t>Currently serving in the </a:t>
            </a:r>
            <a:r>
              <a:rPr lang="en-IN" sz="1600" dirty="0" err="1"/>
              <a:t>ePIC</a:t>
            </a:r>
            <a:r>
              <a:rPr lang="en-IN" sz="1600" dirty="0"/>
              <a:t> Membership and Publication Committee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915BE-A406-4524-87B0-5593ABF89701}"/>
              </a:ext>
            </a:extLst>
          </p:cNvPr>
          <p:cNvSpPr txBox="1"/>
          <p:nvPr/>
        </p:nvSpPr>
        <p:spPr>
          <a:xfrm>
            <a:off x="609273" y="5486400"/>
            <a:ext cx="8695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1AFF"/>
                </a:solidFill>
              </a:rPr>
              <a:t>A strong high-energy and hadronic physics THEORY community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Actively pursuing theoretical developments in physics related to the EIC.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Leading topical and general workshops and regional summer &amp; winter schools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ABB09-75D5-4F40-896E-022A29AB317D}"/>
              </a:ext>
            </a:extLst>
          </p:cNvPr>
          <p:cNvSpPr txBox="1"/>
          <p:nvPr/>
        </p:nvSpPr>
        <p:spPr>
          <a:xfrm>
            <a:off x="609273" y="2854402"/>
            <a:ext cx="651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</a:t>
            </a:r>
            <a:r>
              <a:rPr lang="en-US" sz="1600" b="1" dirty="0">
                <a:ea typeface="Times New Roman" panose="02020603050405020304" pitchFamily="18" charset="0"/>
              </a:rPr>
              <a:t>roduction of the Forward EMCAL blocks    </a:t>
            </a:r>
            <a:r>
              <a:rPr lang="en-US" sz="1600" b="1" dirty="0">
                <a:solidFill>
                  <a:srgbClr val="C00000"/>
                </a:solidFill>
                <a:ea typeface="Times New Roman" panose="02020603050405020304" pitchFamily="18" charset="0"/>
              </a:rPr>
              <a:t>– NISER 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materials and components have already been procured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I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work ongoing 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Mold forms and light guides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FE321-B11F-4D9B-88C5-70EE270ED4EB}"/>
              </a:ext>
            </a:extLst>
          </p:cNvPr>
          <p:cNvSpPr txBox="1"/>
          <p:nvPr/>
        </p:nvSpPr>
        <p:spPr>
          <a:xfrm>
            <a:off x="609273" y="3741410"/>
            <a:ext cx="6609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Characterization of Aerogel and </a:t>
            </a:r>
            <a:r>
              <a:rPr lang="en-US" sz="1600" b="1" dirty="0" err="1"/>
              <a:t>SiPM</a:t>
            </a:r>
            <a:r>
              <a:rPr lang="en-US" sz="1600" b="1" dirty="0"/>
              <a:t> for </a:t>
            </a:r>
            <a:r>
              <a:rPr lang="en-US" sz="1600" b="1" dirty="0" err="1"/>
              <a:t>dRICH</a:t>
            </a:r>
            <a:r>
              <a:rPr lang="en-US" sz="1600" b="1" dirty="0"/>
              <a:t>    </a:t>
            </a:r>
            <a:r>
              <a:rPr lang="en-US" sz="1600" b="1" dirty="0">
                <a:solidFill>
                  <a:srgbClr val="C00000"/>
                </a:solidFill>
              </a:rPr>
              <a:t>– NISER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IN" sz="1600" dirty="0">
                <a:solidFill>
                  <a:srgbClr val="000000"/>
                </a:solidFill>
                <a:latin typeface="-webkit-standard"/>
              </a:rPr>
              <a:t>Development of characterization setup is ongoing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412321-514C-40B4-81DA-7B8800920238}"/>
              </a:ext>
            </a:extLst>
          </p:cNvPr>
          <p:cNvSpPr txBox="1"/>
          <p:nvPr/>
        </p:nvSpPr>
        <p:spPr>
          <a:xfrm>
            <a:off x="609273" y="4382354"/>
            <a:ext cx="8153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1600" b="1" dirty="0">
                <a:solidFill>
                  <a:srgbClr val="000000"/>
                </a:solidFill>
              </a:rPr>
              <a:t>Discussions ongoing for participation in: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IN" sz="1600" dirty="0">
                <a:solidFill>
                  <a:srgbClr val="000000"/>
                </a:solidFill>
              </a:rPr>
              <a:t>Forward Time-of-Flight (FTOF) detector development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IN" sz="1600" dirty="0">
                <a:solidFill>
                  <a:srgbClr val="000000"/>
                </a:solidFill>
              </a:rPr>
              <a:t>Data Acquisition (DAQ) system design and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D5A91-34F5-4870-AE07-5893C5FC9668}"/>
              </a:ext>
            </a:extLst>
          </p:cNvPr>
          <p:cNvSpPr txBox="1"/>
          <p:nvPr/>
        </p:nvSpPr>
        <p:spPr>
          <a:xfrm>
            <a:off x="609273" y="2545287"/>
            <a:ext cx="2591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1AFF"/>
                </a:solidFill>
              </a:rPr>
              <a:t>Hardware Activities:</a:t>
            </a:r>
          </a:p>
        </p:txBody>
      </p:sp>
    </p:spTree>
    <p:extLst>
      <p:ext uri="{BB962C8B-B14F-4D97-AF65-F5344CB8AC3E}">
        <p14:creationId xmlns:p14="http://schemas.microsoft.com/office/powerpoint/2010/main" val="278608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3E892-18EE-4386-8A08-361CA89D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510909"/>
          </a:xfrm>
        </p:spPr>
        <p:txBody>
          <a:bodyPr/>
          <a:lstStyle/>
          <a:p>
            <a:r>
              <a:rPr lang="en-US" sz="3200" i="1" dirty="0">
                <a:solidFill>
                  <a:srgbClr val="FF0000"/>
                </a:solidFill>
                <a:cs typeface="Arial" charset="0"/>
              </a:rPr>
              <a:t>Indian Participation in the </a:t>
            </a:r>
            <a:r>
              <a:rPr lang="en-US" sz="3200" i="1" dirty="0" err="1">
                <a:solidFill>
                  <a:srgbClr val="FF0000"/>
                </a:solidFill>
                <a:cs typeface="Arial" charset="0"/>
              </a:rPr>
              <a:t>ePIC</a:t>
            </a:r>
            <a:r>
              <a:rPr lang="en-US" sz="3200" i="1" dirty="0">
                <a:solidFill>
                  <a:srgbClr val="FF0000"/>
                </a:solidFill>
                <a:cs typeface="Arial" charset="0"/>
              </a:rPr>
              <a:t> Simulations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BB196-850A-4A5F-9358-749367C36E90}"/>
              </a:ext>
            </a:extLst>
          </p:cNvPr>
          <p:cNvSpPr txBox="1"/>
          <p:nvPr/>
        </p:nvSpPr>
        <p:spPr>
          <a:xfrm>
            <a:off x="505136" y="104254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AFF"/>
                </a:solidFill>
              </a:rPr>
              <a:t>Simulation Activities: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415B4-CB3F-4507-9522-15BD2EFC464E}"/>
              </a:ext>
            </a:extLst>
          </p:cNvPr>
          <p:cNvSpPr txBox="1"/>
          <p:nvPr/>
        </p:nvSpPr>
        <p:spPr>
          <a:xfrm>
            <a:off x="505136" y="1505611"/>
            <a:ext cx="9113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/>
              <a:t>PID studies for </a:t>
            </a:r>
            <a:r>
              <a:rPr lang="en-IN" sz="1600" b="1" dirty="0" err="1"/>
              <a:t>dRICH</a:t>
            </a:r>
            <a:r>
              <a:rPr lang="en-IN" sz="1600" b="1" dirty="0"/>
              <a:t>  </a:t>
            </a:r>
            <a:r>
              <a:rPr lang="en-IN" sz="1600" b="1" dirty="0">
                <a:solidFill>
                  <a:srgbClr val="C00000"/>
                </a:solidFill>
              </a:rPr>
              <a:t>- CUK and CUH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IN" sz="1600" dirty="0"/>
              <a:t>Estimation</a:t>
            </a:r>
            <a:r>
              <a:rPr lang="en-IN" sz="1600" spc="-30" dirty="0"/>
              <a:t> </a:t>
            </a:r>
            <a:r>
              <a:rPr lang="en-IN" sz="1600" dirty="0"/>
              <a:t>of</a:t>
            </a:r>
            <a:r>
              <a:rPr lang="en-IN" sz="1600" spc="-30" dirty="0"/>
              <a:t> </a:t>
            </a:r>
            <a:r>
              <a:rPr lang="en-IN" sz="1600" dirty="0"/>
              <a:t>separation</a:t>
            </a:r>
            <a:r>
              <a:rPr lang="en-IN" sz="1600" spc="-30" dirty="0"/>
              <a:t> </a:t>
            </a:r>
            <a:r>
              <a:rPr lang="en-IN" sz="1600" dirty="0"/>
              <a:t>powers</a:t>
            </a:r>
            <a:r>
              <a:rPr lang="en-IN" sz="1600" spc="-30" dirty="0"/>
              <a:t> </a:t>
            </a:r>
            <a:r>
              <a:rPr lang="en-IN" sz="1600" dirty="0"/>
              <a:t>for</a:t>
            </a:r>
            <a:r>
              <a:rPr lang="en-IN" sz="1600" spc="-30" dirty="0"/>
              <a:t> </a:t>
            </a:r>
            <a:r>
              <a:rPr lang="en-IN" sz="1600" spc="-10" dirty="0" err="1"/>
              <a:t>pions</a:t>
            </a:r>
            <a:r>
              <a:rPr lang="en-IN" sz="1600" spc="-10" dirty="0"/>
              <a:t>,</a:t>
            </a:r>
            <a:r>
              <a:rPr lang="en-IN" sz="1600" spc="-25" dirty="0"/>
              <a:t> </a:t>
            </a:r>
            <a:r>
              <a:rPr lang="en-IN" sz="1600" spc="55" dirty="0"/>
              <a:t>kaons</a:t>
            </a:r>
            <a:r>
              <a:rPr lang="en-IN" sz="1600" spc="-30" dirty="0"/>
              <a:t> </a:t>
            </a:r>
            <a:r>
              <a:rPr lang="en-IN" sz="1600" dirty="0"/>
              <a:t>and</a:t>
            </a:r>
            <a:r>
              <a:rPr lang="en-IN" sz="1600" spc="-30" dirty="0"/>
              <a:t> </a:t>
            </a:r>
            <a:r>
              <a:rPr lang="en-IN" sz="1600" dirty="0"/>
              <a:t>protons</a:t>
            </a:r>
            <a:r>
              <a:rPr lang="en-IN" sz="1600" spc="-30" dirty="0"/>
              <a:t> </a:t>
            </a:r>
            <a:r>
              <a:rPr lang="en-IN" sz="1600" spc="-10" dirty="0"/>
              <a:t>in</a:t>
            </a:r>
            <a:r>
              <a:rPr lang="en-IN" sz="1600" spc="-30" dirty="0"/>
              <a:t> </a:t>
            </a:r>
            <a:r>
              <a:rPr lang="en-IN" sz="1600" dirty="0"/>
              <a:t>aerogel</a:t>
            </a:r>
            <a:r>
              <a:rPr lang="en-IN" sz="1600" spc="-30" dirty="0"/>
              <a:t> </a:t>
            </a:r>
            <a:r>
              <a:rPr lang="en-IN" sz="1600" dirty="0"/>
              <a:t>and</a:t>
            </a:r>
            <a:r>
              <a:rPr lang="en-IN" sz="1600" spc="-25" dirty="0"/>
              <a:t> </a:t>
            </a:r>
            <a:r>
              <a:rPr lang="en-IN" sz="1600" spc="100" dirty="0"/>
              <a:t>gas</a:t>
            </a:r>
            <a:endParaRPr lang="en-IN" sz="1600" b="1" dirty="0"/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F34AF6FE-BF8C-40E9-8B2B-909A28099AC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290204"/>
            <a:ext cx="3282156" cy="2232967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C3C9813A-BCD1-4E2B-9E7F-FF18B3EE40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2290204"/>
            <a:ext cx="2895600" cy="2242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0ADC08-885E-4438-983E-4D49850CAFBF}"/>
              </a:ext>
            </a:extLst>
          </p:cNvPr>
          <p:cNvSpPr txBox="1"/>
          <p:nvPr/>
        </p:nvSpPr>
        <p:spPr>
          <a:xfrm>
            <a:off x="7543800" y="3053699"/>
            <a:ext cx="3681334" cy="40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7815" marR="384175" indent="-285750">
              <a:lnSpc>
                <a:spcPct val="142800"/>
              </a:lnSpc>
              <a:spcBef>
                <a:spcPts val="90"/>
              </a:spcBef>
              <a:buFont typeface="Wingdings" pitchFamily="2" charset="2"/>
              <a:buChar char="ü"/>
              <a:tabLst>
                <a:tab pos="358140" algn="l"/>
              </a:tabLst>
            </a:pPr>
            <a:r>
              <a:rPr lang="en-IN" sz="1600" spc="-10" dirty="0"/>
              <a:t>Submitted</a:t>
            </a:r>
            <a:r>
              <a:rPr lang="en-IN" sz="1600" spc="-60" dirty="0"/>
              <a:t> </a:t>
            </a:r>
            <a:r>
              <a:rPr lang="en-IN" sz="1600" dirty="0"/>
              <a:t>for</a:t>
            </a:r>
            <a:r>
              <a:rPr lang="en-IN" sz="1600" spc="-60" dirty="0"/>
              <a:t> </a:t>
            </a:r>
            <a:r>
              <a:rPr lang="en-IN" sz="1600" spc="-25" dirty="0"/>
              <a:t>pre-</a:t>
            </a:r>
            <a:r>
              <a:rPr lang="en-IN" sz="1600" dirty="0"/>
              <a:t>TDR</a:t>
            </a:r>
            <a:r>
              <a:rPr lang="en-IN" sz="1600" spc="-60" dirty="0"/>
              <a:t> </a:t>
            </a:r>
            <a:r>
              <a:rPr lang="en-IN" sz="1600" spc="-10" dirty="0"/>
              <a:t>draft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043E6A-ACB1-447B-BED6-52FD18F3B888}"/>
              </a:ext>
            </a:extLst>
          </p:cNvPr>
          <p:cNvSpPr txBox="1"/>
          <p:nvPr/>
        </p:nvSpPr>
        <p:spPr>
          <a:xfrm>
            <a:off x="632246" y="4615438"/>
            <a:ext cx="7634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Quartz Window in Geant4 for </a:t>
            </a:r>
            <a:r>
              <a:rPr lang="en-IN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dRICH</a:t>
            </a:r>
            <a:r>
              <a:rPr lang="en-IN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I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CUK and CUH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776C76-2509-4216-AC72-F3B203917B1B}"/>
              </a:ext>
            </a:extLst>
          </p:cNvPr>
          <p:cNvSpPr txBox="1"/>
          <p:nvPr/>
        </p:nvSpPr>
        <p:spPr>
          <a:xfrm>
            <a:off x="672761" y="5036404"/>
            <a:ext cx="8051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/>
              <a:t>Simulation for FTOF   </a:t>
            </a:r>
            <a:r>
              <a:rPr lang="en-IN" sz="1600" b="1" dirty="0">
                <a:solidFill>
                  <a:srgbClr val="C00000"/>
                </a:solidFill>
              </a:rPr>
              <a:t>- IIT Madras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Extracting hit and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neighboring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cell information 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Implementing 2D Gaussian smearing of energy across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neighboring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  <a:endParaRPr lang="en-IN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B039A4-7BEC-47A2-B95F-4F2B12CC9146}"/>
              </a:ext>
            </a:extLst>
          </p:cNvPr>
          <p:cNvSpPr txBox="1"/>
          <p:nvPr/>
        </p:nvSpPr>
        <p:spPr>
          <a:xfrm>
            <a:off x="632246" y="5943600"/>
            <a:ext cx="80515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Evaluation of Vertexing Algorithms for </a:t>
            </a:r>
            <a:r>
              <a:rPr lang="en-IN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IN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I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Panjab Univ.</a:t>
            </a:r>
          </a:p>
        </p:txBody>
      </p:sp>
    </p:spTree>
    <p:extLst>
      <p:ext uri="{BB962C8B-B14F-4D97-AF65-F5344CB8AC3E}">
        <p14:creationId xmlns:p14="http://schemas.microsoft.com/office/powerpoint/2010/main" val="1447699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3E892-18EE-4386-8A08-361CA89D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510909"/>
          </a:xfrm>
        </p:spPr>
        <p:txBody>
          <a:bodyPr/>
          <a:lstStyle/>
          <a:p>
            <a:r>
              <a:rPr lang="en-US" sz="3200" i="1" dirty="0">
                <a:solidFill>
                  <a:srgbClr val="FF0000"/>
                </a:solidFill>
                <a:cs typeface="Arial" charset="0"/>
              </a:rPr>
              <a:t>Indian Participation in the </a:t>
            </a:r>
            <a:r>
              <a:rPr lang="en-US" sz="3200" i="1" dirty="0" err="1">
                <a:solidFill>
                  <a:srgbClr val="FF0000"/>
                </a:solidFill>
                <a:cs typeface="Arial" charset="0"/>
              </a:rPr>
              <a:t>ePIC</a:t>
            </a:r>
            <a:r>
              <a:rPr lang="en-US" sz="3200" i="1" dirty="0">
                <a:solidFill>
                  <a:srgbClr val="FF0000"/>
                </a:solidFill>
                <a:cs typeface="Arial" charset="0"/>
              </a:rPr>
              <a:t> &amp; EICUG</a:t>
            </a:r>
            <a:endParaRPr lang="en-US" dirty="0"/>
          </a:p>
        </p:txBody>
      </p:sp>
      <p:pic>
        <p:nvPicPr>
          <p:cNvPr id="11" name="Picture 10" descr="A group of people standing in front of a staircase&#10;&#10;Description automatically generated">
            <a:extLst>
              <a:ext uri="{FF2B5EF4-FFF2-40B4-BE49-F238E27FC236}">
                <a16:creationId xmlns:a16="http://schemas.microsoft.com/office/drawing/2014/main" id="{F69BEC55-5A9C-47FF-8A0E-A8BD7770E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513915"/>
            <a:ext cx="5486400" cy="3665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EBCDD1-DF06-4663-96EF-9471E6826C97}"/>
              </a:ext>
            </a:extLst>
          </p:cNvPr>
          <p:cNvSpPr txBox="1"/>
          <p:nvPr/>
        </p:nvSpPr>
        <p:spPr>
          <a:xfrm>
            <a:off x="4675908" y="720846"/>
            <a:ext cx="683029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282575">
              <a:lnSpc>
                <a:spcPct val="99400"/>
              </a:lnSpc>
              <a:spcBef>
                <a:spcPts val="280"/>
              </a:spcBef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  <a:r>
              <a:rPr lang="en-IN" sz="20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IN" sz="20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Electron-</a:t>
            </a: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IN" sz="20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Collider (QEIC) 1</a:t>
            </a:r>
            <a:r>
              <a:rPr lang="en-IN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 Meeting at IIT Bombay, India (Jan 4 – 7, 2020)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9AB26-9568-483D-8CD4-3AFFFFDA7C6A}"/>
              </a:ext>
            </a:extLst>
          </p:cNvPr>
          <p:cNvSpPr txBox="1"/>
          <p:nvPr/>
        </p:nvSpPr>
        <p:spPr>
          <a:xfrm>
            <a:off x="9967" y="2831449"/>
            <a:ext cx="5933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805" marR="84455">
              <a:lnSpc>
                <a:spcPct val="99900"/>
              </a:lnSpc>
              <a:spcBef>
                <a:spcPts val="265"/>
              </a:spcBef>
            </a:pPr>
            <a:r>
              <a:rPr lang="en-IN" sz="2000" b="1" dirty="0"/>
              <a:t>International School and CFNS Workshop on Probing Hadron Structure at the Electron- Ion Collider (QEIC) III at ICTS Bangalore, India        (Feb 5 - 9, 2024)</a:t>
            </a:r>
          </a:p>
        </p:txBody>
      </p:sp>
      <p:pic>
        <p:nvPicPr>
          <p:cNvPr id="22" name="object 7">
            <a:extLst>
              <a:ext uri="{FF2B5EF4-FFF2-40B4-BE49-F238E27FC236}">
                <a16:creationId xmlns:a16="http://schemas.microsoft.com/office/drawing/2014/main" id="{031F320E-98B4-43C1-8F57-A7B67D5EE3A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723723"/>
            <a:ext cx="4114800" cy="19034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B5534E-2559-4F31-B3EC-7BEAABC80F60}"/>
              </a:ext>
            </a:extLst>
          </p:cNvPr>
          <p:cNvSpPr txBox="1"/>
          <p:nvPr/>
        </p:nvSpPr>
        <p:spPr>
          <a:xfrm>
            <a:off x="304800" y="5014938"/>
            <a:ext cx="1066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Other past and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upcoming events: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QCD with Electron-Ion Collider (QEIC) II at IIT Delhi, India (Dec 18 - 20, 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NHSF-India / </a:t>
            </a:r>
            <a:r>
              <a:rPr lang="en-US" sz="2000" dirty="0" err="1"/>
              <a:t>ePIC</a:t>
            </a:r>
            <a:r>
              <a:rPr lang="en-US" sz="2000" dirty="0"/>
              <a:t> Computing Workshop at IIT Bombay, India (May 13 -17, 2025)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1AFF"/>
                </a:solidFill>
                <a:hlinkClick r:id="rId4"/>
              </a:rPr>
              <a:t>CFNS – CTEQ School for QCD and EIC at IIT Bombay, India (February 8-15, 2026)</a:t>
            </a:r>
            <a:endParaRPr lang="en-US" sz="2000" b="1" dirty="0">
              <a:solidFill>
                <a:srgbClr val="001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D0E9-7EC5-62F5-22D5-2DB1F477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 err="1"/>
              <a:t>ePIC</a:t>
            </a:r>
            <a:r>
              <a:rPr lang="en-US" sz="2800" dirty="0"/>
              <a:t> Detector – Current Status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F51349A-89E6-0D90-763A-E24875AAE248}"/>
              </a:ext>
            </a:extLst>
          </p:cNvPr>
          <p:cNvSpPr txBox="1">
            <a:spLocks/>
          </p:cNvSpPr>
          <p:nvPr/>
        </p:nvSpPr>
        <p:spPr>
          <a:xfrm>
            <a:off x="136956" y="594621"/>
            <a:ext cx="11293044" cy="5291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33FF"/>
                </a:solidFill>
              </a:rPr>
              <a:t>Detector R&amp;D projected completion </a:t>
            </a:r>
            <a:r>
              <a:rPr lang="en-US" sz="1600" dirty="0"/>
              <a:t>September 2025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3333FF"/>
                </a:solidFill>
              </a:rPr>
              <a:t>Cost-weighted design maturity at 60%, projected &gt; 80% at July 1, 2026</a:t>
            </a:r>
          </a:p>
          <a:p>
            <a:pPr marL="285750" indent="-28575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Jun. 11-13: Comprehensive Design Review by DAC on </a:t>
            </a:r>
            <a:r>
              <a:rPr lang="en-US" sz="1600" dirty="0">
                <a:solidFill>
                  <a:srgbClr val="3333FF"/>
                </a:solidFill>
              </a:rPr>
              <a:t>technical design maturity</a:t>
            </a:r>
            <a:r>
              <a:rPr lang="en-US" sz="1600" dirty="0"/>
              <a:t>:</a:t>
            </a:r>
          </a:p>
          <a:p>
            <a:pPr marL="742950" lvl="1" indent="-28575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The DAC believes the detector </a:t>
            </a:r>
            <a:r>
              <a:rPr lang="en-US" sz="1400" dirty="0">
                <a:solidFill>
                  <a:srgbClr val="3333FF"/>
                </a:solidFill>
              </a:rPr>
              <a:t>will be ready for baselining late 2025</a:t>
            </a:r>
            <a:r>
              <a:rPr lang="en-US" sz="1400" dirty="0"/>
              <a:t>, and to start construction in the 2026/2027 timeframe.</a:t>
            </a:r>
          </a:p>
          <a:p>
            <a:pPr marL="742950" lvl="1" indent="-28575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In general, “the DAC has been impressed by the very substantial progress across many areas of the </a:t>
            </a:r>
            <a:r>
              <a:rPr lang="en-US" sz="1400" dirty="0" err="1"/>
              <a:t>ePIC</a:t>
            </a:r>
            <a:r>
              <a:rPr lang="en-US" sz="1400" dirty="0"/>
              <a:t> Detector.”</a:t>
            </a:r>
          </a:p>
          <a:p>
            <a:pPr marL="342900" indent="-34290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600" dirty="0" err="1"/>
              <a:t>ePIC</a:t>
            </a:r>
            <a:r>
              <a:rPr lang="en-US" sz="1600" dirty="0"/>
              <a:t> Collaboration plans for complete </a:t>
            </a:r>
            <a:r>
              <a:rPr lang="en-US" sz="1600" dirty="0">
                <a:solidFill>
                  <a:srgbClr val="3333FF"/>
                </a:solidFill>
              </a:rPr>
              <a:t>pre-TDR</a:t>
            </a:r>
            <a:r>
              <a:rPr lang="en-US" sz="1600" dirty="0"/>
              <a:t> (== preliminary design report for CD-2) by late 2025.</a:t>
            </a:r>
          </a:p>
          <a:p>
            <a:pPr marL="342900" indent="-34290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600" dirty="0"/>
              <a:t>The In-Kind-Contribution (IKC) target for the EIC detector (~30% or approx. $100M) is within reach.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Need to finalize some ICRADAs once we have final resolution of DOE on approved ICRADA template</a:t>
            </a:r>
          </a:p>
          <a:p>
            <a:pPr marL="800100" lvl="1" indent="-342900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Need to have draft Project Planning Documents by CD-2 review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600" dirty="0"/>
              <a:t>Required documentation for CD-2 baselining review well underway</a:t>
            </a:r>
          </a:p>
          <a:p>
            <a:pPr marL="800100" lvl="1" indent="-34290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3333FF"/>
                </a:solidFill>
              </a:rPr>
              <a:t>Requirements documents </a:t>
            </a:r>
            <a:r>
              <a:rPr lang="en-US" sz="1400" dirty="0"/>
              <a:t>are signed and posted (eic.jlab.org/Detector)</a:t>
            </a:r>
          </a:p>
          <a:p>
            <a:pPr marL="1257300" lvl="2" indent="-342900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400" dirty="0"/>
              <a:t>We have a few requirements that are “orphans” as not backed up by science need or simulations </a:t>
            </a:r>
            <a:r>
              <a:rPr lang="en-US" sz="1400" dirty="0">
                <a:sym typeface="Wingdings" panose="05000000000000000000" pitchFamily="2" charset="2"/>
              </a:rPr>
              <a:t> see Friday discussion</a:t>
            </a:r>
            <a:endParaRPr lang="en-US" sz="1400" dirty="0"/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FF"/>
                </a:solidFill>
              </a:rPr>
              <a:t>Interface requirements</a:t>
            </a:r>
            <a:r>
              <a:rPr lang="en-US" sz="1400" dirty="0"/>
              <a:t> are signed and posted </a:t>
            </a:r>
            <a:r>
              <a:rPr lang="en-US" sz="1400" dirty="0">
                <a:sym typeface="Wingdings" panose="05000000000000000000" pitchFamily="2" charset="2"/>
              </a:rPr>
              <a:t> We n</a:t>
            </a:r>
            <a:r>
              <a:rPr lang="en-US" sz="1400" dirty="0"/>
              <a:t>eed to complete all Interface Control Documents</a:t>
            </a:r>
          </a:p>
          <a:p>
            <a:pPr marL="800100" lvl="1" indent="-34290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3333FF"/>
                </a:solidFill>
              </a:rPr>
              <a:t>Detector quality control plan </a:t>
            </a:r>
            <a:r>
              <a:rPr lang="en-US" sz="1400" dirty="0"/>
              <a:t>is complete, signed and posted. </a:t>
            </a:r>
            <a:r>
              <a:rPr lang="en-US" sz="1400" dirty="0">
                <a:solidFill>
                  <a:srgbClr val="3333FF"/>
                </a:solidFill>
              </a:rPr>
              <a:t>Individual quality control plans are in progress</a:t>
            </a:r>
            <a:r>
              <a:rPr lang="en-US" sz="1400" dirty="0"/>
              <a:t>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FF"/>
                </a:solidFill>
              </a:rPr>
              <a:t>Many quality control setups exist</a:t>
            </a:r>
            <a:r>
              <a:rPr lang="en-US" sz="1400" dirty="0"/>
              <a:t>, but we need what we do documented in Inspection and Test Plans (see template)</a:t>
            </a:r>
          </a:p>
          <a:p>
            <a:pPr marL="800100" lvl="1" indent="-342900">
              <a:lnSpc>
                <a:spcPct val="12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3333FF"/>
                </a:solidFill>
              </a:rPr>
              <a:t>We need to update Basis-of-Estimates</a:t>
            </a:r>
            <a:r>
              <a:rPr lang="en-US" sz="1400" dirty="0"/>
              <a:t> for costs to ensure they are robustly documented</a:t>
            </a:r>
          </a:p>
          <a:p>
            <a:pPr marL="800100" lvl="1" indent="-342900">
              <a:lnSpc>
                <a:spcPct val="120000"/>
              </a:lnSpc>
              <a:buClr>
                <a:srgbClr val="3333FF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3333FF"/>
                </a:solidFill>
              </a:rPr>
              <a:t>Installation plan </a:t>
            </a:r>
            <a:r>
              <a:rPr lang="en-US" sz="1400" dirty="0"/>
              <a:t>has been documented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A473703-8F39-2740-4745-723E1F691C91}"/>
              </a:ext>
            </a:extLst>
          </p:cNvPr>
          <p:cNvSpPr txBox="1">
            <a:spLocks/>
          </p:cNvSpPr>
          <p:nvPr/>
        </p:nvSpPr>
        <p:spPr>
          <a:xfrm>
            <a:off x="650491" y="5257800"/>
            <a:ext cx="11541509" cy="1514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b="1" dirty="0"/>
              <a:t>Nov. 12-14, 2025:	</a:t>
            </a:r>
            <a:r>
              <a:rPr lang="en-US" sz="1800" b="1" u="sng" dirty="0"/>
              <a:t>Baseline Readiness Assessment</a:t>
            </a:r>
            <a:r>
              <a:rPr lang="en-US" sz="1800" b="1" dirty="0"/>
              <a:t> review for Detector Subproject.</a:t>
            </a:r>
          </a:p>
          <a:p>
            <a:pPr>
              <a:lnSpc>
                <a:spcPct val="120000"/>
              </a:lnSpc>
            </a:pPr>
            <a:r>
              <a:rPr lang="en-US" b="1" dirty="0"/>
              <a:t>			Co-Chairs: A. White, UTA, DAC Chair &amp; S. </a:t>
            </a:r>
            <a:r>
              <a:rPr lang="en-US" b="1" dirty="0" err="1"/>
              <a:t>Nahn</a:t>
            </a:r>
            <a:r>
              <a:rPr lang="en-US" b="1" dirty="0"/>
              <a:t>, FNAL, USCMS PM.</a:t>
            </a:r>
            <a:endParaRPr lang="en-US" sz="1800" b="1" dirty="0"/>
          </a:p>
          <a:p>
            <a:pPr>
              <a:lnSpc>
                <a:spcPct val="120000"/>
              </a:lnSpc>
            </a:pPr>
            <a:r>
              <a:rPr lang="en-US" b="1" dirty="0"/>
              <a:t>		The charge for these reviews includes technical, cost, schedule, and management.</a:t>
            </a:r>
          </a:p>
          <a:p>
            <a:pPr>
              <a:lnSpc>
                <a:spcPct val="120000"/>
              </a:lnSpc>
            </a:pPr>
            <a:r>
              <a:rPr lang="en-US" b="1" dirty="0"/>
              <a:t>		The charge will also evaluate plans to design to cost.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June 2026:	Assumed Independent Project Review for Detector CD-2 Approval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6E88F-5BE1-46B9-97F5-42A68DD01E6C}"/>
              </a:ext>
            </a:extLst>
          </p:cNvPr>
          <p:cNvSpPr txBox="1"/>
          <p:nvPr/>
        </p:nvSpPr>
        <p:spPr>
          <a:xfrm>
            <a:off x="8381961" y="236376"/>
            <a:ext cx="3485410" cy="8402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>
                <a:solidFill>
                  <a:schemeClr val="bg1"/>
                </a:solidFill>
              </a:rPr>
              <a:t>Detector is in good shape, but…</a:t>
            </a:r>
          </a:p>
          <a:p>
            <a:pPr algn="ctr">
              <a:lnSpc>
                <a:spcPct val="90000"/>
              </a:lnSpc>
            </a:pPr>
            <a:r>
              <a:rPr lang="en-US" i="1" dirty="0">
                <a:solidFill>
                  <a:schemeClr val="bg1"/>
                </a:solidFill>
              </a:rPr>
              <a:t>My experience: CD-2 approvals are the toughest gates to pass. </a:t>
            </a:r>
          </a:p>
        </p:txBody>
      </p:sp>
    </p:spTree>
    <p:extLst>
      <p:ext uri="{BB962C8B-B14F-4D97-AF65-F5344CB8AC3E}">
        <p14:creationId xmlns:p14="http://schemas.microsoft.com/office/powerpoint/2010/main" val="15535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D0E9-7EC5-62F5-22D5-2DB1F477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/>
              <a:t>EIC User Group (&amp; </a:t>
            </a:r>
            <a:r>
              <a:rPr lang="en-US" sz="2800" dirty="0" err="1"/>
              <a:t>ePIC</a:t>
            </a:r>
            <a:r>
              <a:rPr lang="en-US" sz="2800" dirty="0"/>
              <a:t>) – Current Status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385145-1140-482E-BC74-635A0B06F126}"/>
              </a:ext>
            </a:extLst>
          </p:cNvPr>
          <p:cNvSpPr txBox="1">
            <a:spLocks/>
          </p:cNvSpPr>
          <p:nvPr/>
        </p:nvSpPr>
        <p:spPr>
          <a:xfrm>
            <a:off x="395913" y="1600841"/>
            <a:ext cx="5382599" cy="22091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Formed 2016:  400 Users </a:t>
            </a:r>
            <a:r>
              <a:rPr kumimoji="0" lang="is-I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  <a:sym typeface="Wingdings" pitchFamily="2" charset="2"/>
              </a:rPr>
              <a:t> Now</a:t>
            </a:r>
            <a:endParaRPr lang="is-IS" sz="2000" b="0" dirty="0">
              <a:solidFill>
                <a:prstClr val="black"/>
              </a:solidFill>
            </a:endParaRPr>
          </a:p>
          <a:p>
            <a:pPr algn="l"/>
            <a:r>
              <a:rPr lang="is-IS" sz="2000" dirty="0"/>
              <a:t>1557 users, 41 countries, 307 institutions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2000" dirty="0"/>
              <a:t>Experiment 1032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2000" dirty="0"/>
              <a:t>Theory 383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2000" dirty="0"/>
              <a:t>Accelerator Scientists 125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2000" dirty="0"/>
              <a:t>Computer Scientists &amp; Other 17</a:t>
            </a:r>
          </a:p>
          <a:p>
            <a:pPr lvl="0" algn="l">
              <a:defRPr/>
            </a:pPr>
            <a:r>
              <a:rPr lang="is-IS" sz="2000" b="0" dirty="0">
                <a:solidFill>
                  <a:prstClr val="black"/>
                </a:solidFill>
              </a:rPr>
              <a:t>   </a:t>
            </a:r>
          </a:p>
        </p:txBody>
      </p:sp>
      <p:pic>
        <p:nvPicPr>
          <p:cNvPr id="3" name="Picture 2" descr="A pie chart with text on it&#10;&#10;Description automatically generated">
            <a:extLst>
              <a:ext uri="{FF2B5EF4-FFF2-40B4-BE49-F238E27FC236}">
                <a16:creationId xmlns:a16="http://schemas.microsoft.com/office/drawing/2014/main" id="{788F0E90-442F-3995-CA77-1B634135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537" y="3708344"/>
            <a:ext cx="3782291" cy="24494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447D0F-9746-683D-2A6B-B00E50E7BCE9}"/>
              </a:ext>
            </a:extLst>
          </p:cNvPr>
          <p:cNvSpPr/>
          <p:nvPr/>
        </p:nvSpPr>
        <p:spPr>
          <a:xfrm>
            <a:off x="1447800" y="787512"/>
            <a:ext cx="2970192" cy="707886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EIC Users Group: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https://eicug.github.io/</a:t>
            </a:r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189CB9-F52D-3DAD-88E6-3F3EAC42F771}"/>
              </a:ext>
            </a:extLst>
          </p:cNvPr>
          <p:cNvGrpSpPr/>
          <p:nvPr/>
        </p:nvGrpSpPr>
        <p:grpSpPr>
          <a:xfrm>
            <a:off x="6456295" y="704655"/>
            <a:ext cx="5092776" cy="2762445"/>
            <a:chOff x="1443448" y="1414624"/>
            <a:chExt cx="5092776" cy="27624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16F188-06FB-FE29-AAF2-9063EA784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3448" y="1414624"/>
              <a:ext cx="5092776" cy="2762445"/>
            </a:xfrm>
            <a:prstGeom prst="rect">
              <a:avLst/>
            </a:prstGeom>
            <a:effectLst>
              <a:outerShdw blurRad="342900" dist="152400" dir="4800000" sx="104000" sy="104000" algn="ctr" rotWithShape="0">
                <a:srgbClr val="000000">
                  <a:alpha val="43000"/>
                </a:srgbClr>
              </a:outerShdw>
              <a:softEdge rad="12700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72C5B7-B62A-37E5-DB4A-E29DDF155FFE}"/>
                </a:ext>
              </a:extLst>
            </p:cNvPr>
            <p:cNvSpPr txBox="1"/>
            <p:nvPr/>
          </p:nvSpPr>
          <p:spPr>
            <a:xfrm>
              <a:off x="2057400" y="3581400"/>
              <a:ext cx="3801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/>
                  </a:solidFill>
                  <a:latin typeface="Arial"/>
                  <a:cs typeface="Arial" panose="020B0604020202020204" pitchFamily="34" charset="0"/>
                </a:rPr>
                <a:t>Location of Institutions in EICUG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45F65D0-2C62-AA58-1A09-C50133C8C76C}"/>
              </a:ext>
            </a:extLst>
          </p:cNvPr>
          <p:cNvSpPr txBox="1"/>
          <p:nvPr/>
        </p:nvSpPr>
        <p:spPr>
          <a:xfrm>
            <a:off x="533400" y="5230258"/>
            <a:ext cx="5987537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Cross-references: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ePIC</a:t>
            </a:r>
            <a:r>
              <a:rPr lang="en-US" dirty="0"/>
              <a:t> Collaboration, see </a:t>
            </a:r>
            <a:r>
              <a:rPr lang="en-US" dirty="0">
                <a:hlinkClick r:id="rId5"/>
              </a:rPr>
              <a:t>https://www.epic-eic.org/</a:t>
            </a:r>
            <a:r>
              <a:rPr lang="en-US" dirty="0"/>
              <a:t>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EIC Accelerator Collaboration, see </a:t>
            </a:r>
            <a:r>
              <a:rPr lang="en-US" dirty="0">
                <a:hlinkClick r:id="rId6"/>
              </a:rPr>
              <a:t>https://eicac.org/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336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08DB9-0668-8CC7-56C8-76CC58EFD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2AA9-6114-07C2-DC30-501B4859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/>
              <a:t>EIC User Group (&amp; </a:t>
            </a:r>
            <a:r>
              <a:rPr lang="en-US" sz="2800" dirty="0" err="1"/>
              <a:t>ePIC</a:t>
            </a:r>
            <a:r>
              <a:rPr lang="en-US" sz="2800" dirty="0"/>
              <a:t>) – Current Status, Opportunities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6B0278-52E7-464E-88FD-0E205751D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436278"/>
              </p:ext>
            </p:extLst>
          </p:nvPr>
        </p:nvGraphicFramePr>
        <p:xfrm>
          <a:off x="1295400" y="1719262"/>
          <a:ext cx="4876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0230BF-8E00-1E93-2032-53A07C3A6355}"/>
              </a:ext>
            </a:extLst>
          </p:cNvPr>
          <p:cNvCxnSpPr>
            <a:cxnSpLocks/>
          </p:cNvCxnSpPr>
          <p:nvPr/>
        </p:nvCxnSpPr>
        <p:spPr>
          <a:xfrm flipV="1">
            <a:off x="2438400" y="2057400"/>
            <a:ext cx="4876800" cy="1524000"/>
          </a:xfrm>
          <a:prstGeom prst="line">
            <a:avLst/>
          </a:prstGeom>
          <a:ln w="762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8F9433-8D4C-746C-B060-AF21FC0BC9D9}"/>
              </a:ext>
            </a:extLst>
          </p:cNvPr>
          <p:cNvSpPr txBox="1"/>
          <p:nvPr/>
        </p:nvSpPr>
        <p:spPr>
          <a:xfrm>
            <a:off x="7391401" y="1219200"/>
            <a:ext cx="4114800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Opportunities are linked to: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Promising science future of EIC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Promise of detector technologies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Promise of accelerator S&amp;T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Continuation of strong and growing interest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International perspectives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D9B809-4D12-7853-B22D-FDBE3AC8C134}"/>
              </a:ext>
            </a:extLst>
          </p:cNvPr>
          <p:cNvSpPr txBox="1">
            <a:spLocks/>
          </p:cNvSpPr>
          <p:nvPr/>
        </p:nvSpPr>
        <p:spPr bwMode="auto">
          <a:xfrm>
            <a:off x="347563" y="161925"/>
            <a:ext cx="11425236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91B1B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/>
              <a:t>EIC User Group (&amp; ePIC) – Current Status, Opportunities, Risks</a:t>
            </a:r>
            <a:endParaRPr lang="en-US" sz="2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8592F5-0D5C-4FD3-FEAC-8AFF2DAB988B}"/>
              </a:ext>
            </a:extLst>
          </p:cNvPr>
          <p:cNvCxnSpPr>
            <a:cxnSpLocks/>
          </p:cNvCxnSpPr>
          <p:nvPr/>
        </p:nvCxnSpPr>
        <p:spPr>
          <a:xfrm>
            <a:off x="5867400" y="2590800"/>
            <a:ext cx="1524001" cy="38100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DE5FCA4-15D6-1D18-31BE-A04549054784}"/>
              </a:ext>
            </a:extLst>
          </p:cNvPr>
          <p:cNvSpPr txBox="1"/>
          <p:nvPr/>
        </p:nvSpPr>
        <p:spPr>
          <a:xfrm>
            <a:off x="7391401" y="3267974"/>
            <a:ext cx="4114800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Risks are linked to: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Uncertainties in Budget or Project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Timeline of EIC completion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Perceptions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User community erosion by strong delayed timelines or support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International competition</a:t>
            </a:r>
          </a:p>
        </p:txBody>
      </p:sp>
    </p:spTree>
    <p:extLst>
      <p:ext uri="{BB962C8B-B14F-4D97-AF65-F5344CB8AC3E}">
        <p14:creationId xmlns:p14="http://schemas.microsoft.com/office/powerpoint/2010/main" val="159156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5E9B944-9B99-4A8F-8CD6-060507AB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119" y="5132260"/>
            <a:ext cx="2319566" cy="151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0"/>
            <a:ext cx="12468729" cy="480349"/>
          </a:xfrm>
        </p:spPr>
        <p:txBody>
          <a:bodyPr>
            <a:noAutofit/>
          </a:bodyPr>
          <a:lstStyle/>
          <a:p>
            <a:r>
              <a:rPr lang="en-US" sz="2800" dirty="0"/>
              <a:t>Resource Review Board (RRB) Meetings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7AA13B8-0CF3-4082-928B-E5D2DC92F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2921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0E1657-FED2-4C06-A9D3-A751BABF21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969" y="45106"/>
            <a:ext cx="2227186" cy="1310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69674-F27B-4B44-B0D1-E98A99CAD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119" y="2682532"/>
            <a:ext cx="2266885" cy="1274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9FA1E-2C86-400B-A0D7-4179DC68F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80291" y="2673917"/>
            <a:ext cx="3234542" cy="131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E19F22-25C1-4176-8CA2-69BA2FEEE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724" y="4012102"/>
            <a:ext cx="2266885" cy="1310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199C75-FBC0-468D-A7EC-10AC502EC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73494" y="26031"/>
            <a:ext cx="3235441" cy="1349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6C854-5F72-4DD4-97E3-8E5420135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80291" y="3992593"/>
            <a:ext cx="3250369" cy="1349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206A98-7B5E-4D35-B132-B0DFF11CD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1724" y="1400819"/>
            <a:ext cx="2238081" cy="12595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85CE5-D7D1-4FE4-AC0F-976F22CCF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73494" y="1375112"/>
            <a:ext cx="3234542" cy="13109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4C081-FCF1-4948-AC82-19A02D7F3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73494" y="5318651"/>
            <a:ext cx="3250369" cy="1349081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9093FF-64E7-7268-84FF-8FBA5AEA5887}"/>
              </a:ext>
            </a:extLst>
          </p:cNvPr>
          <p:cNvSpPr txBox="1">
            <a:spLocks/>
          </p:cNvSpPr>
          <p:nvPr/>
        </p:nvSpPr>
        <p:spPr bwMode="auto">
          <a:xfrm>
            <a:off x="381000" y="569102"/>
            <a:ext cx="7490125" cy="110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400" dirty="0"/>
              <a:t>DOE and the host labs promote the EIC as a facility “fully international in character.”</a:t>
            </a:r>
          </a:p>
          <a:p>
            <a:pPr marL="0" indent="0">
              <a:buFont typeface="Arial" charset="0"/>
              <a:buNone/>
            </a:pPr>
            <a:r>
              <a:rPr lang="en-US" sz="1400" dirty="0"/>
              <a:t>Strong international participation included: Armenia, Brazil, Canada, CERN, Czech Rep., France, India, Israel, Italy, Morocco, Japan, Poland, South Korea, Senegal, South Africa, Taiwan, UK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C67AE14-BA5D-6558-BA76-66CC82F92DF8}"/>
              </a:ext>
            </a:extLst>
          </p:cNvPr>
          <p:cNvSpPr txBox="1">
            <a:spLocks/>
          </p:cNvSpPr>
          <p:nvPr/>
        </p:nvSpPr>
        <p:spPr>
          <a:xfrm>
            <a:off x="461962" y="1752684"/>
            <a:ext cx="6853238" cy="410224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u="sng" dirty="0"/>
              <a:t>April 3</a:t>
            </a:r>
            <a:r>
              <a:rPr lang="en-US" sz="1800" b="1" u="sng" baseline="30000" dirty="0"/>
              <a:t>rd</a:t>
            </a:r>
            <a:r>
              <a:rPr lang="en-US" sz="1800" b="1" u="sng" dirty="0"/>
              <a:t>-4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, 2023 - Stony Brook </a:t>
            </a:r>
            <a:r>
              <a:rPr lang="en-US" sz="1800" dirty="0"/>
              <a:t>University, New York, U.S.A</a:t>
            </a:r>
          </a:p>
          <a:p>
            <a:pPr>
              <a:lnSpc>
                <a:spcPct val="100000"/>
              </a:lnSpc>
            </a:pPr>
            <a:r>
              <a:rPr lang="en-US" sz="1800" b="1" u="sng" dirty="0"/>
              <a:t>December 7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- 8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,2023 - Catholic University of America</a:t>
            </a:r>
            <a:r>
              <a:rPr lang="en-US" sz="1800" dirty="0"/>
              <a:t>,</a:t>
            </a:r>
            <a:r>
              <a:rPr lang="en-US" sz="1800" b="1" u="sng" dirty="0"/>
              <a:t>  </a:t>
            </a:r>
            <a:r>
              <a:rPr lang="en-US" sz="1800" dirty="0"/>
              <a:t>Washington, D.C, U.S.A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u="sng" dirty="0"/>
              <a:t>May 6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-7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, 2024 – INFN</a:t>
            </a:r>
            <a:r>
              <a:rPr lang="en-US" sz="1800" dirty="0"/>
              <a:t>,</a:t>
            </a:r>
            <a:r>
              <a:rPr lang="en-US" sz="1800" b="1" u="sng" dirty="0"/>
              <a:t> </a:t>
            </a:r>
            <a:r>
              <a:rPr lang="en-US" sz="1800" dirty="0"/>
              <a:t>Rome, Italy</a:t>
            </a:r>
          </a:p>
          <a:p>
            <a:pPr>
              <a:lnSpc>
                <a:spcPct val="100000"/>
              </a:lnSpc>
            </a:pPr>
            <a:r>
              <a:rPr lang="en-US" sz="1800" b="1" u="sng" dirty="0"/>
              <a:t>November 12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-13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,2024 – BNL</a:t>
            </a:r>
            <a:r>
              <a:rPr lang="en-US" sz="1800" b="1" dirty="0"/>
              <a:t>, </a:t>
            </a:r>
            <a:r>
              <a:rPr lang="en-US" sz="1800" dirty="0"/>
              <a:t>New York, U.S.A</a:t>
            </a:r>
          </a:p>
          <a:p>
            <a:pPr>
              <a:lnSpc>
                <a:spcPct val="100000"/>
              </a:lnSpc>
            </a:pPr>
            <a:r>
              <a:rPr lang="en-US" sz="1800" b="1" u="sng" dirty="0"/>
              <a:t>June 5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-6</a:t>
            </a:r>
            <a:r>
              <a:rPr lang="en-US" sz="1800" b="1" u="sng" baseline="30000" dirty="0"/>
              <a:t>th</a:t>
            </a:r>
            <a:r>
              <a:rPr lang="en-US" sz="1800" b="1" u="sng" dirty="0"/>
              <a:t>,2025 – Czech Ministry</a:t>
            </a:r>
            <a:r>
              <a:rPr lang="en-US" sz="1800" b="1" dirty="0"/>
              <a:t>, </a:t>
            </a:r>
            <a:r>
              <a:rPr lang="en-US" sz="1800" dirty="0"/>
              <a:t>Prague, Czech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Future:</a:t>
            </a:r>
          </a:p>
          <a:p>
            <a:pPr>
              <a:lnSpc>
                <a:spcPct val="100000"/>
              </a:lnSpc>
            </a:pPr>
            <a:r>
              <a:rPr lang="en-US" sz="1800" b="1" u="sng" dirty="0"/>
              <a:t>November 4-5, 2025 – BNL Science &amp; User Support Center</a:t>
            </a:r>
          </a:p>
          <a:p>
            <a:pPr>
              <a:lnSpc>
                <a:spcPct val="100000"/>
              </a:lnSpc>
            </a:pPr>
            <a:r>
              <a:rPr lang="en-US" sz="1800" b="1" u="sng" dirty="0"/>
              <a:t>June 2026 – Proposal from Japan</a:t>
            </a:r>
          </a:p>
          <a:p>
            <a:pPr>
              <a:lnSpc>
                <a:spcPct val="100000"/>
              </a:lnSpc>
            </a:pPr>
            <a:r>
              <a:rPr lang="en-US" sz="1800" u="sng" dirty="0"/>
              <a:t>November 2026 – U.S.</a:t>
            </a:r>
          </a:p>
          <a:p>
            <a:pPr>
              <a:lnSpc>
                <a:spcPct val="100000"/>
              </a:lnSpc>
            </a:pPr>
            <a:r>
              <a:rPr lang="en-US" sz="1800" u="sng" dirty="0"/>
              <a:t>June 2027 - Interest from Taiwan &amp; France</a:t>
            </a:r>
          </a:p>
          <a:p>
            <a:pPr>
              <a:lnSpc>
                <a:spcPct val="100000"/>
              </a:lnSpc>
            </a:pPr>
            <a:endParaRPr lang="en-US" sz="1800" b="1" u="sng" dirty="0"/>
          </a:p>
        </p:txBody>
      </p:sp>
    </p:spTree>
    <p:extLst>
      <p:ext uri="{BB962C8B-B14F-4D97-AF65-F5344CB8AC3E}">
        <p14:creationId xmlns:p14="http://schemas.microsoft.com/office/powerpoint/2010/main" val="71994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D0E9-7EC5-62F5-22D5-2DB1F477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/>
              <a:t>Africa Engagement in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5FFB1-8067-4A82-A994-7A7511C312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4" t="-239" r="2892"/>
          <a:stretch/>
        </p:blipFill>
        <p:spPr>
          <a:xfrm>
            <a:off x="347563" y="830675"/>
            <a:ext cx="4379385" cy="50760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54715-4D47-4AC0-8C72-48CF447593E9}"/>
              </a:ext>
            </a:extLst>
          </p:cNvPr>
          <p:cNvSpPr txBox="1"/>
          <p:nvPr/>
        </p:nvSpPr>
        <p:spPr>
          <a:xfrm>
            <a:off x="4876799" y="3044421"/>
            <a:ext cx="71048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Eight African countries are a member of the Electron-Ion Collider User Group (EICUG.ORG)</a:t>
            </a:r>
          </a:p>
          <a:p>
            <a:pPr marL="800100" lvl="3" indent="-342900">
              <a:buFont typeface="Wingdings" panose="05000000000000000000" pitchFamily="2" charset="2"/>
              <a:buChar char="q"/>
            </a:pPr>
            <a:r>
              <a:rPr lang="en-US" sz="1600" dirty="0"/>
              <a:t>Algeria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Egypt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Eswatini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Morocco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Senegal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South Africa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Tunisia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Zambia</a:t>
            </a:r>
          </a:p>
          <a:p>
            <a:r>
              <a:rPr lang="en-US" sz="1600" dirty="0"/>
              <a:t>11/307 institutions (3%) &amp; 33/1557 members (2%)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44243-0769-4BDE-838D-C7C905BB0FB6}"/>
              </a:ext>
            </a:extLst>
          </p:cNvPr>
          <p:cNvSpPr txBox="1"/>
          <p:nvPr/>
        </p:nvSpPr>
        <p:spPr>
          <a:xfrm>
            <a:off x="4876800" y="816805"/>
            <a:ext cx="7104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 International Conference on Physics Opportunities at an </a:t>
            </a:r>
            <a:r>
              <a:rPr lang="en-US" dirty="0" err="1"/>
              <a:t>ElecTron</a:t>
            </a:r>
            <a:r>
              <a:rPr lang="en-US" dirty="0"/>
              <a:t>-Ion-Collider (</a:t>
            </a:r>
            <a:r>
              <a:rPr lang="en-US" b="1" dirty="0"/>
              <a:t>POETIC</a:t>
            </a:r>
            <a:r>
              <a:rPr lang="en-US" dirty="0"/>
              <a:t>) workshop series </a:t>
            </a:r>
            <a:r>
              <a:rPr lang="en-US" b="1" dirty="0"/>
              <a:t>started in Africa</a:t>
            </a:r>
            <a:r>
              <a:rPr lang="en-US" dirty="0"/>
              <a:t>!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POETIC-1 organized by U Cape Town in Stellenbosch, South Africa in 2010</a:t>
            </a:r>
          </a:p>
          <a:p>
            <a:pPr marL="342900" lvl="1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Subsequently in Bloomington (2011), Valparaiso (2012), Jyvaskyla (2013), Yale (2014), </a:t>
            </a:r>
            <a:r>
              <a:rPr lang="en-US" sz="1600" dirty="0" err="1"/>
              <a:t>Palaiseau</a:t>
            </a:r>
            <a:r>
              <a:rPr lang="en-US" sz="1600" dirty="0"/>
              <a:t> (2015), Philadelphia (2016), Regensburg (2018), Berkeley (2019), Sao Paulo (2023), Miami (2025)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2144B-EF15-477A-904C-A387E19BEFB9}"/>
              </a:ext>
            </a:extLst>
          </p:cNvPr>
          <p:cNvSpPr txBox="1"/>
          <p:nvPr/>
        </p:nvSpPr>
        <p:spPr>
          <a:xfrm>
            <a:off x="543293" y="6027325"/>
            <a:ext cx="1103379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Opportunities: 1) pursue joint visible role as EIC-Africa; 2) “regulars” in Resource Review Board meetings</a:t>
            </a:r>
          </a:p>
        </p:txBody>
      </p:sp>
    </p:spTree>
    <p:extLst>
      <p:ext uri="{BB962C8B-B14F-4D97-AF65-F5344CB8AC3E}">
        <p14:creationId xmlns:p14="http://schemas.microsoft.com/office/powerpoint/2010/main" val="218390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D0E9-7EC5-62F5-22D5-2DB1F477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/>
              <a:t>Latin America Engagement in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1AE59-408D-AC21-5350-81A2B4A6D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4510145" cy="5013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D54C6-F4D7-84BD-E9D9-897ED579F614}"/>
              </a:ext>
            </a:extLst>
          </p:cNvPr>
          <p:cNvSpPr txBox="1"/>
          <p:nvPr/>
        </p:nvSpPr>
        <p:spPr>
          <a:xfrm>
            <a:off x="4858551" y="4176577"/>
            <a:ext cx="71048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Latin American countries are a member of the Electron-Ion Collider User Group (EICUG.ORG)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Brazil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Chile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Mexico</a:t>
            </a:r>
          </a:p>
          <a:p>
            <a:r>
              <a:rPr lang="en-US" sz="1600" dirty="0"/>
              <a:t>15/307 institutions (5%) &amp; 47/1557 members (3%)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7EB6A-C182-E477-B378-0D9D65B8CB45}"/>
              </a:ext>
            </a:extLst>
          </p:cNvPr>
          <p:cNvSpPr txBox="1"/>
          <p:nvPr/>
        </p:nvSpPr>
        <p:spPr>
          <a:xfrm>
            <a:off x="228600" y="5972812"/>
            <a:ext cx="10668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Opportunities: 1) Collective applications and building a LA EIC network; 2) Formalize LA contributions; 3) Enhance experimental participation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73011-51AB-54C6-00F0-A8527A4A3F25}"/>
              </a:ext>
            </a:extLst>
          </p:cNvPr>
          <p:cNvSpPr txBox="1"/>
          <p:nvPr/>
        </p:nvSpPr>
        <p:spPr>
          <a:xfrm>
            <a:off x="4858552" y="698080"/>
            <a:ext cx="710484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Strong interest exists in EIC science in Latin America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POETIC-3  in Chile (2012) and POETIC-10 in Brazil (2023)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Multiple workshops organized related to EIC science: Non-</a:t>
            </a:r>
            <a:r>
              <a:rPr lang="en-US" sz="1600" dirty="0" err="1"/>
              <a:t>Perburbative</a:t>
            </a:r>
            <a:r>
              <a:rPr lang="en-US" sz="1600" dirty="0"/>
              <a:t> QCD (Brazil and Mexico), HADRON, Light-Cone, QCD4EIC, …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Active participation in EIC community-wide efforts (EIC White Paper, Yellow Report, meson structure WG, CFNS workshops, …)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Inter-American Network of Networks of QCD challenges (I.ANN-QCD)</a:t>
            </a:r>
          </a:p>
          <a:p>
            <a:pPr>
              <a:spcAft>
                <a:spcPts val="600"/>
              </a:spcAft>
            </a:pPr>
            <a:r>
              <a:rPr lang="en-US" dirty="0"/>
              <a:t>Up to now: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Limited experimental participation of Latin American physicists to the EIC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Substantial contributions from Brazil to vacuum in Interaction Region and development of SALSA, interest from Mexico to EIC Accelerator scope</a:t>
            </a:r>
          </a:p>
        </p:txBody>
      </p:sp>
    </p:spTree>
    <p:extLst>
      <p:ext uri="{BB962C8B-B14F-4D97-AF65-F5344CB8AC3E}">
        <p14:creationId xmlns:p14="http://schemas.microsoft.com/office/powerpoint/2010/main" val="504161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D0E9-7EC5-62F5-22D5-2DB1F477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58587"/>
          </a:xfrm>
        </p:spPr>
        <p:txBody>
          <a:bodyPr/>
          <a:lstStyle/>
          <a:p>
            <a:r>
              <a:rPr lang="en-US" sz="2800" dirty="0"/>
              <a:t>South-East Asia Engagement in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42017-D5F1-AB07-B471-BF65B1E2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57" y="773125"/>
            <a:ext cx="5106113" cy="3429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11370-078E-075A-BBFF-58A4D8666E36}"/>
              </a:ext>
            </a:extLst>
          </p:cNvPr>
          <p:cNvSpPr txBox="1"/>
          <p:nvPr/>
        </p:nvSpPr>
        <p:spPr>
          <a:xfrm>
            <a:off x="446315" y="4355215"/>
            <a:ext cx="52686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One</a:t>
            </a:r>
            <a:r>
              <a:rPr lang="en-US" dirty="0"/>
              <a:t> South-East Asia country is a member of the Electron-Ion Collider User Group (EICUG.ORG)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dirty="0"/>
              <a:t>India</a:t>
            </a:r>
          </a:p>
          <a:p>
            <a:r>
              <a:rPr lang="en-US" sz="1600" dirty="0"/>
              <a:t>35/307 institutions (11%) &amp; 66/1557 members (4%)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9E1CB3-F3FA-06A4-67C7-E68D3B440061}"/>
              </a:ext>
            </a:extLst>
          </p:cNvPr>
          <p:cNvSpPr txBox="1"/>
          <p:nvPr/>
        </p:nvSpPr>
        <p:spPr>
          <a:xfrm>
            <a:off x="478866" y="5715000"/>
            <a:ext cx="108966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Opportunities: 1) make EIC Detector Project Contribution in India real: RRB participation only possible after EIC project exists; 2) reach out to more South-East Asia nuclear scientists; 3) engage in EIC-Asia or EIC-South-East Asia consortium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57A49B-594F-B3C0-4B94-0F90EAE4D179}"/>
              </a:ext>
            </a:extLst>
          </p:cNvPr>
          <p:cNvSpPr txBox="1"/>
          <p:nvPr/>
        </p:nvSpPr>
        <p:spPr>
          <a:xfrm>
            <a:off x="5791200" y="620514"/>
            <a:ext cx="6248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/>
              <a:t>Interest in EIC science in South-East Asia is in India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400" dirty="0"/>
              <a:t>Strong links with QCD Theory community in India and with Heavy-Ion experimental program at RHIC and CERN</a:t>
            </a:r>
          </a:p>
          <a:p>
            <a:pPr marL="342900" lvl="3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400" dirty="0"/>
              <a:t>QCD with Electron-Ion Collider (QEIC) Workshops in 2020, 2022, 2024.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/>
              <a:t>Hosted EIC Summer School in Bangalore in 2024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/>
              <a:t>Next EIC Summer School in February 2026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400" dirty="0"/>
              <a:t>Large involvement in simulation working group during Yellow Report activity concentrating on validation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/>
              <a:t>Revived this for </a:t>
            </a:r>
            <a:r>
              <a:rPr lang="en-US" sz="1400" dirty="0" err="1"/>
              <a:t>ePIC</a:t>
            </a:r>
            <a:r>
              <a:rPr lang="en-US" sz="1400" dirty="0"/>
              <a:t> with large involvement of early career scientists at various institutions in India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 err="1">
                <a:sym typeface="Wingdings" panose="05000000000000000000" pitchFamily="2" charset="2"/>
              </a:rPr>
              <a:t>ePIC</a:t>
            </a:r>
            <a:r>
              <a:rPr lang="en-US" sz="1400" dirty="0">
                <a:sym typeface="Wingdings" panose="05000000000000000000" pitchFamily="2" charset="2"/>
              </a:rPr>
              <a:t> simulations</a:t>
            </a:r>
            <a:endParaRPr lang="en-US" sz="1400" dirty="0"/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/>
              <a:t>NHSF-India / </a:t>
            </a:r>
            <a:r>
              <a:rPr lang="en-US" sz="1400" dirty="0" err="1"/>
              <a:t>ePIC</a:t>
            </a:r>
            <a:r>
              <a:rPr lang="en-US" sz="1400" dirty="0"/>
              <a:t> Computing Workshop at IIT Bombay in 2025</a:t>
            </a:r>
          </a:p>
          <a:p>
            <a:pPr>
              <a:spcAft>
                <a:spcPts val="300"/>
              </a:spcAft>
            </a:pPr>
            <a:endParaRPr lang="en-US" sz="800" dirty="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400" dirty="0"/>
              <a:t>EIC mention included in India’s Mega Science Vision 2035 document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400" dirty="0"/>
              <a:t>Experimental effort on EIC-India took strong organizational efforts to coordinate – bottleneck has been limited institutions in India interested in hardware development, and they already have ongoing commitments.</a:t>
            </a:r>
          </a:p>
          <a:p>
            <a:pPr marL="342900" lvl="6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400" dirty="0"/>
              <a:t>Hardware activities: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1400" dirty="0"/>
              <a:t>One of two production lines for the forward EM calorimeter</a:t>
            </a:r>
          </a:p>
          <a:p>
            <a:pPr marL="800100" lvl="1" indent="-342900">
              <a:spcAft>
                <a:spcPts val="300"/>
              </a:spcAft>
              <a:buFont typeface="Wingdings" panose="05000000000000000000" pitchFamily="2" charset="2"/>
              <a:buChar char="ü"/>
              <a:defRPr/>
            </a:pPr>
            <a:r>
              <a:rPr lang="en-US" sz="1400" dirty="0"/>
              <a:t>Characterization of Aerogel and </a:t>
            </a:r>
            <a:r>
              <a:rPr lang="en-US" sz="1400" dirty="0" err="1"/>
              <a:t>SiPM</a:t>
            </a:r>
            <a:r>
              <a:rPr lang="en-US" sz="1400" dirty="0"/>
              <a:t> for </a:t>
            </a:r>
            <a:r>
              <a:rPr lang="en-US" sz="1400" dirty="0" err="1"/>
              <a:t>dRICH</a:t>
            </a:r>
            <a:r>
              <a:rPr lang="en-US" sz="1400" dirty="0"/>
              <a:t>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/>
              <a:t>Under discussion: Forward Time-of-Flight (FTOF) detector development; Data Acquisition system design and integration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783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3D90-E6D2-4D6A-E4D8-901B6E98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E2318-1016-4D63-A5CF-E6EFCB0FAF59}"/>
              </a:ext>
            </a:extLst>
          </p:cNvPr>
          <p:cNvSpPr txBox="1"/>
          <p:nvPr/>
        </p:nvSpPr>
        <p:spPr>
          <a:xfrm>
            <a:off x="347563" y="658105"/>
            <a:ext cx="114252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Topics: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Current Status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International Perspectives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Note there is also the EIC Global Outreach efforts and session on EIC Outreach:</a:t>
            </a:r>
          </a:p>
          <a:p>
            <a:pPr>
              <a:spcAft>
                <a:spcPts val="600"/>
              </a:spcAft>
            </a:pPr>
            <a:r>
              <a:rPr lang="en-US" dirty="0"/>
              <a:t>Wednesday morning from 10:00 am to noon, see </a:t>
            </a:r>
            <a:r>
              <a:rPr lang="en-US" dirty="0">
                <a:hlinkClick r:id="rId2"/>
              </a:rPr>
              <a:t>https://indico.jlab.org/event/934/timetable/#20250716.detailed</a:t>
            </a:r>
            <a:r>
              <a:rPr lang="en-US" dirty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14567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CCE15F5A724E4995E449CDD4BB4BEB" ma:contentTypeVersion="13" ma:contentTypeDescription="Create a new document." ma:contentTypeScope="" ma:versionID="e24bb56cda9bf34c347a86290e096eaf">
  <xsd:schema xmlns:xsd="http://www.w3.org/2001/XMLSchema" xmlns:xs="http://www.w3.org/2001/XMLSchema" xmlns:p="http://schemas.microsoft.com/office/2006/metadata/properties" xmlns:ns3="2626a30e-e30c-49d2-b28e-4b15466de7c6" xmlns:ns4="77586f14-e94f-440a-8709-25c562d20f3f" targetNamespace="http://schemas.microsoft.com/office/2006/metadata/properties" ma:root="true" ma:fieldsID="93bc4f14009b4b5e2ff639f66b223ed0" ns3:_="" ns4:_="">
    <xsd:import namespace="2626a30e-e30c-49d2-b28e-4b15466de7c6"/>
    <xsd:import namespace="77586f14-e94f-440a-8709-25c562d20f3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6a30e-e30c-49d2-b28e-4b15466de7c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86f14-e94f-440a-8709-25c562d20f3f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26a30e-e30c-49d2-b28e-4b15466de7c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A74E48-907F-4FA3-96C6-5BDD154C56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26a30e-e30c-49d2-b28e-4b15466de7c6"/>
    <ds:schemaRef ds:uri="77586f14-e94f-440a-8709-25c562d20f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4D2349-8184-49BB-A0BD-7E401EF228B3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77586f14-e94f-440a-8709-25c562d20f3f"/>
    <ds:schemaRef ds:uri="2626a30e-e30c-49d2-b28e-4b15466de7c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5284</TotalTime>
  <Words>1705</Words>
  <Application>Microsoft Office PowerPoint</Application>
  <PresentationFormat>Widescreen</PresentationFormat>
  <Paragraphs>170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-webkit-standard</vt:lpstr>
      <vt:lpstr>Wingdings</vt:lpstr>
      <vt:lpstr>2_Presentations (Wide Screen)</vt:lpstr>
      <vt:lpstr>Discussion: Current Status of the Project, International Perspectives</vt:lpstr>
      <vt:lpstr>ePIC Detector – Current Status</vt:lpstr>
      <vt:lpstr>EIC User Group (&amp; ePIC) – Current Status</vt:lpstr>
      <vt:lpstr>EIC User Group (&amp; ePIC) – Current Status, Opportunities</vt:lpstr>
      <vt:lpstr>Resource Review Board (RRB) Meetings</vt:lpstr>
      <vt:lpstr>Africa Engagement in EIC</vt:lpstr>
      <vt:lpstr>Latin America Engagement in EIC</vt:lpstr>
      <vt:lpstr>South-East Asia Engagement in EIC</vt:lpstr>
      <vt:lpstr>Discussion</vt:lpstr>
      <vt:lpstr>Backup</vt:lpstr>
      <vt:lpstr>Indian Participation in the EIC: ePIC &amp; EICUG</vt:lpstr>
      <vt:lpstr>Indian Participation in the ePIC Simulations</vt:lpstr>
      <vt:lpstr>Indian Participation in the ePIC &amp; EICUG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Rolf Ent</cp:lastModifiedBy>
  <cp:revision>127</cp:revision>
  <dcterms:created xsi:type="dcterms:W3CDTF">2022-09-08T14:58:30Z</dcterms:created>
  <dcterms:modified xsi:type="dcterms:W3CDTF">2025-07-15T11:36:47Z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0x0101008FCCE15F5A724E4995E449CDD4BB4BEB</vt:lpwstr>
  </property>
</Properties>
</file>