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275" r:id="rId4"/>
    <p:sldId id="276" r:id="rId5"/>
    <p:sldId id="271" r:id="rId6"/>
    <p:sldId id="260" r:id="rId7"/>
    <p:sldId id="259" r:id="rId8"/>
    <p:sldId id="258" r:id="rId9"/>
    <p:sldId id="263" r:id="rId10"/>
    <p:sldId id="272" r:id="rId11"/>
    <p:sldId id="257" r:id="rId12"/>
    <p:sldId id="27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" y="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aitsev, Sergei" userId="405c3a62-91b3-4c27-8eb4-1d4aa88eca23" providerId="ADAL" clId="{75C7A8EB-1553-4D4C-8FDF-03ABA0EBFA4E}"/>
    <pc:docChg chg="custSel modSld">
      <pc:chgData name="Nagaitsev, Sergei" userId="405c3a62-91b3-4c27-8eb4-1d4aa88eca23" providerId="ADAL" clId="{75C7A8EB-1553-4D4C-8FDF-03ABA0EBFA4E}" dt="2025-06-17T00:58:34.690" v="34" actId="20577"/>
      <pc:docMkLst>
        <pc:docMk/>
      </pc:docMkLst>
      <pc:sldChg chg="modSp mod">
        <pc:chgData name="Nagaitsev, Sergei" userId="405c3a62-91b3-4c27-8eb4-1d4aa88eca23" providerId="ADAL" clId="{75C7A8EB-1553-4D4C-8FDF-03ABA0EBFA4E}" dt="2025-06-17T00:58:34.690" v="34" actId="20577"/>
        <pc:sldMkLst>
          <pc:docMk/>
          <pc:sldMk cId="0" sldId="267"/>
        </pc:sldMkLst>
        <pc:spChg chg="mod">
          <ac:chgData name="Nagaitsev, Sergei" userId="405c3a62-91b3-4c27-8eb4-1d4aa88eca23" providerId="ADAL" clId="{75C7A8EB-1553-4D4C-8FDF-03ABA0EBFA4E}" dt="2025-06-17T00:58:34.690" v="34" actId="20577"/>
          <ac:spMkLst>
            <pc:docMk/>
            <pc:sldMk cId="0" sldId="267"/>
            <ac:spMk id="2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875d5f636_2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7" name="Google Shape;127;g36875d5f636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875d5f636_5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36875d5f636_5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875d5f636_5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36875d5f636_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875d5f636_5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36875d5f636_5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87af9c5fb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687af9c5f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87af9c5fb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687af9c5fb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875d5f636_5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36875d5f636_5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7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056186" y="2092569"/>
            <a:ext cx="4741984" cy="133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056186" y="3481754"/>
            <a:ext cx="4741984" cy="4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rot="5400000">
            <a:off x="5350075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- Bulleted">
  <p:cSld name="Content 1 - Bullete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346472" y="697706"/>
            <a:ext cx="864108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0101"/>
            <a:ext cx="669569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  <a:defRPr sz="2900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014271"/>
            <a:ext cx="7886700" cy="361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>
            <a:spLocks noGrp="1"/>
          </p:cNvSpPr>
          <p:nvPr>
            <p:ph type="pic" idx="2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41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997212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ac24.org/photos-may-21-eic-collaboration-event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54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global/category/1224/" TargetMode="External"/><Relationship Id="rId4" Type="http://schemas.openxmlformats.org/officeDocument/2006/relationships/hyperlink" Target="https://indico.bnl.gov/category/55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ica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indico.global/category/122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439855/contributions/646162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ctrTitle"/>
          </p:nvPr>
        </p:nvSpPr>
        <p:spPr>
          <a:xfrm>
            <a:off x="1429247" y="678835"/>
            <a:ext cx="7186115" cy="133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76815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EIC Accelerator Collaboration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3344093" y="2088627"/>
            <a:ext cx="5271269" cy="195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en" sz="1400" dirty="0"/>
              <a:t>Tatiana Pieloni, École Polytechnique Fédérale de Lausanne, Switzerland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en" sz="1400" dirty="0"/>
              <a:t>Andrei Seryi, Jefferson Lab, USA</a:t>
            </a:r>
            <a:br>
              <a:rPr lang="en" sz="1400" dirty="0"/>
            </a:br>
            <a:r>
              <a:rPr lang="en" sz="1400" dirty="0"/>
              <a:t/>
            </a:r>
            <a:br>
              <a:rPr lang="en" sz="1400" dirty="0"/>
            </a:br>
            <a:r>
              <a:rPr lang="en" sz="1400" dirty="0"/>
              <a:t>co-chairs of </a:t>
            </a:r>
            <a:br>
              <a:rPr lang="en" sz="1400" dirty="0"/>
            </a:br>
            <a:r>
              <a:rPr lang="en" sz="1400" dirty="0"/>
              <a:t>EIC Accelerator Collaboration 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EIC </a:t>
            </a:r>
            <a:r>
              <a:rPr lang="en" sz="1400" dirty="0" smtClean="0">
                <a:latin typeface="Arial"/>
                <a:ea typeface="Arial"/>
                <a:cs typeface="Arial"/>
                <a:sym typeface="Arial"/>
              </a:rPr>
              <a:t>User Group meeting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en" sz="1400" dirty="0" smtClean="0"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" sz="1400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400" dirty="0" smtClean="0">
                <a:latin typeface="Arial"/>
                <a:ea typeface="Arial"/>
                <a:cs typeface="Arial"/>
                <a:sym typeface="Arial"/>
              </a:rPr>
              <a:t> July 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412" y="20101"/>
            <a:ext cx="54864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EIC-AC – FCC meeting at NAPAC 2025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7" y="2902483"/>
            <a:ext cx="2964852" cy="1796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299" y="1014271"/>
            <a:ext cx="5120639" cy="1740728"/>
          </a:xfrm>
        </p:spPr>
        <p:txBody>
          <a:bodyPr/>
          <a:lstStyle/>
          <a:p>
            <a:r>
              <a:rPr lang="en-US" dirty="0" smtClean="0"/>
              <a:t>EIC-AC  satellite event at NAPAC 2025</a:t>
            </a:r>
          </a:p>
          <a:p>
            <a:pPr lvl="1"/>
            <a:r>
              <a:rPr lang="en-US" dirty="0" smtClean="0"/>
              <a:t>Tue Aug 12, 6pm to 7:15pm </a:t>
            </a:r>
          </a:p>
          <a:p>
            <a:r>
              <a:rPr lang="en-US" dirty="0" smtClean="0"/>
              <a:t>Will focus on EIC-AC updates, WG updates and EIC-FCC synergies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" y="70792"/>
            <a:ext cx="3470334" cy="49212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87964" y="3527813"/>
            <a:ext cx="3221048" cy="600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675953" y="79533"/>
            <a:ext cx="7886700" cy="7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EIC Accelerator Collaboration</a:t>
            </a:r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251050" y="697700"/>
            <a:ext cx="88929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EIC Accelerator Collaboration missions: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Provide a discussion forum and a collaboration vehicle for the EIC accelerator-related working groups and topics;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Identify and create opportunities for US institutions to contribute to the EIC construction project;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Identify and create opportunities for In-Kind contributions to the EIC project and to future upgrades;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Identify and develop future EIC facility upgrades;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Identify and provide accelerator research and development topics and opportunities;</a:t>
            </a:r>
            <a:endParaRPr/>
          </a:p>
          <a:p>
            <a:pPr marL="386954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Communicate to EIC stakeholders on behalf of the accelerator R&amp;D community;</a:t>
            </a:r>
            <a:endParaRPr/>
          </a:p>
          <a:p>
            <a:pPr marL="386953" lvl="1" indent="-16218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"/>
              <a:t>Communicate to various long-range planning panels.</a:t>
            </a:r>
            <a:endParaRPr/>
          </a:p>
          <a:p>
            <a:pPr marL="386953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EIC Accelerator Collaboration will enhance the long-term evolution and performance of the EIC, and should also help us construct the EIC more efficiently.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628650" y="20101"/>
            <a:ext cx="6695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en" dirty="0" smtClean="0"/>
              <a:t>EIC-AC – conclusions </a:t>
            </a:r>
            <a:r>
              <a:rPr lang="en" dirty="0"/>
              <a:t>and future plans</a:t>
            </a:r>
            <a:endParaRPr dirty="0"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424275" y="1014300"/>
            <a:ext cx="8485500" cy="364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indent="-184150"/>
            <a:r>
              <a:rPr lang="en-US" sz="1800" dirty="0" smtClean="0"/>
              <a:t>EIC </a:t>
            </a:r>
            <a:r>
              <a:rPr lang="en-US" sz="1800" dirty="0"/>
              <a:t>Accelerator Collaboration (EIC AC) has been </a:t>
            </a:r>
            <a:r>
              <a:rPr lang="en-US" sz="1800" dirty="0" smtClean="0"/>
              <a:t>established</a:t>
            </a:r>
          </a:p>
          <a:p>
            <a:pPr marL="177800" lvl="0" indent="-184150"/>
            <a:r>
              <a:rPr lang="en-US" sz="1800" dirty="0" smtClean="0"/>
              <a:t>Working </a:t>
            </a:r>
            <a:r>
              <a:rPr lang="en-US" sz="1800" dirty="0"/>
              <a:t>Groups on key technological challenges have been </a:t>
            </a:r>
            <a:r>
              <a:rPr lang="en-US" sz="1800" dirty="0" smtClean="0"/>
              <a:t>created</a:t>
            </a:r>
            <a:endParaRPr lang="en-US" sz="1800" dirty="0"/>
          </a:p>
          <a:p>
            <a:pPr marL="177800" lvl="0" indent="-184150"/>
            <a:r>
              <a:rPr lang="en-US" sz="1800" dirty="0" smtClean="0"/>
              <a:t>Submitted </a:t>
            </a:r>
            <a:r>
              <a:rPr lang="en-US" sz="1800" dirty="0"/>
              <a:t>EIC AC input to the European Strategy for Particle </a:t>
            </a:r>
            <a:r>
              <a:rPr lang="en-US" sz="1800" dirty="0" smtClean="0"/>
              <a:t>Physics</a:t>
            </a:r>
          </a:p>
          <a:p>
            <a:pPr marL="177800" indent="-184150"/>
            <a:r>
              <a:rPr lang="en" sz="1800" dirty="0"/>
              <a:t>IPAC </a:t>
            </a:r>
            <a:r>
              <a:rPr lang="en" sz="1800" dirty="0" smtClean="0"/>
              <a:t>24 and IPAC 25 EIC-AC satellite events were </a:t>
            </a:r>
            <a:r>
              <a:rPr lang="en" sz="1800" dirty="0"/>
              <a:t>successful </a:t>
            </a:r>
            <a:endParaRPr lang="en" sz="1800" dirty="0" smtClean="0"/>
          </a:p>
          <a:p>
            <a:pPr marL="177800" indent="-184150"/>
            <a:r>
              <a:rPr lang="en-US" sz="1800" dirty="0" smtClean="0"/>
              <a:t>Preparing </a:t>
            </a:r>
            <a:r>
              <a:rPr lang="en-US" sz="1800" dirty="0"/>
              <a:t>for  EIC AC satellite meeting at </a:t>
            </a:r>
            <a:r>
              <a:rPr lang="en-US" sz="1800" dirty="0" smtClean="0"/>
              <a:t>NAPAC 25</a:t>
            </a:r>
          </a:p>
        </p:txBody>
      </p:sp>
    </p:spTree>
    <p:extLst>
      <p:ext uri="{BB962C8B-B14F-4D97-AF65-F5344CB8AC3E}">
        <p14:creationId xmlns:p14="http://schemas.microsoft.com/office/powerpoint/2010/main" val="408683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;p27"/>
          <p:cNvSpPr txBox="1">
            <a:spLocks noGrp="1"/>
          </p:cNvSpPr>
          <p:nvPr>
            <p:ph type="title"/>
          </p:nvPr>
        </p:nvSpPr>
        <p:spPr>
          <a:xfrm>
            <a:off x="628650" y="20101"/>
            <a:ext cx="669569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fr"/>
              <a:t>EIC Accelerator Collaboration</a:t>
            </a:r>
            <a:endParaRPr/>
          </a:p>
        </p:txBody>
      </p:sp>
      <p:sp>
        <p:nvSpPr>
          <p:cNvPr id="5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8650" y="1083809"/>
            <a:ext cx="8023452" cy="354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fr" dirty="0"/>
              <a:t>The EIC design, construction, and future upgrades offer exciting scientific and technical challenges, creating opportunities for closely connected </a:t>
            </a:r>
            <a:r>
              <a:rPr lang="fr" b="1" dirty="0"/>
              <a:t>worldwide accelerator R&amp;D</a:t>
            </a:r>
            <a:endParaRPr dirty="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fr" dirty="0"/>
              <a:t>The </a:t>
            </a:r>
            <a:r>
              <a:rPr lang="fr" b="1" dirty="0"/>
              <a:t>EIC Accelerator Collaboration </a:t>
            </a:r>
            <a:r>
              <a:rPr lang="fr" dirty="0"/>
              <a:t>will help realize the full potential of these opportunities</a:t>
            </a:r>
            <a:endParaRPr dirty="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fr" dirty="0"/>
              <a:t>This will benefit the EIC project, collaboration partners, and the wider accelerator community. It will also help maximize the ultimate performance of the EIC facility on the long-term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4;p28"/>
          <p:cNvSpPr txBox="1">
            <a:spLocks noGrp="1"/>
          </p:cNvSpPr>
          <p:nvPr>
            <p:ph type="title"/>
          </p:nvPr>
        </p:nvSpPr>
        <p:spPr>
          <a:xfrm>
            <a:off x="403315" y="245435"/>
            <a:ext cx="39433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fr" dirty="0"/>
              <a:t>Institutional Collaboration Board</a:t>
            </a:r>
            <a:endParaRPr dirty="0"/>
          </a:p>
        </p:txBody>
      </p:sp>
      <p:graphicFrame>
        <p:nvGraphicFramePr>
          <p:cNvPr id="9" name="Google Shape;145;p28"/>
          <p:cNvGraphicFramePr/>
          <p:nvPr>
            <p:extLst>
              <p:ext uri="{D42A27DB-BD31-4B8C-83A1-F6EECF244321}">
                <p14:modId xmlns:p14="http://schemas.microsoft.com/office/powerpoint/2010/main" val="3773960213"/>
              </p:ext>
            </p:extLst>
          </p:nvPr>
        </p:nvGraphicFramePr>
        <p:xfrm>
          <a:off x="5033119" y="146956"/>
          <a:ext cx="3911650" cy="459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1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Lin Liu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LNLS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Brazil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Oliver Kester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TRIUMF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Canada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Guillaume Olry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IJCLab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France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Pierre Vedrine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CEA Saclay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France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Qing Qin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ESRF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France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Ralph Assmann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GSI/FAIR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Germany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Lucio Rossi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INFN Milano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Italy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Roberto Cimino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INFN-LNF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Italy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 smtClean="0"/>
                        <a:t>Moses Chung 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Pohang Accelerator Lab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South Korea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Jose Miguel Jimenez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CERN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Switzerland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Graeme Burt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Lancaster University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UK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Carsten Welsch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University of Liverpool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UK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Nik Templeton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STFC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UK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Phil Burrows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John Adams Institute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UK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Stewart Boogert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Cockcroft Institute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UK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Georg Hoffstaetter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Cornell University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Jean Delayen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Old Dominion University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John Power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ANL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Mei Bai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SLAC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Sam Posen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Fermilab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Sarah Cousineau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ORNL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Soren Prestemon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LBNL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Young-Kee Kim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University of Chicago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United States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Yue Hao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FRIB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 dirty="0"/>
                        <a:t>United States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00" marR="6800" marT="68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0" name="Google Shape;146;p28"/>
          <p:cNvSpPr txBox="1"/>
          <p:nvPr/>
        </p:nvSpPr>
        <p:spPr>
          <a:xfrm>
            <a:off x="88174" y="1724296"/>
            <a:ext cx="4944944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Established the Institutional Collaboration Board: 24 members, 24 Institutes, 9 countries.</a:t>
            </a:r>
            <a:endParaRPr sz="1100" dirty="0"/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Organizing the first meeting </a:t>
            </a:r>
            <a:endParaRPr sz="1100" dirty="0"/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Gathered </a:t>
            </a:r>
            <a:r>
              <a:rPr lang="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for the EIC input to the European Strategy </a:t>
            </a:r>
            <a:r>
              <a:rPr lang="f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r>
              <a:rPr lang="fr" sz="1800" dirty="0"/>
              <a:t> </a:t>
            </a:r>
            <a:r>
              <a:rPr lang="fr" sz="1800" dirty="0" smtClean="0"/>
              <a:t>&amp;</a:t>
            </a:r>
            <a:r>
              <a:rPr lang="fr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submitted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" sz="1800" dirty="0" smtClean="0">
                <a:ea typeface="Calibri"/>
              </a:rPr>
              <a:t>Planning to continue expanding the ICB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33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29"/>
          <p:cNvSpPr txBox="1">
            <a:spLocks noGrp="1"/>
          </p:cNvSpPr>
          <p:nvPr>
            <p:ph type="title"/>
          </p:nvPr>
        </p:nvSpPr>
        <p:spPr>
          <a:xfrm>
            <a:off x="628649" y="20101"/>
            <a:ext cx="8394238" cy="88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fr" dirty="0"/>
              <a:t>EIC Acc Collaboration international co-chair</a:t>
            </a:r>
            <a:endParaRPr dirty="0"/>
          </a:p>
        </p:txBody>
      </p:sp>
      <p:sp>
        <p:nvSpPr>
          <p:cNvPr id="3" name="Google Shape;152;p29"/>
          <p:cNvSpPr txBox="1">
            <a:spLocks noGrp="1"/>
          </p:cNvSpPr>
          <p:nvPr>
            <p:ph type="body" idx="1"/>
          </p:nvPr>
        </p:nvSpPr>
        <p:spPr>
          <a:xfrm>
            <a:off x="416379" y="3477985"/>
            <a:ext cx="3955785" cy="121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fr" dirty="0"/>
              <a:t>Carsten Welsch </a:t>
            </a:r>
            <a:br>
              <a:rPr lang="fr" dirty="0"/>
            </a:br>
            <a:r>
              <a:rPr lang="fr" dirty="0"/>
              <a:t>University of Liverpool</a:t>
            </a:r>
            <a:br>
              <a:rPr lang="fr" dirty="0"/>
            </a:br>
            <a:r>
              <a:rPr lang="fr" dirty="0"/>
              <a:t>Served as the first inaugural international co-chair till Oct 2024</a:t>
            </a:r>
            <a:endParaRPr dirty="0"/>
          </a:p>
        </p:txBody>
      </p:sp>
      <p:pic>
        <p:nvPicPr>
          <p:cNvPr id="4" name="Google Shape;153;p29"/>
          <p:cNvPicPr preferRelativeResize="0"/>
          <p:nvPr/>
        </p:nvPicPr>
        <p:blipFill rotWithShape="1">
          <a:blip r:embed="rId2">
            <a:alphaModFix/>
          </a:blip>
          <a:srcRect l="13157" r="8802"/>
          <a:stretch/>
        </p:blipFill>
        <p:spPr>
          <a:xfrm>
            <a:off x="692945" y="759278"/>
            <a:ext cx="2121694" cy="2718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4;p29"/>
          <p:cNvSpPr txBox="1"/>
          <p:nvPr/>
        </p:nvSpPr>
        <p:spPr>
          <a:xfrm>
            <a:off x="4415807" y="3510640"/>
            <a:ext cx="4825093" cy="121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Tatiana Pieloni</a:t>
            </a:r>
            <a:br>
              <a:rPr lang="f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École Polytechnique Fédérale de Lausanne </a:t>
            </a:r>
            <a:br>
              <a:rPr lang="f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Dec 2024 started serving as the the next international co-chair</a:t>
            </a:r>
            <a:endParaRPr sz="1100"/>
          </a:p>
        </p:txBody>
      </p:sp>
      <p:pic>
        <p:nvPicPr>
          <p:cNvPr id="6" name="Google Shape;155;p29" descr="https://eicac.org/images/tatiana-pielo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868" y="722389"/>
            <a:ext cx="2068117" cy="2755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0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6501" y="726079"/>
            <a:ext cx="3203803" cy="214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501" y="2891212"/>
            <a:ext cx="3378433" cy="225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3698" y="725423"/>
            <a:ext cx="3318321" cy="221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7203" y="2953585"/>
            <a:ext cx="3191311" cy="21275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33"/>
          <p:cNvSpPr/>
          <p:nvPr/>
        </p:nvSpPr>
        <p:spPr>
          <a:xfrm>
            <a:off x="2114551" y="4685136"/>
            <a:ext cx="4964906" cy="326854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https://ipac24.org/photos-may-21-eic-collaboration-event/</a:t>
            </a: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/>
          </a:p>
        </p:txBody>
      </p:sp>
      <p:sp>
        <p:nvSpPr>
          <p:cNvPr id="9" name="Google Shape;186;p33"/>
          <p:cNvSpPr txBox="1">
            <a:spLocks noGrp="1"/>
          </p:cNvSpPr>
          <p:nvPr>
            <p:ph type="title"/>
          </p:nvPr>
        </p:nvSpPr>
        <p:spPr>
          <a:xfrm>
            <a:off x="628649" y="20101"/>
            <a:ext cx="7885067" cy="8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fr" dirty="0" smtClean="0"/>
              <a:t>EIC-AC kick-off </a:t>
            </a:r>
            <a:r>
              <a:rPr lang="fr" dirty="0"/>
              <a:t>meeting </a:t>
            </a:r>
            <a:r>
              <a:rPr lang="fr" dirty="0" smtClean="0"/>
              <a:t>at IPAC24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8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552450" y="-132299"/>
            <a:ext cx="6695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en"/>
              <a:t>Working Groups on key challenges</a:t>
            </a:r>
            <a:endParaRPr sz="170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79275" y="709475"/>
            <a:ext cx="88122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1" u="sng">
                <a:solidFill>
                  <a:schemeClr val="hlink"/>
                </a:solidFill>
                <a:hlinkClick r:id="rId3"/>
              </a:rPr>
              <a:t>Beam-beam effects</a:t>
            </a:r>
            <a:r>
              <a:rPr lang="en" sz="1800" b="1"/>
              <a:t> </a:t>
            </a:r>
            <a:r>
              <a:rPr lang="en" sz="1800"/>
              <a:t>C. Montag (BNL), X. Buffat (CERN)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1" u="sng">
                <a:solidFill>
                  <a:schemeClr val="hlink"/>
                </a:solidFill>
                <a:hlinkClick r:id="rId4"/>
              </a:rPr>
              <a:t>Polarized Beams and Polarimetry</a:t>
            </a:r>
            <a:r>
              <a:rPr lang="en" sz="1800" b="1"/>
              <a:t> </a:t>
            </a:r>
            <a:r>
              <a:rPr lang="en" sz="1800"/>
              <a:t>F. Rathmann (BNL), G. Hoffstaetter(Cornell)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1" u="sng">
                <a:solidFill>
                  <a:schemeClr val="hlink"/>
                </a:solidFill>
                <a:hlinkClick r:id="rId5"/>
              </a:rPr>
              <a:t>EIC commissioning Tools</a:t>
            </a:r>
            <a:r>
              <a:rPr lang="en" sz="1800" b="1"/>
              <a:t> </a:t>
            </a:r>
            <a:r>
              <a:rPr lang="en" sz="1800"/>
              <a:t>Y. Hao (MSU/BNL), J.L. Vay (LBNL)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Second Interaction Region – recruiting group leaders and co-chair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High Energy Beam Cooling - </a:t>
            </a:r>
            <a:r>
              <a:rPr lang="en" sz="1800">
                <a:highlight>
                  <a:schemeClr val="lt1"/>
                </a:highlight>
              </a:rPr>
              <a:t>recruiting group l</a:t>
            </a:r>
            <a:r>
              <a:rPr lang="en" sz="1800"/>
              <a:t>eaders and co-chair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Collimation and machine protection – </a:t>
            </a:r>
            <a:r>
              <a:rPr lang="en" sz="1800">
                <a:highlight>
                  <a:schemeClr val="lt1"/>
                </a:highlight>
              </a:rPr>
              <a:t>group leaders identified</a:t>
            </a:r>
            <a:endParaRPr sz="180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Injection and sources R&amp;D – </a:t>
            </a:r>
            <a:r>
              <a:rPr lang="en" sz="1800">
                <a:highlight>
                  <a:schemeClr val="lt1"/>
                </a:highlight>
              </a:rPr>
              <a:t>group leaders identified</a:t>
            </a:r>
            <a:endParaRPr sz="180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Forum on EIC Synergies with Current and Future Projects - recruiting group leaders and co-chair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" sz="1800"/>
              <a:t>More WGs to come → </a:t>
            </a:r>
            <a:r>
              <a:rPr lang="en" sz="1800">
                <a:solidFill>
                  <a:srgbClr val="1F497D"/>
                </a:solidFill>
              </a:rPr>
              <a:t>exploring other topics and technologies of interest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264603" y="1135609"/>
            <a:ext cx="4307397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Official Webpage </a:t>
            </a:r>
            <a:r>
              <a:rPr lang="en" sz="2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EICAC.org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4587525" y="3478925"/>
            <a:ext cx="437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meetings and </a:t>
            </a:r>
            <a:r>
              <a:rPr lang="e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</a:t>
            </a:r>
            <a:br>
              <a:rPr lang="e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CERN </a:t>
            </a:r>
            <a:r>
              <a:rPr lang="en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Global Indico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45763" y="127868"/>
            <a:ext cx="430090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en"/>
              <a:t>Information flow and Material Sharing</a:t>
            </a:r>
            <a:endParaRPr/>
          </a:p>
        </p:txBody>
      </p:sp>
      <p:pic>
        <p:nvPicPr>
          <p:cNvPr id="156" name="Google Shape;156;p29" title="Screenshot 2025-06-04 at 05.40.4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1200" y="228600"/>
            <a:ext cx="4692803" cy="27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 title="Screenshot 2025-06-16 at 21.25.1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604225"/>
            <a:ext cx="3919590" cy="28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682" y="1014273"/>
            <a:ext cx="3294858" cy="327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628649" y="20101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2900"/>
              <a:buFont typeface="Arial"/>
              <a:buNone/>
            </a:pPr>
            <a:r>
              <a:rPr lang="en"/>
              <a:t>Input to European Strategy for Particle Physics</a:t>
            </a:r>
            <a:endParaRPr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0FD20F5-1F9F-6E46-ABFD-A1FC7923A2F7}"/>
              </a:ext>
            </a:extLst>
          </p:cNvPr>
          <p:cNvSpPr txBox="1">
            <a:spLocks/>
          </p:cNvSpPr>
          <p:nvPr/>
        </p:nvSpPr>
        <p:spPr>
          <a:xfrm>
            <a:off x="218277" y="1014272"/>
            <a:ext cx="5067545" cy="327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The EIC submission to ESPP highlights: </a:t>
            </a:r>
          </a:p>
          <a:p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opportunities for advancing global collaboration through the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EIC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Areas of opportunity: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Scientific Research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Accelerator Technology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Educational Exchange</a:t>
            </a:r>
          </a:p>
          <a:p>
            <a:pPr lvl="1"/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347" y="4393640"/>
            <a:ext cx="6450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https://indico.cern.ch/event/1439855/contributions/6461628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47629-DDDC-6C41-A3DB-D5A51F2181A2}"/>
              </a:ext>
            </a:extLst>
          </p:cNvPr>
          <p:cNvSpPr txBox="1"/>
          <p:nvPr/>
        </p:nvSpPr>
        <p:spPr>
          <a:xfrm>
            <a:off x="402021" y="4024308"/>
            <a:ext cx="402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 to submission, presented at DPF/DPB </a:t>
            </a:r>
            <a:r>
              <a:rPr lang="en-US" dirty="0"/>
              <a:t>forum for feedback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 r="14987" b="14332"/>
          <a:stretch/>
        </p:blipFill>
        <p:spPr>
          <a:xfrm>
            <a:off x="178843" y="2702554"/>
            <a:ext cx="3186624" cy="240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2182" y="2723218"/>
            <a:ext cx="3087176" cy="231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5">
            <a:alphaModFix/>
          </a:blip>
          <a:srcRect l="9517" t="12236" b="11947"/>
          <a:stretch/>
        </p:blipFill>
        <p:spPr>
          <a:xfrm>
            <a:off x="3424664" y="2702554"/>
            <a:ext cx="2273298" cy="25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850" y="82800"/>
            <a:ext cx="3386401" cy="253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 title="Screenshot 2025-06-16 at 18.01.0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5251" y="693394"/>
            <a:ext cx="5321489" cy="1969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6;p33"/>
          <p:cNvSpPr txBox="1">
            <a:spLocks noGrp="1"/>
          </p:cNvSpPr>
          <p:nvPr>
            <p:ph type="title"/>
          </p:nvPr>
        </p:nvSpPr>
        <p:spPr>
          <a:xfrm>
            <a:off x="3610405" y="20101"/>
            <a:ext cx="5392010" cy="8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fr" dirty="0" smtClean="0"/>
              <a:t>EIC-AC event at IPAC25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706</Words>
  <Application>Microsoft Office PowerPoint</Application>
  <PresentationFormat>On-screen Show (16:9)</PresentationFormat>
  <Paragraphs>140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EIC Accelerator Collaboration  </vt:lpstr>
      <vt:lpstr>EIC Accelerator Collaboration</vt:lpstr>
      <vt:lpstr>Institutional Collaboration Board</vt:lpstr>
      <vt:lpstr>EIC Acc Collaboration international co-chair</vt:lpstr>
      <vt:lpstr>EIC-AC kick-off meeting at IPAC24 </vt:lpstr>
      <vt:lpstr>Working Groups on key challenges</vt:lpstr>
      <vt:lpstr>Information flow and Material Sharing</vt:lpstr>
      <vt:lpstr>Input to European Strategy for Particle Physics</vt:lpstr>
      <vt:lpstr>EIC-AC event at IPAC25</vt:lpstr>
      <vt:lpstr>EIC-AC – FCC meeting at NAPAC 2025</vt:lpstr>
      <vt:lpstr>EIC Accelerator Collaboration</vt:lpstr>
      <vt:lpstr>EIC-AC – conclusions and 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EIC Accelerator Collaboration  Updates</dc:title>
  <dc:creator>Andrei Seryi</dc:creator>
  <cp:lastModifiedBy>Andrei Seryi</cp:lastModifiedBy>
  <cp:revision>12</cp:revision>
  <dcterms:modified xsi:type="dcterms:W3CDTF">2025-07-11T17:43:42Z</dcterms:modified>
</cp:coreProperties>
</file>