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9"/>
  </p:notesMasterIdLst>
  <p:sldIdLst>
    <p:sldId id="256" r:id="rId5"/>
    <p:sldId id="2147375428" r:id="rId6"/>
    <p:sldId id="543" r:id="rId7"/>
    <p:sldId id="2147375451" r:id="rId8"/>
    <p:sldId id="281" r:id="rId9"/>
    <p:sldId id="552" r:id="rId10"/>
    <p:sldId id="2147375419" r:id="rId11"/>
    <p:sldId id="2147375447" r:id="rId12"/>
    <p:sldId id="2147375443" r:id="rId13"/>
    <p:sldId id="2147375460" r:id="rId14"/>
    <p:sldId id="2147375461" r:id="rId15"/>
    <p:sldId id="2147375446" r:id="rId16"/>
    <p:sldId id="2147375439" r:id="rId17"/>
    <p:sldId id="2147375370" r:id="rId18"/>
    <p:sldId id="2147375445" r:id="rId19"/>
    <p:sldId id="2147375453" r:id="rId20"/>
    <p:sldId id="2147375462" r:id="rId21"/>
    <p:sldId id="5996" r:id="rId22"/>
    <p:sldId id="2147375450" r:id="rId23"/>
    <p:sldId id="2147375436" r:id="rId24"/>
    <p:sldId id="2147375431" r:id="rId25"/>
    <p:sldId id="6006" r:id="rId26"/>
    <p:sldId id="2147375459" r:id="rId27"/>
    <p:sldId id="2147375456" r:id="rId28"/>
    <p:sldId id="2147375449" r:id="rId29"/>
    <p:sldId id="6001" r:id="rId30"/>
    <p:sldId id="5864" r:id="rId31"/>
    <p:sldId id="5858" r:id="rId32"/>
    <p:sldId id="2147375409" r:id="rId33"/>
    <p:sldId id="2147375463" r:id="rId34"/>
    <p:sldId id="2147375438" r:id="rId35"/>
    <p:sldId id="5843" r:id="rId36"/>
    <p:sldId id="5845" r:id="rId37"/>
    <p:sldId id="5844" r:id="rId38"/>
    <p:sldId id="5849" r:id="rId39"/>
    <p:sldId id="5863" r:id="rId40"/>
    <p:sldId id="2147375379" r:id="rId41"/>
    <p:sldId id="5740" r:id="rId42"/>
    <p:sldId id="2147375380" r:id="rId43"/>
    <p:sldId id="2147375448" r:id="rId44"/>
    <p:sldId id="3844" r:id="rId45"/>
    <p:sldId id="2147375416" r:id="rId46"/>
    <p:sldId id="257" r:id="rId47"/>
    <p:sldId id="214737542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F0892"/>
    <a:srgbClr val="000099"/>
    <a:srgbClr val="FF0000"/>
    <a:srgbClr val="00FA00"/>
    <a:srgbClr val="FF9300"/>
    <a:srgbClr val="FFFC0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940"/>
    <p:restoredTop sz="94643"/>
  </p:normalViewPr>
  <p:slideViewPr>
    <p:cSldViewPr snapToGrid="0">
      <p:cViewPr varScale="1">
        <p:scale>
          <a:sx n="109" d="100"/>
          <a:sy n="109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In-Kind</a:t>
            </a:r>
            <a:r>
              <a:rPr lang="en-US" baseline="0"/>
              <a:t> Labor FTEs for ASICs development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Sheet1!$A$3:$C$3</c:f>
              <c:strCache>
                <c:ptCount val="3"/>
                <c:pt idx="0">
                  <c:v>CALOROC</c:v>
                </c:pt>
                <c:pt idx="1">
                  <c:v>France</c:v>
                </c:pt>
                <c:pt idx="2">
                  <c:v>OMEGA/IN2P3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Sheet1!$D$3:$K$3</c:f>
              <c:numCache>
                <c:formatCode>General</c:formatCode>
                <c:ptCount val="8"/>
                <c:pt idx="2">
                  <c:v>1.5</c:v>
                </c:pt>
                <c:pt idx="3">
                  <c:v>2.25</c:v>
                </c:pt>
                <c:pt idx="4">
                  <c:v>3.7</c:v>
                </c:pt>
                <c:pt idx="5">
                  <c:v>3.9</c:v>
                </c:pt>
                <c:pt idx="6">
                  <c:v>3</c:v>
                </c:pt>
                <c:pt idx="7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88-4EB1-9C62-791186D2AEC6}"/>
            </c:ext>
          </c:extLst>
        </c:ser>
        <c:ser>
          <c:idx val="1"/>
          <c:order val="1"/>
          <c:tx>
            <c:strRef>
              <c:f>Sheet1!$A$5:$C$5</c:f>
              <c:strCache>
                <c:ptCount val="3"/>
                <c:pt idx="0">
                  <c:v>EICROC</c:v>
                </c:pt>
                <c:pt idx="1">
                  <c:v>France</c:v>
                </c:pt>
                <c:pt idx="2">
                  <c:v>OMEGA/IN2P3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Sheet1!$D$5:$K$5</c:f>
              <c:numCache>
                <c:formatCode>General</c:formatCode>
                <c:ptCount val="8"/>
                <c:pt idx="1">
                  <c:v>1</c:v>
                </c:pt>
                <c:pt idx="2">
                  <c:v>0.5</c:v>
                </c:pt>
                <c:pt idx="3">
                  <c:v>2.0499999999999998</c:v>
                </c:pt>
                <c:pt idx="4">
                  <c:v>2.5</c:v>
                </c:pt>
                <c:pt idx="5">
                  <c:v>4.3</c:v>
                </c:pt>
                <c:pt idx="6">
                  <c:v>4</c:v>
                </c:pt>
                <c:pt idx="7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88-4EB1-9C62-791186D2AEC6}"/>
            </c:ext>
          </c:extLst>
        </c:ser>
        <c:ser>
          <c:idx val="2"/>
          <c:order val="2"/>
          <c:tx>
            <c:strRef>
              <c:f>Sheet1!$A$6:$C$6</c:f>
              <c:strCache>
                <c:ptCount val="3"/>
                <c:pt idx="0">
                  <c:v>EICROC</c:v>
                </c:pt>
                <c:pt idx="1">
                  <c:v>France</c:v>
                </c:pt>
                <c:pt idx="2">
                  <c:v>CEA/IRFU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Sheet1!$D$6:$K$6</c:f>
              <c:numCache>
                <c:formatCode>General</c:formatCode>
                <c:ptCount val="8"/>
                <c:pt idx="3">
                  <c:v>0.25</c:v>
                </c:pt>
                <c:pt idx="4">
                  <c:v>0.25</c:v>
                </c:pt>
                <c:pt idx="5">
                  <c:v>0.25</c:v>
                </c:pt>
                <c:pt idx="6">
                  <c:v>0.25</c:v>
                </c:pt>
                <c:pt idx="7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88-4EB1-9C62-791186D2AEC6}"/>
            </c:ext>
          </c:extLst>
        </c:ser>
        <c:ser>
          <c:idx val="3"/>
          <c:order val="3"/>
          <c:tx>
            <c:strRef>
              <c:f>Sheet1!$A$7:$C$7</c:f>
              <c:strCache>
                <c:ptCount val="3"/>
                <c:pt idx="0">
                  <c:v>SALSA</c:v>
                </c:pt>
                <c:pt idx="1">
                  <c:v>France</c:v>
                </c:pt>
                <c:pt idx="2">
                  <c:v>CEA/IRFU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Sheet1!$D$7:$K$7</c:f>
              <c:numCache>
                <c:formatCode>General</c:formatCode>
                <c:ptCount val="8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088-4EB1-9C62-791186D2AEC6}"/>
            </c:ext>
          </c:extLst>
        </c:ser>
        <c:ser>
          <c:idx val="4"/>
          <c:order val="4"/>
          <c:tx>
            <c:strRef>
              <c:f>Sheet1!$A$8:$C$8</c:f>
              <c:strCache>
                <c:ptCount val="3"/>
                <c:pt idx="0">
                  <c:v>SALSA</c:v>
                </c:pt>
                <c:pt idx="1">
                  <c:v>Brazil</c:v>
                </c:pt>
                <c:pt idx="2">
                  <c:v>USP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Sheet1!$D$8:$K$8</c:f>
              <c:numCache>
                <c:formatCode>General</c:formatCode>
                <c:ptCount val="8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5</c:v>
                </c:pt>
                <c:pt idx="6">
                  <c:v>3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088-4EB1-9C62-791186D2AEC6}"/>
            </c:ext>
          </c:extLst>
        </c:ser>
        <c:ser>
          <c:idx val="5"/>
          <c:order val="5"/>
          <c:tx>
            <c:strRef>
              <c:f>Sheet1!$A$9:$C$9</c:f>
              <c:strCache>
                <c:ptCount val="3"/>
                <c:pt idx="0">
                  <c:v>ALCOR</c:v>
                </c:pt>
                <c:pt idx="1">
                  <c:v>Italy</c:v>
                </c:pt>
                <c:pt idx="2">
                  <c:v>INFN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Sheet1!$D$9:$K$9</c:f>
              <c:numCache>
                <c:formatCode>General</c:formatCode>
                <c:ptCount val="8"/>
                <c:pt idx="0">
                  <c:v>2.2999999999999998</c:v>
                </c:pt>
                <c:pt idx="1">
                  <c:v>2.5</c:v>
                </c:pt>
                <c:pt idx="2">
                  <c:v>2.8</c:v>
                </c:pt>
                <c:pt idx="3">
                  <c:v>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088-4EB1-9C62-791186D2AEC6}"/>
            </c:ext>
          </c:extLst>
        </c:ser>
        <c:ser>
          <c:idx val="6"/>
          <c:order val="6"/>
          <c:tx>
            <c:strRef>
              <c:f>Sheet1!$A$10:$C$10</c:f>
              <c:strCache>
                <c:ptCount val="3"/>
                <c:pt idx="0">
                  <c:v>FCFD</c:v>
                </c:pt>
                <c:pt idx="1">
                  <c:v>US</c:v>
                </c:pt>
                <c:pt idx="2">
                  <c:v>FNAL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Sheet1!$D$1:$K$1</c:f>
              <c:strCache>
                <c:ptCount val="8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  <c:pt idx="3">
                  <c:v>FY24</c:v>
                </c:pt>
                <c:pt idx="4">
                  <c:v>FY25</c:v>
                </c:pt>
                <c:pt idx="5">
                  <c:v>FY26</c:v>
                </c:pt>
                <c:pt idx="6">
                  <c:v>FY27</c:v>
                </c:pt>
                <c:pt idx="7">
                  <c:v>FY28</c:v>
                </c:pt>
              </c:strCache>
            </c:strRef>
          </c:cat>
          <c:val>
            <c:numRef>
              <c:f>Sheet1!$D$10:$K$10</c:f>
              <c:numCache>
                <c:formatCode>General</c:formatCode>
                <c:ptCount val="8"/>
                <c:pt idx="0">
                  <c:v>0.5</c:v>
                </c:pt>
                <c:pt idx="1">
                  <c:v>0.7</c:v>
                </c:pt>
                <c:pt idx="2">
                  <c:v>0.7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088-4EB1-9C62-791186D2A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45444496"/>
        <c:axId val="345443536"/>
      </c:barChart>
      <c:catAx>
        <c:axId val="34544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443536"/>
        <c:crosses val="autoZero"/>
        <c:auto val="1"/>
        <c:lblAlgn val="ctr"/>
        <c:lblOffset val="100"/>
        <c:noMultiLvlLbl val="0"/>
      </c:catAx>
      <c:valAx>
        <c:axId val="345443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44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1"/>
            <a:ext cx="11499925" cy="4906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9"/>
            <a:ext cx="11499925" cy="5379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772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69E67-D399-4DBB-BAA8-0F33523D2B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6D2D2E4-6E67-48B3-BA12-35766E148F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1422" y="6534374"/>
            <a:ext cx="4509516" cy="294041"/>
          </a:xfr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algn="l"/>
            <a:r>
              <a:rPr lang="en-US" sz="1400" dirty="0"/>
              <a:t>EICUG &amp; </a:t>
            </a:r>
            <a:r>
              <a:rPr lang="en-US" sz="1400" dirty="0" err="1"/>
              <a:t>ePIC</a:t>
            </a:r>
            <a:r>
              <a:rPr lang="en-US" sz="1400" dirty="0"/>
              <a:t> Joint Meeting, July 14</a:t>
            </a:r>
            <a:r>
              <a:rPr lang="en-US" sz="1400" baseline="30000" dirty="0"/>
              <a:t>th</a:t>
            </a:r>
            <a:r>
              <a:rPr lang="en-US" sz="1400" dirty="0"/>
              <a:t> -18</a:t>
            </a:r>
            <a:r>
              <a:rPr lang="en-US" sz="1400" baseline="30000" dirty="0"/>
              <a:t>th</a:t>
            </a:r>
            <a:r>
              <a:rPr lang="en-US" sz="1400" dirty="0"/>
              <a:t>, 2025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4C62C12-2F08-E318-B35D-ED3DD7238288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F89CEE-71A6-2C2E-2A3E-41C6686CFF31}"/>
              </a:ext>
            </a:extLst>
          </p:cNvPr>
          <p:cNvSpPr txBox="1"/>
          <p:nvPr userDrawn="1"/>
        </p:nvSpPr>
        <p:spPr>
          <a:xfrm>
            <a:off x="6114402" y="6558693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E.C. Aschenauer &amp; R. 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35169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C7286EC-A822-B758-ACB7-835124A9D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94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52805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22308"/>
            <a:ext cx="11499925" cy="440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580215"/>
            <a:ext cx="11499925" cy="5460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510468"/>
            <a:ext cx="11499925" cy="0"/>
          </a:xfrm>
          <a:prstGeom prst="line">
            <a:avLst/>
          </a:prstGeom>
          <a:ln w="508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2AFF6D-0928-4D72-853B-80E1EFEDB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0D1DF75-2FAB-4E03-98EA-F2E16DB3A424}"/>
              </a:ext>
            </a:extLst>
          </p:cNvPr>
          <p:cNvSpPr txBox="1">
            <a:spLocks/>
          </p:cNvSpPr>
          <p:nvPr userDrawn="1"/>
        </p:nvSpPr>
        <p:spPr>
          <a:xfrm>
            <a:off x="338687" y="6570300"/>
            <a:ext cx="3846490" cy="29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/>
              <a:t>EICUG &amp; </a:t>
            </a:r>
            <a:r>
              <a:rPr lang="en-US" sz="1200" dirty="0" err="1"/>
              <a:t>ePIC</a:t>
            </a:r>
            <a:r>
              <a:rPr lang="en-US" sz="1200" dirty="0"/>
              <a:t> Joint Meeting, July 14</a:t>
            </a:r>
            <a:r>
              <a:rPr lang="en-US" sz="1200" baseline="30000" dirty="0"/>
              <a:t>th</a:t>
            </a:r>
            <a:r>
              <a:rPr lang="en-US" sz="1200" dirty="0"/>
              <a:t> -18</a:t>
            </a:r>
            <a:r>
              <a:rPr lang="en-US" sz="1200" baseline="30000" dirty="0"/>
              <a:t>th</a:t>
            </a:r>
            <a:r>
              <a:rPr lang="en-US" sz="1200" dirty="0"/>
              <a:t>, 2025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8BF614-7E7A-93A1-7F04-C59DFC02DF91}"/>
              </a:ext>
            </a:extLst>
          </p:cNvPr>
          <p:cNvCxnSpPr>
            <a:cxnSpLocks/>
          </p:cNvCxnSpPr>
          <p:nvPr userDrawn="1"/>
        </p:nvCxnSpPr>
        <p:spPr>
          <a:xfrm>
            <a:off x="419916" y="6277674"/>
            <a:ext cx="11542588" cy="0"/>
          </a:xfrm>
          <a:prstGeom prst="line">
            <a:avLst/>
          </a:prstGeom>
          <a:ln w="127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D26A1B5-1517-4022-9484-84D783556B3A}"/>
              </a:ext>
            </a:extLst>
          </p:cNvPr>
          <p:cNvSpPr txBox="1"/>
          <p:nvPr userDrawn="1"/>
        </p:nvSpPr>
        <p:spPr>
          <a:xfrm>
            <a:off x="6114402" y="6558693"/>
            <a:ext cx="384649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E.C. Aschenauer &amp; R. 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8" r:id="rId3"/>
    <p:sldLayoutId id="2147483667" r:id="rId4"/>
    <p:sldLayoutId id="2147483670" r:id="rId5"/>
    <p:sldLayoutId id="214748367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bnl.gov/eic-rrbmeeting/" TargetMode="External"/><Relationship Id="rId7" Type="http://schemas.openxmlformats.org/officeDocument/2006/relationships/hyperlink" Target="https://pixabay.com/vectors/film-strip-picture-blank-analogue-308572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5.png"/><Relationship Id="rId18" Type="http://schemas.openxmlformats.org/officeDocument/2006/relationships/image" Target="../media/image40.png"/><Relationship Id="rId3" Type="http://schemas.openxmlformats.org/officeDocument/2006/relationships/hyperlink" Target="https://wiki.bnl.gov/conferences/index.php/General_Info" TargetMode="External"/><Relationship Id="rId7" Type="http://schemas.openxmlformats.org/officeDocument/2006/relationships/hyperlink" Target="https://www.publicdomainpictures.net/view-image.php?image=119665&amp;picture=&amp;jazyk=DE" TargetMode="External"/><Relationship Id="rId12" Type="http://schemas.openxmlformats.org/officeDocument/2006/relationships/hyperlink" Target="https://en.wikipedia.org/wiki/Flag_of_the_United_Kingdom" TargetMode="External"/><Relationship Id="rId17" Type="http://schemas.openxmlformats.org/officeDocument/2006/relationships/image" Target="../media/image39.png"/><Relationship Id="rId2" Type="http://schemas.openxmlformats.org/officeDocument/2006/relationships/image" Target="../media/image36.png"/><Relationship Id="rId16" Type="http://schemas.openxmlformats.org/officeDocument/2006/relationships/hyperlink" Target="https://www.flickr.com/photos/lac-bac/6483307775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11" Type="http://schemas.openxmlformats.org/officeDocument/2006/relationships/image" Target="../media/image15.png"/><Relationship Id="rId5" Type="http://schemas.openxmlformats.org/officeDocument/2006/relationships/hyperlink" Target="https://en.wikipedia.org/wiki/Flag_of_Italy" TargetMode="External"/><Relationship Id="rId15" Type="http://schemas.openxmlformats.org/officeDocument/2006/relationships/image" Target="../media/image38.jpeg"/><Relationship Id="rId10" Type="http://schemas.openxmlformats.org/officeDocument/2006/relationships/image" Target="../media/image16.png"/><Relationship Id="rId19" Type="http://schemas.openxmlformats.org/officeDocument/2006/relationships/image" Target="../media/image41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bnl.gov/eic/CFC.php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9.png"/><Relationship Id="rId7" Type="http://schemas.openxmlformats.org/officeDocument/2006/relationships/image" Target="../media/image71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tiff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tiff"/><Relationship Id="rId9" Type="http://schemas.openxmlformats.org/officeDocument/2006/relationships/hyperlink" Target="https://indico.cern.ch/event/1162992/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.png"/><Relationship Id="rId7" Type="http://schemas.openxmlformats.org/officeDocument/2006/relationships/image" Target="../media/image9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18" Type="http://schemas.openxmlformats.org/officeDocument/2006/relationships/image" Target="../media/image104.png"/><Relationship Id="rId3" Type="http://schemas.openxmlformats.org/officeDocument/2006/relationships/image" Target="../media/image96.png"/><Relationship Id="rId21" Type="http://schemas.openxmlformats.org/officeDocument/2006/relationships/image" Target="../media/image107.png"/><Relationship Id="rId7" Type="http://schemas.openxmlformats.org/officeDocument/2006/relationships/image" Target="../media/image37.png"/><Relationship Id="rId12" Type="http://schemas.openxmlformats.org/officeDocument/2006/relationships/hyperlink" Target="https://www.flickr.com/photos/lac-bac/6483307775" TargetMode="External"/><Relationship Id="rId17" Type="http://schemas.openxmlformats.org/officeDocument/2006/relationships/image" Target="../media/image103.jpeg"/><Relationship Id="rId2" Type="http://schemas.openxmlformats.org/officeDocument/2006/relationships/image" Target="../media/image95.jpeg"/><Relationship Id="rId16" Type="http://schemas.openxmlformats.org/officeDocument/2006/relationships/image" Target="../media/image39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n.wikipedia.org/wiki/Flag_of_Italy" TargetMode="External"/><Relationship Id="rId11" Type="http://schemas.openxmlformats.org/officeDocument/2006/relationships/image" Target="../media/image38.jpeg"/><Relationship Id="rId24" Type="http://schemas.openxmlformats.org/officeDocument/2006/relationships/image" Target="../media/image109.png"/><Relationship Id="rId5" Type="http://schemas.openxmlformats.org/officeDocument/2006/relationships/image" Target="../media/image97.png"/><Relationship Id="rId15" Type="http://schemas.openxmlformats.org/officeDocument/2006/relationships/image" Target="../media/image102.png"/><Relationship Id="rId23" Type="http://schemas.openxmlformats.org/officeDocument/2006/relationships/image" Target="../media/image40.png"/><Relationship Id="rId10" Type="http://schemas.openxmlformats.org/officeDocument/2006/relationships/hyperlink" Target="https://www.publicdomainpictures.net/view-image.php?image=119665&amp;picture=&amp;jazyk=DE" TargetMode="External"/><Relationship Id="rId19" Type="http://schemas.openxmlformats.org/officeDocument/2006/relationships/image" Target="../media/image105.png"/><Relationship Id="rId4" Type="http://schemas.openxmlformats.org/officeDocument/2006/relationships/hyperlink" Target="https://en.wikipedia.org/wiki/Flag_of_the_United_Kingdom" TargetMode="External"/><Relationship Id="rId9" Type="http://schemas.openxmlformats.org/officeDocument/2006/relationships/image" Target="../media/image99.jpeg"/><Relationship Id="rId14" Type="http://schemas.openxmlformats.org/officeDocument/2006/relationships/image" Target="../media/image101.png"/><Relationship Id="rId22" Type="http://schemas.openxmlformats.org/officeDocument/2006/relationships/image" Target="../media/image10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12.png"/><Relationship Id="rId1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93.jpeg"/><Relationship Id="rId12" Type="http://schemas.openxmlformats.org/officeDocument/2006/relationships/image" Target="../media/image111.png"/><Relationship Id="rId17" Type="http://schemas.openxmlformats.org/officeDocument/2006/relationships/image" Target="../media/image113.png"/><Relationship Id="rId2" Type="http://schemas.openxmlformats.org/officeDocument/2006/relationships/image" Target="../media/image6.jpeg"/><Relationship Id="rId16" Type="http://schemas.openxmlformats.org/officeDocument/2006/relationships/image" Target="../media/image102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11" Type="http://schemas.openxmlformats.org/officeDocument/2006/relationships/image" Target="../media/image110.png"/><Relationship Id="rId5" Type="http://schemas.openxmlformats.org/officeDocument/2006/relationships/image" Target="../media/image91.png"/><Relationship Id="rId15" Type="http://schemas.openxmlformats.org/officeDocument/2006/relationships/hyperlink" Target="https://www.publicdomainpictures.net/view-image.php?image=119665&amp;picture=&amp;jazyk=DE" TargetMode="External"/><Relationship Id="rId10" Type="http://schemas.openxmlformats.org/officeDocument/2006/relationships/hyperlink" Target="https://en.wikipedia.org/wiki/Flag_of_the_United_Kingdom" TargetMode="External"/><Relationship Id="rId19" Type="http://schemas.openxmlformats.org/officeDocument/2006/relationships/image" Target="../media/image114.png"/><Relationship Id="rId4" Type="http://schemas.openxmlformats.org/officeDocument/2006/relationships/image" Target="../media/image90.png"/><Relationship Id="rId9" Type="http://schemas.openxmlformats.org/officeDocument/2006/relationships/image" Target="../media/image96.png"/><Relationship Id="rId14" Type="http://schemas.openxmlformats.org/officeDocument/2006/relationships/image" Target="../media/image10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s://wiki.bnl.gov/EPIC/index.php?title=Radiation_Doses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1.jpeg"/><Relationship Id="rId1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hyperlink" Target="https://en.wikipedia.org/wiki/Flag_of_Italy" TargetMode="External"/><Relationship Id="rId12" Type="http://schemas.openxmlformats.org/officeDocument/2006/relationships/hyperlink" Target="https://www.publicdomainpictures.net/view-image.php?image=119665&amp;picture=&amp;jazyk=DE" TargetMode="External"/><Relationship Id="rId17" Type="http://schemas.openxmlformats.org/officeDocument/2006/relationships/image" Target="../media/image25.png"/><Relationship Id="rId2" Type="http://schemas.openxmlformats.org/officeDocument/2006/relationships/image" Target="../media/image14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jpeg"/><Relationship Id="rId5" Type="http://schemas.openxmlformats.org/officeDocument/2006/relationships/image" Target="../media/image16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hyperlink" Target="https://en.wikipedia.org/wiki/Flag_of_the_United_Kingdom" TargetMode="External"/><Relationship Id="rId9" Type="http://schemas.openxmlformats.org/officeDocument/2006/relationships/hyperlink" Target="https://www.flickr.com/photos/lac-bac/6483307775" TargetMode="External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974" y="1600980"/>
            <a:ext cx="11226052" cy="798509"/>
          </a:xfrm>
        </p:spPr>
        <p:txBody>
          <a:bodyPr>
            <a:normAutofit/>
          </a:bodyPr>
          <a:lstStyle/>
          <a:p>
            <a:r>
              <a:rPr lang="en-US" sz="3600" dirty="0"/>
              <a:t>EIC Project Detector (== </a:t>
            </a:r>
            <a:r>
              <a:rPr lang="en-US" sz="3600" dirty="0" err="1"/>
              <a:t>ePIC</a:t>
            </a:r>
            <a:r>
              <a:rPr lang="en-US" sz="3600" dirty="0"/>
              <a:t>) Status</a:t>
            </a:r>
          </a:p>
        </p:txBody>
      </p:sp>
      <p:sp>
        <p:nvSpPr>
          <p:cNvPr id="14" name="Text Placeholder 37">
            <a:extLst>
              <a:ext uri="{FF2B5EF4-FFF2-40B4-BE49-F238E27FC236}">
                <a16:creationId xmlns:a16="http://schemas.microsoft.com/office/drawing/2014/main" id="{5CDA84A7-E2AC-4682-991D-6E32ECB00388}"/>
              </a:ext>
            </a:extLst>
          </p:cNvPr>
          <p:cNvSpPr txBox="1">
            <a:spLocks/>
          </p:cNvSpPr>
          <p:nvPr/>
        </p:nvSpPr>
        <p:spPr>
          <a:xfrm>
            <a:off x="482974" y="2112492"/>
            <a:ext cx="5460625" cy="5016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C1B2002E-00D6-4CAD-A65D-64D3BAA92F63}"/>
              </a:ext>
            </a:extLst>
          </p:cNvPr>
          <p:cNvSpPr txBox="1">
            <a:spLocks/>
          </p:cNvSpPr>
          <p:nvPr/>
        </p:nvSpPr>
        <p:spPr>
          <a:xfrm>
            <a:off x="528863" y="3125654"/>
            <a:ext cx="5282825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E.C. Aschenauer (BNL) </a:t>
            </a:r>
          </a:p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</a:rPr>
              <a:t>R. Ent (</a:t>
            </a:r>
            <a:r>
              <a:rPr lang="en-US" sz="2800" b="1" dirty="0" err="1">
                <a:solidFill>
                  <a:schemeClr val="bg1"/>
                </a:solidFill>
              </a:rPr>
              <a:t>JLab</a:t>
            </a:r>
            <a:r>
              <a:rPr lang="en-US" sz="2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Text Placeholder 37">
            <a:extLst>
              <a:ext uri="{FF2B5EF4-FFF2-40B4-BE49-F238E27FC236}">
                <a16:creationId xmlns:a16="http://schemas.microsoft.com/office/drawing/2014/main" id="{089BC854-B888-4A23-A414-786CF2F4989B}"/>
              </a:ext>
            </a:extLst>
          </p:cNvPr>
          <p:cNvSpPr txBox="1">
            <a:spLocks/>
          </p:cNvSpPr>
          <p:nvPr/>
        </p:nvSpPr>
        <p:spPr>
          <a:xfrm>
            <a:off x="534001" y="4062268"/>
            <a:ext cx="9328847" cy="5016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Co-Associate Directors for the Experimental Program</a:t>
            </a: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Text Placeholder 37">
            <a:extLst>
              <a:ext uri="{FF2B5EF4-FFF2-40B4-BE49-F238E27FC236}">
                <a16:creationId xmlns:a16="http://schemas.microsoft.com/office/drawing/2014/main" id="{86BF940C-484A-47DD-A144-785578E150B7}"/>
              </a:ext>
            </a:extLst>
          </p:cNvPr>
          <p:cNvSpPr txBox="1">
            <a:spLocks/>
          </p:cNvSpPr>
          <p:nvPr/>
        </p:nvSpPr>
        <p:spPr>
          <a:xfrm>
            <a:off x="482974" y="5001686"/>
            <a:ext cx="4900790" cy="8824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EIC User Group &amp; </a:t>
            </a:r>
            <a:r>
              <a:rPr lang="en-US" sz="2000" dirty="0" err="1">
                <a:solidFill>
                  <a:schemeClr val="bg1"/>
                </a:solidFill>
              </a:rPr>
              <a:t>ePIC</a:t>
            </a:r>
            <a:r>
              <a:rPr lang="en-US" sz="2000" dirty="0">
                <a:solidFill>
                  <a:schemeClr val="bg1"/>
                </a:solidFill>
              </a:rPr>
              <a:t> Collaboration Joint Meeting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July 14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– 18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5E9B944-9B99-4A8F-8CD6-060507ABF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119" y="5132260"/>
            <a:ext cx="2319566" cy="1513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0"/>
            <a:ext cx="12468729" cy="480349"/>
          </a:xfrm>
        </p:spPr>
        <p:txBody>
          <a:bodyPr>
            <a:noAutofit/>
          </a:bodyPr>
          <a:lstStyle/>
          <a:p>
            <a:r>
              <a:rPr lang="en-US" sz="2800" dirty="0"/>
              <a:t>Resource Review Board (RRB) Meetings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9469" y="578232"/>
            <a:ext cx="7506456" cy="6382405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/>
              <a:t>DOE and the host labs promote the EIC as a facility “fully international in character.”</a:t>
            </a:r>
          </a:p>
          <a:p>
            <a:pPr marL="0" indent="0">
              <a:buNone/>
            </a:pPr>
            <a:r>
              <a:rPr lang="en-US" sz="1400" b="1" dirty="0"/>
              <a:t>Initial RRB Co-Chairs: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Haiyan Gao (BNL) (Now: Abhay Deshpande)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Diego Bettoni (INFN) – (Will now become Franck </a:t>
            </a:r>
            <a:r>
              <a:rPr lang="en-US" sz="1400" dirty="0" err="1"/>
              <a:t>Sabatie</a:t>
            </a:r>
            <a:r>
              <a:rPr lang="en-US" sz="1400" dirty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David Dean as </a:t>
            </a:r>
            <a:r>
              <a:rPr lang="en-US" sz="1400" dirty="0" err="1"/>
              <a:t>JLab</a:t>
            </a:r>
            <a:r>
              <a:rPr lang="en-US" sz="1400" dirty="0"/>
              <a:t> CRO is ex-officio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https://www.bnl.gov/eic-rrbmeeting/</a:t>
            </a:r>
            <a:r>
              <a:rPr lang="en-US" sz="14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1</a:t>
            </a:r>
            <a:r>
              <a:rPr lang="en-US" sz="1400" baseline="30000" dirty="0"/>
              <a:t>st</a:t>
            </a:r>
            <a:r>
              <a:rPr lang="en-US" sz="1400" dirty="0"/>
              <a:t> RRB meeting on April 3-4, 2023 at Stony Brook University.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RRB meeting on December 7 + 8 at Catholic University of America.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RRB meeting on May 6 + 7 hosted by INFN/Italy in Rome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4</a:t>
            </a:r>
            <a:r>
              <a:rPr lang="en-US" sz="1400" baseline="30000" dirty="0"/>
              <a:t>th</a:t>
            </a:r>
            <a:r>
              <a:rPr lang="en-US" sz="1400" dirty="0"/>
              <a:t> RRB meeting on November 7+8 2024 at BNL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b="1" dirty="0"/>
              <a:t>5</a:t>
            </a:r>
            <a:r>
              <a:rPr lang="en-US" sz="1400" b="1" baseline="30000" dirty="0"/>
              <a:t>th</a:t>
            </a:r>
            <a:r>
              <a:rPr lang="en-US" sz="1400" b="1" dirty="0"/>
              <a:t> RRB meeting on June 5+6 2025 in Prague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Future:	6</a:t>
            </a:r>
            <a:r>
              <a:rPr lang="en-US" sz="1400" baseline="30000" dirty="0"/>
              <a:t>th</a:t>
            </a:r>
            <a:r>
              <a:rPr lang="en-US" sz="1400" dirty="0"/>
              <a:t> RRB meeting on November 4+5 2025 at BNL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/>
              <a:t>	7</a:t>
            </a:r>
            <a:r>
              <a:rPr lang="en-US" sz="1400" baseline="30000" dirty="0"/>
              <a:t>th</a:t>
            </a:r>
            <a:r>
              <a:rPr lang="en-US" sz="1400" dirty="0"/>
              <a:t> RRB meeting to be hosted by Japan</a:t>
            </a:r>
          </a:p>
          <a:p>
            <a:r>
              <a:rPr lang="en-US" sz="1400" dirty="0"/>
              <a:t>The EIC-RRB provides coordination among the different funding partners during both the detector development and construction phase of the project and during the operations of the experiments that follow </a:t>
            </a:r>
          </a:p>
          <a:p>
            <a:r>
              <a:rPr lang="en-US" sz="1400" dirty="0"/>
              <a:t>The EIC-RRB shall provide oversight of resources utilized for detector construction and planning, which is the </a:t>
            </a:r>
            <a:r>
              <a:rPr lang="en-US" sz="1400" dirty="0" err="1"/>
              <a:t>ePIC</a:t>
            </a:r>
            <a:r>
              <a:rPr lang="en-US" sz="1400" dirty="0"/>
              <a:t> detector in the EIC project scope</a:t>
            </a:r>
          </a:p>
          <a:p>
            <a:r>
              <a:rPr lang="en-US" sz="1400" dirty="0"/>
              <a:t>The EIC-RRB will function as the body that reaches agreement on scope entailed in common projects, as appropriate, which shall be funded by members of the EIC-RRB</a:t>
            </a:r>
          </a:p>
          <a:p>
            <a:pPr marL="0" indent="0">
              <a:buNone/>
            </a:pPr>
            <a:r>
              <a:rPr lang="en-US" sz="1400" dirty="0"/>
              <a:t>Strong international participation included: Armenia, Brazil, Canada, CERN, Czech Rep., France, India, Israel, Italy, Morocco, Japan, Poland, South Korea, Senegal, South Africa, Taiwan, UK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7AA13B8-0CF3-4082-928B-E5D2DC92F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292100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0E1657-FED2-4C06-A9D3-A751BABF21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3969" y="45106"/>
            <a:ext cx="2227186" cy="1310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E69674-F27B-4B44-B0D1-E98A99CAD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119" y="2682532"/>
            <a:ext cx="2266885" cy="12741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59FA1E-2C86-400B-A0D7-4179DC68F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80291" y="2673917"/>
            <a:ext cx="3234542" cy="13100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E19F22-25C1-4176-8CA2-69BA2FEEEE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1724" y="4012102"/>
            <a:ext cx="2266885" cy="13100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199C75-FBC0-468D-A7EC-10AC502EC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73494" y="26031"/>
            <a:ext cx="3235441" cy="13490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66C854-5F72-4DD4-97E3-8E5420135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80291" y="3992593"/>
            <a:ext cx="3250369" cy="13490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206A98-7B5E-4D35-B132-B0DFF11CD7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1724" y="1400819"/>
            <a:ext cx="2238081" cy="12595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C385CE5-D7D1-4FE4-AC0F-976F22CCF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73494" y="1375112"/>
            <a:ext cx="3234542" cy="13109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4C081-FCF1-4948-AC82-19A02D7F3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273494" y="5318651"/>
            <a:ext cx="3250369" cy="134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43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64F48-04D6-5FE6-42E5-33543FBDD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099D44-5D16-47D6-B3EF-279079014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628514"/>
          </a:xfrm>
        </p:spPr>
        <p:txBody>
          <a:bodyPr>
            <a:normAutofit/>
          </a:bodyPr>
          <a:lstStyle/>
          <a:p>
            <a:r>
              <a:rPr lang="en-US"/>
              <a:t>Path to Baseline – In-Kind Contributions (IKC)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213AC7-62D9-978A-BAF0-E9F30E10D9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86679"/>
            <a:ext cx="11499925" cy="5531092"/>
          </a:xfrm>
        </p:spPr>
        <p:txBody>
          <a:bodyPr/>
          <a:lstStyle/>
          <a:p>
            <a:pPr marL="214313" indent="-214313" defTabSz="685800" hangingPunct="0"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The IKC target for the EIC detector is </a:t>
            </a:r>
            <a:r>
              <a:rPr lang="en-US" sz="2000" dirty="0">
                <a:solidFill>
                  <a:srgbClr val="3333FF"/>
                </a:solidFill>
                <a:latin typeface="Arial" panose="020B0604020202020204"/>
              </a:rPr>
              <a:t>about 30% of the total scope approx. $100M</a:t>
            </a:r>
            <a:r>
              <a:rPr lang="en-US" sz="2000" dirty="0">
                <a:solidFill>
                  <a:srgbClr val="000000"/>
                </a:solidFill>
                <a:latin typeface="Arial" panose="020B0604020202020204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The preparations of ICRADAs – First phase – has completed</a:t>
            </a:r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 marL="0" indent="0">
              <a:spcBef>
                <a:spcPts val="0"/>
              </a:spcBef>
              <a:buNone/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endParaRPr lang="en-US" sz="2000" dirty="0"/>
          </a:p>
          <a:p>
            <a:pPr>
              <a:spcBef>
                <a:spcPts val="0"/>
              </a:spcBef>
            </a:pPr>
            <a:r>
              <a:rPr lang="en-US" sz="2000" dirty="0"/>
              <a:t>The preparations of ICRADAs – Second phase – has started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73D642-2A8F-CA06-259B-E900C4C360E1}"/>
              </a:ext>
            </a:extLst>
          </p:cNvPr>
          <p:cNvGraphicFramePr>
            <a:graphicFrameLocks noGrp="1"/>
          </p:cNvGraphicFramePr>
          <p:nvPr/>
        </p:nvGraphicFramePr>
        <p:xfrm>
          <a:off x="1019628" y="1252273"/>
          <a:ext cx="10595428" cy="2177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0801">
                  <a:extLst>
                    <a:ext uri="{9D8B030D-6E8A-4147-A177-3AD203B41FA5}">
                      <a16:colId xmlns:a16="http://schemas.microsoft.com/office/drawing/2014/main" val="2890299638"/>
                    </a:ext>
                  </a:extLst>
                </a:gridCol>
                <a:gridCol w="3867331">
                  <a:extLst>
                    <a:ext uri="{9D8B030D-6E8A-4147-A177-3AD203B41FA5}">
                      <a16:colId xmlns:a16="http://schemas.microsoft.com/office/drawing/2014/main" val="3603685645"/>
                    </a:ext>
                  </a:extLst>
                </a:gridCol>
                <a:gridCol w="5407296">
                  <a:extLst>
                    <a:ext uri="{9D8B030D-6E8A-4147-A177-3AD203B41FA5}">
                      <a16:colId xmlns:a16="http://schemas.microsoft.com/office/drawing/2014/main" val="1852684565"/>
                    </a:ext>
                  </a:extLst>
                </a:gridCol>
              </a:tblGrid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36550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Italy-INFN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Detector (</a:t>
                      </a:r>
                      <a:r>
                        <a:rPr lang="en-US" sz="1400" err="1"/>
                        <a:t>dRICH</a:t>
                      </a:r>
                      <a:r>
                        <a:rPr lang="en-US" sz="1400"/>
                        <a:t>, Si/ITS3, GEM-</a:t>
                      </a:r>
                      <a:r>
                        <a:rPr lang="en-US" sz="1400" err="1"/>
                        <a:t>muRwell</a:t>
                      </a:r>
                      <a:r>
                        <a:rPr lang="en-US" sz="140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Finalizing ICRADA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902062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UK-STFC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Si-LAS, Low-Q2, Lumi)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Finalizing ICRADA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369993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r>
                        <a:rPr lang="en-US" sz="1400"/>
                        <a:t>France-CEA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MicroMegas</a:t>
                      </a:r>
                      <a:r>
                        <a:rPr lang="en-US" sz="1400"/>
                        <a:t>, SALSA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Confirmed within CEA, ministry proposal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742845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France-IN2P3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EEEmCAL</a:t>
                      </a:r>
                      <a:r>
                        <a:rPr lang="en-US" sz="1400"/>
                        <a:t>, RPs, ASICs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Confirmed within </a:t>
                      </a:r>
                      <a:r>
                        <a:rPr lang="en-US" sz="1400" err="1"/>
                        <a:t>IJCLab</a:t>
                      </a:r>
                      <a:r>
                        <a:rPr lang="en-US" sz="1400"/>
                        <a:t>/OMEGA, ministry proposal ongoing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16294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Italy-INFN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Finalizing ICRADA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343477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France-CEA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Solenoid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Finalizing ICRADA 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5546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09870B7-B091-BA78-F30E-80B5C22C0C12}"/>
              </a:ext>
            </a:extLst>
          </p:cNvPr>
          <p:cNvGraphicFramePr>
            <a:graphicFrameLocks noGrp="1"/>
          </p:cNvGraphicFramePr>
          <p:nvPr/>
        </p:nvGraphicFramePr>
        <p:xfrm>
          <a:off x="1019628" y="3743464"/>
          <a:ext cx="10595428" cy="2482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143">
                  <a:extLst>
                    <a:ext uri="{9D8B030D-6E8A-4147-A177-3AD203B41FA5}">
                      <a16:colId xmlns:a16="http://schemas.microsoft.com/office/drawing/2014/main" val="2890299638"/>
                    </a:ext>
                  </a:extLst>
                </a:gridCol>
                <a:gridCol w="3910149">
                  <a:extLst>
                    <a:ext uri="{9D8B030D-6E8A-4147-A177-3AD203B41FA5}">
                      <a16:colId xmlns:a16="http://schemas.microsoft.com/office/drawing/2014/main" val="3603685645"/>
                    </a:ext>
                  </a:extLst>
                </a:gridCol>
                <a:gridCol w="5397136">
                  <a:extLst>
                    <a:ext uri="{9D8B030D-6E8A-4147-A177-3AD203B41FA5}">
                      <a16:colId xmlns:a16="http://schemas.microsoft.com/office/drawing/2014/main" val="1852684565"/>
                    </a:ext>
                  </a:extLst>
                </a:gridCol>
              </a:tblGrid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Agency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36550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Korea-MSIT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Barrel EMCal, GEM-</a:t>
                      </a:r>
                      <a:r>
                        <a:rPr lang="en-US" sz="1400" err="1"/>
                        <a:t>muRwell</a:t>
                      </a:r>
                      <a:r>
                        <a:rPr lang="en-US" sz="1400"/>
                        <a:t>, TOF/ZDC collab.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Finalizing ICRADA details, MSIT/</a:t>
                      </a:r>
                      <a:r>
                        <a:rPr lang="en-US" sz="1400" err="1"/>
                        <a:t>KBSi</a:t>
                      </a:r>
                      <a:r>
                        <a:rPr lang="en-US" sz="1400"/>
                        <a:t> proposal in final stages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902062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Japan-MEXT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Barrel TOF, streaming DAQ, ZDC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Draft ICRADA exists, MEXT proposal in final stages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3369993"/>
                  </a:ext>
                </a:extLst>
              </a:tr>
              <a:tr h="348622">
                <a:tc>
                  <a:txBody>
                    <a:bodyPr/>
                    <a:lstStyle/>
                    <a:p>
                      <a:r>
                        <a:rPr lang="en-US" sz="1400"/>
                        <a:t>Canada-CFI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Barrel </a:t>
                      </a:r>
                      <a:r>
                        <a:rPr lang="en-US" sz="1400" err="1"/>
                        <a:t>EMCal</a:t>
                      </a:r>
                      <a:r>
                        <a:rPr lang="en-US" sz="1400"/>
                        <a:t> readout,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ü"/>
                      </a:pPr>
                      <a:r>
                        <a:rPr lang="en-US" sz="1400"/>
                        <a:t>Draft ICRADA exists, CFI proposal submitted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6742845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Israel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B0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/>
                        <a:t>Plan to submit proposal this April, then start draft ICRADA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8416294"/>
                  </a:ext>
                </a:extLst>
              </a:tr>
              <a:tr h="277338">
                <a:tc>
                  <a:txBody>
                    <a:bodyPr/>
                    <a:lstStyle/>
                    <a:p>
                      <a:r>
                        <a:rPr lang="en-US" sz="140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Forward </a:t>
                      </a:r>
                      <a:r>
                        <a:rPr lang="en-US" sz="1400" err="1"/>
                        <a:t>EMCal</a:t>
                      </a:r>
                      <a:r>
                        <a:rPr lang="en-US" sz="1400"/>
                        <a:t>, forward TOF, </a:t>
                      </a:r>
                      <a:r>
                        <a:rPr lang="en-US" sz="1400" err="1"/>
                        <a:t>dRICH</a:t>
                      </a:r>
                      <a:r>
                        <a:rPr lang="en-US" sz="1400"/>
                        <a:t> collab.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/>
                        <a:t>Plan to submit proposal this Summer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34347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/>
                        <a:t>Taiwan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AC-LGAD sensors, PWO/LYSO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r>
                        <a:rPr lang="en-US" sz="1400"/>
                        <a:t>Pending success of Taiwan to produce sensors, prototype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75546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r>
                        <a:rPr lang="en-US" sz="1400"/>
                        <a:t>Other?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96172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5FDD724-3196-54F9-A2F0-CA8301F11E81}"/>
              </a:ext>
            </a:extLst>
          </p:cNvPr>
          <p:cNvSpPr txBox="1"/>
          <p:nvPr/>
        </p:nvSpPr>
        <p:spPr>
          <a:xfrm>
            <a:off x="8830931" y="1214359"/>
            <a:ext cx="3057774" cy="53860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Status: folding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Reuse of components enabled by explicit design (e.g., barrel </a:t>
            </a:r>
            <a:r>
              <a:rPr lang="en-US" sz="1400" dirty="0" err="1"/>
              <a:t>HCal</a:t>
            </a:r>
            <a:r>
              <a:rPr lang="en-US" sz="1400" dirty="0"/>
              <a:t>, cradle, DIRC bars, 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In-kind contributions to PED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Likely IKC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UK detector (UKRI/STFC)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Italy/INFN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Italy/INFN magnet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CEA/IN2P3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Japan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Korea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Possible IKC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Canada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Taiwan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Israel Auxiliary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India detector</a:t>
            </a:r>
          </a:p>
          <a:p>
            <a:r>
              <a:rPr lang="en-US" sz="1400" dirty="0"/>
              <a:t>we would surpass this $100M goal.</a:t>
            </a:r>
          </a:p>
          <a:p>
            <a:endParaRPr lang="en-US" sz="1400" dirty="0"/>
          </a:p>
          <a:p>
            <a:r>
              <a:rPr lang="en-US" sz="1400" dirty="0"/>
              <a:t>This is coded in P6 in anticipation of further proposal confirmations and the signed formal agreements.</a:t>
            </a:r>
          </a:p>
          <a:p>
            <a:endParaRPr lang="en-US" sz="800" dirty="0"/>
          </a:p>
          <a:p>
            <a:r>
              <a:rPr lang="en-US" sz="1400" b="1" dirty="0"/>
              <a:t>Elke and Rolf will contact partners to start work on PPDs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FFFEA-0546-C821-7274-3D397C906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7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7DC88-C517-883D-F0F0-0F284AAED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D2695-68A4-7381-D21B-1F2487F5D9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0ABF4-EEBA-92FC-7160-09BC5B8C7C0E}"/>
              </a:ext>
            </a:extLst>
          </p:cNvPr>
          <p:cNvSpPr txBox="1"/>
          <p:nvPr/>
        </p:nvSpPr>
        <p:spPr>
          <a:xfrm>
            <a:off x="2199103" y="2890391"/>
            <a:ext cx="7793793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CD-3A &amp; CD-3B (Long Lead Procurements) Detector 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7D7DB-D151-B225-4D60-B9AF69CEB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92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Construction has started! (CD-3A)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40A62D-411D-999E-D545-751E9CFE8403}"/>
              </a:ext>
            </a:extLst>
          </p:cNvPr>
          <p:cNvSpPr txBox="1"/>
          <p:nvPr/>
        </p:nvSpPr>
        <p:spPr>
          <a:xfrm>
            <a:off x="461963" y="1207768"/>
            <a:ext cx="9356951" cy="14773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Lead Tungstate Crystals for the Detector Backward Electro-Magnetic (EM)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Scintillating Fibers for the Detector Barrel and Forward EM Calorimeters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Silicon Photomultipliers for the Detector Forward Hadronic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Steel and Tungsten for the Detector Forward Hadronic Calorimeter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+mj-lt"/>
              <a:buAutoNum type="arabicPeriod"/>
            </a:pPr>
            <a:r>
              <a:rPr lang="en-US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Detector Solenoid Magnet Design and Fabrication and Conductor</a:t>
            </a:r>
            <a:r>
              <a:rPr lang="en-US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038C6E-81B0-AE18-C46B-E05A200D0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207" y="1587434"/>
            <a:ext cx="3348990" cy="1831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8205D6-EF2F-4C99-A237-35FAB10B0A51}"/>
              </a:ext>
            </a:extLst>
          </p:cNvPr>
          <p:cNvSpPr txBox="1"/>
          <p:nvPr/>
        </p:nvSpPr>
        <p:spPr>
          <a:xfrm flipH="1">
            <a:off x="472361" y="3429000"/>
            <a:ext cx="10979288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PbWO4 crystals: </a:t>
            </a:r>
            <a:r>
              <a:rPr lang="en-US" sz="1600" dirty="0"/>
              <a:t>Contract awarded 3/5/2025 (CRYTUR) -- 360 crystals delivered – quality tests completed on 250 crystals, all passed specifications.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/>
            </a:pPr>
            <a:r>
              <a:rPr lang="en-US" sz="1600" dirty="0">
                <a:solidFill>
                  <a:schemeClr val="bg2"/>
                </a:solidFill>
              </a:rPr>
              <a:t>Forward </a:t>
            </a:r>
            <a:r>
              <a:rPr lang="en-US" sz="1600" dirty="0" err="1">
                <a:solidFill>
                  <a:schemeClr val="bg2"/>
                </a:solidFill>
              </a:rPr>
              <a:t>ECal</a:t>
            </a:r>
            <a:r>
              <a:rPr lang="en-US" sz="1600" dirty="0">
                <a:solidFill>
                  <a:schemeClr val="bg2"/>
                </a:solidFill>
              </a:rPr>
              <a:t>: </a:t>
            </a:r>
            <a:r>
              <a:rPr lang="en-US" sz="1600" dirty="0" err="1"/>
              <a:t>SciFi</a:t>
            </a:r>
            <a:r>
              <a:rPr lang="en-US" sz="1600" dirty="0"/>
              <a:t> contract awarded 3/12/2025 (</a:t>
            </a:r>
            <a:r>
              <a:rPr lang="en-US" sz="1600" dirty="0" err="1"/>
              <a:t>Luxium</a:t>
            </a:r>
            <a:r>
              <a:rPr lang="en-US" sz="1600" dirty="0"/>
              <a:t>) </a:t>
            </a:r>
            <a:r>
              <a:rPr lang="en-US" sz="1600" dirty="0">
                <a:solidFill>
                  <a:srgbClr val="0432FF"/>
                </a:solidFill>
              </a:rPr>
              <a:t>-- </a:t>
            </a:r>
            <a:r>
              <a:rPr lang="en-US" sz="1600" dirty="0"/>
              <a:t>first batch of 100 scintillating fibers did not pass specifications in quality tests; after discussions with vendor (</a:t>
            </a:r>
            <a:r>
              <a:rPr lang="en-US" sz="1600" dirty="0" err="1"/>
              <a:t>Luxium</a:t>
            </a:r>
            <a:r>
              <a:rPr lang="en-US" sz="1600" dirty="0"/>
              <a:t>) new batch sent and these passed. 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 startAt="3"/>
            </a:pPr>
            <a:r>
              <a:rPr lang="en-US" sz="1600" dirty="0">
                <a:solidFill>
                  <a:schemeClr val="bg2"/>
                </a:solidFill>
              </a:rPr>
              <a:t>Barrel </a:t>
            </a:r>
            <a:r>
              <a:rPr lang="en-US" sz="1600" dirty="0" err="1">
                <a:solidFill>
                  <a:schemeClr val="bg2"/>
                </a:solidFill>
              </a:rPr>
              <a:t>ECal</a:t>
            </a:r>
            <a:r>
              <a:rPr lang="en-US" sz="1600" dirty="0">
                <a:solidFill>
                  <a:schemeClr val="bg2"/>
                </a:solidFill>
              </a:rPr>
              <a:t>: </a:t>
            </a:r>
            <a:r>
              <a:rPr lang="en-US" sz="1600" dirty="0"/>
              <a:t>Final evaluation scintillating fiber contract completed – two vendors </a:t>
            </a:r>
            <a:r>
              <a:rPr lang="en-US" sz="1600" dirty="0" err="1"/>
              <a:t>Luxium</a:t>
            </a:r>
            <a:r>
              <a:rPr lang="en-US" sz="1600" dirty="0"/>
              <a:t> and Kuraray – one of the vendors does not meet specifications, other is more expensive ~30%, price negotiations finalized  </a:t>
            </a:r>
            <a:r>
              <a:rPr lang="en-US" sz="1600" dirty="0">
                <a:sym typeface="Wingdings" pitchFamily="2" charset="2"/>
              </a:rPr>
              <a:t> increased cost with </a:t>
            </a:r>
            <a:r>
              <a:rPr lang="en-US" sz="1600" dirty="0"/>
              <a:t>a “Programmatic Change Request” and approval of contingency use.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 startAt="3"/>
            </a:pPr>
            <a:r>
              <a:rPr lang="en-US" sz="1600" dirty="0" err="1">
                <a:solidFill>
                  <a:schemeClr val="bg2"/>
                </a:solidFill>
              </a:rPr>
              <a:t>SiPM</a:t>
            </a:r>
            <a:r>
              <a:rPr lang="en-US" sz="1600" dirty="0">
                <a:solidFill>
                  <a:schemeClr val="bg2"/>
                </a:solidFill>
              </a:rPr>
              <a:t>: </a:t>
            </a:r>
            <a:r>
              <a:rPr lang="en-US" sz="1600" dirty="0"/>
              <a:t>Contract awarded 11/25/2024 (Hamamatsu)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first delivery of 33K arrived</a:t>
            </a:r>
          </a:p>
          <a:p>
            <a:pPr marL="342900" indent="-342900">
              <a:buClr>
                <a:schemeClr val="bg2"/>
              </a:buClr>
              <a:buFont typeface="+mj-lt"/>
              <a:buAutoNum type="arabicPeriod" startAt="3"/>
            </a:pPr>
            <a:r>
              <a:rPr lang="en-US" sz="1600" dirty="0">
                <a:solidFill>
                  <a:schemeClr val="bg2"/>
                </a:solidFill>
              </a:rPr>
              <a:t>Forward </a:t>
            </a:r>
            <a:r>
              <a:rPr lang="en-US" sz="1600" dirty="0" err="1">
                <a:solidFill>
                  <a:schemeClr val="bg2"/>
                </a:solidFill>
              </a:rPr>
              <a:t>HCal</a:t>
            </a:r>
            <a:r>
              <a:rPr lang="en-US" sz="1600" dirty="0">
                <a:solidFill>
                  <a:schemeClr val="bg2"/>
                </a:solidFill>
              </a:rPr>
              <a:t>: </a:t>
            </a:r>
            <a:r>
              <a:rPr lang="en-US" sz="1600" dirty="0"/>
              <a:t>All engineering test articles are finalized </a:t>
            </a:r>
            <a:r>
              <a:rPr lang="en-US" sz="1600" dirty="0">
                <a:sym typeface="Wingdings" pitchFamily="2" charset="2"/>
              </a:rPr>
              <a:t> contract going through different stages of approval</a:t>
            </a:r>
            <a:endParaRPr lang="en-US" sz="1600" dirty="0"/>
          </a:p>
          <a:p>
            <a:pPr marL="342900" indent="-342900">
              <a:buClr>
                <a:schemeClr val="bg2"/>
              </a:buClr>
              <a:buFont typeface="+mj-lt"/>
              <a:buAutoNum type="arabicPeriod" startAt="3"/>
            </a:pPr>
            <a:r>
              <a:rPr lang="en-US" sz="1600" dirty="0">
                <a:solidFill>
                  <a:schemeClr val="bg2"/>
                </a:solidFill>
              </a:rPr>
              <a:t>Conductor:</a:t>
            </a:r>
            <a:r>
              <a:rPr lang="en-US" sz="1600" dirty="0"/>
              <a:t> Procurement working on submitting contract documents to Thomas Jefferson (DOE) Site Office; 	     </a:t>
            </a:r>
            <a:r>
              <a:rPr lang="en-US" sz="1600" dirty="0">
                <a:solidFill>
                  <a:schemeClr val="bg2"/>
                </a:solidFill>
              </a:rPr>
              <a:t>Magnet:</a:t>
            </a:r>
            <a:r>
              <a:rPr lang="en-US" sz="1600" dirty="0"/>
              <a:t> In-kind from Italy -- INFN working on magnet tender with </a:t>
            </a:r>
            <a:r>
              <a:rPr lang="en-US" sz="1600" dirty="0" err="1"/>
              <a:t>JLab</a:t>
            </a:r>
            <a:r>
              <a:rPr lang="en-US" sz="1600" dirty="0"/>
              <a:t> and CEA engineers reviewing documents; Programmatic Change Request ongoing to change from DOE to in-kind scope.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320E89-34E9-BA55-4502-FA6B4D274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43278B-140E-DA77-037F-E5F75520DCAA}"/>
              </a:ext>
            </a:extLst>
          </p:cNvPr>
          <p:cNvSpPr txBox="1"/>
          <p:nvPr/>
        </p:nvSpPr>
        <p:spPr>
          <a:xfrm>
            <a:off x="6966856" y="72257"/>
            <a:ext cx="5114771" cy="1015663"/>
          </a:xfrm>
          <a:prstGeom prst="rect">
            <a:avLst/>
          </a:prstGeom>
          <a:solidFill>
            <a:srgbClr val="6FB0DF"/>
          </a:solidFill>
          <a:ln w="6350">
            <a:solidFill>
              <a:srgbClr val="6FB0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Detector scope is about 40% of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~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$90M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in authorized CD-3A Long Lead Procurements, including 35% contingency</a:t>
            </a:r>
          </a:p>
        </p:txBody>
      </p:sp>
    </p:spTree>
    <p:extLst>
      <p:ext uri="{BB962C8B-B14F-4D97-AF65-F5344CB8AC3E}">
        <p14:creationId xmlns:p14="http://schemas.microsoft.com/office/powerpoint/2010/main" val="98034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5D0E8-EFAF-9647-97BC-BFF0359F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Long-Lead Procurement CD-3B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BAAF0-EAAA-1C49-9629-F8296CA08DDF}"/>
              </a:ext>
            </a:extLst>
          </p:cNvPr>
          <p:cNvSpPr txBox="1">
            <a:spLocks/>
          </p:cNvSpPr>
          <p:nvPr/>
        </p:nvSpPr>
        <p:spPr>
          <a:xfrm>
            <a:off x="355599" y="586867"/>
            <a:ext cx="9683345" cy="5585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3333FF"/>
                </a:solidFill>
              </a:rPr>
              <a:t>Continuation of CD-3A Scope</a:t>
            </a:r>
          </a:p>
          <a:p>
            <a:r>
              <a:rPr lang="en-US" sz="1600" dirty="0"/>
              <a:t>WBS 6.10.05: </a:t>
            </a:r>
            <a:r>
              <a:rPr lang="en-US" sz="1600" dirty="0">
                <a:ea typeface="Times New Roman" panose="02020603050405020304" pitchFamily="18" charset="0"/>
              </a:rPr>
              <a:t>Lead Tungstate Crystals for the Detector Backward EM Calorimeter</a:t>
            </a:r>
          </a:p>
          <a:p>
            <a:pPr lvl="1"/>
            <a:r>
              <a:rPr lang="en-US" sz="1200" dirty="0"/>
              <a:t>1000 pieces next step to complete the 3000 needed </a:t>
            </a:r>
            <a:endParaRPr lang="en-US" sz="1200" b="1" dirty="0">
              <a:solidFill>
                <a:srgbClr val="3333FF"/>
              </a:solidFill>
            </a:endParaRPr>
          </a:p>
          <a:p>
            <a:r>
              <a:rPr lang="en-US" sz="1600" dirty="0"/>
              <a:t>WBS 6.10.05: </a:t>
            </a:r>
            <a:r>
              <a:rPr lang="en-US" sz="1600" dirty="0">
                <a:ea typeface="Times New Roman" panose="02020603050405020304" pitchFamily="18" charset="0"/>
              </a:rPr>
              <a:t>Scintillating Fibers for the Detector Barrel and Forward EM Calorimeters</a:t>
            </a:r>
          </a:p>
          <a:p>
            <a:pPr lvl="1"/>
            <a:r>
              <a:rPr lang="en-US" sz="1200" dirty="0"/>
              <a:t>2</a:t>
            </a:r>
            <a:r>
              <a:rPr lang="en-US" sz="1200" baseline="30000" dirty="0"/>
              <a:t>nd</a:t>
            </a:r>
            <a:r>
              <a:rPr lang="en-US" sz="1200" dirty="0"/>
              <a:t> phase of 4 phases </a:t>
            </a:r>
            <a:r>
              <a:rPr lang="en-US" sz="1200" dirty="0">
                <a:sym typeface="Wingdings" pitchFamily="2" charset="2"/>
              </a:rPr>
              <a:t> 1264 km and 1065 km, respectively out of the 4900 km and 3000 km</a:t>
            </a:r>
            <a:endParaRPr lang="en-US" sz="1200" dirty="0"/>
          </a:p>
          <a:p>
            <a:r>
              <a:rPr lang="en-US" sz="1600" dirty="0"/>
              <a:t>WBS 6.10.06: </a:t>
            </a:r>
            <a:r>
              <a:rPr lang="en-US" sz="1600" dirty="0">
                <a:ea typeface="Times New Roman" panose="02020603050405020304" pitchFamily="18" charset="0"/>
              </a:rPr>
              <a:t>Steel Plates, machining, coating and welding of the Towers for the Detector Forward Hadronic Calorimeter</a:t>
            </a:r>
          </a:p>
          <a:p>
            <a:pPr lvl="1"/>
            <a:r>
              <a:rPr lang="en-US" sz="1200" dirty="0"/>
              <a:t>the next 200 units out of the 1066 total 8M towers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3333FF"/>
                </a:solidFill>
              </a:rPr>
              <a:t>New Items:</a:t>
            </a:r>
          </a:p>
          <a:p>
            <a:r>
              <a:rPr lang="en-US" sz="1800" dirty="0"/>
              <a:t>WBS 6.10.07: </a:t>
            </a:r>
            <a:r>
              <a:rPr lang="en-US" sz="1800" dirty="0">
                <a:ea typeface="Times New Roman" panose="02020603050405020304" pitchFamily="18" charset="0"/>
              </a:rPr>
              <a:t>Detector Solenoid Magnet Power Supply</a:t>
            </a:r>
          </a:p>
          <a:p>
            <a:pPr lvl="1"/>
            <a:r>
              <a:rPr lang="en-US" sz="1400" dirty="0">
                <a:ea typeface="Times New Roman" panose="02020603050405020304" pitchFamily="18" charset="0"/>
              </a:rPr>
              <a:t>Required for operation of the magnet at its design field which is required for the magnet acceptance</a:t>
            </a:r>
          </a:p>
          <a:p>
            <a:pPr lvl="1"/>
            <a:r>
              <a:rPr lang="en-US" sz="1400" dirty="0">
                <a:ea typeface="Times New Roman" panose="02020603050405020304" pitchFamily="18" charset="0"/>
              </a:rPr>
              <a:t>Reduces schedule risk due to competing project schedules </a:t>
            </a:r>
            <a:r>
              <a:rPr lang="en-US" sz="1400" dirty="0">
                <a:ea typeface="Times New Roman" panose="02020603050405020304" pitchFamily="18" charset="0"/>
                <a:sym typeface="Wingdings" pitchFamily="2" charset="2"/>
              </a:rPr>
              <a:t> installation accelerator vs. experimental equipment</a:t>
            </a:r>
            <a:endParaRPr lang="en-US" sz="1400" dirty="0">
              <a:ea typeface="Times New Roman" panose="02020603050405020304" pitchFamily="18" charset="0"/>
            </a:endParaRPr>
          </a:p>
          <a:p>
            <a:r>
              <a:rPr lang="en-US" sz="1800" dirty="0">
                <a:ea typeface="Times New Roman" panose="02020603050405020304" pitchFamily="18" charset="0"/>
              </a:rPr>
              <a:t>WBS 6.10.10: Flux Return Steel for the Electron and Hadron Endcap Structures</a:t>
            </a:r>
          </a:p>
          <a:p>
            <a:pPr lvl="1"/>
            <a:r>
              <a:rPr lang="en-US" sz="1400" dirty="0">
                <a:ea typeface="Times New Roman" panose="02020603050405020304" pitchFamily="18" charset="0"/>
              </a:rPr>
              <a:t>50% of needed magnet steel </a:t>
            </a:r>
            <a:r>
              <a:rPr lang="en-US" sz="1400" dirty="0">
                <a:ea typeface="Times New Roman" panose="02020603050405020304" pitchFamily="18" charset="0"/>
                <a:sym typeface="Wingdings" pitchFamily="2" charset="2"/>
              </a:rPr>
              <a:t> first phase hadron endcap flux return steel</a:t>
            </a:r>
            <a:endParaRPr lang="en-US" sz="1400" dirty="0">
              <a:ea typeface="Times New Roman" panose="02020603050405020304" pitchFamily="18" charset="0"/>
            </a:endParaRPr>
          </a:p>
          <a:p>
            <a:pPr lvl="1"/>
            <a:r>
              <a:rPr lang="en-US" sz="1400" dirty="0">
                <a:ea typeface="Times New Roman" panose="02020603050405020304" pitchFamily="18" charset="0"/>
              </a:rPr>
              <a:t>Required for operation of the magnet at its design field which is required for the magnet acceptance</a:t>
            </a:r>
          </a:p>
          <a:p>
            <a:r>
              <a:rPr lang="en-US" sz="1800" dirty="0">
                <a:ea typeface="Times New Roman" panose="02020603050405020304" pitchFamily="18" charset="0"/>
              </a:rPr>
              <a:t>WBS 6.10.08/09: </a:t>
            </a:r>
            <a:r>
              <a:rPr lang="en-US" sz="1800" dirty="0" err="1">
                <a:ea typeface="Times New Roman" panose="02020603050405020304" pitchFamily="18" charset="0"/>
              </a:rPr>
              <a:t>VTRx</a:t>
            </a:r>
            <a:r>
              <a:rPr lang="en-US" sz="1800" dirty="0">
                <a:ea typeface="Times New Roman" panose="02020603050405020304" pitchFamily="18" charset="0"/>
              </a:rPr>
              <a:t>+/</a:t>
            </a:r>
            <a:r>
              <a:rPr lang="en-US" sz="1800" dirty="0" err="1">
                <a:ea typeface="Times New Roman" panose="02020603050405020304" pitchFamily="18" charset="0"/>
              </a:rPr>
              <a:t>lpGBT</a:t>
            </a:r>
            <a:r>
              <a:rPr lang="en-US" sz="1800" dirty="0">
                <a:ea typeface="Times New Roman" panose="02020603050405020304" pitchFamily="18" charset="0"/>
              </a:rPr>
              <a:t> for MAPS tracker, </a:t>
            </a:r>
            <a:r>
              <a:rPr lang="en-US" sz="1800" dirty="0" err="1">
                <a:ea typeface="Times New Roman" panose="02020603050405020304" pitchFamily="18" charset="0"/>
              </a:rPr>
              <a:t>dRICH</a:t>
            </a:r>
            <a:r>
              <a:rPr lang="en-US" sz="1800" dirty="0">
                <a:ea typeface="Times New Roman" panose="02020603050405020304" pitchFamily="18" charset="0"/>
              </a:rPr>
              <a:t> and other subsystems to ensure homogenization</a:t>
            </a:r>
            <a:endParaRPr lang="en-US" sz="1800" dirty="0"/>
          </a:p>
          <a:p>
            <a:pPr lvl="1"/>
            <a:r>
              <a:rPr lang="en-US" sz="1400" dirty="0">
                <a:ea typeface="Times New Roman" panose="02020603050405020304" pitchFamily="18" charset="0"/>
              </a:rPr>
              <a:t>Includes 5500 Versatile Link Plus Transceivers (</a:t>
            </a:r>
            <a:r>
              <a:rPr lang="en-US" sz="1400" dirty="0" err="1">
                <a:ea typeface="Times New Roman" panose="02020603050405020304" pitchFamily="18" charset="0"/>
              </a:rPr>
              <a:t>VTRx</a:t>
            </a:r>
            <a:r>
              <a:rPr lang="en-US" sz="1400" dirty="0">
                <a:ea typeface="Times New Roman" panose="02020603050405020304" pitchFamily="18" charset="0"/>
              </a:rPr>
              <a:t>+) and 1500 Low Power </a:t>
            </a:r>
            <a:r>
              <a:rPr lang="en-US" sz="1400" dirty="0" err="1">
                <a:ea typeface="Times New Roman" panose="02020603050405020304" pitchFamily="18" charset="0"/>
              </a:rPr>
              <a:t>GigaBit</a:t>
            </a:r>
            <a:r>
              <a:rPr lang="en-US" sz="1400" dirty="0">
                <a:ea typeface="Times New Roman" panose="02020603050405020304" pitchFamily="18" charset="0"/>
              </a:rPr>
              <a:t> Transceivers (</a:t>
            </a:r>
            <a:r>
              <a:rPr lang="en-US" sz="1400" dirty="0" err="1">
                <a:ea typeface="Times New Roman" panose="02020603050405020304" pitchFamily="18" charset="0"/>
              </a:rPr>
              <a:t>lpGBT</a:t>
            </a:r>
            <a:r>
              <a:rPr lang="en-US" sz="1400" dirty="0">
                <a:ea typeface="Times New Roman" panose="02020603050405020304" pitchFamily="18" charset="0"/>
              </a:rPr>
              <a:t>)</a:t>
            </a:r>
          </a:p>
          <a:p>
            <a:pPr lvl="1"/>
            <a:r>
              <a:rPr lang="en-US" sz="1400" dirty="0">
                <a:effectLst/>
                <a:ea typeface="Times New Roman" panose="02020603050405020304" pitchFamily="18" charset="0"/>
              </a:rPr>
              <a:t>Take advantage from the planned production run by CERN, reduces cost and schedule risks as the alternative would be to develop a new design with new electronic components</a:t>
            </a:r>
            <a:endParaRPr lang="en-US" sz="1400" dirty="0">
              <a:ea typeface="Times New Roman" panose="02020603050405020304" pitchFamily="18" charset="0"/>
            </a:endParaRPr>
          </a:p>
        </p:txBody>
      </p:sp>
      <p:pic>
        <p:nvPicPr>
          <p:cNvPr id="1025" name="Picture 1" descr="page24image1608241776">
            <a:extLst>
              <a:ext uri="{FF2B5EF4-FFF2-40B4-BE49-F238E27FC236}">
                <a16:creationId xmlns:a16="http://schemas.microsoft.com/office/drawing/2014/main" id="{155C5803-3956-A04D-B105-D2EE1754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8942" y="4406042"/>
            <a:ext cx="891034" cy="14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4image1608197216">
            <a:extLst>
              <a:ext uri="{FF2B5EF4-FFF2-40B4-BE49-F238E27FC236}">
                <a16:creationId xmlns:a16="http://schemas.microsoft.com/office/drawing/2014/main" id="{B7F29480-36BE-E14C-BCCB-F77316A0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1557" y="5139895"/>
            <a:ext cx="1023406" cy="103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FAE8B6-84A2-E62D-B3DD-8E3F7AD36C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/>
        </p:blipFill>
        <p:spPr>
          <a:xfrm>
            <a:off x="9712764" y="3324649"/>
            <a:ext cx="1462199" cy="17920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60DEE-CAD3-2F5B-D941-1BB7C7E1E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98EEE3-695D-C39E-EF12-E94AE8E5D6D1}"/>
              </a:ext>
            </a:extLst>
          </p:cNvPr>
          <p:cNvSpPr txBox="1"/>
          <p:nvPr/>
        </p:nvSpPr>
        <p:spPr>
          <a:xfrm>
            <a:off x="9797141" y="63833"/>
            <a:ext cx="2235747" cy="2862322"/>
          </a:xfrm>
          <a:prstGeom prst="rect">
            <a:avLst/>
          </a:prstGeom>
          <a:solidFill>
            <a:srgbClr val="6FB0DF"/>
          </a:solidFill>
          <a:ln w="6350">
            <a:solidFill>
              <a:srgbClr val="6FB0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The EIC Project requested authority to execute ~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$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a typeface="Times New Roman" panose="02020603050405020304" pitchFamily="18" charset="0"/>
              </a:rPr>
              <a:t>53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M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in LLPs, including 35% contingency during CD-3B-review January 2025.</a:t>
            </a:r>
          </a:p>
        </p:txBody>
      </p:sp>
    </p:spTree>
    <p:extLst>
      <p:ext uri="{BB962C8B-B14F-4D97-AF65-F5344CB8AC3E}">
        <p14:creationId xmlns:p14="http://schemas.microsoft.com/office/powerpoint/2010/main" val="1714849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648D1-71DB-7C09-C8EC-C3E62068C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D4470-7247-4EC6-CF0E-0065EDF0E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CC025-D6BC-9E5F-22A8-A54011F77C59}"/>
              </a:ext>
            </a:extLst>
          </p:cNvPr>
          <p:cNvSpPr txBox="1"/>
          <p:nvPr/>
        </p:nvSpPr>
        <p:spPr>
          <a:xfrm>
            <a:off x="4444764" y="3141851"/>
            <a:ext cx="3302507" cy="58477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chemeClr val="bg2"/>
                </a:solidFill>
              </a:rPr>
              <a:t>Outlook to CD-2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657E5-7BFE-2898-15EC-032E7F9AAD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11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54C1F-E2A2-2043-8B75-B3F716ED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Project Detector R&amp;D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2E2F8-D222-4944-AC59-5AB49B28F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1099121"/>
            <a:ext cx="11499233" cy="3672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90136-00ED-C443-8C83-DBA05EE2871C}"/>
              </a:ext>
            </a:extLst>
          </p:cNvPr>
          <p:cNvSpPr txBox="1"/>
          <p:nvPr/>
        </p:nvSpPr>
        <p:spPr>
          <a:xfrm>
            <a:off x="575353" y="647272"/>
            <a:ext cx="6750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Details: </a:t>
            </a:r>
            <a:r>
              <a:rPr lang="en-US" dirty="0">
                <a:hlinkClick r:id="rId3"/>
              </a:rPr>
              <a:t>https://wiki.bnl.gov/conferences/index.php/General_Info</a:t>
            </a:r>
            <a:r>
              <a:rPr lang="en-US" dirty="0"/>
              <a:t> 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61B2876-D584-0147-A4CC-9010B46D151B}"/>
              </a:ext>
            </a:extLst>
          </p:cNvPr>
          <p:cNvCxnSpPr/>
          <p:nvPr/>
        </p:nvCxnSpPr>
        <p:spPr>
          <a:xfrm>
            <a:off x="1469204" y="4643919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2D76335-EA5E-FE4C-9577-4F903E73E781}"/>
              </a:ext>
            </a:extLst>
          </p:cNvPr>
          <p:cNvSpPr txBox="1"/>
          <p:nvPr/>
        </p:nvSpPr>
        <p:spPr>
          <a:xfrm>
            <a:off x="461963" y="4982966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finished in 2023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as not </a:t>
            </a:r>
            <a:r>
              <a:rPr lang="en-US" sz="1200" dirty="0" err="1">
                <a:solidFill>
                  <a:srgbClr val="0432FF"/>
                </a:solidFill>
              </a:rPr>
              <a:t>ePIC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baseline technology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400DF8-E03F-BF42-A977-B14297B78171}"/>
              </a:ext>
            </a:extLst>
          </p:cNvPr>
          <p:cNvCxnSpPr/>
          <p:nvPr/>
        </p:nvCxnSpPr>
        <p:spPr>
          <a:xfrm>
            <a:off x="4385352" y="4643919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00A3D8C-F9AC-AD42-8B67-C2B323FB5E8F}"/>
              </a:ext>
            </a:extLst>
          </p:cNvPr>
          <p:cNvSpPr txBox="1"/>
          <p:nvPr/>
        </p:nvSpPr>
        <p:spPr>
          <a:xfrm>
            <a:off x="3616166" y="4982966"/>
            <a:ext cx="1537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432FF"/>
                </a:solidFill>
              </a:rPr>
              <a:t>finished in 2023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as not </a:t>
            </a:r>
            <a:r>
              <a:rPr lang="en-US" sz="1200" dirty="0" err="1">
                <a:solidFill>
                  <a:srgbClr val="0432FF"/>
                </a:solidFill>
              </a:rPr>
              <a:t>ePIC</a:t>
            </a:r>
            <a:r>
              <a:rPr lang="en-US" sz="1200" dirty="0">
                <a:solidFill>
                  <a:srgbClr val="0432FF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</a:rPr>
              <a:t>baseline technology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3EC92D-8229-E144-B508-5B5C83A58B6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5069823" y="4643919"/>
            <a:ext cx="5" cy="1005926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82C73E3-2693-D244-8848-57692456FD74}"/>
              </a:ext>
            </a:extLst>
          </p:cNvPr>
          <p:cNvSpPr txBox="1"/>
          <p:nvPr/>
        </p:nvSpPr>
        <p:spPr>
          <a:xfrm>
            <a:off x="3731160" y="5649845"/>
            <a:ext cx="26773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finished in 2023</a:t>
            </a:r>
          </a:p>
          <a:p>
            <a:pPr algn="ctr"/>
            <a:r>
              <a:rPr lang="en-US" sz="1200" dirty="0"/>
              <a:t>as technology was</a:t>
            </a:r>
          </a:p>
          <a:p>
            <a:pPr algn="ctr"/>
            <a:r>
              <a:rPr lang="en-US" sz="1200" dirty="0"/>
              <a:t>very mature due to generic EIC R&amp;D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82C13F-FE0C-6546-ADF4-2471B899D257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10792501" y="4623371"/>
            <a:ext cx="12" cy="1005926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766880-92C2-6B4D-842B-68E847B7ADFA}"/>
              </a:ext>
            </a:extLst>
          </p:cNvPr>
          <p:cNvSpPr txBox="1"/>
          <p:nvPr/>
        </p:nvSpPr>
        <p:spPr>
          <a:xfrm>
            <a:off x="9293544" y="5629297"/>
            <a:ext cx="2997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finished in 2023</a:t>
            </a:r>
          </a:p>
          <a:p>
            <a:pPr algn="ctr"/>
            <a:r>
              <a:rPr lang="en-US" sz="1200" dirty="0"/>
              <a:t>as technology is</a:t>
            </a:r>
          </a:p>
          <a:p>
            <a:pPr algn="ctr"/>
            <a:r>
              <a:rPr lang="en-US" sz="1200" dirty="0"/>
              <a:t>very mature, focus on engineering design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37A068-E250-CD44-82F6-A13E0B1C3CFB}"/>
              </a:ext>
            </a:extLst>
          </p:cNvPr>
          <p:cNvCxnSpPr/>
          <p:nvPr/>
        </p:nvCxnSpPr>
        <p:spPr>
          <a:xfrm>
            <a:off x="3109644" y="465711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AF03B3-FA14-914B-A046-00D9C2A97E96}"/>
              </a:ext>
            </a:extLst>
          </p:cNvPr>
          <p:cNvSpPr txBox="1"/>
          <p:nvPr/>
        </p:nvSpPr>
        <p:spPr>
          <a:xfrm>
            <a:off x="3277266" y="5589265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D40E852-4CE5-1B45-861D-1677B2736FA9}"/>
              </a:ext>
            </a:extLst>
          </p:cNvPr>
          <p:cNvCxnSpPr/>
          <p:nvPr/>
        </p:nvCxnSpPr>
        <p:spPr>
          <a:xfrm>
            <a:off x="2279149" y="4638623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2137B7C-3D1D-EF49-B230-40A4DAF44B50}"/>
              </a:ext>
            </a:extLst>
          </p:cNvPr>
          <p:cNvSpPr txBox="1"/>
          <p:nvPr/>
        </p:nvSpPr>
        <p:spPr>
          <a:xfrm>
            <a:off x="1833937" y="4938756"/>
            <a:ext cx="86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Projected to finish</a:t>
            </a:r>
          </a:p>
          <a:p>
            <a:pPr algn="ctr"/>
            <a:r>
              <a:rPr lang="en-US" sz="1200" dirty="0"/>
              <a:t>in July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D69662-F6B8-2E4B-9166-4D3BE7DACB90}"/>
              </a:ext>
            </a:extLst>
          </p:cNvPr>
          <p:cNvCxnSpPr/>
          <p:nvPr/>
        </p:nvCxnSpPr>
        <p:spPr>
          <a:xfrm>
            <a:off x="5558299" y="4638623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5053AC7-EF53-044C-9CD2-89E0DB9D5BCF}"/>
              </a:ext>
            </a:extLst>
          </p:cNvPr>
          <p:cNvSpPr txBox="1"/>
          <p:nvPr/>
        </p:nvSpPr>
        <p:spPr>
          <a:xfrm>
            <a:off x="5193567" y="4938756"/>
            <a:ext cx="7457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finishing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B13975-B8A9-B34D-A518-8BDACFD035B9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285011" y="4618203"/>
            <a:ext cx="0" cy="236159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EE60C61-83A2-9A47-AB04-E50B0193F52C}"/>
              </a:ext>
            </a:extLst>
          </p:cNvPr>
          <p:cNvSpPr txBox="1"/>
          <p:nvPr/>
        </p:nvSpPr>
        <p:spPr>
          <a:xfrm>
            <a:off x="5863475" y="4854362"/>
            <a:ext cx="843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muRWell</a:t>
            </a:r>
            <a:r>
              <a:rPr lang="en-US" sz="1200" b="1" dirty="0"/>
              <a:t> finished</a:t>
            </a:r>
          </a:p>
          <a:p>
            <a:pPr algn="ctr"/>
            <a:r>
              <a:rPr lang="en-US" sz="1200" b="1" dirty="0"/>
              <a:t>in FY24</a:t>
            </a:r>
            <a:r>
              <a:rPr lang="en-US" sz="1200" dirty="0"/>
              <a:t>;</a:t>
            </a:r>
          </a:p>
          <a:p>
            <a:pPr algn="ctr"/>
            <a:r>
              <a:rPr lang="en-US" sz="1200" dirty="0"/>
              <a:t>CYMBAL finish in CY2025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E6258B-AE97-0643-8897-887232D5A74F}"/>
              </a:ext>
            </a:extLst>
          </p:cNvPr>
          <p:cNvCxnSpPr/>
          <p:nvPr/>
        </p:nvCxnSpPr>
        <p:spPr>
          <a:xfrm>
            <a:off x="11455798" y="4638623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180C793-DC95-DB4F-BEF6-17852621A12C}"/>
              </a:ext>
            </a:extLst>
          </p:cNvPr>
          <p:cNvSpPr txBox="1"/>
          <p:nvPr/>
        </p:nvSpPr>
        <p:spPr>
          <a:xfrm>
            <a:off x="11107096" y="4938756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F3BF1F4-4996-7043-BAD3-F372CF373AE5}"/>
              </a:ext>
            </a:extLst>
          </p:cNvPr>
          <p:cNvCxnSpPr/>
          <p:nvPr/>
        </p:nvCxnSpPr>
        <p:spPr>
          <a:xfrm>
            <a:off x="8056478" y="4638623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6AE41D-EFFD-2D49-AC18-1AA4FD275BC3}"/>
              </a:ext>
            </a:extLst>
          </p:cNvPr>
          <p:cNvSpPr txBox="1"/>
          <p:nvPr/>
        </p:nvSpPr>
        <p:spPr>
          <a:xfrm>
            <a:off x="7573341" y="4938756"/>
            <a:ext cx="1005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finished</a:t>
            </a:r>
          </a:p>
          <a:p>
            <a:pPr algn="ctr"/>
            <a:r>
              <a:rPr lang="en-US" sz="1200" b="1" dirty="0"/>
              <a:t>in FY24 </a:t>
            </a:r>
            <a:r>
              <a:rPr lang="en-US" sz="1200" dirty="0"/>
              <a:t>beyond INFN studies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69C25C-0058-11C1-B1C1-5452B7807A6D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3634094" y="4647597"/>
            <a:ext cx="1" cy="94166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17F843-308F-CABD-07D3-1ADA3B386428}"/>
              </a:ext>
            </a:extLst>
          </p:cNvPr>
          <p:cNvSpPr txBox="1"/>
          <p:nvPr/>
        </p:nvSpPr>
        <p:spPr>
          <a:xfrm>
            <a:off x="2710763" y="5031088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finished</a:t>
            </a:r>
          </a:p>
          <a:p>
            <a:pPr algn="ctr"/>
            <a:r>
              <a:rPr lang="en-US" sz="1200" b="1" dirty="0"/>
              <a:t>in FY24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BDF51DE-956D-DF87-1254-08F77A55EE1F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7151807" y="4618203"/>
            <a:ext cx="2033" cy="467221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034AF59-E96B-5C26-9425-FD192FAB61E5}"/>
              </a:ext>
            </a:extLst>
          </p:cNvPr>
          <p:cNvSpPr txBox="1"/>
          <p:nvPr/>
        </p:nvSpPr>
        <p:spPr>
          <a:xfrm>
            <a:off x="6794978" y="5085424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E38AFB-50FC-8D23-1C84-6B6071BD81D5}"/>
              </a:ext>
            </a:extLst>
          </p:cNvPr>
          <p:cNvSpPr txBox="1"/>
          <p:nvPr/>
        </p:nvSpPr>
        <p:spPr>
          <a:xfrm>
            <a:off x="8410467" y="5589265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finished</a:t>
            </a:r>
          </a:p>
          <a:p>
            <a:pPr algn="ctr"/>
            <a:r>
              <a:rPr lang="en-US" sz="1200" dirty="0"/>
              <a:t>in FY25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E2AA812-3A31-C5BC-3E5A-1BA21EBFF35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8767295" y="4647597"/>
            <a:ext cx="1" cy="941668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99404C-CBF6-7133-7A42-D63C4D0140C9}"/>
              </a:ext>
            </a:extLst>
          </p:cNvPr>
          <p:cNvCxnSpPr/>
          <p:nvPr/>
        </p:nvCxnSpPr>
        <p:spPr>
          <a:xfrm>
            <a:off x="9323241" y="465711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7AF7181-0E31-E58A-6043-1C906F844567}"/>
              </a:ext>
            </a:extLst>
          </p:cNvPr>
          <p:cNvSpPr txBox="1"/>
          <p:nvPr/>
        </p:nvSpPr>
        <p:spPr>
          <a:xfrm>
            <a:off x="8897201" y="4980410"/>
            <a:ext cx="86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Projected to finish</a:t>
            </a:r>
          </a:p>
          <a:p>
            <a:pPr algn="ctr"/>
            <a:r>
              <a:rPr lang="en-US" sz="1200" dirty="0"/>
              <a:t>in CY25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A7BC930-611B-5040-A4AF-DAD77127FDAE}"/>
              </a:ext>
            </a:extLst>
          </p:cNvPr>
          <p:cNvCxnSpPr/>
          <p:nvPr/>
        </p:nvCxnSpPr>
        <p:spPr>
          <a:xfrm>
            <a:off x="10139618" y="4634227"/>
            <a:ext cx="0" cy="339047"/>
          </a:xfrm>
          <a:prstGeom prst="straightConnector1">
            <a:avLst/>
          </a:prstGeom>
          <a:ln w="1905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CBE5FBB-AE5D-0174-B70B-CF48BA68D429}"/>
              </a:ext>
            </a:extLst>
          </p:cNvPr>
          <p:cNvSpPr txBox="1"/>
          <p:nvPr/>
        </p:nvSpPr>
        <p:spPr>
          <a:xfrm>
            <a:off x="9694406" y="4934360"/>
            <a:ext cx="861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Projected to finish</a:t>
            </a:r>
          </a:p>
          <a:p>
            <a:pPr algn="ctr"/>
            <a:r>
              <a:rPr lang="en-US" sz="1200" dirty="0"/>
              <a:t>in July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E0918962-4865-A2AB-F40E-DB704BF64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843A37C-F516-16FA-D5E5-D32EE49202BE}"/>
              </a:ext>
            </a:extLst>
          </p:cNvPr>
          <p:cNvSpPr txBox="1"/>
          <p:nvPr/>
        </p:nvSpPr>
        <p:spPr>
          <a:xfrm>
            <a:off x="9293545" y="63833"/>
            <a:ext cx="2739344" cy="707886"/>
          </a:xfrm>
          <a:prstGeom prst="rect">
            <a:avLst/>
          </a:prstGeom>
          <a:solidFill>
            <a:srgbClr val="6FB0DF"/>
          </a:solidFill>
          <a:ln w="6350">
            <a:solidFill>
              <a:srgbClr val="6FB0D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Projected completion: September 2025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6BE473-BDB9-48AC-1908-2337E8299E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74164" y="2178326"/>
            <a:ext cx="242987" cy="161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F10433A-1768-F280-C393-31EE9DDE2D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05194" y="2220236"/>
            <a:ext cx="242987" cy="16199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8992D1E-6DBB-D746-0142-7CB5E3CE691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49149" y="2207640"/>
            <a:ext cx="252282" cy="1755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99AB694-FC23-126D-F91C-2AE3DA1F0E4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42750" y="2199918"/>
            <a:ext cx="289037" cy="2011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0E6E56-8433-F9C9-1022-3B05B3E9DE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990326" y="2199918"/>
            <a:ext cx="254834" cy="169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4E75708-9276-7661-E76B-F54E56426C0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3699" y="2199918"/>
            <a:ext cx="254833" cy="1783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59DD65C-1FA3-53E9-7FFA-D7F6D3E19B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05716" y="2169438"/>
            <a:ext cx="254834" cy="169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9" name="Picture 48" descr="A picture containing shape&#10;&#10;Description automatically generated">
            <a:extLst>
              <a:ext uri="{FF2B5EF4-FFF2-40B4-BE49-F238E27FC236}">
                <a16:creationId xmlns:a16="http://schemas.microsoft.com/office/drawing/2014/main" id="{79E8517A-40D3-3363-7194-1751517B4A1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7968" y="2183648"/>
            <a:ext cx="304802" cy="20115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1A66B64-854F-5D26-99EE-3147994AFDB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745768" y="2205183"/>
            <a:ext cx="263365" cy="182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1" name="Picture 5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B10FABA-5F32-09E0-8755-3B723561ACC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504" y="2181806"/>
            <a:ext cx="262125" cy="1629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2" name="Picture 51" descr="Chart&#10;&#10;Description automatically generated with medium confidence">
            <a:extLst>
              <a:ext uri="{FF2B5EF4-FFF2-40B4-BE49-F238E27FC236}">
                <a16:creationId xmlns:a16="http://schemas.microsoft.com/office/drawing/2014/main" id="{BE64E849-3742-0E56-2048-B96DED89426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407" y="2401069"/>
            <a:ext cx="304130" cy="22570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2019F24-9379-24A9-AA20-9FF8CC69372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494872" y="2156860"/>
            <a:ext cx="397012" cy="201153"/>
          </a:xfrm>
          <a:prstGeom prst="rect">
            <a:avLst/>
          </a:prstGeom>
        </p:spPr>
      </p:pic>
      <p:pic>
        <p:nvPicPr>
          <p:cNvPr id="54" name="Picture 53" descr="A picture containing logo&#10;&#10;Description automatically generated">
            <a:extLst>
              <a:ext uri="{FF2B5EF4-FFF2-40B4-BE49-F238E27FC236}">
                <a16:creationId xmlns:a16="http://schemas.microsoft.com/office/drawing/2014/main" id="{3B179406-19D5-7595-84D8-B886AEEB4976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4088" y="2425623"/>
            <a:ext cx="298004" cy="201153"/>
          </a:xfrm>
          <a:prstGeom prst="rect">
            <a:avLst/>
          </a:prstGeom>
        </p:spPr>
      </p:pic>
      <p:pic>
        <p:nvPicPr>
          <p:cNvPr id="55" name="Picture 54" descr="Background pattern&#10;&#10;Description automatically generated">
            <a:extLst>
              <a:ext uri="{FF2B5EF4-FFF2-40B4-BE49-F238E27FC236}">
                <a16:creationId xmlns:a16="http://schemas.microsoft.com/office/drawing/2014/main" id="{FA4F0B13-8564-D6FF-587C-A0E46B3F1F4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12056" y="2188123"/>
            <a:ext cx="278172" cy="169890"/>
          </a:xfrm>
          <a:prstGeom prst="rect">
            <a:avLst/>
          </a:prstGeom>
        </p:spPr>
      </p:pic>
      <p:pic>
        <p:nvPicPr>
          <p:cNvPr id="56" name="Picture 55" descr="Background pattern&#10;&#10;Description automatically generated">
            <a:extLst>
              <a:ext uri="{FF2B5EF4-FFF2-40B4-BE49-F238E27FC236}">
                <a16:creationId xmlns:a16="http://schemas.microsoft.com/office/drawing/2014/main" id="{45992116-4742-FBD1-D146-1F419837F0F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194056" y="1700443"/>
            <a:ext cx="278172" cy="16989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0930BD1-A85C-4366-4154-F209BF88927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0246908" y="2426163"/>
            <a:ext cx="263365" cy="182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2C48D37-BBB4-FA1C-781F-29E07C9FEE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750033" y="2437875"/>
            <a:ext cx="254834" cy="169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EEA795-3783-01F2-7805-F7BF207D89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785133" y="2309841"/>
            <a:ext cx="263365" cy="1824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5" name="Picture 34" descr="A red white and green flag&#10;&#10;AI-generated content may be incorrect.">
            <a:extLst>
              <a:ext uri="{FF2B5EF4-FFF2-40B4-BE49-F238E27FC236}">
                <a16:creationId xmlns:a16="http://schemas.microsoft.com/office/drawing/2014/main" id="{6D0B1154-D5A2-4245-F128-812F73241CA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03319" y="2207641"/>
            <a:ext cx="336042" cy="1725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 descr="A red white and green flag&#10;&#10;AI-generated content may be incorrect.">
            <a:extLst>
              <a:ext uri="{FF2B5EF4-FFF2-40B4-BE49-F238E27FC236}">
                <a16:creationId xmlns:a16="http://schemas.microsoft.com/office/drawing/2014/main" id="{0734A006-D4C1-E8A4-926E-F7ACB71F07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04657" y="2160125"/>
            <a:ext cx="336042" cy="172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3146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32A42-426A-AA02-3EFA-FF4A93B1D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D0FEFC-8CA6-473C-633A-FD64F71A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3FC4-5F14-FA1A-CF9B-D981A8FA8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43730"/>
            <a:ext cx="6948314" cy="55593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500" dirty="0"/>
              <a:t>The schedule is driven by: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100" b="1" dirty="0">
                <a:solidFill>
                  <a:srgbClr val="0432FF"/>
                </a:solidFill>
              </a:rPr>
              <a:t>To hold the date for the CD-2 IPR of June 2026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To keep the (inter)national user community engaged and limit the danger to lose groups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200" dirty="0"/>
              <a:t>all subdetectors need to be more or less ready at the same time to be assembled to </a:t>
            </a:r>
            <a:r>
              <a:rPr lang="en-US" sz="1200" dirty="0" err="1"/>
              <a:t>ePIC</a:t>
            </a:r>
            <a:endParaRPr lang="en-US" sz="12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 marL="0" indent="0">
              <a:lnSpc>
                <a:spcPct val="120000"/>
              </a:lnSpc>
              <a:buNone/>
            </a:pPr>
            <a:endParaRPr lang="en-US" sz="15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The schedule drivers are: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Superconducting Solenoid </a:t>
            </a: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200" dirty="0">
                <a:sym typeface="Wingdings" pitchFamily="2" charset="2"/>
              </a:rPr>
              <a:t> CD-3A item</a:t>
            </a:r>
            <a:endParaRPr lang="en-US" sz="12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Silicon Sensors (MAPS, AC-LGAD &amp; ASTROPIX)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ASIC long time frames only one ASIC designed from scratch all others are modifications to existing ASICS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Items with long production times, single vendor and complex assembly 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chemeClr val="bg2"/>
                </a:solidFill>
                <a:sym typeface="Wingdings" pitchFamily="2" charset="2"/>
              </a:rPr>
              <a:t>     </a:t>
            </a:r>
            <a:r>
              <a:rPr lang="en-US" sz="1200" dirty="0">
                <a:sym typeface="Wingdings" pitchFamily="2" charset="2"/>
              </a:rPr>
              <a:t> CD-3A &amp; CD-3B</a:t>
            </a:r>
            <a:endParaRPr lang="en-US" sz="1200" dirty="0"/>
          </a:p>
          <a:p>
            <a:pPr lvl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International agreements driving in-kind and MAPS design (agreement with CERN)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81F3F-880F-7DD1-E8AB-EC5AFF183D04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67C2F-1ACA-BE72-F473-5FEA2544C5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83071" y="9961"/>
            <a:ext cx="4043843" cy="6830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B9988-7C31-2154-CFFB-4EC7C4773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2020" y="1441044"/>
            <a:ext cx="5153980" cy="295895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8F28D-585D-9364-40BB-E9CCD767E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DC572F-8B1B-2E45-3380-3AED7208808C}"/>
              </a:ext>
            </a:extLst>
          </p:cNvPr>
          <p:cNvSpPr txBox="1"/>
          <p:nvPr/>
        </p:nvSpPr>
        <p:spPr>
          <a:xfrm>
            <a:off x="8173622" y="923791"/>
            <a:ext cx="229101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200" dirty="0"/>
              <a:t>R&amp;D is fully finished in FY2025</a:t>
            </a:r>
          </a:p>
        </p:txBody>
      </p:sp>
    </p:spTree>
    <p:extLst>
      <p:ext uri="{BB962C8B-B14F-4D97-AF65-F5344CB8AC3E}">
        <p14:creationId xmlns:p14="http://schemas.microsoft.com/office/powerpoint/2010/main" val="2574615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88A74-2055-FA95-ED27-0B8AC89D9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921D1F-D2C5-D32F-4D1E-6779AEF57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Risks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F77F9-4EE4-3EBE-B61D-4948A61D8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9F066E-12B3-985A-8739-11DA27012B76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2C79C8-C3F3-17E9-FD03-AD3990DCCB75}"/>
              </a:ext>
            </a:extLst>
          </p:cNvPr>
          <p:cNvSpPr txBox="1"/>
          <p:nvPr/>
        </p:nvSpPr>
        <p:spPr>
          <a:xfrm>
            <a:off x="462579" y="578967"/>
            <a:ext cx="11530333" cy="584775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400"/>
              </a:spcAft>
            </a:pPr>
            <a:r>
              <a:rPr lang="en-US" sz="2000" b="1" dirty="0">
                <a:solidFill>
                  <a:srgbClr val="3333FF"/>
                </a:solidFill>
                <a:sym typeface="Wingdings" panose="05000000000000000000" pitchFamily="2" charset="2"/>
              </a:rPr>
              <a:t>Overall Detector Risk summary: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We have added several risks, folding in comments from tracking reviews, off-project dependency reviews, and recent lessons learned from sister collider and collider detector experience.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  <a:sym typeface="Wingdings" panose="05000000000000000000" pitchFamily="2" charset="2"/>
              </a:rPr>
              <a:t>Pre-mitigated high risks: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magnet (CD-3A scope)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accelerator/detector integration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silicon vertex tracker delay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delay in off-project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integration labor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readout electronics (CD-3B scope)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magnet flux return steel (CD-3B scope).</a:t>
            </a:r>
            <a:endParaRPr lang="en-US" sz="2000" b="1" dirty="0">
              <a:solidFill>
                <a:srgbClr val="3333FF"/>
              </a:solidFill>
              <a:sym typeface="Wingdings" panose="05000000000000000000" pitchFamily="2" charset="2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333FF"/>
                </a:solidFill>
                <a:sym typeface="Wingdings" panose="05000000000000000000" pitchFamily="2" charset="2"/>
              </a:rPr>
              <a:t>Post-mitigated high risk</a:t>
            </a:r>
            <a:r>
              <a:rPr lang="en-US" sz="2000" dirty="0">
                <a:sym typeface="Wingdings" panose="05000000000000000000" pitchFamily="2" charset="2"/>
              </a:rPr>
              <a:t>:</a:t>
            </a:r>
            <a:endParaRPr lang="en-US" sz="1600" dirty="0">
              <a:sym typeface="Wingdings" panose="05000000000000000000" pitchFamily="2" charset="2"/>
            </a:endParaRP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magnet delay – will stay as high until magnet low-current test to prove conductor quality.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accelerator/detector integration – risk mitigated at end of design phase, but residual risk up to operations phase</a:t>
            </a:r>
          </a:p>
          <a:p>
            <a:pPr marL="914400" lvl="1" indent="-457200">
              <a:spcAft>
                <a:spcPts val="400"/>
              </a:spcAft>
              <a:buFont typeface="+mj-lt"/>
              <a:buAutoNum type="arabicPeriod"/>
            </a:pPr>
            <a:r>
              <a:rPr lang="en-US" sz="1600" dirty="0">
                <a:sym typeface="Wingdings" panose="05000000000000000000" pitchFamily="2" charset="2"/>
              </a:rPr>
              <a:t>delay in MAPS sensors – impact of not being able to do agreements and of final assembly/integration issues</a:t>
            </a:r>
            <a:endParaRPr lang="en-US" sz="2000" dirty="0">
              <a:sym typeface="Wingdings" panose="05000000000000000000" pitchFamily="2" charset="2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Post-mitigated moderate risks: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backgrounds, DIRC bar reuse (or not), failure to reach $100M in-kind goal, AC-LGAD, HRPPDs, </a:t>
            </a:r>
            <a:r>
              <a:rPr lang="en-US" sz="1600" dirty="0" err="1">
                <a:sym typeface="Wingdings" panose="05000000000000000000" pitchFamily="2" charset="2"/>
              </a:rPr>
              <a:t>Astropix</a:t>
            </a:r>
            <a:r>
              <a:rPr lang="en-US" sz="1600" dirty="0">
                <a:sym typeface="Wingdings" panose="05000000000000000000" pitchFamily="2" charset="2"/>
              </a:rPr>
              <a:t>, hadron polarimetry @ EIC beam currents.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F6EF3-71CA-388E-DD24-99C8BC779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Detector 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Reviews planned for 2025</a:t>
            </a:r>
            <a:endParaRPr lang="en-US" sz="2800" b="1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3308FE-FF12-38E1-A3AA-8DC95C023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BA2C1-7B06-4C41-B5BE-761BEE20D392}"/>
              </a:ext>
            </a:extLst>
          </p:cNvPr>
          <p:cNvSpPr txBox="1"/>
          <p:nvPr/>
        </p:nvSpPr>
        <p:spPr>
          <a:xfrm>
            <a:off x="307866" y="324848"/>
            <a:ext cx="11884135" cy="66479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MPGD Tracking Detectors (6.10.03.02) – Summer/Fall 2025 – Note: FDR only after completion of first engineering test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(6.10.03.01) – Fall 2025 – TBD, pending early results of ITS3 ER2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Cherenkov-based Particle Identification Detectors (6.10.04;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April 1-2,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November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PDR3: Barrel EM Cal (6.10.05.02) – August 28-29 (?) 2025  </a:t>
            </a:r>
            <a:r>
              <a:rPr lang="en-US" sz="1400" b="1" dirty="0">
                <a:solidFill>
                  <a:srgbClr val="0432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Confirmed for September </a:t>
            </a:r>
            <a:r>
              <a:rPr lang="en-US" sz="14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17-18 to accommodate reviewers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Backward HCAL (6.10.06.01) – ~September 2025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Magnet Cryogenics and infrastructure (6.10.07) – September/October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Electronics/DAQ-computing (6.10.08. 6.10.09.01) – </a:t>
            </a:r>
            <a:r>
              <a:rPr lang="en-US" sz="1400" b="1" dirty="0" err="1">
                <a:solidFill>
                  <a:srgbClr val="0432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Confimed</a:t>
            </a:r>
            <a:r>
              <a:rPr lang="en-US" sz="1400" b="1" dirty="0">
                <a:solidFill>
                  <a:srgbClr val="0432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September 3-4 2025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this does not include slow controls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DAQ-Slow Controls (6.10.09.02) – November/December 2025 – Later to ensure integration DAQ in the collider common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September/October – everything outside GST, includes cradle, HCAL,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November/December 2025 – everything inside GST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(6.10.11) – November/December 2025 – includes 6.10.14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(6.10.14) – September/October 2025</a:t>
            </a: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January/February 2026</a:t>
            </a:r>
            <a:endParaRPr lang="en-US" sz="1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 Design Review of the BABAR DIRC Bar Refurbishment for the High Performance DIRC Particle Identification Detector – April 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Forward EM Calorimetry (6.10.05.03)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aim for last week July (July 31?)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reconsidered and will do PDR this Fall</a:t>
            </a:r>
            <a:endParaRPr lang="en-US" sz="1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EM Calorimetry –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February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2026?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Barrel &amp; Forward HCAL (6.10.05.01; 6.10.06.02; 6.10.06.03) 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will do PDR this Fall</a:t>
            </a:r>
            <a:endParaRPr lang="en-US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CD-3B Review – January 7-9,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“Red Team” Review (acts as Director’s Review for DOE OPA Focused Status Review) – May 20-21,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Focused Status Review – August 5-7,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 International Computing Organization (EICO) – April 2–4, 2025 @BNL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R&amp;D Day hosted by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EIC Project – April 16-17,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interchange meeting with EIC Computing and Software Advisory Committee (ECSAC) – May 12,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5-6, 2025 – Prague, Czech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DAC Meeting – Comprehensive look to design status and readiness for CD-2</a:t>
            </a:r>
            <a:r>
              <a:rPr lang="en-US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11-13, 2025.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Meeting: November 4-5, 2025 - BNL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15760-AB73-4AD9-B3A8-7969F68AEFA0}"/>
              </a:ext>
            </a:extLst>
          </p:cNvPr>
          <p:cNvSpPr txBox="1"/>
          <p:nvPr/>
        </p:nvSpPr>
        <p:spPr>
          <a:xfrm>
            <a:off x="9276273" y="4422475"/>
            <a:ext cx="267624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Issue has been dearth of mechanical engineers to start drawings</a:t>
            </a:r>
          </a:p>
        </p:txBody>
      </p:sp>
    </p:spTree>
    <p:extLst>
      <p:ext uri="{BB962C8B-B14F-4D97-AF65-F5344CB8AC3E}">
        <p14:creationId xmlns:p14="http://schemas.microsoft.com/office/powerpoint/2010/main" val="3256123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87D2-BE0B-7CAE-8DF3-4571B3CF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815296" cy="480349"/>
          </a:xfrm>
        </p:spPr>
        <p:txBody>
          <a:bodyPr>
            <a:noAutofit/>
          </a:bodyPr>
          <a:lstStyle/>
          <a:p>
            <a:r>
              <a:rPr lang="en-US" sz="2800"/>
              <a:t>Scope Subproject: </a:t>
            </a:r>
            <a:r>
              <a:rPr lang="en-US" sz="2800" err="1"/>
              <a:t>ePIC</a:t>
            </a:r>
            <a:r>
              <a:rPr lang="en-US" sz="2800"/>
              <a:t> – EIC General-Purpose Detector</a:t>
            </a:r>
          </a:p>
        </p:txBody>
      </p:sp>
      <p:pic>
        <p:nvPicPr>
          <p:cNvPr id="3" name="Picture 2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AA9B86ED-3DDE-4203-4B8E-90D6D8BA4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" t="20692" r="11974" b="110"/>
          <a:stretch/>
        </p:blipFill>
        <p:spPr>
          <a:xfrm rot="21380903">
            <a:off x="166411" y="1964066"/>
            <a:ext cx="9461680" cy="3916899"/>
          </a:xfrm>
          <a:prstGeom prst="round2Diag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E9A059-E99F-8344-DC50-8D371A9A9FC5}"/>
              </a:ext>
            </a:extLst>
          </p:cNvPr>
          <p:cNvSpPr txBox="1"/>
          <p:nvPr/>
        </p:nvSpPr>
        <p:spPr>
          <a:xfrm rot="20177269">
            <a:off x="2405628" y="4160054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FC00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C2EDB7-DC78-E3E6-A14A-3903B59B2E05}"/>
              </a:ext>
            </a:extLst>
          </p:cNvPr>
          <p:cNvSpPr txBox="1"/>
          <p:nvPr/>
        </p:nvSpPr>
        <p:spPr>
          <a:xfrm rot="20225625">
            <a:off x="7400534" y="2124899"/>
            <a:ext cx="869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8AD8"/>
                </a:solidFill>
                <a:latin typeface="Arial" panose="020B0604020202020204"/>
              </a:rPr>
              <a:t>e beam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96A35B-E0EE-8B86-A204-4CBA172088A8}"/>
              </a:ext>
            </a:extLst>
          </p:cNvPr>
          <p:cNvSpPr/>
          <p:nvPr/>
        </p:nvSpPr>
        <p:spPr>
          <a:xfrm rot="20239708">
            <a:off x="442640" y="5453978"/>
            <a:ext cx="1054235" cy="129332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CDE985-6333-F68D-1EF3-A888D8812032}"/>
              </a:ext>
            </a:extLst>
          </p:cNvPr>
          <p:cNvCxnSpPr>
            <a:cxnSpLocks/>
          </p:cNvCxnSpPr>
          <p:nvPr/>
        </p:nvCxnSpPr>
        <p:spPr>
          <a:xfrm flipV="1">
            <a:off x="3495346" y="3741240"/>
            <a:ext cx="916696" cy="39241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9FCF50-8D71-AB74-F483-C99E1DE6A56E}"/>
              </a:ext>
            </a:extLst>
          </p:cNvPr>
          <p:cNvCxnSpPr>
            <a:cxnSpLocks/>
          </p:cNvCxnSpPr>
          <p:nvPr/>
        </p:nvCxnSpPr>
        <p:spPr>
          <a:xfrm flipH="1">
            <a:off x="6549833" y="2494330"/>
            <a:ext cx="878481" cy="387537"/>
          </a:xfrm>
          <a:prstGeom prst="straightConnector1">
            <a:avLst/>
          </a:prstGeom>
          <a:ln w="28575">
            <a:solidFill>
              <a:srgbClr val="FF8A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2E0B559-5D0E-FB4D-76EB-CB20917D45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09" t="1339" r="18223"/>
          <a:stretch/>
        </p:blipFill>
        <p:spPr>
          <a:xfrm>
            <a:off x="361985" y="712218"/>
            <a:ext cx="3663253" cy="3286025"/>
          </a:xfrm>
          <a:prstGeom prst="round2Diag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81EEA9FE-909E-38E4-2CCB-C59E752F7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4413" y="654396"/>
            <a:ext cx="556781" cy="400573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0E7426ED-6289-CBD0-D94D-5E6EC393D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558" y="3207433"/>
            <a:ext cx="438709" cy="31562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BCDE308-AC76-502E-F6A9-BD94AF7CC3AD}"/>
              </a:ext>
            </a:extLst>
          </p:cNvPr>
          <p:cNvCxnSpPr/>
          <p:nvPr/>
        </p:nvCxnSpPr>
        <p:spPr>
          <a:xfrm flipH="1" flipV="1">
            <a:off x="3953694" y="886265"/>
            <a:ext cx="2003573" cy="2167703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A196AE-E28F-409B-8989-3C9E4BBB851F}"/>
              </a:ext>
            </a:extLst>
          </p:cNvPr>
          <p:cNvCxnSpPr>
            <a:cxnSpLocks/>
          </p:cNvCxnSpPr>
          <p:nvPr/>
        </p:nvCxnSpPr>
        <p:spPr>
          <a:xfrm flipH="1" flipV="1">
            <a:off x="1056843" y="3903092"/>
            <a:ext cx="4399977" cy="95151"/>
          </a:xfrm>
          <a:prstGeom prst="line">
            <a:avLst/>
          </a:prstGeom>
          <a:ln w="127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eic-particle-collisions_51980053939">
            <a:hlinkClick r:id="" action="ppaction://media"/>
            <a:extLst>
              <a:ext uri="{FF2B5EF4-FFF2-40B4-BE49-F238E27FC236}">
                <a16:creationId xmlns:a16="http://schemas.microsoft.com/office/drawing/2014/main" id="{0E591477-B6A1-F1E9-F8C7-F5A08CB332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01079" y="678763"/>
            <a:ext cx="3852809" cy="99958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3BE2FC-1EDF-77B3-141D-39FE5D093FA0}"/>
              </a:ext>
            </a:extLst>
          </p:cNvPr>
          <p:cNvCxnSpPr>
            <a:cxnSpLocks/>
          </p:cNvCxnSpPr>
          <p:nvPr/>
        </p:nvCxnSpPr>
        <p:spPr>
          <a:xfrm>
            <a:off x="4185295" y="1162801"/>
            <a:ext cx="1644606" cy="0"/>
          </a:xfrm>
          <a:prstGeom prst="straightConnector1">
            <a:avLst/>
          </a:prstGeom>
          <a:ln w="38100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AD9D9E-8DC7-072D-1491-A64EDA3B8A63}"/>
              </a:ext>
            </a:extLst>
          </p:cNvPr>
          <p:cNvCxnSpPr>
            <a:cxnSpLocks/>
          </p:cNvCxnSpPr>
          <p:nvPr/>
        </p:nvCxnSpPr>
        <p:spPr>
          <a:xfrm flipH="1">
            <a:off x="9792030" y="1154748"/>
            <a:ext cx="1864961" cy="8053"/>
          </a:xfrm>
          <a:prstGeom prst="straightConnector1">
            <a:avLst/>
          </a:prstGeom>
          <a:ln w="38100">
            <a:solidFill>
              <a:srgbClr val="FF8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69F3463-3B5D-FE19-9C0A-465DFA8C6F97}"/>
              </a:ext>
            </a:extLst>
          </p:cNvPr>
          <p:cNvSpPr txBox="1"/>
          <p:nvPr/>
        </p:nvSpPr>
        <p:spPr>
          <a:xfrm>
            <a:off x="9901207" y="74494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/>
              <a:t>electron beam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E16471-BB0C-0B14-F707-5C1B6D91861C}"/>
              </a:ext>
            </a:extLst>
          </p:cNvPr>
          <p:cNvSpPr txBox="1"/>
          <p:nvPr/>
        </p:nvSpPr>
        <p:spPr>
          <a:xfrm>
            <a:off x="4391981" y="783257"/>
            <a:ext cx="1231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/>
              <a:t>p/A beam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DBCAEA-2EB0-38FC-5AFE-4B4B4A6936B7}"/>
              </a:ext>
            </a:extLst>
          </p:cNvPr>
          <p:cNvSpPr txBox="1"/>
          <p:nvPr/>
        </p:nvSpPr>
        <p:spPr>
          <a:xfrm>
            <a:off x="7344411" y="3129697"/>
            <a:ext cx="48082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ArialMT"/>
              </a:rPr>
              <a:t> </a:t>
            </a:r>
            <a:r>
              <a:rPr lang="en-US" sz="2000" b="1" dirty="0" err="1">
                <a:latin typeface="ArialMT"/>
              </a:rPr>
              <a:t>ePIC</a:t>
            </a:r>
            <a:r>
              <a:rPr lang="en-US" sz="2000" b="1" dirty="0">
                <a:latin typeface="ArialMT"/>
              </a:rPr>
              <a:t>:</a:t>
            </a:r>
            <a:endParaRPr lang="en-US" sz="2000" b="1" dirty="0">
              <a:effectLst/>
              <a:latin typeface="ArialMT"/>
            </a:endParaRPr>
          </a:p>
          <a:p>
            <a:pPr>
              <a:buNone/>
            </a:pPr>
            <a:r>
              <a:rPr lang="en-US" sz="1800" dirty="0">
                <a:effectLst/>
              </a:rPr>
              <a:t>26 subsystems over ± 40 m</a:t>
            </a:r>
          </a:p>
          <a:p>
            <a:pPr>
              <a:buNone/>
            </a:pPr>
            <a:r>
              <a:rPr lang="en-US" dirty="0"/>
              <a:t>to measure particle momenta, energy </a:t>
            </a:r>
          </a:p>
          <a:p>
            <a:pPr>
              <a:buNone/>
            </a:pPr>
            <a:r>
              <a:rPr lang="en-US" dirty="0"/>
              <a:t>and particle type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3 electromagnetic calorimeters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3 hadronic calorimeters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Silicon and Multi-pattern gas detectors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3 RICH detector (</a:t>
            </a:r>
            <a:r>
              <a:rPr lang="en-US" sz="1400" dirty="0" err="1"/>
              <a:t>pfRICH</a:t>
            </a:r>
            <a:r>
              <a:rPr lang="en-US" sz="1400" dirty="0"/>
              <a:t>, DIRC, </a:t>
            </a:r>
            <a:r>
              <a:rPr lang="en-US" sz="1400" dirty="0" err="1"/>
              <a:t>dRICH</a:t>
            </a:r>
            <a:r>
              <a:rPr lang="en-US" sz="1400" dirty="0"/>
              <a:t>)+ time-of-flight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7 </a:t>
            </a:r>
            <a:r>
              <a:rPr lang="en-US" sz="1400" dirty="0" err="1"/>
              <a:t>Auxillary</a:t>
            </a:r>
            <a:r>
              <a:rPr lang="en-US" sz="1400" dirty="0"/>
              <a:t> detectors (Si + </a:t>
            </a:r>
            <a:r>
              <a:rPr lang="en-US" sz="1400" dirty="0" err="1"/>
              <a:t>HCal</a:t>
            </a:r>
            <a:r>
              <a:rPr lang="en-US" sz="1400" dirty="0"/>
              <a:t> + </a:t>
            </a:r>
            <a:r>
              <a:rPr lang="en-US" sz="1400" dirty="0" err="1"/>
              <a:t>ECals</a:t>
            </a:r>
            <a:r>
              <a:rPr lang="en-US" sz="1400" dirty="0"/>
              <a:t>)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electron and hadron polarimetry</a:t>
            </a:r>
          </a:p>
          <a:p>
            <a:pPr>
              <a:buNone/>
            </a:pPr>
            <a:r>
              <a:rPr lang="en-US" sz="1800" b="1" dirty="0">
                <a:solidFill>
                  <a:srgbClr val="0230FF"/>
                </a:solidFill>
                <a:effectLst/>
                <a:sym typeface="Wingdings" pitchFamily="2" charset="2"/>
              </a:rPr>
              <a:t> </a:t>
            </a:r>
            <a:r>
              <a:rPr lang="en-US" sz="1800" b="1" dirty="0">
                <a:solidFill>
                  <a:srgbClr val="0230FF"/>
                </a:solidFill>
                <a:effectLst/>
              </a:rPr>
              <a:t>8 world first technologies</a:t>
            </a:r>
            <a:r>
              <a:rPr lang="en-US" dirty="0"/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59F95D-B0BC-1074-86BB-59DE5D6DB1BF}"/>
              </a:ext>
            </a:extLst>
          </p:cNvPr>
          <p:cNvSpPr txBox="1"/>
          <p:nvPr/>
        </p:nvSpPr>
        <p:spPr>
          <a:xfrm>
            <a:off x="2502036" y="5168250"/>
            <a:ext cx="45398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Highest scientific flexibility</a:t>
            </a:r>
          </a:p>
          <a:p>
            <a:r>
              <a:rPr lang="en-US" sz="160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>
                <a:sym typeface="Wingdings" pitchFamily="2" charset="2"/>
              </a:rPr>
              <a:t> fully s</a:t>
            </a:r>
            <a:r>
              <a:rPr lang="en-US" sz="1600"/>
              <a:t>treaming readout electronics and data </a:t>
            </a:r>
          </a:p>
          <a:p>
            <a:r>
              <a:rPr lang="en-US" sz="1600"/>
              <a:t>     acquisition</a:t>
            </a:r>
          </a:p>
          <a:p>
            <a:r>
              <a:rPr lang="en-US" sz="1600">
                <a:solidFill>
                  <a:srgbClr val="0432FF"/>
                </a:solidFill>
                <a:sym typeface="Wingdings" pitchFamily="2" charset="2"/>
              </a:rPr>
              <a:t></a:t>
            </a:r>
            <a:r>
              <a:rPr lang="en-US" sz="1600">
                <a:sym typeface="Wingdings" pitchFamily="2" charset="2"/>
              </a:rPr>
              <a:t> integration AI/ML capabilities from the start</a:t>
            </a:r>
            <a:endParaRPr lang="en-US" sz="160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AE188-6279-295B-6936-38C65CF43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8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20B39-149C-445B-89B5-8AB777D84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74A229-E986-D76E-E8CB-E8DB051C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to Baseline – Design Maturity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51349A-89E6-0D90-763A-E24875AAE248}"/>
              </a:ext>
            </a:extLst>
          </p:cNvPr>
          <p:cNvSpPr txBox="1">
            <a:spLocks/>
          </p:cNvSpPr>
          <p:nvPr/>
        </p:nvSpPr>
        <p:spPr>
          <a:xfrm>
            <a:off x="462579" y="705138"/>
            <a:ext cx="3600400" cy="5291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itchFamily="2" charset="2"/>
              <a:buNone/>
            </a:pPr>
            <a:r>
              <a:rPr lang="en-US" sz="1800"/>
              <a:t>Cost-weighted design maturity:</a:t>
            </a:r>
          </a:p>
          <a:p>
            <a:pPr>
              <a:lnSpc>
                <a:spcPct val="120000"/>
              </a:lnSpc>
            </a:pPr>
            <a:r>
              <a:rPr lang="en-US" sz="1800"/>
              <a:t>Present design maturity at 60%</a:t>
            </a:r>
          </a:p>
          <a:p>
            <a:pPr>
              <a:lnSpc>
                <a:spcPct val="120000"/>
              </a:lnSpc>
            </a:pPr>
            <a:r>
              <a:rPr lang="en-US" sz="1800"/>
              <a:t>Jun. 11-13: Comprehensive Design Review by DAC</a:t>
            </a:r>
          </a:p>
          <a:p>
            <a:pPr>
              <a:lnSpc>
                <a:spcPct val="120000"/>
              </a:lnSpc>
            </a:pPr>
            <a:r>
              <a:rPr lang="en-US" sz="1800"/>
              <a:t>Projected &gt; 80% at end of July 1, 2026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473703-8F39-2740-4745-723E1F691C91}"/>
              </a:ext>
            </a:extLst>
          </p:cNvPr>
          <p:cNvSpPr txBox="1">
            <a:spLocks/>
          </p:cNvSpPr>
          <p:nvPr/>
        </p:nvSpPr>
        <p:spPr>
          <a:xfrm>
            <a:off x="462579" y="3429000"/>
            <a:ext cx="3600400" cy="25672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bg2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Wingdings" pitchFamily="2" charset="2"/>
              <a:buNone/>
            </a:pPr>
            <a:r>
              <a:rPr lang="en-US" sz="1800" dirty="0"/>
              <a:t>Towards Baselining: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L3 CAMs are making updates to Basis-Of-Estimates.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Please work with L3 CAMs to create Inspection &amp; Test Plans.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Nov. 12-14: Baseline Readiness Assessment review planned.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DC9000-5C26-E4A9-9EC1-3496CE8C1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A graph showing a line graph&#10;&#10;AI-generated content may be incorrect.">
            <a:extLst>
              <a:ext uri="{FF2B5EF4-FFF2-40B4-BE49-F238E27FC236}">
                <a16:creationId xmlns:a16="http://schemas.microsoft.com/office/drawing/2014/main" id="{0353D9AF-6553-4B36-B681-18159D2C8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162050"/>
            <a:ext cx="7772400" cy="428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7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C7AC-78E4-AD44-0294-5297026DE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8EB36E-86EC-76BA-D855-83C2B06E1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Requirements &amp; Interfaces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5993D-6B19-2C4B-60FC-7930C30A5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795639"/>
            <a:ext cx="7401261" cy="4865858"/>
          </a:xfrm>
        </p:spPr>
        <p:txBody>
          <a:bodyPr>
            <a:normAutofit fontScale="92500"/>
          </a:bodyPr>
          <a:lstStyle/>
          <a:p>
            <a:pPr marL="0" indent="-288925">
              <a:lnSpc>
                <a:spcPct val="100000"/>
              </a:lnSpc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Documentation: see eic.jlab.org (or eic.jlab.org/Detector)</a:t>
            </a:r>
          </a:p>
          <a:p>
            <a:pPr marL="0" indent="-288925">
              <a:lnSpc>
                <a:spcPct val="100000"/>
              </a:lnSpc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Requirements Documents signed and posted for the collaboration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General, functional, and performance requirements leading to design and specifications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phase completed by L2 managers.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Routinely reviewed in all sub-system design reviews.</a:t>
            </a:r>
          </a:p>
          <a:p>
            <a:pPr marL="0" indent="-288925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Requirements signed and posted for the collaboration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 interrogation plan has been successfully used to collect interfaces.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in 2024 to include a categorization field to collect quantitative information for the interfaces collected earlier.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basic template that can be used to auto-generate all Interface Control Documents (ICDs) from the interfaces database, with minimal effort.</a:t>
            </a:r>
          </a:p>
          <a:p>
            <a:pPr marL="569913" lvl="2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Auto-generator used to produce ICDs for the Detector Magnet (CD-3A) and Endcap Steel (CD-3B).</a:t>
            </a:r>
          </a:p>
          <a:p>
            <a:pPr marL="112713" lvl="1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develop all ICDs is the topic for this calendar year.</a:t>
            </a:r>
          </a:p>
          <a:p>
            <a:pPr marL="112713" lvl="1" indent="-176213">
              <a:lnSpc>
                <a:spcPct val="100000"/>
              </a:lnSpc>
              <a:spcBef>
                <a:spcPts val="2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baseline by late 2025.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1CC46-6172-C375-D5AD-C4DDAD70822A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CBF767-8F76-0198-71A1-E80EAC72E2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04030" y="91443"/>
            <a:ext cx="3089217" cy="3344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E5D470-9E0F-0F10-CB76-F1D88EE9F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6520" y="3531711"/>
            <a:ext cx="4515480" cy="27130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56040-B4CB-B951-7811-D7AD3B7AA0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01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20B05-CA3A-1022-6FD8-F958B476B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01A950-9817-53BD-9E32-50EAEF12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Quality Control + Installation Planning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6A8EA-A3A6-1DCE-A189-686E9A0B7449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143EE44-89DA-4D55-43B9-F3B529430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638" y="612486"/>
            <a:ext cx="8285568" cy="59212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Control Documents being developed in three-tier system</a:t>
            </a:r>
          </a:p>
          <a:p>
            <a:pPr marL="569913" lvl="2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Detector 6.10 Quality Control Plan is complete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umbrella document includes the quality control processes for the detector sub-systems, and defines provider categories including: vendor contracts, assembly by collaboration or institutional partners, and in-house construction.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Includes a description of the flow of requirements and quality assurance through the system acquisition process and identifies components in each sub-detector that are subject to quality control. </a:t>
            </a:r>
          </a:p>
          <a:p>
            <a:pPr marL="569913" lvl="2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Individual Quality Control Plans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are in progress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Documents are developed for each sub-detector ( ex. The 6.10.04.03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pfRICH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detector) and describe the quality control for each component at various stages of the system acquisition process.</a:t>
            </a:r>
          </a:p>
          <a:p>
            <a:pPr marL="569913" lvl="2" indent="-1762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Individual components have Inspection and test Plans (ITPs)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ITPs currently exist for the magnet, conductor, and aerogel.  </a:t>
            </a:r>
          </a:p>
          <a:p>
            <a:pPr marL="1033463" lvl="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569913" algn="l"/>
                <a:tab pos="6342063" algn="r"/>
              </a:tabLs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These documents will typically be provided by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collaborators.</a:t>
            </a:r>
          </a:p>
          <a:p>
            <a:pPr marL="0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quality control setups exist already!</a:t>
            </a:r>
          </a:p>
          <a:p>
            <a:pPr marL="569913" marR="0" lvl="2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CDB"/>
              </a:buClr>
              <a:buSzTx/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Aerogel test station (Temple), lead-tungstate test station, HRPPD test station (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BNL, INFN), Photo-sensor test stations (BNL, Glasgow, INFN), Scintillating Fibers (UCLA, BNL, Regina), MPGD test station (CEA,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UVA, FIT, Roma), Cosmic Ray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hpDIRC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Telescope (SBU), etc.</a:t>
            </a:r>
          </a:p>
          <a:p>
            <a:pPr marL="569913" marR="0" lvl="2" indent="-1762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ACDB"/>
              </a:buClr>
              <a:buSzTx/>
              <a:buFont typeface="Arial" panose="020B0604020202020204" pitchFamily="34" charset="0"/>
              <a:buChar char="•"/>
              <a:tabLst>
                <a:tab pos="569913" algn="l"/>
                <a:tab pos="6342063" algn="r"/>
              </a:tabLst>
              <a:defRPr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document in Inspection and Test Plans! (see template on eic.jlab.org/Detector)</a:t>
            </a:r>
            <a:endParaRPr lang="en-US" sz="1200" b="1" dirty="0">
              <a:solidFill>
                <a:srgbClr val="9586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288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401638" algn="l"/>
                <a:tab pos="6342063" algn="r"/>
              </a:tabLst>
            </a:pPr>
            <a:r>
              <a:rPr lang="en-US" sz="1800" b="1" dirty="0">
                <a:solidFill>
                  <a:srgbClr val="9586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Installation Plan Document has been written to communicate detector assembly schedule and timeline.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6E719F-960C-6F63-D4F1-F70CB512B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336" y="612486"/>
            <a:ext cx="3338176" cy="324673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87841-BBAC-6907-AE1F-517333F98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6D587DB1-B8A8-4E0D-97E3-D4D6937B4346}"/>
              </a:ext>
            </a:extLst>
          </p:cNvPr>
          <p:cNvSpPr/>
          <p:nvPr/>
        </p:nvSpPr>
        <p:spPr>
          <a:xfrm>
            <a:off x="8974247" y="507585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74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3C5C6-E8B6-7A36-BB64-6E6962196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99E2-E36A-AF1E-2188-61373EDF7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22308"/>
            <a:ext cx="11809445" cy="440715"/>
          </a:xfrm>
        </p:spPr>
        <p:txBody>
          <a:bodyPr>
            <a:noAutofit/>
          </a:bodyPr>
          <a:lstStyle/>
          <a:p>
            <a:r>
              <a:rPr lang="en-US" sz="2800" dirty="0"/>
              <a:t>ASICs – Path to Completion (all compatible with streaming readout!)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352E4D-60E6-48EE-ED17-D41AAA023222}"/>
              </a:ext>
            </a:extLst>
          </p:cNvPr>
          <p:cNvGraphicFramePr>
            <a:graphicFrameLocks noGrp="1"/>
          </p:cNvGraphicFramePr>
          <p:nvPr/>
        </p:nvGraphicFramePr>
        <p:xfrm>
          <a:off x="450602" y="593360"/>
          <a:ext cx="11499234" cy="4965532"/>
        </p:xfrm>
        <a:graphic>
          <a:graphicData uri="http://schemas.openxmlformats.org/drawingml/2006/table">
            <a:tbl>
              <a:tblPr firstRow="1" bandRow="1"/>
              <a:tblGrid>
                <a:gridCol w="1445860">
                  <a:extLst>
                    <a:ext uri="{9D8B030D-6E8A-4147-A177-3AD203B41FA5}">
                      <a16:colId xmlns:a16="http://schemas.microsoft.com/office/drawing/2014/main" val="1723603135"/>
                    </a:ext>
                  </a:extLst>
                </a:gridCol>
                <a:gridCol w="4873978">
                  <a:extLst>
                    <a:ext uri="{9D8B030D-6E8A-4147-A177-3AD203B41FA5}">
                      <a16:colId xmlns:a16="http://schemas.microsoft.com/office/drawing/2014/main" val="543706014"/>
                    </a:ext>
                  </a:extLst>
                </a:gridCol>
                <a:gridCol w="2721429">
                  <a:extLst>
                    <a:ext uri="{9D8B030D-6E8A-4147-A177-3AD203B41FA5}">
                      <a16:colId xmlns:a16="http://schemas.microsoft.com/office/drawing/2014/main" val="3048827544"/>
                    </a:ext>
                  </a:extLst>
                </a:gridCol>
                <a:gridCol w="1119615">
                  <a:extLst>
                    <a:ext uri="{9D8B030D-6E8A-4147-A177-3AD203B41FA5}">
                      <a16:colId xmlns:a16="http://schemas.microsoft.com/office/drawing/2014/main" val="3212647360"/>
                    </a:ext>
                  </a:extLst>
                </a:gridCol>
                <a:gridCol w="1338352">
                  <a:extLst>
                    <a:ext uri="{9D8B030D-6E8A-4147-A177-3AD203B41FA5}">
                      <a16:colId xmlns:a16="http://schemas.microsoft.com/office/drawing/2014/main" val="1472731062"/>
                    </a:ext>
                  </a:extLst>
                </a:gridCol>
              </a:tblGrid>
              <a:tr h="50783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Status &amp; Development Summary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Next Steps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Institution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291798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CALOROC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Interface design FY23- FY24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CALOROC1A/B designed FY24-</a:t>
                      </a:r>
                      <a:r>
                        <a:rPr lang="en-US" sz="135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CALOROC1A: ADC/TOT + TOA, full SRO interface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CALOROC1B: Switched gain (4) + ADC + TDC, full  SRO interface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Tests: Oct 2025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CALOROC2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– FY25-FY26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Select version and increase channels from 32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64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ch.</a:t>
                      </a:r>
                      <a:endParaRPr lang="en-US" sz="135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OMEGA/IN2P3/IJCL, ORNL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3105017"/>
                  </a:ext>
                </a:extLst>
              </a:tr>
              <a:tr h="32439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EICROC (32x32)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EICROC0A (4x4) designed FY24-FY25, EICROC1 (32x32) </a:t>
                      </a:r>
                      <a:r>
                        <a:rPr lang="en-US" sz="135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EICROC0A: ADC + TOA, improved testability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EICROC0B: Replaced ADC with peak sensing, Wilkinson ADC, lower power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EICROC1: added full SRO interface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EICROC2 (32x32) 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Derandomizer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ZS. Digital on Top design for lower power (~1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mW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).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OMEGA/IN2P3/IJCL/CEA-</a:t>
                      </a:r>
                      <a:r>
                        <a:rPr lang="en-US" dirty="0" err="1"/>
                        <a:t>Saclay</a:t>
                      </a:r>
                      <a:r>
                        <a:rPr lang="en-US" dirty="0"/>
                        <a:t>, AGH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83484"/>
                  </a:ext>
                </a:extLst>
              </a:tr>
              <a:tr h="30480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FCFD (128)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Front end characterized, FCFDv1 (6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FY23-FY24 characterized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FCFDv1.1 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Optimized for HPK sensor characteristics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FCFDv2 (32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FY25-FY26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Add ADC, TDC, interfaces from ETROC, ECON CERN.</a:t>
                      </a:r>
                    </a:p>
                    <a:p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FCFDv3 (128 </a:t>
                      </a:r>
                      <a:r>
                        <a:rPr lang="en-US" sz="1350" i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FNAL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44488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 Variant (64)</a:t>
                      </a:r>
                    </a:p>
                    <a:p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FCFDv1.1 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Preliminary tests with sensors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n-US" sz="135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rmonize 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sensor/ASIC specifications, adapt FCFD for 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ch.</a:t>
                      </a:r>
                      <a:endParaRPr lang="en-US" sz="135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TBD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954283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ALCOR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ALCORv2.1 (32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beam tests FY24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 v3 (64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FY24-FY26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specification, SRO interface, BGA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ALCOR-64 – FY26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Final iteration for production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FY26 – FY27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INFN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6493455"/>
                  </a:ext>
                </a:extLst>
              </a:tr>
              <a:tr h="3744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SALSA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SALSA0/1 FY24, SALSA2 (32 </a:t>
                      </a:r>
                      <a:r>
                        <a:rPr lang="en-US" sz="1350" dirty="0" err="1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solidFill>
                            <a:srgbClr val="00B05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designed FY23-FY25</a:t>
                      </a:r>
                    </a:p>
                    <a:p>
                      <a:r>
                        <a:rPr lang="en-US" sz="1350" i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SRO interface, most DSP features, Submission October 2025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SALSA3 (64 </a:t>
                      </a:r>
                      <a:r>
                        <a:rPr lang="en-US" sz="135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FY25-FY27</a:t>
                      </a:r>
                    </a:p>
                    <a:p>
                      <a:r>
                        <a:rPr lang="en-US" sz="135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DSP, 64 </a:t>
                      </a:r>
                      <a:r>
                        <a:rPr lang="en-US" sz="1350" i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</a:t>
                      </a:r>
                      <a:endParaRPr lang="en-US" sz="1350" i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FY27 – FY28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CEA-</a:t>
                      </a:r>
                      <a:r>
                        <a:rPr lang="en-US" dirty="0" err="1"/>
                        <a:t>Saclay</a:t>
                      </a:r>
                      <a:r>
                        <a:rPr lang="en-US" dirty="0"/>
                        <a:t>, U Sao Paulo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021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9764AD-B606-27AE-3A7A-DF8E91F012BD}"/>
              </a:ext>
            </a:extLst>
          </p:cNvPr>
          <p:cNvSpPr txBox="1"/>
          <p:nvPr/>
        </p:nvSpPr>
        <p:spPr>
          <a:xfrm>
            <a:off x="473479" y="5650119"/>
            <a:ext cx="1135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rgbClr val="3333FF"/>
                </a:solidFill>
              </a:rPr>
              <a:t>ASIC production is ~1 Year: Fab, Packaging, Test. Additional information in the following slides. PED is expected to be completed in FY26.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32A27A-50BA-1112-B19E-1B304CEDB974}"/>
              </a:ext>
            </a:extLst>
          </p:cNvPr>
          <p:cNvSpPr/>
          <p:nvPr/>
        </p:nvSpPr>
        <p:spPr>
          <a:xfrm>
            <a:off x="3296083" y="6037780"/>
            <a:ext cx="370114" cy="14151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C2CD6-26FB-4A2C-DE05-A8446E00C0AE}"/>
              </a:ext>
            </a:extLst>
          </p:cNvPr>
          <p:cNvSpPr/>
          <p:nvPr/>
        </p:nvSpPr>
        <p:spPr>
          <a:xfrm>
            <a:off x="4941273" y="6034314"/>
            <a:ext cx="370114" cy="141514"/>
          </a:xfrm>
          <a:prstGeom prst="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BD4320-47E6-0AC4-4C82-AF14308A08CD}"/>
              </a:ext>
            </a:extLst>
          </p:cNvPr>
          <p:cNvSpPr txBox="1"/>
          <p:nvPr/>
        </p:nvSpPr>
        <p:spPr>
          <a:xfrm>
            <a:off x="5311387" y="5951182"/>
            <a:ext cx="2443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Fab submission is imminent.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60F9-0A65-45D8-9593-D64C23706D7A}"/>
              </a:ext>
            </a:extLst>
          </p:cNvPr>
          <p:cNvSpPr txBox="1"/>
          <p:nvPr/>
        </p:nvSpPr>
        <p:spPr>
          <a:xfrm>
            <a:off x="8429946" y="6344451"/>
            <a:ext cx="3608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courtesy Fernando Barbosa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15C10-D60C-4827-969F-6C2BF6C89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526" y="1576782"/>
            <a:ext cx="485310" cy="360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29D5A5-AD28-43A6-9C42-F14E5A44C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848" y="2740640"/>
            <a:ext cx="485310" cy="3608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BBC02B-5923-4EC2-99D7-0F52EFB0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7181" y="5068356"/>
            <a:ext cx="485310" cy="3608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081554-FBB5-45B4-922E-6770130AB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6479" y="5452893"/>
            <a:ext cx="461357" cy="3383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BC278-842C-4519-A289-6A9BFAA02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9746" y="4654821"/>
            <a:ext cx="501451" cy="338328"/>
          </a:xfrm>
          <a:prstGeom prst="rect">
            <a:avLst/>
          </a:prstGeom>
        </p:spPr>
      </p:pic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E91D392C-6587-4496-8CDB-3ED4168E0B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67" y="3685720"/>
            <a:ext cx="538090" cy="310896"/>
          </a:xfrm>
          <a:prstGeom prst="rect">
            <a:avLst/>
          </a:prstGeom>
        </p:spPr>
      </p:pic>
      <p:pic>
        <p:nvPicPr>
          <p:cNvPr id="15" name="Content Placeholder 9">
            <a:extLst>
              <a:ext uri="{FF2B5EF4-FFF2-40B4-BE49-F238E27FC236}">
                <a16:creationId xmlns:a16="http://schemas.microsoft.com/office/drawing/2014/main" id="{EB354A45-CA12-4F12-BCB1-99ADC5C2D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09067" y="4197749"/>
            <a:ext cx="538090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31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84B1A-15D0-B166-D3AF-AC3956A74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8062-7E6B-9095-19FC-8583854AE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63" y="0"/>
            <a:ext cx="11583241" cy="440715"/>
          </a:xfrm>
        </p:spPr>
        <p:txBody>
          <a:bodyPr>
            <a:noAutofit/>
          </a:bodyPr>
          <a:lstStyle/>
          <a:p>
            <a:r>
              <a:rPr lang="en-US" sz="2800" dirty="0" err="1"/>
              <a:t>ePIC</a:t>
            </a:r>
            <a:r>
              <a:rPr lang="en-US" sz="2800" dirty="0"/>
              <a:t> Streaming Electronics, DAQ and Computing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D088FD-9E84-E4D7-D660-00D3EF8925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172780"/>
              </p:ext>
            </p:extLst>
          </p:nvPr>
        </p:nvGraphicFramePr>
        <p:xfrm>
          <a:off x="661833" y="3429000"/>
          <a:ext cx="11018100" cy="2972296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367270">
                  <a:extLst>
                    <a:ext uri="{9D8B030D-6E8A-4147-A177-3AD203B41FA5}">
                      <a16:colId xmlns:a16="http://schemas.microsoft.com/office/drawing/2014/main" val="3992711554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918244072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426070853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79749793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523845223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62091237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65578439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0242816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0119541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116587080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494704286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556298243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383233987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95065883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747489892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167688649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94044289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516355396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920567850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126620283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173997539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415542063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100643317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84301196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2839997269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408704792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619631328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1479043531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559260475"/>
                    </a:ext>
                  </a:extLst>
                </a:gridCol>
                <a:gridCol w="367270">
                  <a:extLst>
                    <a:ext uri="{9D8B030D-6E8A-4147-A177-3AD203B41FA5}">
                      <a16:colId xmlns:a16="http://schemas.microsoft.com/office/drawing/2014/main" val="3622897400"/>
                    </a:ext>
                  </a:extLst>
                </a:gridCol>
              </a:tblGrid>
              <a:tr h="32202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FY29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FY31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034018"/>
                  </a:ext>
                </a:extLst>
              </a:tr>
              <a:tr h="3652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PicoDAQ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MicroDAQ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MiniDAQ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Full DAQ-v-1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Production DAQ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+mn-lt"/>
                        </a:rPr>
                        <a:t>DAQ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6074771"/>
                  </a:ext>
                </a:extLst>
              </a:tr>
              <a:tr h="365264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Streaming Orchestration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Streaming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mpd="sng"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838725"/>
                  </a:ext>
                </a:extLst>
              </a:tr>
              <a:tr h="365264">
                <a:tc gridSpan="11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AI-Empowered Streaming Data Processing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Analysis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Computing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0513510"/>
                  </a:ext>
                </a:extLst>
              </a:tr>
              <a:tr h="365264">
                <a:tc gridSpan="16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Distributed Data Challenges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2094914"/>
                  </a:ext>
                </a:extLst>
              </a:tr>
              <a:tr h="365264">
                <a:tc gridSpan="1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AI-Driven Autonomous Alignment and Calibration</a:t>
                      </a:r>
                      <a:endParaRPr lang="en-US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1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Self-Driven </a:t>
                      </a:r>
                      <a:r>
                        <a:rPr lang="en-US" sz="14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ePIC</a:t>
                      </a:r>
                      <a:r>
                        <a:rPr lang="en-US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 Experiment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AI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36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537557"/>
                  </a:ext>
                </a:extLst>
              </a:tr>
              <a:tr h="365264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60561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7505914-0D34-4800-B71D-2F47728544A3}"/>
              </a:ext>
            </a:extLst>
          </p:cNvPr>
          <p:cNvSpPr txBox="1"/>
          <p:nvPr/>
        </p:nvSpPr>
        <p:spPr>
          <a:xfrm>
            <a:off x="8058871" y="6296786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courtesy Markus </a:t>
            </a:r>
            <a:r>
              <a:rPr lang="en-US" dirty="0" err="1"/>
              <a:t>Diefenthaler</a:t>
            </a:r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ED5D2CF-2DEA-DA13-DDB8-4829B1837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372965"/>
              </p:ext>
            </p:extLst>
          </p:nvPr>
        </p:nvGraphicFramePr>
        <p:xfrm>
          <a:off x="661833" y="608977"/>
          <a:ext cx="4732020" cy="2651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A8016F-1770-4499-A172-21C87A293220}"/>
              </a:ext>
            </a:extLst>
          </p:cNvPr>
          <p:cNvSpPr txBox="1"/>
          <p:nvPr/>
        </p:nvSpPr>
        <p:spPr>
          <a:xfrm>
            <a:off x="5977794" y="657585"/>
            <a:ext cx="5816100" cy="255454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EIC benefits tremendously from a huge effort to develop streaming-compatible ASICs!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Planning for DAQ systems (</a:t>
            </a:r>
            <a:r>
              <a:rPr lang="en-US" sz="2000" dirty="0" err="1"/>
              <a:t>ePIC</a:t>
            </a:r>
            <a:r>
              <a:rPr lang="en-US" sz="2000" dirty="0"/>
              <a:t>/EIC project), for computing data challenges (together with ECSJI/host labs), and for integration of AI fits seamlessly.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(</a:t>
            </a:r>
            <a:r>
              <a:rPr lang="en-US" sz="2000" b="1" dirty="0"/>
              <a:t>International</a:t>
            </a:r>
            <a:r>
              <a:rPr lang="en-US" sz="2000" dirty="0"/>
              <a:t>) EIC Computing Organization structure approved at last RRB </a:t>
            </a:r>
          </a:p>
        </p:txBody>
      </p:sp>
    </p:spTree>
    <p:extLst>
      <p:ext uri="{BB962C8B-B14F-4D97-AF65-F5344CB8AC3E}">
        <p14:creationId xmlns:p14="http://schemas.microsoft.com/office/powerpoint/2010/main" val="302355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9203F-F074-2311-3D30-9F5DB799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4A9A2-4A2B-76EE-A159-47DDACD2B9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B3D1F-9F64-207A-C93F-D2381D92B4C1}"/>
              </a:ext>
            </a:extLst>
          </p:cNvPr>
          <p:cNvSpPr txBox="1"/>
          <p:nvPr/>
        </p:nvSpPr>
        <p:spPr>
          <a:xfrm>
            <a:off x="2716080" y="2890391"/>
            <a:ext cx="6759840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Summary: Strengths &amp; Issues/Challenges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03B63-A795-D616-0277-750B48040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4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0BDFD-080A-47E3-9E86-83303BA3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1C124F-EFAA-6878-FF98-C89590787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Strengths &amp; Issues/Challenges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C5A15-4CCB-9809-F774-BBE46901D7CD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E67F148-D97C-ADE1-F958-71A5FED76B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54242"/>
              </p:ext>
            </p:extLst>
          </p:nvPr>
        </p:nvGraphicFramePr>
        <p:xfrm>
          <a:off x="384914" y="619463"/>
          <a:ext cx="11422172" cy="5218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704925">
                  <a:extLst>
                    <a:ext uri="{9D8B030D-6E8A-4147-A177-3AD203B41FA5}">
                      <a16:colId xmlns:a16="http://schemas.microsoft.com/office/drawing/2014/main" val="3479869657"/>
                    </a:ext>
                  </a:extLst>
                </a:gridCol>
                <a:gridCol w="5717247">
                  <a:extLst>
                    <a:ext uri="{9D8B030D-6E8A-4147-A177-3AD203B41FA5}">
                      <a16:colId xmlns:a16="http://schemas.microsoft.com/office/drawing/2014/main" val="3529406545"/>
                    </a:ext>
                  </a:extLst>
                </a:gridCol>
              </a:tblGrid>
              <a:tr h="39518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Critical Issues and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971454"/>
                  </a:ext>
                </a:extLst>
              </a:tr>
              <a:tr h="2947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Requirements are well known and documented (and available to all on the web).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Integration of EIC detector and interaction region is extremely complex, so much attention to interfaces is needed.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83030"/>
                  </a:ext>
                </a:extLst>
              </a:tr>
              <a:tr h="591675">
                <a:tc>
                  <a:txBody>
                    <a:bodyPr/>
                    <a:lstStyle/>
                    <a:p>
                      <a:r>
                        <a:rPr lang="en-US" sz="1600" dirty="0"/>
                        <a:t>Technical baselining of </a:t>
                      </a:r>
                      <a:r>
                        <a:rPr lang="en-US" sz="1600" dirty="0" err="1"/>
                        <a:t>ePIC</a:t>
                      </a:r>
                      <a:r>
                        <a:rPr lang="en-US" sz="1600" dirty="0"/>
                        <a:t> detector is complete since Spring 2024.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 complex detector with many different detector technologies; Ensure we have risk mitigation in place for those detectors that are “world’s first” or have a large (user) labor component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9025434"/>
                  </a:ext>
                </a:extLst>
              </a:tr>
              <a:tr h="591675">
                <a:tc>
                  <a:txBody>
                    <a:bodyPr/>
                    <a:lstStyle/>
                    <a:p>
                      <a:r>
                        <a:rPr lang="en-US" sz="1600"/>
                        <a:t>International interest in EIC detector is large, with many in-kind contributions confirmed and more in progress.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Formalizing interest of international EIC user community into in-kind agreements.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1042088"/>
                  </a:ext>
                </a:extLst>
              </a:tr>
              <a:tr h="295838">
                <a:tc>
                  <a:txBody>
                    <a:bodyPr/>
                    <a:lstStyle/>
                    <a:p>
                      <a:r>
                        <a:rPr lang="en-US" sz="1600"/>
                        <a:t>Good coordination between </a:t>
                      </a:r>
                      <a:r>
                        <a:rPr lang="en-US" sz="1600" err="1"/>
                        <a:t>ePIC</a:t>
                      </a:r>
                      <a:r>
                        <a:rPr lang="en-US" sz="1600"/>
                        <a:t> and EIC project; the </a:t>
                      </a:r>
                      <a:r>
                        <a:rPr lang="en-US" sz="1600" err="1"/>
                        <a:t>ePIC</a:t>
                      </a:r>
                      <a:r>
                        <a:rPr lang="en-US" sz="1600"/>
                        <a:t> collaboration is well integrated.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All detectors have institutions working on them, but many systems are workforce-hungry.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143217"/>
                  </a:ext>
                </a:extLst>
              </a:tr>
              <a:tr h="295838">
                <a:tc>
                  <a:txBody>
                    <a:bodyPr/>
                    <a:lstStyle/>
                    <a:p>
                      <a:r>
                        <a:rPr lang="en-US" sz="1600" err="1"/>
                        <a:t>ePIC</a:t>
                      </a:r>
                      <a:r>
                        <a:rPr lang="en-US" sz="1600"/>
                        <a:t> is a CERN recognized experiment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/>
                        <a:t>The lack of a CERN agreement for ITS3/MAPS to get access to the design, this affects progress already now. The long time to complete agreements imposes high project risk.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185397"/>
                  </a:ext>
                </a:extLst>
              </a:tr>
              <a:tr h="591675">
                <a:tc>
                  <a:txBody>
                    <a:bodyPr/>
                    <a:lstStyle/>
                    <a:p>
                      <a:r>
                        <a:rPr lang="en-US" sz="1600" err="1"/>
                        <a:t>ePIC</a:t>
                      </a:r>
                      <a:r>
                        <a:rPr lang="en-US" sz="1600"/>
                        <a:t> collaboration has started the draft TDR effort July 2024</a:t>
                      </a:r>
                    </a:p>
                    <a:p>
                      <a:r>
                        <a:rPr lang="en-US" sz="1600">
                          <a:sym typeface="Wingdings" pitchFamily="2" charset="2"/>
                        </a:rPr>
                        <a:t> projected to be completed CY2025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We are lacking behind in performance simulations critical to support the baseline design of </a:t>
                      </a:r>
                      <a:r>
                        <a:rPr lang="en-US" sz="1600" dirty="0" err="1"/>
                        <a:t>ePIC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8244111"/>
                  </a:ext>
                </a:extLst>
              </a:tr>
              <a:tr h="591675">
                <a:tc>
                  <a:txBody>
                    <a:bodyPr/>
                    <a:lstStyle/>
                    <a:p>
                      <a:r>
                        <a:rPr lang="en-US" sz="1600"/>
                        <a:t>We have reached an overall average &gt;60% design maturity in 2025 and will be beyond late 2025.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Accelerator &amp; detector scope are strongly coupled, continued strong effort is needed to keep things well aligned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666198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E0CBD-5A28-E1F2-A924-25E131539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41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936094-5F7A-089B-903E-FD4A319D7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4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194911-5073-8841-BAF8-E1E38EDC0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924" y="3258507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C257A2-E150-1A54-5F17-4B1339176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8712C-A7E8-A711-FFEC-48B735CE6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44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2D1F-A66B-CB51-C141-3D326F9A7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Setup at EIC Start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132DC-0900-2C8E-3046-CE74536397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3BD9B7-EE46-AA86-9465-45479F44D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980"/>
            <a:ext cx="12192000" cy="6912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6C144F-765E-3FCA-51C2-208B9328F165}"/>
              </a:ext>
            </a:extLst>
          </p:cNvPr>
          <p:cNvCxnSpPr>
            <a:cxnSpLocks/>
          </p:cNvCxnSpPr>
          <p:nvPr/>
        </p:nvCxnSpPr>
        <p:spPr>
          <a:xfrm>
            <a:off x="9775372" y="4859980"/>
            <a:ext cx="301187" cy="29491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54FFD8F-2971-E491-241C-90F689DEF62F}"/>
              </a:ext>
            </a:extLst>
          </p:cNvPr>
          <p:cNvSpPr txBox="1"/>
          <p:nvPr/>
        </p:nvSpPr>
        <p:spPr>
          <a:xfrm>
            <a:off x="9405257" y="4665036"/>
            <a:ext cx="6110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Dipoles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863E03-C55B-80C7-C7F4-D4EF16CC881A}"/>
              </a:ext>
            </a:extLst>
          </p:cNvPr>
          <p:cNvCxnSpPr>
            <a:cxnSpLocks/>
          </p:cNvCxnSpPr>
          <p:nvPr/>
        </p:nvCxnSpPr>
        <p:spPr>
          <a:xfrm flipH="1">
            <a:off x="9405257" y="4859980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2EDE87-721B-4309-06CD-092896C52A8D}"/>
              </a:ext>
            </a:extLst>
          </p:cNvPr>
          <p:cNvSpPr txBox="1"/>
          <p:nvPr/>
        </p:nvSpPr>
        <p:spPr>
          <a:xfrm>
            <a:off x="10016322" y="5513910"/>
            <a:ext cx="901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Zero Degree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7130E5-8144-1678-E6A7-0D1A41966CDF}"/>
              </a:ext>
            </a:extLst>
          </p:cNvPr>
          <p:cNvCxnSpPr>
            <a:cxnSpLocks/>
          </p:cNvCxnSpPr>
          <p:nvPr/>
        </p:nvCxnSpPr>
        <p:spPr>
          <a:xfrm flipH="1" flipV="1">
            <a:off x="10016322" y="5310922"/>
            <a:ext cx="172707" cy="29627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F7319F0-572E-F56C-0E7C-EBECF343D3EA}"/>
              </a:ext>
            </a:extLst>
          </p:cNvPr>
          <p:cNvSpPr txBox="1"/>
          <p:nvPr/>
        </p:nvSpPr>
        <p:spPr>
          <a:xfrm>
            <a:off x="8344370" y="5503289"/>
            <a:ext cx="1029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Off Momentum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280956-345C-4B99-4924-F9EA7D276667}"/>
              </a:ext>
            </a:extLst>
          </p:cNvPr>
          <p:cNvCxnSpPr>
            <a:cxnSpLocks/>
          </p:cNvCxnSpPr>
          <p:nvPr/>
        </p:nvCxnSpPr>
        <p:spPr>
          <a:xfrm flipV="1">
            <a:off x="8908143" y="5329319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F1203F-FBDD-1746-C3FB-0555A217A34B}"/>
              </a:ext>
            </a:extLst>
          </p:cNvPr>
          <p:cNvCxnSpPr>
            <a:cxnSpLocks/>
          </p:cNvCxnSpPr>
          <p:nvPr/>
        </p:nvCxnSpPr>
        <p:spPr>
          <a:xfrm flipH="1" flipV="1">
            <a:off x="8830926" y="5329319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8A5212-B8A1-22E1-18C4-E6A82B062CE4}"/>
              </a:ext>
            </a:extLst>
          </p:cNvPr>
          <p:cNvCxnSpPr>
            <a:cxnSpLocks/>
          </p:cNvCxnSpPr>
          <p:nvPr/>
        </p:nvCxnSpPr>
        <p:spPr>
          <a:xfrm flipV="1">
            <a:off x="9808029" y="5318434"/>
            <a:ext cx="59521" cy="27460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6A4FB3B-005F-5EEC-E94E-EE43AFA399D0}"/>
              </a:ext>
            </a:extLst>
          </p:cNvPr>
          <p:cNvCxnSpPr>
            <a:cxnSpLocks/>
          </p:cNvCxnSpPr>
          <p:nvPr/>
        </p:nvCxnSpPr>
        <p:spPr>
          <a:xfrm flipH="1" flipV="1">
            <a:off x="9730812" y="5318434"/>
            <a:ext cx="28168" cy="26514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3DB689-D9EF-D049-03DA-83B99BFB32C0}"/>
              </a:ext>
            </a:extLst>
          </p:cNvPr>
          <p:cNvSpPr txBox="1"/>
          <p:nvPr/>
        </p:nvSpPr>
        <p:spPr>
          <a:xfrm>
            <a:off x="9493754" y="5519328"/>
            <a:ext cx="596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4A0C6-7083-AA64-7ECF-776E0C3D1F98}"/>
              </a:ext>
            </a:extLst>
          </p:cNvPr>
          <p:cNvSpPr txBox="1"/>
          <p:nvPr/>
        </p:nvSpPr>
        <p:spPr>
          <a:xfrm>
            <a:off x="7805056" y="4562453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Far Forward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A61803-90B1-0B3E-1A27-64DE8C5B339F}"/>
              </a:ext>
            </a:extLst>
          </p:cNvPr>
          <p:cNvCxnSpPr>
            <a:cxnSpLocks/>
          </p:cNvCxnSpPr>
          <p:nvPr/>
        </p:nvCxnSpPr>
        <p:spPr>
          <a:xfrm flipH="1">
            <a:off x="7957457" y="4874408"/>
            <a:ext cx="249640" cy="28218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E5506E4-9D32-DDA3-CE21-86C9BA2B8A21}"/>
              </a:ext>
            </a:extLst>
          </p:cNvPr>
          <p:cNvSpPr txBox="1"/>
          <p:nvPr/>
        </p:nvSpPr>
        <p:spPr>
          <a:xfrm>
            <a:off x="6940717" y="4430029"/>
            <a:ext cx="864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B0 Magnets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&amp; Detectors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72F9D0A-356A-1E11-F56D-1DDFFD02CF4C}"/>
              </a:ext>
            </a:extLst>
          </p:cNvPr>
          <p:cNvCxnSpPr>
            <a:cxnSpLocks/>
          </p:cNvCxnSpPr>
          <p:nvPr/>
        </p:nvCxnSpPr>
        <p:spPr>
          <a:xfrm flipH="1">
            <a:off x="7202251" y="4772871"/>
            <a:ext cx="156126" cy="315889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7E01EFA-8679-DE20-A91E-36823C2D23DF}"/>
              </a:ext>
            </a:extLst>
          </p:cNvPr>
          <p:cNvSpPr txBox="1"/>
          <p:nvPr/>
        </p:nvSpPr>
        <p:spPr>
          <a:xfrm>
            <a:off x="5064058" y="4491771"/>
            <a:ext cx="88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Rear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SC Magnets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C0D259-1E74-6289-7D53-1611C7237DE8}"/>
              </a:ext>
            </a:extLst>
          </p:cNvPr>
          <p:cNvCxnSpPr>
            <a:cxnSpLocks/>
          </p:cNvCxnSpPr>
          <p:nvPr/>
        </p:nvCxnSpPr>
        <p:spPr>
          <a:xfrm>
            <a:off x="5482771" y="4827602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02D1B1B-880B-8383-CE7D-7B85931AFB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7826" y="4940808"/>
            <a:ext cx="330690" cy="23791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95E80A-366A-F557-084E-BF5B7298BFBC}"/>
              </a:ext>
            </a:extLst>
          </p:cNvPr>
          <p:cNvSpPr txBox="1"/>
          <p:nvPr/>
        </p:nvSpPr>
        <p:spPr>
          <a:xfrm>
            <a:off x="3034703" y="5530026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4235F64-ABF7-DEF6-342E-0C0D588E2A34}"/>
              </a:ext>
            </a:extLst>
          </p:cNvPr>
          <p:cNvCxnSpPr>
            <a:cxnSpLocks/>
          </p:cNvCxnSpPr>
          <p:nvPr/>
        </p:nvCxnSpPr>
        <p:spPr>
          <a:xfrm flipV="1">
            <a:off x="3380697" y="5302954"/>
            <a:ext cx="401154" cy="313193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0CA6CD9-48FD-7494-B2E3-8B00445D06E2}"/>
              </a:ext>
            </a:extLst>
          </p:cNvPr>
          <p:cNvCxnSpPr>
            <a:cxnSpLocks/>
          </p:cNvCxnSpPr>
          <p:nvPr/>
        </p:nvCxnSpPr>
        <p:spPr>
          <a:xfrm flipH="1" flipV="1">
            <a:off x="2736233" y="5315897"/>
            <a:ext cx="599839" cy="300250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7AA7B45-A10F-AAF3-5B5D-674FB8C33E15}"/>
              </a:ext>
            </a:extLst>
          </p:cNvPr>
          <p:cNvSpPr txBox="1"/>
          <p:nvPr/>
        </p:nvSpPr>
        <p:spPr>
          <a:xfrm>
            <a:off x="3167677" y="4478066"/>
            <a:ext cx="838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Hadron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Polarimeter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F4290-7787-815C-0B23-ABAF717BA4D5}"/>
              </a:ext>
            </a:extLst>
          </p:cNvPr>
          <p:cNvCxnSpPr>
            <a:cxnSpLocks/>
          </p:cNvCxnSpPr>
          <p:nvPr/>
        </p:nvCxnSpPr>
        <p:spPr>
          <a:xfrm>
            <a:off x="3564748" y="4813897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B0E55E9-F3DF-6D90-0B56-4273DA870BFF}"/>
              </a:ext>
            </a:extLst>
          </p:cNvPr>
          <p:cNvSpPr/>
          <p:nvPr/>
        </p:nvSpPr>
        <p:spPr>
          <a:xfrm>
            <a:off x="388413" y="5178721"/>
            <a:ext cx="1073901" cy="120605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AE0E17-4486-14BC-46AB-8ABB126E10D0}"/>
              </a:ext>
            </a:extLst>
          </p:cNvPr>
          <p:cNvSpPr txBox="1"/>
          <p:nvPr/>
        </p:nvSpPr>
        <p:spPr>
          <a:xfrm>
            <a:off x="495304" y="4572780"/>
            <a:ext cx="83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Luminosity 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EB64A1B-FFAF-CC2F-0D21-AB5694BDCD7D}"/>
              </a:ext>
            </a:extLst>
          </p:cNvPr>
          <p:cNvCxnSpPr>
            <a:cxnSpLocks/>
          </p:cNvCxnSpPr>
          <p:nvPr/>
        </p:nvCxnSpPr>
        <p:spPr>
          <a:xfrm>
            <a:off x="888367" y="4908611"/>
            <a:ext cx="80333" cy="280997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9AFEB74-C836-6586-79ED-D326A59F7005}"/>
              </a:ext>
            </a:extLst>
          </p:cNvPr>
          <p:cNvSpPr txBox="1"/>
          <p:nvPr/>
        </p:nvSpPr>
        <p:spPr>
          <a:xfrm>
            <a:off x="2010620" y="4535730"/>
            <a:ext cx="5870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Photon</a:t>
            </a:r>
          </a:p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B617AE2-595E-1F55-7ADD-EF731B5B3AAD}"/>
              </a:ext>
            </a:extLst>
          </p:cNvPr>
          <p:cNvCxnSpPr>
            <a:cxnSpLocks/>
          </p:cNvCxnSpPr>
          <p:nvPr/>
        </p:nvCxnSpPr>
        <p:spPr>
          <a:xfrm>
            <a:off x="2285832" y="4830078"/>
            <a:ext cx="83613" cy="416834"/>
          </a:xfrm>
          <a:prstGeom prst="straightConnector1">
            <a:avLst/>
          </a:prstGeom>
          <a:ln w="63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525802-4BB7-8C59-D326-43D7EE7FED43}"/>
              </a:ext>
            </a:extLst>
          </p:cNvPr>
          <p:cNvSpPr txBox="1"/>
          <p:nvPr/>
        </p:nvSpPr>
        <p:spPr>
          <a:xfrm>
            <a:off x="3849624" y="4933625"/>
            <a:ext cx="13195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FF00"/>
                </a:solidFill>
              </a:rPr>
              <a:t>Hadron Storage Ring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D19BE2-987F-ED77-0F8A-A43848B68D63}"/>
              </a:ext>
            </a:extLst>
          </p:cNvPr>
          <p:cNvSpPr txBox="1"/>
          <p:nvPr/>
        </p:nvSpPr>
        <p:spPr>
          <a:xfrm>
            <a:off x="10546943" y="4915384"/>
            <a:ext cx="13676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FF00"/>
              </a:buClr>
              <a:buSzPct val="200000"/>
            </a:pPr>
            <a:r>
              <a:rPr lang="en-US" sz="1000" dirty="0">
                <a:solidFill>
                  <a:srgbClr val="FF8AD8"/>
                </a:solidFill>
              </a:rPr>
              <a:t>Electron Storage Ring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E69398-8EC4-DA38-AF5A-E3B614324D61}"/>
              </a:ext>
            </a:extLst>
          </p:cNvPr>
          <p:cNvSpPr txBox="1"/>
          <p:nvPr/>
        </p:nvSpPr>
        <p:spPr>
          <a:xfrm>
            <a:off x="5862235" y="3959886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Inside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D401DB-EE21-A553-F69B-C9AF37A5E844}"/>
              </a:ext>
            </a:extLst>
          </p:cNvPr>
          <p:cNvSpPr txBox="1"/>
          <p:nvPr/>
        </p:nvSpPr>
        <p:spPr>
          <a:xfrm>
            <a:off x="5770015" y="583375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Ring Outside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038F5E-C368-F56F-6578-D74E0C77673E}"/>
              </a:ext>
            </a:extLst>
          </p:cNvPr>
          <p:cNvSpPr txBox="1"/>
          <p:nvPr/>
        </p:nvSpPr>
        <p:spPr>
          <a:xfrm>
            <a:off x="9762566" y="3941241"/>
            <a:ext cx="1039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E7D860-FD2F-A65F-D427-2DA9B129D588}"/>
              </a:ext>
            </a:extLst>
          </p:cNvPr>
          <p:cNvSpPr txBox="1"/>
          <p:nvPr/>
        </p:nvSpPr>
        <p:spPr>
          <a:xfrm>
            <a:off x="2445659" y="3958831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836397-E931-F1CB-0770-87FD85BE6939}"/>
              </a:ext>
            </a:extLst>
          </p:cNvPr>
          <p:cNvCxnSpPr/>
          <p:nvPr/>
        </p:nvCxnSpPr>
        <p:spPr>
          <a:xfrm flipH="1">
            <a:off x="9780766" y="4279795"/>
            <a:ext cx="92805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04989A6-1E65-2CE1-FCDA-6F925A755FA7}"/>
              </a:ext>
            </a:extLst>
          </p:cNvPr>
          <p:cNvCxnSpPr/>
          <p:nvPr/>
        </p:nvCxnSpPr>
        <p:spPr>
          <a:xfrm>
            <a:off x="2439668" y="4297385"/>
            <a:ext cx="93503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F91D05C-8959-CC94-9536-B5D560113109}"/>
              </a:ext>
            </a:extLst>
          </p:cNvPr>
          <p:cNvSpPr txBox="1"/>
          <p:nvPr/>
        </p:nvSpPr>
        <p:spPr>
          <a:xfrm>
            <a:off x="571501" y="576350"/>
            <a:ext cx="11620500" cy="36009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b="1" dirty="0">
                <a:solidFill>
                  <a:srgbClr val="0432FF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0432FF"/>
                </a:solidFill>
              </a:rPr>
              <a:t>Initial commissioning of collider rings is with instrumented beam pipe only.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b="1" dirty="0">
                <a:solidFill>
                  <a:srgbClr val="0432FF"/>
                </a:solidFill>
                <a:sym typeface="Wingdings" panose="05000000000000000000" pitchFamily="2" charset="2"/>
              </a:rPr>
              <a:t> Subsequently</a:t>
            </a:r>
            <a:r>
              <a:rPr lang="en-US" sz="2000" b="1" dirty="0">
                <a:solidFill>
                  <a:srgbClr val="0432FF"/>
                </a:solidFill>
              </a:rPr>
              <a:t>, the </a:t>
            </a:r>
            <a:r>
              <a:rPr lang="en-US" sz="2000" b="1" dirty="0" err="1">
                <a:solidFill>
                  <a:srgbClr val="0432FF"/>
                </a:solidFill>
              </a:rPr>
              <a:t>ePIC</a:t>
            </a:r>
            <a:r>
              <a:rPr lang="en-US" sz="2000" b="1" dirty="0">
                <a:solidFill>
                  <a:srgbClr val="0432FF"/>
                </a:solidFill>
              </a:rPr>
              <a:t> detector rolls in for pre-ops with detector. Goal: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Central </a:t>
            </a:r>
            <a:r>
              <a:rPr lang="en-US" sz="2000" dirty="0" err="1"/>
              <a:t>ePIC</a:t>
            </a:r>
            <a:r>
              <a:rPr lang="en-US" sz="2000" dirty="0"/>
              <a:t> has all subsystems installed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800" dirty="0"/>
          </a:p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/>
              <a:t>Ancillary detectors all supports are installed, but some of the detector packages are not installed for safety reason </a:t>
            </a:r>
            <a:r>
              <a:rPr lang="en-US" sz="2000" dirty="0">
                <a:solidFill>
                  <a:srgbClr val="0432FF"/>
                </a:solidFill>
              </a:rPr>
              <a:t>for year 1</a:t>
            </a:r>
            <a:r>
              <a:rPr lang="en-US" sz="2000" dirty="0"/>
              <a:t>.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ZDC and Lumi-detector are fully installed</a:t>
            </a:r>
          </a:p>
          <a:p>
            <a:pPr marL="342900" indent="-34290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Off-Momentum detectors should be in save position, so they can be used if beam is stable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Roman Pots will not be installed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low Q2 Tagger should be discussed</a:t>
            </a:r>
          </a:p>
          <a:p>
            <a:pPr marL="342900" indent="-342900" algn="l">
              <a:spcBef>
                <a:spcPts val="0"/>
              </a:spcBef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2000" dirty="0"/>
              <a:t>hadron and electron polarimetry will be installed from day-1 operating EIC</a:t>
            </a:r>
          </a:p>
          <a:p>
            <a:pPr algn="l">
              <a:spcBef>
                <a:spcPts val="0"/>
              </a:spcBef>
              <a:buClr>
                <a:srgbClr val="0096FF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4271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Experimental Program Progress Since CD-1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022F302-0240-E719-29CF-293A60BF6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77050"/>
              </p:ext>
            </p:extLst>
          </p:nvPr>
        </p:nvGraphicFramePr>
        <p:xfrm>
          <a:off x="461963" y="793573"/>
          <a:ext cx="8778241" cy="5270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960">
                  <a:extLst>
                    <a:ext uri="{9D8B030D-6E8A-4147-A177-3AD203B41FA5}">
                      <a16:colId xmlns:a16="http://schemas.microsoft.com/office/drawing/2014/main" val="3045809689"/>
                    </a:ext>
                  </a:extLst>
                </a:gridCol>
                <a:gridCol w="6431280">
                  <a:extLst>
                    <a:ext uri="{9D8B030D-6E8A-4147-A177-3AD203B41FA5}">
                      <a16:colId xmlns:a16="http://schemas.microsoft.com/office/drawing/2014/main" val="1957203897"/>
                    </a:ext>
                  </a:extLst>
                </a:gridCol>
                <a:gridCol w="1778001">
                  <a:extLst>
                    <a:ext uri="{9D8B030D-6E8A-4147-A177-3AD203B41FA5}">
                      <a16:colId xmlns:a16="http://schemas.microsoft.com/office/drawing/2014/main" val="862339206"/>
                    </a:ext>
                  </a:extLst>
                </a:gridCol>
              </a:tblGrid>
              <a:tr h="254027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Efforts</a:t>
                      </a:r>
                      <a:r>
                        <a:rPr lang="en-US" sz="16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Towards Experimental Program</a:t>
                      </a:r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 and TJNAF Jointly Leading Process to Select Project Detector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8463211"/>
                  </a:ext>
                </a:extLst>
              </a:tr>
              <a:tr h="43434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Call for Collaboration Proposals for Detectors</a:t>
                      </a:r>
                      <a:r>
                        <a:rPr lang="en-US" sz="1600" u="non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https://www.bnl.gov/eic/CFC.php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24877198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BNL/TJNAF Proposal Evaluation Committee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74466170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 sz="1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Proposals for Detectors Submitted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7331757"/>
                  </a:ext>
                </a:extLst>
              </a:tr>
              <a:tr h="254027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Decision on Project Detector – baseline “ECCE”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March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4943433"/>
                  </a:ext>
                </a:extLst>
              </a:tr>
              <a:tr h="2540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Process to consolidate ECCE &amp; ATHENA to the EIC Project Detector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Spring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46286075"/>
                  </a:ext>
                </a:extLst>
              </a:tr>
              <a:tr h="3407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 Formed – 160 institutions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02420548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Charter ratified &amp; elected Leadership Team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701210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baseline="30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Resource Review Board Meeting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8630591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pPr algn="ctr"/>
                      <a:endParaRPr lang="en-US"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(Central) Detector remaining technology choices made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April 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70284600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Detector technical baselined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February 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39443779"/>
                  </a:ext>
                </a:extLst>
              </a:tr>
              <a:tr h="312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Introduction of early physics planning to </a:t>
                      </a:r>
                      <a:r>
                        <a:rPr lang="en-US" sz="16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ePIC</a:t>
                      </a:r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Collaboration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46343542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Started drafting Preliminary Technical Design Report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July 2024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27350037"/>
                  </a:ext>
                </a:extLst>
              </a:tr>
              <a:tr h="156210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en-US"/>
                    </a:p>
                  </a:txBody>
                  <a:tcPr marL="68580" marR="68580" marT="34290" marB="34290" vert="vert270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Passed 60% Cost-Weighted Design Maturity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January 2025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82422830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Detector R&amp;D Completed (projected)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September 2025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0810964"/>
                  </a:ext>
                </a:extLst>
              </a:tr>
              <a:tr h="156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Preliminary Technical Design Report completed (projected)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045152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016E853-A175-5C26-ECD1-88114121689E}"/>
              </a:ext>
            </a:extLst>
          </p:cNvPr>
          <p:cNvSpPr txBox="1"/>
          <p:nvPr/>
        </p:nvSpPr>
        <p:spPr>
          <a:xfrm>
            <a:off x="9411456" y="2869986"/>
            <a:ext cx="2472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Note that the host labs also separately organized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computing and software reviews in Fall 2022. 2023, and 2024.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010F0EB0-77FE-501C-B9B7-A2E273C67904}"/>
              </a:ext>
            </a:extLst>
          </p:cNvPr>
          <p:cNvSpPr txBox="1">
            <a:spLocks/>
          </p:cNvSpPr>
          <p:nvPr/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2E4468-5398-3744-84A2-247E18F77D68}" type="slidenum">
              <a:rPr lang="en-US" sz="1000" smtClean="0"/>
              <a:pPr/>
              <a:t>3</a:t>
            </a:fld>
            <a:endParaRPr lang="en-US" sz="10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9615C5-507C-1587-134D-897BCD56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326" y="4065941"/>
            <a:ext cx="1586134" cy="19624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A14A7E69-7BDA-31E6-F1EC-76DC67922107}"/>
              </a:ext>
            </a:extLst>
          </p:cNvPr>
          <p:cNvSpPr/>
          <p:nvPr/>
        </p:nvSpPr>
        <p:spPr>
          <a:xfrm>
            <a:off x="9242918" y="47632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692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9F39F-47C8-4759-0D1D-231C6653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- </a:t>
            </a:r>
            <a:r>
              <a:rPr lang="en-US" dirty="0" err="1"/>
              <a:t>ePIC</a:t>
            </a:r>
            <a:r>
              <a:rPr lang="en-US" dirty="0"/>
              <a:t> Commissioning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A3770-D4D9-1C4E-99FC-80EC793B2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FD34A9C-5707-6C3A-7E88-D1D26D48ACF0}"/>
              </a:ext>
            </a:extLst>
          </p:cNvPr>
          <p:cNvSpPr/>
          <p:nvPr/>
        </p:nvSpPr>
        <p:spPr>
          <a:xfrm>
            <a:off x="571500" y="889310"/>
            <a:ext cx="11049000" cy="400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7F7FA0-E903-1827-77EA-A43761E79923}"/>
              </a:ext>
            </a:extLst>
          </p:cNvPr>
          <p:cNvCxnSpPr>
            <a:cxnSpLocks/>
          </p:cNvCxnSpPr>
          <p:nvPr/>
        </p:nvCxnSpPr>
        <p:spPr>
          <a:xfrm>
            <a:off x="1490436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B98DE5-BF3A-8F2D-B861-C4EC4C4466E4}"/>
              </a:ext>
            </a:extLst>
          </p:cNvPr>
          <p:cNvCxnSpPr>
            <a:cxnSpLocks/>
          </p:cNvCxnSpPr>
          <p:nvPr/>
        </p:nvCxnSpPr>
        <p:spPr>
          <a:xfrm>
            <a:off x="8827404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16436-605E-716C-2353-7164E8C2E5D0}"/>
              </a:ext>
            </a:extLst>
          </p:cNvPr>
          <p:cNvCxnSpPr>
            <a:cxnSpLocks/>
          </p:cNvCxnSpPr>
          <p:nvPr/>
        </p:nvCxnSpPr>
        <p:spPr>
          <a:xfrm>
            <a:off x="10679541" y="837454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8A49B4-7C07-B7B8-4B9E-7C6EBDBC25EC}"/>
              </a:ext>
            </a:extLst>
          </p:cNvPr>
          <p:cNvCxnSpPr>
            <a:cxnSpLocks/>
          </p:cNvCxnSpPr>
          <p:nvPr/>
        </p:nvCxnSpPr>
        <p:spPr>
          <a:xfrm>
            <a:off x="6809268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9DAAB4-1284-42C3-E880-0F927ECF0714}"/>
              </a:ext>
            </a:extLst>
          </p:cNvPr>
          <p:cNvCxnSpPr>
            <a:cxnSpLocks/>
          </p:cNvCxnSpPr>
          <p:nvPr/>
        </p:nvCxnSpPr>
        <p:spPr>
          <a:xfrm>
            <a:off x="4851052" y="808908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1B4476-5F6F-4909-10C1-4559C1AD761C}"/>
              </a:ext>
            </a:extLst>
          </p:cNvPr>
          <p:cNvSpPr txBox="1"/>
          <p:nvPr/>
        </p:nvSpPr>
        <p:spPr>
          <a:xfrm>
            <a:off x="988344" y="499736"/>
            <a:ext cx="116730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Q2/2033</a:t>
            </a:r>
            <a:endParaRPr lang="en-US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B3B415-7809-7FF7-4077-C701D46DC30F}"/>
              </a:ext>
            </a:extLst>
          </p:cNvPr>
          <p:cNvSpPr txBox="1"/>
          <p:nvPr/>
        </p:nvSpPr>
        <p:spPr>
          <a:xfrm>
            <a:off x="905954" y="1540736"/>
            <a:ext cx="124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ePIC</a:t>
            </a:r>
            <a:r>
              <a:rPr lang="en-US" sz="1600" dirty="0"/>
              <a:t> fully assembled and Ready for Cosmic Data Taking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329073-590A-511F-5405-C1ADD3C80E9F}"/>
              </a:ext>
            </a:extLst>
          </p:cNvPr>
          <p:cNvSpPr txBox="1"/>
          <p:nvPr/>
        </p:nvSpPr>
        <p:spPr>
          <a:xfrm>
            <a:off x="1992320" y="923596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no-beam commissioning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C4FDBF-1714-F13F-D739-EE0DD4E09238}"/>
              </a:ext>
            </a:extLst>
          </p:cNvPr>
          <p:cNvSpPr txBox="1"/>
          <p:nvPr/>
        </p:nvSpPr>
        <p:spPr>
          <a:xfrm>
            <a:off x="3720303" y="1469156"/>
            <a:ext cx="2233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EIC first beam commissioning</a:t>
            </a:r>
          </a:p>
          <a:p>
            <a:pPr algn="ctr"/>
            <a:r>
              <a:rPr lang="en-US" sz="1600" dirty="0"/>
              <a:t>central </a:t>
            </a:r>
            <a:r>
              <a:rPr lang="en-US" sz="1600" dirty="0" err="1"/>
              <a:t>ePIC</a:t>
            </a:r>
            <a:r>
              <a:rPr lang="en-US" sz="1600" dirty="0"/>
              <a:t> in assembly hall</a:t>
            </a:r>
          </a:p>
          <a:p>
            <a:pPr algn="ctr"/>
            <a:endParaRPr lang="en-US" sz="1200" dirty="0"/>
          </a:p>
          <a:p>
            <a:pPr algn="ctr"/>
            <a:r>
              <a:rPr lang="en-US" sz="1600" dirty="0"/>
              <a:t>endcap calorimeters</a:t>
            </a:r>
          </a:p>
          <a:p>
            <a:pPr algn="ctr"/>
            <a:r>
              <a:rPr lang="en-US" sz="1600" dirty="0"/>
              <a:t>and beam pipe with instrumentation to have a first look on backgrounds</a:t>
            </a:r>
          </a:p>
          <a:p>
            <a:pPr algn="ctr"/>
            <a:r>
              <a:rPr lang="en-US" sz="1600" dirty="0"/>
              <a:t>Luminosity detector and hadron &amp; electron polarimeters fully installed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8B7E57-0E73-10DA-E0C6-F4D21B6F93C1}"/>
              </a:ext>
            </a:extLst>
          </p:cNvPr>
          <p:cNvSpPr txBox="1"/>
          <p:nvPr/>
        </p:nvSpPr>
        <p:spPr>
          <a:xfrm>
            <a:off x="6202216" y="1580261"/>
            <a:ext cx="1240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move central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into wide-angle hall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615C96-46EE-FF3E-BDA0-F5C3839BE67C}"/>
              </a:ext>
            </a:extLst>
          </p:cNvPr>
          <p:cNvSpPr txBox="1"/>
          <p:nvPr/>
        </p:nvSpPr>
        <p:spPr>
          <a:xfrm>
            <a:off x="8159700" y="1563952"/>
            <a:ext cx="13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commission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with beam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All auxiliary detectors, but RPs and OMDs are installed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5F85C9-9DD3-E758-5D46-8C3D4986E66E}"/>
              </a:ext>
            </a:extLst>
          </p:cNvPr>
          <p:cNvSpPr txBox="1"/>
          <p:nvPr/>
        </p:nvSpPr>
        <p:spPr>
          <a:xfrm>
            <a:off x="10063148" y="1529390"/>
            <a:ext cx="13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Start of Science</a:t>
            </a:r>
          </a:p>
          <a:p>
            <a:pPr algn="ctr"/>
            <a:r>
              <a:rPr lang="en-US" sz="1600" dirty="0"/>
              <a:t>program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RPs and OMDs will be installed in year-2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A8CFA-019C-6810-B7A4-865A06C6E9CF}"/>
              </a:ext>
            </a:extLst>
          </p:cNvPr>
          <p:cNvSpPr txBox="1"/>
          <p:nvPr/>
        </p:nvSpPr>
        <p:spPr>
          <a:xfrm>
            <a:off x="7541440" y="935476"/>
            <a:ext cx="268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commissioning with beam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8F076D-244E-3897-9849-8B5EDDA32F95}"/>
              </a:ext>
            </a:extLst>
          </p:cNvPr>
          <p:cNvSpPr txBox="1"/>
          <p:nvPr/>
        </p:nvSpPr>
        <p:spPr>
          <a:xfrm>
            <a:off x="6642641" y="536703"/>
            <a:ext cx="304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exact dates under development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7CF7299-7525-BE9B-568E-BE002BC74228}"/>
              </a:ext>
            </a:extLst>
          </p:cNvPr>
          <p:cNvCxnSpPr>
            <a:cxnSpLocks/>
          </p:cNvCxnSpPr>
          <p:nvPr/>
        </p:nvCxnSpPr>
        <p:spPr>
          <a:xfrm>
            <a:off x="9797142" y="699791"/>
            <a:ext cx="907273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EBE94A0-9164-D061-8934-FA0FDD59DFF9}"/>
              </a:ext>
            </a:extLst>
          </p:cNvPr>
          <p:cNvCxnSpPr>
            <a:cxnSpLocks/>
          </p:cNvCxnSpPr>
          <p:nvPr/>
        </p:nvCxnSpPr>
        <p:spPr>
          <a:xfrm flipH="1">
            <a:off x="5676399" y="699791"/>
            <a:ext cx="83203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3C91B96-66FB-DF3D-752A-1E619F07FF97}"/>
              </a:ext>
            </a:extLst>
          </p:cNvPr>
          <p:cNvSpPr txBox="1"/>
          <p:nvPr/>
        </p:nvSpPr>
        <p:spPr>
          <a:xfrm>
            <a:off x="4249365" y="535366"/>
            <a:ext cx="139833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 CY 2034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8A8D4-073F-E8A4-7788-F3B64F6C1C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84" y="2874612"/>
            <a:ext cx="3722871" cy="225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FF542-7039-0F45-EA45-F1CAEEB4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890" y="4257290"/>
            <a:ext cx="4367806" cy="2650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66504-9138-54AB-1D5D-EC438D5A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873" t="1285" r="1740" b="6666"/>
          <a:stretch/>
        </p:blipFill>
        <p:spPr>
          <a:xfrm>
            <a:off x="7609424" y="3483117"/>
            <a:ext cx="4582576" cy="28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343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9F39F-47C8-4759-0D1D-231C6653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Path to CD-2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FD34A9C-5707-6C3A-7E88-D1D26D48ACF0}"/>
              </a:ext>
            </a:extLst>
          </p:cNvPr>
          <p:cNvSpPr/>
          <p:nvPr/>
        </p:nvSpPr>
        <p:spPr>
          <a:xfrm>
            <a:off x="571500" y="558801"/>
            <a:ext cx="11049000" cy="400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7F7FA0-E903-1827-77EA-A43761E79923}"/>
              </a:ext>
            </a:extLst>
          </p:cNvPr>
          <p:cNvCxnSpPr/>
          <p:nvPr/>
        </p:nvCxnSpPr>
        <p:spPr>
          <a:xfrm>
            <a:off x="965198" y="653143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779207-ADC3-3BA5-F9D0-99162A36FB98}"/>
              </a:ext>
            </a:extLst>
          </p:cNvPr>
          <p:cNvSpPr txBox="1"/>
          <p:nvPr/>
        </p:nvSpPr>
        <p:spPr>
          <a:xfrm>
            <a:off x="462579" y="1030516"/>
            <a:ext cx="102784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January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C9635B-F888-CD2A-1FAD-1EEF5AEBBE32}"/>
              </a:ext>
            </a:extLst>
          </p:cNvPr>
          <p:cNvSpPr txBox="1"/>
          <p:nvPr/>
        </p:nvSpPr>
        <p:spPr>
          <a:xfrm>
            <a:off x="5718332" y="558317"/>
            <a:ext cx="755335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/>
              <a:t>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B83758-1A56-2B43-324D-60546A5617C4}"/>
              </a:ext>
            </a:extLst>
          </p:cNvPr>
          <p:cNvSpPr txBox="1"/>
          <p:nvPr/>
        </p:nvSpPr>
        <p:spPr>
          <a:xfrm>
            <a:off x="344457" y="1369070"/>
            <a:ext cx="1168910" cy="1492716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successful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CD-3B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Review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 err="1"/>
              <a:t>ePIC</a:t>
            </a: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Collaboration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Meeting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B98DE5-BF3A-8F2D-B861-C4EC4C4466E4}"/>
              </a:ext>
            </a:extLst>
          </p:cNvPr>
          <p:cNvCxnSpPr/>
          <p:nvPr/>
        </p:nvCxnSpPr>
        <p:spPr>
          <a:xfrm>
            <a:off x="9216565" y="638629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5D6F88-573C-5E97-6E4F-015263B868F8}"/>
              </a:ext>
            </a:extLst>
          </p:cNvPr>
          <p:cNvSpPr txBox="1"/>
          <p:nvPr/>
        </p:nvSpPr>
        <p:spPr>
          <a:xfrm>
            <a:off x="8405163" y="1393205"/>
            <a:ext cx="1622560" cy="269304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buClr>
                <a:srgbClr val="0096FF"/>
              </a:buClr>
            </a:pPr>
            <a:r>
              <a:rPr lang="en-US" sz="1300" err="1"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pre-Technical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Design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Report completed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planned Baseline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Readiness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Assessment review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400"/>
              <a:t>Nov. 12-14</a:t>
            </a: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6</a:t>
            </a:r>
            <a:r>
              <a:rPr lang="en-US" sz="1300" baseline="30000"/>
              <a:t>th</a:t>
            </a:r>
            <a:r>
              <a:rPr lang="en-US" sz="1300"/>
              <a:t> RRB Meeting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4</a:t>
            </a:r>
            <a:r>
              <a:rPr lang="en-US" sz="1300" baseline="30000"/>
              <a:t>th</a:t>
            </a:r>
            <a:r>
              <a:rPr lang="en-US" sz="1300"/>
              <a:t> - 5</a:t>
            </a:r>
            <a:r>
              <a:rPr lang="en-US" sz="1300" baseline="30000"/>
              <a:t>th </a:t>
            </a:r>
            <a:r>
              <a:rPr lang="en-US" sz="1300"/>
              <a:t>BNL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sign </a:t>
            </a:r>
            <a:r>
              <a:rPr lang="en-US" sz="1300" err="1"/>
              <a:t>iCRADAs</a:t>
            </a:r>
            <a:endParaRPr lang="en-US" sz="13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2193E7-5319-251D-0BAE-487B54E6B66C}"/>
              </a:ext>
            </a:extLst>
          </p:cNvPr>
          <p:cNvSpPr txBox="1"/>
          <p:nvPr/>
        </p:nvSpPr>
        <p:spPr>
          <a:xfrm>
            <a:off x="8629096" y="1038739"/>
            <a:ext cx="1244251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November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16436-605E-716C-2353-7164E8C2E5D0}"/>
              </a:ext>
            </a:extLst>
          </p:cNvPr>
          <p:cNvCxnSpPr/>
          <p:nvPr/>
        </p:nvCxnSpPr>
        <p:spPr>
          <a:xfrm>
            <a:off x="10676817" y="667175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7662A4-73E1-AE03-EF17-1403514A0550}"/>
              </a:ext>
            </a:extLst>
          </p:cNvPr>
          <p:cNvSpPr txBox="1"/>
          <p:nvPr/>
        </p:nvSpPr>
        <p:spPr>
          <a:xfrm>
            <a:off x="10126994" y="1028951"/>
            <a:ext cx="1233030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December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AD1C3E-B468-DB83-79CB-B9B77E9706CF}"/>
              </a:ext>
            </a:extLst>
          </p:cNvPr>
          <p:cNvSpPr txBox="1"/>
          <p:nvPr/>
        </p:nvSpPr>
        <p:spPr>
          <a:xfrm>
            <a:off x="10002860" y="1398098"/>
            <a:ext cx="1511952" cy="169277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all 26 subsystems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will have a PDR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4 subsystems will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have a FDR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backward &amp;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forward </a:t>
            </a:r>
            <a:r>
              <a:rPr lang="en-US" sz="1300" err="1"/>
              <a:t>ECal</a:t>
            </a: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barrel &amp; forward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 err="1"/>
              <a:t>HCal</a:t>
            </a:r>
            <a:endParaRPr lang="en-US" sz="13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8A49B4-7C07-B7B8-4B9E-7C6EBDBC25EC}"/>
              </a:ext>
            </a:extLst>
          </p:cNvPr>
          <p:cNvCxnSpPr/>
          <p:nvPr/>
        </p:nvCxnSpPr>
        <p:spPr>
          <a:xfrm>
            <a:off x="7685318" y="638632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7BA4B8C-25E4-ABDC-3CBB-A76D0BDCD817}"/>
              </a:ext>
            </a:extLst>
          </p:cNvPr>
          <p:cNvSpPr txBox="1"/>
          <p:nvPr/>
        </p:nvSpPr>
        <p:spPr>
          <a:xfrm>
            <a:off x="7170419" y="1038742"/>
            <a:ext cx="102944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October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4EFF1-684D-55E3-46FC-F03CD74CFEEA}"/>
              </a:ext>
            </a:extLst>
          </p:cNvPr>
          <p:cNvSpPr txBox="1"/>
          <p:nvPr/>
        </p:nvSpPr>
        <p:spPr>
          <a:xfrm>
            <a:off x="6649312" y="1383323"/>
            <a:ext cx="2071656" cy="469359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Detector R&amp;D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complete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Concepts of all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sub-detector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assembly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installation plans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known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Inspection and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Test Plans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for all components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that are prone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to quality control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are documented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Services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(cabling, LV, HV, cooling)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and serviceability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of sub-detectors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known and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documented</a:t>
            </a:r>
            <a:endParaRPr lang="en-US" sz="13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5E0C4E-5B35-0CC8-FF09-443EC9B31DCB}"/>
              </a:ext>
            </a:extLst>
          </p:cNvPr>
          <p:cNvCxnSpPr/>
          <p:nvPr/>
        </p:nvCxnSpPr>
        <p:spPr>
          <a:xfrm>
            <a:off x="6096174" y="628841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179E622-3B1B-E845-800F-7023B8CC5B05}"/>
              </a:ext>
            </a:extLst>
          </p:cNvPr>
          <p:cNvSpPr txBox="1"/>
          <p:nvPr/>
        </p:nvSpPr>
        <p:spPr>
          <a:xfrm>
            <a:off x="5450649" y="1028951"/>
            <a:ext cx="130195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September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7F43DC-6C9D-BD79-B596-95269B3A61F2}"/>
              </a:ext>
            </a:extLst>
          </p:cNvPr>
          <p:cNvSpPr txBox="1"/>
          <p:nvPr/>
        </p:nvSpPr>
        <p:spPr>
          <a:xfrm>
            <a:off x="5380896" y="1373532"/>
            <a:ext cx="1430200" cy="349326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Flow of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requirements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from Science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requirements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to sub-detectors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to technical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to design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component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specifications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known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and documented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cs typeface="Calibri" panose="020F0502020204030204" pitchFamily="34" charset="0"/>
              </a:rPr>
              <a:t>All Interface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cs typeface="Calibri" panose="020F0502020204030204" pitchFamily="34" charset="0"/>
              </a:rPr>
              <a:t>controls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cs typeface="Calibri" panose="020F0502020204030204" pitchFamily="34" charset="0"/>
              </a:rPr>
              <a:t>defined</a:t>
            </a:r>
            <a:endParaRPr lang="en-US" sz="130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F2C364-B244-E601-FF5D-BB596D040C8A}"/>
              </a:ext>
            </a:extLst>
          </p:cNvPr>
          <p:cNvCxnSpPr/>
          <p:nvPr/>
        </p:nvCxnSpPr>
        <p:spPr>
          <a:xfrm>
            <a:off x="3065022" y="644585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56C5837-8272-6284-118A-354DF02FD8A6}"/>
              </a:ext>
            </a:extLst>
          </p:cNvPr>
          <p:cNvSpPr txBox="1"/>
          <p:nvPr/>
        </p:nvSpPr>
        <p:spPr>
          <a:xfrm>
            <a:off x="2705459" y="1035725"/>
            <a:ext cx="720069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June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EA4D1F-1E3A-CE27-8EB7-B3232F158B03}"/>
              </a:ext>
            </a:extLst>
          </p:cNvPr>
          <p:cNvSpPr txBox="1"/>
          <p:nvPr/>
        </p:nvSpPr>
        <p:spPr>
          <a:xfrm>
            <a:off x="2327799" y="1367505"/>
            <a:ext cx="1496577" cy="24929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300" baseline="30000"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 RRB </a:t>
            </a:r>
          </a:p>
          <a:p>
            <a:pPr marL="0" lvl="1" algn="ctr"/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Meeting</a:t>
            </a:r>
          </a:p>
          <a:p>
            <a:pPr marL="0" lvl="1" algn="ctr"/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Prague, Czech</a:t>
            </a:r>
          </a:p>
          <a:p>
            <a:pPr marL="0" lvl="1" algn="ctr"/>
            <a:endParaRPr lang="en-US" sz="13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/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DAC Meeting – Comprehensive look to design status and readiness </a:t>
            </a:r>
          </a:p>
          <a:p>
            <a:pPr marL="0" lvl="1" algn="ctr"/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for CD-2</a:t>
            </a:r>
          </a:p>
          <a:p>
            <a:pPr marL="0" lvl="1" algn="ctr"/>
            <a:endParaRPr lang="en-US" sz="13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1" algn="ctr"/>
            <a:endParaRPr lang="en-US" sz="130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53E695-173D-9102-CF6B-C9F94870EC5F}"/>
              </a:ext>
            </a:extLst>
          </p:cNvPr>
          <p:cNvCxnSpPr/>
          <p:nvPr/>
        </p:nvCxnSpPr>
        <p:spPr>
          <a:xfrm>
            <a:off x="1952223" y="645625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BF51D3F-324A-BE4C-0FEA-FBAA2C87E3C8}"/>
              </a:ext>
            </a:extLst>
          </p:cNvPr>
          <p:cNvSpPr txBox="1"/>
          <p:nvPr/>
        </p:nvSpPr>
        <p:spPr>
          <a:xfrm>
            <a:off x="1449604" y="1044769"/>
            <a:ext cx="1061509" cy="83099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February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to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May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FBA04D-8FF2-513E-DD4B-81128106C706}"/>
              </a:ext>
            </a:extLst>
          </p:cNvPr>
          <p:cNvSpPr txBox="1"/>
          <p:nvPr/>
        </p:nvSpPr>
        <p:spPr>
          <a:xfrm>
            <a:off x="933803" y="1870781"/>
            <a:ext cx="2004075" cy="30931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Progress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design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of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individual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subsystems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and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integration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 err="1"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EIC Project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Detector R&amp;D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Day, April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Cerenkov PID detectors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passed the 60% PDR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7C8C55F-50B0-956F-9D3F-6E32FE0E0B71}"/>
              </a:ext>
            </a:extLst>
          </p:cNvPr>
          <p:cNvCxnSpPr/>
          <p:nvPr/>
        </p:nvCxnSpPr>
        <p:spPr>
          <a:xfrm>
            <a:off x="4187268" y="651578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59C4615-2915-9A9E-5072-98C0EC235620}"/>
              </a:ext>
            </a:extLst>
          </p:cNvPr>
          <p:cNvSpPr txBox="1"/>
          <p:nvPr/>
        </p:nvSpPr>
        <p:spPr>
          <a:xfrm>
            <a:off x="3858818" y="1028951"/>
            <a:ext cx="652743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July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CD9B2C-68BA-2E0C-7684-4B322606ABB6}"/>
              </a:ext>
            </a:extLst>
          </p:cNvPr>
          <p:cNvSpPr txBox="1"/>
          <p:nvPr/>
        </p:nvSpPr>
        <p:spPr>
          <a:xfrm>
            <a:off x="3566529" y="1367505"/>
            <a:ext cx="1168910" cy="229293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 err="1"/>
              <a:t>ePIC</a:t>
            </a:r>
            <a:endParaRPr lang="en-US" sz="1300"/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Collaboration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/>
              <a:t>Meeting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/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Cost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Basis of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Estimates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vetted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</a:p>
          <a:p>
            <a:pPr algn="ctr"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documented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endParaRPr lang="en-US" sz="130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9DAAB4-1284-42C3-E880-0F927ECF0714}"/>
              </a:ext>
            </a:extLst>
          </p:cNvPr>
          <p:cNvCxnSpPr/>
          <p:nvPr/>
        </p:nvCxnSpPr>
        <p:spPr>
          <a:xfrm>
            <a:off x="5014582" y="666093"/>
            <a:ext cx="0" cy="42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30403D7-8005-1C12-74F4-E67F34C7FF56}"/>
              </a:ext>
            </a:extLst>
          </p:cNvPr>
          <p:cNvSpPr txBox="1"/>
          <p:nvPr/>
        </p:nvSpPr>
        <p:spPr>
          <a:xfrm>
            <a:off x="4540992" y="1043466"/>
            <a:ext cx="947695" cy="338554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600" b="1">
                <a:solidFill>
                  <a:schemeClr val="accent1">
                    <a:lumMod val="75000"/>
                  </a:schemeClr>
                </a:solidFill>
              </a:rPr>
              <a:t>August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B6560E-7A12-5E35-4CF0-BBE4146FABCE}"/>
              </a:ext>
            </a:extLst>
          </p:cNvPr>
          <p:cNvSpPr txBox="1"/>
          <p:nvPr/>
        </p:nvSpPr>
        <p:spPr>
          <a:xfrm>
            <a:off x="4542121" y="1382020"/>
            <a:ext cx="872354" cy="109260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DOE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 OPA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Focused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Status </a:t>
            </a:r>
          </a:p>
          <a:p>
            <a:pPr algn="ctr">
              <a:spcBef>
                <a:spcPts val="0"/>
              </a:spcBef>
              <a:buClr>
                <a:srgbClr val="0096FF"/>
              </a:buClr>
            </a:pPr>
            <a:r>
              <a:rPr lang="en-US" sz="1300">
                <a:ea typeface="Calibri" panose="020F0502020204030204" pitchFamily="34" charset="0"/>
                <a:cs typeface="Calibri" panose="020F0502020204030204" pitchFamily="34" charset="0"/>
              </a:rPr>
              <a:t>Review</a:t>
            </a:r>
            <a:endParaRPr lang="en-US" sz="13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A3770-D4D9-1C4E-99FC-80EC793B2F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06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57724-7284-DC45-B4A1-206516E79D65}"/>
              </a:ext>
            </a:extLst>
          </p:cNvPr>
          <p:cNvCxnSpPr>
            <a:cxnSpLocks/>
          </p:cNvCxnSpPr>
          <p:nvPr/>
        </p:nvCxnSpPr>
        <p:spPr>
          <a:xfrm flipH="1">
            <a:off x="6087052" y="970951"/>
            <a:ext cx="7560" cy="5243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293B6B8-C8C8-BC4D-A63B-CFBD7D02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err="1"/>
              <a:t>ePIC</a:t>
            </a:r>
            <a:r>
              <a:rPr lang="en-US"/>
              <a:t> Tracking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25D1C-12E9-F14D-94DD-9DDD66303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7584315" y="-73"/>
            <a:ext cx="1445325" cy="860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6C392-31A1-CF4F-B2C2-4D67C926190A}"/>
              </a:ext>
            </a:extLst>
          </p:cNvPr>
          <p:cNvSpPr txBox="1"/>
          <p:nvPr/>
        </p:nvSpPr>
        <p:spPr>
          <a:xfrm>
            <a:off x="287382" y="632397"/>
            <a:ext cx="1705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>
                <a:solidFill>
                  <a:srgbClr val="FFC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b="1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  <a:r>
              <a:rPr lang="en-US" sz="1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Tracker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694BE5-82A9-5E4E-A582-8B8CBB42A1CB}"/>
              </a:ext>
            </a:extLst>
          </p:cNvPr>
          <p:cNvCxnSpPr/>
          <p:nvPr/>
        </p:nvCxnSpPr>
        <p:spPr>
          <a:xfrm>
            <a:off x="7992297" y="678485"/>
            <a:ext cx="0" cy="548853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A258F-6496-AD43-94D0-63C7F41B5C86}"/>
              </a:ext>
            </a:extLst>
          </p:cNvPr>
          <p:cNvCxnSpPr>
            <a:cxnSpLocks/>
          </p:cNvCxnSpPr>
          <p:nvPr/>
        </p:nvCxnSpPr>
        <p:spPr>
          <a:xfrm>
            <a:off x="342036" y="994383"/>
            <a:ext cx="1178580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D7D180-8278-6A4C-A4D0-73CF5104AF19}"/>
              </a:ext>
            </a:extLst>
          </p:cNvPr>
          <p:cNvSpPr txBox="1"/>
          <p:nvPr/>
        </p:nvSpPr>
        <p:spPr>
          <a:xfrm>
            <a:off x="5279151" y="2250882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</a:rPr>
              <a:t>Main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1D135-0AC1-5B4E-9E70-611A726720A2}"/>
              </a:ext>
            </a:extLst>
          </p:cNvPr>
          <p:cNvSpPr txBox="1"/>
          <p:nvPr/>
        </p:nvSpPr>
        <p:spPr>
          <a:xfrm>
            <a:off x="5059156" y="3732286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</a:rPr>
              <a:t>Proven Technology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5554B-80F5-C64F-AFC0-94D7AFCCB102}"/>
              </a:ext>
            </a:extLst>
          </p:cNvPr>
          <p:cNvGrpSpPr/>
          <p:nvPr/>
        </p:nvGrpSpPr>
        <p:grpSpPr>
          <a:xfrm>
            <a:off x="5174564" y="5024982"/>
            <a:ext cx="1844435" cy="351632"/>
            <a:chOff x="5519962" y="5092621"/>
            <a:chExt cx="1844435" cy="3516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241D-E1A7-3E41-8590-EF50C98F866A}"/>
                </a:ext>
              </a:extLst>
            </p:cNvPr>
            <p:cNvSpPr txBox="1"/>
            <p:nvPr/>
          </p:nvSpPr>
          <p:spPr>
            <a:xfrm>
              <a:off x="5519962" y="5105699"/>
              <a:ext cx="1824976" cy="33855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E7F187E-BD24-704B-8122-A18802A56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C4F3F-8175-9549-8AFC-CB1A9C564A7E}"/>
              </a:ext>
            </a:extLst>
          </p:cNvPr>
          <p:cNvCxnSpPr/>
          <p:nvPr/>
        </p:nvCxnSpPr>
        <p:spPr>
          <a:xfrm>
            <a:off x="4143633" y="726262"/>
            <a:ext cx="0" cy="548853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664280-09C7-124A-B040-E71F91C35001}"/>
              </a:ext>
            </a:extLst>
          </p:cNvPr>
          <p:cNvCxnSpPr>
            <a:cxnSpLocks/>
          </p:cNvCxnSpPr>
          <p:nvPr/>
        </p:nvCxnSpPr>
        <p:spPr>
          <a:xfrm>
            <a:off x="2188160" y="3198948"/>
            <a:ext cx="4666" cy="301584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68C4A7-D730-2744-BFC0-8B478EB2F38A}"/>
              </a:ext>
            </a:extLst>
          </p:cNvPr>
          <p:cNvCxnSpPr>
            <a:cxnSpLocks/>
          </p:cNvCxnSpPr>
          <p:nvPr/>
        </p:nvCxnSpPr>
        <p:spPr>
          <a:xfrm>
            <a:off x="230803" y="3763568"/>
            <a:ext cx="1178580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FCDF0-69AF-A145-946E-36917439B3D1}"/>
              </a:ext>
            </a:extLst>
          </p:cNvPr>
          <p:cNvCxnSpPr>
            <a:cxnSpLocks/>
          </p:cNvCxnSpPr>
          <p:nvPr/>
        </p:nvCxnSpPr>
        <p:spPr>
          <a:xfrm>
            <a:off x="318675" y="5033368"/>
            <a:ext cx="1178580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8652C6-3996-9345-B231-B236C1A858C3}"/>
              </a:ext>
            </a:extLst>
          </p:cNvPr>
          <p:cNvSpPr txBox="1"/>
          <p:nvPr/>
        </p:nvSpPr>
        <p:spPr>
          <a:xfrm>
            <a:off x="2333520" y="655830"/>
            <a:ext cx="1564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Tracker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A6CA1-C6B5-0742-BCAD-6A5A30E3BF7F}"/>
              </a:ext>
            </a:extLst>
          </p:cNvPr>
          <p:cNvSpPr txBox="1"/>
          <p:nvPr/>
        </p:nvSpPr>
        <p:spPr>
          <a:xfrm>
            <a:off x="4564333" y="655830"/>
            <a:ext cx="2843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Barrel MPGD Tracker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EB790-4A70-634A-B05E-E5764920B987}"/>
              </a:ext>
            </a:extLst>
          </p:cNvPr>
          <p:cNvSpPr txBox="1"/>
          <p:nvPr/>
        </p:nvSpPr>
        <p:spPr>
          <a:xfrm>
            <a:off x="9409509" y="632397"/>
            <a:ext cx="1652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EndcapTracker</a:t>
            </a:r>
            <a:endParaRPr lang="en-US" sz="1600" b="1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9" name="Picture 1" descr="page9image1231554976">
            <a:extLst>
              <a:ext uri="{FF2B5EF4-FFF2-40B4-BE49-F238E27FC236}">
                <a16:creationId xmlns:a16="http://schemas.microsoft.com/office/drawing/2014/main" id="{47805715-FFF6-C04F-A838-CDB12F9D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39" y="1033440"/>
            <a:ext cx="1488401" cy="9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7FD45368-CC7B-C042-AAAE-A0E4EEFC6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084763" y="1383999"/>
            <a:ext cx="1363346" cy="754680"/>
          </a:xfrm>
          <a:prstGeom prst="rect">
            <a:avLst/>
          </a:prstGeom>
        </p:spPr>
      </p:pic>
      <p:pic>
        <p:nvPicPr>
          <p:cNvPr id="2050" name="Picture 2" descr="page9image1243486400">
            <a:extLst>
              <a:ext uri="{FF2B5EF4-FFF2-40B4-BE49-F238E27FC236}">
                <a16:creationId xmlns:a16="http://schemas.microsoft.com/office/drawing/2014/main" id="{0D4E4548-6E6E-7047-B681-59DBB7B2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842" r="3856" b="1723"/>
          <a:stretch/>
        </p:blipFill>
        <p:spPr bwMode="auto">
          <a:xfrm>
            <a:off x="4318134" y="1127333"/>
            <a:ext cx="1673389" cy="7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20image1035475344">
            <a:extLst>
              <a:ext uri="{FF2B5EF4-FFF2-40B4-BE49-F238E27FC236}">
                <a16:creationId xmlns:a16="http://schemas.microsoft.com/office/drawing/2014/main" id="{22B2126B-CE7F-F14D-9A4B-72B7E4F9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8" t="9406" r="24982" b="10173"/>
          <a:stretch/>
        </p:blipFill>
        <p:spPr bwMode="auto">
          <a:xfrm>
            <a:off x="1355612" y="1098152"/>
            <a:ext cx="1644096" cy="1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1F1B91-21D6-7F46-ADAD-1A4730B86666}"/>
              </a:ext>
            </a:extLst>
          </p:cNvPr>
          <p:cNvCxnSpPr>
            <a:cxnSpLocks/>
          </p:cNvCxnSpPr>
          <p:nvPr/>
        </p:nvCxnSpPr>
        <p:spPr>
          <a:xfrm flipH="1">
            <a:off x="10201120" y="981758"/>
            <a:ext cx="7560" cy="5243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DEA7AA-A3C7-3C4B-A379-C4272EB1E7B8}"/>
              </a:ext>
            </a:extLst>
          </p:cNvPr>
          <p:cNvSpPr txBox="1"/>
          <p:nvPr/>
        </p:nvSpPr>
        <p:spPr>
          <a:xfrm>
            <a:off x="6091087" y="2606669"/>
            <a:ext cx="204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Tracking close to </a:t>
            </a:r>
            <a:r>
              <a:rPr lang="en-US" sz="1200" err="1"/>
              <a:t>hpDIRC</a:t>
            </a:r>
            <a:r>
              <a:rPr lang="en-US" sz="1200"/>
              <a:t> detector to</a:t>
            </a:r>
            <a:r>
              <a:rPr lang="en-US" sz="1200">
                <a:sym typeface="Wingdings" pitchFamily="2" charset="2"/>
              </a:rPr>
              <a:t> </a:t>
            </a:r>
            <a:r>
              <a:rPr lang="en-US" sz="1200"/>
              <a:t>improve angular and space point resolution. </a:t>
            </a:r>
            <a:br>
              <a:rPr lang="en-US" sz="1200"/>
            </a:br>
            <a:r>
              <a:rPr lang="en-US" sz="1200"/>
              <a:t>Redundancy and pattern recognition for tracking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22267-FBF5-AE41-84D4-FAC32ADD5141}"/>
              </a:ext>
            </a:extLst>
          </p:cNvPr>
          <p:cNvSpPr txBox="1"/>
          <p:nvPr/>
        </p:nvSpPr>
        <p:spPr>
          <a:xfrm>
            <a:off x="4211413" y="2604396"/>
            <a:ext cx="195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Provide redundancy and pattern recognition for tracking </a:t>
            </a:r>
          </a:p>
          <a:p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7ED978-2D3D-5943-B43B-5BC611AC92BE}"/>
              </a:ext>
            </a:extLst>
          </p:cNvPr>
          <p:cNvSpPr txBox="1"/>
          <p:nvPr/>
        </p:nvSpPr>
        <p:spPr>
          <a:xfrm>
            <a:off x="10227888" y="2569567"/>
            <a:ext cx="195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Provide redundancy and pattern recognition for tracking </a:t>
            </a:r>
          </a:p>
          <a:p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8494A-81F6-994D-BF26-3C8B776F6CA2}"/>
              </a:ext>
            </a:extLst>
          </p:cNvPr>
          <p:cNvSpPr txBox="1"/>
          <p:nvPr/>
        </p:nvSpPr>
        <p:spPr>
          <a:xfrm>
            <a:off x="4144886" y="4052190"/>
            <a:ext cx="194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Cylindrical resistive Micromegas technology Used: ATLAS NSW, CLAS12, SPHENIX, MINOS&amp; T2K TPC</a:t>
            </a:r>
          </a:p>
          <a:p>
            <a:endParaRPr lang="en-US" sz="12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42CAC-8BEE-8741-A8B4-9E1E668776E5}"/>
              </a:ext>
            </a:extLst>
          </p:cNvPr>
          <p:cNvSpPr txBox="1"/>
          <p:nvPr/>
        </p:nvSpPr>
        <p:spPr>
          <a:xfrm>
            <a:off x="10182641" y="5073207"/>
            <a:ext cx="212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GEM- 𝜇</a:t>
            </a:r>
            <a:r>
              <a:rPr lang="en-US" sz="1200" err="1"/>
              <a:t>Rwell</a:t>
            </a:r>
            <a:r>
              <a:rPr lang="en-US" sz="1200"/>
              <a:t> hybrid configuration with increased gain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B82FE403-4FEE-2740-BF2D-FA877E2241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6" t="5032" r="1090" b="2159"/>
          <a:stretch/>
        </p:blipFill>
        <p:spPr>
          <a:xfrm>
            <a:off x="10649530" y="5719538"/>
            <a:ext cx="1382751" cy="41690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906979-B6A4-2647-96FB-2CA4A768C937}"/>
              </a:ext>
            </a:extLst>
          </p:cNvPr>
          <p:cNvSpPr txBox="1"/>
          <p:nvPr/>
        </p:nvSpPr>
        <p:spPr>
          <a:xfrm>
            <a:off x="6072568" y="5384999"/>
            <a:ext cx="20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24 planar Thin-gap &amp; double amplification (GEM &amp; </a:t>
            </a:r>
            <a:r>
              <a:rPr lang="el-GR" sz="1200"/>
              <a:t>μ</a:t>
            </a:r>
            <a:r>
              <a:rPr lang="en-US" sz="1200"/>
              <a:t>RWELL) modules &amp; </a:t>
            </a:r>
          </a:p>
          <a:p>
            <a:r>
              <a:rPr lang="en-US" sz="1200"/>
              <a:t>2D-strip readout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7B63B-5B2C-ED41-8336-39AA048C12FE}"/>
              </a:ext>
            </a:extLst>
          </p:cNvPr>
          <p:cNvSpPr txBox="1"/>
          <p:nvPr/>
        </p:nvSpPr>
        <p:spPr>
          <a:xfrm>
            <a:off x="301668" y="3297212"/>
            <a:ext cx="192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Displaced vertex reconstruction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32B056-955D-7E43-A1B5-DE638D395BC0}"/>
              </a:ext>
            </a:extLst>
          </p:cNvPr>
          <p:cNvSpPr txBox="1"/>
          <p:nvPr/>
        </p:nvSpPr>
        <p:spPr>
          <a:xfrm>
            <a:off x="640013" y="2559881"/>
            <a:ext cx="293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Excellent momentum 0.05%pT⊕0.5%</a:t>
            </a:r>
          </a:p>
          <a:p>
            <a:r>
              <a:rPr lang="en-US" sz="1200"/>
              <a:t>and spatial resolution 20</a:t>
            </a:r>
            <a:r>
              <a:rPr lang="en-US" sz="1200">
                <a:latin typeface="Symbol" pitchFamily="2" charset="2"/>
              </a:rPr>
              <a:t>m</a:t>
            </a:r>
            <a:r>
              <a:rPr lang="en-US" sz="1200"/>
              <a:t>m/</a:t>
            </a:r>
            <a:r>
              <a:rPr lang="en-US" sz="1200" err="1"/>
              <a:t>pT</a:t>
            </a:r>
            <a:r>
              <a:rPr lang="en-US" sz="1200"/>
              <a:t>⊕ 5</a:t>
            </a:r>
            <a:r>
              <a:rPr lang="en-US" sz="1200">
                <a:latin typeface="Symbol" pitchFamily="2" charset="2"/>
              </a:rPr>
              <a:t>m</a:t>
            </a:r>
            <a:r>
              <a:rPr lang="en-US" sz="120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D0AA1-69D7-FB4A-8D2E-CB2BD48A2F79}"/>
              </a:ext>
            </a:extLst>
          </p:cNvPr>
          <p:cNvSpPr txBox="1"/>
          <p:nvPr/>
        </p:nvSpPr>
        <p:spPr>
          <a:xfrm>
            <a:off x="350197" y="3883827"/>
            <a:ext cx="18507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/>
              <a:t>Monolithic Active Pixel Sensor </a:t>
            </a:r>
            <a:r>
              <a:rPr lang="en-US" sz="1200">
                <a:sym typeface="Wingdings" pitchFamily="2" charset="2"/>
              </a:rPr>
              <a:t> ALICE ITS3 MOSAIX sensor (</a:t>
            </a:r>
            <a:r>
              <a:rPr lang="en-US" sz="1200">
                <a:cs typeface="Calibri" panose="020F0502020204030204" pitchFamily="34" charset="0"/>
              </a:rPr>
              <a:t>65 nm)</a:t>
            </a:r>
            <a:endParaRPr lang="en-US" sz="1200">
              <a:sym typeface="Wingdings" pitchFamily="2" charset="2"/>
            </a:endParaRPr>
          </a:p>
          <a:p>
            <a:pPr>
              <a:buClr>
                <a:srgbClr val="0096FF"/>
              </a:buClr>
            </a:pPr>
            <a:r>
              <a:rPr lang="en-US" sz="1200">
                <a:cs typeface="Calibri"/>
              </a:rPr>
              <a:t>small pixels (~18 </a:t>
            </a:r>
            <a:r>
              <a:rPr lang="en-US" sz="1200">
                <a:latin typeface="Symbol"/>
                <a:cs typeface="Calibri"/>
                <a:sym typeface="Symbol"/>
              </a:rPr>
              <a:t>m</a:t>
            </a:r>
            <a:r>
              <a:rPr lang="en-US" sz="1200">
                <a:cs typeface="Calibri"/>
              </a:rPr>
              <a:t>m) and power consumption (&lt;20 </a:t>
            </a:r>
            <a:r>
              <a:rPr lang="en-US" sz="1200" err="1">
                <a:cs typeface="Calibri"/>
              </a:rPr>
              <a:t>mW</a:t>
            </a:r>
            <a:r>
              <a:rPr lang="en-US" sz="1200">
                <a:cs typeface="Calibri"/>
              </a:rPr>
              <a:t>/cm</a:t>
            </a:r>
            <a:r>
              <a:rPr lang="en-US" sz="1200" baseline="30000">
                <a:cs typeface="Calibri"/>
              </a:rPr>
              <a:t>2</a:t>
            </a:r>
            <a:r>
              <a:rPr lang="en-US" sz="1200">
                <a:cs typeface="Calibri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AE589E-78DD-1A49-8FB1-6EEEA806DEA3}"/>
              </a:ext>
            </a:extLst>
          </p:cNvPr>
          <p:cNvSpPr txBox="1"/>
          <p:nvPr/>
        </p:nvSpPr>
        <p:spPr>
          <a:xfrm>
            <a:off x="8034189" y="2599572"/>
            <a:ext cx="216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Excellent momentum 0.05 (0.10)% pT⊕1.0 (2.0)%</a:t>
            </a:r>
          </a:p>
          <a:p>
            <a:r>
              <a:rPr lang="en-US" sz="1200"/>
              <a:t>and spatial resolution</a:t>
            </a:r>
          </a:p>
          <a:p>
            <a:r>
              <a:rPr lang="en-US" sz="1200"/>
              <a:t>30</a:t>
            </a:r>
            <a:r>
              <a:rPr lang="en-US" sz="1200">
                <a:latin typeface="Symbol" pitchFamily="2" charset="2"/>
              </a:rPr>
              <a:t>m</a:t>
            </a:r>
            <a:r>
              <a:rPr lang="en-US" sz="1200"/>
              <a:t>m/</a:t>
            </a:r>
            <a:r>
              <a:rPr lang="en-US" sz="1200" err="1"/>
              <a:t>pT</a:t>
            </a:r>
            <a:r>
              <a:rPr lang="en-US" sz="1200"/>
              <a:t>⊕ (20 – 40) </a:t>
            </a:r>
            <a:r>
              <a:rPr lang="en-US" sz="1200">
                <a:latin typeface="Symbol" pitchFamily="2" charset="2"/>
              </a:rPr>
              <a:t>m</a:t>
            </a:r>
            <a:r>
              <a:rPr lang="en-US" sz="1200"/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4F5C83-DDAE-7C4A-A347-B92FB7068884}"/>
              </a:ext>
            </a:extLst>
          </p:cNvPr>
          <p:cNvSpPr txBox="1"/>
          <p:nvPr/>
        </p:nvSpPr>
        <p:spPr>
          <a:xfrm>
            <a:off x="2154506" y="5054534"/>
            <a:ext cx="201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EIC Large Area Sensor (LAS), modification of ITS3 sensor with 5 or 6 RSU forming staves as the basic building elements for the Outer Barrel </a:t>
            </a:r>
          </a:p>
          <a:p>
            <a:endParaRPr lang="en-US" sz="1200"/>
          </a:p>
          <a:p>
            <a:endParaRPr lang="en-US" sz="1200"/>
          </a:p>
          <a:p>
            <a:endParaRPr lang="en-US" sz="1200"/>
          </a:p>
        </p:txBody>
      </p:sp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57192E5-233B-EE46-ABCE-39D04C2AF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5314" y="6044349"/>
            <a:ext cx="2139002" cy="60379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C4A5D42-ADBE-FD48-A334-5E2A7B7C56E2}"/>
              </a:ext>
            </a:extLst>
          </p:cNvPr>
          <p:cNvSpPr txBox="1"/>
          <p:nvPr/>
        </p:nvSpPr>
        <p:spPr>
          <a:xfrm>
            <a:off x="8023550" y="5041755"/>
            <a:ext cx="2012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EIC Large Area Sensor (LAS), staves as the basic building elements for the MAPS disks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D4B245-3624-7E48-BC63-F51E6DF4FDEE}"/>
              </a:ext>
            </a:extLst>
          </p:cNvPr>
          <p:cNvSpPr txBox="1"/>
          <p:nvPr/>
        </p:nvSpPr>
        <p:spPr>
          <a:xfrm>
            <a:off x="4281443" y="1898765"/>
            <a:ext cx="1804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/>
              <a:t>MicroMegas</a:t>
            </a:r>
            <a:r>
              <a:rPr lang="en-US" sz="1400"/>
              <a:t> Tracker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F059DB-7EA8-FB4E-BFAC-E0DB14CFF13E}"/>
              </a:ext>
            </a:extLst>
          </p:cNvPr>
          <p:cNvSpPr txBox="1"/>
          <p:nvPr/>
        </p:nvSpPr>
        <p:spPr>
          <a:xfrm>
            <a:off x="6242765" y="1898765"/>
            <a:ext cx="1543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/>
              <a:t>μ</a:t>
            </a:r>
            <a:r>
              <a:rPr lang="en-US" sz="1400"/>
              <a:t>RWELL Tracker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4F4389-7EC4-054D-A90D-9C6529C59F3A}"/>
              </a:ext>
            </a:extLst>
          </p:cNvPr>
          <p:cNvSpPr txBox="1"/>
          <p:nvPr/>
        </p:nvSpPr>
        <p:spPr>
          <a:xfrm>
            <a:off x="11369347" y="1878367"/>
            <a:ext cx="836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/>
              <a:t>μ</a:t>
            </a:r>
            <a:r>
              <a:rPr lang="en-US" sz="1200"/>
              <a:t>RWELL </a:t>
            </a:r>
          </a:p>
          <a:p>
            <a:pPr algn="ctr"/>
            <a:r>
              <a:rPr lang="en-US" sz="1200"/>
              <a:t>Disks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54E44C-8D51-8E40-AFC2-A3A8D7E0F8E6}"/>
              </a:ext>
            </a:extLst>
          </p:cNvPr>
          <p:cNvSpPr txBox="1"/>
          <p:nvPr/>
        </p:nvSpPr>
        <p:spPr>
          <a:xfrm>
            <a:off x="9579641" y="1878366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MAPS</a:t>
            </a:r>
          </a:p>
          <a:p>
            <a:pPr algn="ctr"/>
            <a:r>
              <a:rPr lang="en-US" sz="1200"/>
              <a:t>Disks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ECC5940-53B3-C84C-887E-41F21B754A67}"/>
              </a:ext>
            </a:extLst>
          </p:cNvPr>
          <p:cNvPicPr/>
          <p:nvPr/>
        </p:nvPicPr>
        <p:blipFill rotWithShape="1">
          <a:blip r:embed="rId10"/>
          <a:srcRect l="11076" t="3255" r="10500" b="2316"/>
          <a:stretch/>
        </p:blipFill>
        <p:spPr>
          <a:xfrm>
            <a:off x="8175093" y="1125076"/>
            <a:ext cx="1466332" cy="136805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D2EDCB6-1CF0-B825-40C5-4126C97FA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44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2560-F5D6-964C-9617-9C6E6E4C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err="1"/>
              <a:t>ePIC</a:t>
            </a:r>
            <a:r>
              <a:rPr lang="en-US"/>
              <a:t> Particle Identification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A6B3B-7520-F24C-83BA-1F9F7E79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98334" y="0"/>
            <a:ext cx="1281639" cy="726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BEA65-7AD6-134F-B21C-7702DFBC3BE9}"/>
              </a:ext>
            </a:extLst>
          </p:cNvPr>
          <p:cNvSpPr txBox="1"/>
          <p:nvPr/>
        </p:nvSpPr>
        <p:spPr>
          <a:xfrm>
            <a:off x="887035" y="674522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RICH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2365E-DC96-8A4F-A491-507D1415DEBC}"/>
              </a:ext>
            </a:extLst>
          </p:cNvPr>
          <p:cNvSpPr txBox="1"/>
          <p:nvPr/>
        </p:nvSpPr>
        <p:spPr>
          <a:xfrm>
            <a:off x="3904516" y="658667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DIRC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BFA99-5BD1-694B-AF75-CD54CE7C0D32}"/>
              </a:ext>
            </a:extLst>
          </p:cNvPr>
          <p:cNvSpPr txBox="1"/>
          <p:nvPr/>
        </p:nvSpPr>
        <p:spPr>
          <a:xfrm>
            <a:off x="6873344" y="685783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825DC-DF8D-8E4E-9A6A-E7310B46BF21}"/>
              </a:ext>
            </a:extLst>
          </p:cNvPr>
          <p:cNvSpPr txBox="1"/>
          <p:nvPr/>
        </p:nvSpPr>
        <p:spPr>
          <a:xfrm>
            <a:off x="9035680" y="674522"/>
            <a:ext cx="3265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(Barrel, Forward)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9C2BCD-BCFB-D145-ABD9-1A18E3FE8976}"/>
              </a:ext>
            </a:extLst>
          </p:cNvPr>
          <p:cNvCxnSpPr/>
          <p:nvPr/>
        </p:nvCxnSpPr>
        <p:spPr>
          <a:xfrm>
            <a:off x="9087927" y="684733"/>
            <a:ext cx="0" cy="54885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7730D-830E-664F-AB40-7919585DBC00}"/>
              </a:ext>
            </a:extLst>
          </p:cNvPr>
          <p:cNvCxnSpPr>
            <a:cxnSpLocks/>
          </p:cNvCxnSpPr>
          <p:nvPr/>
        </p:nvCxnSpPr>
        <p:spPr>
          <a:xfrm>
            <a:off x="342036" y="994383"/>
            <a:ext cx="117858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D5E55-9B8F-2A40-B4CA-2E44743FFFFC}"/>
              </a:ext>
            </a:extLst>
          </p:cNvPr>
          <p:cNvSpPr txBox="1"/>
          <p:nvPr/>
        </p:nvSpPr>
        <p:spPr>
          <a:xfrm>
            <a:off x="5306576" y="2586541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Main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7B3F0-CF0B-7A4A-AB32-5A37CC3C6337}"/>
              </a:ext>
            </a:extLst>
          </p:cNvPr>
          <p:cNvSpPr txBox="1"/>
          <p:nvPr/>
        </p:nvSpPr>
        <p:spPr>
          <a:xfrm>
            <a:off x="5216761" y="3763568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00B050"/>
                </a:solidFill>
              </a:rPr>
              <a:t>Proven Technology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84B6AA-2B8E-324E-AB7B-AD26C011DC9C}"/>
              </a:ext>
            </a:extLst>
          </p:cNvPr>
          <p:cNvGrpSpPr/>
          <p:nvPr/>
        </p:nvGrpSpPr>
        <p:grpSpPr>
          <a:xfrm>
            <a:off x="5191040" y="5099124"/>
            <a:ext cx="1844435" cy="351632"/>
            <a:chOff x="5519962" y="5092621"/>
            <a:chExt cx="1844435" cy="351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B7DAC5-C65E-0347-AEA0-9AB899332561}"/>
                </a:ext>
              </a:extLst>
            </p:cNvPr>
            <p:cNvSpPr txBox="1"/>
            <p:nvPr/>
          </p:nvSpPr>
          <p:spPr>
            <a:xfrm>
              <a:off x="5519962" y="5105699"/>
              <a:ext cx="1824976" cy="33855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C9C3AB2-5A68-5D4F-B39B-95216C37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pic>
        <p:nvPicPr>
          <p:cNvPr id="2049" name="Picture 1" descr="page4image33666464">
            <a:extLst>
              <a:ext uri="{FF2B5EF4-FFF2-40B4-BE49-F238E27FC236}">
                <a16:creationId xmlns:a16="http://schemas.microsoft.com/office/drawing/2014/main" id="{0C31EA65-AADF-8343-B49C-96742FE3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6" y="1024337"/>
            <a:ext cx="2099997" cy="17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0A1E49-D442-F441-A56A-F260B544DB7A}"/>
              </a:ext>
            </a:extLst>
          </p:cNvPr>
          <p:cNvCxnSpPr/>
          <p:nvPr/>
        </p:nvCxnSpPr>
        <p:spPr>
          <a:xfrm>
            <a:off x="6096000" y="707974"/>
            <a:ext cx="0" cy="54885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2D71FD-F55A-AF42-9B46-0B5EC7B27FD1}"/>
              </a:ext>
            </a:extLst>
          </p:cNvPr>
          <p:cNvCxnSpPr/>
          <p:nvPr/>
        </p:nvCxnSpPr>
        <p:spPr>
          <a:xfrm>
            <a:off x="3313176" y="726262"/>
            <a:ext cx="0" cy="54885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D980399-D7CB-9249-B4E1-B82483AF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371" y="1058599"/>
            <a:ext cx="1596779" cy="12585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 descr="page12image33797744">
            <a:extLst>
              <a:ext uri="{FF2B5EF4-FFF2-40B4-BE49-F238E27FC236}">
                <a16:creationId xmlns:a16="http://schemas.microsoft.com/office/drawing/2014/main" id="{975E66AF-EF0C-F14B-9E37-662F7D97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60" y="1028473"/>
            <a:ext cx="1134901" cy="158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1image34516976">
            <a:extLst>
              <a:ext uri="{FF2B5EF4-FFF2-40B4-BE49-F238E27FC236}">
                <a16:creationId xmlns:a16="http://schemas.microsoft.com/office/drawing/2014/main" id="{C31126C2-8747-5842-A183-8A4F7C0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03" y="1034692"/>
            <a:ext cx="1660535" cy="12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1image34520720">
            <a:extLst>
              <a:ext uri="{FF2B5EF4-FFF2-40B4-BE49-F238E27FC236}">
                <a16:creationId xmlns:a16="http://schemas.microsoft.com/office/drawing/2014/main" id="{3F6479AD-9326-1740-AFE6-BA45183F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038" y="1042280"/>
            <a:ext cx="1419929" cy="13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77404D-D944-7D4E-9054-27C96DC1B456}"/>
              </a:ext>
            </a:extLst>
          </p:cNvPr>
          <p:cNvSpPr txBox="1"/>
          <p:nvPr/>
        </p:nvSpPr>
        <p:spPr>
          <a:xfrm>
            <a:off x="329405" y="4102122"/>
            <a:ext cx="29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>
                <a:latin typeface="Arial" panose="020B0604020202020204" pitchFamily="34" charset="0"/>
                <a:cs typeface="Arial" panose="020B0604020202020204" pitchFamily="34" charset="0"/>
              </a:rPr>
              <a:t>Classical single volume proximity focusing aerogel RICH with long proximity gap (~30 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01234-EF51-C140-A319-A6C7D7EFCF07}"/>
              </a:ext>
            </a:extLst>
          </p:cNvPr>
          <p:cNvSpPr txBox="1"/>
          <p:nvPr/>
        </p:nvSpPr>
        <p:spPr>
          <a:xfrm>
            <a:off x="268166" y="2901675"/>
            <a:ext cx="228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up to 9 GeV/c</a:t>
            </a:r>
          </a:p>
          <a:p>
            <a:pPr>
              <a:buClr>
                <a:srgbClr val="0096FF"/>
              </a:buCl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     and 10-20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timing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ToF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FBC68-26EB-1644-89D2-F25FDF5B050D}"/>
              </a:ext>
            </a:extLst>
          </p:cNvPr>
          <p:cNvSpPr txBox="1"/>
          <p:nvPr/>
        </p:nvSpPr>
        <p:spPr>
          <a:xfrm>
            <a:off x="332475" y="5605388"/>
            <a:ext cx="299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1200" ker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200" kern="0">
                <a:latin typeface="Arial" panose="020B0604020202020204" pitchFamily="34" charset="0"/>
                <a:cs typeface="Arial" panose="020B0604020202020204" pitchFamily="34" charset="0"/>
              </a:rPr>
              <a:t>HRPPDs for Time-of-Flight</a:t>
            </a:r>
          </a:p>
        </p:txBody>
      </p:sp>
      <p:pic>
        <p:nvPicPr>
          <p:cNvPr id="1026" name="Picture 2" descr="page6image20350384">
            <a:extLst>
              <a:ext uri="{FF2B5EF4-FFF2-40B4-BE49-F238E27FC236}">
                <a16:creationId xmlns:a16="http://schemas.microsoft.com/office/drawing/2014/main" id="{DC9101A2-1A7E-3445-84F3-E9C20F3E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32" y="5413222"/>
            <a:ext cx="975565" cy="8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C9413A-F5DA-C34E-8676-AB79ACE04DF4}"/>
              </a:ext>
            </a:extLst>
          </p:cNvPr>
          <p:cNvSpPr txBox="1"/>
          <p:nvPr/>
        </p:nvSpPr>
        <p:spPr>
          <a:xfrm>
            <a:off x="3359956" y="4042516"/>
            <a:ext cx="3435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buClr>
                <a:srgbClr val="0096FF"/>
              </a:buClr>
              <a:defRPr/>
            </a:pPr>
            <a:r>
              <a:rPr lang="en-US" sz="1200">
                <a:solidFill>
                  <a:srgbClr val="000000"/>
                </a:solidFill>
              </a:rPr>
              <a:t>High Performance DIRC</a:t>
            </a:r>
            <a:endParaRPr lang="en-US" sz="1200">
              <a:solidFill>
                <a:srgbClr val="C00000"/>
              </a:solidFill>
            </a:endParaRP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</a:rPr>
              <a:t>Quartz bar radiator </a:t>
            </a:r>
          </a:p>
          <a:p>
            <a:pPr>
              <a:buClr>
                <a:srgbClr val="0096FF"/>
              </a:buClr>
              <a:defRPr/>
            </a:pPr>
            <a:r>
              <a:rPr lang="en-US" sz="1200">
                <a:solidFill>
                  <a:srgbClr val="000000"/>
                </a:solidFill>
                <a:sym typeface="Wingdings" pitchFamily="2" charset="2"/>
              </a:rPr>
              <a:t>       </a:t>
            </a:r>
            <a:r>
              <a:rPr lang="en-US" sz="1200">
                <a:solidFill>
                  <a:srgbClr val="000000"/>
                </a:solidFill>
              </a:rPr>
              <a:t>Reuse of </a:t>
            </a:r>
            <a:r>
              <a:rPr lang="en-US" sz="1200" err="1">
                <a:solidFill>
                  <a:srgbClr val="000000"/>
                </a:solidFill>
              </a:rPr>
              <a:t>BaBAR</a:t>
            </a:r>
            <a:r>
              <a:rPr lang="en-US" sz="1200">
                <a:solidFill>
                  <a:srgbClr val="000000"/>
                </a:solidFill>
              </a:rPr>
              <a:t> DIRC bars </a:t>
            </a: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</a:rPr>
              <a:t>light detection with MCP-PMTs</a:t>
            </a:r>
          </a:p>
          <a:p>
            <a:pPr marL="100013" indent="-214313" defTabSz="68580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</a:rPr>
              <a:t>Fully focused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A2CAB-1131-9E45-A5C5-52ACFBEB1B7A}"/>
              </a:ext>
            </a:extLst>
          </p:cNvPr>
          <p:cNvSpPr txBox="1"/>
          <p:nvPr/>
        </p:nvSpPr>
        <p:spPr>
          <a:xfrm>
            <a:off x="3286668" y="2866157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>
                <a:cs typeface="Arial" panose="020B0604020202020204" pitchFamily="34" charset="0"/>
              </a:rPr>
              <a:t>e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at 6 GeV/c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81D12E-703D-7E48-9133-D2CD8460B9EE}"/>
              </a:ext>
            </a:extLst>
          </p:cNvPr>
          <p:cNvSpPr txBox="1"/>
          <p:nvPr/>
        </p:nvSpPr>
        <p:spPr>
          <a:xfrm>
            <a:off x="6153430" y="2915172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>
                <a:cs typeface="Arial" panose="020B0604020202020204" pitchFamily="34" charset="0"/>
              </a:rPr>
              <a:t>e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up to 50 GeV/c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E3AE0E-3DDF-BE42-8C8C-AB2DFA29DA41}"/>
              </a:ext>
            </a:extLst>
          </p:cNvPr>
          <p:cNvSpPr txBox="1"/>
          <p:nvPr/>
        </p:nvSpPr>
        <p:spPr>
          <a:xfrm>
            <a:off x="6094612" y="4042516"/>
            <a:ext cx="343562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buClr>
                <a:srgbClr val="0096FF"/>
              </a:buClr>
              <a:defRPr/>
            </a:pPr>
            <a:r>
              <a:rPr lang="en-US" sz="1200">
                <a:solidFill>
                  <a:srgbClr val="000000"/>
                </a:solidFill>
              </a:rPr>
              <a:t>Dual Radiator RICH</a:t>
            </a:r>
            <a:endParaRPr lang="en-US" sz="1200">
              <a:solidFill>
                <a:srgbClr val="C00000"/>
              </a:solidFill>
            </a:endParaRP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>
                <a:solidFill>
                  <a:srgbClr val="000000"/>
                </a:solidFill>
              </a:rPr>
              <a:t>Aerogel and C</a:t>
            </a:r>
            <a:r>
              <a:rPr lang="en-US" sz="1200" baseline="-25000">
                <a:solidFill>
                  <a:srgbClr val="000000"/>
                </a:solidFill>
              </a:rPr>
              <a:t>2</a:t>
            </a:r>
            <a:r>
              <a:rPr lang="en-US" sz="1200">
                <a:solidFill>
                  <a:srgbClr val="000000"/>
                </a:solidFill>
              </a:rPr>
              <a:t>F</a:t>
            </a:r>
            <a:r>
              <a:rPr lang="en-US" sz="1200" baseline="-25000">
                <a:solidFill>
                  <a:srgbClr val="000000"/>
                </a:solidFill>
              </a:rPr>
              <a:t>6</a:t>
            </a:r>
            <a:r>
              <a:rPr lang="en-US" sz="1200">
                <a:solidFill>
                  <a:srgbClr val="000000"/>
                </a:solidFill>
              </a:rPr>
              <a:t> gas</a:t>
            </a: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/>
              <a:t>Spherical Mirrors (6 Azimuthal Sectors)</a:t>
            </a: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/>
              <a:t>Photon-Sensors tiled on spheres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BFE5E-8FBF-A147-B3FD-AE6E03486B80}"/>
              </a:ext>
            </a:extLst>
          </p:cNvPr>
          <p:cNvSpPr txBox="1"/>
          <p:nvPr/>
        </p:nvSpPr>
        <p:spPr>
          <a:xfrm>
            <a:off x="6094612" y="5632784"/>
            <a:ext cx="291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First use of </a:t>
            </a:r>
            <a:r>
              <a:rPr lang="en-US" sz="1200" err="1"/>
              <a:t>SiPMs</a:t>
            </a:r>
            <a:r>
              <a:rPr lang="en-US" sz="1200"/>
              <a:t> as </a:t>
            </a:r>
            <a:r>
              <a:rPr lang="en-US" sz="1200" err="1"/>
              <a:t>Photonsensors</a:t>
            </a:r>
            <a:r>
              <a:rPr lang="en-US" sz="1200"/>
              <a:t> in a RICH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2876E5-41BD-0A44-9C6E-8256E869E923}"/>
              </a:ext>
            </a:extLst>
          </p:cNvPr>
          <p:cNvCxnSpPr>
            <a:cxnSpLocks/>
          </p:cNvCxnSpPr>
          <p:nvPr/>
        </p:nvCxnSpPr>
        <p:spPr>
          <a:xfrm>
            <a:off x="230803" y="3763568"/>
            <a:ext cx="117858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D02420-C11E-A14C-8FB8-0DCB0D33F56A}"/>
              </a:ext>
            </a:extLst>
          </p:cNvPr>
          <p:cNvCxnSpPr>
            <a:cxnSpLocks/>
          </p:cNvCxnSpPr>
          <p:nvPr/>
        </p:nvCxnSpPr>
        <p:spPr>
          <a:xfrm>
            <a:off x="318676" y="5058179"/>
            <a:ext cx="117858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64BB9F-3467-A444-AA72-0F0B39D6A46B}"/>
              </a:ext>
            </a:extLst>
          </p:cNvPr>
          <p:cNvSpPr txBox="1"/>
          <p:nvPr/>
        </p:nvSpPr>
        <p:spPr>
          <a:xfrm>
            <a:off x="9069557" y="2862083"/>
            <a:ext cx="336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indent="-214313" defTabSz="68580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>
                <a:cs typeface="Arial" panose="020B0604020202020204" pitchFamily="34" charset="0"/>
              </a:rPr>
              <a:t>e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, K, p separation through 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20-35 </a:t>
            </a:r>
            <a:r>
              <a:rPr lang="en-US" sz="1200" err="1">
                <a:solidFill>
                  <a:srgbClr val="000000"/>
                </a:solidFill>
                <a:latin typeface="Calibri"/>
              </a:rPr>
              <a:t>ps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err="1">
                <a:solidFill>
                  <a:srgbClr val="000000"/>
                </a:solidFill>
                <a:latin typeface="Calibri"/>
              </a:rPr>
              <a:t>ToF</a:t>
            </a:r>
            <a:endParaRPr lang="en-US" sz="1200">
              <a:solidFill>
                <a:srgbClr val="000000"/>
              </a:solidFill>
              <a:latin typeface="Calibri"/>
            </a:endParaRPr>
          </a:p>
          <a:p>
            <a:pPr defTabSz="685800">
              <a:buClr>
                <a:srgbClr val="0096FF"/>
              </a:buClr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Barrel: 0.15 &lt; </a:t>
            </a:r>
            <a:r>
              <a:rPr lang="en-US" sz="120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200" baseline="-2500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&lt; 1.5 GeV/c</a:t>
            </a:r>
          </a:p>
          <a:p>
            <a:pPr defTabSz="685800">
              <a:buClr>
                <a:srgbClr val="0096FF"/>
              </a:buClr>
              <a:defRPr/>
            </a:pPr>
            <a:r>
              <a:rPr lang="en-US" sz="1200">
                <a:solidFill>
                  <a:srgbClr val="000000"/>
                </a:solidFill>
                <a:latin typeface="Calibri"/>
              </a:rPr>
              <a:t>Forward: 0.15 &lt; </a:t>
            </a:r>
            <a:r>
              <a:rPr lang="en-US" sz="120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200" baseline="-2500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200">
                <a:solidFill>
                  <a:srgbClr val="000000"/>
                </a:solidFill>
                <a:latin typeface="Calibri"/>
              </a:rPr>
              <a:t> &lt; 2.5 GeV/c</a:t>
            </a:r>
          </a:p>
          <a:p>
            <a:pPr marL="100013" indent="-214313" defTabSz="68580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>
                <a:latin typeface="Calibri"/>
              </a:rPr>
              <a:t>Accurate space point for tracking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3BD6D7-2AAD-694D-965C-86BFA838228A}"/>
              </a:ext>
            </a:extLst>
          </p:cNvPr>
          <p:cNvSpPr txBox="1"/>
          <p:nvPr/>
        </p:nvSpPr>
        <p:spPr>
          <a:xfrm>
            <a:off x="9090933" y="5450756"/>
            <a:ext cx="3240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96FF"/>
              </a:buClr>
              <a:defRPr/>
            </a:pPr>
            <a:r>
              <a:rPr lang="en-US" sz="1400">
                <a:latin typeface="Calibri"/>
              </a:rPr>
              <a:t>First time use of</a:t>
            </a:r>
          </a:p>
          <a:p>
            <a:pPr defTabSz="685800">
              <a:buClr>
                <a:srgbClr val="0096FF"/>
              </a:buClr>
              <a:defRPr/>
            </a:pPr>
            <a:r>
              <a:rPr lang="en-US" sz="1400">
                <a:latin typeface="Calibri"/>
              </a:rPr>
              <a:t>AC-LGAD </a:t>
            </a:r>
            <a:r>
              <a:rPr lang="en-US" sz="1200">
                <a:latin typeface="Calibri"/>
              </a:rPr>
              <a:t>(Low Gain Avalanche Detector)</a:t>
            </a:r>
          </a:p>
          <a:p>
            <a:pPr defTabSz="685800">
              <a:buClr>
                <a:srgbClr val="0096FF"/>
              </a:buClr>
              <a:defRPr/>
            </a:pPr>
            <a:r>
              <a:rPr lang="en-US" sz="1200">
                <a:latin typeface="Calibri"/>
              </a:rPr>
              <a:t>in collider detector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2A48C5E2-F6C6-8042-86EF-7B625E68D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48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D7C4-3F58-4F47-B393-07A8CFA1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err="1"/>
              <a:t>ePIC</a:t>
            </a:r>
            <a:r>
              <a:rPr lang="en-US"/>
              <a:t> Calorimetry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FC53C-992E-BC4D-8153-D9A0D212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81266" y="-1"/>
            <a:ext cx="1303929" cy="73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4F6C9B-4734-9442-B265-82226AAC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t="34141" r="65510" b="2870"/>
          <a:stretch/>
        </p:blipFill>
        <p:spPr>
          <a:xfrm>
            <a:off x="6527568" y="998740"/>
            <a:ext cx="840105" cy="1846494"/>
          </a:xfrm>
          <a:prstGeom prst="rect">
            <a:avLst/>
          </a:prstGeom>
        </p:spPr>
      </p:pic>
      <p:pic>
        <p:nvPicPr>
          <p:cNvPr id="1025" name="Picture 1" descr="page14image33678480">
            <a:extLst>
              <a:ext uri="{FF2B5EF4-FFF2-40B4-BE49-F238E27FC236}">
                <a16:creationId xmlns:a16="http://schemas.microsoft.com/office/drawing/2014/main" id="{A8447CE6-1524-C84F-9334-2632FACB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8" y="1052675"/>
            <a:ext cx="1662315" cy="17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33586000">
            <a:extLst>
              <a:ext uri="{FF2B5EF4-FFF2-40B4-BE49-F238E27FC236}">
                <a16:creationId xmlns:a16="http://schemas.microsoft.com/office/drawing/2014/main" id="{3524D3AA-D5D2-CF45-BDD5-86877922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24" y="1052675"/>
            <a:ext cx="2038959" cy="17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2image33737984">
            <a:extLst>
              <a:ext uri="{FF2B5EF4-FFF2-40B4-BE49-F238E27FC236}">
                <a16:creationId xmlns:a16="http://schemas.microsoft.com/office/drawing/2014/main" id="{9E46EA3D-9F03-4F4A-B350-D6DD0D54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44" y="1062649"/>
            <a:ext cx="2047418" cy="15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8image33648000">
            <a:extLst>
              <a:ext uri="{FF2B5EF4-FFF2-40B4-BE49-F238E27FC236}">
                <a16:creationId xmlns:a16="http://schemas.microsoft.com/office/drawing/2014/main" id="{2E029995-8C33-F542-8BFB-E1604A844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r="60008"/>
          <a:stretch/>
        </p:blipFill>
        <p:spPr bwMode="auto">
          <a:xfrm>
            <a:off x="10508174" y="1003176"/>
            <a:ext cx="1162713" cy="19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6image33723264">
            <a:extLst>
              <a:ext uri="{FF2B5EF4-FFF2-40B4-BE49-F238E27FC236}">
                <a16:creationId xmlns:a16="http://schemas.microsoft.com/office/drawing/2014/main" id="{DF5803BF-6B60-F94C-A3F1-DCE195C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60" y="1183665"/>
            <a:ext cx="1337560" cy="13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8A19E-2708-E647-8E76-913BA776F2CD}"/>
              </a:ext>
            </a:extLst>
          </p:cNvPr>
          <p:cNvSpPr txBox="1"/>
          <p:nvPr/>
        </p:nvSpPr>
        <p:spPr>
          <a:xfrm>
            <a:off x="144605" y="710396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FCB4-D8B5-B149-97B1-E16B1CE7EF96}"/>
              </a:ext>
            </a:extLst>
          </p:cNvPr>
          <p:cNvSpPr txBox="1"/>
          <p:nvPr/>
        </p:nvSpPr>
        <p:spPr>
          <a:xfrm>
            <a:off x="5452880" y="2796853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333FF"/>
                </a:solidFill>
              </a:rPr>
              <a:t>Main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08118-C3A3-A642-885F-FDFABF44B6BC}"/>
              </a:ext>
            </a:extLst>
          </p:cNvPr>
          <p:cNvSpPr txBox="1"/>
          <p:nvPr/>
        </p:nvSpPr>
        <p:spPr>
          <a:xfrm>
            <a:off x="5216761" y="3763568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rgbClr val="3333FF"/>
                </a:solidFill>
              </a:rPr>
              <a:t>Proven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228E9-ED8F-6746-B96C-AF2C9BC51C03}"/>
              </a:ext>
            </a:extLst>
          </p:cNvPr>
          <p:cNvSpPr txBox="1"/>
          <p:nvPr/>
        </p:nvSpPr>
        <p:spPr>
          <a:xfrm>
            <a:off x="7924844" y="4088517"/>
            <a:ext cx="191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Steel + Scintillator design </a:t>
            </a:r>
          </a:p>
          <a:p>
            <a:pPr algn="ctr"/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re-used from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CEA966-204F-FC4A-B828-3AFAA28CC837}"/>
              </a:ext>
            </a:extLst>
          </p:cNvPr>
          <p:cNvSpPr txBox="1"/>
          <p:nvPr/>
        </p:nvSpPr>
        <p:spPr>
          <a:xfrm>
            <a:off x="236963" y="3107773"/>
            <a:ext cx="19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scattered lepton detection 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very h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igh-precision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A78CC-686E-B04F-8CCD-D341B56ACD98}"/>
              </a:ext>
            </a:extLst>
          </p:cNvPr>
          <p:cNvSpPr txBox="1"/>
          <p:nvPr/>
        </p:nvSpPr>
        <p:spPr>
          <a:xfrm>
            <a:off x="2264267" y="706245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5E9E6-F4BC-7042-880C-09CCD5A37EF0}"/>
              </a:ext>
            </a:extLst>
          </p:cNvPr>
          <p:cNvSpPr txBox="1"/>
          <p:nvPr/>
        </p:nvSpPr>
        <p:spPr>
          <a:xfrm>
            <a:off x="4267270" y="706245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600" b="1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6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9F4F7-3D2C-5E46-A9B7-628C1D7A28D2}"/>
              </a:ext>
            </a:extLst>
          </p:cNvPr>
          <p:cNvSpPr txBox="1"/>
          <p:nvPr/>
        </p:nvSpPr>
        <p:spPr>
          <a:xfrm>
            <a:off x="273686" y="4026066"/>
            <a:ext cx="19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PbWO4 – crystals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long lead procurement 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455E0-D8F9-8B4F-A1DF-1943833C5B58}"/>
              </a:ext>
            </a:extLst>
          </p:cNvPr>
          <p:cNvSpPr txBox="1"/>
          <p:nvPr/>
        </p:nvSpPr>
        <p:spPr>
          <a:xfrm>
            <a:off x="226609" y="5628131"/>
            <a:ext cx="1970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F01EE-6D9E-D544-9679-418808970589}"/>
              </a:ext>
            </a:extLst>
          </p:cNvPr>
          <p:cNvSpPr txBox="1"/>
          <p:nvPr/>
        </p:nvSpPr>
        <p:spPr>
          <a:xfrm>
            <a:off x="2364987" y="3125015"/>
            <a:ext cx="1970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scattered lepton and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E1D43-441C-CD4C-B855-39BB1D441893}"/>
              </a:ext>
            </a:extLst>
          </p:cNvPr>
          <p:cNvSpPr txBox="1"/>
          <p:nvPr/>
        </p:nvSpPr>
        <p:spPr>
          <a:xfrm>
            <a:off x="2367509" y="4047452"/>
            <a:ext cx="1945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sampling part using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combined with imaging section (6 layers) interleaving Pb/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with ASTROPIX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2DE7C3-472B-C141-BA58-28E4329F6EDD}"/>
              </a:ext>
            </a:extLst>
          </p:cNvPr>
          <p:cNvSpPr txBox="1"/>
          <p:nvPr/>
        </p:nvSpPr>
        <p:spPr>
          <a:xfrm>
            <a:off x="2469305" y="5628130"/>
            <a:ext cx="19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Use of ASTROPIX in Calorimetry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FD3320-F081-F042-8C1D-E624CC620FCB}"/>
              </a:ext>
            </a:extLst>
          </p:cNvPr>
          <p:cNvCxnSpPr/>
          <p:nvPr/>
        </p:nvCxnSpPr>
        <p:spPr>
          <a:xfrm>
            <a:off x="2254465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D3ABB7-4801-B24C-B5F6-4FDB204BC0F9}"/>
              </a:ext>
            </a:extLst>
          </p:cNvPr>
          <p:cNvSpPr txBox="1"/>
          <p:nvPr/>
        </p:nvSpPr>
        <p:spPr>
          <a:xfrm>
            <a:off x="6009115" y="706734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6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6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975BB-EE4B-1346-BB9E-C3CC85098863}"/>
              </a:ext>
            </a:extLst>
          </p:cNvPr>
          <p:cNvSpPr txBox="1"/>
          <p:nvPr/>
        </p:nvSpPr>
        <p:spPr>
          <a:xfrm>
            <a:off x="8128777" y="702583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6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6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A29301-5EDA-EB44-82AE-344CFF5111E7}"/>
              </a:ext>
            </a:extLst>
          </p:cNvPr>
          <p:cNvSpPr txBox="1"/>
          <p:nvPr/>
        </p:nvSpPr>
        <p:spPr>
          <a:xfrm>
            <a:off x="10186644" y="702583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600" b="1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600" b="1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33400F-AC15-B245-BF31-24A6EAFC7615}"/>
              </a:ext>
            </a:extLst>
          </p:cNvPr>
          <p:cNvCxnSpPr/>
          <p:nvPr/>
        </p:nvCxnSpPr>
        <p:spPr>
          <a:xfrm>
            <a:off x="4423011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299FE4-EA61-C648-8A3C-F841785B3F60}"/>
              </a:ext>
            </a:extLst>
          </p:cNvPr>
          <p:cNvCxnSpPr/>
          <p:nvPr/>
        </p:nvCxnSpPr>
        <p:spPr>
          <a:xfrm>
            <a:off x="6169152" y="710396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3A803F-F022-814F-A93D-F4D0DD60ED94}"/>
              </a:ext>
            </a:extLst>
          </p:cNvPr>
          <p:cNvCxnSpPr/>
          <p:nvPr/>
        </p:nvCxnSpPr>
        <p:spPr>
          <a:xfrm>
            <a:off x="7748016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04EDB5-B286-6F4C-A8F6-D01867A648A2}"/>
              </a:ext>
            </a:extLst>
          </p:cNvPr>
          <p:cNvCxnSpPr/>
          <p:nvPr/>
        </p:nvCxnSpPr>
        <p:spPr>
          <a:xfrm>
            <a:off x="10314432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EAE2D3-F7F9-A944-8C45-6DE61297A617}"/>
              </a:ext>
            </a:extLst>
          </p:cNvPr>
          <p:cNvCxnSpPr>
            <a:cxnSpLocks/>
          </p:cNvCxnSpPr>
          <p:nvPr/>
        </p:nvCxnSpPr>
        <p:spPr>
          <a:xfrm>
            <a:off x="302561" y="3756875"/>
            <a:ext cx="1178580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786D94-6FB3-9F4F-A5F3-174F5F313BFF}"/>
              </a:ext>
            </a:extLst>
          </p:cNvPr>
          <p:cNvCxnSpPr>
            <a:cxnSpLocks/>
          </p:cNvCxnSpPr>
          <p:nvPr/>
        </p:nvCxnSpPr>
        <p:spPr>
          <a:xfrm>
            <a:off x="283487" y="5191629"/>
            <a:ext cx="1178580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CBFA847-2DDE-7642-94DB-068EA82A1A52}"/>
              </a:ext>
            </a:extLst>
          </p:cNvPr>
          <p:cNvSpPr txBox="1"/>
          <p:nvPr/>
        </p:nvSpPr>
        <p:spPr>
          <a:xfrm>
            <a:off x="4291394" y="2993547"/>
            <a:ext cx="1970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lepton and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20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120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</a:p>
          <a:p>
            <a:pPr algn="ctr"/>
            <a:r>
              <a:rPr lang="en-US" sz="1200">
                <a:cs typeface="Arial" panose="020B0604020202020204" pitchFamily="34" charset="0"/>
                <a:sym typeface="Wingdings" pitchFamily="2" charset="2"/>
              </a:rPr>
              <a:t>separation</a:t>
            </a:r>
            <a:endParaRPr lang="en-US" sz="1200"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85259-2F13-9445-B842-01BE79C0E180}"/>
              </a:ext>
            </a:extLst>
          </p:cNvPr>
          <p:cNvSpPr txBox="1"/>
          <p:nvPr/>
        </p:nvSpPr>
        <p:spPr>
          <a:xfrm>
            <a:off x="4367879" y="4040905"/>
            <a:ext cx="1862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Tungsten-powder + </a:t>
            </a:r>
            <a:r>
              <a:rPr lang="en-US" sz="1200" err="1"/>
              <a:t>SciFi</a:t>
            </a:r>
            <a:r>
              <a:rPr lang="en-US" sz="1200"/>
              <a:t> SPACAL design </a:t>
            </a:r>
          </a:p>
          <a:p>
            <a:r>
              <a:rPr lang="en-US" sz="1200"/>
              <a:t>Developed through EIC R&amp;D and applied successfully in </a:t>
            </a:r>
            <a:r>
              <a:rPr lang="en-US" sz="1200" err="1"/>
              <a:t>sPHENIX</a:t>
            </a:r>
            <a:endParaRPr lang="en-US" sz="12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AFDFF1-4CD9-1D4C-BA9F-C42FF14FF21F}"/>
              </a:ext>
            </a:extLst>
          </p:cNvPr>
          <p:cNvSpPr txBox="1"/>
          <p:nvPr/>
        </p:nvSpPr>
        <p:spPr>
          <a:xfrm>
            <a:off x="10322789" y="3135407"/>
            <a:ext cx="150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particle-flow measurements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B54245-82DF-A641-BB3A-3407058FC206}"/>
              </a:ext>
            </a:extLst>
          </p:cNvPr>
          <p:cNvSpPr txBox="1"/>
          <p:nvPr/>
        </p:nvSpPr>
        <p:spPr>
          <a:xfrm>
            <a:off x="10322790" y="3837520"/>
            <a:ext cx="1779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longitudinal segmented Steel + Scintillator </a:t>
            </a:r>
            <a:r>
              <a:rPr lang="en-US" sz="1200" err="1"/>
              <a:t>SiPM</a:t>
            </a:r>
            <a:r>
              <a:rPr lang="en-US" sz="1200"/>
              <a:t>-on-tile</a:t>
            </a:r>
          </a:p>
          <a:p>
            <a:r>
              <a:rPr lang="en-US" sz="1200"/>
              <a:t>Pioneered by CALICE analog </a:t>
            </a:r>
            <a:r>
              <a:rPr lang="en-US" sz="1200" err="1"/>
              <a:t>HCal</a:t>
            </a:r>
            <a:endParaRPr lang="en-US" sz="1200"/>
          </a:p>
          <a:p>
            <a:r>
              <a:rPr lang="en-US" sz="1200"/>
              <a:t>High resolution insert next to beam-pipe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31D24B-481F-7748-B9CD-ABB4CF06A9F1}"/>
              </a:ext>
            </a:extLst>
          </p:cNvPr>
          <p:cNvSpPr txBox="1"/>
          <p:nvPr/>
        </p:nvSpPr>
        <p:spPr>
          <a:xfrm>
            <a:off x="6164940" y="4094619"/>
            <a:ext cx="177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Steel + Scintillator </a:t>
            </a:r>
            <a:r>
              <a:rPr lang="en-US" sz="1200" err="1"/>
              <a:t>SiPM</a:t>
            </a:r>
            <a:r>
              <a:rPr lang="en-US" sz="1200"/>
              <a:t>-on-tile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5B241-5EB4-074E-A72C-EB84CC901D45}"/>
              </a:ext>
            </a:extLst>
          </p:cNvPr>
          <p:cNvSpPr txBox="1"/>
          <p:nvPr/>
        </p:nvSpPr>
        <p:spPr>
          <a:xfrm>
            <a:off x="10314432" y="5446033"/>
            <a:ext cx="182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first-time full-size CALICE like calorimeter in collider experiment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3F357-95C1-154F-8F14-369C4C190221}"/>
              </a:ext>
            </a:extLst>
          </p:cNvPr>
          <p:cNvSpPr txBox="1"/>
          <p:nvPr/>
        </p:nvSpPr>
        <p:spPr>
          <a:xfrm>
            <a:off x="6100956" y="2978796"/>
            <a:ext cx="1970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muon and </a:t>
            </a:r>
          </a:p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neutral detection 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B24FCC-1167-444E-9D87-1864F6241A23}"/>
              </a:ext>
            </a:extLst>
          </p:cNvPr>
          <p:cNvSpPr txBox="1"/>
          <p:nvPr/>
        </p:nvSpPr>
        <p:spPr>
          <a:xfrm>
            <a:off x="7780344" y="2968033"/>
            <a:ext cx="1970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muon and neutral detection </a:t>
            </a:r>
          </a:p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764F9C-73B3-734F-95C8-CA9A3A776B35}"/>
              </a:ext>
            </a:extLst>
          </p:cNvPr>
          <p:cNvGrpSpPr/>
          <p:nvPr/>
        </p:nvGrpSpPr>
        <p:grpSpPr>
          <a:xfrm>
            <a:off x="5260781" y="5248334"/>
            <a:ext cx="1844435" cy="351632"/>
            <a:chOff x="5519962" y="5092621"/>
            <a:chExt cx="1844435" cy="3516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8689D5-5FE3-594B-8836-7FE70FEAC0A0}"/>
                </a:ext>
              </a:extLst>
            </p:cNvPr>
            <p:cNvSpPr txBox="1"/>
            <p:nvPr/>
          </p:nvSpPr>
          <p:spPr>
            <a:xfrm>
              <a:off x="5519962" y="5105699"/>
              <a:ext cx="1824976" cy="33855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B3C0121-E23B-2147-BFA1-8E44E003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3C1DAE6-95B7-D74F-8718-45FB5C61D40C}"/>
              </a:ext>
            </a:extLst>
          </p:cNvPr>
          <p:cNvCxnSpPr>
            <a:cxnSpLocks/>
          </p:cNvCxnSpPr>
          <p:nvPr/>
        </p:nvCxnSpPr>
        <p:spPr>
          <a:xfrm>
            <a:off x="342036" y="994383"/>
            <a:ext cx="1178580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344BF2-6D1B-AEF4-B6DE-0BC1D6DD13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379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5BF4B7-4E75-1747-8F2F-B28C8E905B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76316" y="648409"/>
            <a:ext cx="3166667" cy="3671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27D1FD-E817-4437-B00C-F4C1DA42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err="1"/>
              <a:t>ePIC</a:t>
            </a:r>
            <a:r>
              <a:rPr lang="en-US" b="1"/>
              <a:t>: MARCO Magnet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1A295C-83DF-415F-9ADF-F45E1410AC37}"/>
              </a:ext>
            </a:extLst>
          </p:cNvPr>
          <p:cNvSpPr txBox="1"/>
          <p:nvPr/>
        </p:nvSpPr>
        <p:spPr>
          <a:xfrm>
            <a:off x="554103" y="695176"/>
            <a:ext cx="2933462" cy="93871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Coil is divided in 3 modules with 6 layers each. This is done mainly to accommodate possible conductor length.</a:t>
            </a:r>
          </a:p>
          <a:p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Flux return steel layout fully defined to minimize forces and fringe fields (~10G)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601067-C81F-E5F1-6594-49CB1EAB2C94}"/>
              </a:ext>
            </a:extLst>
          </p:cNvPr>
          <p:cNvSpPr txBox="1"/>
          <p:nvPr/>
        </p:nvSpPr>
        <p:spPr>
          <a:xfrm>
            <a:off x="6386668" y="4471963"/>
            <a:ext cx="5269554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1100">
                <a:solidFill>
                  <a:srgbClr val="0432FF"/>
                </a:solidFill>
              </a:rPr>
              <a:t>Conductor Status: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Order of conductor samples is in place with </a:t>
            </a:r>
            <a:r>
              <a:rPr lang="en-US" sz="1100" err="1"/>
              <a:t>Luvata</a:t>
            </a:r>
            <a:endParaRPr lang="en-US" sz="1100"/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Conductor is similar to conductor used for 11.7 T MRI magnet at CEA, </a:t>
            </a:r>
            <a:r>
              <a:rPr lang="en-US" sz="1100" err="1"/>
              <a:t>Saclay</a:t>
            </a:r>
            <a:endParaRPr lang="en-US" sz="1100"/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First samples received, pass visual (electron microscope) inspection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Sent to test facility (U Twente) for sample qualification; passed specifications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Technical specifications and Statement of Work ready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Technical Production Readiness Review ready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RFP released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Vendor submitted bid; procurement worked with vendor on revised bid.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Collecting last documentation from vendor to submit to TJ Site Office approval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761846-1C06-9E84-5855-72CC33D964C4}"/>
              </a:ext>
            </a:extLst>
          </p:cNvPr>
          <p:cNvSpPr txBox="1"/>
          <p:nvPr/>
        </p:nvSpPr>
        <p:spPr>
          <a:xfrm>
            <a:off x="339055" y="2187649"/>
            <a:ext cx="1903019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100"/>
              <a:t>Mechanical: 2D and 3D mechanical analysis done on the overall magnet assembly, coils, mandrel and tie-rods: </a:t>
            </a:r>
            <a:r>
              <a:rPr lang="en-US" sz="1100">
                <a:solidFill>
                  <a:srgbClr val="21A0FF"/>
                </a:solidFill>
              </a:rPr>
              <a:t>All stresses and displacements are well within the acceptable limits.</a:t>
            </a:r>
          </a:p>
          <a:p>
            <a:endParaRPr lang="en-US" sz="1100"/>
          </a:p>
          <a:p>
            <a:r>
              <a:rPr lang="en-US" sz="1100"/>
              <a:t>Cryogenic: </a:t>
            </a:r>
            <a:r>
              <a:rPr lang="en-US" sz="1100">
                <a:solidFill>
                  <a:srgbClr val="21A0FF"/>
                </a:solidFill>
              </a:rPr>
              <a:t>Redundant cooling system </a:t>
            </a:r>
            <a:r>
              <a:rPr lang="en-US" sz="1100"/>
              <a:t>is used to ensure that thermosiphon works properly</a:t>
            </a:r>
          </a:p>
        </p:txBody>
      </p: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E326E58E-5D0E-054C-80E9-1840186B3B30}"/>
              </a:ext>
            </a:extLst>
          </p:cNvPr>
          <p:cNvGraphicFramePr>
            <a:graphicFrameLocks noGrp="1"/>
          </p:cNvGraphicFramePr>
          <p:nvPr/>
        </p:nvGraphicFramePr>
        <p:xfrm>
          <a:off x="5522464" y="648409"/>
          <a:ext cx="3498981" cy="145749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77079">
                  <a:extLst>
                    <a:ext uri="{9D8B030D-6E8A-4147-A177-3AD203B41FA5}">
                      <a16:colId xmlns:a16="http://schemas.microsoft.com/office/drawing/2014/main" val="216481373"/>
                    </a:ext>
                  </a:extLst>
                </a:gridCol>
                <a:gridCol w="648477">
                  <a:extLst>
                    <a:ext uri="{9D8B030D-6E8A-4147-A177-3AD203B41FA5}">
                      <a16:colId xmlns:a16="http://schemas.microsoft.com/office/drawing/2014/main" val="4125464049"/>
                    </a:ext>
                  </a:extLst>
                </a:gridCol>
                <a:gridCol w="718457">
                  <a:extLst>
                    <a:ext uri="{9D8B030D-6E8A-4147-A177-3AD203B41FA5}">
                      <a16:colId xmlns:a16="http://schemas.microsoft.com/office/drawing/2014/main" val="972109708"/>
                    </a:ext>
                  </a:extLst>
                </a:gridCol>
                <a:gridCol w="699796">
                  <a:extLst>
                    <a:ext uri="{9D8B030D-6E8A-4147-A177-3AD203B41FA5}">
                      <a16:colId xmlns:a16="http://schemas.microsoft.com/office/drawing/2014/main" val="4052059768"/>
                    </a:ext>
                  </a:extLst>
                </a:gridCol>
                <a:gridCol w="555172">
                  <a:extLst>
                    <a:ext uri="{9D8B030D-6E8A-4147-A177-3AD203B41FA5}">
                      <a16:colId xmlns:a16="http://schemas.microsoft.com/office/drawing/2014/main" val="4262563710"/>
                    </a:ext>
                  </a:extLst>
                </a:gridCol>
              </a:tblGrid>
              <a:tr h="192575">
                <a:tc>
                  <a:txBody>
                    <a:bodyPr/>
                    <a:lstStyle/>
                    <a:p>
                      <a:pPr algn="r"/>
                      <a:r>
                        <a:rPr lang="fr-FR" sz="800"/>
                        <a:t>B</a:t>
                      </a:r>
                      <a:r>
                        <a:rPr lang="fr-FR" sz="800" baseline="-25000"/>
                        <a:t>0</a:t>
                      </a:r>
                      <a:endParaRPr lang="en-US" sz="800" b="1" baseline="-250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1.5 T</a:t>
                      </a:r>
                      <a:endParaRPr lang="en-US" sz="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1.7 T</a:t>
                      </a:r>
                      <a:endParaRPr lang="en-US" sz="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1"/>
                        <a:t>2.0 T</a:t>
                      </a:r>
                      <a:endParaRPr lang="en-US" sz="800" b="1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Units</a:t>
                      </a:r>
                      <a:endParaRPr lang="en-US" sz="800" b="1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22565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fr-FR" sz="800" err="1"/>
                        <a:t>Current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2942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3335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/>
                        <a:t>3924</a:t>
                      </a:r>
                      <a:endParaRPr lang="en-US" sz="8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A</a:t>
                      </a:r>
                      <a:endParaRPr lang="en-US" sz="8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006624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en-US" sz="800"/>
                        <a:t>T</a:t>
                      </a:r>
                      <a:r>
                        <a:rPr lang="en-US" sz="800" baseline="-25000"/>
                        <a:t>op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4.7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4.7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988355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fr-FR" sz="800" err="1"/>
                        <a:t>B</a:t>
                      </a:r>
                      <a:r>
                        <a:rPr lang="fr-FR" sz="800" baseline="-25000" err="1"/>
                        <a:t>peak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2.00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2.27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 b="0"/>
                        <a:t>2.67</a:t>
                      </a:r>
                      <a:endParaRPr lang="en-US" sz="8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800"/>
                        <a:t>T</a:t>
                      </a:r>
                      <a:endParaRPr lang="en-US" sz="8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8495011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en-US" sz="800"/>
                        <a:t>Temp.</a:t>
                      </a:r>
                      <a:r>
                        <a:rPr lang="en-US" sz="800" baseline="0"/>
                        <a:t> margin</a:t>
                      </a:r>
                      <a:endParaRPr lang="en-US" sz="8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3.06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2.82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2.45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K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4187496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/>
                      <a:r>
                        <a:rPr lang="en-US" sz="800"/>
                        <a:t>Load line margin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59.6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54.2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46.1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3870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noProof="0"/>
                        <a:t>I / </a:t>
                      </a:r>
                      <a:r>
                        <a:rPr lang="en-US" sz="800" noProof="0" err="1"/>
                        <a:t>Ic</a:t>
                      </a:r>
                      <a:r>
                        <a:rPr lang="en-US" sz="800" noProof="0"/>
                        <a:t>(</a:t>
                      </a:r>
                      <a:r>
                        <a:rPr lang="en-US" sz="800" noProof="0" err="1"/>
                        <a:t>T</a:t>
                      </a:r>
                      <a:r>
                        <a:rPr lang="en-US" sz="800" baseline="0" noProof="0" err="1"/>
                        <a:t>,</a:t>
                      </a:r>
                      <a:r>
                        <a:rPr lang="en-US" sz="800" noProof="0" err="1"/>
                        <a:t>B</a:t>
                      </a:r>
                      <a:r>
                        <a:rPr lang="en-US" sz="800" baseline="-25000" noProof="0" err="1"/>
                        <a:t>peak</a:t>
                      </a:r>
                      <a:r>
                        <a:rPr lang="en-US" sz="800" noProof="0"/>
                        <a:t>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17.9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22.1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/>
                        <a:t>29.3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/>
                        <a:t>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4786533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8B838DD5-2897-1948-AB40-4D2F56B47F79}"/>
              </a:ext>
            </a:extLst>
          </p:cNvPr>
          <p:cNvSpPr txBox="1"/>
          <p:nvPr/>
        </p:nvSpPr>
        <p:spPr>
          <a:xfrm>
            <a:off x="6240347" y="2155206"/>
            <a:ext cx="2258009" cy="2308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/>
              <a:t>Robust and safe operating parameters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5ABCD2-59B1-0948-BB99-081ADEC2D0E9}"/>
              </a:ext>
            </a:extLst>
          </p:cNvPr>
          <p:cNvGrpSpPr/>
          <p:nvPr/>
        </p:nvGrpSpPr>
        <p:grpSpPr>
          <a:xfrm>
            <a:off x="9200926" y="648409"/>
            <a:ext cx="2877400" cy="1385597"/>
            <a:chOff x="3841831" y="2338873"/>
            <a:chExt cx="3836533" cy="184746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E0A3ECA-3213-714D-8139-3781D02AEB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7802"/>
            <a:stretch/>
          </p:blipFill>
          <p:spPr>
            <a:xfrm>
              <a:off x="3841831" y="2338873"/>
              <a:ext cx="3836533" cy="18474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4C28E2-5FCC-D04B-A72B-6037B8C79756}"/>
                </a:ext>
              </a:extLst>
            </p:cNvPr>
            <p:cNvSpPr txBox="1"/>
            <p:nvPr/>
          </p:nvSpPr>
          <p:spPr>
            <a:xfrm>
              <a:off x="5320050" y="3688703"/>
              <a:ext cx="1206761" cy="205274"/>
            </a:xfrm>
            <a:prstGeom prst="rect">
              <a:avLst/>
            </a:prstGeom>
          </p:spPr>
          <p:txBody>
            <a:bodyPr wrap="none" rtlCol="0">
              <a:noAutofit/>
            </a:bodyPr>
            <a:lstStyle/>
            <a:p>
              <a:pPr>
                <a:buClr>
                  <a:srgbClr val="0096FF"/>
                </a:buClr>
              </a:pPr>
              <a:r>
                <a:rPr lang="en-US" sz="750" i="1"/>
                <a:t>Dimensions in mm</a:t>
              </a:r>
            </a:p>
          </p:txBody>
        </p:sp>
      </p:grpSp>
      <p:pic>
        <p:nvPicPr>
          <p:cNvPr id="14" name="Picture 13" descr="A close-up of several round objects&#10;&#10;Description automatically generated">
            <a:extLst>
              <a:ext uri="{FF2B5EF4-FFF2-40B4-BE49-F238E27FC236}">
                <a16:creationId xmlns:a16="http://schemas.microsoft.com/office/drawing/2014/main" id="{67D7BC1C-0D4A-EB46-8B5B-4A3A5AC0BA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1237" y="2449300"/>
            <a:ext cx="2133695" cy="19154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6C1F64-AFFE-FB49-B01C-BC18BCD5C986}"/>
              </a:ext>
            </a:extLst>
          </p:cNvPr>
          <p:cNvSpPr txBox="1"/>
          <p:nvPr/>
        </p:nvSpPr>
        <p:spPr>
          <a:xfrm>
            <a:off x="6789089" y="2671005"/>
            <a:ext cx="25014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6.10.07 Magnet – strands that are sent from </a:t>
            </a:r>
            <a:r>
              <a:rPr lang="en-US" sz="1200" err="1"/>
              <a:t>Luvata</a:t>
            </a:r>
            <a:r>
              <a:rPr lang="en-US" sz="1200"/>
              <a:t> to Twente for sample tests, the filaments are beautifully arranged and tests confirmed specifications – These were the final quality assurance tests before starting the long-lead procurement for conductor.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F476C2-9094-B854-DDB9-8CF24ACFB962}"/>
              </a:ext>
            </a:extLst>
          </p:cNvPr>
          <p:cNvSpPr txBox="1"/>
          <p:nvPr/>
        </p:nvSpPr>
        <p:spPr>
          <a:xfrm>
            <a:off x="571500" y="4407465"/>
            <a:ext cx="5278485" cy="1785104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buClr>
                <a:srgbClr val="0432FF"/>
              </a:buClr>
            </a:pPr>
            <a:r>
              <a:rPr lang="en-US" sz="1100">
                <a:solidFill>
                  <a:srgbClr val="0432FF"/>
                </a:solidFill>
              </a:rPr>
              <a:t>Magnet Status:</a:t>
            </a:r>
          </a:p>
          <a:p>
            <a:pPr>
              <a:buClr>
                <a:srgbClr val="0432FF"/>
              </a:buClr>
            </a:pPr>
            <a:r>
              <a:rPr lang="en-US" sz="1100"/>
              <a:t>All documentation for the biding process ready</a:t>
            </a:r>
          </a:p>
          <a:p>
            <a:pPr marL="628650" lvl="1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Magnet Design Report</a:t>
            </a:r>
          </a:p>
          <a:p>
            <a:pPr marL="628650" lvl="1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Magnet Specification Document</a:t>
            </a:r>
          </a:p>
          <a:p>
            <a:pPr marL="628650" lvl="1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Magnet Acceptance Plan</a:t>
            </a:r>
          </a:p>
          <a:p>
            <a:pPr marL="628650" lvl="1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Inspection, Test Plan (ITP) </a:t>
            </a:r>
          </a:p>
          <a:p>
            <a:pPr marL="628650" lvl="1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Statement of Work – Have the draft from the RFI (Request For Information) of Spring 2023. Need to further edit to the tender package.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All documents shared with INFN and CEA/</a:t>
            </a:r>
            <a:r>
              <a:rPr lang="en-US" sz="1100" err="1"/>
              <a:t>Saclay</a:t>
            </a:r>
            <a:endParaRPr lang="en-US" sz="1100"/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100"/>
              <a:t>INFN working on tender package for submission this Summer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BEC41C-5EFB-2841-0A1C-9C6C43B05F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3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6F10-D26F-6E1C-1538-64379968D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36" y="-38709"/>
            <a:ext cx="11730037" cy="579120"/>
          </a:xfrm>
        </p:spPr>
        <p:txBody>
          <a:bodyPr/>
          <a:lstStyle/>
          <a:p>
            <a:r>
              <a:rPr lang="en-US"/>
              <a:t>            a state-of-the-Art General-Purpose Detector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655075F-10EA-B230-F01C-2D5CB14F1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58" y="-212719"/>
            <a:ext cx="1161355" cy="8355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D50875-AA12-DFB8-A8B7-4EECDB6097C3}"/>
              </a:ext>
            </a:extLst>
          </p:cNvPr>
          <p:cNvSpPr txBox="1"/>
          <p:nvPr/>
        </p:nvSpPr>
        <p:spPr>
          <a:xfrm>
            <a:off x="4318861" y="608091"/>
            <a:ext cx="3576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432FF"/>
                </a:solidFill>
              </a:rPr>
              <a:t>Technology Highlights: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D41092-8787-5ABD-100B-19C3D531D9D7}"/>
              </a:ext>
            </a:extLst>
          </p:cNvPr>
          <p:cNvSpPr txBox="1"/>
          <p:nvPr/>
        </p:nvSpPr>
        <p:spPr>
          <a:xfrm>
            <a:off x="482747" y="2475912"/>
            <a:ext cx="286893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</a:pPr>
            <a:r>
              <a:rPr lang="en-US" sz="1400">
                <a:solidFill>
                  <a:srgbClr val="0432FF"/>
                </a:solidFill>
              </a:rPr>
              <a:t>LAPPDs:</a:t>
            </a:r>
            <a:r>
              <a:rPr lang="en-US" sz="1400"/>
              <a:t> New photon sensor development </a:t>
            </a:r>
            <a:r>
              <a:rPr lang="en-US" sz="140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sz="1400">
                <a:sym typeface="Wingdings" pitchFamily="2" charset="2"/>
              </a:rPr>
              <a:t>Combining Timing and Photon detection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</a:pPr>
            <a:r>
              <a:rPr lang="en-US" sz="1400">
                <a:sym typeface="Wingdings" pitchFamily="2" charset="2"/>
              </a:rPr>
              <a:t>Potential Factor 5 improvement </a:t>
            </a:r>
          </a:p>
          <a:p>
            <a:pPr mar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</a:pPr>
            <a:r>
              <a:rPr lang="en-US" sz="1400">
                <a:sym typeface="Wingdings" pitchFamily="2" charset="2"/>
              </a:rPr>
              <a:t>in resolution in </a:t>
            </a:r>
            <a:r>
              <a:rPr lang="en-US" sz="1400"/>
              <a:t>Time-of-Flight Positron Emission Tomography (PET)</a:t>
            </a:r>
          </a:p>
        </p:txBody>
      </p:sp>
      <p:pic>
        <p:nvPicPr>
          <p:cNvPr id="15" name="Picture 14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C294CEE2-15F0-B370-2DBA-20B5137B7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73" y="4784808"/>
            <a:ext cx="2901950" cy="14080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BE679E-646D-0362-CB81-2CDEB218CCCC}"/>
              </a:ext>
            </a:extLst>
          </p:cNvPr>
          <p:cNvSpPr txBox="1"/>
          <p:nvPr/>
        </p:nvSpPr>
        <p:spPr>
          <a:xfrm>
            <a:off x="472236" y="426774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Current state of the </a:t>
            </a:r>
          </a:p>
          <a:p>
            <a:pPr algn="ctr"/>
            <a:r>
              <a:rPr lang="en-US" sz="1200"/>
              <a:t>art PET scanner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49445C-6DD9-8D49-91CA-2F2258DC33A2}"/>
              </a:ext>
            </a:extLst>
          </p:cNvPr>
          <p:cNvSpPr txBox="1"/>
          <p:nvPr/>
        </p:nvSpPr>
        <p:spPr>
          <a:xfrm>
            <a:off x="2058668" y="4294712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Utilizing new </a:t>
            </a:r>
          </a:p>
          <a:p>
            <a:pPr algn="ctr"/>
            <a:r>
              <a:rPr lang="en-US" sz="1200"/>
              <a:t>EIC Photon sensors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2B2AB6-BA11-0C4B-A595-1DB894E03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913" y="958099"/>
            <a:ext cx="1837117" cy="15231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288378D-9279-1B6A-C9CF-C79638D0FA76}"/>
              </a:ext>
            </a:extLst>
          </p:cNvPr>
          <p:cNvSpPr txBox="1"/>
          <p:nvPr/>
        </p:nvSpPr>
        <p:spPr>
          <a:xfrm>
            <a:off x="3650122" y="2651688"/>
            <a:ext cx="259389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432FF"/>
                </a:solidFill>
              </a:rPr>
              <a:t>Monolithic Active Pixel Sensor </a:t>
            </a:r>
            <a:endParaRPr lang="en-US" sz="1400">
              <a:sym typeface="Wingdings" pitchFamily="2" charset="2"/>
            </a:endParaRPr>
          </a:p>
          <a:p>
            <a:r>
              <a:rPr lang="en-US" sz="1400">
                <a:sym typeface="Wingdings" pitchFamily="2" charset="2"/>
              </a:rPr>
              <a:t>world’s thinnest most flexible Si-Pixel detector</a:t>
            </a:r>
          </a:p>
          <a:p>
            <a:r>
              <a:rPr lang="en-US" sz="1400">
                <a:sym typeface="Wingdings" pitchFamily="2" charset="2"/>
              </a:rPr>
              <a:t>Development in synergy ALICE ITS3 MOSAIX sensor (</a:t>
            </a:r>
            <a:r>
              <a:rPr lang="en-US" sz="1400">
                <a:cs typeface="Calibri" panose="020F0502020204030204" pitchFamily="34" charset="0"/>
              </a:rPr>
              <a:t>65 nm)</a:t>
            </a:r>
            <a:r>
              <a:rPr lang="en-US" sz="1400">
                <a:sym typeface="Wingdings" pitchFamily="2" charset="2"/>
              </a:rPr>
              <a:t>, </a:t>
            </a:r>
            <a:r>
              <a:rPr lang="en-US" sz="1400">
                <a:cs typeface="Calibri" panose="020F0502020204030204" pitchFamily="34" charset="0"/>
              </a:rPr>
              <a:t>small pixels (~18 </a:t>
            </a:r>
            <a:r>
              <a:rPr lang="en-US" sz="1400">
                <a:latin typeface="Symbol" pitchFamily="2" charset="2"/>
                <a:cs typeface="Calibri" panose="020F0502020204030204" pitchFamily="34" charset="0"/>
              </a:rPr>
              <a:t>m</a:t>
            </a:r>
            <a:r>
              <a:rPr lang="en-US" sz="1400">
                <a:cs typeface="Calibri" panose="020F0502020204030204" pitchFamily="34" charset="0"/>
              </a:rPr>
              <a:t>m) and power consumption </a:t>
            </a:r>
          </a:p>
          <a:p>
            <a:r>
              <a:rPr lang="en-US" sz="1400">
                <a:cs typeface="Calibri" panose="020F0502020204030204" pitchFamily="34" charset="0"/>
              </a:rPr>
              <a:t>(&lt;20 </a:t>
            </a:r>
            <a:r>
              <a:rPr lang="en-US" sz="1400" err="1">
                <a:cs typeface="Calibri" panose="020F0502020204030204" pitchFamily="34" charset="0"/>
              </a:rPr>
              <a:t>mW</a:t>
            </a:r>
            <a:r>
              <a:rPr lang="en-US" sz="1400">
                <a:cs typeface="Calibri" panose="020F0502020204030204" pitchFamily="34" charset="0"/>
              </a:rPr>
              <a:t>/cm</a:t>
            </a:r>
            <a:r>
              <a:rPr lang="en-US" sz="1400" baseline="30000">
                <a:cs typeface="Calibri" panose="020F0502020204030204" pitchFamily="34" charset="0"/>
              </a:rPr>
              <a:t>2</a:t>
            </a:r>
            <a:r>
              <a:rPr lang="en-US" sz="1400">
                <a:cs typeface="Calibri" panose="020F0502020204030204" pitchFamily="34" charset="0"/>
              </a:rPr>
              <a:t>)</a:t>
            </a:r>
          </a:p>
          <a:p>
            <a:pPr>
              <a:buClr>
                <a:srgbClr val="0096FF"/>
              </a:buClr>
            </a:pPr>
            <a:endParaRPr lang="en-US" sz="700">
              <a:cs typeface="Calibri" panose="020F0502020204030204" pitchFamily="34" charset="0"/>
            </a:endParaRPr>
          </a:p>
          <a:p>
            <a:pPr>
              <a:buClr>
                <a:srgbClr val="0096FF"/>
              </a:buClr>
            </a:pPr>
            <a:r>
              <a:rPr lang="en-US" sz="1400">
                <a:cs typeface="Calibri" panose="020F0502020204030204" pitchFamily="34" charset="0"/>
              </a:rPr>
              <a:t>High resolution, radiation hard</a:t>
            </a:r>
          </a:p>
          <a:p>
            <a:pPr>
              <a:buClr>
                <a:srgbClr val="0096FF"/>
              </a:buClr>
            </a:pPr>
            <a:r>
              <a:rPr lang="en-US" sz="1400">
                <a:cs typeface="Calibri" panose="020F0502020204030204" pitchFamily="34" charset="0"/>
              </a:rPr>
              <a:t>Tracker with basically no material</a:t>
            </a:r>
          </a:p>
          <a:p>
            <a:pPr>
              <a:buClr>
                <a:srgbClr val="0096FF"/>
              </a:buClr>
            </a:pPr>
            <a:endParaRPr lang="en-US" sz="700">
              <a:cs typeface="Calibri" panose="020F0502020204030204" pitchFamily="34" charset="0"/>
            </a:endParaRPr>
          </a:p>
          <a:p>
            <a:pPr>
              <a:buClr>
                <a:srgbClr val="0096FF"/>
              </a:buClr>
            </a:pPr>
            <a:r>
              <a:rPr lang="en-US" sz="1400">
                <a:cs typeface="Calibri" panose="020F0502020204030204" pitchFamily="34" charset="0"/>
              </a:rPr>
              <a:t>Critical Technology for the next generation high energy colliders.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0AB0659-584A-FBB6-E3C5-8FC52F928B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2184"/>
          <a:stretch/>
        </p:blipFill>
        <p:spPr>
          <a:xfrm>
            <a:off x="3896464" y="1147381"/>
            <a:ext cx="2208176" cy="142667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BBAC646-DAA1-6D81-E9BB-5B86C428F0A5}"/>
              </a:ext>
            </a:extLst>
          </p:cNvPr>
          <p:cNvSpPr txBox="1"/>
          <p:nvPr/>
        </p:nvSpPr>
        <p:spPr>
          <a:xfrm>
            <a:off x="6349022" y="2989736"/>
            <a:ext cx="259389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432FF"/>
                </a:solidFill>
              </a:rPr>
              <a:t>AC-LGAD (</a:t>
            </a:r>
            <a:r>
              <a:rPr lang="en-US" sz="1400" b="0" i="0" u="none" strike="noStrike">
                <a:solidFill>
                  <a:srgbClr val="0432FF"/>
                </a:solidFill>
                <a:effectLst/>
              </a:rPr>
              <a:t>AC-coupled Low Gain Avalanche Diodes)</a:t>
            </a:r>
            <a:endParaRPr lang="en-US" sz="1400">
              <a:solidFill>
                <a:srgbClr val="0432FF"/>
              </a:solidFill>
            </a:endParaRPr>
          </a:p>
          <a:p>
            <a:r>
              <a:rPr lang="en-US" sz="1400">
                <a:sym typeface="Wingdings" pitchFamily="2" charset="2"/>
              </a:rPr>
              <a:t>Si-detector measuring particles in 4d</a:t>
            </a:r>
          </a:p>
          <a:p>
            <a:r>
              <a:rPr lang="en-US" sz="1400">
                <a:sym typeface="Wingdings" pitchFamily="2" charset="2"/>
              </a:rPr>
              <a:t> position and time</a:t>
            </a:r>
          </a:p>
          <a:p>
            <a:r>
              <a:rPr lang="en-US" sz="1400">
                <a:sym typeface="Wingdings" pitchFamily="2" charset="2"/>
              </a:rPr>
              <a:t> combining momentum measurement with determining the particle type</a:t>
            </a:r>
          </a:p>
          <a:p>
            <a:r>
              <a:rPr lang="en-US" sz="1400">
                <a:sym typeface="Wingdings" pitchFamily="2" charset="2"/>
              </a:rPr>
              <a:t>Precision: </a:t>
            </a:r>
          </a:p>
          <a:p>
            <a:r>
              <a:rPr lang="en-US" sz="1400">
                <a:sym typeface="Wingdings" pitchFamily="2" charset="2"/>
              </a:rPr>
              <a:t>Time 30ps, Position 10 </a:t>
            </a:r>
            <a:r>
              <a:rPr lang="en-US" sz="1400">
                <a:latin typeface="Symbol" pitchFamily="2" charset="2"/>
                <a:sym typeface="Wingdings" pitchFamily="2" charset="2"/>
              </a:rPr>
              <a:t>m</a:t>
            </a:r>
            <a:r>
              <a:rPr lang="en-US" sz="1400">
                <a:sym typeface="Wingdings" pitchFamily="2" charset="2"/>
              </a:rPr>
              <a:t>m and only 30 </a:t>
            </a:r>
            <a:r>
              <a:rPr lang="en-US" sz="1400">
                <a:latin typeface="Symbol" pitchFamily="2" charset="2"/>
                <a:sym typeface="Wingdings" pitchFamily="2" charset="2"/>
              </a:rPr>
              <a:t>m</a:t>
            </a:r>
            <a:r>
              <a:rPr lang="en-US" sz="1400">
                <a:sym typeface="Wingdings" pitchFamily="2" charset="2"/>
              </a:rPr>
              <a:t>m thick</a:t>
            </a:r>
            <a:endParaRPr lang="en-US" sz="700">
              <a:sym typeface="Wingdings" pitchFamily="2" charset="2"/>
            </a:endParaRPr>
          </a:p>
          <a:p>
            <a:r>
              <a:rPr lang="en-US" sz="1400">
                <a:cs typeface="Calibri" panose="020F0502020204030204" pitchFamily="34" charset="0"/>
              </a:rPr>
              <a:t>Critical Technology for the next generation high energy colliders.</a:t>
            </a:r>
            <a:endParaRPr lang="en-US" sz="1400">
              <a:sym typeface="Wingdings" pitchFamily="2" charset="2"/>
            </a:endParaRPr>
          </a:p>
        </p:txBody>
      </p:sp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F116A049-A239-8CF2-2CB3-49A059A27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2994" y="1061912"/>
            <a:ext cx="1962638" cy="1911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667AE8-BD99-284D-B7F6-070FE0AED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895080" y="578675"/>
            <a:ext cx="1647890" cy="1858973"/>
          </a:xfrm>
          <a:prstGeom prst="rect">
            <a:avLst/>
          </a:prstGeom>
        </p:spPr>
      </p:pic>
      <p:pic>
        <p:nvPicPr>
          <p:cNvPr id="8" name="Picture 7" descr="A close-up of several round objects&#10;&#10;Description automatically generated">
            <a:extLst>
              <a:ext uri="{FF2B5EF4-FFF2-40B4-BE49-F238E27FC236}">
                <a16:creationId xmlns:a16="http://schemas.microsoft.com/office/drawing/2014/main" id="{83B97284-779D-908B-260E-EFC7072DFD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049" y="1448427"/>
            <a:ext cx="1409431" cy="12652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0C8B50-0B1C-BC02-C44C-0600C9CAE9A3}"/>
              </a:ext>
            </a:extLst>
          </p:cNvPr>
          <p:cNvSpPr txBox="1"/>
          <p:nvPr/>
        </p:nvSpPr>
        <p:spPr>
          <a:xfrm>
            <a:off x="9125820" y="2809690"/>
            <a:ext cx="26989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0432FF"/>
                </a:solidFill>
              </a:rPr>
              <a:t>New 2T superconducting Solenoid</a:t>
            </a:r>
          </a:p>
          <a:p>
            <a:r>
              <a:rPr lang="en-US" sz="1400">
                <a:sym typeface="Wingdings" pitchFamily="2" charset="2"/>
              </a:rPr>
              <a:t> First new large bore (2.4 m) </a:t>
            </a:r>
          </a:p>
          <a:p>
            <a:r>
              <a:rPr lang="en-US" sz="1400">
                <a:sym typeface="Wingdings" pitchFamily="2" charset="2"/>
              </a:rPr>
              <a:t> solenoid since LHC 15+ years</a:t>
            </a:r>
          </a:p>
          <a:p>
            <a:r>
              <a:rPr lang="en-US" sz="1400">
                <a:sym typeface="Wingdings" pitchFamily="2" charset="2"/>
              </a:rPr>
              <a:t> Conductor: Rutherford Cable </a:t>
            </a:r>
          </a:p>
          <a:p>
            <a:r>
              <a:rPr lang="en-US" sz="1400">
                <a:sym typeface="Wingdings" pitchFamily="2" charset="2"/>
              </a:rPr>
              <a:t>     Nb-Ti strands with Copper          </a:t>
            </a:r>
          </a:p>
          <a:p>
            <a:r>
              <a:rPr lang="en-US" sz="1400">
                <a:sym typeface="Wingdings" pitchFamily="2" charset="2"/>
              </a:rPr>
              <a:t>     core</a:t>
            </a:r>
          </a:p>
          <a:p>
            <a:r>
              <a:rPr lang="en-US" sz="1400">
                <a:sym typeface="Wingdings" pitchFamily="2" charset="2"/>
              </a:rPr>
              <a:t>     </a:t>
            </a:r>
          </a:p>
          <a:p>
            <a:r>
              <a:rPr lang="en-US" sz="1400">
                <a:cs typeface="Calibri" panose="020F0502020204030204" pitchFamily="34" charset="0"/>
              </a:rPr>
              <a:t>Critical to keep expertise to build large Solenoids for collider experiments</a:t>
            </a:r>
          </a:p>
          <a:p>
            <a:r>
              <a:rPr lang="en-US" sz="1400">
                <a:cs typeface="Calibri" panose="020F0502020204030204" pitchFamily="34" charset="0"/>
              </a:rPr>
              <a:t>Synergy with CERN</a:t>
            </a:r>
          </a:p>
          <a:p>
            <a:r>
              <a:rPr lang="en-US" sz="1400"/>
              <a:t>Superconducting Magnet R&amp;D </a:t>
            </a:r>
            <a:r>
              <a:rPr lang="en-US" sz="900">
                <a:hlinkClick r:id="rId9"/>
              </a:rPr>
              <a:t>https://indico.cern.ch/event/1162992/</a:t>
            </a:r>
            <a:endParaRPr lang="en-US" sz="900"/>
          </a:p>
          <a:p>
            <a:endParaRPr lang="en-US" sz="1400"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30D489-81FB-42FB-9275-3670F0D4D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15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66D4E858-352B-520B-0C85-E99FE70BDC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r="17574" b="110"/>
          <a:stretch/>
        </p:blipFill>
        <p:spPr>
          <a:xfrm rot="21380903">
            <a:off x="365090" y="977824"/>
            <a:ext cx="11736686" cy="5004581"/>
          </a:xfrm>
          <a:prstGeom prst="round2Diag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93F971-6B52-49E8-A8FA-75B1DF1963BE}"/>
              </a:ext>
            </a:extLst>
          </p:cNvPr>
          <p:cNvSpPr/>
          <p:nvPr/>
        </p:nvSpPr>
        <p:spPr>
          <a:xfrm>
            <a:off x="363534" y="6217509"/>
            <a:ext cx="9368601" cy="59214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56EEE7-57DB-A961-70B7-48BFD1FBF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/>
              <a:t>ePIC</a:t>
            </a:r>
            <a:r>
              <a:rPr lang="en-US"/>
              <a:t> Far-Forward/Far-Backward Detectors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67A627-B6C5-1DD3-B5A2-1388C72774F7}"/>
              </a:ext>
            </a:extLst>
          </p:cNvPr>
          <p:cNvCxnSpPr>
            <a:cxnSpLocks/>
          </p:cNvCxnSpPr>
          <p:nvPr/>
        </p:nvCxnSpPr>
        <p:spPr>
          <a:xfrm flipH="1">
            <a:off x="10051647" y="1359408"/>
            <a:ext cx="878481" cy="387537"/>
          </a:xfrm>
          <a:prstGeom prst="straightConnector1">
            <a:avLst/>
          </a:prstGeom>
          <a:ln w="28575">
            <a:solidFill>
              <a:srgbClr val="FF8A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FF74D43-0D24-333D-0958-836FE998525A}"/>
              </a:ext>
            </a:extLst>
          </p:cNvPr>
          <p:cNvSpPr txBox="1"/>
          <p:nvPr/>
        </p:nvSpPr>
        <p:spPr>
          <a:xfrm rot="20177269">
            <a:off x="3006161" y="4093384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FC00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500711-7EF6-1077-B2C5-DF252A41A706}"/>
              </a:ext>
            </a:extLst>
          </p:cNvPr>
          <p:cNvSpPr txBox="1"/>
          <p:nvPr/>
        </p:nvSpPr>
        <p:spPr>
          <a:xfrm rot="20225625">
            <a:off x="9946298" y="1237125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8AD8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0E23A8E4-1175-4F5E-56DF-64A6BA7AC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654" y="2436716"/>
            <a:ext cx="631714" cy="454483"/>
          </a:xfrm>
          <a:prstGeom prst="rect">
            <a:avLst/>
          </a:prstGeom>
        </p:spPr>
      </p:pic>
      <p:pic>
        <p:nvPicPr>
          <p:cNvPr id="12" name="image004-Sep4.png" descr="image004-Sep4.png">
            <a:extLst>
              <a:ext uri="{FF2B5EF4-FFF2-40B4-BE49-F238E27FC236}">
                <a16:creationId xmlns:a16="http://schemas.microsoft.com/office/drawing/2014/main" id="{D0992F0A-D023-B7B8-6BED-9A7D8F8C3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220" y="5455911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54F2DFCC-FCB1-9EE1-2AFA-CB94AD0CE641}"/>
              </a:ext>
            </a:extLst>
          </p:cNvPr>
          <p:cNvSpPr/>
          <p:nvPr/>
        </p:nvSpPr>
        <p:spPr>
          <a:xfrm flipV="1">
            <a:off x="4801446" y="4255272"/>
            <a:ext cx="116571" cy="123766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8AE5B30C-F7D8-6E8E-4761-943D4262C4C9}"/>
              </a:ext>
            </a:extLst>
          </p:cNvPr>
          <p:cNvSpPr/>
          <p:nvPr/>
        </p:nvSpPr>
        <p:spPr>
          <a:xfrm flipV="1">
            <a:off x="3044199" y="4838400"/>
            <a:ext cx="614699" cy="654534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64BBB914-A7BA-CFB2-184F-AAF7CD33F572}"/>
              </a:ext>
            </a:extLst>
          </p:cNvPr>
          <p:cNvSpPr/>
          <p:nvPr/>
        </p:nvSpPr>
        <p:spPr>
          <a:xfrm flipH="1">
            <a:off x="1443550" y="4722085"/>
            <a:ext cx="119600" cy="77085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36995-EF5C-93E0-C9FB-4FFB0CA8D66C}"/>
              </a:ext>
            </a:extLst>
          </p:cNvPr>
          <p:cNvSpPr txBox="1"/>
          <p:nvPr/>
        </p:nvSpPr>
        <p:spPr>
          <a:xfrm>
            <a:off x="4849904" y="5473005"/>
            <a:ext cx="364875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detection of scattered electrons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  stations with 4 tracking layers each (16x18cm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Si / Timepix4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3D227A48-938F-E87D-0B1A-273358D1A632}"/>
              </a:ext>
            </a:extLst>
          </p:cNvPr>
          <p:cNvSpPr txBox="1"/>
          <p:nvPr/>
        </p:nvSpPr>
        <p:spPr>
          <a:xfrm>
            <a:off x="363534" y="4438181"/>
            <a:ext cx="2215348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18" name="image002-Sep2023.png" descr="image002-Sep2023.png">
            <a:extLst>
              <a:ext uri="{FF2B5EF4-FFF2-40B4-BE49-F238E27FC236}">
                <a16:creationId xmlns:a16="http://schemas.microsoft.com/office/drawing/2014/main" id="{DCB49129-9927-19E0-1F65-89D65CD57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7724" y="2912549"/>
            <a:ext cx="1831441" cy="163190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4F9C40-1B0B-8C02-0522-5F714ECC13AC}"/>
              </a:ext>
            </a:extLst>
          </p:cNvPr>
          <p:cNvSpPr txBox="1"/>
          <p:nvPr/>
        </p:nvSpPr>
        <p:spPr>
          <a:xfrm>
            <a:off x="245771" y="976687"/>
            <a:ext cx="279241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measure bunch-by-bunch luminosity through Bethe-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Pair-spectrometer: each with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 tracking layers of AC-LGAD / FCFD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Barrel-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33">
            <a:extLst>
              <a:ext uri="{FF2B5EF4-FFF2-40B4-BE49-F238E27FC236}">
                <a16:creationId xmlns:a16="http://schemas.microsoft.com/office/drawing/2014/main" id="{86C1DE97-A317-4E32-653C-B2D72DBA1CBA}"/>
              </a:ext>
            </a:extLst>
          </p:cNvPr>
          <p:cNvSpPr txBox="1"/>
          <p:nvPr/>
        </p:nvSpPr>
        <p:spPr>
          <a:xfrm>
            <a:off x="3087398" y="5326455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D2324636-769B-45D2-72E7-36C2A116BF98}"/>
              </a:ext>
            </a:extLst>
          </p:cNvPr>
          <p:cNvSpPr/>
          <p:nvPr/>
        </p:nvSpPr>
        <p:spPr>
          <a:xfrm flipV="1">
            <a:off x="10922399" y="1542411"/>
            <a:ext cx="357697" cy="102798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5D90F4-B31E-AD89-7EE5-D4447B7AC20A}"/>
              </a:ext>
            </a:extLst>
          </p:cNvPr>
          <p:cNvSpPr txBox="1"/>
          <p:nvPr/>
        </p:nvSpPr>
        <p:spPr>
          <a:xfrm>
            <a:off x="4348764" y="554388"/>
            <a:ext cx="325121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neutrons and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HCAL:  Steel-</a:t>
            </a:r>
            <a:r>
              <a:rPr lang="en-US" sz="120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-on-Tile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30826682-80C3-99BD-2A74-F13E8A615E60}"/>
              </a:ext>
            </a:extLst>
          </p:cNvPr>
          <p:cNvSpPr txBox="1"/>
          <p:nvPr/>
        </p:nvSpPr>
        <p:spPr>
          <a:xfrm>
            <a:off x="7303913" y="441574"/>
            <a:ext cx="2934093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/>
              <a:t>Zero Degree Calorimeter</a:t>
            </a:r>
            <a:endParaRPr sz="1600"/>
          </a:p>
        </p:txBody>
      </p:sp>
      <p:pic>
        <p:nvPicPr>
          <p:cNvPr id="25" name="20240305_155927.jpeg" descr="20240305_155927.jpeg">
            <a:extLst>
              <a:ext uri="{FF2B5EF4-FFF2-40B4-BE49-F238E27FC236}">
                <a16:creationId xmlns:a16="http://schemas.microsoft.com/office/drawing/2014/main" id="{6B86817C-AE7C-469E-8AEE-2B079E55C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623" y="917741"/>
            <a:ext cx="1351468" cy="101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301BABE-F2ED-F1AF-19B4-A8EC17B1B4A9}"/>
              </a:ext>
            </a:extLst>
          </p:cNvPr>
          <p:cNvSpPr txBox="1"/>
          <p:nvPr/>
        </p:nvSpPr>
        <p:spPr>
          <a:xfrm>
            <a:off x="9130610" y="3250074"/>
            <a:ext cx="306139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nuclei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2 stations with 2 tracking layers each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429D7937-4BD0-2A3C-798D-E0D248EE7141}"/>
              </a:ext>
            </a:extLst>
          </p:cNvPr>
          <p:cNvSpPr/>
          <p:nvPr/>
        </p:nvSpPr>
        <p:spPr>
          <a:xfrm flipV="1">
            <a:off x="10310399" y="1931342"/>
            <a:ext cx="87521" cy="66785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6CE6FDE9-B0B9-0603-A108-CE9CB0EA862A}"/>
              </a:ext>
            </a:extLst>
          </p:cNvPr>
          <p:cNvSpPr/>
          <p:nvPr/>
        </p:nvSpPr>
        <p:spPr>
          <a:xfrm>
            <a:off x="8942399" y="885600"/>
            <a:ext cx="2548801" cy="465138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ADD7FD70-D978-3F39-B811-0FF21083B9BF}"/>
              </a:ext>
            </a:extLst>
          </p:cNvPr>
          <p:cNvSpPr txBox="1"/>
          <p:nvPr/>
        </p:nvSpPr>
        <p:spPr>
          <a:xfrm>
            <a:off x="6225772" y="4221404"/>
            <a:ext cx="2294218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/>
              <a:t>B0 </a:t>
            </a:r>
            <a:r>
              <a:rPr lang="en-US" sz="1400"/>
              <a:t>M</a:t>
            </a:r>
            <a:r>
              <a:rPr sz="1400"/>
              <a:t>agnet</a:t>
            </a:r>
            <a:r>
              <a:rPr lang="en-US" sz="1400"/>
              <a:t> Spectrometer</a:t>
            </a:r>
            <a:endParaRPr sz="140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9B914505-ADCD-B1DA-C224-6645766B2A60}"/>
              </a:ext>
            </a:extLst>
          </p:cNvPr>
          <p:cNvSpPr/>
          <p:nvPr/>
        </p:nvSpPr>
        <p:spPr>
          <a:xfrm flipV="1">
            <a:off x="8507606" y="2599199"/>
            <a:ext cx="11003" cy="1904515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A42F6E-3AA7-CD8C-FEA3-16745BBB2CCD}"/>
              </a:ext>
            </a:extLst>
          </p:cNvPr>
          <p:cNvSpPr txBox="1"/>
          <p:nvPr/>
        </p:nvSpPr>
        <p:spPr>
          <a:xfrm>
            <a:off x="8720487" y="4665958"/>
            <a:ext cx="346441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and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g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4 tracking layers each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20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20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200" baseline="-2500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20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B2DD47C2-9E51-01BB-6C68-B0CCAC3676F5}"/>
              </a:ext>
            </a:extLst>
          </p:cNvPr>
          <p:cNvSpPr txBox="1"/>
          <p:nvPr/>
        </p:nvSpPr>
        <p:spPr>
          <a:xfrm>
            <a:off x="9667319" y="2432220"/>
            <a:ext cx="1823882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Roman Pots and </a:t>
            </a:r>
            <a:endParaRPr lang="en-US" sz="1600"/>
          </a:p>
          <a:p>
            <a:r>
              <a:rPr sz="1600"/>
              <a:t>Off-Momentum </a:t>
            </a:r>
            <a:r>
              <a:rPr lang="en-US" sz="1600"/>
              <a:t>D</a:t>
            </a:r>
            <a:r>
              <a:rPr sz="1600"/>
              <a:t>etectors </a:t>
            </a:r>
          </a:p>
        </p:txBody>
      </p:sp>
      <p:pic>
        <p:nvPicPr>
          <p:cNvPr id="29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27F56984-5219-6EA7-8390-E8FB2EE02A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6275887" y="4530820"/>
            <a:ext cx="2502656" cy="99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RP-Front-image004.jpg">
            <a:extLst>
              <a:ext uri="{FF2B5EF4-FFF2-40B4-BE49-F238E27FC236}">
                <a16:creationId xmlns:a16="http://schemas.microsoft.com/office/drawing/2014/main" id="{91066B6B-73A7-CCD0-0625-EF01A7D09E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250" r="21543"/>
          <a:stretch/>
        </p:blipFill>
        <p:spPr>
          <a:xfrm>
            <a:off x="11337329" y="1908000"/>
            <a:ext cx="854671" cy="1087104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801105F-550C-2D15-0907-A38B8A4E62FB}"/>
              </a:ext>
            </a:extLst>
          </p:cNvPr>
          <p:cNvSpPr/>
          <p:nvPr/>
        </p:nvSpPr>
        <p:spPr>
          <a:xfrm rot="20239708">
            <a:off x="1151275" y="5383683"/>
            <a:ext cx="1206971" cy="16603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E3E703-85D7-0AFD-5CEB-A154DE84291E}"/>
              </a:ext>
            </a:extLst>
          </p:cNvPr>
          <p:cNvCxnSpPr>
            <a:cxnSpLocks/>
          </p:cNvCxnSpPr>
          <p:nvPr/>
        </p:nvCxnSpPr>
        <p:spPr>
          <a:xfrm flipV="1">
            <a:off x="3250935" y="4242216"/>
            <a:ext cx="850510" cy="34473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94A91-88B3-083C-4E0C-E7A77117F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6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Central Detector Non-DOE Interest &amp; In-Kind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70DC2-48CD-6E06-2D80-2BCEFBE2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60996" y="1962670"/>
            <a:ext cx="5151864" cy="39029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050610-30C8-E518-73F4-5A6CD80F528A}"/>
              </a:ext>
            </a:extLst>
          </p:cNvPr>
          <p:cNvCxnSpPr>
            <a:cxnSpLocks/>
            <a:stCxn id="3" idx="0"/>
          </p:cNvCxnSpPr>
          <p:nvPr/>
        </p:nvCxnSpPr>
        <p:spPr>
          <a:xfrm>
            <a:off x="6036928" y="1962670"/>
            <a:ext cx="927282" cy="6653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71462E-925A-B739-10D9-D959FFE8B69D}"/>
              </a:ext>
            </a:extLst>
          </p:cNvPr>
          <p:cNvSpPr txBox="1"/>
          <p:nvPr/>
        </p:nvSpPr>
        <p:spPr>
          <a:xfrm>
            <a:off x="5195847" y="863860"/>
            <a:ext cx="1298752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Dual-radiator</a:t>
            </a:r>
          </a:p>
          <a:p>
            <a:pPr algn="ctr"/>
            <a:r>
              <a:rPr lang="en-US" sz="1400" b="1"/>
              <a:t>RICH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BDEC2-FE00-A79F-4B1B-A222181A245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371974" y="2012678"/>
            <a:ext cx="3000035" cy="14942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86C617-9105-9207-1F49-3F9A3898D20E}"/>
              </a:ext>
            </a:extLst>
          </p:cNvPr>
          <p:cNvSpPr txBox="1"/>
          <p:nvPr/>
        </p:nvSpPr>
        <p:spPr>
          <a:xfrm>
            <a:off x="9372009" y="1751068"/>
            <a:ext cx="101021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Tracking</a:t>
            </a:r>
          </a:p>
          <a:p>
            <a:pPr algn="ctr"/>
            <a:r>
              <a:rPr lang="en-US" sz="1400" b="1"/>
              <a:t>Detectors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01CF3-3C0B-6482-0C0C-0F3317DBDD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90985" y="2319186"/>
            <a:ext cx="828573" cy="574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B4E385-2395-DFEA-4FCB-2DECBA1137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76736" y="2319824"/>
            <a:ext cx="914400" cy="609600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62DF0D7-F9BE-517A-8571-2497E93832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024" y="2983911"/>
            <a:ext cx="807762" cy="59947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BDE7366-EFCD-4E91-6475-4292021602A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389" y="2983911"/>
            <a:ext cx="858183" cy="626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625DDB-ABA8-1683-4C2D-AC5B51B489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045109" y="3648536"/>
            <a:ext cx="995839" cy="69303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34E10C-DA21-BAB5-5318-A652BB83546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475252" y="1602958"/>
            <a:ext cx="1912616" cy="1159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241571-3783-9EB9-483F-8CE06FD026AE}"/>
              </a:ext>
            </a:extLst>
          </p:cNvPr>
          <p:cNvSpPr txBox="1"/>
          <p:nvPr/>
        </p:nvSpPr>
        <p:spPr>
          <a:xfrm>
            <a:off x="8220721" y="1079738"/>
            <a:ext cx="233429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Forward Electromagnetic</a:t>
            </a:r>
          </a:p>
          <a:p>
            <a:pPr algn="ctr"/>
            <a:r>
              <a:rPr lang="en-US" sz="1400" b="1"/>
              <a:t>Calorimeter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E8CD66-D4F4-4246-8BF2-26CD35C6F323}"/>
              </a:ext>
            </a:extLst>
          </p:cNvPr>
          <p:cNvSpPr txBox="1"/>
          <p:nvPr/>
        </p:nvSpPr>
        <p:spPr>
          <a:xfrm>
            <a:off x="2472523" y="1105069"/>
            <a:ext cx="165461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Superconducting</a:t>
            </a:r>
          </a:p>
          <a:p>
            <a:pPr algn="ctr"/>
            <a:r>
              <a:rPr lang="en-US" sz="1400" b="1"/>
              <a:t>Solenoid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40E574-13F9-344D-1E25-63D02F20762D}"/>
              </a:ext>
            </a:extLst>
          </p:cNvPr>
          <p:cNvCxnSpPr>
            <a:cxnSpLocks/>
          </p:cNvCxnSpPr>
          <p:nvPr/>
        </p:nvCxnSpPr>
        <p:spPr>
          <a:xfrm>
            <a:off x="2288470" y="1574082"/>
            <a:ext cx="3447723" cy="17885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6555E38-C9E7-11F8-D9CD-D2078FF07014}"/>
              </a:ext>
            </a:extLst>
          </p:cNvPr>
          <p:cNvSpPr txBox="1"/>
          <p:nvPr/>
        </p:nvSpPr>
        <p:spPr>
          <a:xfrm>
            <a:off x="661101" y="830768"/>
            <a:ext cx="16273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Barrel</a:t>
            </a:r>
          </a:p>
          <a:p>
            <a:pPr algn="ctr"/>
            <a:r>
              <a:rPr lang="en-US" sz="1400" b="1"/>
              <a:t>Electromagnetic </a:t>
            </a:r>
          </a:p>
          <a:p>
            <a:pPr algn="ctr"/>
            <a:r>
              <a:rPr lang="en-US" sz="1400" b="1"/>
              <a:t>Calorimeter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1A7229-9639-3E4B-B1B5-67E6C965213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784961" y="3465200"/>
            <a:ext cx="1085850" cy="55016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BDA1DD-F601-E0A4-6570-80F80635613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69" y="2413855"/>
            <a:ext cx="1095653" cy="68129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19C4BA-F2D2-5F7F-006D-5BFAE6EE7F1C}"/>
              </a:ext>
            </a:extLst>
          </p:cNvPr>
          <p:cNvCxnSpPr>
            <a:cxnSpLocks/>
          </p:cNvCxnSpPr>
          <p:nvPr/>
        </p:nvCxnSpPr>
        <p:spPr>
          <a:xfrm flipV="1">
            <a:off x="2266362" y="3741587"/>
            <a:ext cx="3212725" cy="3534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4E4FEF-10F2-ECE6-2E66-FC930F8A4B44}"/>
              </a:ext>
            </a:extLst>
          </p:cNvPr>
          <p:cNvSpPr txBox="1"/>
          <p:nvPr/>
        </p:nvSpPr>
        <p:spPr>
          <a:xfrm>
            <a:off x="584630" y="4082986"/>
            <a:ext cx="1703840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Backward</a:t>
            </a:r>
          </a:p>
          <a:p>
            <a:pPr algn="ctr"/>
            <a:r>
              <a:rPr lang="en-US" sz="1400" b="1"/>
              <a:t>Electromagnetic </a:t>
            </a:r>
          </a:p>
          <a:p>
            <a:pPr algn="ctr"/>
            <a:r>
              <a:rPr lang="en-US" sz="1400" b="1"/>
              <a:t>Calorimeter</a:t>
            </a:r>
          </a:p>
        </p:txBody>
      </p:sp>
      <p:pic>
        <p:nvPicPr>
          <p:cNvPr id="32" name="Picture 31" descr="Rectangle&#10;&#10;Description automatically generated">
            <a:extLst>
              <a:ext uri="{FF2B5EF4-FFF2-40B4-BE49-F238E27FC236}">
                <a16:creationId xmlns:a16="http://schemas.microsoft.com/office/drawing/2014/main" id="{AFFE255B-055A-CBC7-4006-794143F9CAA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914" y="4866781"/>
            <a:ext cx="615232" cy="41447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36808D-BD27-46D4-BAEB-757BC008800F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5736193" y="3495395"/>
            <a:ext cx="2902383" cy="10680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77E6BDE-2172-BFC2-AFF9-7FEB138C75F0}"/>
              </a:ext>
            </a:extLst>
          </p:cNvPr>
          <p:cNvSpPr txBox="1"/>
          <p:nvPr/>
        </p:nvSpPr>
        <p:spPr>
          <a:xfrm>
            <a:off x="8638576" y="4409551"/>
            <a:ext cx="1372427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Time-of-Flight</a:t>
            </a:r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2E087280-C8A7-AE37-6EF2-B114B2992C4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310" y="4753140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F90931DF-C8FE-EC83-B5A6-0EC2D76BE2F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8396" y="4747416"/>
            <a:ext cx="1021794" cy="689711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87428A-38DE-98F4-A8F4-628BBDE91F6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931" y="4729760"/>
            <a:ext cx="1095653" cy="681297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41D19F75-5193-8F22-0506-3B47CEC840E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874" y="6123848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369BAE-C2EA-7320-CF01-B9FF4FFD5AE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7816593" y="6093778"/>
            <a:ext cx="1054418" cy="733806"/>
          </a:xfrm>
          <a:prstGeom prst="rect">
            <a:avLst/>
          </a:prstGeom>
        </p:spPr>
      </p:pic>
      <p:pic>
        <p:nvPicPr>
          <p:cNvPr id="42" name="Picture 41" descr="A picture containing logo&#10;&#10;Description automatically generated">
            <a:extLst>
              <a:ext uri="{FF2B5EF4-FFF2-40B4-BE49-F238E27FC236}">
                <a16:creationId xmlns:a16="http://schemas.microsoft.com/office/drawing/2014/main" id="{F01874B6-2A34-0F39-1F2E-39ADA025A22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1332" y="6123848"/>
            <a:ext cx="945970" cy="638530"/>
          </a:xfrm>
          <a:prstGeom prst="rect">
            <a:avLst/>
          </a:prstGeom>
        </p:spPr>
      </p:pic>
      <p:pic>
        <p:nvPicPr>
          <p:cNvPr id="43" name="Picture 4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A00A74E-6495-6B2F-7BAB-7D3C5447AAF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1506" y="6118042"/>
            <a:ext cx="926861" cy="628941"/>
          </a:xfrm>
          <a:prstGeom prst="rect">
            <a:avLst/>
          </a:prstGeom>
        </p:spPr>
      </p:pic>
      <p:pic>
        <p:nvPicPr>
          <p:cNvPr id="44" name="Picture 4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8EB58B8-9BE1-AC6F-CDFB-4F0D3417596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61" y="5300061"/>
            <a:ext cx="673604" cy="499907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5723B2-48AF-8D03-B3B5-DE2E9E893EF1}"/>
              </a:ext>
            </a:extLst>
          </p:cNvPr>
          <p:cNvCxnSpPr>
            <a:cxnSpLocks/>
          </p:cNvCxnSpPr>
          <p:nvPr/>
        </p:nvCxnSpPr>
        <p:spPr>
          <a:xfrm flipV="1">
            <a:off x="3867244" y="4430710"/>
            <a:ext cx="344999" cy="10715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A370BD9-C8C0-4CA0-B5CF-35A431686B3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9174" y="4742762"/>
            <a:ext cx="995731" cy="67567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504E1A-2D8B-4490-B27A-A097D4F5D10E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6822201" y="3475243"/>
            <a:ext cx="2502589" cy="9343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E053E1C-8416-4825-9080-4D373356BD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4218" y="4825426"/>
            <a:ext cx="790540" cy="550164"/>
          </a:xfrm>
          <a:prstGeom prst="rect">
            <a:avLst/>
          </a:prstGeom>
        </p:spPr>
      </p:pic>
      <p:pic>
        <p:nvPicPr>
          <p:cNvPr id="52" name="Picture 5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B843761-4B31-40F9-B269-5A4F1AB6C34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038" y="909364"/>
            <a:ext cx="926861" cy="628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28CD5B3-5557-4BA1-B3BC-07086FE6D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403732" y="1411254"/>
            <a:ext cx="914400" cy="60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C20B97-C336-455D-9347-D9B7090EAE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13049" y="906714"/>
            <a:ext cx="914400" cy="609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4B7156-B01F-4835-887C-FB8E1A1250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180153" y="1527665"/>
            <a:ext cx="995839" cy="69303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77A442-E562-E229-8A6C-1A4C41E2E115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299833" y="1628289"/>
            <a:ext cx="2561099" cy="1450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3475DDAA-958D-7245-B103-11CE7F33CC62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2571" y="6109859"/>
            <a:ext cx="914982" cy="64048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93DD4225-6E11-DC46-B2A3-B682AEBF73F4}"/>
              </a:ext>
            </a:extLst>
          </p:cNvPr>
          <p:cNvSpPr txBox="1"/>
          <p:nvPr/>
        </p:nvSpPr>
        <p:spPr>
          <a:xfrm>
            <a:off x="3199018" y="482089"/>
            <a:ext cx="9414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In-kind contribution goal: 30% of the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B9327D-92F1-9540-B183-46357354397C}"/>
              </a:ext>
            </a:extLst>
          </p:cNvPr>
          <p:cNvSpPr txBox="1"/>
          <p:nvPr/>
        </p:nvSpPr>
        <p:spPr>
          <a:xfrm>
            <a:off x="513502" y="5847408"/>
            <a:ext cx="1896047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err="1"/>
              <a:t>IJClab</a:t>
            </a:r>
            <a:r>
              <a:rPr lang="en-US" sz="1100"/>
              <a:t> (Orsay)</a:t>
            </a:r>
          </a:p>
          <a:p>
            <a:r>
              <a:rPr lang="en-US" sz="1100"/>
              <a:t>A. </a:t>
            </a:r>
            <a:r>
              <a:rPr lang="en-US" sz="1100" err="1"/>
              <a:t>Alikhanian</a:t>
            </a:r>
            <a:r>
              <a:rPr lang="en-US" sz="1100"/>
              <a:t> National Laboratory, Armenia,</a:t>
            </a:r>
          </a:p>
          <a:p>
            <a:r>
              <a:rPr lang="en-US" sz="1100"/>
              <a:t>Charles University (CUNI), Prague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F4064F-BA3A-E248-9CDD-41AD478B937E}"/>
              </a:ext>
            </a:extLst>
          </p:cNvPr>
          <p:cNvSpPr txBox="1"/>
          <p:nvPr/>
        </p:nvSpPr>
        <p:spPr>
          <a:xfrm>
            <a:off x="1845466" y="3531379"/>
            <a:ext cx="1896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University of Regina</a:t>
            </a:r>
          </a:p>
          <a:p>
            <a:r>
              <a:rPr lang="en-US" sz="1100"/>
              <a:t>University of Manitoba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8D66FC9-65C2-4540-97DA-B651EC3EE9B4}"/>
              </a:ext>
            </a:extLst>
          </p:cNvPr>
          <p:cNvSpPr txBox="1"/>
          <p:nvPr/>
        </p:nvSpPr>
        <p:spPr>
          <a:xfrm>
            <a:off x="1845466" y="1978322"/>
            <a:ext cx="20962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Yonsei University,</a:t>
            </a:r>
          </a:p>
          <a:p>
            <a:r>
              <a:rPr lang="en-US" sz="800" err="1"/>
              <a:t>Gangneung-Wonju</a:t>
            </a:r>
            <a:r>
              <a:rPr lang="en-US" sz="800"/>
              <a:t> National University,</a:t>
            </a:r>
            <a:br>
              <a:rPr lang="en-US" sz="800"/>
            </a:br>
            <a:r>
              <a:rPr lang="en-US" sz="800" err="1"/>
              <a:t>Hanyang</a:t>
            </a:r>
            <a:r>
              <a:rPr lang="en-US" sz="800"/>
              <a:t> University</a:t>
            </a:r>
            <a:br>
              <a:rPr lang="en-US" sz="800"/>
            </a:br>
            <a:r>
              <a:rPr lang="en-US" sz="800" err="1"/>
              <a:t>Jeonbuk</a:t>
            </a:r>
            <a:r>
              <a:rPr lang="en-US" sz="800"/>
              <a:t> National University</a:t>
            </a:r>
            <a:br>
              <a:rPr lang="en-US" sz="800"/>
            </a:br>
            <a:r>
              <a:rPr lang="en-US" sz="800"/>
              <a:t>Korea University</a:t>
            </a:r>
            <a:br>
              <a:rPr lang="en-US" sz="800"/>
            </a:br>
            <a:r>
              <a:rPr lang="en-US" sz="800"/>
              <a:t>Kyungpook National University</a:t>
            </a:r>
            <a:br>
              <a:rPr lang="en-US" sz="800"/>
            </a:br>
            <a:r>
              <a:rPr lang="en-US" sz="800"/>
              <a:t>University of Seoul</a:t>
            </a:r>
            <a:br>
              <a:rPr lang="en-US" sz="800"/>
            </a:br>
            <a:r>
              <a:rPr lang="en-US" sz="800"/>
              <a:t>Pusan National University</a:t>
            </a:r>
            <a:br>
              <a:rPr lang="en-US" sz="800"/>
            </a:br>
            <a:r>
              <a:rPr lang="en-US" sz="800"/>
              <a:t>Sungkyunkwan University</a:t>
            </a:r>
            <a:br>
              <a:rPr lang="en-US" sz="800"/>
            </a:br>
            <a:r>
              <a:rPr lang="en-US" sz="800"/>
              <a:t>Sejong University</a:t>
            </a:r>
            <a:br>
              <a:rPr lang="en-US" sz="800"/>
            </a:br>
            <a:r>
              <a:rPr lang="en-US" sz="800" err="1"/>
              <a:t>Hanyang</a:t>
            </a:r>
            <a:r>
              <a:rPr lang="en-US" sz="800"/>
              <a:t> University</a:t>
            </a:r>
            <a:br>
              <a:rPr lang="en-US" sz="800"/>
            </a:br>
            <a:r>
              <a:rPr lang="en-US" sz="800"/>
              <a:t>Yonsei University</a:t>
            </a:r>
          </a:p>
        </p:txBody>
      </p:sp>
      <p:pic>
        <p:nvPicPr>
          <p:cNvPr id="31" name="Picture 30" descr="Background pattern&#10;&#10;Description automatically generated">
            <a:extLst>
              <a:ext uri="{FF2B5EF4-FFF2-40B4-BE49-F238E27FC236}">
                <a16:creationId xmlns:a16="http://schemas.microsoft.com/office/drawing/2014/main" id="{9B08E342-61DC-2F48-BA89-F74B753BAAB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7015" y="1623922"/>
            <a:ext cx="1109307" cy="67749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6E0DDCB-56B5-7848-812C-DCF9B4753372}"/>
              </a:ext>
            </a:extLst>
          </p:cNvPr>
          <p:cNvSpPr txBox="1"/>
          <p:nvPr/>
        </p:nvSpPr>
        <p:spPr>
          <a:xfrm>
            <a:off x="1804600" y="1617561"/>
            <a:ext cx="2945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Karlsruhe Institute </a:t>
            </a:r>
          </a:p>
          <a:p>
            <a:r>
              <a:rPr lang="en-US" sz="1100"/>
              <a:t>of Technology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36286D-B68F-934F-AA3B-D20E8CC7D9CA}"/>
              </a:ext>
            </a:extLst>
          </p:cNvPr>
          <p:cNvSpPr txBox="1"/>
          <p:nvPr/>
        </p:nvSpPr>
        <p:spPr>
          <a:xfrm>
            <a:off x="3273295" y="6066586"/>
            <a:ext cx="190305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/>
              <a:t>Czech Technical </a:t>
            </a:r>
          </a:p>
          <a:p>
            <a:r>
              <a:rPr lang="en-US" sz="1100"/>
              <a:t>University in Prague,</a:t>
            </a:r>
          </a:p>
          <a:p>
            <a:r>
              <a:rPr lang="en-US" sz="1100"/>
              <a:t>NPI The Czech Academy of Sciences </a:t>
            </a:r>
          </a:p>
        </p:txBody>
      </p:sp>
      <p:pic>
        <p:nvPicPr>
          <p:cNvPr id="51" name="Picture 50" descr="Chart&#10;&#10;Description automatically generated with medium confidence">
            <a:extLst>
              <a:ext uri="{FF2B5EF4-FFF2-40B4-BE49-F238E27FC236}">
                <a16:creationId xmlns:a16="http://schemas.microsoft.com/office/drawing/2014/main" id="{97BF4771-FDB8-4265-917A-376BE2F4FAB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4698" y="6093778"/>
            <a:ext cx="868344" cy="644431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3E264B52-0595-2260-B93B-3B2CA31949E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210" y="5271115"/>
            <a:ext cx="682025" cy="68964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181C87F-5DE2-2F43-9048-6527D1AA60C0}"/>
              </a:ext>
            </a:extLst>
          </p:cNvPr>
          <p:cNvSpPr txBox="1"/>
          <p:nvPr/>
        </p:nvSpPr>
        <p:spPr>
          <a:xfrm>
            <a:off x="6364424" y="5386045"/>
            <a:ext cx="5190845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100"/>
              <a:t>University of Tokyo, University of Tsukuba, Hiroshima University</a:t>
            </a:r>
            <a:br>
              <a:rPr lang="en-US" sz="1100"/>
            </a:br>
            <a:r>
              <a:rPr lang="en-US" sz="1100"/>
              <a:t>Kobe University, Nara Women's University, Nihon University, Shinshu University</a:t>
            </a:r>
            <a:br>
              <a:rPr lang="en-US" sz="1100"/>
            </a:br>
            <a:r>
              <a:rPr lang="en-US" sz="1100"/>
              <a:t>National Central University, National Cheng Kung University</a:t>
            </a:r>
            <a:br>
              <a:rPr lang="en-US" sz="1100"/>
            </a:br>
            <a:r>
              <a:rPr lang="en-US" sz="1100"/>
              <a:t>National Taiwan University, National Tsing Hua University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1CD736-1334-2345-A080-62EC509A75B9}"/>
              </a:ext>
            </a:extLst>
          </p:cNvPr>
          <p:cNvSpPr txBox="1"/>
          <p:nvPr/>
        </p:nvSpPr>
        <p:spPr>
          <a:xfrm>
            <a:off x="6515363" y="870586"/>
            <a:ext cx="1651414" cy="1015663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1000"/>
              <a:t>INFN </a:t>
            </a:r>
            <a:r>
              <a:rPr lang="en-US" sz="1000" err="1"/>
              <a:t>Sezione</a:t>
            </a:r>
            <a:r>
              <a:rPr lang="en-US" sz="1000"/>
              <a:t> di Bologna </a:t>
            </a:r>
          </a:p>
          <a:p>
            <a:r>
              <a:rPr lang="en-US" sz="1000" err="1"/>
              <a:t>Università</a:t>
            </a:r>
            <a:r>
              <a:rPr lang="en-US" sz="1000"/>
              <a:t> di Bologna 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 Ferrara, </a:t>
            </a:r>
          </a:p>
          <a:p>
            <a:r>
              <a:rPr lang="en-US" sz="1000" err="1"/>
              <a:t>Università</a:t>
            </a:r>
            <a:r>
              <a:rPr lang="en-US" sz="1000"/>
              <a:t> di Ferrara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 Trieste</a:t>
            </a:r>
          </a:p>
          <a:p>
            <a:r>
              <a:rPr lang="en-US" sz="1000" err="1"/>
              <a:t>Universita</a:t>
            </a:r>
            <a:r>
              <a:rPr lang="en-US" sz="1000"/>
              <a:t> di Trieste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342238E-BE6B-284A-947E-10F5003F001D}"/>
              </a:ext>
            </a:extLst>
          </p:cNvPr>
          <p:cNvSpPr txBox="1"/>
          <p:nvPr/>
        </p:nvSpPr>
        <p:spPr>
          <a:xfrm>
            <a:off x="10328394" y="1684047"/>
            <a:ext cx="2145135" cy="30162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1000"/>
              <a:t>University of Birmingham,</a:t>
            </a:r>
            <a:br>
              <a:rPr lang="en-US" sz="1000"/>
            </a:br>
            <a:r>
              <a:rPr lang="en-US" sz="1000"/>
              <a:t>Daresbury Laboratory,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 Bari,</a:t>
            </a:r>
          </a:p>
          <a:p>
            <a:r>
              <a:rPr lang="en-US" sz="1000"/>
              <a:t> </a:t>
            </a:r>
            <a:r>
              <a:rPr lang="en-US" sz="1000" err="1"/>
              <a:t>Università</a:t>
            </a:r>
            <a:r>
              <a:rPr lang="en-US" sz="1000"/>
              <a:t> di Bari, </a:t>
            </a:r>
          </a:p>
          <a:p>
            <a:r>
              <a:rPr lang="en-US" sz="1000" err="1"/>
              <a:t>Università</a:t>
            </a:r>
            <a:r>
              <a:rPr lang="en-US" sz="1000"/>
              <a:t> di Foggia,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 Padova, </a:t>
            </a:r>
          </a:p>
          <a:p>
            <a:r>
              <a:rPr lang="en-US" sz="1000" err="1"/>
              <a:t>Università</a:t>
            </a:r>
            <a:r>
              <a:rPr lang="en-US" sz="1000"/>
              <a:t> di Padova,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 Pavia,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 Trieste,  </a:t>
            </a:r>
          </a:p>
          <a:p>
            <a:r>
              <a:rPr lang="en-US" sz="1000" err="1"/>
              <a:t>Universita</a:t>
            </a:r>
            <a:r>
              <a:rPr lang="en-US" sz="1000"/>
              <a:t> di Trieste,</a:t>
            </a:r>
            <a:br>
              <a:rPr lang="en-US" sz="1000"/>
            </a:br>
            <a:r>
              <a:rPr lang="en-US" sz="1000"/>
              <a:t>Czech Technical University </a:t>
            </a:r>
          </a:p>
          <a:p>
            <a:r>
              <a:rPr lang="en-US" sz="1000"/>
              <a:t>in Prague,</a:t>
            </a:r>
            <a:br>
              <a:rPr lang="en-US" sz="1000"/>
            </a:br>
            <a:r>
              <a:rPr lang="en-US" sz="1000"/>
              <a:t>Rutherford Appleton Laboratory</a:t>
            </a:r>
            <a:br>
              <a:rPr lang="en-US" sz="1000"/>
            </a:br>
            <a:r>
              <a:rPr lang="en-US" sz="1000"/>
              <a:t>University of Liverpool,</a:t>
            </a:r>
            <a:br>
              <a:rPr lang="en-US" sz="1000"/>
            </a:br>
            <a:r>
              <a:rPr lang="en-US" sz="1000"/>
              <a:t>CEA-</a:t>
            </a:r>
            <a:r>
              <a:rPr lang="en-US" sz="1000" err="1"/>
              <a:t>Saclay</a:t>
            </a:r>
            <a:r>
              <a:rPr lang="en-US" sz="1000"/>
              <a:t>,</a:t>
            </a:r>
            <a:br>
              <a:rPr lang="en-US" sz="1000"/>
            </a:br>
            <a:r>
              <a:rPr lang="en-US" sz="1000"/>
              <a:t>Seoul National University,</a:t>
            </a:r>
            <a:br>
              <a:rPr lang="en-US" sz="1000"/>
            </a:br>
            <a:r>
              <a:rPr lang="en-US" sz="1000"/>
              <a:t>INFN </a:t>
            </a:r>
            <a:r>
              <a:rPr lang="en-US" sz="1000" err="1"/>
              <a:t>Sezione</a:t>
            </a:r>
            <a:r>
              <a:rPr lang="en-US" sz="1000"/>
              <a:t> di Roma Tor </a:t>
            </a:r>
            <a:r>
              <a:rPr lang="en-US" sz="1000" err="1"/>
              <a:t>Vergata</a:t>
            </a:r>
            <a:r>
              <a:rPr lang="en-US" sz="1000"/>
              <a:t>,</a:t>
            </a:r>
          </a:p>
          <a:p>
            <a:r>
              <a:rPr lang="en-US" sz="1000" err="1"/>
              <a:t>Universita</a:t>
            </a:r>
            <a:r>
              <a:rPr lang="en-US" sz="1000"/>
              <a:t> di Roma Tor </a:t>
            </a:r>
            <a:r>
              <a:rPr lang="en-US" sz="1000" err="1"/>
              <a:t>Vergata</a:t>
            </a:r>
            <a:endParaRPr lang="en-US" sz="10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70C9DE-6708-3216-2A75-F1502920EFC9}"/>
              </a:ext>
            </a:extLst>
          </p:cNvPr>
          <p:cNvSpPr txBox="1"/>
          <p:nvPr/>
        </p:nvSpPr>
        <p:spPr>
          <a:xfrm>
            <a:off x="5129532" y="6217321"/>
            <a:ext cx="1604927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/>
              <a:t>Data-Acquisition</a:t>
            </a:r>
          </a:p>
          <a:p>
            <a:pPr algn="ctr"/>
            <a:r>
              <a:rPr lang="en-US" sz="1400" b="1"/>
              <a:t>Electronics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F4160F6-FA0C-6E7E-452E-E04800FEDE32}"/>
              </a:ext>
            </a:extLst>
          </p:cNvPr>
          <p:cNvSpPr txBox="1"/>
          <p:nvPr/>
        </p:nvSpPr>
        <p:spPr>
          <a:xfrm>
            <a:off x="2394698" y="5492031"/>
            <a:ext cx="216155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Backward Hadronic </a:t>
            </a:r>
          </a:p>
          <a:p>
            <a:pPr algn="ctr"/>
            <a:r>
              <a:rPr lang="en-US" sz="1400" b="1"/>
              <a:t>Calorimeter</a:t>
            </a:r>
          </a:p>
        </p:txBody>
      </p:sp>
      <p:pic>
        <p:nvPicPr>
          <p:cNvPr id="75" name="Picture 74" descr="Background pattern&#10;&#10;Description automatically generated">
            <a:extLst>
              <a:ext uri="{FF2B5EF4-FFF2-40B4-BE49-F238E27FC236}">
                <a16:creationId xmlns:a16="http://schemas.microsoft.com/office/drawing/2014/main" id="{189AD6F1-D8E5-9343-8F54-B001A25202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88302" y="4385873"/>
            <a:ext cx="1109307" cy="677496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A0EBED6-1ED8-EC4E-A42B-E7084A8A2A8C}"/>
              </a:ext>
            </a:extLst>
          </p:cNvPr>
          <p:cNvSpPr txBox="1"/>
          <p:nvPr/>
        </p:nvSpPr>
        <p:spPr>
          <a:xfrm>
            <a:off x="2846976" y="4069101"/>
            <a:ext cx="591957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DIRC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F082C78-0478-E14E-B47F-7F603501E829}"/>
              </a:ext>
            </a:extLst>
          </p:cNvPr>
          <p:cNvCxnSpPr>
            <a:cxnSpLocks/>
          </p:cNvCxnSpPr>
          <p:nvPr/>
        </p:nvCxnSpPr>
        <p:spPr>
          <a:xfrm flipV="1">
            <a:off x="3460996" y="4238320"/>
            <a:ext cx="1714996" cy="7377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294E744E-173F-BB42-BE3F-8BA6DAE43D1A}"/>
              </a:ext>
            </a:extLst>
          </p:cNvPr>
          <p:cNvSpPr txBox="1"/>
          <p:nvPr/>
        </p:nvSpPr>
        <p:spPr>
          <a:xfrm>
            <a:off x="2468867" y="5036707"/>
            <a:ext cx="2945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GSI </a:t>
            </a:r>
            <a:r>
              <a:rPr lang="en-US" sz="1000" err="1"/>
              <a:t>Helmholtzzentrum</a:t>
            </a:r>
            <a:r>
              <a:rPr lang="en-US" sz="1000"/>
              <a:t> </a:t>
            </a:r>
            <a:r>
              <a:rPr lang="en-US" sz="1000" err="1"/>
              <a:t>fuer</a:t>
            </a:r>
            <a:r>
              <a:rPr lang="en-US" sz="1000"/>
              <a:t> </a:t>
            </a:r>
            <a:r>
              <a:rPr lang="en-US" sz="1000" err="1"/>
              <a:t>Schwerionenforschung</a:t>
            </a:r>
            <a:r>
              <a:rPr lang="en-US" sz="1000"/>
              <a:t> GmbH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5ECCF-96DB-552F-4EC0-3E4C5E5A2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0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8" grpId="0"/>
      <p:bldP spid="59" grpId="0"/>
      <p:bldP spid="60" grpId="0"/>
      <p:bldP spid="61" grpId="0" animBg="1"/>
      <p:bldP spid="66" grpId="0"/>
      <p:bldP spid="67" grpId="0"/>
      <p:bldP spid="71" grpId="0"/>
      <p:bldP spid="7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F9827-04FB-8C4E-C994-46E4756E7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4FB6191-B903-FA25-EE12-081DCF8009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2" r="17574" b="110"/>
          <a:stretch/>
        </p:blipFill>
        <p:spPr>
          <a:xfrm rot="21380903">
            <a:off x="365090" y="977824"/>
            <a:ext cx="11736686" cy="5004581"/>
          </a:xfrm>
          <a:prstGeom prst="round2Diag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13C5DE-3B00-2EFE-2BEF-EAE2115D1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/>
              <a:t>Far-Forward/Far-Backward Detectors Non-DOE Interest &amp; In-kind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DFBEFEF-F32B-55EE-7B3C-B07CD079E461}"/>
              </a:ext>
            </a:extLst>
          </p:cNvPr>
          <p:cNvCxnSpPr>
            <a:cxnSpLocks/>
          </p:cNvCxnSpPr>
          <p:nvPr/>
        </p:nvCxnSpPr>
        <p:spPr>
          <a:xfrm flipV="1">
            <a:off x="3217699" y="4199481"/>
            <a:ext cx="916696" cy="392415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A36162-0D95-0245-8BC1-CD1DAD886000}"/>
              </a:ext>
            </a:extLst>
          </p:cNvPr>
          <p:cNvCxnSpPr>
            <a:cxnSpLocks/>
          </p:cNvCxnSpPr>
          <p:nvPr/>
        </p:nvCxnSpPr>
        <p:spPr>
          <a:xfrm flipH="1">
            <a:off x="10051647" y="1359408"/>
            <a:ext cx="878481" cy="387537"/>
          </a:xfrm>
          <a:prstGeom prst="straightConnector1">
            <a:avLst/>
          </a:prstGeom>
          <a:ln w="28575">
            <a:solidFill>
              <a:srgbClr val="FF8AD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6155587-BE1C-6CDC-DF44-534DCBC4CC6F}"/>
              </a:ext>
            </a:extLst>
          </p:cNvPr>
          <p:cNvSpPr txBox="1"/>
          <p:nvPr/>
        </p:nvSpPr>
        <p:spPr>
          <a:xfrm rot="20177269">
            <a:off x="3002047" y="410457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FC00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9739D-6615-4250-D6A7-798937576E67}"/>
              </a:ext>
            </a:extLst>
          </p:cNvPr>
          <p:cNvSpPr txBox="1"/>
          <p:nvPr/>
        </p:nvSpPr>
        <p:spPr>
          <a:xfrm rot="20225625">
            <a:off x="9932166" y="122993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F8AD8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14526E44-9D5F-84B5-876B-FA92E9FED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3324" y="2451552"/>
            <a:ext cx="631714" cy="454483"/>
          </a:xfrm>
          <a:prstGeom prst="rect">
            <a:avLst/>
          </a:prstGeom>
        </p:spPr>
      </p:pic>
      <p:pic>
        <p:nvPicPr>
          <p:cNvPr id="12" name="image004-Sep4.png" descr="image004-Sep4.png">
            <a:extLst>
              <a:ext uri="{FF2B5EF4-FFF2-40B4-BE49-F238E27FC236}">
                <a16:creationId xmlns:a16="http://schemas.microsoft.com/office/drawing/2014/main" id="{3D6B2371-A977-3939-01B4-843AE7EEB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220" y="5455911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Line">
            <a:extLst>
              <a:ext uri="{FF2B5EF4-FFF2-40B4-BE49-F238E27FC236}">
                <a16:creationId xmlns:a16="http://schemas.microsoft.com/office/drawing/2014/main" id="{3B95A8A3-3995-88F1-AA13-F14F9B85FCF2}"/>
              </a:ext>
            </a:extLst>
          </p:cNvPr>
          <p:cNvSpPr/>
          <p:nvPr/>
        </p:nvSpPr>
        <p:spPr>
          <a:xfrm flipV="1">
            <a:off x="4801446" y="4283564"/>
            <a:ext cx="94931" cy="120936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5F305D7D-325C-5C22-548B-ECD66B03FFC2}"/>
              </a:ext>
            </a:extLst>
          </p:cNvPr>
          <p:cNvSpPr/>
          <p:nvPr/>
        </p:nvSpPr>
        <p:spPr>
          <a:xfrm flipV="1">
            <a:off x="3044199" y="4785060"/>
            <a:ext cx="638191" cy="707874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0A7EEC27-F8B3-9E68-BFCA-D082EE79AFA0}"/>
              </a:ext>
            </a:extLst>
          </p:cNvPr>
          <p:cNvSpPr/>
          <p:nvPr/>
        </p:nvSpPr>
        <p:spPr>
          <a:xfrm flipH="1">
            <a:off x="1559780" y="4722084"/>
            <a:ext cx="3370" cy="79965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EE82CAC7-33C6-537A-040D-0CAC4FCDF7E5}"/>
              </a:ext>
            </a:extLst>
          </p:cNvPr>
          <p:cNvSpPr txBox="1"/>
          <p:nvPr/>
        </p:nvSpPr>
        <p:spPr>
          <a:xfrm>
            <a:off x="363534" y="4438181"/>
            <a:ext cx="2215348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18" name="image002-Sep2023.png" descr="image002-Sep2023.png">
            <a:extLst>
              <a:ext uri="{FF2B5EF4-FFF2-40B4-BE49-F238E27FC236}">
                <a16:creationId xmlns:a16="http://schemas.microsoft.com/office/drawing/2014/main" id="{1FD73E5B-2890-BC0E-9D2B-C7AC615A6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87724" y="2912549"/>
            <a:ext cx="1831441" cy="163190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33">
            <a:extLst>
              <a:ext uri="{FF2B5EF4-FFF2-40B4-BE49-F238E27FC236}">
                <a16:creationId xmlns:a16="http://schemas.microsoft.com/office/drawing/2014/main" id="{7B7BC6F9-1022-5311-BC90-C33FDE998513}"/>
              </a:ext>
            </a:extLst>
          </p:cNvPr>
          <p:cNvSpPr txBox="1"/>
          <p:nvPr/>
        </p:nvSpPr>
        <p:spPr>
          <a:xfrm>
            <a:off x="3087398" y="5326455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9D0B0E8E-54CA-85CD-B672-A61C33E41149}"/>
              </a:ext>
            </a:extLst>
          </p:cNvPr>
          <p:cNvSpPr/>
          <p:nvPr/>
        </p:nvSpPr>
        <p:spPr>
          <a:xfrm flipV="1">
            <a:off x="10922399" y="1542411"/>
            <a:ext cx="414915" cy="1027987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" name="TextBox 33">
            <a:extLst>
              <a:ext uri="{FF2B5EF4-FFF2-40B4-BE49-F238E27FC236}">
                <a16:creationId xmlns:a16="http://schemas.microsoft.com/office/drawing/2014/main" id="{9CC7AECF-5D90-B119-1E65-4DC5C2CCD369}"/>
              </a:ext>
            </a:extLst>
          </p:cNvPr>
          <p:cNvSpPr txBox="1"/>
          <p:nvPr/>
        </p:nvSpPr>
        <p:spPr>
          <a:xfrm>
            <a:off x="7475126" y="433252"/>
            <a:ext cx="2934093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/>
              <a:t>Zero Degree Calorimeter</a:t>
            </a:r>
            <a:endParaRPr sz="1600"/>
          </a:p>
        </p:txBody>
      </p:sp>
      <p:pic>
        <p:nvPicPr>
          <p:cNvPr id="25" name="20240305_155927.jpeg" descr="20240305_155927.jpeg">
            <a:extLst>
              <a:ext uri="{FF2B5EF4-FFF2-40B4-BE49-F238E27FC236}">
                <a16:creationId xmlns:a16="http://schemas.microsoft.com/office/drawing/2014/main" id="{180F92E4-D72D-2494-60B4-E157FC4AD7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623" y="917741"/>
            <a:ext cx="1351468" cy="101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Line">
            <a:extLst>
              <a:ext uri="{FF2B5EF4-FFF2-40B4-BE49-F238E27FC236}">
                <a16:creationId xmlns:a16="http://schemas.microsoft.com/office/drawing/2014/main" id="{F96656DA-FC0A-A15A-014A-86F319C59FA7}"/>
              </a:ext>
            </a:extLst>
          </p:cNvPr>
          <p:cNvSpPr/>
          <p:nvPr/>
        </p:nvSpPr>
        <p:spPr>
          <a:xfrm flipH="1" flipV="1">
            <a:off x="10310400" y="1908000"/>
            <a:ext cx="0" cy="6911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0564D928-453C-AA45-1DD3-D8A95266042E}"/>
              </a:ext>
            </a:extLst>
          </p:cNvPr>
          <p:cNvSpPr/>
          <p:nvPr/>
        </p:nvSpPr>
        <p:spPr>
          <a:xfrm>
            <a:off x="8942400" y="885599"/>
            <a:ext cx="2406000" cy="48359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0" name="TextBox 5">
            <a:extLst>
              <a:ext uri="{FF2B5EF4-FFF2-40B4-BE49-F238E27FC236}">
                <a16:creationId xmlns:a16="http://schemas.microsoft.com/office/drawing/2014/main" id="{355B85AF-F157-5B63-105D-B96D8E8E4ADA}"/>
              </a:ext>
            </a:extLst>
          </p:cNvPr>
          <p:cNvSpPr txBox="1"/>
          <p:nvPr/>
        </p:nvSpPr>
        <p:spPr>
          <a:xfrm>
            <a:off x="6217872" y="4210780"/>
            <a:ext cx="2294218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/>
              <a:t>B0 </a:t>
            </a:r>
            <a:r>
              <a:rPr lang="en-US" sz="1400"/>
              <a:t>M</a:t>
            </a:r>
            <a:r>
              <a:rPr sz="1400"/>
              <a:t>agnet</a:t>
            </a:r>
            <a:r>
              <a:rPr lang="en-US" sz="1400"/>
              <a:t> Spectrometer</a:t>
            </a:r>
            <a:endParaRPr sz="1400"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FED38B93-7398-E4BE-4405-9343723A34AA}"/>
              </a:ext>
            </a:extLst>
          </p:cNvPr>
          <p:cNvSpPr/>
          <p:nvPr/>
        </p:nvSpPr>
        <p:spPr>
          <a:xfrm flipH="1" flipV="1">
            <a:off x="8493121" y="2599199"/>
            <a:ext cx="14486" cy="1904515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" name="TextBox 33">
            <a:extLst>
              <a:ext uri="{FF2B5EF4-FFF2-40B4-BE49-F238E27FC236}">
                <a16:creationId xmlns:a16="http://schemas.microsoft.com/office/drawing/2014/main" id="{23C9E94A-7F67-5908-9CE6-75164C9BAF04}"/>
              </a:ext>
            </a:extLst>
          </p:cNvPr>
          <p:cNvSpPr txBox="1"/>
          <p:nvPr/>
        </p:nvSpPr>
        <p:spPr>
          <a:xfrm>
            <a:off x="9667319" y="2432220"/>
            <a:ext cx="1823882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/>
              <a:t>Roman Pots and </a:t>
            </a:r>
            <a:endParaRPr lang="en-US" sz="1600"/>
          </a:p>
          <a:p>
            <a:r>
              <a:rPr sz="1600"/>
              <a:t>Off-Momentum </a:t>
            </a:r>
            <a:r>
              <a:rPr lang="en-US" sz="1600"/>
              <a:t>D</a:t>
            </a:r>
            <a:r>
              <a:rPr sz="1600"/>
              <a:t>etectors </a:t>
            </a:r>
          </a:p>
        </p:txBody>
      </p:sp>
      <p:pic>
        <p:nvPicPr>
          <p:cNvPr id="29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27E8344E-AC99-BD92-DE53-3FE5F8D524E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7960"/>
          <a:stretch>
            <a:fillRect/>
          </a:stretch>
        </p:blipFill>
        <p:spPr>
          <a:xfrm>
            <a:off x="6275887" y="4530820"/>
            <a:ext cx="2502656" cy="990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RP-Front-image004.jpg">
            <a:extLst>
              <a:ext uri="{FF2B5EF4-FFF2-40B4-BE49-F238E27FC236}">
                <a16:creationId xmlns:a16="http://schemas.microsoft.com/office/drawing/2014/main" id="{138828B3-0EEB-731E-6F5B-448D95F5BA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250" r="21543"/>
          <a:stretch/>
        </p:blipFill>
        <p:spPr>
          <a:xfrm>
            <a:off x="11337329" y="1908000"/>
            <a:ext cx="854671" cy="1087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E82E5-AEC6-2C18-8272-34740616D196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21354" y="2197663"/>
            <a:ext cx="1028700" cy="68580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F6489490-6037-1E62-CE0C-FF441849868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923" y="2197663"/>
            <a:ext cx="1050873" cy="66519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B05C168-D344-88D8-FD1A-C1A1A14E91BE}"/>
              </a:ext>
            </a:extLst>
          </p:cNvPr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843200" y="5386932"/>
            <a:ext cx="1028700" cy="685800"/>
          </a:xfrm>
          <a:prstGeom prst="rect">
            <a:avLst/>
          </a:prstGeom>
        </p:spPr>
      </p:pic>
      <p:pic>
        <p:nvPicPr>
          <p:cNvPr id="35" name="Picture 34" descr="A red and blue flag&#10;&#10;Description automatically generated">
            <a:extLst>
              <a:ext uri="{FF2B5EF4-FFF2-40B4-BE49-F238E27FC236}">
                <a16:creationId xmlns:a16="http://schemas.microsoft.com/office/drawing/2014/main" id="{30D2A792-E926-4A34-1A2A-700675E21D6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236" y="6124193"/>
            <a:ext cx="1102259" cy="733807"/>
          </a:xfrm>
          <a:prstGeom prst="rect">
            <a:avLst/>
          </a:prstGeom>
        </p:spPr>
      </p:pic>
      <p:pic>
        <p:nvPicPr>
          <p:cNvPr id="36" name="Picture 35" descr="Icon&#10;&#10;Description automatically generated with medium confidence">
            <a:extLst>
              <a:ext uri="{FF2B5EF4-FFF2-40B4-BE49-F238E27FC236}">
                <a16:creationId xmlns:a16="http://schemas.microsoft.com/office/drawing/2014/main" id="{667D9766-1030-A977-16A6-01882DEE050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9695" y="3280039"/>
            <a:ext cx="995157" cy="6299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60D473-D13F-C258-84D2-4D0AE0777F7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0796384" y="3245595"/>
            <a:ext cx="1054418" cy="733806"/>
          </a:xfrm>
          <a:prstGeom prst="rect">
            <a:avLst/>
          </a:prstGeom>
        </p:spPr>
      </p:pic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F9E42CC4-0838-1494-46F9-6BB506C612C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5899" y="759621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9" name="Picture 3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B31483F-21A4-E2B9-EE20-B6A47E3FF25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836" y="1447765"/>
            <a:ext cx="1053231" cy="654918"/>
          </a:xfrm>
          <a:prstGeom prst="rect">
            <a:avLst/>
          </a:prstGeom>
        </p:spPr>
      </p:pic>
      <p:pic>
        <p:nvPicPr>
          <p:cNvPr id="40" name="Picture 39" descr="A picture containing logo&#10;&#10;Description automatically generated">
            <a:extLst>
              <a:ext uri="{FF2B5EF4-FFF2-40B4-BE49-F238E27FC236}">
                <a16:creationId xmlns:a16="http://schemas.microsoft.com/office/drawing/2014/main" id="{B58C5EBC-650A-1F80-F67F-8C92E434591E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8339" y="929174"/>
            <a:ext cx="1021794" cy="689711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946D619D-B28F-4A02-5CE0-F85B05B6303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510" y="5542086"/>
            <a:ext cx="1127056" cy="8031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67DFBD2-6D45-09A2-7474-35630934D57C}"/>
              </a:ext>
            </a:extLst>
          </p:cNvPr>
          <p:cNvSpPr txBox="1"/>
          <p:nvPr/>
        </p:nvSpPr>
        <p:spPr>
          <a:xfrm>
            <a:off x="9038565" y="4294728"/>
            <a:ext cx="315343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RIKEN </a:t>
            </a:r>
            <a:r>
              <a:rPr lang="en-US" sz="1200" err="1"/>
              <a:t>Nishina</a:t>
            </a:r>
            <a:r>
              <a:rPr lang="en-US" sz="1200"/>
              <a:t> Center </a:t>
            </a:r>
            <a:br>
              <a:rPr lang="en-US" sz="1200"/>
            </a:br>
            <a:r>
              <a:rPr lang="en-US" sz="1200"/>
              <a:t>University of Glasgow</a:t>
            </a:r>
            <a:br>
              <a:rPr lang="en-US" sz="1200"/>
            </a:br>
            <a:r>
              <a:rPr lang="en-US" sz="1200"/>
              <a:t>AGH University of Krakow</a:t>
            </a:r>
            <a:br>
              <a:rPr lang="en-US" sz="1200"/>
            </a:br>
            <a:r>
              <a:rPr lang="en-US" sz="1200"/>
              <a:t>Ben Gurion University of the Negev</a:t>
            </a:r>
            <a:br>
              <a:rPr lang="en-US" sz="1200"/>
            </a:br>
            <a:r>
              <a:rPr lang="en-US" sz="1200"/>
              <a:t>Institute of Nuclear Physics Polish Academy of Sciences (IFJ PAN)</a:t>
            </a:r>
            <a:br>
              <a:rPr lang="en-US" sz="1200"/>
            </a:br>
            <a:r>
              <a:rPr lang="en-US" sz="1200"/>
              <a:t>Institute of Physics, Academia </a:t>
            </a:r>
            <a:r>
              <a:rPr lang="en-US" sz="1200" err="1"/>
              <a:t>Sinica</a:t>
            </a:r>
            <a:br>
              <a:rPr lang="en-US" sz="1200"/>
            </a:br>
            <a:r>
              <a:rPr lang="en-US" sz="1200"/>
              <a:t>Tel-Aviv University</a:t>
            </a:r>
            <a:br>
              <a:rPr lang="en-US" sz="1200"/>
            </a:br>
            <a:r>
              <a:rPr lang="en-US" sz="1200"/>
              <a:t>Warsaw University of Technology, Faculty of Physics</a:t>
            </a:r>
            <a:br>
              <a:rPr lang="en-US" sz="1200"/>
            </a:br>
            <a:r>
              <a:rPr lang="en-US" sz="1200"/>
              <a:t>University of York</a:t>
            </a:r>
            <a:br>
              <a:rPr lang="en-US" sz="1200"/>
            </a:br>
            <a:endParaRPr lang="en-US" sz="120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0AF18C6-F1C0-877B-E338-5988D005249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103" y="588576"/>
            <a:ext cx="1036320" cy="72542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8C45BCEE-B11D-7BE7-BF1F-1970AD91BDCE}"/>
              </a:ext>
            </a:extLst>
          </p:cNvPr>
          <p:cNvSpPr txBox="1"/>
          <p:nvPr/>
        </p:nvSpPr>
        <p:spPr>
          <a:xfrm>
            <a:off x="333050" y="591024"/>
            <a:ext cx="267005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/>
              <a:t>IR vacuum – crucial interface for detectors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482083-5295-ADA5-4B41-496BC255FA7F}"/>
              </a:ext>
            </a:extLst>
          </p:cNvPr>
          <p:cNvSpPr/>
          <p:nvPr/>
        </p:nvSpPr>
        <p:spPr>
          <a:xfrm rot="20239708">
            <a:off x="1151275" y="5383683"/>
            <a:ext cx="1206971" cy="166035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6D33D-E308-5556-F883-F5F418630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9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20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6C53A-7126-100B-EE36-0C9D28928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709F6716-399E-4799-9DB9-483A3BFE7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60" y="528264"/>
            <a:ext cx="2512445" cy="57690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3D5BB9-95A1-AF19-25EB-31C55E8B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Integrating          collaboration in Project WBS </a:t>
            </a:r>
            <a:endParaRPr lang="en-US"/>
          </a:p>
        </p:txBody>
      </p:sp>
      <p:pic>
        <p:nvPicPr>
          <p:cNvPr id="28" name="Picture 27" descr="A picture containing icon&#10;&#10;Description automatically generated">
            <a:extLst>
              <a:ext uri="{FF2B5EF4-FFF2-40B4-BE49-F238E27FC236}">
                <a16:creationId xmlns:a16="http://schemas.microsoft.com/office/drawing/2014/main" id="{43354B9E-73FF-ED36-BB32-8C8E6A245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263" y="-69431"/>
            <a:ext cx="830774" cy="597695"/>
          </a:xfrm>
          <a:prstGeom prst="rect">
            <a:avLst/>
          </a:prstGeom>
        </p:spPr>
      </p:pic>
      <p:pic>
        <p:nvPicPr>
          <p:cNvPr id="29" name="Picture 28" descr="A chart of calorimetries&#10;&#10;AI-generated content may be incorrect.">
            <a:extLst>
              <a:ext uri="{FF2B5EF4-FFF2-40B4-BE49-F238E27FC236}">
                <a16:creationId xmlns:a16="http://schemas.microsoft.com/office/drawing/2014/main" id="{6CC2EF4D-1A63-D949-3BDE-B57361C4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399" y="1080279"/>
            <a:ext cx="8378601" cy="4531867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A9CAD4C9-204D-ACD3-DFAD-2274D17759E8}"/>
              </a:ext>
            </a:extLst>
          </p:cNvPr>
          <p:cNvSpPr/>
          <p:nvPr/>
        </p:nvSpPr>
        <p:spPr>
          <a:xfrm>
            <a:off x="3766152" y="1632115"/>
            <a:ext cx="1807114" cy="1392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59BBF9-87E4-C9B2-E2FB-14068CB3884D}"/>
              </a:ext>
            </a:extLst>
          </p:cNvPr>
          <p:cNvSpPr txBox="1"/>
          <p:nvPr/>
        </p:nvSpPr>
        <p:spPr>
          <a:xfrm>
            <a:off x="3848114" y="855379"/>
            <a:ext cx="1725152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/>
              <a:t>Detector </a:t>
            </a:r>
          </a:p>
          <a:p>
            <a:pPr algn="ctr"/>
            <a:r>
              <a:rPr lang="en-US" sz="1600"/>
              <a:t>Subsystem</a:t>
            </a:r>
          </a:p>
          <a:p>
            <a:pPr algn="ctr"/>
            <a:r>
              <a:rPr lang="en-US" sz="1600"/>
              <a:t>Work Packages</a:t>
            </a:r>
          </a:p>
          <a:p>
            <a:pPr algn="ctr"/>
            <a:endParaRPr lang="en-US" sz="800"/>
          </a:p>
          <a:p>
            <a:pPr algn="ctr"/>
            <a:r>
              <a:rPr lang="en-US" sz="1600"/>
              <a:t>will to be </a:t>
            </a:r>
          </a:p>
          <a:p>
            <a:pPr algn="ctr"/>
            <a:r>
              <a:rPr lang="en-US" sz="1600"/>
              <a:t>integrated on L4 </a:t>
            </a:r>
          </a:p>
          <a:p>
            <a:pPr algn="ctr"/>
            <a:r>
              <a:rPr lang="en-US" sz="1600"/>
              <a:t>to WBS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90E04F-31B3-D053-D45B-D239EF70C553}"/>
              </a:ext>
            </a:extLst>
          </p:cNvPr>
          <p:cNvSpPr/>
          <p:nvPr/>
        </p:nvSpPr>
        <p:spPr>
          <a:xfrm>
            <a:off x="3853164" y="3019188"/>
            <a:ext cx="1644122" cy="2469894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68D016-70F4-3CEA-20AC-F18B13672901}"/>
              </a:ext>
            </a:extLst>
          </p:cNvPr>
          <p:cNvSpPr/>
          <p:nvPr/>
        </p:nvSpPr>
        <p:spPr>
          <a:xfrm>
            <a:off x="10574254" y="3050307"/>
            <a:ext cx="1549981" cy="1573845"/>
          </a:xfrm>
          <a:prstGeom prst="rect">
            <a:avLst/>
          </a:prstGeom>
          <a:noFill/>
          <a:ln w="28575"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B03CE0-82AC-1F7E-156D-B27FE74E04EE}"/>
              </a:ext>
            </a:extLst>
          </p:cNvPr>
          <p:cNvSpPr/>
          <p:nvPr/>
        </p:nvSpPr>
        <p:spPr>
          <a:xfrm>
            <a:off x="7365937" y="3020880"/>
            <a:ext cx="1510146" cy="1603273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B11CA50-4F3F-BA60-62F0-BDC05016A03A}"/>
              </a:ext>
            </a:extLst>
          </p:cNvPr>
          <p:cNvSpPr/>
          <p:nvPr/>
        </p:nvSpPr>
        <p:spPr>
          <a:xfrm>
            <a:off x="5537051" y="2996139"/>
            <a:ext cx="1807114" cy="19459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1DD380-899E-B17A-2517-3771D4529B6B}"/>
              </a:ext>
            </a:extLst>
          </p:cNvPr>
          <p:cNvSpPr/>
          <p:nvPr/>
        </p:nvSpPr>
        <p:spPr>
          <a:xfrm>
            <a:off x="8912139" y="3023212"/>
            <a:ext cx="1644122" cy="2588934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F56B3E-D041-0D13-0891-33AA2E4B2B27}"/>
              </a:ext>
            </a:extLst>
          </p:cNvPr>
          <p:cNvSpPr txBox="1"/>
          <p:nvPr/>
        </p:nvSpPr>
        <p:spPr>
          <a:xfrm>
            <a:off x="9809025" y="1508216"/>
            <a:ext cx="19511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rgbClr val="0432FF"/>
                </a:solidFill>
              </a:rPr>
              <a:t>DSL: </a:t>
            </a:r>
          </a:p>
          <a:p>
            <a:r>
              <a:rPr lang="en-US" sz="1000"/>
              <a:t>Detector Subsystem Leader </a:t>
            </a:r>
          </a:p>
          <a:p>
            <a:r>
              <a:rPr lang="en-US" sz="1000">
                <a:solidFill>
                  <a:srgbClr val="0432FF"/>
                </a:solidFill>
              </a:rPr>
              <a:t>DSTC: </a:t>
            </a:r>
          </a:p>
          <a:p>
            <a:r>
              <a:rPr lang="en-US" sz="1000"/>
              <a:t>Detector Subsystem Technical </a:t>
            </a:r>
          </a:p>
          <a:p>
            <a:r>
              <a:rPr lang="en-US" sz="1000"/>
              <a:t>Coordinator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5D563-0C94-BF2D-0E7E-67C4D6AF8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0CEF2C-838C-A27F-12C8-84538004D652}"/>
              </a:ext>
            </a:extLst>
          </p:cNvPr>
          <p:cNvSpPr txBox="1"/>
          <p:nvPr/>
        </p:nvSpPr>
        <p:spPr>
          <a:xfrm>
            <a:off x="3692781" y="5967801"/>
            <a:ext cx="2291012" cy="276999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1200" dirty="0"/>
              <a:t>R&amp;D is fully finished in FY2025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472D562-5780-4FA8-9742-054CB84FCE26}"/>
              </a:ext>
            </a:extLst>
          </p:cNvPr>
          <p:cNvSpPr/>
          <p:nvPr/>
        </p:nvSpPr>
        <p:spPr>
          <a:xfrm>
            <a:off x="2041258" y="4002831"/>
            <a:ext cx="897883" cy="527001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8EA5AB-D8D5-4023-B261-F2F3A24E6355}"/>
              </a:ext>
            </a:extLst>
          </p:cNvPr>
          <p:cNvSpPr/>
          <p:nvPr/>
        </p:nvSpPr>
        <p:spPr>
          <a:xfrm>
            <a:off x="2490199" y="4814596"/>
            <a:ext cx="448942" cy="136849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6405D2A-AD02-4FD8-A426-FB0DF6333449}"/>
              </a:ext>
            </a:extLst>
          </p:cNvPr>
          <p:cNvSpPr/>
          <p:nvPr/>
        </p:nvSpPr>
        <p:spPr>
          <a:xfrm>
            <a:off x="1049512" y="3419669"/>
            <a:ext cx="897883" cy="540126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2A0C5DA-90FA-4A80-B778-46CAEFB8F65C}"/>
              </a:ext>
            </a:extLst>
          </p:cNvPr>
          <p:cNvSpPr/>
          <p:nvPr/>
        </p:nvSpPr>
        <p:spPr>
          <a:xfrm>
            <a:off x="1049512" y="3984072"/>
            <a:ext cx="897883" cy="540126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E07A086-BF67-4A79-BAAD-E855840787B1}"/>
              </a:ext>
            </a:extLst>
          </p:cNvPr>
          <p:cNvSpPr/>
          <p:nvPr/>
        </p:nvSpPr>
        <p:spPr>
          <a:xfrm>
            <a:off x="1049512" y="4566950"/>
            <a:ext cx="897883" cy="5401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C804D2-0770-4B04-AB98-592524667345}"/>
              </a:ext>
            </a:extLst>
          </p:cNvPr>
          <p:cNvSpPr/>
          <p:nvPr/>
        </p:nvSpPr>
        <p:spPr>
          <a:xfrm>
            <a:off x="1049512" y="5131166"/>
            <a:ext cx="897883" cy="540126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3D04B-A276-72A4-C058-990989F53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005AD-40D6-72CE-DE9E-DC7A0E7B41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8D574-F646-A7AD-BF9A-5A49876E1E6B}"/>
              </a:ext>
            </a:extLst>
          </p:cNvPr>
          <p:cNvSpPr txBox="1"/>
          <p:nvPr/>
        </p:nvSpPr>
        <p:spPr>
          <a:xfrm>
            <a:off x="2716080" y="2890391"/>
            <a:ext cx="6759840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Backgrounds and Radiation Doses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08DBA-D26F-6336-9AA7-0893185D0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9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5E3C63-0C67-0A46-8425-8C55970835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58022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DF125A-51E0-CB4C-9094-D598CEBC0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886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85F0826-2302-8148-A3F9-EC322672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Beam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05F186-5848-A547-B8DA-3DDF5B58E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43" y="519572"/>
            <a:ext cx="8082314" cy="4741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682F1-B45D-2C41-956E-A3193A04ECA1}"/>
              </a:ext>
            </a:extLst>
          </p:cNvPr>
          <p:cNvSpPr txBox="1"/>
          <p:nvPr/>
        </p:nvSpPr>
        <p:spPr>
          <a:xfrm>
            <a:off x="1524001" y="5290020"/>
            <a:ext cx="9786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electron beam current and energy impact electron beam gas background and synchrotron radiation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 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Radiated SR power: P(kW)=88.46 E</a:t>
            </a:r>
            <a:r>
              <a:rPr lang="en-US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(GeV)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 r(m)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 (A)</a:t>
            </a:r>
            <a:endParaRPr lang="en-US" sz="14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hadron beam current impacts hadron beam gas 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energies and luminosity impact the radiation and neutron fluence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707991-8018-3748-ABF1-B3B8E5B8445B}"/>
              </a:ext>
            </a:extLst>
          </p:cNvPr>
          <p:cNvSpPr/>
          <p:nvPr/>
        </p:nvSpPr>
        <p:spPr>
          <a:xfrm>
            <a:off x="2199342" y="1709271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7EF151-84EF-A34A-B0E1-993D7952B2A3}"/>
              </a:ext>
            </a:extLst>
          </p:cNvPr>
          <p:cNvSpPr/>
          <p:nvPr/>
        </p:nvSpPr>
        <p:spPr>
          <a:xfrm>
            <a:off x="2199342" y="850763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965195-8E39-F543-A8C1-FEF179464CF2}"/>
              </a:ext>
            </a:extLst>
          </p:cNvPr>
          <p:cNvSpPr/>
          <p:nvPr/>
        </p:nvSpPr>
        <p:spPr>
          <a:xfrm>
            <a:off x="2199341" y="4926105"/>
            <a:ext cx="7631953" cy="2091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95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25944-3238-9B48-B7E2-A0318C058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Beam Background Sources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8BF4BF-AD2E-D145-B2AB-3DDC8ADAADC8}"/>
              </a:ext>
            </a:extLst>
          </p:cNvPr>
          <p:cNvSpPr/>
          <p:nvPr/>
        </p:nvSpPr>
        <p:spPr>
          <a:xfrm>
            <a:off x="571500" y="625293"/>
            <a:ext cx="1138969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Background/radiation sources 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to hadron-hadron colliders beam related background cross-sections are larger than signal cross-section</a:t>
            </a:r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Hadron Beam</a:t>
            </a:r>
          </a:p>
          <a:p>
            <a:pPr marL="742950" lvl="1" indent="-285750"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600" dirty="0">
                <a:cs typeface="Comic Sans MS"/>
              </a:rPr>
              <a:t>Low beam lifetime during injection and ramping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cs typeface="Comic Sans MS"/>
              </a:rPr>
              <a:t>     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600" dirty="0">
                <a:cs typeface="Comic Sans MS"/>
                <a:sym typeface="Wingdings" pitchFamily="2" charset="2"/>
              </a:rPr>
              <a:t> </a:t>
            </a:r>
            <a:r>
              <a:rPr lang="en-US" sz="1600" dirty="0">
                <a:cs typeface="Comic Sans MS"/>
              </a:rPr>
              <a:t>can be mitigated by collimation system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600" dirty="0">
                <a:cs typeface="Comic Sans MS"/>
                <a:sym typeface="Wingdings" pitchFamily="2" charset="2"/>
              </a:rPr>
              <a:t> no impact on data taking</a:t>
            </a:r>
            <a:endParaRPr lang="en-US" sz="1600" dirty="0">
              <a:cs typeface="Comic Sans MS"/>
            </a:endParaRPr>
          </a:p>
          <a:p>
            <a:pPr marL="742950" lvl="1" indent="-285750"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600" dirty="0"/>
              <a:t>Beam-gas scattering through Coulomb process.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cs typeface="Comic Sans MS"/>
              </a:rPr>
              <a:t>      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cs typeface="Comic Sans MS"/>
                <a:sym typeface="Wingdings" pitchFamily="2" charset="2"/>
              </a:rPr>
              <a:t></a:t>
            </a:r>
            <a:r>
              <a:rPr lang="en-US" sz="1600" dirty="0">
                <a:cs typeface="Comic Sans MS"/>
                <a:sym typeface="Wingdings" pitchFamily="2" charset="2"/>
              </a:rPr>
              <a:t> </a:t>
            </a:r>
            <a:r>
              <a:rPr lang="en-US" sz="1600" dirty="0">
                <a:cs typeface="Comic Sans MS"/>
              </a:rPr>
              <a:t>can be mitigated by collimation system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see earlier talks by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Zhengqiao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1600" dirty="0"/>
          </a:p>
          <a:p>
            <a:pPr marL="742950" lvl="1" indent="-285750"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600" dirty="0"/>
              <a:t>Inelastic beam-gas interaction (producing showers of secondaries in the IR).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do not have yet any full particle tracking for hadrons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working on protons 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heavy ions are especially difficult – LHC just finished full particle tracking for ions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Electron Beam</a:t>
            </a:r>
          </a:p>
          <a:p>
            <a:pPr marL="742950" lvl="1" indent="-285750">
              <a:buClr>
                <a:schemeClr val="bg2">
                  <a:lumMod val="60000"/>
                  <a:lumOff val="40000"/>
                </a:schemeClr>
              </a:buClr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background due to de-excitation of beam if bunches are replaced </a:t>
            </a:r>
          </a:p>
          <a:p>
            <a:pPr lvl="1">
              <a:buClr>
                <a:schemeClr val="bg2">
                  <a:lumMod val="60000"/>
                  <a:lumOff val="40000"/>
                </a:schemeClr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can be mitigated by collimation system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1600" b="1" dirty="0"/>
              <a:t>Beam-gas scattering </a:t>
            </a:r>
            <a:r>
              <a:rPr lang="en-US" sz="1600" dirty="0"/>
              <a:t>through Coulomb and Bremsstrahlung (Bethe-Heitler) processes:</a:t>
            </a:r>
          </a:p>
          <a:p>
            <a:pPr lvl="1">
              <a:buClr>
                <a:schemeClr val="bg2"/>
              </a:buClr>
            </a:pPr>
            <a:r>
              <a:rPr lang="en-US" sz="1600" dirty="0"/>
              <a:t>     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/>
              <a:t>Elastic and inelastic beam particle scatterings on residual gas molecules and a hadron beam.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ü"/>
            </a:pPr>
            <a:r>
              <a:rPr lang="en-US" sz="1600" b="1" dirty="0" err="1"/>
              <a:t>Touschek</a:t>
            </a:r>
            <a:r>
              <a:rPr lang="en-US" sz="1600" b="1" dirty="0"/>
              <a:t> effect</a:t>
            </a:r>
            <a:r>
              <a:rPr lang="en-US" sz="1600" dirty="0"/>
              <a:t>:</a:t>
            </a:r>
          </a:p>
          <a:p>
            <a:pPr lvl="1">
              <a:buClr>
                <a:schemeClr val="bg2"/>
              </a:buClr>
            </a:pPr>
            <a:r>
              <a:rPr lang="en-US" sz="1600" dirty="0"/>
              <a:t>      </a:t>
            </a:r>
            <a:r>
              <a:rPr lang="en-US" sz="1600" dirty="0">
                <a:solidFill>
                  <a:schemeClr val="bg2">
                    <a:lumMod val="60000"/>
                    <a:lumOff val="40000"/>
                  </a:schemeClr>
                </a:solidFill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600" dirty="0"/>
              <a:t>Incoherent scattering of the particles in the same beam bunch.</a:t>
            </a: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good vacuum is critical for all beam gas related backgrounds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need to limit how often we</a:t>
            </a:r>
          </a:p>
          <a:p>
            <a:pPr>
              <a:buClr>
                <a:schemeClr val="bg2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   break vacuum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2"/>
              </a:buClr>
              <a:buFont typeface="Wingdings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collimation systems will minimize backgrounds, but not if the background is generated in IP-6</a:t>
            </a:r>
          </a:p>
        </p:txBody>
      </p:sp>
      <p:pic>
        <p:nvPicPr>
          <p:cNvPr id="13" name="Picture 12" descr="A screenshot of a diagram&#10;&#10;AI-generated content may be incorrect.">
            <a:extLst>
              <a:ext uri="{FF2B5EF4-FFF2-40B4-BE49-F238E27FC236}">
                <a16:creationId xmlns:a16="http://schemas.microsoft.com/office/drawing/2014/main" id="{EAA1BACA-A369-C31C-7AAE-81DB50E63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123" y="2873828"/>
            <a:ext cx="1546751" cy="1840593"/>
          </a:xfrm>
          <a:prstGeom prst="rect">
            <a:avLst/>
          </a:prstGeom>
        </p:spPr>
      </p:pic>
      <p:pic>
        <p:nvPicPr>
          <p:cNvPr id="16" name="Picture 15" descr="A diagram of a schematic effect&#10;&#10;AI-generated content may be incorrect.">
            <a:extLst>
              <a:ext uri="{FF2B5EF4-FFF2-40B4-BE49-F238E27FC236}">
                <a16:creationId xmlns:a16="http://schemas.microsoft.com/office/drawing/2014/main" id="{1652C6B3-8298-BE2C-05BF-0464B6D22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123" y="4739478"/>
            <a:ext cx="1546751" cy="9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239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9EF050-A7A1-5D09-5FE3-57EB02FA8AFE}"/>
                  </a:ext>
                </a:extLst>
              </p:cNvPr>
              <p:cNvSpPr/>
              <p:nvPr/>
            </p:nvSpPr>
            <p:spPr>
              <a:xfrm>
                <a:off x="4298351" y="457200"/>
                <a:ext cx="2677886" cy="16865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Beam Currents: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=100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mA</m:t>
                    </m:r>
                  </m:oMath>
                </a14:m>
                <a:r>
                  <a:rPr lang="en-US" sz="1200" b="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ESR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latin typeface="Cambria Math" panose="02040503050406030204" pitchFamily="18" charset="0"/>
                              </a:rPr>
                              <m:t>HSR</m:t>
                            </m:r>
                          </m:sup>
                        </m:sSup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Beam Dose: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=100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Ah</m:t>
                      </m:r>
                    </m:oMath>
                  </m:oMathPara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b="0" dirty="0"/>
                  <a:t>Detector Limit: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𝐷𝐿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=1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MHz</m:t>
                      </m:r>
                    </m:oMath>
                  </m:oMathPara>
                </a14:m>
                <a:endParaRPr lang="en-US" sz="12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200" dirty="0"/>
                  <a:t>Acceptable Beam Lifetimes: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~10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r>
                  <a:rPr lang="en-US" sz="1200" b="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acc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bSup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~3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hr</m:t>
                    </m:r>
                  </m:oMath>
                </a14:m>
                <a:endParaRPr lang="en-US" sz="1200" b="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A9EF050-A7A1-5D09-5FE3-57EB02FA8A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8351" y="457200"/>
                <a:ext cx="2677886" cy="16865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37AFBB1-D9A9-EBD7-2E6B-6AD70FDF2AB1}"/>
              </a:ext>
            </a:extLst>
          </p:cNvPr>
          <p:cNvSpPr txBox="1"/>
          <p:nvPr/>
        </p:nvSpPr>
        <p:spPr>
          <a:xfrm>
            <a:off x="1936150" y="987669"/>
            <a:ext cx="201320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Initial Parameters @ 10x275 GeV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Diamond 5">
                <a:extLst>
                  <a:ext uri="{FF2B5EF4-FFF2-40B4-BE49-F238E27FC236}">
                    <a16:creationId xmlns:a16="http://schemas.microsoft.com/office/drawing/2014/main" id="{1B0B2EE7-BF31-3D29-FFE7-159071BFFACF}"/>
                  </a:ext>
                </a:extLst>
              </p:cNvPr>
              <p:cNvSpPr/>
              <p:nvPr/>
            </p:nvSpPr>
            <p:spPr>
              <a:xfrm>
                <a:off x="4020766" y="3476811"/>
                <a:ext cx="3233056" cy="1524000"/>
              </a:xfrm>
              <a:prstGeom prst="diamond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𝐵𝐺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  <a:p>
                <a:pPr algn="ctr"/>
                <a:r>
                  <a:rPr lang="en-US" sz="1200" b="1" dirty="0"/>
                  <a:t>AND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ESR</m:t>
                                  </m:r>
                                  <m: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HSR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≲</m:t>
                          </m:r>
                        </m:e>
                      </m:nary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ESR</m:t>
                              </m:r>
                              <m: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HSR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Diamond 5">
                <a:extLst>
                  <a:ext uri="{FF2B5EF4-FFF2-40B4-BE49-F238E27FC236}">
                    <a16:creationId xmlns:a16="http://schemas.microsoft.com/office/drawing/2014/main" id="{1B0B2EE7-BF31-3D29-FFE7-159071BFFA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0766" y="3476811"/>
                <a:ext cx="3233056" cy="1524000"/>
              </a:xfrm>
              <a:prstGeom prst="diamond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7922D87-CB05-0C8D-6F6D-52CD81BC4D12}"/>
                  </a:ext>
                </a:extLst>
              </p:cNvPr>
              <p:cNvSpPr/>
              <p:nvPr/>
            </p:nvSpPr>
            <p:spPr>
              <a:xfrm>
                <a:off x="1936150" y="2385518"/>
                <a:ext cx="7402286" cy="859973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Estimate Gas Pressure: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p>
                  </m:oMath>
                </a14:m>
                <a:endParaRPr lang="en-US" sz="1200" dirty="0"/>
              </a:p>
              <a:p>
                <a:pPr algn="ctr"/>
                <a:r>
                  <a:rPr lang="en-US" sz="1200" dirty="0"/>
                  <a:t>Calculate Detector Backgrounds and Beam Lifetimes (Beam-gas, </a:t>
                </a:r>
                <a:r>
                  <a:rPr lang="en-US" sz="1200" dirty="0" err="1"/>
                  <a:t>Touschek</a:t>
                </a:r>
                <a:r>
                  <a:rPr lang="en-US" sz="1200" dirty="0"/>
                  <a:t>, SR, Collision, IBS, etc.):</a:t>
                </a: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𝐵𝐺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𝐵𝐺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b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𝐵𝐺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COL</m:t>
                        </m:r>
                      </m:sup>
                    </m:sSup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HSR</m:t>
                        </m:r>
                      </m:sup>
                    </m:sSubSup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37922D87-CB05-0C8D-6F6D-52CD81BC4D1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150" y="2385518"/>
                <a:ext cx="7402286" cy="859973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E366B47-4152-5A9E-36FF-78FC5795071B}"/>
                  </a:ext>
                </a:extLst>
              </p:cNvPr>
              <p:cNvSpPr/>
              <p:nvPr/>
            </p:nvSpPr>
            <p:spPr>
              <a:xfrm>
                <a:off x="7929720" y="4010211"/>
                <a:ext cx="3108960" cy="457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Increase Beam Dose: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𝐵𝐷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ESR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day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or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week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DE366B47-4152-5A9E-36FF-78FC579507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4010211"/>
                <a:ext cx="3108960" cy="457200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FD87295A-FF00-65CE-4C5A-108609A712E2}"/>
                  </a:ext>
                </a:extLst>
              </p:cNvPr>
              <p:cNvSpPr/>
              <p:nvPr/>
            </p:nvSpPr>
            <p:spPr>
              <a:xfrm>
                <a:off x="1478952" y="4804477"/>
                <a:ext cx="3233056" cy="1524000"/>
              </a:xfrm>
              <a:prstGeom prst="diamond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𝐵𝐺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𝐷𝐿</m:t>
                          </m:r>
                        </m:e>
                      </m:nary>
                    </m:oMath>
                  </m:oMathPara>
                </a14:m>
                <a:endParaRPr lang="en-US" sz="1200" dirty="0"/>
              </a:p>
              <a:p>
                <a:pPr algn="ctr"/>
                <a:r>
                  <a:rPr lang="en-US" sz="1200" b="1" dirty="0"/>
                  <a:t>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ESR</m:t>
                                  </m:r>
                                  <m: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latin typeface="Cambria Math" panose="02040503050406030204" pitchFamily="18" charset="0"/>
                                    </a:rPr>
                                    <m:t>HSR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</m:nary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acc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ESR</m:t>
                              </m:r>
                              <m: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HSR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Diamond 10">
                <a:extLst>
                  <a:ext uri="{FF2B5EF4-FFF2-40B4-BE49-F238E27FC236}">
                    <a16:creationId xmlns:a16="http://schemas.microsoft.com/office/drawing/2014/main" id="{FD87295A-FF00-65CE-4C5A-108609A71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952" y="4804477"/>
                <a:ext cx="3233056" cy="1524000"/>
              </a:xfrm>
              <a:prstGeom prst="diamond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AC95007-F87B-E103-C921-6C455B22D3D1}"/>
                  </a:ext>
                </a:extLst>
              </p:cNvPr>
              <p:cNvSpPr/>
              <p:nvPr/>
            </p:nvSpPr>
            <p:spPr>
              <a:xfrm>
                <a:off x="7929720" y="5337877"/>
                <a:ext cx="3108960" cy="457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Reduce Beam Current: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ESR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mA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AC95007-F87B-E103-C921-6C455B22D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5337877"/>
                <a:ext cx="3108960" cy="457200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E914E48-92EF-9DE8-0C84-E8349707B605}"/>
                  </a:ext>
                </a:extLst>
              </p:cNvPr>
              <p:cNvSpPr/>
              <p:nvPr/>
            </p:nvSpPr>
            <p:spPr>
              <a:xfrm>
                <a:off x="7929720" y="6197849"/>
                <a:ext cx="3108960" cy="457200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Increase Beam Current: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ESR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(10 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mA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E914E48-92EF-9DE8-0C84-E8349707B6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6197849"/>
                <a:ext cx="3108960" cy="45720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18CC55-01FE-D641-0716-92C547327162}"/>
              </a:ext>
            </a:extLst>
          </p:cNvPr>
          <p:cNvCxnSpPr>
            <a:cxnSpLocks/>
            <a:stCxn id="4" idx="2"/>
            <a:endCxn id="8" idx="0"/>
          </p:cNvCxnSpPr>
          <p:nvPr/>
        </p:nvCxnSpPr>
        <p:spPr>
          <a:xfrm flipH="1">
            <a:off x="5637293" y="2143705"/>
            <a:ext cx="1" cy="2418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404A47-9A35-CCC6-31A3-511A9C0DCB7A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5637293" y="3245491"/>
            <a:ext cx="1" cy="2313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418FF43-5A1B-1250-171D-B7F0E7D9C692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7253822" y="4238811"/>
            <a:ext cx="67589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F28E95C0-1F70-10BD-2353-92544C04B047}"/>
              </a:ext>
            </a:extLst>
          </p:cNvPr>
          <p:cNvCxnSpPr>
            <a:cxnSpLocks/>
            <a:stCxn id="6" idx="1"/>
            <a:endCxn id="11" idx="0"/>
          </p:cNvCxnSpPr>
          <p:nvPr/>
        </p:nvCxnSpPr>
        <p:spPr>
          <a:xfrm rot="10800000" flipV="1">
            <a:off x="3095480" y="4238811"/>
            <a:ext cx="925286" cy="56566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25C66FC8-A43A-B79D-4E22-9FA96FC312DA}"/>
              </a:ext>
            </a:extLst>
          </p:cNvPr>
          <p:cNvCxnSpPr>
            <a:cxnSpLocks/>
            <a:stCxn id="11" idx="1"/>
            <a:endCxn id="13" idx="1"/>
          </p:cNvCxnSpPr>
          <p:nvPr/>
        </p:nvCxnSpPr>
        <p:spPr>
          <a:xfrm rot="10800000" flipH="1" flipV="1">
            <a:off x="1478952" y="5566477"/>
            <a:ext cx="6450768" cy="859972"/>
          </a:xfrm>
          <a:prstGeom prst="bentConnector3">
            <a:avLst>
              <a:gd name="adj1" fmla="val -3544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5A74961-293B-E967-4023-24B586C493E0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>
            <a:off x="4712008" y="5566477"/>
            <a:ext cx="32177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7B2EF871-5F00-6B77-CAEC-3B2E9B270B58}"/>
              </a:ext>
            </a:extLst>
          </p:cNvPr>
          <p:cNvCxnSpPr>
            <a:cxnSpLocks/>
            <a:stCxn id="10" idx="3"/>
            <a:endCxn id="4" idx="3"/>
          </p:cNvCxnSpPr>
          <p:nvPr/>
        </p:nvCxnSpPr>
        <p:spPr>
          <a:xfrm flipH="1" flipV="1">
            <a:off x="6976237" y="1300453"/>
            <a:ext cx="4062443" cy="2938358"/>
          </a:xfrm>
          <a:prstGeom prst="bentConnector3">
            <a:avLst>
              <a:gd name="adj1" fmla="val -5627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>
            <a:extLst>
              <a:ext uri="{FF2B5EF4-FFF2-40B4-BE49-F238E27FC236}">
                <a16:creationId xmlns:a16="http://schemas.microsoft.com/office/drawing/2014/main" id="{458C01AB-BC8C-FEE7-585E-F34EDC60C085}"/>
              </a:ext>
            </a:extLst>
          </p:cNvPr>
          <p:cNvCxnSpPr>
            <a:cxnSpLocks/>
            <a:stCxn id="12" idx="3"/>
            <a:endCxn id="4" idx="3"/>
          </p:cNvCxnSpPr>
          <p:nvPr/>
        </p:nvCxnSpPr>
        <p:spPr>
          <a:xfrm flipH="1" flipV="1">
            <a:off x="6976237" y="1300453"/>
            <a:ext cx="4062443" cy="4266024"/>
          </a:xfrm>
          <a:prstGeom prst="bentConnector3">
            <a:avLst>
              <a:gd name="adj1" fmla="val -13398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E61CC210-5B48-7D1C-63E8-8117387435F5}"/>
              </a:ext>
            </a:extLst>
          </p:cNvPr>
          <p:cNvCxnSpPr>
            <a:cxnSpLocks/>
            <a:stCxn id="13" idx="3"/>
            <a:endCxn id="4" idx="3"/>
          </p:cNvCxnSpPr>
          <p:nvPr/>
        </p:nvCxnSpPr>
        <p:spPr>
          <a:xfrm flipH="1" flipV="1">
            <a:off x="6976237" y="1300453"/>
            <a:ext cx="4062443" cy="5125996"/>
          </a:xfrm>
          <a:prstGeom prst="bentConnector3">
            <a:avLst>
              <a:gd name="adj1" fmla="val -21705"/>
            </a:avLst>
          </a:prstGeom>
          <a:ln>
            <a:solidFill>
              <a:schemeClr val="tx1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706DD1B-1B88-7B7A-C713-4101568B0D5C}"/>
              </a:ext>
            </a:extLst>
          </p:cNvPr>
          <p:cNvSpPr txBox="1"/>
          <p:nvPr/>
        </p:nvSpPr>
        <p:spPr>
          <a:xfrm>
            <a:off x="3316208" y="3879972"/>
            <a:ext cx="51648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D258-4B88-E7D0-4BCD-B73330DFC730}"/>
              </a:ext>
            </a:extLst>
          </p:cNvPr>
          <p:cNvSpPr txBox="1"/>
          <p:nvPr/>
        </p:nvSpPr>
        <p:spPr>
          <a:xfrm>
            <a:off x="883252" y="5197145"/>
            <a:ext cx="51648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NO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43AEEC-521F-A895-0038-4A7130B8BE98}"/>
              </a:ext>
            </a:extLst>
          </p:cNvPr>
          <p:cNvSpPr txBox="1"/>
          <p:nvPr/>
        </p:nvSpPr>
        <p:spPr>
          <a:xfrm>
            <a:off x="7284753" y="3879972"/>
            <a:ext cx="5902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7169DE5-0EED-FBC8-38C2-34E87031A0A1}"/>
              </a:ext>
            </a:extLst>
          </p:cNvPr>
          <p:cNvSpPr txBox="1"/>
          <p:nvPr/>
        </p:nvSpPr>
        <p:spPr>
          <a:xfrm>
            <a:off x="4712007" y="5197144"/>
            <a:ext cx="5902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b="1" dirty="0"/>
              <a:t>YES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40DF46F-EF5B-1C15-CFED-8C26B2654192}"/>
                  </a:ext>
                </a:extLst>
              </p:cNvPr>
              <p:cNvSpPr txBox="1"/>
              <p:nvPr/>
            </p:nvSpPr>
            <p:spPr>
              <a:xfrm>
                <a:off x="7509635" y="775578"/>
                <a:ext cx="3799113" cy="39696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Loop Until: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nominal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(2.5 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40DF46F-EF5B-1C15-CFED-8C26B26541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9635" y="775578"/>
                <a:ext cx="3799113" cy="396968"/>
              </a:xfrm>
              <a:prstGeom prst="rect">
                <a:avLst/>
              </a:prstGeom>
              <a:blipFill>
                <a:blip r:embed="rId9"/>
                <a:stretch>
                  <a:fillRect l="-1333" b="-21212"/>
                </a:stretch>
              </a:blipFill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8F8CD6A-8C5D-6E65-B97A-AF90DAABAA3D}"/>
                  </a:ext>
                </a:extLst>
              </p:cNvPr>
              <p:cNvSpPr/>
              <p:nvPr/>
            </p:nvSpPr>
            <p:spPr>
              <a:xfrm>
                <a:off x="7929720" y="4766474"/>
                <a:ext cx="3108960" cy="282833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Log: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1200" b="0" i="0" smtClean="0">
                            <a:latin typeface="Cambria Math" panose="02040503050406030204" pitchFamily="18" charset="0"/>
                          </a:rPr>
                          <m:t>ESR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(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nary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200" b="0" i="0" dirty="0" smtClean="0">
                            <a:latin typeface="Cambria Math" panose="02040503050406030204" pitchFamily="18" charset="0"/>
                          </a:rPr>
                          <m:t>peak</m:t>
                        </m:r>
                      </m:sub>
                    </m:sSub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nary>
                      </m:e>
                    </m:d>
                  </m:oMath>
                </a14:m>
                <a:r>
                  <a:rPr lang="en-US" sz="1200" dirty="0"/>
                  <a:t>, etc.</a:t>
                </a:r>
              </a:p>
            </p:txBody>
          </p:sp>
        </mc:Choice>
        <mc:Fallback xmlns="">
          <p:sp>
            <p:nvSpPr>
              <p:cNvPr id="65" name="Rounded Rectangle 64">
                <a:extLst>
                  <a:ext uri="{FF2B5EF4-FFF2-40B4-BE49-F238E27FC236}">
                    <a16:creationId xmlns:a16="http://schemas.microsoft.com/office/drawing/2014/main" id="{28F8CD6A-8C5D-6E65-B97A-AF90DAABAA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9720" y="4766474"/>
                <a:ext cx="3108960" cy="282833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DC1961B8-6FBA-211A-08AD-127E2840230A}"/>
              </a:ext>
            </a:extLst>
          </p:cNvPr>
          <p:cNvCxnSpPr>
            <a:cxnSpLocks/>
            <a:stCxn id="6" idx="3"/>
            <a:endCxn id="65" idx="1"/>
          </p:cNvCxnSpPr>
          <p:nvPr/>
        </p:nvCxnSpPr>
        <p:spPr>
          <a:xfrm>
            <a:off x="7253822" y="4238811"/>
            <a:ext cx="675898" cy="669080"/>
          </a:xfrm>
          <a:prstGeom prst="bentConnector3">
            <a:avLst>
              <a:gd name="adj1" fmla="val -1538"/>
            </a:avLst>
          </a:prstGeom>
          <a:ln w="9525">
            <a:solidFill>
              <a:schemeClr val="accent3">
                <a:lumMod val="75000"/>
              </a:schemeClr>
            </a:solidFill>
            <a:prstDash val="dash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Left Brace 71">
            <a:extLst>
              <a:ext uri="{FF2B5EF4-FFF2-40B4-BE49-F238E27FC236}">
                <a16:creationId xmlns:a16="http://schemas.microsoft.com/office/drawing/2014/main" id="{17B085C3-6D54-DFA5-A750-D9A279052114}"/>
              </a:ext>
            </a:extLst>
          </p:cNvPr>
          <p:cNvSpPr/>
          <p:nvPr/>
        </p:nvSpPr>
        <p:spPr>
          <a:xfrm>
            <a:off x="3881973" y="467693"/>
            <a:ext cx="277585" cy="1686505"/>
          </a:xfrm>
          <a:prstGeom prst="leftBrace">
            <a:avLst>
              <a:gd name="adj1" fmla="val 63235"/>
              <a:gd name="adj2" fmla="val 50000"/>
            </a:avLst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5AAC9-386F-6867-67B4-8B9C63E52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Finding Correlation between Vacuum and Beam Current</a:t>
            </a:r>
          </a:p>
        </p:txBody>
      </p:sp>
    </p:spTree>
    <p:extLst>
      <p:ext uri="{BB962C8B-B14F-4D97-AF65-F5344CB8AC3E}">
        <p14:creationId xmlns:p14="http://schemas.microsoft.com/office/powerpoint/2010/main" val="18889142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D4B76-5F89-91B3-1C96-B6245C47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Radiation Doses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993728-73F3-B116-E2F9-2F7577F400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409C09-B68C-8E86-73A6-BF56CBC942CD}"/>
              </a:ext>
            </a:extLst>
          </p:cNvPr>
          <p:cNvSpPr txBox="1"/>
          <p:nvPr/>
        </p:nvSpPr>
        <p:spPr>
          <a:xfrm>
            <a:off x="571500" y="661012"/>
            <a:ext cx="11638122" cy="255454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/>
              <a:t>All the information is posted at </a:t>
            </a:r>
            <a:r>
              <a:rPr lang="en-US" sz="2000" dirty="0">
                <a:hlinkClick r:id="rId2"/>
              </a:rPr>
              <a:t>https://wiki.bnl.gov/EPIC/index.php?title=Radiation_Doses</a:t>
            </a:r>
            <a:r>
              <a:rPr lang="en-US" sz="2000" dirty="0"/>
              <a:t>  </a:t>
            </a:r>
          </a:p>
          <a:p>
            <a:pPr>
              <a:buClr>
                <a:srgbClr val="0096FF"/>
              </a:buClr>
            </a:pPr>
            <a:endParaRPr lang="en-US" sz="1000" dirty="0"/>
          </a:p>
          <a:p>
            <a:pPr>
              <a:buClr>
                <a:srgbClr val="0096FF"/>
              </a:buClr>
            </a:pPr>
            <a:r>
              <a:rPr lang="en-US" sz="2000" dirty="0"/>
              <a:t>To obtain the full radiation dose one needs to add the radiation dose due to </a:t>
            </a:r>
          </a:p>
          <a:p>
            <a:pPr>
              <a:buClr>
                <a:srgbClr val="0096FF"/>
              </a:buClr>
            </a:pPr>
            <a:r>
              <a:rPr lang="en-US" sz="2000" dirty="0"/>
              <a:t>electron-nucleon scattering + electron beam backgrounds and hadron beam backgrounds</a:t>
            </a:r>
          </a:p>
          <a:p>
            <a:pPr>
              <a:buClr>
                <a:srgbClr val="0096FF"/>
              </a:buClr>
            </a:pPr>
            <a:endParaRPr lang="en-US" sz="1000" dirty="0"/>
          </a:p>
          <a:p>
            <a:pPr>
              <a:buClr>
                <a:srgbClr val="0096FF"/>
              </a:buClr>
            </a:pPr>
            <a:r>
              <a:rPr lang="en-US" sz="2000" dirty="0"/>
              <a:t>The figures are for an integrated </a:t>
            </a:r>
            <a:r>
              <a:rPr lang="en-US" sz="2000" dirty="0" err="1"/>
              <a:t>lumi</a:t>
            </a:r>
            <a:r>
              <a:rPr lang="en-US" sz="2000" dirty="0"/>
              <a:t> of 1 fb</a:t>
            </a:r>
            <a:r>
              <a:rPr lang="en-US" sz="2000" baseline="30000" dirty="0"/>
              <a:t>-1</a:t>
            </a:r>
            <a:r>
              <a:rPr lang="en-US" sz="2000" dirty="0"/>
              <a:t>, so one needs to scale to the total integrated luminosity</a:t>
            </a:r>
          </a:p>
          <a:p>
            <a:pPr>
              <a:buClr>
                <a:srgbClr val="0096FF"/>
              </a:buClr>
            </a:pPr>
            <a:r>
              <a:rPr lang="en-US" sz="2000" dirty="0"/>
              <a:t>for the 15 years (5 years of commissioning and 10 years of full-</a:t>
            </a:r>
            <a:r>
              <a:rPr lang="en-US" sz="2000" dirty="0" err="1"/>
              <a:t>lumi</a:t>
            </a:r>
            <a:r>
              <a:rPr lang="en-US" sz="2000" dirty="0"/>
              <a:t>) as described earlier.</a:t>
            </a:r>
          </a:p>
          <a:p>
            <a:pPr>
              <a:buClr>
                <a:srgbClr val="0096FF"/>
              </a:buClr>
            </a:pPr>
            <a:r>
              <a:rPr lang="en-US" sz="2000" dirty="0"/>
              <a:t>It is very important to have the material budget correct also along the beam pipe, like the SC magnets</a:t>
            </a:r>
          </a:p>
          <a:p>
            <a:pPr>
              <a:buClr>
                <a:srgbClr val="0096FF"/>
              </a:buClr>
            </a:pPr>
            <a:endParaRPr lang="en-US" sz="2000" dirty="0"/>
          </a:p>
        </p:txBody>
      </p:sp>
      <p:pic>
        <p:nvPicPr>
          <p:cNvPr id="6" name="Picture 5" descr="A diagram of a graph showing a blue and green explosion&#10;&#10;AI-generated content may be incorrect.">
            <a:extLst>
              <a:ext uri="{FF2B5EF4-FFF2-40B4-BE49-F238E27FC236}">
                <a16:creationId xmlns:a16="http://schemas.microsoft.com/office/drawing/2014/main" id="{AED4CEE6-5809-B859-4847-1DE45CF28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274" y="4138888"/>
            <a:ext cx="6063726" cy="2683944"/>
          </a:xfrm>
          <a:prstGeom prst="rect">
            <a:avLst/>
          </a:prstGeom>
        </p:spPr>
      </p:pic>
      <p:pic>
        <p:nvPicPr>
          <p:cNvPr id="8" name="Picture 7" descr="A diagram of a beam&#10;&#10;AI-generated content may be incorrect.">
            <a:extLst>
              <a:ext uri="{FF2B5EF4-FFF2-40B4-BE49-F238E27FC236}">
                <a16:creationId xmlns:a16="http://schemas.microsoft.com/office/drawing/2014/main" id="{7E5E8495-C173-2146-76AC-ED3024B92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567071"/>
            <a:ext cx="5655432" cy="25032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34442-436A-9B4D-9C00-D16FB1459C2F}"/>
              </a:ext>
            </a:extLst>
          </p:cNvPr>
          <p:cNvSpPr txBox="1"/>
          <p:nvPr/>
        </p:nvSpPr>
        <p:spPr>
          <a:xfrm>
            <a:off x="7445997" y="3764623"/>
            <a:ext cx="354456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dirty="0"/>
              <a:t>Charged hadron radiation doses 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AF869-292A-2F90-F52C-7CFC1A669E3A}"/>
              </a:ext>
            </a:extLst>
          </p:cNvPr>
          <p:cNvSpPr txBox="1"/>
          <p:nvPr/>
        </p:nvSpPr>
        <p:spPr>
          <a:xfrm>
            <a:off x="2269475" y="3197738"/>
            <a:ext cx="346761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dirty="0"/>
              <a:t>Electromagnetic radiation doses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97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6C197-23DD-3602-72E8-26931457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5AC3A1F-8625-4287-B00A-7B3D4AA3E2B4}"/>
              </a:ext>
            </a:extLst>
          </p:cNvPr>
          <p:cNvGrpSpPr/>
          <p:nvPr/>
        </p:nvGrpSpPr>
        <p:grpSpPr>
          <a:xfrm>
            <a:off x="0" y="183673"/>
            <a:ext cx="12192000" cy="6173718"/>
            <a:chOff x="0" y="183673"/>
            <a:chExt cx="12192000" cy="617371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CB09F47-B246-4FBC-9873-2DDF3F869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83673"/>
              <a:ext cx="12192000" cy="617371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C9066DD-F549-4083-B6DF-887AE9A19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11304" y="3428477"/>
              <a:ext cx="263365" cy="182456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1479175-52EC-42AB-8616-9FF98405F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9831867" y="5689731"/>
              <a:ext cx="263365" cy="182456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280007-5F96-4F0B-A6DF-114E337515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0894608" y="4354023"/>
              <a:ext cx="263365" cy="182456"/>
            </a:xfrm>
            <a:prstGeom prst="rect">
              <a:avLst/>
            </a:prstGeom>
          </p:spPr>
        </p:pic>
        <p:pic>
          <p:nvPicPr>
            <p:cNvPr id="35" name="Picture 3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D73B07D1-2293-4D5F-805D-D3AF942A2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0582" y="5735124"/>
              <a:ext cx="304802" cy="2011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36" name="Picture 3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2966D29-5896-456D-B6D2-D3E498702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9478" y="4846838"/>
              <a:ext cx="304802" cy="20115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F63650E-094F-4F9A-8874-C7304D989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1093890" y="3729677"/>
              <a:ext cx="242987" cy="16199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0D79428-C14C-455F-B1BD-44E6AE026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4728191" y="4283260"/>
              <a:ext cx="242987" cy="16199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7F6E3A7-5E97-4818-98AD-CE7CEACBC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2177857" y="4738961"/>
              <a:ext cx="304803" cy="154433"/>
            </a:xfrm>
            <a:prstGeom prst="rect">
              <a:avLst/>
            </a:prstGeom>
          </p:spPr>
        </p:pic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5A9137CF-076C-4265-8DDF-9D323ABD7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8513" y="3810673"/>
              <a:ext cx="263366" cy="18768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9B93986-8FA1-4DF2-8F0C-2554A62A3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2118659" y="3161637"/>
              <a:ext cx="312947" cy="21779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36DFFD4-F1DA-4546-94E7-A0854412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5023319" y="4276470"/>
              <a:ext cx="252282" cy="1755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D80E22F-F359-459F-9D48-A606CF1CB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7937144" y="5451806"/>
              <a:ext cx="312947" cy="217791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ADF5D1B5-B1DB-47C3-B79B-3DD4C9831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93588" y="5466858"/>
              <a:ext cx="263366" cy="187686"/>
            </a:xfrm>
            <a:prstGeom prst="rect">
              <a:avLst/>
            </a:prstGeom>
          </p:spPr>
        </p:pic>
        <p:pic>
          <p:nvPicPr>
            <p:cNvPr id="45" name="Picture 44" descr="A red and blue flag&#10;&#10;Description automatically generated">
              <a:extLst>
                <a:ext uri="{FF2B5EF4-FFF2-40B4-BE49-F238E27FC236}">
                  <a16:creationId xmlns:a16="http://schemas.microsoft.com/office/drawing/2014/main" id="{34B21F78-9A93-4294-A982-4ED9D72F9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4533" y="5399139"/>
              <a:ext cx="302152" cy="201152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D1D9378-9CD4-4F44-B759-3A712EB63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5636910" y="5240298"/>
              <a:ext cx="289037" cy="20115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0EDF3B9-E836-4D0F-82FF-6F0D718F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5984486" y="5240298"/>
              <a:ext cx="254834" cy="16988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2E6F488-1585-404D-B529-67960AF23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859" y="5240298"/>
              <a:ext cx="254833" cy="178383"/>
            </a:xfrm>
            <a:prstGeom prst="rect">
              <a:avLst/>
            </a:prstGeom>
          </p:spPr>
        </p:pic>
        <p:pic>
          <p:nvPicPr>
            <p:cNvPr id="49" name="Picture 4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256772B-A2B1-4035-BCAB-0A5FC5EFF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2944" y="4113476"/>
              <a:ext cx="262125" cy="16299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F46A235-2F63-4218-A513-1DEDB20F1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33538" y="4605938"/>
              <a:ext cx="289037" cy="201151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5A81A1F-EEE3-4392-A600-897CC841D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859884" y="1076309"/>
              <a:ext cx="242987" cy="16199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315CC3D-3BCC-4D5C-B5E0-264F74252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172094" y="5710196"/>
              <a:ext cx="242987" cy="16199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8DAF1D85-D450-4843-B763-CD68BD8F0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0" y="3108541"/>
              <a:ext cx="242987" cy="161992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FFB4AA9-C123-491D-ABCE-1D9A3E803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3538" y="4290051"/>
              <a:ext cx="242987" cy="16199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70B8AB0-4C5B-4361-BBF2-1F94D3740EB6}"/>
                </a:ext>
              </a:extLst>
            </p:cNvPr>
            <p:cNvSpPr txBox="1"/>
            <p:nvPr/>
          </p:nvSpPr>
          <p:spPr>
            <a:xfrm>
              <a:off x="4105468" y="643525"/>
              <a:ext cx="2612571" cy="923330"/>
            </a:xfrm>
            <a:prstGeom prst="rect">
              <a:avLst/>
            </a:prstGeom>
            <a:solidFill>
              <a:srgbClr val="0F0892"/>
            </a:solidFill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buClr>
                  <a:srgbClr val="0096FF"/>
                </a:buClr>
              </a:pPr>
              <a:endParaRPr lang="en-US" sz="1200" dirty="0">
                <a:solidFill>
                  <a:schemeClr val="bg1"/>
                </a:solidFill>
              </a:endParaRPr>
            </a:p>
            <a:p>
              <a:pPr algn="ctr">
                <a:spcBef>
                  <a:spcPts val="0"/>
                </a:spcBef>
                <a:buClr>
                  <a:srgbClr val="0096FF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Detector Systems</a:t>
              </a:r>
            </a:p>
            <a:p>
              <a:pPr algn="ctr">
                <a:spcBef>
                  <a:spcPts val="0"/>
                </a:spcBef>
                <a:buClr>
                  <a:srgbClr val="0096FF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Rolf Ent (</a:t>
              </a:r>
              <a:r>
                <a:rPr lang="en-US" sz="1000" dirty="0" err="1">
                  <a:solidFill>
                    <a:schemeClr val="bg1"/>
                  </a:solidFill>
                </a:rPr>
                <a:t>Jlab</a:t>
              </a:r>
              <a:r>
                <a:rPr lang="en-US" sz="1000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spcBef>
                  <a:spcPts val="0"/>
                </a:spcBef>
                <a:buClr>
                  <a:srgbClr val="0096FF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Elke </a:t>
              </a:r>
              <a:r>
                <a:rPr lang="en-US" sz="1000" dirty="0" err="1">
                  <a:solidFill>
                    <a:schemeClr val="bg1"/>
                  </a:solidFill>
                </a:rPr>
                <a:t>Aschenauer</a:t>
              </a:r>
              <a:r>
                <a:rPr lang="en-US" sz="1000" dirty="0">
                  <a:solidFill>
                    <a:schemeClr val="bg1"/>
                  </a:solidFill>
                </a:rPr>
                <a:t> (BNL)</a:t>
              </a:r>
            </a:p>
            <a:p>
              <a:pPr algn="ctr">
                <a:spcBef>
                  <a:spcPts val="0"/>
                </a:spcBef>
                <a:buClr>
                  <a:srgbClr val="0096FF"/>
                </a:buClr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0ABB38E-6DE2-424D-95C7-282049A5F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01" y="59883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Integrating          collaboration in Project Organization Structure 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7CB3D47-5B49-1644-2F26-AAB95C4BBE4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926" y="-48219"/>
            <a:ext cx="830774" cy="5976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E8ABB9-227E-153E-D91E-0835BD41A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15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Assumptions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600"/>
              <a:t>Approximately 30% of the detector scope is anticipated and assumed to come from non-DOE in-kind contribution and reuse of components. The work scope associated with the present best-known in-kind contributions is coded within the schedule. ​</a:t>
            </a:r>
          </a:p>
          <a:p>
            <a:pPr lvl="1"/>
            <a:r>
              <a:rPr lang="en-US" sz="1400"/>
              <a:t>The identified In-kind contributions to the detector/experimental and accelerator equipment are included in the project scope and schedule but are not included in the DOE Total Project Cost (TPC).  </a:t>
            </a:r>
          </a:p>
          <a:p>
            <a:pPr lvl="1"/>
            <a:r>
              <a:rPr lang="en-US" sz="1400"/>
              <a:t>The remaining  In-kind contributions (IKC) for the detector/experimental and accelerator systems with respect to the set of project goals for IKC are assumed but the scope is not fully defined at present.  </a:t>
            </a:r>
          </a:p>
          <a:p>
            <a:r>
              <a:rPr lang="en-US" sz="1600"/>
              <a:t>The removal of RHIC accelerator and detector equipment (STAR and </a:t>
            </a:r>
            <a:r>
              <a:rPr lang="en-US" sz="1600" err="1"/>
              <a:t>sPHENIX</a:t>
            </a:r>
            <a:r>
              <a:rPr lang="en-US" sz="1600"/>
              <a:t>) is not included in the EIC Project. </a:t>
            </a:r>
          </a:p>
          <a:p>
            <a:pPr lvl="1"/>
            <a:r>
              <a:rPr lang="en-US" sz="1400"/>
              <a:t>The preparation for the RHIC collider hall at IR-6 to host the EIC detector and the EIC IR magnets is included in the schedule, but the cost is covered by the BNL NPP directorate.  </a:t>
            </a:r>
          </a:p>
          <a:p>
            <a:pPr lvl="1"/>
            <a:r>
              <a:rPr lang="en-US" sz="1400"/>
              <a:t>The preparation for the RHIC collider hall at IR-8 to deinstall the existing </a:t>
            </a:r>
            <a:r>
              <a:rPr lang="en-US" sz="1400" err="1"/>
              <a:t>sPHENIX</a:t>
            </a:r>
            <a:r>
              <a:rPr lang="en-US" sz="1400"/>
              <a:t> detector at IP-8, remove STAR detector at IP-6 and allow the EIC accelerator beams top Storage Ring component removals are funded by BNL NPP Directorate. </a:t>
            </a:r>
          </a:p>
          <a:p>
            <a:r>
              <a:rPr lang="en-US" sz="1600"/>
              <a:t>Computing resources for simulations for scientific guidance and detector optimization and design are provided by the BNL and TJNAF computing facilities.  </a:t>
            </a:r>
          </a:p>
          <a:p>
            <a:r>
              <a:rPr lang="en-US" sz="1600"/>
              <a:t>We assume off-project scientific labor to include scientific tasks accompanying detector construction, simulations, and high-level analysis software, and the efforts towards being ready for expedient science analysis folding in distributed computing.</a:t>
            </a:r>
          </a:p>
          <a:p>
            <a:r>
              <a:rPr lang="en-US" sz="1600"/>
              <a:t>We assume early beam pre-operations to start with an instrumented beam pipe only to measure beam properties and backgrounds. We assume the next stage of pre-operations with detector rolled into the experimental Hall.</a:t>
            </a:r>
          </a:p>
          <a:p>
            <a:r>
              <a:rPr lang="en-US" sz="1600"/>
              <a:t>The detector-specific non-beam commissioning is included in the detector scope. We assume the detector commissioning will be also supported by the international user community towards the EIC scientific program goals.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E5A97A-F6EE-FD1A-E265-67C587915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19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DOE Review Recommendations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2150" y="546100"/>
            <a:ext cx="11499850" cy="5211763"/>
          </a:xfrm>
        </p:spPr>
        <p:txBody>
          <a:bodyPr>
            <a:noAutofit/>
          </a:bodyPr>
          <a:lstStyle/>
          <a:p>
            <a:r>
              <a:rPr lang="en-US" sz="2000"/>
              <a:t>4 in September 9-11, 2020, OPA Review, all closed</a:t>
            </a:r>
          </a:p>
          <a:p>
            <a:r>
              <a:rPr lang="en-US" sz="2000"/>
              <a:t>3 in January 26-29, 2021, CD-1 Review, all closed</a:t>
            </a:r>
          </a:p>
          <a:p>
            <a:r>
              <a:rPr lang="en-US" sz="2000"/>
              <a:t>1 in October 19-21, 2021, OPA Review, </a:t>
            </a:r>
            <a:r>
              <a:rPr lang="en-US" sz="2000">
                <a:solidFill>
                  <a:srgbClr val="3333FF"/>
                </a:solidFill>
              </a:rPr>
              <a:t>1 in progress</a:t>
            </a:r>
          </a:p>
          <a:p>
            <a:pPr lvl="1"/>
            <a:r>
              <a:rPr lang="en-US" sz="1800">
                <a:solidFill>
                  <a:srgbClr val="3333FF"/>
                </a:solidFill>
              </a:rPr>
              <a:t>In progress: Pursue formal commitments for in kind contributions to the detector </a:t>
            </a:r>
            <a:r>
              <a:rPr lang="en-US" sz="1800" u="sng">
                <a:solidFill>
                  <a:srgbClr val="3333FF"/>
                </a:solidFill>
              </a:rPr>
              <a:t>before CD-2</a:t>
            </a:r>
            <a:r>
              <a:rPr lang="en-US" sz="1800">
                <a:solidFill>
                  <a:srgbClr val="3333FF"/>
                </a:solidFill>
              </a:rPr>
              <a:t>.</a:t>
            </a:r>
          </a:p>
          <a:p>
            <a:r>
              <a:rPr lang="en-US" sz="2000"/>
              <a:t>None in June 28-30, 2022, FPD Status Review</a:t>
            </a:r>
          </a:p>
          <a:p>
            <a:r>
              <a:rPr lang="en-US" sz="2000"/>
              <a:t>2 in January 31 – February 2, 2023, OPA review, both closed</a:t>
            </a:r>
          </a:p>
          <a:p>
            <a:pPr lvl="1"/>
            <a:r>
              <a:rPr lang="en-US" sz="1600"/>
              <a:t>Advance the detector integration and detector assembly planning sufficiently to mitigate risks and present </a:t>
            </a:r>
            <a:r>
              <a:rPr lang="en-US" sz="1600" u="sng"/>
              <a:t>at the next OPA review</a:t>
            </a:r>
            <a:r>
              <a:rPr lang="en-US" sz="1600"/>
              <a:t>.</a:t>
            </a:r>
          </a:p>
          <a:p>
            <a:pPr lvl="1"/>
            <a:r>
              <a:rPr lang="en-US" sz="1600"/>
              <a:t>Develop interface definitions for services for all technical options being considered and present </a:t>
            </a:r>
            <a:r>
              <a:rPr lang="en-US" sz="1600" u="sng"/>
              <a:t>at the next OPA review</a:t>
            </a:r>
            <a:r>
              <a:rPr lang="en-US" sz="1600"/>
              <a:t>.  Prioritize completing the associated R&amp;D topics so that choices can be made as early as possible.</a:t>
            </a:r>
          </a:p>
          <a:p>
            <a:r>
              <a:rPr lang="en-US" sz="2000"/>
              <a:t>2 in November 14-16, 2023, OPA CD-3A review, both closed</a:t>
            </a:r>
          </a:p>
          <a:p>
            <a:pPr lvl="1"/>
            <a:r>
              <a:rPr lang="en-US" sz="1600"/>
              <a:t>Proceed to CD-3A.</a:t>
            </a:r>
          </a:p>
          <a:p>
            <a:pPr lvl="1"/>
            <a:r>
              <a:rPr lang="en-US" sz="1600"/>
              <a:t>Advance system engineering of detector electronics subsystems. Prioritize issues that impact space requirements within </a:t>
            </a:r>
            <a:r>
              <a:rPr lang="en-US" sz="1600" err="1"/>
              <a:t>ePIC</a:t>
            </a:r>
            <a:r>
              <a:rPr lang="en-US" sz="1600"/>
              <a:t> detector volume </a:t>
            </a:r>
            <a:r>
              <a:rPr lang="en-US" sz="1600" u="sng"/>
              <a:t>for the next review</a:t>
            </a:r>
            <a:r>
              <a:rPr lang="en-US" sz="1600"/>
              <a:t>, including location of electronics as well as cooling and cables.</a:t>
            </a:r>
          </a:p>
          <a:p>
            <a:r>
              <a:rPr lang="en-US" sz="2000"/>
              <a:t>1 in January 7-9, 2025, OPA CD-3B review, affects infrastructure scope</a:t>
            </a:r>
          </a:p>
          <a:p>
            <a:pPr lvl="1"/>
            <a:r>
              <a:rPr lang="en-US" sz="1600"/>
              <a:t>Encourage project management to strongly support the off-project addition of a new tunnel access to sector 5. ​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D6F26-1A57-D789-9D6A-2E7394193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163EC-E139-2885-44E3-A544F7CC9CF2}"/>
              </a:ext>
            </a:extLst>
          </p:cNvPr>
          <p:cNvSpPr txBox="1"/>
          <p:nvPr/>
        </p:nvSpPr>
        <p:spPr>
          <a:xfrm>
            <a:off x="462579" y="5791850"/>
            <a:ext cx="11411869" cy="707886"/>
          </a:xfrm>
          <a:prstGeom prst="rect">
            <a:avLst/>
          </a:prstGeom>
          <a:solidFill>
            <a:srgbClr val="0432FF"/>
          </a:solidFill>
        </p:spPr>
        <p:txBody>
          <a:bodyPr wrap="square" rtlCol="0">
            <a:spAutoFit/>
          </a:bodyPr>
          <a:lstStyle/>
          <a:p>
            <a:pPr algn="l">
              <a:spcBef>
                <a:spcPts val="0"/>
              </a:spcBef>
              <a:buClr>
                <a:srgbClr val="0096FF"/>
              </a:buClr>
            </a:pPr>
            <a:r>
              <a:rPr lang="en-US" sz="2000" dirty="0">
                <a:solidFill>
                  <a:schemeClr val="bg1"/>
                </a:solidFill>
              </a:rPr>
              <a:t>Only open recommendation is related to agreements. The present status is that we wait for final approval of (multi-lab) International Collective Research and Design Agreement (ICRADA) by DOE.</a:t>
            </a:r>
          </a:p>
        </p:txBody>
      </p:sp>
    </p:spTree>
    <p:extLst>
      <p:ext uri="{BB962C8B-B14F-4D97-AF65-F5344CB8AC3E}">
        <p14:creationId xmlns:p14="http://schemas.microsoft.com/office/powerpoint/2010/main" val="3657960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4F878-E824-9F1B-5712-4E1E2086C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83BB6-8C60-6B5F-1FBE-FC0F7A2E1C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9462D-8772-CD52-C804-FA78412F120C}"/>
              </a:ext>
            </a:extLst>
          </p:cNvPr>
          <p:cNvSpPr txBox="1"/>
          <p:nvPr/>
        </p:nvSpPr>
        <p:spPr>
          <a:xfrm>
            <a:off x="2716080" y="2890391"/>
            <a:ext cx="6759840" cy="107721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</a:rPr>
              <a:t>EIC as an International Facility and Agreements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BCC63-879B-2887-2891-DAC0BB719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7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D9E5A-D33E-4757-C7A3-264AD1E8F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B4671-7B49-0FD2-B79A-1DE7989D4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432A3F-41DC-2D13-9D7F-C283CF05F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576178"/>
            <a:ext cx="11499925" cy="5672221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EIC would be a unique facility in the world and would maintain U.S. leadership in nuclear physics.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The Scientific Foundation for an EIC was Built Over Twenty-Five Years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Every US community report since 2002 endorsed EIC; its science is compelling, timely and fundamental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EIC will provide a phase change in our understanding of the tiny quantum cosmos that is the nucleon and the other particles that bind and build the visible universe.</a:t>
            </a:r>
          </a:p>
          <a:p>
            <a:pPr lvl="2">
              <a:lnSpc>
                <a:spcPct val="120000"/>
              </a:lnSpc>
            </a:pPr>
            <a:r>
              <a:rPr lang="en-US" sz="1400" dirty="0"/>
              <a:t>This phase change is because we can witness how structure and interactions in a quantum world emerge from interactions of quarks and gluons – the quantum particles in an even tinier and hidden world.</a:t>
            </a:r>
            <a:endParaRPr lang="en-US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52425" indent="-352425"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There is strong and growing support for EIC in the scientific community and increasing international engagement. (&gt;1500 members of the EIC User Group, &gt;1000 members of the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ePIC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collaboration)</a:t>
            </a:r>
          </a:p>
          <a:p>
            <a:pPr marL="352425" indent="-352425"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EIC science has worldwide endorsement (UK/STFC Infrastructure grant, Canada Long-Range Plan, NSAC Long-Range Plan, India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MegaScience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Vision Plan, </a:t>
            </a:r>
            <a:r>
              <a:rPr lang="en-US" sz="20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NuPECC</a:t>
            </a:r>
            <a:r>
              <a:rPr lang="en-US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recommendation,…).</a:t>
            </a:r>
          </a:p>
          <a:p>
            <a:pPr marL="352425" indent="-352425">
              <a:lnSpc>
                <a:spcPct val="115000"/>
              </a:lnSpc>
              <a:spcAft>
                <a:spcPts val="800"/>
              </a:spcAft>
            </a:pPr>
            <a:r>
              <a:rPr lang="en-US" sz="2000" b="1" kern="100" dirty="0">
                <a:solidFill>
                  <a:srgbClr val="0432FF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 plan governance of the EIC experimental program through a Resource Review Board</a:t>
            </a:r>
            <a:endParaRPr lang="en-US" sz="2000" b="1" kern="100" dirty="0">
              <a:solidFill>
                <a:srgbClr val="0432F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52425" indent="-352425"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endParaRPr lang="en-US" sz="20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B139F51-8385-0B99-8E70-472D4BA4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as a U.S. Based International User Facility</a:t>
            </a:r>
          </a:p>
        </p:txBody>
      </p:sp>
    </p:spTree>
    <p:extLst>
      <p:ext uri="{BB962C8B-B14F-4D97-AF65-F5344CB8AC3E}">
        <p14:creationId xmlns:p14="http://schemas.microsoft.com/office/powerpoint/2010/main" val="1877962083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>
        <a:spAutoFit/>
      </a:bodyPr>
      <a:lstStyle>
        <a:defPPr algn="l">
          <a:spcBef>
            <a:spcPts val="0"/>
          </a:spcBef>
          <a:buClr>
            <a:srgbClr val="0096FF"/>
          </a:buCl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D-3B EIC_PPT_Outline_Template_Widescreen_0224.potx" id="{E6C5CCA8-604B-4BF3-AD52-0CCDA95A2BA6}" vid="{8057B053-B9B7-4C41-ADDD-67BAEC9A00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a04e45b-f9be-4492-a175-45f615f0883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8DE2C968F30946AE4A4753FE9C273A" ma:contentTypeVersion="5" ma:contentTypeDescription="Create a new document." ma:contentTypeScope="" ma:versionID="2d22262b97f394f01d074e55b21680f0">
  <xsd:schema xmlns:xsd="http://www.w3.org/2001/XMLSchema" xmlns:xs="http://www.w3.org/2001/XMLSchema" xmlns:p="http://schemas.microsoft.com/office/2006/metadata/properties" xmlns:ns2="9a04e45b-f9be-4492-a175-45f615f08831" targetNamespace="http://schemas.microsoft.com/office/2006/metadata/properties" ma:root="true" ma:fieldsID="a46ccbd28f3878ee75d39cbfe08bc1b1" ns2:_="">
    <xsd:import namespace="9a04e45b-f9be-4492-a175-45f615f088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4e45b-f9be-4492-a175-45f615f08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2" nillable="true" ma:displayName="STATUS" ma:format="Dropdown" ma:internalName="STATUS">
      <xsd:simpleType>
        <xsd:restriction base="dms:Choice">
          <xsd:enumeration value="DO NOT POST"/>
          <xsd:enumeration value="Pending Review "/>
          <xsd:enumeration value="Reviewed"/>
          <xsd:enumeration value="Posted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E88647-562A-460A-88A0-13D05ABABF01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schemas.microsoft.com/office/infopath/2007/PartnerControls"/>
    <ds:schemaRef ds:uri="9a04e45b-f9be-4492-a175-45f615f08831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22D85F-60BA-4A51-A1DF-FC43A3B6C64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78D9FB-4E18-4F03-8124-E83632A28B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04e45b-f9be-4492-a175-45f615f08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1105</TotalTime>
  <Words>7198</Words>
  <Application>Microsoft Macintosh PowerPoint</Application>
  <PresentationFormat>Widescreen</PresentationFormat>
  <Paragraphs>1093</Paragraphs>
  <Slides>44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Aptos</vt:lpstr>
      <vt:lpstr>Arial</vt:lpstr>
      <vt:lpstr>ArialMT</vt:lpstr>
      <vt:lpstr>Calibri</vt:lpstr>
      <vt:lpstr>Cambria Math</vt:lpstr>
      <vt:lpstr>Comic Sans MS</vt:lpstr>
      <vt:lpstr>Symbol</vt:lpstr>
      <vt:lpstr>Times New Roman</vt:lpstr>
      <vt:lpstr>Wingdings</vt:lpstr>
      <vt:lpstr>BNL</vt:lpstr>
      <vt:lpstr>EIC Project Detector (== ePIC) Status</vt:lpstr>
      <vt:lpstr>Scope Subproject: ePIC – EIC General-Purpose Detector</vt:lpstr>
      <vt:lpstr>Experimental Program Progress Since CD-1</vt:lpstr>
      <vt:lpstr>Integrating          collaboration in Project WBS </vt:lpstr>
      <vt:lpstr>Integrating          collaboration in Project Organization Structure </vt:lpstr>
      <vt:lpstr>Assumptions</vt:lpstr>
      <vt:lpstr>DOE Review Recommendations</vt:lpstr>
      <vt:lpstr>PowerPoint Presentation</vt:lpstr>
      <vt:lpstr>EIC as a U.S. Based International User Facility</vt:lpstr>
      <vt:lpstr>Resource Review Board (RRB) Meetings</vt:lpstr>
      <vt:lpstr>Path to Baseline – In-Kind Contributions (IKC)</vt:lpstr>
      <vt:lpstr>PowerPoint Presentation</vt:lpstr>
      <vt:lpstr>Construction has started! (CD-3A)</vt:lpstr>
      <vt:lpstr>Long-Lead Procurement CD-3B Scope</vt:lpstr>
      <vt:lpstr>PowerPoint Presentation</vt:lpstr>
      <vt:lpstr>EIC Project Detector R&amp;D Program</vt:lpstr>
      <vt:lpstr>Schedule</vt:lpstr>
      <vt:lpstr>Risks</vt:lpstr>
      <vt:lpstr>Detector Reviews planned for 2025</vt:lpstr>
      <vt:lpstr>Path to Baseline – Design Maturity</vt:lpstr>
      <vt:lpstr>Requirements &amp; Interfaces</vt:lpstr>
      <vt:lpstr>Quality Control + Installation Planning</vt:lpstr>
      <vt:lpstr>ASICs – Path to Completion (all compatible with streaming readout!)</vt:lpstr>
      <vt:lpstr>ePIC Streaming Electronics, DAQ and Computing</vt:lpstr>
      <vt:lpstr>PowerPoint Presentation</vt:lpstr>
      <vt:lpstr>Strengths &amp; Issues/Challenges</vt:lpstr>
      <vt:lpstr>PowerPoint Presentation</vt:lpstr>
      <vt:lpstr>PowerPoint Presentation</vt:lpstr>
      <vt:lpstr>ePIC Setup at EIC Start Up</vt:lpstr>
      <vt:lpstr>EIC - ePIC Commissioning</vt:lpstr>
      <vt:lpstr>Path to CD-2</vt:lpstr>
      <vt:lpstr>ePIC Tracking Detectors</vt:lpstr>
      <vt:lpstr>ePIC Particle Identification Detectors</vt:lpstr>
      <vt:lpstr>ePIC Calorimetry</vt:lpstr>
      <vt:lpstr>ePIC: MARCO Magnet </vt:lpstr>
      <vt:lpstr>            a state-of-the-Art General-Purpose Detector</vt:lpstr>
      <vt:lpstr>ePIC Far-Forward/Far-Backward Detectors</vt:lpstr>
      <vt:lpstr>Central Detector Non-DOE Interest &amp; In-Kind </vt:lpstr>
      <vt:lpstr>Far-Forward/Far-Backward Detectors Non-DOE Interest &amp; In-kind</vt:lpstr>
      <vt:lpstr>PowerPoint Presentation</vt:lpstr>
      <vt:lpstr>EIC Beam Parameters</vt:lpstr>
      <vt:lpstr>Beam Background Sources</vt:lpstr>
      <vt:lpstr>Finding Correlation between Vacuum and Beam Current</vt:lpstr>
      <vt:lpstr>Radiation Doses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and ePIC Overview</dc:title>
  <dc:subject/>
  <dc:creator>Elke-Caroline Aschenauer</dc:creator>
  <cp:keywords/>
  <dc:description/>
  <cp:lastModifiedBy>Elke-Caroline Aschenauer</cp:lastModifiedBy>
  <cp:revision>35</cp:revision>
  <dcterms:created xsi:type="dcterms:W3CDTF">2024-09-19T01:46:49Z</dcterms:created>
  <dcterms:modified xsi:type="dcterms:W3CDTF">2025-07-15T20:50:41Z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0x0101000B8DE2C968F30946AE4A4753FE9C273A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Comments">
    <vt:lpwstr>Names added to footer.  Fixed tag colors throughout. Slide 10 covered footer for visual. Slide 12 corrected spelling "Forward". Minor formatting.</vt:lpwstr>
  </property>
  <property fmtid="{D5CDD505-2E9C-101B-9397-08002B2CF9AE}" pid="10" name="xd_Signature">
    <vt:lpwstr/>
  </property>
  <property fmtid="{D5CDD505-2E9C-101B-9397-08002B2CF9AE}" pid="11" name="Status">
    <vt:lpwstr>Ready To Post</vt:lpwstr>
  </property>
</Properties>
</file>