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147375366" r:id="rId3"/>
    <p:sldId id="2147375464" r:id="rId4"/>
    <p:sldId id="2147375332" r:id="rId5"/>
    <p:sldId id="2147375433" r:id="rId6"/>
    <p:sldId id="2147375474" r:id="rId7"/>
    <p:sldId id="2147375331" r:id="rId8"/>
    <p:sldId id="2147375462" r:id="rId9"/>
    <p:sldId id="2147375458" r:id="rId10"/>
    <p:sldId id="2147375476" r:id="rId11"/>
    <p:sldId id="2147375461" r:id="rId12"/>
    <p:sldId id="2147375473" r:id="rId13"/>
    <p:sldId id="5855" r:id="rId14"/>
    <p:sldId id="2147375456" r:id="rId15"/>
    <p:sldId id="5911" r:id="rId16"/>
    <p:sldId id="2147375465" r:id="rId17"/>
    <p:sldId id="2147375468" r:id="rId18"/>
    <p:sldId id="2147375471" r:id="rId19"/>
    <p:sldId id="2147375472" r:id="rId20"/>
    <p:sldId id="2147375469" r:id="rId21"/>
    <p:sldId id="2147375467" r:id="rId22"/>
    <p:sldId id="2147375475" r:id="rId23"/>
    <p:sldId id="2147375360" r:id="rId24"/>
    <p:sldId id="2147375392" r:id="rId25"/>
    <p:sldId id="2147375457" r:id="rId26"/>
    <p:sldId id="2147375463" r:id="rId27"/>
    <p:sldId id="2147375358" r:id="rId28"/>
    <p:sldId id="4770" r:id="rId29"/>
    <p:sldId id="2147375364" r:id="rId30"/>
    <p:sldId id="21473753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 autoAdjust="0"/>
    <p:restoredTop sz="94632" autoAdjust="0"/>
  </p:normalViewPr>
  <p:slideViewPr>
    <p:cSldViewPr snapToGrid="0">
      <p:cViewPr varScale="1">
        <p:scale>
          <a:sx n="106" d="100"/>
          <a:sy n="106" d="100"/>
        </p:scale>
        <p:origin x="13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7E3DE-8F3D-4442-9E56-0EDB4E26F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2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09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6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64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94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7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12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38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4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0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03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4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7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p2TTomwyzaMiBW3hV-5Vdqh9YjEzDdZ5/edit?usp=sharing&amp;ouid=109954309950651255805&amp;rtpof=true&amp;sd=true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g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1749B-19A4-A6B3-5EBC-FA2128D1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85179" y="751114"/>
            <a:ext cx="6602475" cy="5457389"/>
          </a:xfrm>
          <a:prstGeom prst="rect">
            <a:avLst/>
          </a:prstGeom>
        </p:spPr>
      </p:pic>
      <p:pic>
        <p:nvPicPr>
          <p:cNvPr id="8" name="Picture 7" descr="A picture containing logo&#10;&#10;AI-generated content may be incorrect.">
            <a:extLst>
              <a:ext uri="{FF2B5EF4-FFF2-40B4-BE49-F238E27FC236}">
                <a16:creationId xmlns:a16="http://schemas.microsoft.com/office/drawing/2014/main" id="{02E218E8-D124-A33F-AB11-217E60805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79" y="2934742"/>
            <a:ext cx="3399550" cy="29138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0FEED9-0C15-43E5-B8F5-9E325A1E07B2}"/>
              </a:ext>
            </a:extLst>
          </p:cNvPr>
          <p:cNvSpPr txBox="1">
            <a:spLocks/>
          </p:cNvSpPr>
          <p:nvPr/>
        </p:nvSpPr>
        <p:spPr>
          <a:xfrm>
            <a:off x="333937" y="1070082"/>
            <a:ext cx="5762063" cy="751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 Status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27F6B50-8B31-3556-3253-F1F53DC5B896}"/>
              </a:ext>
            </a:extLst>
          </p:cNvPr>
          <p:cNvSpPr txBox="1">
            <a:spLocks/>
          </p:cNvSpPr>
          <p:nvPr/>
        </p:nvSpPr>
        <p:spPr>
          <a:xfrm>
            <a:off x="1352379" y="1821460"/>
            <a:ext cx="3538332" cy="11132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i="1" u="sng" dirty="0"/>
              <a:t>J. Lajoie</a:t>
            </a:r>
            <a:r>
              <a:rPr lang="en-US" sz="2000" i="1" dirty="0"/>
              <a:t>, S. Dalla Torre</a:t>
            </a:r>
          </a:p>
          <a:p>
            <a:pPr marL="0" indent="0" algn="ctr">
              <a:buNone/>
            </a:pPr>
            <a:r>
              <a:rPr lang="en-US" sz="2000" dirty="0"/>
              <a:t>July 14, 2025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14B55-DC54-BFC3-1214-9361049B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2F7F6-A930-D608-2B0C-6543E665D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F8E97-3A10-9A2E-821E-58E40EA3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42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F998-FF2F-1DF7-5066-6419951B1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Early-Career Members!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6FE1E-B0E2-0E37-83BF-8C92AA28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D8822-30C4-5B7A-8FFC-1D3565C93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9F71A-4C3E-5AE7-8A54-FBCA0A01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C13E4-A3A1-97AB-451D-4A776B96CB10}"/>
              </a:ext>
            </a:extLst>
          </p:cNvPr>
          <p:cNvSpPr txBox="1"/>
          <p:nvPr/>
        </p:nvSpPr>
        <p:spPr>
          <a:xfrm>
            <a:off x="459839" y="4952245"/>
            <a:ext cx="3634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Yevheniia </a:t>
            </a:r>
            <a:r>
              <a:rPr lang="en-US" sz="2400" dirty="0" err="1"/>
              <a:t>Khyzhniak</a:t>
            </a:r>
            <a:endParaRPr lang="en-US" sz="2400" dirty="0"/>
          </a:p>
          <a:p>
            <a:pPr algn="ctr"/>
            <a:r>
              <a:rPr lang="en-US" dirty="0"/>
              <a:t>The Ohio State University</a:t>
            </a:r>
          </a:p>
          <a:p>
            <a:pPr algn="ctr"/>
            <a:r>
              <a:rPr lang="en-US" dirty="0"/>
              <a:t>khyzhniak.1@buckeyemail.osu.edu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A1AB1-5BD4-A319-8628-5F6CC6F15CD8}"/>
              </a:ext>
            </a:extLst>
          </p:cNvPr>
          <p:cNvSpPr txBox="1"/>
          <p:nvPr/>
        </p:nvSpPr>
        <p:spPr>
          <a:xfrm>
            <a:off x="4365641" y="4943191"/>
            <a:ext cx="3634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Gary Penman</a:t>
            </a:r>
          </a:p>
          <a:p>
            <a:pPr algn="ctr"/>
            <a:r>
              <a:rPr lang="en-US" dirty="0"/>
              <a:t>University of Glasgow</a:t>
            </a:r>
          </a:p>
          <a:p>
            <a:pPr algn="ctr"/>
            <a:r>
              <a:rPr lang="en-US" b="0" i="0" dirty="0">
                <a:effectLst/>
                <a:latin typeface="Roboto" panose="02000000000000000000" pitchFamily="2" charset="0"/>
              </a:rPr>
              <a:t>g.penman.1@research.gla.ac.uk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14907-99E2-6B6C-2E55-4ECCEBC8340D}"/>
              </a:ext>
            </a:extLst>
          </p:cNvPr>
          <p:cNvSpPr txBox="1"/>
          <p:nvPr/>
        </p:nvSpPr>
        <p:spPr>
          <a:xfrm>
            <a:off x="8271443" y="4943192"/>
            <a:ext cx="3082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Akshaya Vijay</a:t>
            </a:r>
          </a:p>
          <a:p>
            <a:pPr algn="ctr"/>
            <a:r>
              <a:rPr lang="en-US" dirty="0"/>
              <a:t>University of Manitoba</a:t>
            </a:r>
          </a:p>
          <a:p>
            <a:pPr algn="ctr"/>
            <a:r>
              <a:rPr lang="en-US" b="0" i="0" dirty="0">
                <a:effectLst/>
                <a:latin typeface="Roboto" panose="02000000000000000000" pitchFamily="2" charset="0"/>
              </a:rPr>
              <a:t>vijaya2@myumanitoba.ca</a:t>
            </a:r>
            <a:endParaRPr lang="en-US" dirty="0"/>
          </a:p>
        </p:txBody>
      </p:sp>
      <p:pic>
        <p:nvPicPr>
          <p:cNvPr id="13" name="Picture 12" descr="A person with a name tag&#10;&#10;AI-generated content may be incorrect.">
            <a:extLst>
              <a:ext uri="{FF2B5EF4-FFF2-40B4-BE49-F238E27FC236}">
                <a16:creationId xmlns:a16="http://schemas.microsoft.com/office/drawing/2014/main" id="{62C9EC62-AD29-ED3C-7B8D-D310AC55E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45" y="1728856"/>
            <a:ext cx="2743201" cy="3185221"/>
          </a:xfrm>
          <a:prstGeom prst="rect">
            <a:avLst/>
          </a:prstGeom>
        </p:spPr>
      </p:pic>
      <p:pic>
        <p:nvPicPr>
          <p:cNvPr id="10" name="Picture 9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FE43FCDE-8DED-CD90-BF66-3715F3FC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973" y="1728856"/>
            <a:ext cx="2921682" cy="3092113"/>
          </a:xfrm>
          <a:prstGeom prst="rect">
            <a:avLst/>
          </a:prstGeom>
        </p:spPr>
      </p:pic>
      <p:pic>
        <p:nvPicPr>
          <p:cNvPr id="11" name="Picture 10" descr="A person with blonde hair&#10;&#10;AI-generated content may be incorrect.">
            <a:extLst>
              <a:ext uri="{FF2B5EF4-FFF2-40B4-BE49-F238E27FC236}">
                <a16:creationId xmlns:a16="http://schemas.microsoft.com/office/drawing/2014/main" id="{705D4D12-F7C4-6E92-CACD-D08945B9E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897" y="1595319"/>
            <a:ext cx="2801700" cy="3667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6DE42A-A6CC-3CBC-4737-AF4CDE41A473}"/>
              </a:ext>
            </a:extLst>
          </p:cNvPr>
          <p:cNvSpPr txBox="1"/>
          <p:nvPr/>
        </p:nvSpPr>
        <p:spPr>
          <a:xfrm>
            <a:off x="7583597" y="291680"/>
            <a:ext cx="432171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Many thanks to our outgoing EC representatives – Maria Stefaniak, Nicholas Schmidt, and Aranya Giri.</a:t>
            </a:r>
          </a:p>
        </p:txBody>
      </p:sp>
    </p:spTree>
    <p:extLst>
      <p:ext uri="{BB962C8B-B14F-4D97-AF65-F5344CB8AC3E}">
        <p14:creationId xmlns:p14="http://schemas.microsoft.com/office/powerpoint/2010/main" val="150266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2BFBA-FB52-DDA1-518A-AFF46B12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460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Early Career is the Future!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13DFF-3D79-921F-ED42-9116452A2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233" y="1677771"/>
            <a:ext cx="6290187" cy="4420534"/>
          </a:xfrm>
        </p:spPr>
        <p:txBody>
          <a:bodyPr/>
          <a:lstStyle/>
          <a:p>
            <a:r>
              <a:rPr lang="en-US" dirty="0"/>
              <a:t>Fantastic turn out for the Early Career Workshop preceding this meeting!</a:t>
            </a:r>
          </a:p>
          <a:p>
            <a:pPr lvl="1"/>
            <a:r>
              <a:rPr lang="en-US" dirty="0"/>
              <a:t>53 in person and 26 remote</a:t>
            </a:r>
          </a:p>
          <a:p>
            <a:pPr lvl="1"/>
            <a:endParaRPr lang="en-US" dirty="0"/>
          </a:p>
          <a:p>
            <a:r>
              <a:rPr lang="en-US" dirty="0"/>
              <a:t>Today’s early career scientists will be the tomorrow’s leaders when the EIC is taking data!</a:t>
            </a:r>
          </a:p>
          <a:p>
            <a:pPr lvl="1"/>
            <a:r>
              <a:rPr lang="en-US" dirty="0"/>
              <a:t>Both the EICUG and </a:t>
            </a:r>
            <a:r>
              <a:rPr lang="en-US" dirty="0" err="1"/>
              <a:t>ePIC</a:t>
            </a:r>
            <a:r>
              <a:rPr lang="en-US" dirty="0"/>
              <a:t> are strongly committed to supporting the </a:t>
            </a:r>
            <a:br>
              <a:rPr lang="en-US" dirty="0"/>
            </a:br>
            <a:r>
              <a:rPr lang="en-US" dirty="0"/>
              <a:t>EC community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ECC8-76F3-278F-7068-205E2E61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C806-4334-183A-18F7-F48A6EA4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42D2D-51F4-B470-8534-6A8A5526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BB8EB195-DFC9-E5F3-5EAD-8D75D649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391" y="365125"/>
            <a:ext cx="3955409" cy="59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34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222B-F283-5ADC-BD38-8E569284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01" y="161379"/>
            <a:ext cx="10515600" cy="88455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Formation of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Policies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087B8-5B15-B26F-55A2-AE90B1B138B0}"/>
              </a:ext>
            </a:extLst>
          </p:cNvPr>
          <p:cNvSpPr txBox="1"/>
          <p:nvPr/>
        </p:nvSpPr>
        <p:spPr>
          <a:xfrm>
            <a:off x="277306" y="1299507"/>
            <a:ext cx="4696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Membership Policy </a:t>
            </a:r>
            <a:r>
              <a:rPr lang="en-US" dirty="0"/>
              <a:t>was endorsed by the Collaboration Council August 2024.</a:t>
            </a:r>
          </a:p>
          <a:p>
            <a:endParaRPr lang="en-US" dirty="0"/>
          </a:p>
          <a:p>
            <a:r>
              <a:rPr lang="en-US" i="1" dirty="0"/>
              <a:t>The Conference and Talks Policy</a:t>
            </a:r>
            <a:r>
              <a:rPr lang="en-US" dirty="0"/>
              <a:t> was endorsed by the Collaboration Council November 2024.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i="1" dirty="0"/>
              <a:t>Code of Conduct</a:t>
            </a:r>
            <a:r>
              <a:rPr lang="en-US" dirty="0"/>
              <a:t> was endorsed by the Collaboration Council December 2024.</a:t>
            </a:r>
          </a:p>
          <a:p>
            <a:endParaRPr lang="en-US" i="1" dirty="0"/>
          </a:p>
          <a:p>
            <a:r>
              <a:rPr lang="en-US" dirty="0"/>
              <a:t>The </a:t>
            </a:r>
            <a:r>
              <a:rPr lang="en-US" i="1" dirty="0"/>
              <a:t>Results Release Policy</a:t>
            </a:r>
            <a:r>
              <a:rPr lang="en-US" dirty="0"/>
              <a:t> was endorsed by the Collaboration Council May 2025.</a:t>
            </a:r>
          </a:p>
          <a:p>
            <a:endParaRPr lang="en-US" i="1" dirty="0"/>
          </a:p>
          <a:p>
            <a:r>
              <a:rPr lang="en-US" dirty="0"/>
              <a:t>The </a:t>
            </a:r>
            <a:r>
              <a:rPr lang="en-US" i="1" dirty="0"/>
              <a:t>Publication Policy </a:t>
            </a:r>
            <a:r>
              <a:rPr lang="en-US" dirty="0"/>
              <a:t>was endorsed by the Collaboration Council in July 2025. </a:t>
            </a:r>
          </a:p>
        </p:txBody>
      </p:sp>
      <p:pic>
        <p:nvPicPr>
          <p:cNvPr id="10" name="Picture 9" descr="Text, letter&#10;&#10;AI-generated content may be incorrect.">
            <a:extLst>
              <a:ext uri="{FF2B5EF4-FFF2-40B4-BE49-F238E27FC236}">
                <a16:creationId xmlns:a16="http://schemas.microsoft.com/office/drawing/2014/main" id="{66419AEF-86F8-4111-7DC8-F583CC8D4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66" y="272142"/>
            <a:ext cx="5299364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able&#10;&#10;AI-generated content may be incorrect.">
            <a:extLst>
              <a:ext uri="{FF2B5EF4-FFF2-40B4-BE49-F238E27FC236}">
                <a16:creationId xmlns:a16="http://schemas.microsoft.com/office/drawing/2014/main" id="{E7D62810-F511-9612-052B-25771E74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166" y="785825"/>
            <a:ext cx="5299364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ext, letter&#10;&#10;AI-generated content may be incorrect.">
            <a:extLst>
              <a:ext uri="{FF2B5EF4-FFF2-40B4-BE49-F238E27FC236}">
                <a16:creationId xmlns:a16="http://schemas.microsoft.com/office/drawing/2014/main" id="{EDB5369D-4187-F65C-81FF-3AC242F59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18" y="1299507"/>
            <a:ext cx="5299364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xt, letter&#10;&#10;AI-generated content may be incorrect.">
            <a:extLst>
              <a:ext uri="{FF2B5EF4-FFF2-40B4-BE49-F238E27FC236}">
                <a16:creationId xmlns:a16="http://schemas.microsoft.com/office/drawing/2014/main" id="{F806708B-7D32-79E2-B84A-8A2AD2331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936" y="1813188"/>
            <a:ext cx="5299365" cy="68580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Text, letter&#10;&#10;AI-generated content may be incorrect.">
            <a:extLst>
              <a:ext uri="{FF2B5EF4-FFF2-40B4-BE49-F238E27FC236}">
                <a16:creationId xmlns:a16="http://schemas.microsoft.com/office/drawing/2014/main" id="{F9E162D6-07AE-80A6-75D5-D26AC71F6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02" y="2371396"/>
            <a:ext cx="5063034" cy="71588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450589-7A93-ED29-9F78-F04BAA58CEBF}"/>
              </a:ext>
            </a:extLst>
          </p:cNvPr>
          <p:cNvGrpSpPr/>
          <p:nvPr/>
        </p:nvGrpSpPr>
        <p:grpSpPr>
          <a:xfrm>
            <a:off x="1367068" y="1016149"/>
            <a:ext cx="9187700" cy="5623560"/>
            <a:chOff x="1940801" y="954124"/>
            <a:chExt cx="9187700" cy="5623560"/>
          </a:xfrm>
        </p:grpSpPr>
        <p:pic>
          <p:nvPicPr>
            <p:cNvPr id="3" name="Picture 2" descr="Graphical user interface, text&#10;&#10;AI-generated content may be incorrect.">
              <a:extLst>
                <a:ext uri="{FF2B5EF4-FFF2-40B4-BE49-F238E27FC236}">
                  <a16:creationId xmlns:a16="http://schemas.microsoft.com/office/drawing/2014/main" id="{35F46D13-36FE-D178-9C54-509C89016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0801" y="954124"/>
              <a:ext cx="4695743" cy="56235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E704CD-BEAD-EA68-C9EF-E39797595090}"/>
                </a:ext>
              </a:extLst>
            </p:cNvPr>
            <p:cNvSpPr txBox="1"/>
            <p:nvPr/>
          </p:nvSpPr>
          <p:spPr>
            <a:xfrm>
              <a:off x="6908076" y="2511251"/>
              <a:ext cx="4220425" cy="1754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Important discussions in the upcoming CC Meeting on Thursday: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Election results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Discussion of charter update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Committee reports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Code of Conduct discussion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735F7D2-AD13-FC02-3535-C2A11E4E5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76194B-D22B-2421-8A33-5EF98AFE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s | 3D Arrow Right Green">
            <a:extLst>
              <a:ext uri="{FF2B5EF4-FFF2-40B4-BE49-F238E27FC236}">
                <a16:creationId xmlns:a16="http://schemas.microsoft.com/office/drawing/2014/main" id="{EA86CB8E-9667-813F-6534-F5A66824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2337228"/>
            <a:ext cx="1187577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5" name="Straight Connector 1024">
            <a:extLst>
              <a:ext uri="{FF2B5EF4-FFF2-40B4-BE49-F238E27FC236}">
                <a16:creationId xmlns:a16="http://schemas.microsoft.com/office/drawing/2014/main" id="{3797AF9E-8AD2-9B4F-45D0-41A50A6D76A8}"/>
              </a:ext>
            </a:extLst>
          </p:cNvPr>
          <p:cNvCxnSpPr>
            <a:cxnSpLocks/>
          </p:cNvCxnSpPr>
          <p:nvPr/>
        </p:nvCxnSpPr>
        <p:spPr>
          <a:xfrm>
            <a:off x="7109911" y="1437353"/>
            <a:ext cx="9131" cy="23950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758D90-69F9-4840-D220-8445B326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85" y="258427"/>
            <a:ext cx="10515600" cy="103291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        2025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A3D427B-E578-BF6F-0798-BDD3DC27A671}"/>
              </a:ext>
            </a:extLst>
          </p:cNvPr>
          <p:cNvSpPr/>
          <p:nvPr/>
        </p:nvSpPr>
        <p:spPr>
          <a:xfrm>
            <a:off x="6003241" y="5390016"/>
            <a:ext cx="1816283" cy="12145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58975-A478-213F-0F20-B35E68B1EC59}"/>
              </a:ext>
            </a:extLst>
          </p:cNvPr>
          <p:cNvSpPr/>
          <p:nvPr/>
        </p:nvSpPr>
        <p:spPr>
          <a:xfrm>
            <a:off x="6694474" y="2258654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AE4B43-AD77-DAE4-4EAC-ECA61DE19D7A}"/>
              </a:ext>
            </a:extLst>
          </p:cNvPr>
          <p:cNvSpPr/>
          <p:nvPr/>
        </p:nvSpPr>
        <p:spPr>
          <a:xfrm>
            <a:off x="5870937" y="1378248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0D92E5-ACE9-8689-5150-C5B0F4C05949}"/>
              </a:ext>
            </a:extLst>
          </p:cNvPr>
          <p:cNvSpPr/>
          <p:nvPr/>
        </p:nvSpPr>
        <p:spPr>
          <a:xfrm>
            <a:off x="5065457" y="4968697"/>
            <a:ext cx="1264449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85EAD17D-D537-C9B9-5611-F910C7F300DB}"/>
              </a:ext>
            </a:extLst>
          </p:cNvPr>
          <p:cNvGrpSpPr/>
          <p:nvPr/>
        </p:nvGrpSpPr>
        <p:grpSpPr>
          <a:xfrm>
            <a:off x="8446066" y="3802546"/>
            <a:ext cx="879956" cy="1624266"/>
            <a:chOff x="9261321" y="3771386"/>
            <a:chExt cx="879956" cy="1264699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6AF918-05F4-1360-F75B-FBD96E47F52B}"/>
                </a:ext>
              </a:extLst>
            </p:cNvPr>
            <p:cNvCxnSpPr>
              <a:cxnSpLocks/>
            </p:cNvCxnSpPr>
            <p:nvPr/>
          </p:nvCxnSpPr>
          <p:spPr>
            <a:xfrm>
              <a:off x="9670682" y="3771386"/>
              <a:ext cx="0" cy="9011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E4C629-3185-0040-2F52-B1C76BFC90E8}"/>
                </a:ext>
              </a:extLst>
            </p:cNvPr>
            <p:cNvSpPr txBox="1"/>
            <p:nvPr/>
          </p:nvSpPr>
          <p:spPr>
            <a:xfrm>
              <a:off x="9261321" y="4436976"/>
              <a:ext cx="879956" cy="599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6th EIC RRB Meeting 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Nov. 4-5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2025</a:t>
              </a:r>
            </a:p>
          </p:txBody>
        </p:sp>
      </p:grp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572927D0-CAE3-A09F-C8A5-3AABF7B4D693}"/>
              </a:ext>
            </a:extLst>
          </p:cNvPr>
          <p:cNvCxnSpPr>
            <a:cxnSpLocks/>
          </p:cNvCxnSpPr>
          <p:nvPr/>
        </p:nvCxnSpPr>
        <p:spPr>
          <a:xfrm flipV="1">
            <a:off x="89838" y="3803912"/>
            <a:ext cx="11912497" cy="8938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81DCDB6-D2BA-D747-F2E7-348FE5158C69}"/>
              </a:ext>
            </a:extLst>
          </p:cNvPr>
          <p:cNvGrpSpPr/>
          <p:nvPr/>
        </p:nvGrpSpPr>
        <p:grpSpPr>
          <a:xfrm>
            <a:off x="63588" y="2452846"/>
            <a:ext cx="1471769" cy="1927075"/>
            <a:chOff x="10626352" y="3285382"/>
            <a:chExt cx="1471769" cy="19270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F39B412-6948-6B08-7159-0DB26F0AD119}"/>
                </a:ext>
              </a:extLst>
            </p:cNvPr>
            <p:cNvSpPr txBox="1"/>
            <p:nvPr/>
          </p:nvSpPr>
          <p:spPr>
            <a:xfrm>
              <a:off x="10626352" y="4627682"/>
              <a:ext cx="1471769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Frascati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Jan 20-24,2025</a:t>
              </a:r>
            </a:p>
          </p:txBody>
        </p:sp>
        <p:pic>
          <p:nvPicPr>
            <p:cNvPr id="1080" name="Picture 1079">
              <a:extLst>
                <a:ext uri="{FF2B5EF4-FFF2-40B4-BE49-F238E27FC236}">
                  <a16:creationId xmlns:a16="http://schemas.microsoft.com/office/drawing/2014/main" id="{D1240A29-7AFE-DB0C-4CB4-E53CC0D9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3811" y="3285382"/>
              <a:ext cx="1103716" cy="1295881"/>
            </a:xfrm>
            <a:prstGeom prst="rect">
              <a:avLst/>
            </a:prstGeom>
          </p:spPr>
        </p:pic>
      </p:grpSp>
      <p:pic>
        <p:nvPicPr>
          <p:cNvPr id="1099" name="Picture 1098" descr="Logo&#10;&#10;Description automatically generated">
            <a:extLst>
              <a:ext uri="{FF2B5EF4-FFF2-40B4-BE49-F238E27FC236}">
                <a16:creationId xmlns:a16="http://schemas.microsoft.com/office/drawing/2014/main" id="{50FFC686-45E9-F919-AC75-28860ED5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5" y="37396"/>
            <a:ext cx="1804597" cy="129901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A70BEF0-666A-B898-F9A9-3C07355205F9}"/>
              </a:ext>
            </a:extLst>
          </p:cNvPr>
          <p:cNvGrpSpPr/>
          <p:nvPr/>
        </p:nvGrpSpPr>
        <p:grpSpPr>
          <a:xfrm>
            <a:off x="5817911" y="928143"/>
            <a:ext cx="6483805" cy="5793332"/>
            <a:chOff x="5591023" y="937373"/>
            <a:chExt cx="6483805" cy="57933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C8912FB-E4B7-DB16-8653-711C157CB403}"/>
                </a:ext>
              </a:extLst>
            </p:cNvPr>
            <p:cNvGrpSpPr/>
            <p:nvPr/>
          </p:nvGrpSpPr>
          <p:grpSpPr>
            <a:xfrm>
              <a:off x="5591023" y="937373"/>
              <a:ext cx="1226631" cy="2876093"/>
              <a:chOff x="6127813" y="1527631"/>
              <a:chExt cx="1226631" cy="287609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EE0B54-744B-5FBA-2A4E-E9BDB37D0AA8}"/>
                  </a:ext>
                </a:extLst>
              </p:cNvPr>
              <p:cNvSpPr txBox="1"/>
              <p:nvPr/>
            </p:nvSpPr>
            <p:spPr>
              <a:xfrm>
                <a:off x="6127813" y="1527631"/>
                <a:ext cx="1226631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DOE OPA Status 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5-7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August, 2025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0C00C86-6E67-829E-3A63-B14674B5CE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02019" y="1947512"/>
                <a:ext cx="0" cy="24562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AF505E3-9C45-6A68-C57E-C6C0DC0715E8}"/>
                </a:ext>
              </a:extLst>
            </p:cNvPr>
            <p:cNvGrpSpPr/>
            <p:nvPr/>
          </p:nvGrpSpPr>
          <p:grpSpPr>
            <a:xfrm>
              <a:off x="8972953" y="3854660"/>
              <a:ext cx="1226631" cy="2876045"/>
              <a:chOff x="5906011" y="961155"/>
              <a:chExt cx="1226631" cy="287604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1C42B5-C1DA-76FA-C19B-7C5D070CF2BC}"/>
                  </a:ext>
                </a:extLst>
              </p:cNvPr>
              <p:cNvSpPr txBox="1"/>
              <p:nvPr/>
            </p:nvSpPr>
            <p:spPr>
              <a:xfrm>
                <a:off x="5906011" y="2775371"/>
                <a:ext cx="1226631" cy="1061829"/>
              </a:xfrm>
              <a:prstGeom prst="rect">
                <a:avLst/>
              </a:prstGeom>
              <a:solidFill>
                <a:schemeClr val="bg1"/>
              </a:solidFill>
              <a:ln w="444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Detector Subproject Baseline Readiness Director's Review 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US" sz="1050" dirty="0">
                    <a:solidFill>
                      <a:srgbClr val="ED7D31"/>
                    </a:solidFill>
                    <a:latin typeface="Calibri" panose="020F0502020204030204"/>
                  </a:rPr>
                  <a:t>12-14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Nov. 2025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92E363D-BA8A-07B9-66F1-147FDAB8C9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42648" y="961155"/>
                <a:ext cx="25793" cy="18228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2E10FB-481E-43A9-CA3C-FF668EAFF6B7}"/>
                </a:ext>
              </a:extLst>
            </p:cNvPr>
            <p:cNvGrpSpPr/>
            <p:nvPr/>
          </p:nvGrpSpPr>
          <p:grpSpPr>
            <a:xfrm>
              <a:off x="11186078" y="2285768"/>
              <a:ext cx="888750" cy="1506854"/>
              <a:chOff x="11186078" y="2285768"/>
              <a:chExt cx="888750" cy="150685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13F0BF-97E7-DBC7-C5F9-9D30E224BF1A}"/>
                  </a:ext>
                </a:extLst>
              </p:cNvPr>
              <p:cNvSpPr txBox="1"/>
              <p:nvPr/>
            </p:nvSpPr>
            <p:spPr>
              <a:xfrm>
                <a:off x="11186078" y="2285768"/>
                <a:ext cx="888750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DOE IPR and ICR, 13-16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Jan. 2026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B2E02F8-E053-FF25-C195-E1DA1AAC87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0939" y="2849903"/>
                <a:ext cx="0" cy="9427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1F6A843-1CB4-946C-C687-A2124D10900E}"/>
              </a:ext>
            </a:extLst>
          </p:cNvPr>
          <p:cNvSpPr txBox="1"/>
          <p:nvPr/>
        </p:nvSpPr>
        <p:spPr>
          <a:xfrm>
            <a:off x="10912072" y="3995831"/>
            <a:ext cx="122875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Ready for Technical Baseline</a:t>
            </a:r>
          </a:p>
        </p:txBody>
      </p: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5B22BE1-38E6-0B63-1315-6E7652881A2E}"/>
              </a:ext>
            </a:extLst>
          </p:cNvPr>
          <p:cNvGrpSpPr/>
          <p:nvPr/>
        </p:nvGrpSpPr>
        <p:grpSpPr>
          <a:xfrm>
            <a:off x="4216857" y="3850239"/>
            <a:ext cx="859902" cy="2946935"/>
            <a:chOff x="971130" y="3094169"/>
            <a:chExt cx="859902" cy="257187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EF9008-DFE5-A24A-B259-359E0B4CCAA3}"/>
                </a:ext>
              </a:extLst>
            </p:cNvPr>
            <p:cNvSpPr txBox="1"/>
            <p:nvPr/>
          </p:nvSpPr>
          <p:spPr>
            <a:xfrm>
              <a:off x="971130" y="4896599"/>
              <a:ext cx="859902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5th EIC RRB Meeting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June 5-6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2025</a:t>
              </a:r>
            </a:p>
          </p:txBody>
        </p:sp>
        <p:cxnSp>
          <p:nvCxnSpPr>
            <p:cNvPr id="1084" name="Straight Connector 1083">
              <a:extLst>
                <a:ext uri="{FF2B5EF4-FFF2-40B4-BE49-F238E27FC236}">
                  <a16:creationId xmlns:a16="http://schemas.microsoft.com/office/drawing/2014/main" id="{F982EE87-43B0-3710-CF0A-99B96737CBCC}"/>
                </a:ext>
              </a:extLst>
            </p:cNvPr>
            <p:cNvCxnSpPr>
              <a:cxnSpLocks/>
            </p:cNvCxnSpPr>
            <p:nvPr/>
          </p:nvCxnSpPr>
          <p:spPr>
            <a:xfrm>
              <a:off x="1391527" y="3094169"/>
              <a:ext cx="0" cy="18204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C29A10AA-2BE1-5D40-E1E9-48230A7B0878}"/>
              </a:ext>
            </a:extLst>
          </p:cNvPr>
          <p:cNvGrpSpPr/>
          <p:nvPr/>
        </p:nvGrpSpPr>
        <p:grpSpPr>
          <a:xfrm>
            <a:off x="1345242" y="1119527"/>
            <a:ext cx="10225697" cy="5296145"/>
            <a:chOff x="1345242" y="1119527"/>
            <a:chExt cx="10225697" cy="5296145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65F50065-4265-A4F1-4D08-7448F34A9856}"/>
                </a:ext>
              </a:extLst>
            </p:cNvPr>
            <p:cNvGrpSpPr/>
            <p:nvPr/>
          </p:nvGrpSpPr>
          <p:grpSpPr>
            <a:xfrm>
              <a:off x="9819867" y="3781785"/>
              <a:ext cx="1048881" cy="1793943"/>
              <a:chOff x="3659305" y="3584667"/>
              <a:chExt cx="1048881" cy="1223943"/>
            </a:xfrm>
          </p:grpSpPr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A08CF25F-69F2-7940-16C5-3E719A28F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076" y="3584667"/>
                <a:ext cx="9880" cy="5833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E38AD4E9-0E62-A649-4FDA-11DDE0D5F021}"/>
                  </a:ext>
                </a:extLst>
              </p:cNvPr>
              <p:cNvSpPr txBox="1"/>
              <p:nvPr/>
            </p:nvSpPr>
            <p:spPr>
              <a:xfrm>
                <a:off x="3659305" y="4231331"/>
                <a:ext cx="1048881" cy="577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+ Installation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(outside GST)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Nov/Dec 2025</a:t>
                </a:r>
              </a:p>
            </p:txBody>
          </p:sp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FBE8E766-3453-E9C5-7FC8-AD338A8203A9}"/>
                </a:ext>
              </a:extLst>
            </p:cNvPr>
            <p:cNvGrpSpPr/>
            <p:nvPr/>
          </p:nvGrpSpPr>
          <p:grpSpPr>
            <a:xfrm>
              <a:off x="1345242" y="1418028"/>
              <a:ext cx="1306043" cy="2341959"/>
              <a:chOff x="3490989" y="1467514"/>
              <a:chExt cx="1306043" cy="2341959"/>
            </a:xfrm>
          </p:grpSpPr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A55D02ED-04FB-3E13-C071-9A8014B9D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1592" y="2253882"/>
                <a:ext cx="0" cy="15555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F1F52E58-220B-1D1C-9D0A-A7654604A113}"/>
                  </a:ext>
                </a:extLst>
              </p:cNvPr>
              <p:cNvSpPr txBox="1"/>
              <p:nvPr/>
            </p:nvSpPr>
            <p:spPr>
              <a:xfrm>
                <a:off x="3490989" y="1467514"/>
                <a:ext cx="1306043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Cerenkov PID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1-2, 2025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FDR: BABAR DIRC Bar Refurbishment</a:t>
                </a:r>
              </a:p>
            </p:txBody>
          </p:sp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80191080-32B9-4041-109E-B57E40DE1FEA}"/>
                </a:ext>
              </a:extLst>
            </p:cNvPr>
            <p:cNvGrpSpPr/>
            <p:nvPr/>
          </p:nvGrpSpPr>
          <p:grpSpPr>
            <a:xfrm>
              <a:off x="4413227" y="1296235"/>
              <a:ext cx="1007114" cy="2508324"/>
              <a:chOff x="3243320" y="2132698"/>
              <a:chExt cx="1007114" cy="2998928"/>
            </a:xfrm>
          </p:grpSpPr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BFDC8A9E-1A7C-715F-2653-73CA99CF5C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7636" y="3245939"/>
                <a:ext cx="15045" cy="18856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5CC3C030-1F63-2A96-6523-FAE7E7E179C7}"/>
                  </a:ext>
                </a:extLst>
              </p:cNvPr>
              <p:cNvSpPr txBox="1"/>
              <p:nvPr/>
            </p:nvSpPr>
            <p:spPr>
              <a:xfrm>
                <a:off x="3243320" y="2132698"/>
                <a:ext cx="1007114" cy="107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10th Detector Advisory Committee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June 11-13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2025 </a:t>
                </a:r>
              </a:p>
            </p:txBody>
          </p:sp>
        </p:grp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E3F3AF97-F880-7416-72E6-4958977EDE0C}"/>
                </a:ext>
              </a:extLst>
            </p:cNvPr>
            <p:cNvSpPr txBox="1"/>
            <p:nvPr/>
          </p:nvSpPr>
          <p:spPr>
            <a:xfrm>
              <a:off x="7265409" y="4959928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Si Tracking  Detectors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2025</a:t>
              </a:r>
            </a:p>
          </p:txBody>
        </p:sp>
        <p:sp>
          <p:nvSpPr>
            <p:cNvPr id="1060" name="TextBox 1059">
              <a:extLst>
                <a:ext uri="{FF2B5EF4-FFF2-40B4-BE49-F238E27FC236}">
                  <a16:creationId xmlns:a16="http://schemas.microsoft.com/office/drawing/2014/main" id="{1989055B-2AED-269A-4DD0-F74A309B6B06}"/>
                </a:ext>
              </a:extLst>
            </p:cNvPr>
            <p:cNvSpPr txBox="1"/>
            <p:nvPr/>
          </p:nvSpPr>
          <p:spPr>
            <a:xfrm>
              <a:off x="7415873" y="5630353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AC-LGAD  Detectors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Fall 2025</a:t>
              </a:r>
            </a:p>
          </p:txBody>
        </p:sp>
        <p:grpSp>
          <p:nvGrpSpPr>
            <p:cNvPr id="1064" name="Group 1063">
              <a:extLst>
                <a:ext uri="{FF2B5EF4-FFF2-40B4-BE49-F238E27FC236}">
                  <a16:creationId xmlns:a16="http://schemas.microsoft.com/office/drawing/2014/main" id="{66F18D52-024A-D349-60DC-CC26F3A2B333}"/>
                </a:ext>
              </a:extLst>
            </p:cNvPr>
            <p:cNvGrpSpPr/>
            <p:nvPr/>
          </p:nvGrpSpPr>
          <p:grpSpPr>
            <a:xfrm>
              <a:off x="6196840" y="1782392"/>
              <a:ext cx="1226631" cy="1986628"/>
              <a:chOff x="6196840" y="1782392"/>
              <a:chExt cx="1226631" cy="1986628"/>
            </a:xfrm>
          </p:grpSpPr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09A940AA-5FA1-DA03-9ED3-483405FD0722}"/>
                  </a:ext>
                </a:extLst>
              </p:cNvPr>
              <p:cNvSpPr txBox="1"/>
              <p:nvPr/>
            </p:nvSpPr>
            <p:spPr>
              <a:xfrm>
                <a:off x="6196840" y="1782392"/>
                <a:ext cx="122663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Barrel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EMCal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~August 2025</a:t>
                </a:r>
              </a:p>
            </p:txBody>
          </p:sp>
          <p:cxnSp>
            <p:nvCxnSpPr>
              <p:cNvPr id="1062" name="Straight Connector 1061">
                <a:extLst>
                  <a:ext uri="{FF2B5EF4-FFF2-40B4-BE49-F238E27FC236}">
                    <a16:creationId xmlns:a16="http://schemas.microsoft.com/office/drawing/2014/main" id="{B573FB0B-EC8F-2BBC-1DB5-B2A0CF8D60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380081"/>
                <a:ext cx="0" cy="138893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587CFFEA-6F94-D09A-E01E-F60D3E735E31}"/>
                </a:ext>
              </a:extLst>
            </p:cNvPr>
            <p:cNvGrpSpPr/>
            <p:nvPr/>
          </p:nvGrpSpPr>
          <p:grpSpPr>
            <a:xfrm>
              <a:off x="6496596" y="2642154"/>
              <a:ext cx="1226631" cy="1166227"/>
              <a:chOff x="6021832" y="1866475"/>
              <a:chExt cx="1226631" cy="1166227"/>
            </a:xfrm>
          </p:grpSpPr>
          <p:cxnSp>
            <p:nvCxnSpPr>
              <p:cNvPr id="1073" name="Straight Connector 1072">
                <a:extLst>
                  <a:ext uri="{FF2B5EF4-FFF2-40B4-BE49-F238E27FC236}">
                    <a16:creationId xmlns:a16="http://schemas.microsoft.com/office/drawing/2014/main" id="{CEB7FE3A-7098-F235-1C9D-0DEE025AE4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380081"/>
                <a:ext cx="0" cy="6526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2" name="TextBox 1071">
                <a:extLst>
                  <a:ext uri="{FF2B5EF4-FFF2-40B4-BE49-F238E27FC236}">
                    <a16:creationId xmlns:a16="http://schemas.microsoft.com/office/drawing/2014/main" id="{35FB91D3-93D1-4A79-AC03-C7C01383CDAE}"/>
                  </a:ext>
                </a:extLst>
              </p:cNvPr>
              <p:cNvSpPr txBox="1"/>
              <p:nvPr/>
            </p:nvSpPr>
            <p:spPr>
              <a:xfrm>
                <a:off x="6021832" y="1866475"/>
                <a:ext cx="1226631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Elec./DAQ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August 2025 (late)</a:t>
                </a:r>
              </a:p>
            </p:txBody>
          </p:sp>
        </p:grpSp>
        <p:grpSp>
          <p:nvGrpSpPr>
            <p:cNvPr id="1065" name="Group 1064">
              <a:extLst>
                <a:ext uri="{FF2B5EF4-FFF2-40B4-BE49-F238E27FC236}">
                  <a16:creationId xmlns:a16="http://schemas.microsoft.com/office/drawing/2014/main" id="{8353EB94-74CF-AC63-B692-6A2BB2787001}"/>
                </a:ext>
              </a:extLst>
            </p:cNvPr>
            <p:cNvGrpSpPr/>
            <p:nvPr/>
          </p:nvGrpSpPr>
          <p:grpSpPr>
            <a:xfrm>
              <a:off x="7119042" y="1576846"/>
              <a:ext cx="1226631" cy="2204939"/>
              <a:chOff x="5999017" y="1564081"/>
              <a:chExt cx="1226631" cy="2204939"/>
            </a:xfrm>
          </p:grpSpPr>
          <p:sp>
            <p:nvSpPr>
              <p:cNvPr id="1066" name="TextBox 1065">
                <a:extLst>
                  <a:ext uri="{FF2B5EF4-FFF2-40B4-BE49-F238E27FC236}">
                    <a16:creationId xmlns:a16="http://schemas.microsoft.com/office/drawing/2014/main" id="{87384E81-DAFE-1795-9851-A6CF96C3C6CC}"/>
                  </a:ext>
                </a:extLst>
              </p:cNvPr>
              <p:cNvSpPr txBox="1"/>
              <p:nvPr/>
            </p:nvSpPr>
            <p:spPr>
              <a:xfrm>
                <a:off x="5999017" y="1564081"/>
                <a:ext cx="1226631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PDR2: Backwards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HCal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~Sept. 2025</a:t>
                </a:r>
              </a:p>
            </p:txBody>
          </p:sp>
          <p:cxnSp>
            <p:nvCxnSpPr>
              <p:cNvPr id="1068" name="Straight Connector 1067">
                <a:extLst>
                  <a:ext uri="{FF2B5EF4-FFF2-40B4-BE49-F238E27FC236}">
                    <a16:creationId xmlns:a16="http://schemas.microsoft.com/office/drawing/2014/main" id="{EAD9C827-C599-6B11-3BF9-2701380F7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163340"/>
                <a:ext cx="0" cy="16056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5" name="Group 1074">
              <a:extLst>
                <a:ext uri="{FF2B5EF4-FFF2-40B4-BE49-F238E27FC236}">
                  <a16:creationId xmlns:a16="http://schemas.microsoft.com/office/drawing/2014/main" id="{8AC227E0-4EAF-1F5C-118F-3B65BABA34E0}"/>
                </a:ext>
              </a:extLst>
            </p:cNvPr>
            <p:cNvGrpSpPr/>
            <p:nvPr/>
          </p:nvGrpSpPr>
          <p:grpSpPr>
            <a:xfrm>
              <a:off x="9431679" y="1191557"/>
              <a:ext cx="1226631" cy="2570545"/>
              <a:chOff x="5964999" y="1680410"/>
              <a:chExt cx="1226631" cy="2088610"/>
            </a:xfrm>
          </p:grpSpPr>
          <p:sp>
            <p:nvSpPr>
              <p:cNvPr id="1076" name="TextBox 1075">
                <a:extLst>
                  <a:ext uri="{FF2B5EF4-FFF2-40B4-BE49-F238E27FC236}">
                    <a16:creationId xmlns:a16="http://schemas.microsoft.com/office/drawing/2014/main" id="{6E22BF83-9FE3-1F93-4E80-BDA767687575}"/>
                  </a:ext>
                </a:extLst>
              </p:cNvPr>
              <p:cNvSpPr txBox="1"/>
              <p:nvPr/>
            </p:nvSpPr>
            <p:spPr>
              <a:xfrm>
                <a:off x="5964999" y="1680410"/>
                <a:ext cx="1226631" cy="468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DAQ - Slow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Controls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Nov./Dec. 2025</a:t>
                </a:r>
              </a:p>
            </p:txBody>
          </p:sp>
          <p:cxnSp>
            <p:nvCxnSpPr>
              <p:cNvPr id="1077" name="Straight Connector 1076">
                <a:extLst>
                  <a:ext uri="{FF2B5EF4-FFF2-40B4-BE49-F238E27FC236}">
                    <a16:creationId xmlns:a16="http://schemas.microsoft.com/office/drawing/2014/main" id="{E384A366-4A22-6C4F-8C47-96FD032C6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2163340"/>
                <a:ext cx="0" cy="16056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0070B11E-403E-7083-FA94-FC07495B41FF}"/>
                </a:ext>
              </a:extLst>
            </p:cNvPr>
            <p:cNvGrpSpPr/>
            <p:nvPr/>
          </p:nvGrpSpPr>
          <p:grpSpPr>
            <a:xfrm>
              <a:off x="10522058" y="3843725"/>
              <a:ext cx="1048881" cy="2571947"/>
              <a:chOff x="3991115" y="2950530"/>
              <a:chExt cx="1048881" cy="1754747"/>
            </a:xfrm>
          </p:grpSpPr>
          <p:cxnSp>
            <p:nvCxnSpPr>
              <p:cNvPr id="1079" name="Straight Connector 1078">
                <a:extLst>
                  <a:ext uri="{FF2B5EF4-FFF2-40B4-BE49-F238E27FC236}">
                    <a16:creationId xmlns:a16="http://schemas.microsoft.com/office/drawing/2014/main" id="{B2C24C02-30B2-A55F-03F5-B2B317A874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8016" y="2950530"/>
                <a:ext cx="4940" cy="12174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1" name="TextBox 1080">
                <a:extLst>
                  <a:ext uri="{FF2B5EF4-FFF2-40B4-BE49-F238E27FC236}">
                    <a16:creationId xmlns:a16="http://schemas.microsoft.com/office/drawing/2014/main" id="{F6C43950-D12C-B95F-A133-3303D776202D}"/>
                  </a:ext>
                </a:extLst>
              </p:cNvPr>
              <p:cNvSpPr txBox="1"/>
              <p:nvPr/>
            </p:nvSpPr>
            <p:spPr>
              <a:xfrm>
                <a:off x="3991115" y="4201313"/>
                <a:ext cx="1048881" cy="5039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PDR: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+ Installation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(inside GST)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Nov/Dec 2025</a:t>
                </a:r>
              </a:p>
            </p:txBody>
          </p:sp>
        </p:grpSp>
        <p:grpSp>
          <p:nvGrpSpPr>
            <p:cNvPr id="1083" name="Group 1082">
              <a:extLst>
                <a:ext uri="{FF2B5EF4-FFF2-40B4-BE49-F238E27FC236}">
                  <a16:creationId xmlns:a16="http://schemas.microsoft.com/office/drawing/2014/main" id="{3C071479-968E-FC84-8BBD-D51C298275D5}"/>
                </a:ext>
              </a:extLst>
            </p:cNvPr>
            <p:cNvGrpSpPr/>
            <p:nvPr/>
          </p:nvGrpSpPr>
          <p:grpSpPr>
            <a:xfrm>
              <a:off x="9982938" y="2469070"/>
              <a:ext cx="1226631" cy="1308790"/>
              <a:chOff x="5869818" y="2705606"/>
              <a:chExt cx="1226631" cy="1063414"/>
            </a:xfrm>
          </p:grpSpPr>
          <p:cxnSp>
            <p:nvCxnSpPr>
              <p:cNvPr id="1086" name="Straight Connector 1085">
                <a:extLst>
                  <a:ext uri="{FF2B5EF4-FFF2-40B4-BE49-F238E27FC236}">
                    <a16:creationId xmlns:a16="http://schemas.microsoft.com/office/drawing/2014/main" id="{0FCD334C-2042-C479-0F67-9DB6897CAD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579" y="3119886"/>
                <a:ext cx="0" cy="64913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5" name="TextBox 1084">
                <a:extLst>
                  <a:ext uri="{FF2B5EF4-FFF2-40B4-BE49-F238E27FC236}">
                    <a16:creationId xmlns:a16="http://schemas.microsoft.com/office/drawing/2014/main" id="{0033D5FF-E00E-1626-54AB-7AF401DCDE82}"/>
                  </a:ext>
                </a:extLst>
              </p:cNvPr>
              <p:cNvSpPr txBox="1"/>
              <p:nvPr/>
            </p:nvSpPr>
            <p:spPr>
              <a:xfrm>
                <a:off x="5869818" y="2705606"/>
                <a:ext cx="1226631" cy="468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PDR3:  IR 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Integ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&amp; Aux. Det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Nov./Dec. 2025</a:t>
                </a:r>
              </a:p>
            </p:txBody>
          </p:sp>
        </p:grpSp>
        <p:sp>
          <p:nvSpPr>
            <p:cNvPr id="1089" name="TextBox 1088">
              <a:extLst>
                <a:ext uri="{FF2B5EF4-FFF2-40B4-BE49-F238E27FC236}">
                  <a16:creationId xmlns:a16="http://schemas.microsoft.com/office/drawing/2014/main" id="{21F3360B-F23F-2584-9933-9248AEE53B10}"/>
                </a:ext>
              </a:extLst>
            </p:cNvPr>
            <p:cNvSpPr txBox="1"/>
            <p:nvPr/>
          </p:nvSpPr>
          <p:spPr>
            <a:xfrm>
              <a:off x="8254265" y="1119527"/>
              <a:ext cx="122663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Polarimetry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Sept./Oct 2025</a:t>
              </a:r>
            </a:p>
          </p:txBody>
        </p:sp>
        <p:sp>
          <p:nvSpPr>
            <p:cNvPr id="1094" name="TextBox 1093">
              <a:extLst>
                <a:ext uri="{FF2B5EF4-FFF2-40B4-BE49-F238E27FC236}">
                  <a16:creationId xmlns:a16="http://schemas.microsoft.com/office/drawing/2014/main" id="{CDCC5381-0CB3-D2A1-37D1-F97642E724CB}"/>
                </a:ext>
              </a:extLst>
            </p:cNvPr>
            <p:cNvSpPr txBox="1"/>
            <p:nvPr/>
          </p:nvSpPr>
          <p:spPr>
            <a:xfrm>
              <a:off x="6026517" y="4781162"/>
              <a:ext cx="1226631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FDR: Backward &amp; Forward EM Calorimetry, Barrel &amp; Forward HCAL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July 2025</a:t>
              </a:r>
            </a:p>
          </p:txBody>
        </p:sp>
        <p:grpSp>
          <p:nvGrpSpPr>
            <p:cNvPr id="1100" name="Group 1099">
              <a:extLst>
                <a:ext uri="{FF2B5EF4-FFF2-40B4-BE49-F238E27FC236}">
                  <a16:creationId xmlns:a16="http://schemas.microsoft.com/office/drawing/2014/main" id="{755C75AE-A62C-2ED9-1B7B-E9D0FCA59CCC}"/>
                </a:ext>
              </a:extLst>
            </p:cNvPr>
            <p:cNvGrpSpPr/>
            <p:nvPr/>
          </p:nvGrpSpPr>
          <p:grpSpPr>
            <a:xfrm>
              <a:off x="2458864" y="3812359"/>
              <a:ext cx="1178610" cy="1300384"/>
              <a:chOff x="3666811" y="3225098"/>
              <a:chExt cx="1178610" cy="1554727"/>
            </a:xfrm>
          </p:grpSpPr>
          <p:sp>
            <p:nvSpPr>
              <p:cNvPr id="1104" name="TextBox 1103">
                <a:extLst>
                  <a:ext uri="{FF2B5EF4-FFF2-40B4-BE49-F238E27FC236}">
                    <a16:creationId xmlns:a16="http://schemas.microsoft.com/office/drawing/2014/main" id="{65451B28-2606-6261-FA7B-39F9D42C9143}"/>
                  </a:ext>
                </a:extLst>
              </p:cNvPr>
              <p:cNvSpPr txBox="1"/>
              <p:nvPr/>
            </p:nvSpPr>
            <p:spPr>
              <a:xfrm>
                <a:off x="3666811" y="4089872"/>
                <a:ext cx="1178610" cy="68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Detector R&amp;D Day (</a:t>
                </a:r>
                <a:r>
                  <a:rPr kumimoji="0" lang="en-US" sz="10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/Project)</a:t>
                </a:r>
                <a:b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16-17</a:t>
                </a:r>
                <a:r>
                  <a:rPr kumimoji="0" lang="en-US" sz="105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April 2025 </a:t>
                </a:r>
              </a:p>
            </p:txBody>
          </p:sp>
          <p:cxnSp>
            <p:nvCxnSpPr>
              <p:cNvPr id="1105" name="Straight Connector 1104">
                <a:extLst>
                  <a:ext uri="{FF2B5EF4-FFF2-40B4-BE49-F238E27FC236}">
                    <a16:creationId xmlns:a16="http://schemas.microsoft.com/office/drawing/2014/main" id="{ECBFA884-C239-EC8A-C08C-3097201231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0843" y="3225098"/>
                <a:ext cx="0" cy="8324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1873D8A7-B6F2-7210-9276-F3AE0F4358F8}"/>
                </a:ext>
              </a:extLst>
            </p:cNvPr>
            <p:cNvSpPr txBox="1"/>
            <p:nvPr/>
          </p:nvSpPr>
          <p:spPr>
            <a:xfrm>
              <a:off x="6323607" y="5658120"/>
              <a:ext cx="104888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PDR2: MPGD Detectors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Summer 2025</a:t>
              </a:r>
            </a:p>
          </p:txBody>
        </p:sp>
        <p:sp>
          <p:nvSpPr>
            <p:cNvPr id="1069" name="TextBox 1068">
              <a:extLst>
                <a:ext uri="{FF2B5EF4-FFF2-40B4-BE49-F238E27FC236}">
                  <a16:creationId xmlns:a16="http://schemas.microsoft.com/office/drawing/2014/main" id="{1F361114-952E-F393-5327-9A4512590CC1}"/>
                </a:ext>
              </a:extLst>
            </p:cNvPr>
            <p:cNvSpPr txBox="1"/>
            <p:nvPr/>
          </p:nvSpPr>
          <p:spPr>
            <a:xfrm>
              <a:off x="8473113" y="2549608"/>
              <a:ext cx="122663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PDR: Magnet/</a:t>
              </a:r>
              <a:r>
                <a:rPr kumimoji="0" lang="en-US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Cryo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Infrastructure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Sept./Oct. 2025</a:t>
              </a:r>
            </a:p>
          </p:txBody>
        </p:sp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1FEF40E6-2D17-06BF-F16C-355144A58F9B}"/>
              </a:ext>
            </a:extLst>
          </p:cNvPr>
          <p:cNvGrpSpPr/>
          <p:nvPr/>
        </p:nvGrpSpPr>
        <p:grpSpPr>
          <a:xfrm>
            <a:off x="1660870" y="1377858"/>
            <a:ext cx="9910069" cy="4675150"/>
            <a:chOff x="1660870" y="1377858"/>
            <a:chExt cx="9910069" cy="4675150"/>
          </a:xfrm>
        </p:grpSpPr>
        <p:grpSp>
          <p:nvGrpSpPr>
            <p:cNvPr id="1057" name="Group 1056">
              <a:extLst>
                <a:ext uri="{FF2B5EF4-FFF2-40B4-BE49-F238E27FC236}">
                  <a16:creationId xmlns:a16="http://schemas.microsoft.com/office/drawing/2014/main" id="{30BB4AFA-9BCE-99E9-5765-E7D3BCC62E2F}"/>
                </a:ext>
              </a:extLst>
            </p:cNvPr>
            <p:cNvGrpSpPr/>
            <p:nvPr/>
          </p:nvGrpSpPr>
          <p:grpSpPr>
            <a:xfrm>
              <a:off x="3332040" y="2147067"/>
              <a:ext cx="1070606" cy="1669597"/>
              <a:chOff x="3923024" y="2152198"/>
              <a:chExt cx="1070606" cy="1669597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0285ACE-41A2-E2E5-01EE-CCCB52473273}"/>
                  </a:ext>
                </a:extLst>
              </p:cNvPr>
              <p:cNvSpPr txBox="1"/>
              <p:nvPr/>
            </p:nvSpPr>
            <p:spPr>
              <a:xfrm>
                <a:off x="3923024" y="2152198"/>
                <a:ext cx="1070606" cy="10618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Software and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Computing Technical Interchange – May 12</a:t>
                </a:r>
                <a:r>
                  <a:rPr kumimoji="0" lang="en-US" sz="10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055" name="Straight Connector 1054">
                <a:extLst>
                  <a:ext uri="{FF2B5EF4-FFF2-40B4-BE49-F238E27FC236}">
                    <a16:creationId xmlns:a16="http://schemas.microsoft.com/office/drawing/2014/main" id="{751484D4-6ADF-D0B2-9A79-8AC7E588B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310" y="3214027"/>
                <a:ext cx="0" cy="6077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F65D60-FF65-A57E-6384-53ED19785CCC}"/>
                </a:ext>
              </a:extLst>
            </p:cNvPr>
            <p:cNvGrpSpPr/>
            <p:nvPr/>
          </p:nvGrpSpPr>
          <p:grpSpPr>
            <a:xfrm>
              <a:off x="2815809" y="1377858"/>
              <a:ext cx="1237691" cy="2430725"/>
              <a:chOff x="7432359" y="1150419"/>
              <a:chExt cx="1237691" cy="243072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13CC3DC5-294F-C15D-9B7C-184F7441BD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1766799"/>
                <a:ext cx="0" cy="18143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795986-B893-FFE2-60C1-92CAEB953B68}"/>
                  </a:ext>
                </a:extLst>
              </p:cNvPr>
              <p:cNvSpPr txBox="1"/>
              <p:nvPr/>
            </p:nvSpPr>
            <p:spPr>
              <a:xfrm>
                <a:off x="7432359" y="1150419"/>
                <a:ext cx="1237691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Early Physics Workshop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24-25, 2025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0A6558E-336E-F7B0-A3B3-110366CDE69D}"/>
                </a:ext>
              </a:extLst>
            </p:cNvPr>
            <p:cNvGrpSpPr/>
            <p:nvPr/>
          </p:nvGrpSpPr>
          <p:grpSpPr>
            <a:xfrm>
              <a:off x="10344308" y="1681176"/>
              <a:ext cx="1226631" cy="2025964"/>
              <a:chOff x="1944555" y="2164579"/>
              <a:chExt cx="680654" cy="184515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9FBF5BE-C3C5-9760-3D1A-3304B9A987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6383" y="2661458"/>
                <a:ext cx="2882" cy="134827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01AD7F-DDE1-F6FA-5384-A1FF51E96FB6}"/>
                  </a:ext>
                </a:extLst>
              </p:cNvPr>
              <p:cNvSpPr txBox="1"/>
              <p:nvPr/>
            </p:nvSpPr>
            <p:spPr>
              <a:xfrm>
                <a:off x="1944555" y="2164579"/>
                <a:ext cx="680654" cy="476524"/>
              </a:xfrm>
              <a:prstGeom prst="rect">
                <a:avLst/>
              </a:prstGeom>
              <a:solidFill>
                <a:schemeClr val="bg1"/>
              </a:solidFill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pre-TDR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V2.1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0205390-DCEC-7A4A-F755-B710CAD222A2}"/>
                </a:ext>
              </a:extLst>
            </p:cNvPr>
            <p:cNvGrpSpPr/>
            <p:nvPr/>
          </p:nvGrpSpPr>
          <p:grpSpPr>
            <a:xfrm>
              <a:off x="1660870" y="3800530"/>
              <a:ext cx="766204" cy="1640677"/>
              <a:chOff x="3733929" y="3225098"/>
              <a:chExt cx="766204" cy="1961579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EC16FC-55C9-354D-5BE8-FF153E700585}"/>
                  </a:ext>
                </a:extLst>
              </p:cNvPr>
              <p:cNvSpPr txBox="1"/>
              <p:nvPr/>
            </p:nvSpPr>
            <p:spPr>
              <a:xfrm>
                <a:off x="3733929" y="4496724"/>
                <a:ext cx="766204" cy="689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EICO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2-4</a:t>
                </a:r>
                <a:r>
                  <a:rPr kumimoji="0" lang="en-US" sz="105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April 2025 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5659BF5-40BF-8932-626E-D951B1DD28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4574" y="3225098"/>
                <a:ext cx="6269" cy="121264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BC11A1E-CD77-7311-300E-BE82D981D6D2}"/>
                </a:ext>
              </a:extLst>
            </p:cNvPr>
            <p:cNvGrpSpPr/>
            <p:nvPr/>
          </p:nvGrpSpPr>
          <p:grpSpPr>
            <a:xfrm>
              <a:off x="3088034" y="3800530"/>
              <a:ext cx="1237691" cy="2252478"/>
              <a:chOff x="7340205" y="477818"/>
              <a:chExt cx="1237691" cy="2252478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FB02C6C-49E7-116D-EB2C-F61A877CB1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5835" y="477818"/>
                <a:ext cx="0" cy="16406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85B80F-C463-AE07-8665-7DE674CBFDAF}"/>
                  </a:ext>
                </a:extLst>
              </p:cNvPr>
              <p:cNvSpPr txBox="1"/>
              <p:nvPr/>
            </p:nvSpPr>
            <p:spPr>
              <a:xfrm>
                <a:off x="7340205" y="2153215"/>
                <a:ext cx="1237691" cy="5770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HSF-India/</a:t>
                </a: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Workshop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May 13-17</a:t>
                </a:r>
                <a:r>
                  <a:rPr kumimoji="0" lang="en-US" sz="105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FF18E07-2EC3-E200-8A70-EE007B9AD42D}"/>
                </a:ext>
              </a:extLst>
            </p:cNvPr>
            <p:cNvGrpSpPr/>
            <p:nvPr/>
          </p:nvGrpSpPr>
          <p:grpSpPr>
            <a:xfrm>
              <a:off x="2307412" y="2242651"/>
              <a:ext cx="943457" cy="1526370"/>
              <a:chOff x="7408957" y="2038142"/>
              <a:chExt cx="943457" cy="154300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3E7D35E-3D3C-DDE9-F2E4-9B1435988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0350" y="2782457"/>
                <a:ext cx="0" cy="7986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F035E0-06BB-41F7-DB4F-FFCBEC83DD9E}"/>
                  </a:ext>
                </a:extLst>
              </p:cNvPr>
              <p:cNvSpPr txBox="1"/>
              <p:nvPr/>
            </p:nvSpPr>
            <p:spPr>
              <a:xfrm>
                <a:off x="7408957" y="2038142"/>
                <a:ext cx="943457" cy="746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BIC In-Person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Workshop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April </a:t>
                </a: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9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-11,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A9070AE-727B-54F7-8CB1-A145961E33D3}"/>
                </a:ext>
              </a:extLst>
            </p:cNvPr>
            <p:cNvGrpSpPr/>
            <p:nvPr/>
          </p:nvGrpSpPr>
          <p:grpSpPr>
            <a:xfrm>
              <a:off x="5248332" y="2015480"/>
              <a:ext cx="943457" cy="1753542"/>
              <a:chOff x="8104060" y="1763666"/>
              <a:chExt cx="943457" cy="1772649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6470837-4A8F-E565-C784-4556B79C5A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5416" y="2513883"/>
                <a:ext cx="653" cy="10224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B04BD7E-F64F-AC0A-CB32-11E99CA1D5E8}"/>
                  </a:ext>
                </a:extLst>
              </p:cNvPr>
              <p:cNvSpPr txBox="1"/>
              <p:nvPr/>
            </p:nvSpPr>
            <p:spPr>
              <a:xfrm>
                <a:off x="8104060" y="1763666"/>
                <a:ext cx="943457" cy="746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SVT </a:t>
                </a: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Working Meeting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July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9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-11,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2025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F27F832-D0C4-550F-3C79-D1C5B7323191}"/>
                </a:ext>
              </a:extLst>
            </p:cNvPr>
            <p:cNvGrpSpPr/>
            <p:nvPr/>
          </p:nvGrpSpPr>
          <p:grpSpPr>
            <a:xfrm>
              <a:off x="3803683" y="3817645"/>
              <a:ext cx="944630" cy="1659804"/>
              <a:chOff x="7518391" y="477818"/>
              <a:chExt cx="944630" cy="165980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7C7139A-9E96-7ECE-6BD9-D9A891FF1F6C}"/>
                  </a:ext>
                </a:extLst>
              </p:cNvPr>
              <p:cNvCxnSpPr>
                <a:cxnSpLocks/>
                <a:endCxn id="63" idx="0"/>
              </p:cNvCxnSpPr>
              <p:nvPr/>
            </p:nvCxnSpPr>
            <p:spPr>
              <a:xfrm>
                <a:off x="7975835" y="477818"/>
                <a:ext cx="14871" cy="921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EC4600A-07E4-13E0-BA4C-D918F0B0E516}"/>
                  </a:ext>
                </a:extLst>
              </p:cNvPr>
              <p:cNvSpPr txBox="1"/>
              <p:nvPr/>
            </p:nvSpPr>
            <p:spPr>
              <a:xfrm>
                <a:off x="7518391" y="1398958"/>
                <a:ext cx="944630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Calorimetry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Workshop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lang="en-US" sz="1050" b="1" dirty="0">
                    <a:solidFill>
                      <a:srgbClr val="4472C4"/>
                    </a:solidFill>
                    <a:latin typeface="Calibri" panose="020F0502020204030204"/>
                  </a:rPr>
                  <a:t>June 5-9</a:t>
                </a:r>
                <a:r>
                  <a:rPr kumimoji="0" lang="en-US" sz="1050" b="1" i="0" u="none" strike="noStrike" kern="1200" cap="none" spc="0" normalizeH="0" baseline="3000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2025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30783E-5627-E6D5-6EC5-95B65DBC5B4C}"/>
                </a:ext>
              </a:extLst>
            </p:cNvPr>
            <p:cNvGrpSpPr/>
            <p:nvPr/>
          </p:nvGrpSpPr>
          <p:grpSpPr>
            <a:xfrm>
              <a:off x="8153400" y="1897387"/>
              <a:ext cx="1266104" cy="1885620"/>
              <a:chOff x="1852985" y="2163821"/>
              <a:chExt cx="787682" cy="158168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B02CA8-B607-1E93-B22B-5D6D446A9FB8}"/>
                  </a:ext>
                </a:extLst>
              </p:cNvPr>
              <p:cNvSpPr txBox="1"/>
              <p:nvPr/>
            </p:nvSpPr>
            <p:spPr>
              <a:xfrm>
                <a:off x="1852985" y="2163821"/>
                <a:ext cx="787682" cy="4840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ePIC</a:t>
                </a: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Software and 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Computing Review</a:t>
                </a:r>
                <a:b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~Oct 2025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08140A9-5213-5160-95F7-DF20AE808F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96764" y="2631580"/>
                <a:ext cx="2698" cy="11139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Picture 4" descr="You Are Here PNG Transparent Images Free Download | Vector Files | Pngtree">
            <a:extLst>
              <a:ext uri="{FF2B5EF4-FFF2-40B4-BE49-F238E27FC236}">
                <a16:creationId xmlns:a16="http://schemas.microsoft.com/office/drawing/2014/main" id="{CCE87F71-02C8-94F2-D313-E6F14F39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58" y="2704512"/>
            <a:ext cx="1241874" cy="124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11A8976-659A-2236-2E52-2063EAC9F541}"/>
              </a:ext>
            </a:extLst>
          </p:cNvPr>
          <p:cNvSpPr txBox="1"/>
          <p:nvPr/>
        </p:nvSpPr>
        <p:spPr>
          <a:xfrm>
            <a:off x="4957958" y="5024865"/>
            <a:ext cx="1017728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hpDIRC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Annual Meeting Jun 26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July 2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05224D-BCBA-A866-0870-B9CC2DFDECD3}"/>
              </a:ext>
            </a:extLst>
          </p:cNvPr>
          <p:cNvCxnSpPr>
            <a:cxnSpLocks/>
          </p:cNvCxnSpPr>
          <p:nvPr/>
        </p:nvCxnSpPr>
        <p:spPr>
          <a:xfrm>
            <a:off x="5295827" y="3850239"/>
            <a:ext cx="0" cy="1042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5A33CBBE-49C2-1703-DBFD-D07A5E1CC106}"/>
              </a:ext>
            </a:extLst>
          </p:cNvPr>
          <p:cNvGrpSpPr/>
          <p:nvPr/>
        </p:nvGrpSpPr>
        <p:grpSpPr>
          <a:xfrm>
            <a:off x="5372975" y="3814584"/>
            <a:ext cx="1337187" cy="921375"/>
            <a:chOff x="4841810" y="4318128"/>
            <a:chExt cx="1337187" cy="9213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1EE819-0FF0-9036-0C8D-F93D9E5D21B8}"/>
                </a:ext>
              </a:extLst>
            </p:cNvPr>
            <p:cNvSpPr txBox="1"/>
            <p:nvPr/>
          </p:nvSpPr>
          <p:spPr>
            <a:xfrm>
              <a:off x="4841810" y="4500839"/>
              <a:ext cx="1337187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EICUG/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ePIC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Collab. Mtg. July 14-18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FF325E-EDCA-FD01-8C5B-F473AED78D4C}"/>
                </a:ext>
              </a:extLst>
            </p:cNvPr>
            <p:cNvCxnSpPr>
              <a:cxnSpLocks/>
            </p:cNvCxnSpPr>
            <p:nvPr/>
          </p:nvCxnSpPr>
          <p:spPr>
            <a:xfrm>
              <a:off x="5286746" y="4318128"/>
              <a:ext cx="0" cy="1711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04813242-DDD4-4EEA-2DD8-9D3DC535D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20C9E23A-CBB3-CA71-1BDE-12CE24B3D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F7FD86CE-8FF5-5B74-C8F7-63A309D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29D56DAA-D881-F8FD-9A23-1B6DADF9342D}"/>
              </a:ext>
            </a:extLst>
          </p:cNvPr>
          <p:cNvSpPr txBox="1"/>
          <p:nvPr/>
        </p:nvSpPr>
        <p:spPr>
          <a:xfrm>
            <a:off x="5090690" y="5999465"/>
            <a:ext cx="1178610" cy="41549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Italy Meeting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16-18 June 2025</a:t>
            </a:r>
          </a:p>
        </p:txBody>
      </p:sp>
      <p:cxnSp>
        <p:nvCxnSpPr>
          <p:cNvPr id="1037" name="Connector: Elbow 1036">
            <a:extLst>
              <a:ext uri="{FF2B5EF4-FFF2-40B4-BE49-F238E27FC236}">
                <a16:creationId xmlns:a16="http://schemas.microsoft.com/office/drawing/2014/main" id="{526D4E1F-6897-86FA-37C1-7BB818215C2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75077" y="4753325"/>
            <a:ext cx="2128919" cy="322747"/>
          </a:xfrm>
          <a:prstGeom prst="bentConnector3">
            <a:avLst>
              <a:gd name="adj1" fmla="val 8992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A6545A7-EBE8-824F-BEE1-5E5B161E5EF4}"/>
              </a:ext>
            </a:extLst>
          </p:cNvPr>
          <p:cNvSpPr txBox="1"/>
          <p:nvPr/>
        </p:nvSpPr>
        <p:spPr>
          <a:xfrm>
            <a:off x="6942898" y="698689"/>
            <a:ext cx="1266104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Physics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preTDR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Early Science Workshop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2025</a:t>
            </a: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D1BB0987-EA5C-D144-476F-957B80B8DEC8}"/>
              </a:ext>
            </a:extLst>
          </p:cNvPr>
          <p:cNvGrpSpPr/>
          <p:nvPr/>
        </p:nvGrpSpPr>
        <p:grpSpPr>
          <a:xfrm>
            <a:off x="6008756" y="1099951"/>
            <a:ext cx="5487450" cy="5277980"/>
            <a:chOff x="6008756" y="1099951"/>
            <a:chExt cx="5487450" cy="5277980"/>
          </a:xfrm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79CB8A52-819E-6050-2CBE-74D4FEBFF1E8}"/>
                </a:ext>
              </a:extLst>
            </p:cNvPr>
            <p:cNvSpPr/>
            <p:nvPr/>
          </p:nvSpPr>
          <p:spPr>
            <a:xfrm>
              <a:off x="6201718" y="1834609"/>
              <a:ext cx="985512" cy="48212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ADBE4428-A3BA-91F9-0CAC-8677B176ABB0}"/>
                </a:ext>
              </a:extLst>
            </p:cNvPr>
            <p:cNvSpPr/>
            <p:nvPr/>
          </p:nvSpPr>
          <p:spPr>
            <a:xfrm>
              <a:off x="7193897" y="1606940"/>
              <a:ext cx="985512" cy="48212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52AB6419-FA8D-7F7C-C588-B78CC8638CBE}"/>
                </a:ext>
              </a:extLst>
            </p:cNvPr>
            <p:cNvSpPr/>
            <p:nvPr/>
          </p:nvSpPr>
          <p:spPr>
            <a:xfrm>
              <a:off x="8308657" y="1099951"/>
              <a:ext cx="1035568" cy="48212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E0DE63C8-281A-3356-A461-BE3BABF0FD79}"/>
                </a:ext>
              </a:extLst>
            </p:cNvPr>
            <p:cNvSpPr/>
            <p:nvPr/>
          </p:nvSpPr>
          <p:spPr>
            <a:xfrm>
              <a:off x="9489444" y="1212936"/>
              <a:ext cx="967790" cy="54461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D95F542A-4840-4A3A-169D-FA795161BC09}"/>
                </a:ext>
              </a:extLst>
            </p:cNvPr>
            <p:cNvSpPr/>
            <p:nvPr/>
          </p:nvSpPr>
          <p:spPr>
            <a:xfrm>
              <a:off x="6518425" y="2637727"/>
              <a:ext cx="1140244" cy="38556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9D6D1E91-E6B8-B3C1-8631-4FAEC8B74E60}"/>
                </a:ext>
              </a:extLst>
            </p:cNvPr>
            <p:cNvSpPr/>
            <p:nvPr/>
          </p:nvSpPr>
          <p:spPr>
            <a:xfrm>
              <a:off x="6008756" y="4755046"/>
              <a:ext cx="1244391" cy="94666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8B4549BC-8B33-52A9-EB20-A381A6DD8C8F}"/>
                </a:ext>
              </a:extLst>
            </p:cNvPr>
            <p:cNvSpPr/>
            <p:nvPr/>
          </p:nvSpPr>
          <p:spPr>
            <a:xfrm>
              <a:off x="6258991" y="5709340"/>
              <a:ext cx="985512" cy="48212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FD94FE0E-56BC-F1F2-0CE4-D66BA0AE6ED3}"/>
                </a:ext>
              </a:extLst>
            </p:cNvPr>
            <p:cNvSpPr/>
            <p:nvPr/>
          </p:nvSpPr>
          <p:spPr>
            <a:xfrm>
              <a:off x="7294737" y="4987316"/>
              <a:ext cx="1013920" cy="54965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tangle 1048">
              <a:extLst>
                <a:ext uri="{FF2B5EF4-FFF2-40B4-BE49-F238E27FC236}">
                  <a16:creationId xmlns:a16="http://schemas.microsoft.com/office/drawing/2014/main" id="{D2B0E9D9-A38C-0DA7-6F8E-22CB95C2E3E0}"/>
                </a:ext>
              </a:extLst>
            </p:cNvPr>
            <p:cNvSpPr/>
            <p:nvPr/>
          </p:nvSpPr>
          <p:spPr>
            <a:xfrm>
              <a:off x="7426795" y="5664843"/>
              <a:ext cx="1013920" cy="54965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734AC64F-A2DA-A969-80E3-48B4A367EFE6}"/>
                </a:ext>
              </a:extLst>
            </p:cNvPr>
            <p:cNvSpPr/>
            <p:nvPr/>
          </p:nvSpPr>
          <p:spPr>
            <a:xfrm>
              <a:off x="8463747" y="2559756"/>
              <a:ext cx="1235997" cy="54965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178444E7-9D6E-E873-D53A-1036E7478181}"/>
                </a:ext>
              </a:extLst>
            </p:cNvPr>
            <p:cNvSpPr/>
            <p:nvPr/>
          </p:nvSpPr>
          <p:spPr>
            <a:xfrm>
              <a:off x="9982200" y="2492483"/>
              <a:ext cx="985512" cy="54742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F30D826B-61BD-20A2-710D-43030DF8BA8F}"/>
                </a:ext>
              </a:extLst>
            </p:cNvPr>
            <p:cNvSpPr/>
            <p:nvPr/>
          </p:nvSpPr>
          <p:spPr>
            <a:xfrm>
              <a:off x="9797906" y="4735959"/>
              <a:ext cx="914846" cy="69085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E0286E56-936B-B5FA-0B0C-D37B10EF2183}"/>
                </a:ext>
              </a:extLst>
            </p:cNvPr>
            <p:cNvSpPr/>
            <p:nvPr/>
          </p:nvSpPr>
          <p:spPr>
            <a:xfrm>
              <a:off x="10540938" y="5709340"/>
              <a:ext cx="955268" cy="66859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6" name="TextBox 1055">
            <a:extLst>
              <a:ext uri="{FF2B5EF4-FFF2-40B4-BE49-F238E27FC236}">
                <a16:creationId xmlns:a16="http://schemas.microsoft.com/office/drawing/2014/main" id="{1668BC46-6B38-313E-1FE1-D5C6AFEDF97B}"/>
              </a:ext>
            </a:extLst>
          </p:cNvPr>
          <p:cNvSpPr txBox="1"/>
          <p:nvPr/>
        </p:nvSpPr>
        <p:spPr>
          <a:xfrm>
            <a:off x="8345905" y="232583"/>
            <a:ext cx="327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Expect updates in the talk from Elke and Rolf </a:t>
            </a:r>
          </a:p>
        </p:txBody>
      </p:sp>
    </p:spTree>
    <p:extLst>
      <p:ext uri="{BB962C8B-B14F-4D97-AF65-F5344CB8AC3E}">
        <p14:creationId xmlns:p14="http://schemas.microsoft.com/office/powerpoint/2010/main" val="9756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C4C6-90F6-F934-89D9-825E31BA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570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Focus of this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Collaboration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39F57-9BCE-BB77-E354-33CCF55F3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0834"/>
            <a:ext cx="10515600" cy="49310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the meeting in Frascati in Jan 2025 we </a:t>
            </a:r>
            <a:r>
              <a:rPr lang="en-US" b="1" dirty="0">
                <a:solidFill>
                  <a:schemeClr val="accent1"/>
                </a:solidFill>
              </a:rPr>
              <a:t>discussed the goals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and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set priorities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the collaboration in the coming year. </a:t>
            </a:r>
          </a:p>
          <a:p>
            <a:r>
              <a:rPr lang="en-US" dirty="0"/>
              <a:t>The main priority for the collaboration is to prepare </a:t>
            </a:r>
            <a:r>
              <a:rPr lang="en-US" dirty="0" err="1"/>
              <a:t>ePIC</a:t>
            </a:r>
            <a:r>
              <a:rPr lang="en-US" dirty="0"/>
              <a:t> for a technical baseline </a:t>
            </a:r>
            <a:r>
              <a:rPr lang="en-US" b="1" dirty="0">
                <a:solidFill>
                  <a:schemeClr val="accent1"/>
                </a:solidFill>
              </a:rPr>
              <a:t>by the end of 2025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preTDR</a:t>
            </a:r>
            <a:r>
              <a:rPr lang="en-US" dirty="0"/>
              <a:t> is the main product resulting from that priority</a:t>
            </a:r>
          </a:p>
          <a:p>
            <a:pPr lvl="1"/>
            <a:r>
              <a:rPr lang="en-US" dirty="0"/>
              <a:t>Despite considerable uncertainties in 2025, our plan is to </a:t>
            </a:r>
            <a:r>
              <a:rPr lang="en-US" i="1" dirty="0"/>
              <a:t>be ready</a:t>
            </a:r>
          </a:p>
          <a:p>
            <a:pPr lvl="1"/>
            <a:endParaRPr lang="en-US" dirty="0"/>
          </a:p>
          <a:p>
            <a:r>
              <a:rPr lang="en-US" dirty="0"/>
              <a:t>At this meeting we will take stock of our progress and prioritize and organize the remaining work to complete the </a:t>
            </a:r>
            <a:r>
              <a:rPr lang="en-US" dirty="0" err="1"/>
              <a:t>ePIC</a:t>
            </a:r>
            <a:r>
              <a:rPr lang="en-US" dirty="0"/>
              <a:t> technical baseline.</a:t>
            </a:r>
          </a:p>
          <a:p>
            <a:pPr lvl="1"/>
            <a:r>
              <a:rPr lang="en-US" dirty="0"/>
              <a:t>There are key technical questions that remain open pending simulation results!  There is an urgent need to make progress.</a:t>
            </a:r>
          </a:p>
          <a:p>
            <a:pPr lvl="1"/>
            <a:r>
              <a:rPr lang="en-US" dirty="0"/>
              <a:t>Cooperation between the EIC Project and Collaboration is critical!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43E84-EAD5-799F-FC4F-D0EF97A8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8B84-0B7C-92A9-6568-0E67DB53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74814-8EFE-1034-E2A1-5D6FD83F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7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BB63F-D956-4504-7BB4-44D65858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519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Key Things to Look For: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BC46A-A69B-9A99-7677-CE34F064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193C7-6986-4623-930D-6E6CB87D4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0C2D4-DAA1-C611-F32E-B4BBD868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A picture containing table&#10;&#10;AI-generated content may be incorrect.">
            <a:extLst>
              <a:ext uri="{FF2B5EF4-FFF2-40B4-BE49-F238E27FC236}">
                <a16:creationId xmlns:a16="http://schemas.microsoft.com/office/drawing/2014/main" id="{0A7D23FC-D0BF-3332-5DA2-865BFD77E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45" y="2057750"/>
            <a:ext cx="5410955" cy="32865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C4CBF0D-A951-9AC5-685B-55632991A63E}"/>
              </a:ext>
            </a:extLst>
          </p:cNvPr>
          <p:cNvGrpSpPr/>
          <p:nvPr/>
        </p:nvGrpSpPr>
        <p:grpSpPr>
          <a:xfrm>
            <a:off x="6020669" y="1848111"/>
            <a:ext cx="4067043" cy="2633192"/>
            <a:chOff x="5534526" y="1093692"/>
            <a:chExt cx="4067043" cy="263319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2FC79F9-99FE-EDA2-676E-BC68A7C830EB}"/>
                </a:ext>
              </a:extLst>
            </p:cNvPr>
            <p:cNvCxnSpPr/>
            <p:nvPr/>
          </p:nvCxnSpPr>
          <p:spPr>
            <a:xfrm flipH="1">
              <a:off x="5534526" y="1772653"/>
              <a:ext cx="1042737" cy="10427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F6462A-0061-6387-0685-2510B8EA4C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4631" y="1772653"/>
              <a:ext cx="1002632" cy="195423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C578E-A088-21AF-CB55-A13A4345DDC7}"/>
                </a:ext>
              </a:extLst>
            </p:cNvPr>
            <p:cNvSpPr txBox="1"/>
            <p:nvPr/>
          </p:nvSpPr>
          <p:spPr>
            <a:xfrm>
              <a:off x="6534519" y="1093692"/>
              <a:ext cx="30670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Jim will update us on the EIC project plan, Elke and Rolf will give us the status of the </a:t>
              </a:r>
              <a:r>
                <a:rPr lang="en-US" dirty="0" err="1"/>
                <a:t>ePIC</a:t>
              </a:r>
              <a:r>
                <a:rPr lang="en-US" dirty="0"/>
                <a:t> detector portion of the project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CADB540-9863-2BDF-E435-8EFB1547FFF2}"/>
              </a:ext>
            </a:extLst>
          </p:cNvPr>
          <p:cNvSpPr txBox="1"/>
          <p:nvPr/>
        </p:nvSpPr>
        <p:spPr>
          <a:xfrm>
            <a:off x="2667368" y="1620010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Monday, July 14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80C0A0-194C-AC48-D32A-31D1D69071ED}"/>
              </a:ext>
            </a:extLst>
          </p:cNvPr>
          <p:cNvGrpSpPr/>
          <p:nvPr/>
        </p:nvGrpSpPr>
        <p:grpSpPr>
          <a:xfrm>
            <a:off x="6013149" y="3684012"/>
            <a:ext cx="5779168" cy="1477328"/>
            <a:chOff x="5574631" y="3320118"/>
            <a:chExt cx="5779168" cy="147732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6CD1F58-4D60-5BFB-9F3B-ED3764B12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74631" y="3804016"/>
              <a:ext cx="1460651" cy="6022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2B4AD50-880E-50E4-C72A-DA716AEE3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8066" y="3804016"/>
              <a:ext cx="1447216" cy="9716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76486C-777A-898A-7F9E-6871FF3C6DFF}"/>
                </a:ext>
              </a:extLst>
            </p:cNvPr>
            <p:cNvSpPr txBox="1"/>
            <p:nvPr/>
          </p:nvSpPr>
          <p:spPr>
            <a:xfrm>
              <a:off x="7082906" y="3320118"/>
              <a:ext cx="427089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Software and Computing Coordination and Physics Analysis Coordination will give a status update and </a:t>
              </a:r>
              <a:r>
                <a:rPr lang="en-US" i="1" dirty="0"/>
                <a:t>highlight preparations to complete the </a:t>
              </a:r>
              <a:r>
                <a:rPr lang="en-US" i="1" dirty="0" err="1"/>
                <a:t>preTDR</a:t>
              </a:r>
              <a:r>
                <a:rPr lang="en-US" i="1" dirty="0"/>
                <a:t> in the latter half of this year. 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AB0B042-B4BF-E5BF-BFEE-CF3F68027E4B}"/>
              </a:ext>
            </a:extLst>
          </p:cNvPr>
          <p:cNvSpPr txBox="1"/>
          <p:nvPr/>
        </p:nvSpPr>
        <p:spPr>
          <a:xfrm>
            <a:off x="6291072" y="5515845"/>
            <a:ext cx="530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Monday afternoon: updates from funding agencies and a collection of talks on the EIC machine status</a:t>
            </a:r>
          </a:p>
        </p:txBody>
      </p:sp>
    </p:spTree>
    <p:extLst>
      <p:ext uri="{BB962C8B-B14F-4D97-AF65-F5344CB8AC3E}">
        <p14:creationId xmlns:p14="http://schemas.microsoft.com/office/powerpoint/2010/main" val="140979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5C19-C16F-D427-01C3-F6D7FA86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907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and Parallel Sessions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11B7E-4E47-EBCB-9B0F-E4200E382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447F-5E7A-7F5C-443B-CD9151D4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FE73D-DE3C-6C29-B4FD-442131D5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FCC96-EA75-8F54-F9A8-B80ACC30EA55}"/>
              </a:ext>
            </a:extLst>
          </p:cNvPr>
          <p:cNvSpPr txBox="1"/>
          <p:nvPr/>
        </p:nvSpPr>
        <p:spPr>
          <a:xfrm>
            <a:off x="8763001" y="272717"/>
            <a:ext cx="2811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critical part of </a:t>
            </a:r>
            <a:r>
              <a:rPr lang="en-US" i="1" dirty="0" err="1"/>
              <a:t>ePIC</a:t>
            </a:r>
            <a:r>
              <a:rPr lang="en-US" i="1" dirty="0"/>
              <a:t> collaboration meetings – </a:t>
            </a:r>
            <a:br>
              <a:rPr lang="en-US" i="1" dirty="0"/>
            </a:br>
            <a:r>
              <a:rPr lang="en-US" i="1" dirty="0"/>
              <a:t>where the work gets done!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7D6C8-A714-20BF-7864-93DAFABE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02" y="1729141"/>
            <a:ext cx="4448796" cy="40296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0F368C-1AAB-6E41-B42E-4BF262A86274}"/>
              </a:ext>
            </a:extLst>
          </p:cNvPr>
          <p:cNvSpPr txBox="1"/>
          <p:nvPr/>
        </p:nvSpPr>
        <p:spPr>
          <a:xfrm>
            <a:off x="1498212" y="1306774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Tuesday Morning, July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C0A6E-93F2-4A9B-8A58-F327D5B95F5A}"/>
              </a:ext>
            </a:extLst>
          </p:cNvPr>
          <p:cNvSpPr txBox="1"/>
          <p:nvPr/>
        </p:nvSpPr>
        <p:spPr>
          <a:xfrm>
            <a:off x="5498592" y="5669913"/>
            <a:ext cx="622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Reception Tuesday evening following the EICUG Plenary session.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3BB102-7E3B-5BCF-31FF-8F50B75A764B}"/>
              </a:ext>
            </a:extLst>
          </p:cNvPr>
          <p:cNvGrpSpPr/>
          <p:nvPr/>
        </p:nvGrpSpPr>
        <p:grpSpPr>
          <a:xfrm>
            <a:off x="1609090" y="1513152"/>
            <a:ext cx="8665879" cy="981651"/>
            <a:chOff x="1609090" y="1513152"/>
            <a:chExt cx="8665879" cy="98165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C4F683-0102-FB20-87B2-A098EED99D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9090" y="1820779"/>
              <a:ext cx="4150026" cy="6740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61AFF0-5093-F00D-24FA-AEDC8716D2AD}"/>
                </a:ext>
              </a:extLst>
            </p:cNvPr>
            <p:cNvSpPr txBox="1"/>
            <p:nvPr/>
          </p:nvSpPr>
          <p:spPr>
            <a:xfrm>
              <a:off x="5759116" y="1513152"/>
              <a:ext cx="4515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Integration session organized jointly by project engineers and </a:t>
              </a:r>
              <a:r>
                <a:rPr lang="en-US" dirty="0" err="1"/>
                <a:t>ePIC</a:t>
              </a:r>
              <a:r>
                <a:rPr lang="en-US" dirty="0"/>
                <a:t> Technical Coordination.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AF6D3E-44FF-5673-1F20-1E634F87C340}"/>
              </a:ext>
            </a:extLst>
          </p:cNvPr>
          <p:cNvGrpSpPr/>
          <p:nvPr/>
        </p:nvGrpSpPr>
        <p:grpSpPr>
          <a:xfrm>
            <a:off x="1705342" y="2334356"/>
            <a:ext cx="8569627" cy="1412682"/>
            <a:chOff x="1705342" y="2334356"/>
            <a:chExt cx="8569627" cy="141268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F67CA48-451A-42BE-C1D3-996FC3B97C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5342" y="2581230"/>
              <a:ext cx="4053774" cy="11658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269C21-1A74-3DE9-B568-2D455F419E83}"/>
                </a:ext>
              </a:extLst>
            </p:cNvPr>
            <p:cNvSpPr txBox="1"/>
            <p:nvPr/>
          </p:nvSpPr>
          <p:spPr>
            <a:xfrm>
              <a:off x="5759116" y="2334356"/>
              <a:ext cx="4515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PID CC Working Group – organization and software status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5F4F998-D32E-6AFF-B5AF-98C9CE3E4B53}"/>
              </a:ext>
            </a:extLst>
          </p:cNvPr>
          <p:cNvGrpSpPr/>
          <p:nvPr/>
        </p:nvGrpSpPr>
        <p:grpSpPr>
          <a:xfrm>
            <a:off x="2379112" y="3289187"/>
            <a:ext cx="8473372" cy="1239916"/>
            <a:chOff x="2379112" y="3289187"/>
            <a:chExt cx="8473372" cy="123991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7CED66C-7DBA-A3CF-F919-89E2899D09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9112" y="3462920"/>
              <a:ext cx="3259688" cy="8816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AC6D69B-3214-024E-2423-2A91D19160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9430" y="3484786"/>
              <a:ext cx="1449370" cy="10443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A8329A-1C87-613A-480E-6B803D16E559}"/>
                </a:ext>
              </a:extLst>
            </p:cNvPr>
            <p:cNvSpPr txBox="1"/>
            <p:nvPr/>
          </p:nvSpPr>
          <p:spPr>
            <a:xfrm>
              <a:off x="5638800" y="3289187"/>
              <a:ext cx="5213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Exclusive/Diffractive and Jets/HF Working Groups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AB39DF-C090-672C-0637-146353227B3F}"/>
              </a:ext>
            </a:extLst>
          </p:cNvPr>
          <p:cNvGrpSpPr/>
          <p:nvPr/>
        </p:nvGrpSpPr>
        <p:grpSpPr>
          <a:xfrm>
            <a:off x="3337754" y="4603557"/>
            <a:ext cx="8016046" cy="646331"/>
            <a:chOff x="3337754" y="4603557"/>
            <a:chExt cx="8016046" cy="646331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6B2C6D6-7A5B-34F3-9978-9472614CBF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7754" y="4687656"/>
              <a:ext cx="2758246" cy="12973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FEE7AD-A66D-445D-B7E6-17002712D193}"/>
                </a:ext>
              </a:extLst>
            </p:cNvPr>
            <p:cNvSpPr txBox="1"/>
            <p:nvPr/>
          </p:nvSpPr>
          <p:spPr>
            <a:xfrm>
              <a:off x="6140116" y="4603557"/>
              <a:ext cx="5213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Streaming Computing WG – calibrations, alignment and orchestration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15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9B57D-E142-3A88-D090-05C0E59B6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68A85-02EF-143F-86AF-7C9D10DD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907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and Parallel Sessions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7E118-6A02-FD2C-A805-30201B86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B0E3B5-65B2-46C9-0B55-781504FA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D1DBA-2D37-AAAC-9C45-B281FDB5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4E250-2015-B66E-B1ED-17F01B771E22}"/>
              </a:ext>
            </a:extLst>
          </p:cNvPr>
          <p:cNvSpPr txBox="1"/>
          <p:nvPr/>
        </p:nvSpPr>
        <p:spPr>
          <a:xfrm>
            <a:off x="8763001" y="272717"/>
            <a:ext cx="2811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critical part of </a:t>
            </a:r>
            <a:r>
              <a:rPr lang="en-US" i="1" dirty="0" err="1"/>
              <a:t>ePIC</a:t>
            </a:r>
            <a:r>
              <a:rPr lang="en-US" i="1" dirty="0"/>
              <a:t> collaboration meetings – </a:t>
            </a:r>
            <a:br>
              <a:rPr lang="en-US" i="1" dirty="0"/>
            </a:br>
            <a:r>
              <a:rPr lang="en-US" i="1" dirty="0"/>
              <a:t>where the work gets done!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7EA1E-3521-B0E2-63F3-B95F93DF898B}"/>
              </a:ext>
            </a:extLst>
          </p:cNvPr>
          <p:cNvSpPr txBox="1"/>
          <p:nvPr/>
        </p:nvSpPr>
        <p:spPr>
          <a:xfrm>
            <a:off x="1737988" y="1464471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Wednesday Morning, July 16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7" descr="Text&#10;&#10;AI-generated content may be incorrect.">
            <a:extLst>
              <a:ext uri="{FF2B5EF4-FFF2-40B4-BE49-F238E27FC236}">
                <a16:creationId xmlns:a16="http://schemas.microsoft.com/office/drawing/2014/main" id="{F15DF834-6482-61B3-C6E4-FA2565CAC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9" y="1899242"/>
            <a:ext cx="5420481" cy="36581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8E0E14-CA89-47D4-27B2-EEC89E343076}"/>
              </a:ext>
            </a:extLst>
          </p:cNvPr>
          <p:cNvSpPr txBox="1"/>
          <p:nvPr/>
        </p:nvSpPr>
        <p:spPr>
          <a:xfrm>
            <a:off x="7701908" y="1464471"/>
            <a:ext cx="330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Wednesday Afternoon, July 16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13" name="Picture 12" descr="Text&#10;&#10;AI-generated content may be incorrect.">
            <a:extLst>
              <a:ext uri="{FF2B5EF4-FFF2-40B4-BE49-F238E27FC236}">
                <a16:creationId xmlns:a16="http://schemas.microsoft.com/office/drawing/2014/main" id="{EF9E7C10-1C54-FE72-D350-7D02A8DCE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214" y="1833803"/>
            <a:ext cx="5458587" cy="3677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65FA48-F8A1-78C8-C27C-8ED865AA8648}"/>
              </a:ext>
            </a:extLst>
          </p:cNvPr>
          <p:cNvSpPr txBox="1"/>
          <p:nvPr/>
        </p:nvSpPr>
        <p:spPr>
          <a:xfrm>
            <a:off x="6233160" y="5771575"/>
            <a:ext cx="5827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Evening:</a:t>
            </a:r>
            <a:r>
              <a:rPr lang="en-US" sz="1600" dirty="0"/>
              <a:t> Software Interface to Readout for Test Beams and Benches Hackathon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3C514C-C72D-F854-7C63-10CE07FF10DB}"/>
              </a:ext>
            </a:extLst>
          </p:cNvPr>
          <p:cNvGrpSpPr/>
          <p:nvPr/>
        </p:nvGrpSpPr>
        <p:grpSpPr>
          <a:xfrm>
            <a:off x="1760316" y="2012668"/>
            <a:ext cx="5143296" cy="553304"/>
            <a:chOff x="1760316" y="2012668"/>
            <a:chExt cx="5143296" cy="55330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6730CA3-56EE-311D-D080-D1F03DAD4B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0316" y="2198029"/>
              <a:ext cx="2129895" cy="30503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C26A2FF-2774-64EE-7FD5-27C22C834268}"/>
                </a:ext>
              </a:extLst>
            </p:cNvPr>
            <p:cNvCxnSpPr>
              <a:cxnSpLocks/>
            </p:cNvCxnSpPr>
            <p:nvPr/>
          </p:nvCxnSpPr>
          <p:spPr>
            <a:xfrm>
              <a:off x="5887787" y="2198029"/>
              <a:ext cx="1015825" cy="36794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44A1D3-D9CB-6AA1-8A93-CACBAE15E8F4}"/>
                </a:ext>
              </a:extLst>
            </p:cNvPr>
            <p:cNvSpPr txBox="1"/>
            <p:nvPr/>
          </p:nvSpPr>
          <p:spPr>
            <a:xfrm>
              <a:off x="3928318" y="2012668"/>
              <a:ext cx="19594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AC-LGAD TOF DSC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D3F57F-69B5-2968-EC84-58D7707B663F}"/>
              </a:ext>
            </a:extLst>
          </p:cNvPr>
          <p:cNvGrpSpPr/>
          <p:nvPr/>
        </p:nvGrpSpPr>
        <p:grpSpPr>
          <a:xfrm>
            <a:off x="2359784" y="2257868"/>
            <a:ext cx="4821013" cy="644698"/>
            <a:chOff x="2359784" y="2257868"/>
            <a:chExt cx="4821013" cy="64469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1E8790-E737-2F5F-5496-4D4A6BD28B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59784" y="2503068"/>
              <a:ext cx="1568534" cy="39949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FF2D3F-33BD-AAB3-F1B3-FB2DC988CE6E}"/>
                </a:ext>
              </a:extLst>
            </p:cNvPr>
            <p:cNvSpPr txBox="1"/>
            <p:nvPr/>
          </p:nvSpPr>
          <p:spPr>
            <a:xfrm>
              <a:off x="3943107" y="2257868"/>
              <a:ext cx="32376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Joint WG on DAQ developments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6F38D5-2F10-DFFD-D898-70EDBE6C51BD}"/>
              </a:ext>
            </a:extLst>
          </p:cNvPr>
          <p:cNvGrpSpPr/>
          <p:nvPr/>
        </p:nvGrpSpPr>
        <p:grpSpPr>
          <a:xfrm>
            <a:off x="8598721" y="2012668"/>
            <a:ext cx="3164080" cy="1838085"/>
            <a:chOff x="8598721" y="2012668"/>
            <a:chExt cx="3164080" cy="18380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C86A33-52F9-539A-9A2C-85D08414B40B}"/>
                </a:ext>
              </a:extLst>
            </p:cNvPr>
            <p:cNvSpPr txBox="1"/>
            <p:nvPr/>
          </p:nvSpPr>
          <p:spPr>
            <a:xfrm>
              <a:off x="9713167" y="2012668"/>
              <a:ext cx="20496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Focus on detector performance (Tracking WG and PAC’s)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FDAA159-4868-B09D-01C9-D3667C4CC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8721" y="2565972"/>
              <a:ext cx="1193754" cy="2642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0A34522-B249-A049-F473-50A55D8FE6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3708" y="3191065"/>
              <a:ext cx="269033" cy="4911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BC586B7-80EC-5932-CD16-E196A6DEAE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5123" y="3188408"/>
              <a:ext cx="265296" cy="6623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147DB3-82FA-E242-79F7-F6F9FAB7976D}"/>
              </a:ext>
            </a:extLst>
          </p:cNvPr>
          <p:cNvGrpSpPr/>
          <p:nvPr/>
        </p:nvGrpSpPr>
        <p:grpSpPr>
          <a:xfrm>
            <a:off x="1636776" y="4983345"/>
            <a:ext cx="3081528" cy="1434561"/>
            <a:chOff x="1636776" y="4983345"/>
            <a:chExt cx="3081528" cy="1434561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4E4E50C-72A3-209C-DF04-D57631963A35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3177540" y="4983345"/>
              <a:ext cx="1472879" cy="78823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4017BB-F0CE-01ED-6745-BBF7537D8704}"/>
                </a:ext>
              </a:extLst>
            </p:cNvPr>
            <p:cNvSpPr txBox="1"/>
            <p:nvPr/>
          </p:nvSpPr>
          <p:spPr>
            <a:xfrm>
              <a:off x="1636776" y="5771575"/>
              <a:ext cx="3081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Important joint EICUG/</a:t>
              </a:r>
              <a:r>
                <a:rPr lang="en-US" dirty="0" err="1"/>
                <a:t>ePIC</a:t>
              </a:r>
              <a:r>
                <a:rPr lang="en-US" dirty="0"/>
                <a:t> effort on outreach.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811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E5A56-950B-1FF3-CF64-6D6B2FA8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8BE1-372A-D7CA-D307-5B871BBC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907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and Parallel Sessions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E0EF4-3182-D84F-A304-72A30622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F405B-7297-0369-566B-39F51021F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5C6EB-B721-E6E4-C4F9-84671709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E301D-1618-7EE6-AE4A-8049205D8732}"/>
              </a:ext>
            </a:extLst>
          </p:cNvPr>
          <p:cNvSpPr txBox="1"/>
          <p:nvPr/>
        </p:nvSpPr>
        <p:spPr>
          <a:xfrm>
            <a:off x="8763001" y="272717"/>
            <a:ext cx="2811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critical part of </a:t>
            </a:r>
            <a:r>
              <a:rPr lang="en-US" i="1" dirty="0" err="1"/>
              <a:t>ePIC</a:t>
            </a:r>
            <a:r>
              <a:rPr lang="en-US" i="1" dirty="0"/>
              <a:t> collaboration meetings – </a:t>
            </a:r>
            <a:br>
              <a:rPr lang="en-US" i="1" dirty="0"/>
            </a:br>
            <a:r>
              <a:rPr lang="en-US" i="1" dirty="0"/>
              <a:t>where the work gets done!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F16E4-7AE4-41C0-8570-211A1658E9C7}"/>
              </a:ext>
            </a:extLst>
          </p:cNvPr>
          <p:cNvSpPr txBox="1"/>
          <p:nvPr/>
        </p:nvSpPr>
        <p:spPr>
          <a:xfrm>
            <a:off x="1690236" y="1398238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Thursday Afternoon, July 17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pic>
        <p:nvPicPr>
          <p:cNvPr id="8" name="Picture 7" descr="Chart, treemap chart&#10;&#10;AI-generated content may be incorrect.">
            <a:extLst>
              <a:ext uri="{FF2B5EF4-FFF2-40B4-BE49-F238E27FC236}">
                <a16:creationId xmlns:a16="http://schemas.microsoft.com/office/drawing/2014/main" id="{9AC49EB5-CEC1-7AEB-D964-401696573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2" y="1837321"/>
            <a:ext cx="5430008" cy="37819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040AC1-B5ED-9A7D-18C4-C5472C09A509}"/>
              </a:ext>
            </a:extLst>
          </p:cNvPr>
          <p:cNvGrpSpPr/>
          <p:nvPr/>
        </p:nvGrpSpPr>
        <p:grpSpPr>
          <a:xfrm>
            <a:off x="2470066" y="1684869"/>
            <a:ext cx="7698624" cy="952702"/>
            <a:chOff x="2470066" y="1684869"/>
            <a:chExt cx="7698624" cy="9527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D27AB9-A779-74D1-0FB1-FD6D227F3884}"/>
                </a:ext>
              </a:extLst>
            </p:cNvPr>
            <p:cNvSpPr txBox="1"/>
            <p:nvPr/>
          </p:nvSpPr>
          <p:spPr>
            <a:xfrm>
              <a:off x="5331514" y="1684869"/>
              <a:ext cx="4837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Part II: Timing, data volumes and ASICS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A58B7D5-075A-93FA-1B4A-8A743C696B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0066" y="1869535"/>
              <a:ext cx="2861448" cy="7680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E79F7E-545C-A695-9F4A-7BF33A0080B9}"/>
              </a:ext>
            </a:extLst>
          </p:cNvPr>
          <p:cNvGrpSpPr/>
          <p:nvPr/>
        </p:nvGrpSpPr>
        <p:grpSpPr>
          <a:xfrm>
            <a:off x="2871840" y="2523744"/>
            <a:ext cx="7296850" cy="1018783"/>
            <a:chOff x="2871840" y="2523744"/>
            <a:chExt cx="7296850" cy="101878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1FFF5C-F126-8C90-1489-D887E773A08A}"/>
                </a:ext>
              </a:extLst>
            </p:cNvPr>
            <p:cNvSpPr txBox="1"/>
            <p:nvPr/>
          </p:nvSpPr>
          <p:spPr>
            <a:xfrm>
              <a:off x="5733288" y="2523744"/>
              <a:ext cx="44354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Part II: Exclusive and Diffractive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1FCDCAB-A99B-9A99-AA61-D3479A096A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1840" y="2774491"/>
              <a:ext cx="2861448" cy="76803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59A5B9-F118-2138-BF89-D926218185D5}"/>
              </a:ext>
            </a:extLst>
          </p:cNvPr>
          <p:cNvSpPr txBox="1"/>
          <p:nvPr/>
        </p:nvSpPr>
        <p:spPr>
          <a:xfrm>
            <a:off x="6096000" y="5569268"/>
            <a:ext cx="453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Thursday evening social event at Traditions. </a:t>
            </a:r>
          </a:p>
        </p:txBody>
      </p:sp>
    </p:spTree>
    <p:extLst>
      <p:ext uri="{BB962C8B-B14F-4D97-AF65-F5344CB8AC3E}">
        <p14:creationId xmlns:p14="http://schemas.microsoft.com/office/powerpoint/2010/main" val="7171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CC14E-A533-7C43-D60E-6459A777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Friday Plenary Session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C69C4-13E0-1919-8727-BE70100A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FFC43-0AC5-83AD-EDEC-A901DA50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0AD6F-B747-8223-B683-C97D9214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6E08043D-7DF4-58C4-933F-F8F8D7414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6" y="1491440"/>
            <a:ext cx="5468113" cy="4591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5D145-FE43-2D43-C132-05C943CB1BA3}"/>
              </a:ext>
            </a:extLst>
          </p:cNvPr>
          <p:cNvSpPr txBox="1"/>
          <p:nvPr/>
        </p:nvSpPr>
        <p:spPr>
          <a:xfrm>
            <a:off x="2650356" y="1151877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Friday, July 18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0E202A-219C-EADD-7AC4-75937F2E8ECA}"/>
              </a:ext>
            </a:extLst>
          </p:cNvPr>
          <p:cNvGrpSpPr/>
          <p:nvPr/>
        </p:nvGrpSpPr>
        <p:grpSpPr>
          <a:xfrm>
            <a:off x="5629818" y="1544701"/>
            <a:ext cx="5468113" cy="720460"/>
            <a:chOff x="5629818" y="1544701"/>
            <a:chExt cx="5468113" cy="72046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E1EF3AA-B6F5-E0D2-A64E-A43E750D9DAF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5629818" y="1867867"/>
              <a:ext cx="1417321" cy="3972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7AA538-4629-FE8F-5963-AFC0A994DE80}"/>
                </a:ext>
              </a:extLst>
            </p:cNvPr>
            <p:cNvSpPr txBox="1"/>
            <p:nvPr/>
          </p:nvSpPr>
          <p:spPr>
            <a:xfrm>
              <a:off x="7047139" y="1544701"/>
              <a:ext cx="4050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Technical Coordination team will present current status and </a:t>
              </a:r>
              <a:r>
                <a:rPr lang="en-US" i="1" dirty="0"/>
                <a:t>challenges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67CA066-DFA9-F577-64AA-D1BA3EC22AE1}"/>
              </a:ext>
            </a:extLst>
          </p:cNvPr>
          <p:cNvSpPr txBox="1"/>
          <p:nvPr/>
        </p:nvSpPr>
        <p:spPr>
          <a:xfrm>
            <a:off x="6327648" y="155448"/>
            <a:ext cx="51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intent of this session is to discuss current challenges in the </a:t>
            </a:r>
            <a:r>
              <a:rPr lang="en-US" dirty="0" err="1"/>
              <a:t>ePIC</a:t>
            </a:r>
            <a:r>
              <a:rPr lang="en-US" dirty="0"/>
              <a:t> technical design, </a:t>
            </a:r>
            <a:r>
              <a:rPr lang="en-US" i="1" dirty="0"/>
              <a:t>with a special focus on simulation needs.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8EDD1F-0555-7613-2E89-890C7931C949}"/>
              </a:ext>
            </a:extLst>
          </p:cNvPr>
          <p:cNvGrpSpPr/>
          <p:nvPr/>
        </p:nvGrpSpPr>
        <p:grpSpPr>
          <a:xfrm>
            <a:off x="5794169" y="2998175"/>
            <a:ext cx="5178631" cy="1101338"/>
            <a:chOff x="5794169" y="2998175"/>
            <a:chExt cx="5178631" cy="110133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1BEF3F5-2ECE-356D-AD05-E0D0F08911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4169" y="3230353"/>
              <a:ext cx="1417321" cy="3972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6B4631-C28C-8853-EE18-93F5869B69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4169" y="3230353"/>
              <a:ext cx="1417321" cy="8691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68CF60-74A3-ED4B-1439-45DDE971EB77}"/>
                </a:ext>
              </a:extLst>
            </p:cNvPr>
            <p:cNvSpPr txBox="1"/>
            <p:nvPr/>
          </p:nvSpPr>
          <p:spPr>
            <a:xfrm>
              <a:off x="7211490" y="2998175"/>
              <a:ext cx="3761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Focused talks on special topics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1A415E-3839-B864-FEB0-458CCC2C16A3}"/>
              </a:ext>
            </a:extLst>
          </p:cNvPr>
          <p:cNvGrpSpPr/>
          <p:nvPr/>
        </p:nvGrpSpPr>
        <p:grpSpPr>
          <a:xfrm>
            <a:off x="5717406" y="4141375"/>
            <a:ext cx="5178631" cy="1200329"/>
            <a:chOff x="5717406" y="4141375"/>
            <a:chExt cx="5178631" cy="120032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430493F-1648-5782-BED2-BE8B829A2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7406" y="4544746"/>
              <a:ext cx="1417321" cy="3972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EC684F-A554-86CC-921C-940156ACE044}"/>
                </a:ext>
              </a:extLst>
            </p:cNvPr>
            <p:cNvSpPr txBox="1"/>
            <p:nvPr/>
          </p:nvSpPr>
          <p:spPr>
            <a:xfrm>
              <a:off x="7134727" y="4141375"/>
              <a:ext cx="37613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Plenty of time for discussion! </a:t>
              </a:r>
              <a:r>
                <a:rPr lang="en-US" i="1" dirty="0"/>
                <a:t>Bring your thoughts and ideas from earlier in the week! The </a:t>
              </a:r>
              <a:r>
                <a:rPr lang="en-US" i="1" dirty="0" err="1"/>
                <a:t>workfests</a:t>
              </a:r>
              <a:r>
                <a:rPr lang="en-US" i="1" dirty="0"/>
                <a:t> will help inform </a:t>
              </a:r>
              <a:r>
                <a:rPr lang="en-US" i="1"/>
                <a:t>this discussion. 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9816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Thomas Jefferson National Accelerator Facility - Simple English Wikipedia,  the free encyclopedia">
            <a:extLst>
              <a:ext uri="{FF2B5EF4-FFF2-40B4-BE49-F238E27FC236}">
                <a16:creationId xmlns:a16="http://schemas.microsoft.com/office/drawing/2014/main" id="{21104EF9-BC2A-3787-3749-C8A01BA01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/>
          <a:stretch>
            <a:fillRect/>
          </a:stretch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2" descr="Jefferson Lab &lt; SURA">
            <a:extLst>
              <a:ext uri="{FF2B5EF4-FFF2-40B4-BE49-F238E27FC236}">
                <a16:creationId xmlns:a16="http://schemas.microsoft.com/office/drawing/2014/main" id="{87822A41-BDD2-8218-9158-168B848A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8" y="1844753"/>
            <a:ext cx="2863791" cy="84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1D598F-A146-A27C-342F-2620E8CBA24A}"/>
              </a:ext>
            </a:extLst>
          </p:cNvPr>
          <p:cNvSpPr txBox="1">
            <a:spLocks/>
          </p:cNvSpPr>
          <p:nvPr/>
        </p:nvSpPr>
        <p:spPr>
          <a:xfrm>
            <a:off x="-48613" y="1224622"/>
            <a:ext cx="3224452" cy="2431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accent1"/>
                </a:solidFill>
              </a:rPr>
              <a:t>Welcome to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69DE3-BFD1-9AD3-569C-37A2F22356E5}"/>
              </a:ext>
            </a:extLst>
          </p:cNvPr>
          <p:cNvSpPr txBox="1"/>
          <p:nvPr/>
        </p:nvSpPr>
        <p:spPr>
          <a:xfrm>
            <a:off x="66027" y="5171713"/>
            <a:ext cx="291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200+ </a:t>
            </a:r>
            <a:r>
              <a:rPr lang="en-US" dirty="0"/>
              <a:t>registered participants (</a:t>
            </a:r>
            <a:r>
              <a:rPr lang="en-US" dirty="0">
                <a:solidFill>
                  <a:srgbClr val="FF0000"/>
                </a:solidFill>
              </a:rPr>
              <a:t>158</a:t>
            </a:r>
            <a:r>
              <a:rPr lang="en-US" dirty="0"/>
              <a:t> in person, </a:t>
            </a:r>
            <a:r>
              <a:rPr lang="en-US" dirty="0">
                <a:solidFill>
                  <a:srgbClr val="FF0000"/>
                </a:solidFill>
              </a:rPr>
              <a:t>64</a:t>
            </a:r>
            <a:r>
              <a:rPr lang="en-US" dirty="0"/>
              <a:t> remote, </a:t>
            </a:r>
            <a:r>
              <a:rPr lang="en-US" dirty="0">
                <a:solidFill>
                  <a:srgbClr val="FF0000"/>
                </a:solidFill>
              </a:rPr>
              <a:t>30</a:t>
            </a:r>
            <a:r>
              <a:rPr lang="en-US" dirty="0"/>
              <a:t> students)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653E5-E79F-9419-220E-54EA9FFB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3E8663-0EB1-CF3E-4C49-D9DF20C0A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396EE4-1B62-2BA2-71C2-79DE6E051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53113-DECF-903B-13C1-2F3E4080169B}"/>
              </a:ext>
            </a:extLst>
          </p:cNvPr>
          <p:cNvSpPr txBox="1"/>
          <p:nvPr/>
        </p:nvSpPr>
        <p:spPr>
          <a:xfrm>
            <a:off x="168931" y="3221197"/>
            <a:ext cx="2075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thanks to Doug Higinbotham, Sarah Crouse an the whole team at </a:t>
            </a:r>
            <a:r>
              <a:rPr lang="en-US" dirty="0" err="1"/>
              <a:t>JLab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406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EBAD-CB8C-0E17-0B59-271183C53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268"/>
            <a:ext cx="10515600" cy="94551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Tracking Critical Simulation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67505-B582-FF4B-6BE1-7D4D0C80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CD290-D610-D030-8378-D9F5E245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98EA1-EF9E-C16B-B516-EC528F8B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Graphical user interface, application, table&#10;&#10;AI-generated content may be incorrect.">
            <a:extLst>
              <a:ext uri="{FF2B5EF4-FFF2-40B4-BE49-F238E27FC236}">
                <a16:creationId xmlns:a16="http://schemas.microsoft.com/office/drawing/2014/main" id="{B3A22CF6-A0ED-6912-6EB0-6EA2F2896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71" y="1310640"/>
            <a:ext cx="8517737" cy="6858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CD49FE-5610-C14A-603D-B372A21DF351}"/>
              </a:ext>
            </a:extLst>
          </p:cNvPr>
          <p:cNvSpPr txBox="1"/>
          <p:nvPr/>
        </p:nvSpPr>
        <p:spPr>
          <a:xfrm>
            <a:off x="221692" y="1101797"/>
            <a:ext cx="30350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Project and </a:t>
            </a:r>
            <a:r>
              <a:rPr lang="en-US" dirty="0" err="1"/>
              <a:t>ePIC</a:t>
            </a:r>
            <a:r>
              <a:rPr lang="en-US" dirty="0"/>
              <a:t> Leadership have been developing a list of </a:t>
            </a:r>
            <a:r>
              <a:rPr lang="en-US" u="sng" dirty="0"/>
              <a:t>urgent</a:t>
            </a:r>
            <a:r>
              <a:rPr lang="en-US" dirty="0"/>
              <a:t> items that require simulations studies to resolve technical issues. </a:t>
            </a:r>
          </a:p>
          <a:p>
            <a:endParaRPr lang="en-US" dirty="0"/>
          </a:p>
          <a:p>
            <a:r>
              <a:rPr lang="en-US" dirty="0"/>
              <a:t>This is shared with the collaboration now to get people thinking about this prior to Friday’s discussion.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missing?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can be combined?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additional development is needed to enable a study?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can help?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Link to Spreadsheet Copy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17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A477-794C-A568-EB80-98B4566A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83" y="1331495"/>
            <a:ext cx="8430127" cy="3449219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accent1"/>
                </a:solidFill>
              </a:rPr>
              <a:t>The </a:t>
            </a:r>
            <a:r>
              <a:rPr lang="en-US" sz="8000" b="1" dirty="0" err="1">
                <a:solidFill>
                  <a:schemeClr val="accent1"/>
                </a:solidFill>
              </a:rPr>
              <a:t>ePIC</a:t>
            </a:r>
            <a:r>
              <a:rPr lang="en-US" sz="8000" b="1" dirty="0">
                <a:solidFill>
                  <a:schemeClr val="accent1"/>
                </a:solidFill>
              </a:rPr>
              <a:t> Sessions are OPEN to all who are interested.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9DABB-769F-F488-EAC3-1B01641D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D89CD-1D0E-2104-F9A9-5A4B16E1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CCC94-FADC-C8FB-9DB8-FCC9CB0C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49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2091-11E4-5B23-0EC6-6768A097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04"/>
            <a:ext cx="10515600" cy="10064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Looking Forward to 2026+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E749-87D2-3EB1-A8AE-AC91D6ECE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032"/>
            <a:ext cx="10515600" cy="5121275"/>
          </a:xfrm>
        </p:spPr>
        <p:txBody>
          <a:bodyPr>
            <a:normAutofit/>
          </a:bodyPr>
          <a:lstStyle/>
          <a:p>
            <a:r>
              <a:rPr lang="en-US" dirty="0" err="1"/>
              <a:t>ePIC</a:t>
            </a:r>
            <a:r>
              <a:rPr lang="en-US" dirty="0"/>
              <a:t> faces significant challenges in the coming years: </a:t>
            </a:r>
          </a:p>
          <a:p>
            <a:r>
              <a:rPr lang="en-US" dirty="0"/>
              <a:t>External Challenges: </a:t>
            </a:r>
          </a:p>
          <a:p>
            <a:pPr lvl="1"/>
            <a:r>
              <a:rPr lang="en-US" dirty="0"/>
              <a:t>Ensuring that international collaboration is welcome and encouraged</a:t>
            </a:r>
          </a:p>
          <a:p>
            <a:pPr lvl="1"/>
            <a:r>
              <a:rPr lang="en-US" dirty="0"/>
              <a:t>Funding and support for groups working in the EIC/</a:t>
            </a:r>
            <a:r>
              <a:rPr lang="en-US" dirty="0" err="1"/>
              <a:t>ePIC</a:t>
            </a:r>
            <a:endParaRPr lang="en-US" dirty="0"/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Internal Challenges: </a:t>
            </a:r>
          </a:p>
          <a:p>
            <a:pPr lvl="1"/>
            <a:r>
              <a:rPr lang="en-US" dirty="0"/>
              <a:t>Engagement and workforce continue to be issues</a:t>
            </a:r>
          </a:p>
          <a:p>
            <a:pPr lvl="1"/>
            <a:r>
              <a:rPr lang="en-US" dirty="0"/>
              <a:t>Detector integration and performance needs more effort  </a:t>
            </a:r>
          </a:p>
          <a:p>
            <a:pPr lvl="1"/>
            <a:r>
              <a:rPr lang="en-US" dirty="0"/>
              <a:t>After the </a:t>
            </a:r>
            <a:r>
              <a:rPr lang="en-US" dirty="0" err="1"/>
              <a:t>preTDR</a:t>
            </a:r>
            <a:r>
              <a:rPr lang="en-US" dirty="0"/>
              <a:t> there will still be an enormous amount of work to do to reach 90% design maturity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The right approach is to make certain </a:t>
            </a:r>
            <a:r>
              <a:rPr lang="en-US" dirty="0" err="1"/>
              <a:t>ePIC</a:t>
            </a:r>
            <a:r>
              <a:rPr lang="en-US" dirty="0"/>
              <a:t> makes progress!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C076E-2A40-9CDE-2203-7E703633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93034-E297-AF3C-CE16-63F12E25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85BD2-12C0-997B-2AA2-47A97749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3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51C6A651-2A5C-D6E2-A270-FC97B5A8938D}"/>
              </a:ext>
            </a:extLst>
          </p:cNvPr>
          <p:cNvSpPr/>
          <p:nvPr/>
        </p:nvSpPr>
        <p:spPr>
          <a:xfrm>
            <a:off x="9152048" y="1678506"/>
            <a:ext cx="855024" cy="899935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6F8C3-EF93-B290-D91C-48B1846E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preTDR</a:t>
            </a:r>
            <a:r>
              <a:rPr lang="en-US" b="1" dirty="0">
                <a:solidFill>
                  <a:schemeClr val="accent1"/>
                </a:solidFill>
              </a:rPr>
              <a:t> and Publication Plan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8E9C2DB4-1CE7-4A6E-088A-A48552BB7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4025626"/>
            <a:ext cx="11375572" cy="2236806"/>
          </a:xfrm>
        </p:spPr>
        <p:txBody>
          <a:bodyPr>
            <a:normAutofit fontScale="92500"/>
          </a:bodyPr>
          <a:lstStyle/>
          <a:p>
            <a:r>
              <a:rPr lang="en-US" dirty="0"/>
              <a:t>It is still our intent to publish a super-set of the material prepared for the </a:t>
            </a:r>
            <a:r>
              <a:rPr lang="en-US" dirty="0" err="1"/>
              <a:t>preTDR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Longer articles on subsystems, physics performance, early science, etc. </a:t>
            </a:r>
          </a:p>
          <a:p>
            <a:pPr lvl="1"/>
            <a:r>
              <a:rPr lang="en-US" dirty="0"/>
              <a:t>Important for collaborators to have a published product for all their hard work!</a:t>
            </a:r>
          </a:p>
          <a:p>
            <a:r>
              <a:rPr lang="en-US" dirty="0"/>
              <a:t>Plan to open a NIM Special Issue at the end of 2025, open for ~6 </a:t>
            </a:r>
            <a:r>
              <a:rPr lang="en-US" dirty="0" err="1"/>
              <a:t>mos</a:t>
            </a:r>
            <a:endParaRPr lang="en-US" dirty="0"/>
          </a:p>
          <a:p>
            <a:pPr lvl="1"/>
            <a:r>
              <a:rPr lang="en-US" dirty="0"/>
              <a:t>Still working to understand Open Access requirements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553BB87D-4E3E-DA9F-28CA-DE72F71720A7}"/>
              </a:ext>
            </a:extLst>
          </p:cNvPr>
          <p:cNvSpPr/>
          <p:nvPr/>
        </p:nvSpPr>
        <p:spPr>
          <a:xfrm>
            <a:off x="5325456" y="1704086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60785AE7-A1AE-D34F-3400-3B9223131A1A}"/>
              </a:ext>
            </a:extLst>
          </p:cNvPr>
          <p:cNvSpPr/>
          <p:nvPr/>
        </p:nvSpPr>
        <p:spPr>
          <a:xfrm>
            <a:off x="533627" y="1701982"/>
            <a:ext cx="1931451" cy="89993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4967A4A4-626D-8E48-E0D1-3D799C6E6F98}"/>
              </a:ext>
            </a:extLst>
          </p:cNvPr>
          <p:cNvSpPr/>
          <p:nvPr/>
        </p:nvSpPr>
        <p:spPr>
          <a:xfrm>
            <a:off x="2007248" y="1701982"/>
            <a:ext cx="2050691" cy="89993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CF292165-BDDE-0B15-D567-8C88DBF2E5C6}"/>
              </a:ext>
            </a:extLst>
          </p:cNvPr>
          <p:cNvSpPr/>
          <p:nvPr/>
        </p:nvSpPr>
        <p:spPr>
          <a:xfrm>
            <a:off x="3637627" y="1696130"/>
            <a:ext cx="2117529" cy="899935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8C2072C-4C0C-5AF6-627B-B532B67C426B}"/>
              </a:ext>
            </a:extLst>
          </p:cNvPr>
          <p:cNvSpPr/>
          <p:nvPr/>
        </p:nvSpPr>
        <p:spPr>
          <a:xfrm>
            <a:off x="9688965" y="1666323"/>
            <a:ext cx="2083413" cy="899935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BDAB1-5EFD-93BE-B2DF-EB54CA4B1852}"/>
              </a:ext>
            </a:extLst>
          </p:cNvPr>
          <p:cNvSpPr txBox="1"/>
          <p:nvPr/>
        </p:nvSpPr>
        <p:spPr>
          <a:xfrm>
            <a:off x="1134985" y="1753835"/>
            <a:ext cx="1323565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design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2717B-3602-6E9F-7E74-5BB2136730DB}"/>
              </a:ext>
            </a:extLst>
          </p:cNvPr>
          <p:cNvSpPr txBox="1"/>
          <p:nvPr/>
        </p:nvSpPr>
        <p:spPr>
          <a:xfrm>
            <a:off x="2426673" y="1871795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BA8F6-22F8-5E38-95FC-14072A19C5D8}"/>
              </a:ext>
            </a:extLst>
          </p:cNvPr>
          <p:cNvSpPr txBox="1"/>
          <p:nvPr/>
        </p:nvSpPr>
        <p:spPr>
          <a:xfrm>
            <a:off x="4056206" y="1773716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(TDR/notes)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4AC92-5F03-F664-580E-6F780252717D}"/>
              </a:ext>
            </a:extLst>
          </p:cNvPr>
          <p:cNvSpPr txBox="1"/>
          <p:nvPr/>
        </p:nvSpPr>
        <p:spPr>
          <a:xfrm>
            <a:off x="10105797" y="1660203"/>
            <a:ext cx="160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papers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7EA415-6E87-EBA3-36AD-D19B8EAB010B}"/>
              </a:ext>
            </a:extLst>
          </p:cNvPr>
          <p:cNvGrpSpPr/>
          <p:nvPr/>
        </p:nvGrpSpPr>
        <p:grpSpPr>
          <a:xfrm>
            <a:off x="1343873" y="2694882"/>
            <a:ext cx="1199925" cy="590641"/>
            <a:chOff x="2381475" y="5248468"/>
            <a:chExt cx="1199925" cy="61643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CF19FA7-1E06-1B0B-95E1-14624F5EA3BE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Jan.24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9393344-77E2-7C88-112A-5E26E420DF06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7F449FD-1115-6104-EEE0-EBC6C0DE96B2}"/>
              </a:ext>
            </a:extLst>
          </p:cNvPr>
          <p:cNvSpPr txBox="1"/>
          <p:nvPr/>
        </p:nvSpPr>
        <p:spPr>
          <a:xfrm>
            <a:off x="6604927" y="2853898"/>
            <a:ext cx="1206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July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Formation of Editorial Board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1F39DC-4CB3-C2DB-9617-A8ECC15D718D}"/>
              </a:ext>
            </a:extLst>
          </p:cNvPr>
          <p:cNvGrpSpPr/>
          <p:nvPr/>
        </p:nvGrpSpPr>
        <p:grpSpPr>
          <a:xfrm>
            <a:off x="4891115" y="2164182"/>
            <a:ext cx="1384927" cy="1320657"/>
            <a:chOff x="5507055" y="4083139"/>
            <a:chExt cx="1384927" cy="137832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030FDA-31AC-1FA2-B494-89AA9407D83F}"/>
                </a:ext>
              </a:extLst>
            </p:cNvPr>
            <p:cNvSpPr txBox="1"/>
            <p:nvPr/>
          </p:nvSpPr>
          <p:spPr>
            <a:xfrm>
              <a:off x="5507055" y="4851157"/>
              <a:ext cx="1384927" cy="610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preTDR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v1.0</a:t>
              </a:r>
              <a:endPara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</a:t>
              </a:r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24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642CE0-C676-A03C-C856-F63A65FCF6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7330" y="4083139"/>
              <a:ext cx="0" cy="754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A80E29-5340-86F2-5E1A-EEC542A1609B}"/>
              </a:ext>
            </a:extLst>
          </p:cNvPr>
          <p:cNvGrpSpPr/>
          <p:nvPr/>
        </p:nvGrpSpPr>
        <p:grpSpPr>
          <a:xfrm>
            <a:off x="2915762" y="2668282"/>
            <a:ext cx="1199925" cy="622295"/>
            <a:chOff x="2339197" y="4860092"/>
            <a:chExt cx="1199925" cy="64946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1E3F56-1046-CFFD-CFB8-EF6FFD22775D}"/>
                </a:ext>
              </a:extLst>
            </p:cNvPr>
            <p:cNvSpPr txBox="1"/>
            <p:nvPr/>
          </p:nvSpPr>
          <p:spPr>
            <a:xfrm>
              <a:off x="2339197" y="517100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Mar.24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C85AFF5-AC39-C6A6-A069-77DD1760F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2873" y="4860092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A9D5C645-1C68-15B3-F031-EB8598BD62C0}"/>
              </a:ext>
            </a:extLst>
          </p:cNvPr>
          <p:cNvSpPr/>
          <p:nvPr/>
        </p:nvSpPr>
        <p:spPr>
          <a:xfrm>
            <a:off x="6998471" y="1696130"/>
            <a:ext cx="2493044" cy="89993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EFB742-EC81-92E9-BBAA-6AC569101B14}"/>
              </a:ext>
            </a:extLst>
          </p:cNvPr>
          <p:cNvSpPr txBox="1"/>
          <p:nvPr/>
        </p:nvSpPr>
        <p:spPr>
          <a:xfrm>
            <a:off x="8251364" y="2811686"/>
            <a:ext cx="174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December 2025 pre-TDR v2.1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F44EC32-3479-7B70-D561-F4BE60C4534F}"/>
              </a:ext>
            </a:extLst>
          </p:cNvPr>
          <p:cNvCxnSpPr>
            <a:cxnSpLocks/>
          </p:cNvCxnSpPr>
          <p:nvPr/>
        </p:nvCxnSpPr>
        <p:spPr>
          <a:xfrm flipV="1">
            <a:off x="7174196" y="2247007"/>
            <a:ext cx="0" cy="554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EFB7D77-11C4-7D68-CB7B-4005428A055F}"/>
              </a:ext>
            </a:extLst>
          </p:cNvPr>
          <p:cNvSpPr txBox="1"/>
          <p:nvPr/>
        </p:nvSpPr>
        <p:spPr>
          <a:xfrm>
            <a:off x="7489696" y="1844211"/>
            <a:ext cx="185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v2.0 </a:t>
            </a:r>
            <a:b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(internal/external)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B68DBB-E50E-204E-2A4B-BCABCE8339A7}"/>
              </a:ext>
            </a:extLst>
          </p:cNvPr>
          <p:cNvSpPr txBox="1"/>
          <p:nvPr/>
        </p:nvSpPr>
        <p:spPr>
          <a:xfrm>
            <a:off x="5788237" y="1936594"/>
            <a:ext cx="1607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preTDR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v2.0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4FC1C9D-3D75-D155-3267-E25C8CB008B9}"/>
              </a:ext>
            </a:extLst>
          </p:cNvPr>
          <p:cNvCxnSpPr>
            <a:cxnSpLocks/>
          </p:cNvCxnSpPr>
          <p:nvPr/>
        </p:nvCxnSpPr>
        <p:spPr>
          <a:xfrm flipV="1">
            <a:off x="9332485" y="2225325"/>
            <a:ext cx="0" cy="586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061BC28-E3A2-C3C2-7670-9BFC82840B3F}"/>
              </a:ext>
            </a:extLst>
          </p:cNvPr>
          <p:cNvSpPr txBox="1"/>
          <p:nvPr/>
        </p:nvSpPr>
        <p:spPr>
          <a:xfrm>
            <a:off x="10838563" y="2678015"/>
            <a:ext cx="129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NIM Special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id-2026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1C084-93FF-B523-BB09-F07B8AFA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BD930-759F-6AB7-FF32-34717A72F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55B51-745E-B536-9DFB-617705B5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661E3-C65E-1DD0-4B1E-3A89BC02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Early Science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13361-55A7-D074-092A-0660216C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688" y="1613204"/>
            <a:ext cx="5472605" cy="36315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collaboration has received a charge from Abhay Deshpande and David Dean to develop a document that summarizes EIC Early Science. </a:t>
            </a:r>
          </a:p>
          <a:p>
            <a:r>
              <a:rPr lang="en-US" dirty="0"/>
              <a:t>Supports the EIC project plan</a:t>
            </a:r>
          </a:p>
          <a:p>
            <a:r>
              <a:rPr lang="en-US" dirty="0"/>
              <a:t>Report requested by May 1, 2026</a:t>
            </a:r>
          </a:p>
          <a:p>
            <a:pPr lvl="1"/>
            <a:r>
              <a:rPr lang="en-US" dirty="0"/>
              <a:t>Consistent with our publication plan</a:t>
            </a:r>
          </a:p>
          <a:p>
            <a:r>
              <a:rPr lang="en-US" dirty="0"/>
              <a:t>Next Early Science workshop in early 2026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7791D-7138-1C57-1F6F-4A641E72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3F6F-3D01-16F7-D3E7-972979A6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04516-243D-9F76-6E6D-FB109D0FF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 descr="Text, letter&#10;&#10;AI-generated content may be incorrect.">
            <a:extLst>
              <a:ext uri="{FF2B5EF4-FFF2-40B4-BE49-F238E27FC236}">
                <a16:creationId xmlns:a16="http://schemas.microsoft.com/office/drawing/2014/main" id="{17D1F718-2F16-C89A-CA9A-2C8C7ABE3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57" y="365125"/>
            <a:ext cx="5299364" cy="6858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1FF59-4B95-3618-0F38-19EEF858D1E3}"/>
              </a:ext>
            </a:extLst>
          </p:cNvPr>
          <p:cNvSpPr txBox="1"/>
          <p:nvPr/>
        </p:nvSpPr>
        <p:spPr>
          <a:xfrm>
            <a:off x="685800" y="5907474"/>
            <a:ext cx="529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More in the Physics Analysis Coordination talk.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FD172-65CA-4B10-0D45-1D6D95EEA821}"/>
              </a:ext>
            </a:extLst>
          </p:cNvPr>
          <p:cNvSpPr txBox="1"/>
          <p:nvPr/>
        </p:nvSpPr>
        <p:spPr>
          <a:xfrm>
            <a:off x="685800" y="5181600"/>
            <a:ext cx="4648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Physics Analysis Readiness Workshop</a:t>
            </a:r>
            <a:r>
              <a:rPr lang="en-US" dirty="0"/>
              <a:t> will be held September 17-18</a:t>
            </a:r>
            <a:r>
              <a:rPr lang="en-US" baseline="30000" dirty="0"/>
              <a:t>th</a:t>
            </a:r>
            <a:r>
              <a:rPr lang="en-US" dirty="0"/>
              <a:t> in London. </a:t>
            </a:r>
          </a:p>
        </p:txBody>
      </p:sp>
    </p:spTree>
    <p:extLst>
      <p:ext uri="{BB962C8B-B14F-4D97-AF65-F5344CB8AC3E}">
        <p14:creationId xmlns:p14="http://schemas.microsoft.com/office/powerpoint/2010/main" val="2529776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76C1-CB0D-2D06-BCE4-3999B982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95" y="1181100"/>
            <a:ext cx="11249810" cy="5176838"/>
          </a:xfrm>
        </p:spPr>
        <p:txBody>
          <a:bodyPr>
            <a:normAutofit/>
          </a:bodyPr>
          <a:lstStyle/>
          <a:p>
            <a:r>
              <a:rPr lang="en-US" dirty="0"/>
              <a:t>The ePIC Collaboration is strong, active and growing!</a:t>
            </a:r>
          </a:p>
          <a:p>
            <a:pPr lvl="1"/>
            <a:r>
              <a:rPr lang="en-US" dirty="0"/>
              <a:t>International participation is key to the success of </a:t>
            </a:r>
            <a:r>
              <a:rPr lang="en-US" dirty="0" err="1"/>
              <a:t>ePIC</a:t>
            </a:r>
            <a:endParaRPr lang="en-US" dirty="0"/>
          </a:p>
          <a:p>
            <a:r>
              <a:rPr lang="en-US" dirty="0"/>
              <a:t>New leaders are emerging from within the collaboration</a:t>
            </a:r>
          </a:p>
          <a:p>
            <a:r>
              <a:rPr lang="en-US" dirty="0"/>
              <a:t>There has been good progress on the </a:t>
            </a:r>
            <a:r>
              <a:rPr lang="en-US" dirty="0" err="1"/>
              <a:t>preTDR</a:t>
            </a:r>
            <a:r>
              <a:rPr lang="en-US" dirty="0"/>
              <a:t> and plans for publications</a:t>
            </a:r>
          </a:p>
          <a:p>
            <a:r>
              <a:rPr lang="en-US" dirty="0"/>
              <a:t>Key collaboration policies are in place</a:t>
            </a:r>
          </a:p>
          <a:p>
            <a:r>
              <a:rPr lang="en-US" dirty="0" err="1"/>
              <a:t>ePIC</a:t>
            </a:r>
            <a:r>
              <a:rPr lang="en-US" dirty="0"/>
              <a:t> is engaged in developing the Early Science program at the EIC  </a:t>
            </a:r>
          </a:p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experiment is exercising its status as a CERN Recognized Experiment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presence at CERN test beams will be greater this year</a:t>
            </a:r>
          </a:p>
          <a:p>
            <a:r>
              <a:rPr lang="en-US" dirty="0"/>
              <a:t>We continue to have very productive collaboration meetings with increasing engagement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D8884-F5DD-D65C-4834-A85BD236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Status of the Collaboration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EB9ED8-E1CA-CD72-4B2F-7DE39424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616" y="136525"/>
            <a:ext cx="1894108" cy="136344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B9AAF-B6C9-998D-C6EA-6C714C186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7D1BF-6C5D-2ACA-848A-A09B593D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B6F60C-4254-FAC9-4D13-3243ED98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18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0022-7E56-94B5-D198-8C883C87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Meeting Sticker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AF602-6BB4-C8B8-2443-49EE848F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5EC-0BB9-D58C-D81C-222FEF23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BFB94-8803-2B17-4ADD-CC034E1B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F1C9E53-E9C9-E367-60F5-128276734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20" y="2303929"/>
            <a:ext cx="2221180" cy="1598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02E4FE-B3C1-C27B-661F-6A3A18E6BD3A}"/>
              </a:ext>
            </a:extLst>
          </p:cNvPr>
          <p:cNvSpPr txBox="1"/>
          <p:nvPr/>
        </p:nvSpPr>
        <p:spPr>
          <a:xfrm>
            <a:off x="770965" y="4192889"/>
            <a:ext cx="4309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request we also have a reprint of the “standard” </a:t>
            </a:r>
            <a:r>
              <a:rPr lang="en-US" dirty="0" err="1"/>
              <a:t>ePIC</a:t>
            </a:r>
            <a:r>
              <a:rPr lang="en-US" dirty="0"/>
              <a:t> sticker as well.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Once again, many thanks to Oskar Hartbrich for the </a:t>
            </a:r>
            <a:r>
              <a:rPr lang="en-US"/>
              <a:t>sticker design. </a:t>
            </a:r>
            <a:endParaRPr lang="en-US" dirty="0"/>
          </a:p>
        </p:txBody>
      </p:sp>
      <p:pic>
        <p:nvPicPr>
          <p:cNvPr id="9" name="Picture 8" descr="A picture containing logo&#10;&#10;AI-generated content may be incorrect.">
            <a:extLst>
              <a:ext uri="{FF2B5EF4-FFF2-40B4-BE49-F238E27FC236}">
                <a16:creationId xmlns:a16="http://schemas.microsoft.com/office/drawing/2014/main" id="{6F344F01-2E48-C784-8CBF-45D74D71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93" y="838196"/>
            <a:ext cx="5584378" cy="47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94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D2E3C-5F8A-E914-EF79-8697EABC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2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4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01" y="122836"/>
            <a:ext cx="10490359" cy="7111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Why are the EICUG and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Meeting Together?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522" y="983807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206" y="891114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667" y="888662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220827" y="891114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281987" y="908225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288868" y="2588287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The EIC will unravel the different contribution from the quarks, gluons and orbital angular momentum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omic Sans MS" charset="0"/>
              <a:cs typeface="Comic Sans MS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4979231" y="2588287"/>
            <a:ext cx="2022261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can we understand their dynamical origin in QCD?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itchFamily="2" charset="2"/>
              </a:rPr>
              <a:t>What is the relation to Confinement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are the quarks and gluon distributed in space and momentum inside the nucleon &amp; nuclei?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nucleon properties emerge from them and  their interactions?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569768" y="2588948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Does the mass of visible matter emerge from quark-gluon interactions?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Atom: Binding/Mass =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0.00000001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Nucleus: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0.01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Proton: Binding/Mass =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100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For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proton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151890" y="2588287"/>
            <a:ext cx="1806238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confined hadronic states emerge from quarks and gluons?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Is the structure of a free and bound nucleon the same?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quarks and gluons, interact with a nuclear medium?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 the quark-gluon 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501117" y="2604835"/>
            <a:ext cx="2082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What happens to the gluon density in nuclei? Does it saturate at high energy?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many gluons can fit in a proton?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omic Sans MS"/>
              </a:rPr>
              <a:t>How does a dense nuclear environment affect the quarks and gluons, their correlations, and their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627" y="5626143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9880" y="5624876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278553" y="558046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292235" y="5823591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382851" y="5938141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gluon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650771" y="5949868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gluon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recombination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5DA79F92-76BE-208C-4CD1-A8DC927F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5/21/2025</a:t>
            </a:r>
          </a:p>
        </p:txBody>
      </p:sp>
    </p:spTree>
    <p:extLst>
      <p:ext uri="{BB962C8B-B14F-4D97-AF65-F5344CB8AC3E}">
        <p14:creationId xmlns:p14="http://schemas.microsoft.com/office/powerpoint/2010/main" val="3356474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CB577A-FBC6-8C2E-6B13-247DD0559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6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July 2025 Meeting Block Schedule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DB0A2-EA9A-44EF-F91F-9D37FAF1A40D}"/>
              </a:ext>
            </a:extLst>
          </p:cNvPr>
          <p:cNvSpPr txBox="1"/>
          <p:nvPr/>
        </p:nvSpPr>
        <p:spPr>
          <a:xfrm>
            <a:off x="2219653" y="1538288"/>
            <a:ext cx="258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Early Career Workshop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844DB-D9D3-5F76-ABFB-C56581CB5015}"/>
              </a:ext>
            </a:extLst>
          </p:cNvPr>
          <p:cNvSpPr txBox="1"/>
          <p:nvPr/>
        </p:nvSpPr>
        <p:spPr>
          <a:xfrm>
            <a:off x="5509391" y="1538288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Summer 2025 Joint EICUG/</a:t>
            </a:r>
            <a:r>
              <a:rPr lang="en-US" b="1" i="0" u="none" strike="noStrike" dirty="0" err="1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ePIC</a:t>
            </a:r>
            <a:r>
              <a:rPr lang="en-US" b="1" i="0" u="none" strike="noStrike" dirty="0">
                <a:solidFill>
                  <a:srgbClr val="5B6065"/>
                </a:solidFill>
                <a:effectLst/>
                <a:latin typeface="Arial" panose="020B0604020202020204" pitchFamily="34" charset="0"/>
              </a:rPr>
              <a:t> Collaboration Meeting</a:t>
            </a:r>
            <a:endParaRPr lang="en-US" b="1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EB7FE5-8C79-885D-7E83-F6616B3B6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3922"/>
              </p:ext>
            </p:extLst>
          </p:nvPr>
        </p:nvGraphicFramePr>
        <p:xfrm>
          <a:off x="352424" y="2118273"/>
          <a:ext cx="11487151" cy="3378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350">
                  <a:extLst>
                    <a:ext uri="{9D8B030D-6E8A-4147-A177-3AD203B41FA5}">
                      <a16:colId xmlns:a16="http://schemas.microsoft.com/office/drawing/2014/main" val="2256900952"/>
                    </a:ext>
                  </a:extLst>
                </a:gridCol>
                <a:gridCol w="1403255">
                  <a:extLst>
                    <a:ext uri="{9D8B030D-6E8A-4147-A177-3AD203B41FA5}">
                      <a16:colId xmlns:a16="http://schemas.microsoft.com/office/drawing/2014/main" val="445388117"/>
                    </a:ext>
                  </a:extLst>
                </a:gridCol>
                <a:gridCol w="1153106">
                  <a:extLst>
                    <a:ext uri="{9D8B030D-6E8A-4147-A177-3AD203B41FA5}">
                      <a16:colId xmlns:a16="http://schemas.microsoft.com/office/drawing/2014/main" val="3746863351"/>
                    </a:ext>
                  </a:extLst>
                </a:gridCol>
                <a:gridCol w="1272690">
                  <a:extLst>
                    <a:ext uri="{9D8B030D-6E8A-4147-A177-3AD203B41FA5}">
                      <a16:colId xmlns:a16="http://schemas.microsoft.com/office/drawing/2014/main" val="743045641"/>
                    </a:ext>
                  </a:extLst>
                </a:gridCol>
                <a:gridCol w="1428749">
                  <a:extLst>
                    <a:ext uri="{9D8B030D-6E8A-4147-A177-3AD203B41FA5}">
                      <a16:colId xmlns:a16="http://schemas.microsoft.com/office/drawing/2014/main" val="46315696"/>
                    </a:ext>
                  </a:extLst>
                </a:gridCol>
                <a:gridCol w="1279970">
                  <a:extLst>
                    <a:ext uri="{9D8B030D-6E8A-4147-A177-3AD203B41FA5}">
                      <a16:colId xmlns:a16="http://schemas.microsoft.com/office/drawing/2014/main" val="2571184773"/>
                    </a:ext>
                  </a:extLst>
                </a:gridCol>
                <a:gridCol w="1320355">
                  <a:extLst>
                    <a:ext uri="{9D8B030D-6E8A-4147-A177-3AD203B41FA5}">
                      <a16:colId xmlns:a16="http://schemas.microsoft.com/office/drawing/2014/main" val="762596748"/>
                    </a:ext>
                  </a:extLst>
                </a:gridCol>
                <a:gridCol w="1234377">
                  <a:extLst>
                    <a:ext uri="{9D8B030D-6E8A-4147-A177-3AD203B41FA5}">
                      <a16:colId xmlns:a16="http://schemas.microsoft.com/office/drawing/2014/main" val="871803581"/>
                    </a:ext>
                  </a:extLst>
                </a:gridCol>
                <a:gridCol w="1118299">
                  <a:extLst>
                    <a:ext uri="{9D8B030D-6E8A-4147-A177-3AD203B41FA5}">
                      <a16:colId xmlns:a16="http://schemas.microsoft.com/office/drawing/2014/main" val="734859304"/>
                    </a:ext>
                  </a:extLst>
                </a:gridCol>
              </a:tblGrid>
              <a:tr h="9094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July 11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</a:p>
                    <a:p>
                      <a:r>
                        <a:rPr lang="en-US" dirty="0"/>
                        <a:t>July 14</a:t>
                      </a:r>
                      <a:r>
                        <a:rPr lang="en-US" baseline="30000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92032"/>
                  </a:ext>
                </a:extLst>
              </a:tr>
              <a:tr h="797546">
                <a:tc>
                  <a:txBody>
                    <a:bodyPr/>
                    <a:lstStyle/>
                    <a:p>
                      <a:r>
                        <a:rPr lang="en-US" dirty="0"/>
                        <a:t>Morning</a:t>
                      </a:r>
                    </a:p>
                    <a:p>
                      <a:r>
                        <a:rPr lang="en-US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part of MC4EIC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r>
                        <a:rPr lang="en-US" baseline="30000" dirty="0"/>
                        <a:t>th</a:t>
                      </a:r>
                    </a:p>
                    <a:p>
                      <a:r>
                        <a:rPr lang="en-US" baseline="0" dirty="0"/>
                        <a:t>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</a:t>
                      </a:r>
                      <a:r>
                        <a:rPr lang="en-US" dirty="0" err="1"/>
                        <a:t>ePIC</a:t>
                      </a:r>
                      <a:r>
                        <a:rPr lang="en-US" dirty="0"/>
                        <a:t>/</a:t>
                      </a:r>
                      <a:br>
                        <a:rPr lang="en-US" dirty="0"/>
                      </a:br>
                      <a:r>
                        <a:rPr lang="en-US" dirty="0"/>
                        <a:t>EICUG Plenary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ePIC</a:t>
                      </a:r>
                      <a:r>
                        <a:rPr lang="en-US" dirty="0"/>
                        <a:t> CC </a:t>
                      </a:r>
                      <a:br>
                        <a:rPr lang="en-US" dirty="0"/>
                      </a:br>
                      <a:r>
                        <a:rPr lang="en-US" dirty="0"/>
                        <a:t>Meeting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ePIC</a:t>
                      </a:r>
                      <a:r>
                        <a:rPr lang="en-US" dirty="0"/>
                        <a:t> Closing</a:t>
                      </a:r>
                      <a:br>
                        <a:rPr lang="en-US" dirty="0"/>
                      </a:br>
                      <a:r>
                        <a:rPr lang="en-US" dirty="0"/>
                        <a:t>Plenary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155319"/>
                  </a:ext>
                </a:extLst>
              </a:tr>
              <a:tr h="547778">
                <a:tc>
                  <a:txBody>
                    <a:bodyPr/>
                    <a:lstStyle/>
                    <a:p>
                      <a:r>
                        <a:rPr lang="en-US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</a:p>
                    <a:p>
                      <a:r>
                        <a:rPr lang="en-US" dirty="0"/>
                        <a:t>Provided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</a:t>
                      </a:r>
                    </a:p>
                    <a:p>
                      <a:r>
                        <a:rPr lang="en-US" dirty="0"/>
                        <a:t>Provided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317415"/>
                  </a:ext>
                </a:extLst>
              </a:tr>
              <a:tr h="797546">
                <a:tc>
                  <a:txBody>
                    <a:bodyPr/>
                    <a:lstStyle/>
                    <a:p>
                      <a:r>
                        <a:rPr lang="en-US" dirty="0"/>
                        <a:t>Afternoon</a:t>
                      </a:r>
                    </a:p>
                    <a:p>
                      <a:r>
                        <a:rPr lang="en-US" dirty="0"/>
                        <a:t>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1st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 Session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 free 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Funding Agency and Accelerator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EICUG/</a:t>
                      </a:r>
                      <a:br>
                        <a:rPr lang="en-US" dirty="0"/>
                      </a:br>
                      <a:r>
                        <a:rPr lang="en-US" dirty="0"/>
                        <a:t>Awards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Parallel/</a:t>
                      </a:r>
                      <a:br>
                        <a:rPr lang="en-US" dirty="0"/>
                      </a:br>
                      <a:r>
                        <a:rPr lang="en-US" dirty="0" err="1"/>
                        <a:t>Workfests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 free 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14072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0E42682-F6BE-5D2C-5322-91229B5C0C83}"/>
              </a:ext>
            </a:extLst>
          </p:cNvPr>
          <p:cNvSpPr/>
          <p:nvPr/>
        </p:nvSpPr>
        <p:spPr>
          <a:xfrm>
            <a:off x="6898107" y="5638800"/>
            <a:ext cx="1267327" cy="6015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Reception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37E5D7-DCD7-9BCB-8CC1-51D2B8416C66}"/>
              </a:ext>
            </a:extLst>
          </p:cNvPr>
          <p:cNvSpPr/>
          <p:nvPr/>
        </p:nvSpPr>
        <p:spPr>
          <a:xfrm>
            <a:off x="9479382" y="5638800"/>
            <a:ext cx="1267327" cy="6015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Social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26AFB-5B0A-3291-3BD0-A6EE9C9978F2}"/>
              </a:ext>
            </a:extLst>
          </p:cNvPr>
          <p:cNvSpPr txBox="1"/>
          <p:nvPr/>
        </p:nvSpPr>
        <p:spPr>
          <a:xfrm>
            <a:off x="567917" y="5753409"/>
            <a:ext cx="494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Many opportunities to benefit from the joint EICUG/</a:t>
            </a:r>
            <a:r>
              <a:rPr lang="en-US" i="1" dirty="0" err="1"/>
              <a:t>ePIC</a:t>
            </a:r>
            <a:r>
              <a:rPr lang="en-US" i="1" dirty="0"/>
              <a:t> format!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7EA35-AC1A-C642-84B1-5D405D37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547DCD-E124-DE36-8D6B-37814198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D87410-2D02-5ED5-E929-34D9ACEB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F71F7-AB1F-2C27-A5B0-831A136E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022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Joint Plenary and EICUG Sessions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A9BBA-435B-040B-4B5E-BEEE29AF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20105-5909-8DD8-9E9C-410148D7A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7AD38-9D33-1925-3111-4902CACB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 picture containing table&#10;&#10;AI-generated content may be incorrect.">
            <a:extLst>
              <a:ext uri="{FF2B5EF4-FFF2-40B4-BE49-F238E27FC236}">
                <a16:creationId xmlns:a16="http://schemas.microsoft.com/office/drawing/2014/main" id="{4F76FA99-555B-23E9-B924-B6CFB66B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20" y="1753592"/>
            <a:ext cx="4844299" cy="2935680"/>
          </a:xfrm>
          <a:prstGeom prst="rect">
            <a:avLst/>
          </a:prstGeom>
        </p:spPr>
      </p:pic>
      <p:pic>
        <p:nvPicPr>
          <p:cNvPr id="9" name="Picture 8" descr="Table&#10;&#10;AI-generated content may be incorrect.">
            <a:extLst>
              <a:ext uri="{FF2B5EF4-FFF2-40B4-BE49-F238E27FC236}">
                <a16:creationId xmlns:a16="http://schemas.microsoft.com/office/drawing/2014/main" id="{E833D8E1-6076-9D52-DD74-7F4440E28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364" y="3022194"/>
            <a:ext cx="4588509" cy="3334155"/>
          </a:xfrm>
          <a:prstGeom prst="rect">
            <a:avLst/>
          </a:prstGeom>
        </p:spPr>
      </p:pic>
      <p:pic>
        <p:nvPicPr>
          <p:cNvPr id="11" name="Picture 10" descr="Table&#10;&#10;AI-generated content may be incorrect.">
            <a:extLst>
              <a:ext uri="{FF2B5EF4-FFF2-40B4-BE49-F238E27FC236}">
                <a16:creationId xmlns:a16="http://schemas.microsoft.com/office/drawing/2014/main" id="{4BECCCAD-1860-6DE1-20FF-1A2A6536A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652" y="1647751"/>
            <a:ext cx="5363323" cy="4534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55290F-A7F8-4687-6323-1986F864CCA7}"/>
              </a:ext>
            </a:extLst>
          </p:cNvPr>
          <p:cNvSpPr txBox="1"/>
          <p:nvPr/>
        </p:nvSpPr>
        <p:spPr>
          <a:xfrm>
            <a:off x="7427042" y="1264748"/>
            <a:ext cx="3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Tuesday Afternoon, July 15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6A50F-3464-EC9A-CCBC-36FB43CB5A51}"/>
              </a:ext>
            </a:extLst>
          </p:cNvPr>
          <p:cNvSpPr txBox="1"/>
          <p:nvPr/>
        </p:nvSpPr>
        <p:spPr>
          <a:xfrm>
            <a:off x="2040194" y="1297227"/>
            <a:ext cx="3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Monday, July 14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8998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B98F3F3C-AC6B-308F-55F1-A744F6A3897A}"/>
              </a:ext>
            </a:extLst>
          </p:cNvPr>
          <p:cNvGrpSpPr/>
          <p:nvPr/>
        </p:nvGrpSpPr>
        <p:grpSpPr>
          <a:xfrm>
            <a:off x="1815576" y="0"/>
            <a:ext cx="10376424" cy="6858000"/>
            <a:chOff x="1815576" y="0"/>
            <a:chExt cx="10376424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B4C52C-2B1E-4950-60B3-DC320F16DA9C}"/>
                </a:ext>
              </a:extLst>
            </p:cNvPr>
            <p:cNvGrpSpPr/>
            <p:nvPr/>
          </p:nvGrpSpPr>
          <p:grpSpPr>
            <a:xfrm>
              <a:off x="1815576" y="0"/>
              <a:ext cx="10376424" cy="6858000"/>
              <a:chOff x="1815576" y="0"/>
              <a:chExt cx="10376424" cy="6858000"/>
            </a:xfrm>
          </p:grpSpPr>
          <p:pic>
            <p:nvPicPr>
              <p:cNvPr id="10" name="Picture 9" descr="Map&#10;&#10;Description automatically generated">
                <a:extLst>
                  <a:ext uri="{FF2B5EF4-FFF2-40B4-BE49-F238E27FC236}">
                    <a16:creationId xmlns:a16="http://schemas.microsoft.com/office/drawing/2014/main" id="{D4CF0BE5-E4C0-3A4D-2BD1-3BD6C301E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5576" y="0"/>
                <a:ext cx="10376424" cy="68580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081D17-5BEF-DDC4-C304-F35D8430BBBF}"/>
                  </a:ext>
                </a:extLst>
              </p:cNvPr>
              <p:cNvSpPr txBox="1"/>
              <p:nvPr/>
            </p:nvSpPr>
            <p:spPr>
              <a:xfrm>
                <a:off x="3466559" y="222369"/>
                <a:ext cx="591709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>
                        <a:lumMod val="50000"/>
                      </a:schemeClr>
                    </a:solidFill>
                  </a:rPr>
                  <a:t>180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30D857-E88C-B823-7D3F-1260EE693A63}"/>
                  </a:ext>
                </a:extLst>
              </p:cNvPr>
              <p:cNvSpPr txBox="1"/>
              <p:nvPr/>
            </p:nvSpPr>
            <p:spPr>
              <a:xfrm>
                <a:off x="10226159" y="206184"/>
                <a:ext cx="300529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>
                    <a:solidFill>
                      <a:schemeClr val="bg1">
                        <a:lumMod val="50000"/>
                      </a:schemeClr>
                    </a:solidFill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C14E9C-578F-B764-093D-849F18493D8E}"/>
                </a:ext>
              </a:extLst>
            </p:cNvPr>
            <p:cNvGrpSpPr/>
            <p:nvPr/>
          </p:nvGrpSpPr>
          <p:grpSpPr>
            <a:xfrm>
              <a:off x="7616651" y="5090597"/>
              <a:ext cx="4575349" cy="1767403"/>
              <a:chOff x="6724355" y="4616605"/>
              <a:chExt cx="5467645" cy="2241395"/>
            </a:xfrm>
          </p:grpSpPr>
          <p:pic>
            <p:nvPicPr>
              <p:cNvPr id="14" name="Picture 13" descr="A group of people posing for a photo&#10;&#10;AI-generated content may be incorrect.">
                <a:extLst>
                  <a:ext uri="{FF2B5EF4-FFF2-40B4-BE49-F238E27FC236}">
                    <a16:creationId xmlns:a16="http://schemas.microsoft.com/office/drawing/2014/main" id="{27968FB2-F2BE-E8B4-363A-73240A591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4355" y="4616605"/>
                <a:ext cx="5467645" cy="224139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1826BC-1E56-1ED2-4DB6-6C1DC86EACEF}"/>
                  </a:ext>
                </a:extLst>
              </p:cNvPr>
              <p:cNvSpPr txBox="1"/>
              <p:nvPr/>
            </p:nvSpPr>
            <p:spPr>
              <a:xfrm>
                <a:off x="10140415" y="6453337"/>
                <a:ext cx="2051585" cy="351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prstClr val="white"/>
                    </a:solidFill>
                    <a:latin typeface="Calibri" panose="020F0502020204030204"/>
                  </a:rPr>
                  <a:t>Frascati – January 2025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C24F37-D63E-40B4-5573-2477C2784283}"/>
                </a:ext>
              </a:extLst>
            </p:cNvPr>
            <p:cNvGrpSpPr/>
            <p:nvPr/>
          </p:nvGrpSpPr>
          <p:grpSpPr>
            <a:xfrm>
              <a:off x="2775074" y="4474838"/>
              <a:ext cx="3991382" cy="2160793"/>
              <a:chOff x="2741443" y="4474838"/>
              <a:chExt cx="3991382" cy="2160793"/>
            </a:xfrm>
          </p:grpSpPr>
          <p:pic>
            <p:nvPicPr>
              <p:cNvPr id="13" name="Picture 12" descr="Chart, pie chart&#10;&#10;AI-generated content may be incorrect.">
                <a:extLst>
                  <a:ext uri="{FF2B5EF4-FFF2-40B4-BE49-F238E27FC236}">
                    <a16:creationId xmlns:a16="http://schemas.microsoft.com/office/drawing/2014/main" id="{6BDED916-C868-2DEA-02CB-163E6A19C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1443" y="4771509"/>
                <a:ext cx="2143089" cy="1864122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0C679AF-E916-2373-2615-668146527165}"/>
                  </a:ext>
                </a:extLst>
              </p:cNvPr>
              <p:cNvSpPr txBox="1"/>
              <p:nvPr/>
            </p:nvSpPr>
            <p:spPr>
              <a:xfrm>
                <a:off x="2741444" y="4474838"/>
                <a:ext cx="13565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Institutions: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6136C71-6596-45EF-6BD1-A769FBD7B78D}"/>
                  </a:ext>
                </a:extLst>
              </p:cNvPr>
              <p:cNvSpPr txBox="1"/>
              <p:nvPr/>
            </p:nvSpPr>
            <p:spPr>
              <a:xfrm>
                <a:off x="4884532" y="4474838"/>
                <a:ext cx="13565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Collaborators:</a:t>
                </a:r>
              </a:p>
            </p:txBody>
          </p:sp>
          <p:pic>
            <p:nvPicPr>
              <p:cNvPr id="49" name="Picture 48" descr="A picture containing text, device, meter&#10;&#10;AI-generated content may be incorrect.">
                <a:extLst>
                  <a:ext uri="{FF2B5EF4-FFF2-40B4-BE49-F238E27FC236}">
                    <a16:creationId xmlns:a16="http://schemas.microsoft.com/office/drawing/2014/main" id="{8BFDB525-5D53-4200-0B69-432CB2F86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5975" y="4771509"/>
                <a:ext cx="1836850" cy="1864122"/>
              </a:xfrm>
              <a:prstGeom prst="rect">
                <a:avLst/>
              </a:prstGeom>
            </p:spPr>
          </p:pic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211724" y="2496255"/>
            <a:ext cx="1456209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&gt;1050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collaborators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01" y="136525"/>
            <a:ext cx="1721204" cy="12389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24DA6-9E0C-5D89-6020-B23F9CA0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1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iversity of Hawaii at Manoa Announced as IAFOR Global Partner - The  International Academic Forum (IAFOR)">
            <a:extLst>
              <a:ext uri="{FF2B5EF4-FFF2-40B4-BE49-F238E27FC236}">
                <a16:creationId xmlns:a16="http://schemas.microsoft.com/office/drawing/2014/main" id="{2B0D2ED9-87EA-3443-BA59-226A4C6D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07" y="4963029"/>
            <a:ext cx="2523450" cy="126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8E6E77-8408-419A-4EBF-A03B7233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02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               Institutions so far in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5F9D-A243-D1E8-79DD-9C2E2C87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353" y="1498878"/>
            <a:ext cx="7647598" cy="4749607"/>
          </a:xfrm>
        </p:spPr>
        <p:txBody>
          <a:bodyPr>
            <a:normAutofit/>
          </a:bodyPr>
          <a:lstStyle/>
          <a:p>
            <a:r>
              <a:rPr lang="en-US" dirty="0"/>
              <a:t>Seoul National University</a:t>
            </a:r>
          </a:p>
          <a:p>
            <a:pPr lvl="1"/>
            <a:r>
              <a:rPr lang="en-US" dirty="0"/>
              <a:t>CC Member Seonho Choi</a:t>
            </a:r>
          </a:p>
          <a:p>
            <a:r>
              <a:rPr lang="en-US" dirty="0"/>
              <a:t>Texas Southern University</a:t>
            </a:r>
          </a:p>
          <a:p>
            <a:pPr lvl="1"/>
            <a:r>
              <a:rPr lang="en-US" dirty="0"/>
              <a:t>CC member </a:t>
            </a:r>
            <a:r>
              <a:rPr lang="en-US" dirty="0" err="1"/>
              <a:t>Nissem</a:t>
            </a:r>
            <a:r>
              <a:rPr lang="en-US" dirty="0"/>
              <a:t> Abdelrahman</a:t>
            </a:r>
          </a:p>
          <a:p>
            <a:r>
              <a:rPr lang="en-US" dirty="0"/>
              <a:t>Johannes Gutenberg University Mainz</a:t>
            </a:r>
          </a:p>
          <a:p>
            <a:pPr lvl="1"/>
            <a:r>
              <a:rPr lang="en-US" dirty="0"/>
              <a:t>CC member Tyler Kutz</a:t>
            </a:r>
          </a:p>
          <a:p>
            <a:r>
              <a:rPr lang="en-US" dirty="0"/>
              <a:t>Mount Allison University</a:t>
            </a:r>
          </a:p>
          <a:p>
            <a:pPr lvl="1"/>
            <a:r>
              <a:rPr lang="en-US" dirty="0"/>
              <a:t>CC member David Hornidge</a:t>
            </a:r>
          </a:p>
          <a:p>
            <a:r>
              <a:rPr lang="en-US" dirty="0"/>
              <a:t>University of Hawaii at Manoa</a:t>
            </a:r>
          </a:p>
          <a:p>
            <a:pPr lvl="1"/>
            <a:r>
              <a:rPr lang="en-US" dirty="0"/>
              <a:t>CC member Jennifer Ott</a:t>
            </a:r>
          </a:p>
        </p:txBody>
      </p:sp>
      <p:pic>
        <p:nvPicPr>
          <p:cNvPr id="1026" name="Picture 2" descr="Texas Southern University - Wikipedia">
            <a:extLst>
              <a:ext uri="{FF2B5EF4-FFF2-40B4-BE49-F238E27FC236}">
                <a16:creationId xmlns:a16="http://schemas.microsoft.com/office/drawing/2014/main" id="{AD64F58B-645F-5DA6-F387-67739C52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17" y="2066861"/>
            <a:ext cx="1112520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 Mainz - Apps on Google Play">
            <a:extLst>
              <a:ext uri="{FF2B5EF4-FFF2-40B4-BE49-F238E27FC236}">
                <a16:creationId xmlns:a16="http://schemas.microsoft.com/office/drawing/2014/main" id="{1B3A4163-4D7D-2142-573D-BADE04C6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577" y="3242720"/>
            <a:ext cx="1706999" cy="8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unt Allison University - Wikipedia">
            <a:extLst>
              <a:ext uri="{FF2B5EF4-FFF2-40B4-BE49-F238E27FC236}">
                <a16:creationId xmlns:a16="http://schemas.microsoft.com/office/drawing/2014/main" id="{87E59990-98B6-D89C-4D2B-0F3CE3C6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55" y="3933313"/>
            <a:ext cx="1112520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FE6488E-D329-634B-026A-5657F4E7C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353" y="136525"/>
            <a:ext cx="1804597" cy="1299014"/>
          </a:xfrm>
          <a:prstGeom prst="rect">
            <a:avLst/>
          </a:prstGeom>
        </p:spPr>
      </p:pic>
      <p:pic>
        <p:nvPicPr>
          <p:cNvPr id="8" name="Picture 2" descr="Seoul National University - Wikipedia">
            <a:extLst>
              <a:ext uri="{FF2B5EF4-FFF2-40B4-BE49-F238E27FC236}">
                <a16:creationId xmlns:a16="http://schemas.microsoft.com/office/drawing/2014/main" id="{E6DC24F6-1D79-30CE-41BE-34C8E376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79" y="1483860"/>
            <a:ext cx="1033836" cy="97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C5E26-ABAA-E5F7-BC6A-7A770BF28A21}"/>
              </a:ext>
            </a:extLst>
          </p:cNvPr>
          <p:cNvSpPr txBox="1"/>
          <p:nvPr/>
        </p:nvSpPr>
        <p:spPr>
          <a:xfrm>
            <a:off x="9328935" y="5208998"/>
            <a:ext cx="234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 new institutions added since the start of 2024!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52CFA-DFFB-DBA3-1DCC-50FF1F05DBCF}"/>
              </a:ext>
            </a:extLst>
          </p:cNvPr>
          <p:cNvSpPr txBox="1"/>
          <p:nvPr/>
        </p:nvSpPr>
        <p:spPr>
          <a:xfrm>
            <a:off x="9518943" y="1452581"/>
            <a:ext cx="234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Presentation from RCNP/Osaka in Thursday’s CC Meeting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40F587-7F3F-74A9-ABBF-4AD5B82C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10DF180-1E9B-0AAF-96B7-9252818D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B20314-553F-3027-DFE9-2D06FB20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75423-7153-B196-38E0-547A6C54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002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Faces in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68B64-9A70-7D3C-1D03-8271584A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626"/>
            <a:ext cx="10515600" cy="4646337"/>
          </a:xfrm>
        </p:spPr>
        <p:txBody>
          <a:bodyPr/>
          <a:lstStyle/>
          <a:p>
            <a:r>
              <a:rPr lang="en-US" dirty="0"/>
              <a:t>The Spokesperson’s Office nominated </a:t>
            </a:r>
            <a:r>
              <a:rPr lang="en-US" dirty="0">
                <a:solidFill>
                  <a:schemeClr val="accent1"/>
                </a:solidFill>
              </a:rPr>
              <a:t>Rachel Montgomery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as a new Physics Analysis Co-Coordinator: </a:t>
            </a:r>
          </a:p>
          <a:p>
            <a:pPr lvl="1"/>
            <a:r>
              <a:rPr lang="en-US" dirty="0"/>
              <a:t>Lecturer in Nuclear and Hadron Physics at University of Glasgow</a:t>
            </a:r>
          </a:p>
          <a:p>
            <a:pPr lvl="1"/>
            <a:r>
              <a:rPr lang="en-US" dirty="0"/>
              <a:t>Former </a:t>
            </a:r>
            <a:r>
              <a:rPr lang="en-US" dirty="0" err="1"/>
              <a:t>ePIC</a:t>
            </a:r>
            <a:r>
              <a:rPr lang="en-US" dirty="0"/>
              <a:t> Diffractive and Exclusive Physics WG Convener </a:t>
            </a:r>
          </a:p>
          <a:p>
            <a:r>
              <a:rPr lang="en-US" dirty="0"/>
              <a:t>The Spokesperson’s Office nominated </a:t>
            </a:r>
            <a:r>
              <a:rPr lang="en-US" dirty="0">
                <a:solidFill>
                  <a:schemeClr val="accent1"/>
                </a:solidFill>
              </a:rPr>
              <a:t>Taku Gunji </a:t>
            </a:r>
            <a:r>
              <a:rPr lang="en-US" dirty="0"/>
              <a:t>as a new </a:t>
            </a:r>
            <a:br>
              <a:rPr lang="en-US" dirty="0"/>
            </a:br>
            <a:r>
              <a:rPr lang="en-US" dirty="0"/>
              <a:t>Streaming Computing Model WG convener</a:t>
            </a:r>
          </a:p>
          <a:p>
            <a:pPr lvl="1"/>
            <a:r>
              <a:rPr lang="en-US" dirty="0"/>
              <a:t>Associate Professor at the University of Tokyo, CNS</a:t>
            </a:r>
          </a:p>
          <a:p>
            <a:pPr lvl="1"/>
            <a:r>
              <a:rPr lang="en-US" dirty="0"/>
              <a:t>SPADI Alliance member</a:t>
            </a:r>
          </a:p>
          <a:p>
            <a:r>
              <a:rPr lang="en-US" dirty="0"/>
              <a:t>The Spokesperson’s Office appointed </a:t>
            </a:r>
            <a:r>
              <a:rPr lang="en-US" dirty="0">
                <a:solidFill>
                  <a:schemeClr val="accent1"/>
                </a:solidFill>
              </a:rPr>
              <a:t>John Haggerty </a:t>
            </a:r>
            <a:r>
              <a:rPr lang="en-US" dirty="0"/>
              <a:t>as a new</a:t>
            </a:r>
            <a:br>
              <a:rPr lang="en-US" dirty="0"/>
            </a:br>
            <a:r>
              <a:rPr lang="en-US" dirty="0"/>
              <a:t>Deputy Technical Coordinator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CDR/TDR editor</a:t>
            </a:r>
          </a:p>
          <a:p>
            <a:endParaRPr lang="en-US" dirty="0"/>
          </a:p>
        </p:txBody>
      </p:sp>
      <p:pic>
        <p:nvPicPr>
          <p:cNvPr id="7" name="Picture 2" descr="Rachel Montgomery (@physicsrachelm) / X">
            <a:extLst>
              <a:ext uri="{FF2B5EF4-FFF2-40B4-BE49-F238E27FC236}">
                <a16:creationId xmlns:a16="http://schemas.microsoft.com/office/drawing/2014/main" id="{A36776D3-BC4D-D80F-57D3-7E2559C5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714" y="1359831"/>
            <a:ext cx="1441377" cy="144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911F70-C9C8-806B-71B1-999C8333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749" y="3066683"/>
            <a:ext cx="1153306" cy="1458461"/>
          </a:xfrm>
          <a:prstGeom prst="rect">
            <a:avLst/>
          </a:prstGeom>
        </p:spPr>
      </p:pic>
      <p:pic>
        <p:nvPicPr>
          <p:cNvPr id="1026" name="Picture 2" descr="John Haggerty">
            <a:extLst>
              <a:ext uri="{FF2B5EF4-FFF2-40B4-BE49-F238E27FC236}">
                <a16:creationId xmlns:a16="http://schemas.microsoft.com/office/drawing/2014/main" id="{A1297B57-0F79-C83E-DC1A-019ED2273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496" y="4617453"/>
            <a:ext cx="1188559" cy="176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BA4D-4551-0329-CCAE-012EFB3FA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9EC76-B649-5868-4534-619BB5CF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81F33-0732-4B96-E9FA-7480AAA8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1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58BC-F22D-33A7-9ED7-762D59F4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 Faces in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1E28E-D7C1-E983-0CD2-4762DBDC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30" y="1690687"/>
            <a:ext cx="8768751" cy="42756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Renee Fatemi was elected the new vice-chair of the CC</a:t>
            </a:r>
          </a:p>
          <a:p>
            <a:endParaRPr lang="en-US" dirty="0"/>
          </a:p>
          <a:p>
            <a:r>
              <a:rPr lang="en-US" dirty="0"/>
              <a:t>Susanna Costanza was elected the new vice-chair of the </a:t>
            </a:r>
            <a:br>
              <a:rPr lang="en-US" dirty="0"/>
            </a:br>
            <a:r>
              <a:rPr lang="en-US" dirty="0"/>
              <a:t>Code of Conduct Committee</a:t>
            </a:r>
          </a:p>
          <a:p>
            <a:endParaRPr lang="en-US" dirty="0"/>
          </a:p>
          <a:p>
            <a:r>
              <a:rPr lang="en-US" dirty="0"/>
              <a:t>Daniel Brandenburg was elected the new vice-chair of the Conference and Talks Committee</a:t>
            </a:r>
          </a:p>
          <a:p>
            <a:endParaRPr lang="en-US" dirty="0"/>
          </a:p>
          <a:p>
            <a:r>
              <a:rPr lang="en-US" dirty="0"/>
              <a:t>Carlos Munoz Camacho was elected the new vice-chair </a:t>
            </a:r>
            <a:br>
              <a:rPr lang="en-US" dirty="0"/>
            </a:br>
            <a:r>
              <a:rPr lang="en-US" dirty="0"/>
              <a:t>and Eric Lancon new chair of the Membership committee.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8E3A3-6B9E-A4BA-4F12-F0821CED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B261E-13F3-F183-0ABC-7F461546F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July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2FBA-A65C-7EC9-0D8C-D403F818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Carlos MUNOZ CAMACHO - Annuaire IN2P3">
            <a:extLst>
              <a:ext uri="{FF2B5EF4-FFF2-40B4-BE49-F238E27FC236}">
                <a16:creationId xmlns:a16="http://schemas.microsoft.com/office/drawing/2014/main" id="{50991426-8424-E416-EC2B-F5088E55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111" y="4851091"/>
            <a:ext cx="1378241" cy="13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ric Lancon - Senior Physicist - Brookhaven National Laboratory | LinkedIn">
            <a:extLst>
              <a:ext uri="{FF2B5EF4-FFF2-40B4-BE49-F238E27FC236}">
                <a16:creationId xmlns:a16="http://schemas.microsoft.com/office/drawing/2014/main" id="{9B580308-09E6-A551-5E00-AA0CEB89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19" y="4851091"/>
            <a:ext cx="1378241" cy="13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niel Brandenburg (@danbburg) / X">
            <a:extLst>
              <a:ext uri="{FF2B5EF4-FFF2-40B4-BE49-F238E27FC236}">
                <a16:creationId xmlns:a16="http://schemas.microsoft.com/office/drawing/2014/main" id="{D830482B-A1CC-4025-423D-F6A7640A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163" y="3172876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nee Fatemi – Strong Interactions Podcast—Stories straight from the heart  of matter">
            <a:extLst>
              <a:ext uri="{FF2B5EF4-FFF2-40B4-BE49-F238E27FC236}">
                <a16:creationId xmlns:a16="http://schemas.microsoft.com/office/drawing/2014/main" id="{5F7FE4FA-F4E3-D514-65D7-D2853F31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013" y="528682"/>
            <a:ext cx="1953568" cy="164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sanna Costanza - Associate Professor of Physics - Università degli Studi  di Pavia | LinkedIn">
            <a:extLst>
              <a:ext uri="{FF2B5EF4-FFF2-40B4-BE49-F238E27FC236}">
                <a16:creationId xmlns:a16="http://schemas.microsoft.com/office/drawing/2014/main" id="{B796F407-D196-ECE5-B9FB-14D9E4E18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241" y="2450491"/>
            <a:ext cx="1378241" cy="138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C4C7C-50AB-6DA6-C4F4-C2913AB64D49}"/>
              </a:ext>
            </a:extLst>
          </p:cNvPr>
          <p:cNvSpPr txBox="1"/>
          <p:nvPr/>
        </p:nvSpPr>
        <p:spPr>
          <a:xfrm>
            <a:off x="2538919" y="2785081"/>
            <a:ext cx="6809362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/>
              <a:t>Many thanks to the outgoing leadership: </a:t>
            </a:r>
          </a:p>
          <a:p>
            <a:r>
              <a:rPr lang="en-US" sz="2400" dirty="0"/>
              <a:t>Bernd Surrow (CC Chair)</a:t>
            </a:r>
          </a:p>
          <a:p>
            <a:r>
              <a:rPr lang="en-US" sz="2400" dirty="0"/>
              <a:t>Megan Connors (Code of Conduct)</a:t>
            </a:r>
          </a:p>
          <a:p>
            <a:r>
              <a:rPr lang="en-US" sz="2400" dirty="0"/>
              <a:t>Maria Zurek (Conference and Talks)</a:t>
            </a:r>
            <a:br>
              <a:rPr lang="en-US" sz="2400" dirty="0"/>
            </a:br>
            <a:r>
              <a:rPr lang="en-US" sz="2400" dirty="0"/>
              <a:t>Pietro Antonioli and Peter Steinberg (Membership)</a:t>
            </a:r>
          </a:p>
        </p:txBody>
      </p:sp>
    </p:spTree>
    <p:extLst>
      <p:ext uri="{BB962C8B-B14F-4D97-AF65-F5344CB8AC3E}">
        <p14:creationId xmlns:p14="http://schemas.microsoft.com/office/powerpoint/2010/main" val="544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5948</TotalTime>
  <Words>2587</Words>
  <Application>Microsoft Office PowerPoint</Application>
  <PresentationFormat>Widescreen</PresentationFormat>
  <Paragraphs>438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Meiryo</vt:lpstr>
      <vt:lpstr>Aptos</vt:lpstr>
      <vt:lpstr>Arial</vt:lpstr>
      <vt:lpstr>Arial Black</vt:lpstr>
      <vt:lpstr>Calibri</vt:lpstr>
      <vt:lpstr>Calibri Light</vt:lpstr>
      <vt:lpstr>Roboto</vt:lpstr>
      <vt:lpstr>Office Theme</vt:lpstr>
      <vt:lpstr>1_Office Theme</vt:lpstr>
      <vt:lpstr>PowerPoint Presentation</vt:lpstr>
      <vt:lpstr>PowerPoint Presentation</vt:lpstr>
      <vt:lpstr>Why are the EICUG and ePIC Meeting Together?</vt:lpstr>
      <vt:lpstr>July 2025 Meeting Block Schedule </vt:lpstr>
      <vt:lpstr>Joint Plenary and EICUG Sessions</vt:lpstr>
      <vt:lpstr>PowerPoint Presentation</vt:lpstr>
      <vt:lpstr>New                Institutions so far in 2025</vt:lpstr>
      <vt:lpstr>New Faces in ePIC Leadership</vt:lpstr>
      <vt:lpstr>New Faces in ePIC Leadership</vt:lpstr>
      <vt:lpstr>New Early-Career Members!</vt:lpstr>
      <vt:lpstr>Early Career is the Future!</vt:lpstr>
      <vt:lpstr>Formation of ePIC Policies</vt:lpstr>
      <vt:lpstr>               2025</vt:lpstr>
      <vt:lpstr>Focus of this ePIC Collaboration Meeting</vt:lpstr>
      <vt:lpstr>Key Things to Look For:</vt:lpstr>
      <vt:lpstr>Workfests and Parallel Sessions</vt:lpstr>
      <vt:lpstr>Workfests and Parallel Sessions</vt:lpstr>
      <vt:lpstr>Workfests and Parallel Sessions</vt:lpstr>
      <vt:lpstr>Friday Plenary Session</vt:lpstr>
      <vt:lpstr>Tracking Critical Simulation Items</vt:lpstr>
      <vt:lpstr>The ePIC Sessions are OPEN to all who are interested. </vt:lpstr>
      <vt:lpstr>Looking Forward to 2026+</vt:lpstr>
      <vt:lpstr>ePIC preTDR and Publication Plan</vt:lpstr>
      <vt:lpstr>Early Science Charge</vt:lpstr>
      <vt:lpstr>The Status of the Collaboration</vt:lpstr>
      <vt:lpstr>Meeting Sticker</vt:lpstr>
      <vt:lpstr>PowerPoint Presentation</vt:lpstr>
      <vt:lpstr>ePIC Resources</vt:lpstr>
      <vt:lpstr>EICUG Membership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1980</cp:revision>
  <dcterms:created xsi:type="dcterms:W3CDTF">2023-04-13T13:35:08Z</dcterms:created>
  <dcterms:modified xsi:type="dcterms:W3CDTF">2025-07-14T09:57:51Z</dcterms:modified>
</cp:coreProperties>
</file>