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1"/>
  </p:sldMasterIdLst>
  <p:notesMasterIdLst>
    <p:notesMasterId r:id="rId11"/>
  </p:notesMasterIdLst>
  <p:sldIdLst>
    <p:sldId id="5324" r:id="rId2"/>
    <p:sldId id="5325" r:id="rId3"/>
    <p:sldId id="5330" r:id="rId4"/>
    <p:sldId id="5331" r:id="rId5"/>
    <p:sldId id="5326" r:id="rId6"/>
    <p:sldId id="5327" r:id="rId7"/>
    <p:sldId id="5332" r:id="rId8"/>
    <p:sldId id="5329" r:id="rId9"/>
    <p:sldId id="532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A8"/>
    <a:srgbClr val="FF7558"/>
    <a:srgbClr val="FF978F"/>
    <a:srgbClr val="3F3F3F"/>
    <a:srgbClr val="FF222F"/>
    <a:srgbClr val="2F5A8F"/>
    <a:srgbClr val="EBECF0"/>
    <a:srgbClr val="F1F2F5"/>
    <a:srgbClr val="33498C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45" autoAdjust="0"/>
    <p:restoredTop sz="96503"/>
  </p:normalViewPr>
  <p:slideViewPr>
    <p:cSldViewPr snapToGrid="0">
      <p:cViewPr varScale="1">
        <p:scale>
          <a:sx n="132" d="100"/>
          <a:sy n="132" d="100"/>
        </p:scale>
        <p:origin x="168" y="240"/>
      </p:cViewPr>
      <p:guideLst/>
    </p:cSldViewPr>
  </p:slideViewPr>
  <p:outlineViewPr>
    <p:cViewPr>
      <p:scale>
        <a:sx n="33" d="100"/>
        <a:sy n="33" d="100"/>
      </p:scale>
      <p:origin x="0" y="-3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6197-7156-4BFD-ADD6-311CA469C4C1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44473-E14D-4FA3-B58A-A1E02C40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4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AD30-FC14-624E-ADD4-024BC3245058}" type="datetime1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295-1352-5240-AC25-4E78F67B2182}" type="datetime1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E1CB-DE7C-8E4F-8210-697074C3C986}" type="datetime1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A17-EB5D-EC41-A4C5-002A144AE365}" type="datetime1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7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6BB-E155-9C41-921E-7BA04EA81F3C}" type="datetime1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0685-42E0-374E-9CAB-CC2A7CB1F5E4}" type="datetime1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7768-7204-AD43-BCD4-4958527C58A7}" type="datetime1">
              <a:rPr lang="en-US" smtClean="0"/>
              <a:t>7/14/25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3B-A04C-4243-8B76-654181BFC17A}" type="datetime1">
              <a:rPr lang="en-US" smtClean="0"/>
              <a:t>7/14/25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AA74-4C12-1A48-8562-46B140970778}" type="datetime1">
              <a:rPr lang="en-US" smtClean="0"/>
              <a:t>7/14/25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C6AB-3756-6546-BC7F-0354A7701A22}" type="datetime1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E0C3-019A-DC4A-85F3-D3AAE294E920}" type="datetime1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1163-E619-3E45-8DAC-7F71AC4EBFA8}" type="datetime1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B547-0D41-53E9-A095-B34CCD4C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50FEA0-F0C9-4E7F-1418-D7F3410F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89784" y="-724620"/>
            <a:ext cx="9401755" cy="8184786"/>
          </a:xfrm>
          <a:prstGeom prst="roundRect">
            <a:avLst>
              <a:gd name="adj" fmla="val 0"/>
            </a:avLst>
          </a:prstGeom>
          <a:effectLst>
            <a:softEdge rad="0"/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1F336C-9A3D-384B-CA95-44D97BE9C31B}"/>
              </a:ext>
            </a:extLst>
          </p:cNvPr>
          <p:cNvSpPr/>
          <p:nvPr/>
        </p:nvSpPr>
        <p:spPr>
          <a:xfrm>
            <a:off x="904461" y="319087"/>
            <a:ext cx="7384773" cy="1513761"/>
          </a:xfrm>
          <a:prstGeom prst="roundRect">
            <a:avLst>
              <a:gd name="adj" fmla="val 35915"/>
            </a:avLst>
          </a:prstGeom>
          <a:solidFill>
            <a:schemeClr val="tx1">
              <a:alpha val="65000"/>
            </a:schemeClr>
          </a:solidFill>
          <a:effectLst>
            <a:softEdge rad="156174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6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Welcome!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4B0FC1-723E-6F70-C690-7F9038F2717E}"/>
              </a:ext>
            </a:extLst>
          </p:cNvPr>
          <p:cNvSpPr/>
          <p:nvPr/>
        </p:nvSpPr>
        <p:spPr>
          <a:xfrm>
            <a:off x="5209580" y="1991630"/>
            <a:ext cx="4146175" cy="824236"/>
          </a:xfrm>
          <a:prstGeom prst="roundRect">
            <a:avLst>
              <a:gd name="adj" fmla="val 0"/>
            </a:avLst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Hen (Chair)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86D1681-137B-E92F-58C5-29CA49BCF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41" y="5997388"/>
            <a:ext cx="4225283" cy="735105"/>
          </a:xfrm>
          <a:prstGeom prst="round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862A4C-DCCE-D935-BEBE-E9695A139369}"/>
              </a:ext>
            </a:extLst>
          </p:cNvPr>
          <p:cNvSpPr txBox="1"/>
          <p:nvPr/>
        </p:nvSpPr>
        <p:spPr>
          <a:xfrm>
            <a:off x="748703" y="6425915"/>
            <a:ext cx="2451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www.eicug.org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27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881F-0106-6E0A-F19B-A7B407B7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530"/>
            <a:ext cx="9144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 Doug &amp; </a:t>
            </a:r>
            <a:r>
              <a:rPr lang="en-US" dirty="0" err="1">
                <a:solidFill>
                  <a:schemeClr val="bg1"/>
                </a:solidFill>
              </a:rPr>
              <a:t>JLab</a:t>
            </a:r>
            <a:r>
              <a:rPr lang="en-US" dirty="0">
                <a:solidFill>
                  <a:schemeClr val="bg1"/>
                </a:solidFill>
              </a:rPr>
              <a:t> Admin Staff!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B547-0D41-53E9-A095-B34CCD4C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Douglas W. Higinbotham (@dwhiginbotham) / X">
            <a:extLst>
              <a:ext uri="{FF2B5EF4-FFF2-40B4-BE49-F238E27FC236}">
                <a16:creationId xmlns:a16="http://schemas.microsoft.com/office/drawing/2014/main" id="{62B7D4C0-5EAB-2C6B-7676-968F6367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74" y="2166603"/>
            <a:ext cx="4958499" cy="3260041"/>
          </a:xfrm>
          <a:prstGeom prst="roundRect">
            <a:avLst>
              <a:gd name="adj" fmla="val 9581"/>
            </a:avLst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hoto of Douglas Higinbotham">
            <a:extLst>
              <a:ext uri="{FF2B5EF4-FFF2-40B4-BE49-F238E27FC236}">
                <a16:creationId xmlns:a16="http://schemas.microsoft.com/office/drawing/2014/main" id="{65934630-7AA2-EF72-77E2-18570B8A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819" y="3933147"/>
            <a:ext cx="2933833" cy="2933833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BAF Center">
            <a:extLst>
              <a:ext uri="{FF2B5EF4-FFF2-40B4-BE49-F238E27FC236}">
                <a16:creationId xmlns:a16="http://schemas.microsoft.com/office/drawing/2014/main" id="{695D7E30-A2E8-655C-055A-680A246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643" y="1371726"/>
            <a:ext cx="3524183" cy="2424897"/>
          </a:xfrm>
          <a:prstGeom prst="roundRect">
            <a:avLst>
              <a:gd name="adj" fmla="val 14646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2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90BD6-EDA7-7719-8213-E65217FA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F1A9-7BB4-5AA2-232C-E8230F94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8904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you, Steering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D8976-4D6D-433E-1056-228EC900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F117B-DB98-8A5C-CDD5-0827BB08C9C6}"/>
              </a:ext>
            </a:extLst>
          </p:cNvPr>
          <p:cNvSpPr txBox="1"/>
          <p:nvPr/>
        </p:nvSpPr>
        <p:spPr>
          <a:xfrm>
            <a:off x="166481" y="952410"/>
            <a:ext cx="83488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Chair line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Chair: Or Hen (MIT, USA), term August 2024 - August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Chair-elect: Douglas Higinbotham (</a:t>
            </a:r>
            <a:r>
              <a:rPr lang="en-US" dirty="0" err="1">
                <a:solidFill>
                  <a:schemeClr val="bg1"/>
                </a:solidFill>
              </a:rPr>
              <a:t>JLab</a:t>
            </a:r>
            <a:r>
              <a:rPr lang="en-US" dirty="0">
                <a:solidFill>
                  <a:schemeClr val="bg1"/>
                </a:solidFill>
              </a:rPr>
              <a:t>, USA), term August 2024 - August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Past Chair: Marco </a:t>
            </a:r>
            <a:r>
              <a:rPr lang="en-US" dirty="0" err="1">
                <a:solidFill>
                  <a:schemeClr val="bg1"/>
                </a:solidFill>
              </a:rPr>
              <a:t>Radici</a:t>
            </a:r>
            <a:r>
              <a:rPr lang="en-US" dirty="0">
                <a:solidFill>
                  <a:schemeClr val="bg1"/>
                </a:solidFill>
              </a:rPr>
              <a:t> (INFN - Pavia, Italy), term August 2024 - August 2025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Regular Members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Charlotte Van Hulse (University of </a:t>
            </a:r>
            <a:r>
              <a:rPr lang="en-US" dirty="0" err="1">
                <a:solidFill>
                  <a:schemeClr val="bg1"/>
                </a:solidFill>
              </a:rPr>
              <a:t>Alcalà</a:t>
            </a:r>
            <a:r>
              <a:rPr lang="en-US" dirty="0">
                <a:solidFill>
                  <a:schemeClr val="bg1"/>
                </a:solidFill>
              </a:rPr>
              <a:t>, Madrid, Spain), term August 2024 - August 2027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Martha Constantinou (Temple University, USA), term August 2023 - August 2026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Alex Jentsch (Brookhaven National Laboratory, USA), term August 2023 - August 2026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International Representatives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Marta </a:t>
            </a:r>
            <a:r>
              <a:rPr lang="en-US" dirty="0" err="1">
                <a:solidFill>
                  <a:schemeClr val="bg1"/>
                </a:solidFill>
              </a:rPr>
              <a:t>Ruspa</a:t>
            </a:r>
            <a:r>
              <a:rPr lang="en-US" dirty="0">
                <a:solidFill>
                  <a:schemeClr val="bg1"/>
                </a:solidFill>
              </a:rPr>
              <a:t> (University of Torino and INFN-Torino, Italy), term August 2023 - August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Carlos Muñoz Camacho (</a:t>
            </a:r>
            <a:r>
              <a:rPr lang="en-US" dirty="0" err="1">
                <a:solidFill>
                  <a:schemeClr val="bg1"/>
                </a:solidFill>
              </a:rPr>
              <a:t>IJCLab</a:t>
            </a:r>
            <a:r>
              <a:rPr lang="en-US" dirty="0">
                <a:solidFill>
                  <a:schemeClr val="bg1"/>
                </a:solidFill>
              </a:rPr>
              <a:t>, Orsay, France), term August 2024 - August 2027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Early Career Member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Henry Klest (Argonne National Laboratory, USA), term August 2024 - August 2025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Lab/EIC Project Representatives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Rolf Ent (Thomas Jefferson National Accelerator Facility, USA)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Peter Steinberg (Brookhaven National Laboratory, USA)</a:t>
            </a:r>
          </a:p>
          <a:p>
            <a:r>
              <a:rPr lang="en-US" b="1" u="sng" dirty="0" err="1">
                <a:solidFill>
                  <a:schemeClr val="bg1"/>
                </a:solidFill>
              </a:rPr>
              <a:t>ePIC</a:t>
            </a:r>
            <a:r>
              <a:rPr lang="en-US" b="1" u="sng" dirty="0">
                <a:solidFill>
                  <a:schemeClr val="bg1"/>
                </a:solidFill>
              </a:rPr>
              <a:t> Representative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John Lajoie (Oak Ridge National Lab, USA)</a:t>
            </a:r>
          </a:p>
        </p:txBody>
      </p:sp>
    </p:spTree>
    <p:extLst>
      <p:ext uri="{BB962C8B-B14F-4D97-AF65-F5344CB8AC3E}">
        <p14:creationId xmlns:p14="http://schemas.microsoft.com/office/powerpoint/2010/main" val="71877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594B7-7FFD-CAEC-5951-03F1DBCCD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B27C-8060-BFFD-8363-55626C5E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E6370-2FE8-08DD-1FAD-D698EB3E3BA6}"/>
              </a:ext>
            </a:extLst>
          </p:cNvPr>
          <p:cNvSpPr txBox="1"/>
          <p:nvPr/>
        </p:nvSpPr>
        <p:spPr>
          <a:xfrm>
            <a:off x="166481" y="952410"/>
            <a:ext cx="83488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Chair line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Chair: Or Hen (MIT, USA), term August 2024 - August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Chair-elect: Douglas Higinbotham (</a:t>
            </a:r>
            <a:r>
              <a:rPr lang="en-US" dirty="0" err="1">
                <a:solidFill>
                  <a:schemeClr val="bg1"/>
                </a:solidFill>
              </a:rPr>
              <a:t>JLab</a:t>
            </a:r>
            <a:r>
              <a:rPr lang="en-US" dirty="0">
                <a:solidFill>
                  <a:schemeClr val="bg1"/>
                </a:solidFill>
              </a:rPr>
              <a:t>, USA), term August 2024 - August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Past Chair: Marco </a:t>
            </a:r>
            <a:r>
              <a:rPr lang="en-US" dirty="0" err="1">
                <a:solidFill>
                  <a:schemeClr val="bg1"/>
                </a:solidFill>
              </a:rPr>
              <a:t>Radici</a:t>
            </a:r>
            <a:r>
              <a:rPr lang="en-US" dirty="0">
                <a:solidFill>
                  <a:schemeClr val="bg1"/>
                </a:solidFill>
              </a:rPr>
              <a:t> (INFN - Pavia, Italy), term August 2024 - August 2025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Regular Members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Charlotte Van Hulse (University of </a:t>
            </a:r>
            <a:r>
              <a:rPr lang="en-US" dirty="0" err="1">
                <a:solidFill>
                  <a:schemeClr val="bg1"/>
                </a:solidFill>
              </a:rPr>
              <a:t>Alcalà</a:t>
            </a:r>
            <a:r>
              <a:rPr lang="en-US" dirty="0">
                <a:solidFill>
                  <a:schemeClr val="bg1"/>
                </a:solidFill>
              </a:rPr>
              <a:t>, Madrid, Spain), term August 2024 - August 2027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Martha Constantinou (Temple University, USA), term August 2023 - August 2026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Alex Jentsch (Brookhaven National Laboratory, USA), term August 2023 - August 2026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International Representatives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Marta </a:t>
            </a:r>
            <a:r>
              <a:rPr lang="en-US" dirty="0" err="1">
                <a:solidFill>
                  <a:schemeClr val="bg1"/>
                </a:solidFill>
              </a:rPr>
              <a:t>Ruspa</a:t>
            </a:r>
            <a:r>
              <a:rPr lang="en-US" dirty="0">
                <a:solidFill>
                  <a:schemeClr val="bg1"/>
                </a:solidFill>
              </a:rPr>
              <a:t> (University of Torino and INFN-Torino, Italy), term August 2023 - August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Carlos Muñoz Camacho (</a:t>
            </a:r>
            <a:r>
              <a:rPr lang="en-US" dirty="0" err="1">
                <a:solidFill>
                  <a:schemeClr val="bg1"/>
                </a:solidFill>
              </a:rPr>
              <a:t>IJCLab</a:t>
            </a:r>
            <a:r>
              <a:rPr lang="en-US" dirty="0">
                <a:solidFill>
                  <a:schemeClr val="bg1"/>
                </a:solidFill>
              </a:rPr>
              <a:t>, Orsay, France), term August 2024 - August 2027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Early Career Member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Henry Klest (Argonne National Laboratory, USA), term August 2024 - August 2025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Lab/EIC Project Representatives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Rolf Ent (Thomas Jefferson National Accelerator Facility, USA)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Peter Steinberg (Brookhaven National Laboratory, USA)</a:t>
            </a:r>
          </a:p>
          <a:p>
            <a:r>
              <a:rPr lang="en-US" b="1" u="sng" dirty="0" err="1">
                <a:solidFill>
                  <a:schemeClr val="bg1"/>
                </a:solidFill>
              </a:rPr>
              <a:t>ePIC</a:t>
            </a:r>
            <a:r>
              <a:rPr lang="en-US" b="1" u="sng" dirty="0">
                <a:solidFill>
                  <a:schemeClr val="bg1"/>
                </a:solidFill>
              </a:rPr>
              <a:t> Representative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John Lajoie (Oak Ridge National Lab, USA)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04196-834F-0554-49A0-75E044315DF6}"/>
              </a:ext>
            </a:extLst>
          </p:cNvPr>
          <p:cNvSpPr/>
          <p:nvPr/>
        </p:nvSpPr>
        <p:spPr>
          <a:xfrm>
            <a:off x="-99391" y="-168904"/>
            <a:ext cx="9332843" cy="7183024"/>
          </a:xfrm>
          <a:prstGeom prst="rect">
            <a:avLst/>
          </a:prstGeom>
          <a:solidFill>
            <a:schemeClr val="tx1">
              <a:alpha val="7969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128AF-6CEF-2861-053C-0A4AC7040DF2}"/>
              </a:ext>
            </a:extLst>
          </p:cNvPr>
          <p:cNvSpPr txBox="1"/>
          <p:nvPr/>
        </p:nvSpPr>
        <p:spPr>
          <a:xfrm>
            <a:off x="166480" y="948690"/>
            <a:ext cx="83488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Past Chair: </a:t>
            </a:r>
            <a:r>
              <a:rPr lang="en-US" u="sng" dirty="0">
                <a:solidFill>
                  <a:schemeClr val="bg1"/>
                </a:solidFill>
              </a:rPr>
              <a:t>Marco </a:t>
            </a:r>
            <a:r>
              <a:rPr lang="en-US" u="sng" dirty="0" err="1">
                <a:solidFill>
                  <a:schemeClr val="bg1"/>
                </a:solidFill>
              </a:rPr>
              <a:t>Radici</a:t>
            </a:r>
            <a:r>
              <a:rPr lang="en-US" dirty="0">
                <a:solidFill>
                  <a:schemeClr val="bg1"/>
                </a:solidFill>
              </a:rPr>
              <a:t> (INFN - Pavia, Italy), term August 2024 - August 2025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Marta </a:t>
            </a:r>
            <a:r>
              <a:rPr lang="en-US" u="sng" dirty="0" err="1">
                <a:solidFill>
                  <a:schemeClr val="bg1"/>
                </a:solidFill>
              </a:rPr>
              <a:t>Ruspa</a:t>
            </a:r>
            <a:r>
              <a:rPr lang="en-US" dirty="0">
                <a:solidFill>
                  <a:schemeClr val="bg1"/>
                </a:solidFill>
              </a:rPr>
              <a:t> (University of Torino and INFN-Torino, Italy), term August 2023 - August 2025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Henry Klest</a:t>
            </a:r>
            <a:r>
              <a:rPr lang="en-US" dirty="0">
                <a:solidFill>
                  <a:schemeClr val="bg1"/>
                </a:solidFill>
              </a:rPr>
              <a:t> (Argonne National Laboratory, USA), term August 2024 - August 2025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E1E9A-381A-E7EA-9126-40685423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8904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you, </a:t>
            </a:r>
            <a:r>
              <a:rPr lang="en-US" i="1" dirty="0">
                <a:solidFill>
                  <a:schemeClr val="bg1"/>
                </a:solidFill>
              </a:rPr>
              <a:t>Outgoing</a:t>
            </a:r>
            <a:r>
              <a:rPr lang="en-US" dirty="0">
                <a:solidFill>
                  <a:schemeClr val="bg1"/>
                </a:solidFill>
              </a:rPr>
              <a:t> Members</a:t>
            </a:r>
          </a:p>
        </p:txBody>
      </p:sp>
      <p:pic>
        <p:nvPicPr>
          <p:cNvPr id="9" name="Picture 2" descr="Marco Radici - University of Pavia">
            <a:extLst>
              <a:ext uri="{FF2B5EF4-FFF2-40B4-BE49-F238E27FC236}">
                <a16:creationId xmlns:a16="http://schemas.microsoft.com/office/drawing/2014/main" id="{C4800E8C-0EA1-C4A5-BB5C-C3CCB911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897" y="2139995"/>
            <a:ext cx="1371600" cy="1371600"/>
          </a:xfrm>
          <a:prstGeom prst="round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B8156-7DD8-3359-5171-8B550A45E6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04" y="2645354"/>
            <a:ext cx="1371600" cy="1371600"/>
          </a:xfrm>
          <a:prstGeom prst="roundRect">
            <a:avLst/>
          </a:prstGeom>
          <a:noFill/>
          <a:effectLst>
            <a:softEdge rad="25400"/>
          </a:effectLst>
        </p:spPr>
      </p:pic>
      <p:pic>
        <p:nvPicPr>
          <p:cNvPr id="2058" name="Picture 10" descr="Featured profile image">
            <a:extLst>
              <a:ext uri="{FF2B5EF4-FFF2-40B4-BE49-F238E27FC236}">
                <a16:creationId xmlns:a16="http://schemas.microsoft.com/office/drawing/2014/main" id="{46B21034-E5B7-2ED9-786B-58529813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5" y="5449106"/>
            <a:ext cx="1367913" cy="1367913"/>
          </a:xfrm>
          <a:prstGeom prst="round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6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881F-0106-6E0A-F19B-A7B407B7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53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Welcome Incoming Members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[Elected by over 600 users!]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B547-0D41-53E9-A095-B34CCD4C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21F8A-ECAE-4D2A-CEF8-E85B071F1FE5}"/>
              </a:ext>
            </a:extLst>
          </p:cNvPr>
          <p:cNvSpPr txBox="1"/>
          <p:nvPr/>
        </p:nvSpPr>
        <p:spPr>
          <a:xfrm>
            <a:off x="2579572" y="2155960"/>
            <a:ext cx="3033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Chair Elect: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Anselm Vossen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AD91C-BE76-1B4E-44F0-756D52357B3A}"/>
              </a:ext>
            </a:extLst>
          </p:cNvPr>
          <p:cNvSpPr txBox="1"/>
          <p:nvPr/>
        </p:nvSpPr>
        <p:spPr>
          <a:xfrm>
            <a:off x="3195522" y="3847134"/>
            <a:ext cx="3661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International Member: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William A. Horowitz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6E9D-B34F-A66E-C124-D653EF2B4123}"/>
              </a:ext>
            </a:extLst>
          </p:cNvPr>
          <p:cNvSpPr txBox="1"/>
          <p:nvPr/>
        </p:nvSpPr>
        <p:spPr>
          <a:xfrm>
            <a:off x="4081648" y="5577237"/>
            <a:ext cx="3165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Early Career: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Derek Anderson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04467-5857-3CEA-DECF-0C7F103BB2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902" y="1724011"/>
            <a:ext cx="1326670" cy="1325564"/>
          </a:xfrm>
          <a:prstGeom prst="roundRect">
            <a:avLst/>
          </a:prstGeom>
          <a:noFill/>
          <a:effectLst>
            <a:softEdge rad="25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3B80F-3245-7482-D508-8ABEF61A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237" y="3265167"/>
            <a:ext cx="1231900" cy="1625600"/>
          </a:xfrm>
          <a:prstGeom prst="roundRect">
            <a:avLst/>
          </a:prstGeom>
          <a:noFill/>
          <a:effectLst>
            <a:softEdge rad="25400"/>
          </a:effectLst>
        </p:spPr>
      </p:pic>
      <p:pic>
        <p:nvPicPr>
          <p:cNvPr id="3074" name="Picture 2" descr="Derek Anderson">
            <a:extLst>
              <a:ext uri="{FF2B5EF4-FFF2-40B4-BE49-F238E27FC236}">
                <a16:creationId xmlns:a16="http://schemas.microsoft.com/office/drawing/2014/main" id="{0DA6981A-F61F-BEE9-6CF7-DA2169EC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748" y="5106359"/>
            <a:ext cx="1231900" cy="1538116"/>
          </a:xfrm>
          <a:prstGeom prst="round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7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881F-0106-6E0A-F19B-A7B407B7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227106"/>
            <a:ext cx="834886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EICUG Moving Forward: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B547-0D41-53E9-A095-B34CCD4C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82E66-6E54-AEF7-AC50-3747CF23576D}"/>
              </a:ext>
            </a:extLst>
          </p:cNvPr>
          <p:cNvSpPr txBox="1"/>
          <p:nvPr/>
        </p:nvSpPr>
        <p:spPr>
          <a:xfrm>
            <a:off x="397566" y="1692352"/>
            <a:ext cx="8637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Top priority:</a:t>
            </a:r>
            <a:r>
              <a:rPr lang="en-US" sz="2400" dirty="0">
                <a:solidFill>
                  <a:schemeClr val="bg1"/>
                </a:solidFill>
              </a:rPr>
              <a:t> continue supporting the EIC project!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Theory community &amp; “General”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ePIC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Accelerator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Advocacy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Recognize user contributions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Equally important:</a:t>
            </a:r>
            <a:r>
              <a:rPr lang="en-US" sz="2400" dirty="0">
                <a:solidFill>
                  <a:schemeClr val="bg1"/>
                </a:solidFill>
              </a:rPr>
              <a:t> continue pushing for the 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Detector II and Generic R&amp;D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2FE68-256D-9413-23B5-C1EA7CE3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2643-C918-BD5A-F005-6C53523B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227106"/>
            <a:ext cx="834886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EICUG Moving Forward: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3F68-FF85-6A9B-F114-EB752C68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ACCD2-0DC7-CEB9-6526-51E2903C4E7F}"/>
              </a:ext>
            </a:extLst>
          </p:cNvPr>
          <p:cNvSpPr txBox="1"/>
          <p:nvPr/>
        </p:nvSpPr>
        <p:spPr>
          <a:xfrm>
            <a:off x="397566" y="1692352"/>
            <a:ext cx="8637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Top priority:</a:t>
            </a:r>
            <a:r>
              <a:rPr lang="en-US" sz="2400" dirty="0">
                <a:solidFill>
                  <a:schemeClr val="bg1"/>
                </a:solidFill>
              </a:rPr>
              <a:t> continue supporting the EIC project!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Theory community &amp; “General”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ePIC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</a:rPr>
              <a:t>Accelerator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Advocacy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Recognize user contributions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Equally important:</a:t>
            </a:r>
            <a:r>
              <a:rPr lang="en-US" sz="2400" dirty="0">
                <a:solidFill>
                  <a:schemeClr val="bg1"/>
                </a:solidFill>
              </a:rPr>
              <a:t> continue pushing for the 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Detector II and Generic R&amp;D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F34D-AC46-3148-81EC-7081E732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F9AB-2804-16E0-B500-39C8EFFC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227106"/>
            <a:ext cx="834886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EICUG Moving Forward: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7A095-8F02-F0AD-43A9-682B3F68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DD45F-998A-D954-0EF6-4EDCEADB4D5E}"/>
              </a:ext>
            </a:extLst>
          </p:cNvPr>
          <p:cNvSpPr txBox="1"/>
          <p:nvPr/>
        </p:nvSpPr>
        <p:spPr>
          <a:xfrm>
            <a:off x="397566" y="1692352"/>
            <a:ext cx="8637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Top priority:</a:t>
            </a:r>
            <a:r>
              <a:rPr lang="en-US" sz="2400" dirty="0">
                <a:solidFill>
                  <a:schemeClr val="bg1"/>
                </a:solidFill>
              </a:rPr>
              <a:t> continue supporting the EIC project!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Theory community &amp; “General”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ePIC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Accelerator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Advocacy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Recognize user contributions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Equally important:</a:t>
            </a:r>
            <a:r>
              <a:rPr lang="en-US" sz="2400" dirty="0">
                <a:solidFill>
                  <a:schemeClr val="bg1"/>
                </a:solidFill>
              </a:rPr>
              <a:t> continue pushing for the 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Detector II and Generic R&amp;D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Structure Changes:</a:t>
            </a:r>
            <a:r>
              <a:rPr lang="en-US" sz="2400" dirty="0">
                <a:solidFill>
                  <a:schemeClr val="bg1"/>
                </a:solidFill>
              </a:rPr>
              <a:t> SC takes responsibility for users conduct and related issues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9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EE472-0166-E2D6-88C9-B86954A0B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BA82C-05F0-7340-6C9F-953AFAC8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9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2DB401-6E8B-8353-98B1-DA559D1F86D0}"/>
              </a:ext>
            </a:extLst>
          </p:cNvPr>
          <p:cNvSpPr/>
          <p:nvPr/>
        </p:nvSpPr>
        <p:spPr>
          <a:xfrm>
            <a:off x="1554838" y="338024"/>
            <a:ext cx="6034324" cy="2911078"/>
          </a:xfrm>
          <a:prstGeom prst="roundRect">
            <a:avLst>
              <a:gd name="adj" fmla="val 35915"/>
            </a:avLst>
          </a:prstGeom>
          <a:noFill/>
          <a:effectLst>
            <a:softEdge rad="156174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6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great meeting!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4C81DFC-1E78-47A9-8279-A5B6BA564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41" y="5997388"/>
            <a:ext cx="4225283" cy="735105"/>
          </a:xfrm>
          <a:prstGeom prst="round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05AD4-63DB-72C0-9051-EBFDFCB8AE11}"/>
              </a:ext>
            </a:extLst>
          </p:cNvPr>
          <p:cNvSpPr txBox="1"/>
          <p:nvPr/>
        </p:nvSpPr>
        <p:spPr>
          <a:xfrm>
            <a:off x="748703" y="6425915"/>
            <a:ext cx="2451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www.eicug.org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D640D-C3AD-F388-7BCB-BD125E6B877D}"/>
              </a:ext>
            </a:extLst>
          </p:cNvPr>
          <p:cNvSpPr txBox="1"/>
          <p:nvPr/>
        </p:nvSpPr>
        <p:spPr>
          <a:xfrm>
            <a:off x="5871411" y="3198167"/>
            <a:ext cx="264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(Or Hen, </a:t>
            </a:r>
            <a:r>
              <a:rPr lang="en-US" sz="2400" u="sng" dirty="0">
                <a:solidFill>
                  <a:schemeClr val="bg1"/>
                </a:solidFill>
              </a:rPr>
              <a:t>Past</a:t>
            </a:r>
            <a:r>
              <a:rPr lang="en-US" sz="2400" dirty="0">
                <a:solidFill>
                  <a:schemeClr val="bg1"/>
                </a:solidFill>
              </a:rPr>
              <a:t> Chair)</a:t>
            </a:r>
          </a:p>
        </p:txBody>
      </p:sp>
    </p:spTree>
    <p:extLst>
      <p:ext uri="{BB962C8B-B14F-4D97-AF65-F5344CB8AC3E}">
        <p14:creationId xmlns:p14="http://schemas.microsoft.com/office/powerpoint/2010/main" val="18166875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38804</TotalTime>
  <Words>660</Words>
  <Application>Microsoft Macintosh PowerPoint</Application>
  <PresentationFormat>On-screen Show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PowerPoint Presentation</vt:lpstr>
      <vt:lpstr>Thank you Doug &amp; JLab Admin Staff!</vt:lpstr>
      <vt:lpstr>Thank you, Steering Committee</vt:lpstr>
      <vt:lpstr>Thank you, Outgoing Members</vt:lpstr>
      <vt:lpstr>Welcome Incoming Members [Elected by over 600 users!]</vt:lpstr>
      <vt:lpstr>EICUG Moving Forward: Big Picture</vt:lpstr>
      <vt:lpstr>EICUG Moving Forward: Big Picture</vt:lpstr>
      <vt:lpstr>EICUG Moving Forward: Big Picture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ECCE?</dc:title>
  <dc:creator>John Lajoie</dc:creator>
  <cp:lastModifiedBy>Microsoft Office User</cp:lastModifiedBy>
  <cp:revision>764</cp:revision>
  <dcterms:created xsi:type="dcterms:W3CDTF">2021-02-08T16:41:03Z</dcterms:created>
  <dcterms:modified xsi:type="dcterms:W3CDTF">2025-07-14T06:59:33Z</dcterms:modified>
</cp:coreProperties>
</file>