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5288" r:id="rId4"/>
    <p:sldId id="5289" r:id="rId5"/>
    <p:sldId id="5321" r:id="rId6"/>
    <p:sldId id="5945" r:id="rId7"/>
    <p:sldId id="5322" r:id="rId8"/>
    <p:sldId id="5940" r:id="rId9"/>
    <p:sldId id="59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88"/>
    <p:restoredTop sz="94694"/>
  </p:normalViewPr>
  <p:slideViewPr>
    <p:cSldViewPr snapToGrid="0">
      <p:cViewPr varScale="1">
        <p:scale>
          <a:sx n="67" d="100"/>
          <a:sy n="67" d="100"/>
        </p:scale>
        <p:origin x="17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01711-C798-E44A-BD73-536AC6BA4E0B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F1B5-D4E8-7A48-BC74-AFBAFB40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24DD-7161-6D04-93BC-2E57A1CB3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5672C-AB5E-4BB3-1126-37C59117C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D4AA-A761-B31B-C651-F625F3BB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8A5A-AC8D-5A04-5441-C691F0B0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FD33A-2292-DCA7-DC9A-30C85665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0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9438-C034-9738-4C94-FA88A0F5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36804-16FE-EF6F-6EDA-A996B5E03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4C2A1-2708-D83E-C832-1419033C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01BD5-3C00-5C33-9107-FC7D7690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6A782-20CB-F5DC-ACB9-112E7AB3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D4176-90F9-1F2F-C614-29B2FE061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31871-C38E-B019-CF32-00095D686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0E942-EF55-A876-AC49-8A71D28D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8FC9-10E6-8FE5-420F-F7CF8EF5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2F84-0BEE-7FAE-7649-27EC0E23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2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0"/>
            <a:ext cx="11347413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52" y="930274"/>
            <a:ext cx="11346553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A344A4-52E5-440E-A989-AC1966200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2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AD30-FC14-624E-ADD4-024BC3245058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7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A17-EB5D-EC41-A4C5-002A144AE365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6BB-E155-9C41-921E-7BA04EA81F3C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AFD4-B017-964F-A0DC-43914958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6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0685-42E0-374E-9CAB-CC2A7CB1F5E4}" type="datetime1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5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7768-7204-AD43-BCD4-4958527C58A7}" type="datetime1">
              <a:rPr lang="en-US" smtClean="0"/>
              <a:t>7/13/25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3B-A04C-4243-8B76-654181BFC17A}" type="datetime1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8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AA74-4C12-1A48-8562-46B140970778}" type="datetime1">
              <a:rPr lang="en-US" smtClean="0"/>
              <a:t>7/13/25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0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B4FE-CA9B-2ED2-AA11-BF257CA7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A166-0F2B-C5C2-F71B-D770B477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0F13-FC83-B4D0-0555-CC58D3EE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724F9-47D3-8350-EEA7-5A7D9E54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A35C-53FA-1DE4-0AF2-C83F739C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C6AB-3756-6546-BC7F-0354A7701A22}" type="datetime1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2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E0C3-019A-DC4A-85F3-D3AAE294E920}" type="datetime1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3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3295-1352-5240-AC25-4E78F67B2182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4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E1CB-DE7C-8E4F-8210-697074C3C986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7CE6-31C6-0585-6BE2-0BC33D5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BF008-877D-8DB8-FBA6-00F8FE38F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1FCF-1BFA-D230-EC85-221A98FF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1AF3-21F0-064C-E741-16F8904F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CA5FA-9A29-97BA-461A-BE3E977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3FE0-4CF4-053A-EAC9-28AF7074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CFE3-DE43-A29D-9A4E-50185D938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B912D-A151-DAA5-24E5-E4BF864AE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921B5-650D-CCFC-19BE-E3442043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2F11F-1303-45E4-0E58-C19AA6F9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1075-42F8-6389-D660-B59FEAB9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9FD43-769D-0181-00CE-99D3F213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FF754-E61E-8CB2-9F8E-14143CC1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6C30E-483A-EAC0-D4FF-9958C17A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93DCD-708D-1DB3-5106-EAD521E88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5E6E1-040E-9A6F-504C-F40C1C8DB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2AFF2-3DC4-C8DB-A159-1B4E899C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54F53-6D84-D68D-59BC-1FA22ECD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83B7C-1301-459A-A10C-6A6EA050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984C-43F0-60C2-5405-41CBCB78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D12FA-EC7A-C70D-FAC1-01D0DE06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625EC-7B3C-336C-E231-97B958A9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41A33-3C53-61C5-6900-1B25BF81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0834E-BE5A-5271-B29C-16A3E45F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7616A-3B84-91D1-D212-D4F85B7D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4D032-F3F6-92F8-AA85-0FD1D532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28EE-DD74-47D8-A325-552273A5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95FD-5EB7-291B-5ECE-CEA8874A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D93FF-629E-C802-606A-F2AE5DD7C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94F36-CFBF-96ED-DA43-FCE49F11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1901D-C83C-AC6E-7BA4-A3096B5C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341B8-61CC-392A-F7C6-ABA1F59E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134B-E6CD-21B5-11F6-8EDA99BA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F43F9-D0E2-581A-89CF-68FE0CA11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B782D-B639-94CA-FE73-7D33BAD76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9D3AB-CB1D-B694-A5C9-67E9BC46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896C7-7652-2A9E-BB0D-A08DE13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49943-1FD3-9E10-1A81-5D1A7841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1FEBA-47F4-B706-2945-9449892E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EC883-EFA8-E976-612E-22D3C82B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569F-054D-77F8-A378-0FCC7B81D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04896-569B-2348-9B53-AC39E71D9D60}" type="datetimeFigureOut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DF8D3-D7D0-AAE3-0E7B-FE4E10978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33599-300E-F8CF-F6DC-D9D849D60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2B6362-4A97-8441-B500-1518C56E9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1163-E619-3E45-8DAC-7F71AC4EBFA8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788CE-C11F-7EAE-53D0-DA4B22AD2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Douglas Higinbotham</a:t>
            </a:r>
          </a:p>
          <a:p>
            <a:pPr algn="l"/>
            <a:r>
              <a:rPr lang="en-US"/>
              <a:t>Jefferson Lab</a:t>
            </a:r>
          </a:p>
        </p:txBody>
      </p:sp>
      <p:sp>
        <p:nvSpPr>
          <p:cNvPr id="104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E Approves New Nuclear Physics Research Facility | Department of Physics">
            <a:extLst>
              <a:ext uri="{FF2B5EF4-FFF2-40B4-BE49-F238E27FC236}">
                <a16:creationId xmlns:a16="http://schemas.microsoft.com/office/drawing/2014/main" id="{2A6BC836-EC75-13EE-CF18-D93BFE94B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-1" r="11088" b="-1"/>
          <a:stretch/>
        </p:blipFill>
        <p:spPr bwMode="auto">
          <a:xfrm>
            <a:off x="7198347" y="1403855"/>
            <a:ext cx="4862112" cy="42882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C692B-BD7E-4914-02D1-7C66B1631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770" y="2110782"/>
            <a:ext cx="6190084" cy="198424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Electron Ion Collider  User Group Report</a:t>
            </a:r>
          </a:p>
        </p:txBody>
      </p:sp>
    </p:spTree>
    <p:extLst>
      <p:ext uri="{BB962C8B-B14F-4D97-AF65-F5344CB8AC3E}">
        <p14:creationId xmlns:p14="http://schemas.microsoft.com/office/powerpoint/2010/main" val="144930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E2711D-93DB-1E44-854D-ACD20A703F12}"/>
              </a:ext>
            </a:extLst>
          </p:cNvPr>
          <p:cNvSpPr txBox="1"/>
          <p:nvPr/>
        </p:nvSpPr>
        <p:spPr>
          <a:xfrm>
            <a:off x="783620" y="2708226"/>
            <a:ext cx="2322073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Standard Model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EA206-91BE-A34D-B7A6-6A9C791E270B}"/>
              </a:ext>
            </a:extLst>
          </p:cNvPr>
          <p:cNvSpPr txBox="1"/>
          <p:nvPr/>
        </p:nvSpPr>
        <p:spPr>
          <a:xfrm>
            <a:off x="9453663" y="2692041"/>
            <a:ext cx="1864797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Femtography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83ECF-34F0-D443-8812-8A9DB7596034}"/>
              </a:ext>
            </a:extLst>
          </p:cNvPr>
          <p:cNvSpPr txBox="1"/>
          <p:nvPr/>
        </p:nvSpPr>
        <p:spPr>
          <a:xfrm>
            <a:off x="2768237" y="383681"/>
            <a:ext cx="2025913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Dense Gluons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4AC5F09-6D63-233D-1808-D7B56C61730B}"/>
              </a:ext>
            </a:extLst>
          </p:cNvPr>
          <p:cNvSpPr txBox="1">
            <a:spLocks/>
          </p:cNvSpPr>
          <p:nvPr/>
        </p:nvSpPr>
        <p:spPr>
          <a:xfrm>
            <a:off x="1429950" y="2503387"/>
            <a:ext cx="8956110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indent="0" algn="ctr">
              <a:buFont typeface="Wingdings" pitchFamily="2" charset="2"/>
              <a:buNone/>
              <a:defRPr sz="4400" b="0" u="none">
                <a:solidFill>
                  <a:srgbClr val="FFE699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Cutting Edge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QCD Science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Machine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41AA9-DD30-4EF1-ECE2-C9878CE4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98" y="975648"/>
            <a:ext cx="3427988" cy="1446550"/>
          </a:xfrm>
          <a:prstGeom prst="roundRect">
            <a:avLst>
              <a:gd name="adj" fmla="val 29700"/>
            </a:avLst>
          </a:prstGeo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035F4-30D4-112A-B7DC-6E3EE1D27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40" y="3261754"/>
            <a:ext cx="2142235" cy="1212702"/>
          </a:xfrm>
          <a:prstGeom prst="roundRect">
            <a:avLst/>
          </a:prstGeom>
          <a:effectLst>
            <a:softEdge rad="381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60AE1-9F14-A8B1-4AEB-BF7087F26259}"/>
              </a:ext>
            </a:extLst>
          </p:cNvPr>
          <p:cNvSpPr txBox="1"/>
          <p:nvPr/>
        </p:nvSpPr>
        <p:spPr>
          <a:xfrm>
            <a:off x="6992555" y="4686748"/>
            <a:ext cx="2103257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Origin of Spin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F96DB5-4349-DD97-1629-C214325B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384" y="4770428"/>
            <a:ext cx="2193936" cy="2102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3017C-C072-C7A0-9F29-B1738626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70" r="12840"/>
          <a:stretch/>
        </p:blipFill>
        <p:spPr>
          <a:xfrm>
            <a:off x="3781192" y="4645496"/>
            <a:ext cx="2283093" cy="1858826"/>
          </a:xfrm>
          <a:prstGeom prst="roundRect">
            <a:avLst>
              <a:gd name="adj" fmla="val 9904"/>
            </a:avLst>
          </a:prstGeom>
          <a:effectLst>
            <a:softEdge rad="381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338722-7E30-FD23-3D55-4AA6D02B8D47}"/>
              </a:ext>
            </a:extLst>
          </p:cNvPr>
          <p:cNvSpPr txBox="1"/>
          <p:nvPr/>
        </p:nvSpPr>
        <p:spPr>
          <a:xfrm>
            <a:off x="3015775" y="5783358"/>
            <a:ext cx="1378178" cy="919401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Origin of Mass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4E5AA3-5E85-4BF1-EFC4-B0B390348C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645"/>
          <a:stretch/>
        </p:blipFill>
        <p:spPr>
          <a:xfrm>
            <a:off x="6992555" y="901645"/>
            <a:ext cx="2604204" cy="1436395"/>
          </a:xfrm>
          <a:prstGeom prst="roundRect">
            <a:avLst>
              <a:gd name="adj" fmla="val 19377"/>
            </a:avLst>
          </a:prstGeom>
          <a:effectLst>
            <a:softEdge rad="381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E931F3-9578-FD5E-1669-DC30E3B02D23}"/>
              </a:ext>
            </a:extLst>
          </p:cNvPr>
          <p:cNvSpPr txBox="1"/>
          <p:nvPr/>
        </p:nvSpPr>
        <p:spPr>
          <a:xfrm>
            <a:off x="7184237" y="383681"/>
            <a:ext cx="1032196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Nuclei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6EA8C0-5127-754E-4AF3-0809A297B6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483" t="-4307" r="-2877" b="-5003"/>
          <a:stretch/>
        </p:blipFill>
        <p:spPr>
          <a:xfrm>
            <a:off x="9541616" y="3228954"/>
            <a:ext cx="1688888" cy="1504654"/>
          </a:xfrm>
          <a:prstGeom prst="roundRect">
            <a:avLst/>
          </a:prstGeom>
          <a:solidFill>
            <a:schemeClr val="bg1"/>
          </a:solidFill>
          <a:effectLst>
            <a:softEdge rad="381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7BE34-EF18-F902-F3AE-C63AF2C0C906}"/>
              </a:ext>
            </a:extLst>
          </p:cNvPr>
          <p:cNvSpPr txBox="1">
            <a:spLocks/>
          </p:cNvSpPr>
          <p:nvPr/>
        </p:nvSpPr>
        <p:spPr>
          <a:xfrm>
            <a:off x="5251477" y="6446819"/>
            <a:ext cx="432487" cy="45996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z="1100" smtClean="0"/>
              <a:pPr/>
              <a:t>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261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46D5B-459A-95B2-B541-6BCAFF48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C5B2A6D-30ED-47F2-86C1-E87BE7C3AAC7}"/>
              </a:ext>
            </a:extLst>
          </p:cNvPr>
          <p:cNvSpPr txBox="1"/>
          <p:nvPr/>
        </p:nvSpPr>
        <p:spPr>
          <a:xfrm>
            <a:off x="783620" y="2708226"/>
            <a:ext cx="2322073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Standard Model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16E37-8796-6D5E-9096-43A3AA31154D}"/>
              </a:ext>
            </a:extLst>
          </p:cNvPr>
          <p:cNvSpPr txBox="1"/>
          <p:nvPr/>
        </p:nvSpPr>
        <p:spPr>
          <a:xfrm>
            <a:off x="9453663" y="2692041"/>
            <a:ext cx="1864797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Femtography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A7DFB-BB99-FA11-44F1-AC50D35B3E96}"/>
              </a:ext>
            </a:extLst>
          </p:cNvPr>
          <p:cNvSpPr txBox="1"/>
          <p:nvPr/>
        </p:nvSpPr>
        <p:spPr>
          <a:xfrm>
            <a:off x="2768237" y="383681"/>
            <a:ext cx="2025913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Dense Gluons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CE78FB3-5AF7-B364-B136-D4C5455E8D31}"/>
              </a:ext>
            </a:extLst>
          </p:cNvPr>
          <p:cNvSpPr txBox="1">
            <a:spLocks/>
          </p:cNvSpPr>
          <p:nvPr/>
        </p:nvSpPr>
        <p:spPr>
          <a:xfrm>
            <a:off x="1429950" y="2503387"/>
            <a:ext cx="8956110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indent="0" algn="ctr">
              <a:buFont typeface="Wingdings" pitchFamily="2" charset="2"/>
              <a:buNone/>
              <a:defRPr sz="4400" b="0" u="none">
                <a:solidFill>
                  <a:srgbClr val="FFE699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Cutting Edge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QCD Science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Machine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5F7C5-B4C5-E7CD-8E84-C56C8639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98" y="975648"/>
            <a:ext cx="3427988" cy="1446550"/>
          </a:xfrm>
          <a:prstGeom prst="roundRect">
            <a:avLst>
              <a:gd name="adj" fmla="val 29700"/>
            </a:avLst>
          </a:prstGeo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7D0F3-1AFC-43B9-CC97-D4F28A19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40" y="3261754"/>
            <a:ext cx="2142235" cy="1212702"/>
          </a:xfrm>
          <a:prstGeom prst="roundRect">
            <a:avLst/>
          </a:prstGeom>
          <a:effectLst>
            <a:softEdge rad="381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F793B6-F082-3532-9AAF-A6A055E4125E}"/>
              </a:ext>
            </a:extLst>
          </p:cNvPr>
          <p:cNvSpPr txBox="1"/>
          <p:nvPr/>
        </p:nvSpPr>
        <p:spPr>
          <a:xfrm>
            <a:off x="6992555" y="4686748"/>
            <a:ext cx="2103257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Origin of Spin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0F5993-8148-BB8E-5A83-9C935F9A2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384" y="4770428"/>
            <a:ext cx="2193936" cy="2102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EE8DC-59DD-9B0F-676C-1EA71F220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70" r="12840"/>
          <a:stretch/>
        </p:blipFill>
        <p:spPr>
          <a:xfrm>
            <a:off x="3781192" y="4645496"/>
            <a:ext cx="2283093" cy="1858826"/>
          </a:xfrm>
          <a:prstGeom prst="roundRect">
            <a:avLst>
              <a:gd name="adj" fmla="val 9904"/>
            </a:avLst>
          </a:prstGeom>
          <a:effectLst>
            <a:softEdge rad="381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4686A1-4AD3-4107-DED6-4AD62455B164}"/>
              </a:ext>
            </a:extLst>
          </p:cNvPr>
          <p:cNvSpPr txBox="1"/>
          <p:nvPr/>
        </p:nvSpPr>
        <p:spPr>
          <a:xfrm>
            <a:off x="3015775" y="5783358"/>
            <a:ext cx="1378178" cy="919401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Origin of Mass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1CEB3B-F774-8B99-F16F-AC6091F448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645"/>
          <a:stretch/>
        </p:blipFill>
        <p:spPr>
          <a:xfrm>
            <a:off x="6992555" y="901645"/>
            <a:ext cx="2604204" cy="1436395"/>
          </a:xfrm>
          <a:prstGeom prst="roundRect">
            <a:avLst>
              <a:gd name="adj" fmla="val 19377"/>
            </a:avLst>
          </a:prstGeom>
          <a:effectLst>
            <a:softEdge rad="381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CDD2E3-2F5F-173C-DB89-F531A75717F8}"/>
              </a:ext>
            </a:extLst>
          </p:cNvPr>
          <p:cNvSpPr txBox="1"/>
          <p:nvPr/>
        </p:nvSpPr>
        <p:spPr>
          <a:xfrm>
            <a:off x="7184237" y="383681"/>
            <a:ext cx="1032196" cy="510778"/>
          </a:xfrm>
          <a:prstGeom prst="roundRect">
            <a:avLst/>
          </a:prstGeom>
          <a:solidFill>
            <a:srgbClr val="FFAFED"/>
          </a:solidFill>
          <a:effectLst>
            <a:glow rad="165100">
              <a:schemeClr val="accent1">
                <a:alpha val="65538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Nuclei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3C4E32-0AAC-2134-6E0E-4D87F839BC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483" t="-4307" r="-2877" b="-5003"/>
          <a:stretch/>
        </p:blipFill>
        <p:spPr>
          <a:xfrm>
            <a:off x="9541616" y="3228954"/>
            <a:ext cx="1688888" cy="1504654"/>
          </a:xfrm>
          <a:prstGeom prst="roundRect">
            <a:avLst/>
          </a:prstGeom>
          <a:solidFill>
            <a:schemeClr val="bg1"/>
          </a:solidFill>
          <a:effectLst>
            <a:softEdge rad="381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C3520-EEBB-D91E-1B2C-988392FCCF91}"/>
              </a:ext>
            </a:extLst>
          </p:cNvPr>
          <p:cNvSpPr txBox="1"/>
          <p:nvPr/>
        </p:nvSpPr>
        <p:spPr>
          <a:xfrm>
            <a:off x="1497900" y="2087572"/>
            <a:ext cx="9259633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EIC Users Group is home for the community working to realize EIC science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Experiment </a:t>
            </a:r>
            <a:r>
              <a:rPr lang="en-US" sz="3200" b="1" dirty="0">
                <a:solidFill>
                  <a:schemeClr val="bg1"/>
                </a:solidFill>
                <a:sym typeface="Wingdings" pitchFamily="2" charset="2"/>
              </a:rPr>
              <a:t> Theory  Accelerator  Engineering  Computing/AI …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42EA424-4FD8-59CB-2A97-B0BC681DB35D}"/>
              </a:ext>
            </a:extLst>
          </p:cNvPr>
          <p:cNvSpPr txBox="1">
            <a:spLocks/>
          </p:cNvSpPr>
          <p:nvPr/>
        </p:nvSpPr>
        <p:spPr>
          <a:xfrm>
            <a:off x="5251477" y="6446819"/>
            <a:ext cx="432487" cy="45996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z="1100" smtClean="0"/>
              <a:pPr/>
              <a:t>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19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EEC1EA-D1E7-687B-5A5A-EC175E192116}"/>
              </a:ext>
            </a:extLst>
          </p:cNvPr>
          <p:cNvSpPr txBox="1"/>
          <p:nvPr/>
        </p:nvSpPr>
        <p:spPr>
          <a:xfrm>
            <a:off x="1663226" y="1895518"/>
            <a:ext cx="87793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Users group is inherently different from the collaboration, providing important complementarity.</a:t>
            </a:r>
          </a:p>
          <a:p>
            <a:pPr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Home for the full community: theory, experiment, accelerator, engineering, software, etc.</a:t>
            </a:r>
          </a:p>
          <a:p>
            <a:pPr marL="457200" indent="-457200">
              <a:buFont typeface="Wingdings" pitchFamily="2" charset="2"/>
              <a:buChar char="è"/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Community driven organization, independent of the DOE project</a:t>
            </a:r>
          </a:p>
          <a:p>
            <a:pPr marL="457200" indent="-457200">
              <a:buFont typeface="Wingdings" pitchFamily="2" charset="2"/>
              <a:buChar char="è"/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Incubator for scientific initiatives that are not a project yet, e.g. Detector II</a:t>
            </a:r>
          </a:p>
          <a:p>
            <a:pPr marL="457200" indent="-457200">
              <a:buFont typeface="Wingdings" pitchFamily="2" charset="2"/>
              <a:buChar char="è"/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‘low stakes’ onboarding to EIC Science and activities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344B514-D738-5C17-DF4A-7801779FE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5599" r="1388" b="3464"/>
          <a:stretch/>
        </p:blipFill>
        <p:spPr bwMode="auto">
          <a:xfrm>
            <a:off x="2356647" y="205878"/>
            <a:ext cx="7672374" cy="1334822"/>
          </a:xfrm>
          <a:prstGeom prst="round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7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A7D3E6-0AF5-E9F6-7C55-EDEE511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9F81FF5B-6E65-70C2-FE1C-3EF476C5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01" y="0"/>
            <a:ext cx="61134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34C5C-CF6E-CB00-4188-892A1236573C}"/>
              </a:ext>
            </a:extLst>
          </p:cNvPr>
          <p:cNvSpPr txBox="1"/>
          <p:nvPr/>
        </p:nvSpPr>
        <p:spPr>
          <a:xfrm>
            <a:off x="342900" y="351852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EIC User Group ( 14 July 2025 )</a:t>
            </a:r>
          </a:p>
          <a:p>
            <a:endParaRPr lang="en-US" sz="4000" b="1" dirty="0"/>
          </a:p>
          <a:p>
            <a:r>
              <a:rPr lang="en-US" sz="2800" b="1" dirty="0"/>
              <a:t>1556</a:t>
            </a:r>
            <a:r>
              <a:rPr lang="en-US" sz="2800" dirty="0"/>
              <a:t> members from </a:t>
            </a:r>
            <a:r>
              <a:rPr lang="en-US" sz="2800" b="1" dirty="0"/>
              <a:t>307</a:t>
            </a:r>
            <a:r>
              <a:rPr lang="en-US" sz="2800" dirty="0"/>
              <a:t> institutions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Experiment Scientists: </a:t>
            </a:r>
            <a:r>
              <a:rPr lang="en-US" sz="2800" b="1" dirty="0"/>
              <a:t>1031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Theory Scientists: </a:t>
            </a:r>
            <a:r>
              <a:rPr lang="en-US" sz="2800" b="1" dirty="0"/>
              <a:t>383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Accelerator Scientists: </a:t>
            </a:r>
            <a:r>
              <a:rPr lang="en-US" sz="2800" b="1" dirty="0"/>
              <a:t>125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Computer Scientists: </a:t>
            </a:r>
            <a:r>
              <a:rPr lang="en-US" sz="2800" b="1" dirty="0"/>
              <a:t>9</a:t>
            </a:r>
            <a:r>
              <a:rPr lang="en-US" sz="2800" dirty="0"/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Support: </a:t>
            </a:r>
            <a:r>
              <a:rPr lang="en-US" sz="2800" b="1" dirty="0"/>
              <a:t>5</a:t>
            </a:r>
            <a:r>
              <a:rPr lang="en-US" sz="2800" dirty="0"/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Other: </a:t>
            </a:r>
            <a:r>
              <a:rPr lang="en-US" sz="2800" b="1" dirty="0"/>
              <a:t>3</a:t>
            </a:r>
            <a:endParaRPr lang="en-US" sz="2800" dirty="0"/>
          </a:p>
          <a:p>
            <a:endParaRPr lang="en-US" sz="40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BA4AC-2100-CD23-8826-52FA4A2D32E4}"/>
              </a:ext>
            </a:extLst>
          </p:cNvPr>
          <p:cNvSpPr txBox="1"/>
          <p:nvPr/>
        </p:nvSpPr>
        <p:spPr>
          <a:xfrm>
            <a:off x="6096000" y="5965480"/>
            <a:ext cx="248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41 Countries</a:t>
            </a:r>
          </a:p>
        </p:txBody>
      </p:sp>
    </p:spTree>
    <p:extLst>
      <p:ext uri="{BB962C8B-B14F-4D97-AF65-F5344CB8AC3E}">
        <p14:creationId xmlns:p14="http://schemas.microsoft.com/office/powerpoint/2010/main" val="79057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EEC1EA-D1E7-687B-5A5A-EC175E192116}"/>
              </a:ext>
            </a:extLst>
          </p:cNvPr>
          <p:cNvSpPr txBox="1"/>
          <p:nvPr/>
        </p:nvSpPr>
        <p:spPr>
          <a:xfrm>
            <a:off x="1663226" y="1895517"/>
            <a:ext cx="87793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Users group led by Steering committee</a:t>
            </a:r>
          </a:p>
          <a:p>
            <a:pPr>
              <a:defRPr/>
            </a:pP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Currently hosts five working groups:</a:t>
            </a:r>
          </a:p>
          <a:p>
            <a:pPr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Theory</a:t>
            </a:r>
          </a:p>
          <a:p>
            <a:pPr marL="457200" indent="-457200">
              <a:buFont typeface="Wingdings" pitchFamily="2" charset="2"/>
              <a:buChar char="è"/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Detector II</a:t>
            </a:r>
          </a:p>
          <a:p>
            <a:pPr marL="457200" indent="-457200">
              <a:buFont typeface="Wingdings" pitchFamily="2" charset="2"/>
              <a:buChar char="è"/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Software</a:t>
            </a:r>
          </a:p>
          <a:p>
            <a:pPr marL="457200" indent="-457200">
              <a:buFont typeface="Wingdings" pitchFamily="2" charset="2"/>
              <a:buChar char="è"/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MC Event Generators</a:t>
            </a:r>
          </a:p>
          <a:p>
            <a:pPr marL="457200" indent="-457200">
              <a:buFont typeface="Wingdings" pitchFamily="2" charset="2"/>
              <a:buChar char="è"/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  <a:p>
            <a:pPr marL="457200" indent="-457200">
              <a:buFont typeface="Wingdings" pitchFamily="2" charset="2"/>
              <a:buChar char="è"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Artificial Intelligence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344B514-D738-5C17-DF4A-7801779FE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5599" r="1388" b="3464"/>
          <a:stretch/>
        </p:blipFill>
        <p:spPr bwMode="auto">
          <a:xfrm>
            <a:off x="2356647" y="205878"/>
            <a:ext cx="7672374" cy="1334822"/>
          </a:xfrm>
          <a:prstGeom prst="round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663-4AD6-8B30-5E74-B6287FFE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8255"/>
            <a:ext cx="10515600" cy="1325563"/>
          </a:xfrm>
        </p:spPr>
        <p:txBody>
          <a:bodyPr/>
          <a:lstStyle/>
          <a:p>
            <a:r>
              <a:rPr lang="en-US" dirty="0"/>
              <a:t>EIC Early Career Workshop (11-12 July 2025 )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2303-2F47-B26B-8828-02F113E9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53330"/>
            <a:ext cx="11010900" cy="54141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Huge Thank You To The Organizers!!</a:t>
            </a:r>
          </a:p>
          <a:p>
            <a:pPr marL="0" indent="0">
              <a:buNone/>
            </a:pPr>
            <a:r>
              <a:rPr lang="en-US" dirty="0"/>
              <a:t>Henry Klest, Wenliang Bill Li, and Jennifer Rittenhouse West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for funding from Jefferson Lab/JSA and CFNS.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workshop is something that Abhey, Bill and myself are extremely passionate about will continue to do what we can to enable this special workshops to continue.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best speakers from this year's workshop will be announced tomorrow and as per your feedback those speaks will have a chance to present their work at this meeting.</a:t>
            </a:r>
          </a:p>
        </p:txBody>
      </p:sp>
      <p:pic>
        <p:nvPicPr>
          <p:cNvPr id="2050" name="Picture 2" descr="EIC User Profile: Theoretical Nuclear and Particle Physicist ...">
            <a:extLst>
              <a:ext uri="{FF2B5EF4-FFF2-40B4-BE49-F238E27FC236}">
                <a16:creationId xmlns:a16="http://schemas.microsoft.com/office/drawing/2014/main" id="{E459EC92-9A97-91C2-65D4-72B7E66F1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6" t="3403" r="7426" b="9375"/>
          <a:stretch/>
        </p:blipFill>
        <p:spPr bwMode="auto">
          <a:xfrm>
            <a:off x="5848116" y="2032215"/>
            <a:ext cx="1701467" cy="15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nliang Bill Li">
            <a:extLst>
              <a:ext uri="{FF2B5EF4-FFF2-40B4-BE49-F238E27FC236}">
                <a16:creationId xmlns:a16="http://schemas.microsoft.com/office/drawing/2014/main" id="{815E6FDB-4955-E9A3-3ECE-77E41A6B3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2777" r="18088" b="39167"/>
          <a:stretch/>
        </p:blipFill>
        <p:spPr bwMode="auto">
          <a:xfrm>
            <a:off x="3006525" y="1994115"/>
            <a:ext cx="1447800" cy="15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452E539-5EA9-F776-4277-AB9423368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7" y="2032215"/>
            <a:ext cx="1501772" cy="15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9B5FE-D2EE-A1FB-8AC6-D943E1D2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05" y="1070815"/>
            <a:ext cx="11652239" cy="495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19" y="181198"/>
            <a:ext cx="11499234" cy="443983"/>
          </a:xfrm>
        </p:spPr>
        <p:txBody>
          <a:bodyPr>
            <a:noAutofit/>
          </a:bodyPr>
          <a:lstStyle/>
          <a:p>
            <a:r>
              <a:rPr lang="en-US" sz="3600" dirty="0"/>
              <a:t>Reference Schedule from January 2025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28C31-0484-4BA1-9795-2A08B2D85CB8}"/>
              </a:ext>
            </a:extLst>
          </p:cNvPr>
          <p:cNvSpPr txBox="1"/>
          <p:nvPr/>
        </p:nvSpPr>
        <p:spPr>
          <a:xfrm rot="16200000">
            <a:off x="3624365" y="3405690"/>
            <a:ext cx="3686712" cy="276999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RHIC Operations is planned for the </a:t>
            </a: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CY2025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3884CF2-AF98-4243-93B9-9C98DF82911D}"/>
              </a:ext>
            </a:extLst>
          </p:cNvPr>
          <p:cNvSpPr txBox="1">
            <a:spLocks/>
          </p:cNvSpPr>
          <p:nvPr/>
        </p:nvSpPr>
        <p:spPr>
          <a:xfrm>
            <a:off x="5251477" y="6446819"/>
            <a:ext cx="432487" cy="45996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z="1100" smtClean="0"/>
              <a:pPr/>
              <a:t>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0173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310</Words>
  <Application>Microsoft Macintosh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Wingdings</vt:lpstr>
      <vt:lpstr>Office Theme</vt:lpstr>
      <vt:lpstr>2_Office Theme</vt:lpstr>
      <vt:lpstr>Electron Ion Collider  User Group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EIC Early Career Workshop (11-12 July 2025 )</vt:lpstr>
      <vt:lpstr>Reference Schedule from January 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Higinbotham</dc:creator>
  <cp:lastModifiedBy>Douglas Higinbotham</cp:lastModifiedBy>
  <cp:revision>7</cp:revision>
  <dcterms:created xsi:type="dcterms:W3CDTF">2025-05-20T01:01:27Z</dcterms:created>
  <dcterms:modified xsi:type="dcterms:W3CDTF">2025-07-14T03:33:09Z</dcterms:modified>
</cp:coreProperties>
</file>