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309" r:id="rId2"/>
    <p:sldId id="5459" r:id="rId3"/>
    <p:sldId id="5458" r:id="rId4"/>
    <p:sldId id="1392" r:id="rId5"/>
    <p:sldId id="1390" r:id="rId6"/>
    <p:sldId id="1391" r:id="rId7"/>
    <p:sldId id="5428" r:id="rId8"/>
    <p:sldId id="5429" r:id="rId9"/>
    <p:sldId id="5437" r:id="rId10"/>
    <p:sldId id="5450" r:id="rId11"/>
    <p:sldId id="1363" r:id="rId12"/>
    <p:sldId id="5443" r:id="rId13"/>
    <p:sldId id="5442" r:id="rId14"/>
    <p:sldId id="5460" r:id="rId15"/>
    <p:sldId id="5462" r:id="rId16"/>
    <p:sldId id="5453" r:id="rId17"/>
    <p:sldId id="5464" r:id="rId18"/>
    <p:sldId id="5467" r:id="rId19"/>
    <p:sldId id="5468" r:id="rId20"/>
    <p:sldId id="5469" r:id="rId21"/>
    <p:sldId id="5457" r:id="rId22"/>
    <p:sldId id="1372" r:id="rId23"/>
    <p:sldId id="5431" r:id="rId24"/>
    <p:sldId id="1377" r:id="rId25"/>
    <p:sldId id="5430" r:id="rId26"/>
    <p:sldId id="54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CC00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3457" autoAdjust="0"/>
  </p:normalViewPr>
  <p:slideViewPr>
    <p:cSldViewPr snapToGrid="0" snapToObjects="1">
      <p:cViewPr varScale="1">
        <p:scale>
          <a:sx n="100" d="100"/>
          <a:sy n="100" d="100"/>
        </p:scale>
        <p:origin x="1768" y="6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5192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1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07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7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March 23,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March 23,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6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10"/>
            <a:ext cx="11504904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4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March 23, 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emf"/><Relationship Id="rId3" Type="http://schemas.openxmlformats.org/officeDocument/2006/relationships/image" Target="../media/image41.emf"/><Relationship Id="rId7" Type="http://schemas.openxmlformats.org/officeDocument/2006/relationships/image" Target="../media/image8.png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0.png"/><Relationship Id="rId4" Type="http://schemas.openxmlformats.org/officeDocument/2006/relationships/image" Target="../media/image42.emf"/><Relationship Id="rId9" Type="http://schemas.openxmlformats.org/officeDocument/2006/relationships/image" Target="../media/image10.png"/><Relationship Id="rId1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53.emf"/><Relationship Id="rId7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10" Type="http://schemas.openxmlformats.org/officeDocument/2006/relationships/image" Target="../media/image55.emf"/><Relationship Id="rId4" Type="http://schemas.openxmlformats.org/officeDocument/2006/relationships/image" Target="../media/image48.jpeg"/><Relationship Id="rId9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1EF029D-9CDA-4A04-AE81-ABDDBB52AA0C}"/>
              </a:ext>
            </a:extLst>
          </p:cNvPr>
          <p:cNvSpPr txBox="1">
            <a:spLocks/>
          </p:cNvSpPr>
          <p:nvPr/>
        </p:nvSpPr>
        <p:spPr>
          <a:xfrm>
            <a:off x="595580" y="328465"/>
            <a:ext cx="11424141" cy="617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22 GeV CEBAF – Accelerator Plans</a:t>
            </a:r>
          </a:p>
        </p:txBody>
      </p:sp>
      <p:pic>
        <p:nvPicPr>
          <p:cNvPr id="34" name="Picture Placeholder 6">
            <a:extLst>
              <a:ext uri="{FF2B5EF4-FFF2-40B4-BE49-F238E27FC236}">
                <a16:creationId xmlns:a16="http://schemas.microsoft.com/office/drawing/2014/main" id="{4B4002AB-50E6-4182-A044-6FDF5001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1" r="9621"/>
          <a:stretch>
            <a:fillRect/>
          </a:stretch>
        </p:blipFill>
        <p:spPr>
          <a:xfrm>
            <a:off x="8139805" y="1278066"/>
            <a:ext cx="4048539" cy="33410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47455A-6344-4035-A6E4-701382CBE1F5}"/>
              </a:ext>
            </a:extLst>
          </p:cNvPr>
          <p:cNvGrpSpPr/>
          <p:nvPr/>
        </p:nvGrpSpPr>
        <p:grpSpPr>
          <a:xfrm>
            <a:off x="8604142" y="2941982"/>
            <a:ext cx="3097528" cy="1649895"/>
            <a:chOff x="8604142" y="2941982"/>
            <a:chExt cx="3097528" cy="1649895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1EA6A67F-66B7-4B92-9078-84CC01A0ED78}"/>
                </a:ext>
              </a:extLst>
            </p:cNvPr>
            <p:cNvSpPr/>
            <p:nvPr/>
          </p:nvSpPr>
          <p:spPr>
            <a:xfrm>
              <a:off x="8620539" y="2941982"/>
              <a:ext cx="3081131" cy="1649895"/>
            </a:xfrm>
            <a:custGeom>
              <a:avLst/>
              <a:gdLst>
                <a:gd name="connsiteX0" fmla="*/ 0 w 2975113"/>
                <a:gd name="connsiteY0" fmla="*/ 1689652 h 1689652"/>
                <a:gd name="connsiteX1" fmla="*/ 1530626 w 2975113"/>
                <a:gd name="connsiteY1" fmla="*/ 470452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42660 w 2975113"/>
                <a:gd name="connsiteY2" fmla="*/ 311426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60713 w 3081131"/>
                <a:gd name="connsiteY3" fmla="*/ 238539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25896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1131" h="1649895">
                  <a:moveTo>
                    <a:pt x="0" y="1649895"/>
                  </a:moveTo>
                  <a:cubicBezTo>
                    <a:pt x="457200" y="1263373"/>
                    <a:pt x="1181653" y="748747"/>
                    <a:pt x="1477618" y="530086"/>
                  </a:cubicBezTo>
                  <a:cubicBezTo>
                    <a:pt x="1773583" y="311425"/>
                    <a:pt x="1680817" y="390939"/>
                    <a:pt x="1775791" y="337930"/>
                  </a:cubicBezTo>
                  <a:cubicBezTo>
                    <a:pt x="1870765" y="284921"/>
                    <a:pt x="1967948" y="247373"/>
                    <a:pt x="2047461" y="212034"/>
                  </a:cubicBezTo>
                  <a:cubicBezTo>
                    <a:pt x="2126974" y="176695"/>
                    <a:pt x="2181087" y="149087"/>
                    <a:pt x="2252870" y="125896"/>
                  </a:cubicBezTo>
                  <a:cubicBezTo>
                    <a:pt x="2324653" y="102705"/>
                    <a:pt x="2400853" y="87244"/>
                    <a:pt x="2478157" y="72887"/>
                  </a:cubicBezTo>
                  <a:cubicBezTo>
                    <a:pt x="2555461" y="58530"/>
                    <a:pt x="2616200" y="51904"/>
                    <a:pt x="2716696" y="39756"/>
                  </a:cubicBezTo>
                  <a:cubicBezTo>
                    <a:pt x="2817192" y="27608"/>
                    <a:pt x="2927626" y="16013"/>
                    <a:pt x="3081131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A2837B0-4EAB-45C2-A579-26E84457D611}"/>
                </a:ext>
              </a:extLst>
            </p:cNvPr>
            <p:cNvSpPr/>
            <p:nvPr/>
          </p:nvSpPr>
          <p:spPr>
            <a:xfrm rot="21436989">
              <a:off x="8604142" y="3019996"/>
              <a:ext cx="3081131" cy="1527439"/>
            </a:xfrm>
            <a:custGeom>
              <a:avLst/>
              <a:gdLst>
                <a:gd name="connsiteX0" fmla="*/ 0 w 2975113"/>
                <a:gd name="connsiteY0" fmla="*/ 1689652 h 1689652"/>
                <a:gd name="connsiteX1" fmla="*/ 1530626 w 2975113"/>
                <a:gd name="connsiteY1" fmla="*/ 470452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36034 w 2975113"/>
                <a:gd name="connsiteY2" fmla="*/ 351182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2975113"/>
                <a:gd name="connsiteY0" fmla="*/ 1689652 h 1689652"/>
                <a:gd name="connsiteX1" fmla="*/ 1371600 w 2975113"/>
                <a:gd name="connsiteY1" fmla="*/ 530086 h 1689652"/>
                <a:gd name="connsiteX2" fmla="*/ 1742660 w 2975113"/>
                <a:gd name="connsiteY2" fmla="*/ 311426 h 1689652"/>
                <a:gd name="connsiteX3" fmla="*/ 1954695 w 2975113"/>
                <a:gd name="connsiteY3" fmla="*/ 238539 h 1689652"/>
                <a:gd name="connsiteX4" fmla="*/ 2146852 w 2975113"/>
                <a:gd name="connsiteY4" fmla="*/ 145774 h 1689652"/>
                <a:gd name="connsiteX5" fmla="*/ 2312504 w 2975113"/>
                <a:gd name="connsiteY5" fmla="*/ 86139 h 1689652"/>
                <a:gd name="connsiteX6" fmla="*/ 2557669 w 2975113"/>
                <a:gd name="connsiteY6" fmla="*/ 46382 h 1689652"/>
                <a:gd name="connsiteX7" fmla="*/ 2975113 w 2975113"/>
                <a:gd name="connsiteY7" fmla="*/ 0 h 1689652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60713 w 3081131"/>
                <a:gd name="connsiteY3" fmla="*/ 238539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848678 w 3081131"/>
                <a:gd name="connsiteY2" fmla="*/ 311426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663687 w 3081131"/>
                <a:gd name="connsiteY6" fmla="*/ 46382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18522 w 3081131"/>
                <a:gd name="connsiteY5" fmla="*/ 86139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45774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  <a:gd name="connsiteX0" fmla="*/ 0 w 3081131"/>
                <a:gd name="connsiteY0" fmla="*/ 1649895 h 1649895"/>
                <a:gd name="connsiteX1" fmla="*/ 1477618 w 3081131"/>
                <a:gd name="connsiteY1" fmla="*/ 530086 h 1649895"/>
                <a:gd name="connsiteX2" fmla="*/ 1775791 w 3081131"/>
                <a:gd name="connsiteY2" fmla="*/ 337930 h 1649895"/>
                <a:gd name="connsiteX3" fmla="*/ 2047461 w 3081131"/>
                <a:gd name="connsiteY3" fmla="*/ 212034 h 1649895"/>
                <a:gd name="connsiteX4" fmla="*/ 2252870 w 3081131"/>
                <a:gd name="connsiteY4" fmla="*/ 125896 h 1649895"/>
                <a:gd name="connsiteX5" fmla="*/ 2478157 w 3081131"/>
                <a:gd name="connsiteY5" fmla="*/ 72887 h 1649895"/>
                <a:gd name="connsiteX6" fmla="*/ 2716696 w 3081131"/>
                <a:gd name="connsiteY6" fmla="*/ 39756 h 1649895"/>
                <a:gd name="connsiteX7" fmla="*/ 3081131 w 3081131"/>
                <a:gd name="connsiteY7" fmla="*/ 0 h 16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1131" h="1649895">
                  <a:moveTo>
                    <a:pt x="0" y="1649895"/>
                  </a:moveTo>
                  <a:cubicBezTo>
                    <a:pt x="457200" y="1263373"/>
                    <a:pt x="1181653" y="748747"/>
                    <a:pt x="1477618" y="530086"/>
                  </a:cubicBezTo>
                  <a:cubicBezTo>
                    <a:pt x="1773583" y="311425"/>
                    <a:pt x="1680817" y="390939"/>
                    <a:pt x="1775791" y="337930"/>
                  </a:cubicBezTo>
                  <a:cubicBezTo>
                    <a:pt x="1870765" y="284921"/>
                    <a:pt x="1967948" y="247373"/>
                    <a:pt x="2047461" y="212034"/>
                  </a:cubicBezTo>
                  <a:cubicBezTo>
                    <a:pt x="2126974" y="176695"/>
                    <a:pt x="2181087" y="149087"/>
                    <a:pt x="2252870" y="125896"/>
                  </a:cubicBezTo>
                  <a:cubicBezTo>
                    <a:pt x="2324653" y="102705"/>
                    <a:pt x="2400853" y="87244"/>
                    <a:pt x="2478157" y="72887"/>
                  </a:cubicBezTo>
                  <a:cubicBezTo>
                    <a:pt x="2555461" y="58530"/>
                    <a:pt x="2616200" y="51904"/>
                    <a:pt x="2716696" y="39756"/>
                  </a:cubicBezTo>
                  <a:cubicBezTo>
                    <a:pt x="2817192" y="27608"/>
                    <a:pt x="2927626" y="16013"/>
                    <a:pt x="3081131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3E0F165-8A0C-40C4-A717-30194A2D4CF2}"/>
              </a:ext>
            </a:extLst>
          </p:cNvPr>
          <p:cNvSpPr/>
          <p:nvPr/>
        </p:nvSpPr>
        <p:spPr>
          <a:xfrm>
            <a:off x="3992193" y="6071548"/>
            <a:ext cx="4378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Working Group Workshop Jefferson Lab, March 24-26, 2025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87B95C-8B88-BA34-00EE-813564EB55E2}"/>
              </a:ext>
            </a:extLst>
          </p:cNvPr>
          <p:cNvSpPr txBox="1">
            <a:spLocks/>
          </p:cNvSpPr>
          <p:nvPr/>
        </p:nvSpPr>
        <p:spPr>
          <a:xfrm>
            <a:off x="424683" y="3872615"/>
            <a:ext cx="6295548" cy="1257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2060"/>
                </a:solidFill>
              </a:rPr>
              <a:t>Alex Bogacz </a:t>
            </a:r>
          </a:p>
          <a:p>
            <a:r>
              <a:rPr lang="en-US" sz="2000" spc="-1">
                <a:solidFill>
                  <a:srgbClr val="002060"/>
                </a:solidFill>
                <a:latin typeface="Arial"/>
              </a:rPr>
              <a:t>Accelerator Physics Group Leader </a:t>
            </a:r>
          </a:p>
          <a:p>
            <a:r>
              <a:rPr lang="en-US" sz="2000" spc="-1">
                <a:solidFill>
                  <a:srgbClr val="002060"/>
                </a:solidFill>
                <a:latin typeface="Arial"/>
              </a:rPr>
              <a:t>on behalf of the FFA@CEBAF Collaboration</a:t>
            </a:r>
            <a:endParaRPr lang="en-US" sz="2000">
              <a:solidFill>
                <a:srgbClr val="002060"/>
              </a:solidFill>
            </a:endParaRPr>
          </a:p>
          <a:p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037E48-ABB9-F007-83AB-7BEB4E37C494}"/>
              </a:ext>
            </a:extLst>
          </p:cNvPr>
          <p:cNvGrpSpPr/>
          <p:nvPr/>
        </p:nvGrpSpPr>
        <p:grpSpPr>
          <a:xfrm>
            <a:off x="373719" y="1404757"/>
            <a:ext cx="6731931" cy="2368450"/>
            <a:chOff x="278469" y="1485591"/>
            <a:chExt cx="6731931" cy="2368450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3B6DCFBB-77B4-A8EE-BDBC-3A809DF120BB}"/>
                </a:ext>
              </a:extLst>
            </p:cNvPr>
            <p:cNvSpPr txBox="1">
              <a:spLocks/>
            </p:cNvSpPr>
            <p:nvPr/>
          </p:nvSpPr>
          <p:spPr>
            <a:xfrm>
              <a:off x="322532" y="1485591"/>
              <a:ext cx="6687868" cy="22972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002060"/>
                  </a:solidFill>
                </a:rPr>
                <a:t>Developing a pre-conceptual design for an additional FFA* racetrack in the existing CEBAF tunnel to reach the top energy of about 22 GeV</a:t>
              </a:r>
            </a:p>
            <a:p>
              <a:pPr>
                <a:lnSpc>
                  <a:spcPct val="150000"/>
                </a:lnSpc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2C4534-E538-77B0-E103-388B37C5F0CF}"/>
                </a:ext>
              </a:extLst>
            </p:cNvPr>
            <p:cNvGrpSpPr/>
            <p:nvPr/>
          </p:nvGrpSpPr>
          <p:grpSpPr>
            <a:xfrm>
              <a:off x="278469" y="3244352"/>
              <a:ext cx="5113156" cy="609689"/>
              <a:chOff x="2824781" y="6124453"/>
              <a:chExt cx="5113156" cy="60968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1D471D-B81C-07B6-30BA-6DA9989FE8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0177" y="6124453"/>
                <a:ext cx="12168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40785F2F-2427-963C-1EB7-977A1F6FDE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24781" y="6172116"/>
                <a:ext cx="5113156" cy="562026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000" baseline="30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*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FFA (Fixed Field Alternating-Gradient)</a:t>
                </a:r>
                <a:endParaRPr lang="en-US" altLang="en-US" sz="16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  <a:p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92" y="193266"/>
            <a:ext cx="8916161" cy="365618"/>
          </a:xfrm>
        </p:spPr>
        <p:txBody>
          <a:bodyPr>
            <a:noAutofit/>
          </a:bodyPr>
          <a:lstStyle/>
          <a:p>
            <a:r>
              <a:rPr lang="en-US" sz="2800" dirty="0"/>
              <a:t>FFA Arc Error Sensitivity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FC45E-2A59-4A92-AB7D-4391CA465925}"/>
              </a:ext>
            </a:extLst>
          </p:cNvPr>
          <p:cNvSpPr txBox="1"/>
          <p:nvPr/>
        </p:nvSpPr>
        <p:spPr>
          <a:xfrm>
            <a:off x="196026" y="947047"/>
            <a:ext cx="5347504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Machine Errors </a:t>
            </a:r>
            <a:r>
              <a:rPr lang="en-US" sz="2000" dirty="0">
                <a:solidFill>
                  <a:srgbClr val="002060"/>
                </a:solidFill>
              </a:rPr>
              <a:t>(misalignments and field errors)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Error studies, diagnostics, correction schemes</a:t>
            </a:r>
          </a:p>
          <a:p>
            <a:endParaRPr lang="en-US" sz="1350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2F955-A5FC-48E2-A45C-B606D50B8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981" y="746556"/>
            <a:ext cx="4792416" cy="513521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689AF51C-DE9F-4B27-984C-E442DB0A8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1" t="3252" r="43766" b="52028"/>
          <a:stretch/>
        </p:blipFill>
        <p:spPr>
          <a:xfrm>
            <a:off x="3906576" y="1990702"/>
            <a:ext cx="2696797" cy="4178185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EBAF52D-A484-4D3B-96DD-D8B9080224B5}"/>
              </a:ext>
            </a:extLst>
          </p:cNvPr>
          <p:cNvSpPr txBox="1"/>
          <p:nvPr/>
        </p:nvSpPr>
        <p:spPr>
          <a:xfrm>
            <a:off x="392858" y="2114804"/>
            <a:ext cx="351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6-pass Orbit Excursions in FFA Arcs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9308D8-C2FB-4011-8226-F4959FC6BF79}"/>
              </a:ext>
            </a:extLst>
          </p:cNvPr>
          <p:cNvGrpSpPr/>
          <p:nvPr/>
        </p:nvGrpSpPr>
        <p:grpSpPr>
          <a:xfrm>
            <a:off x="120233" y="2813195"/>
            <a:ext cx="3689767" cy="3068577"/>
            <a:chOff x="492923" y="2280302"/>
            <a:chExt cx="2782007" cy="220045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C0E3C70-E033-41A0-B14E-F69E3B627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1" b="2392"/>
            <a:stretch/>
          </p:blipFill>
          <p:spPr>
            <a:xfrm>
              <a:off x="1067952" y="2280302"/>
              <a:ext cx="2073166" cy="2093807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CA627F5-6170-4467-9BB7-CE954B64E54C}"/>
                </a:ext>
              </a:extLst>
            </p:cNvPr>
            <p:cNvSpPr txBox="1"/>
            <p:nvPr/>
          </p:nvSpPr>
          <p:spPr>
            <a:xfrm rot="16200000">
              <a:off x="-153407" y="3173317"/>
              <a:ext cx="16004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Orbit Excursion (m)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5EA9EDF-AD1B-4425-9970-2556ED42D93E}"/>
                </a:ext>
              </a:extLst>
            </p:cNvPr>
            <p:cNvSpPr txBox="1"/>
            <p:nvPr/>
          </p:nvSpPr>
          <p:spPr>
            <a:xfrm>
              <a:off x="717773" y="2420170"/>
              <a:ext cx="488468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0.016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 </a:t>
              </a:r>
            </a:p>
            <a:p>
              <a:pPr algn="ctr"/>
              <a:br>
                <a:rPr lang="en-US" sz="900" dirty="0"/>
              </a:br>
              <a:endParaRPr lang="en-US" sz="900" dirty="0"/>
            </a:p>
            <a:p>
              <a:pPr algn="ctr"/>
              <a:r>
                <a:rPr lang="en-US" sz="900" dirty="0"/>
                <a:t>0</a:t>
              </a:r>
            </a:p>
            <a:p>
              <a:pPr algn="ctr"/>
              <a:br>
                <a:rPr lang="en-US" sz="900" dirty="0"/>
              </a:br>
              <a:endParaRPr lang="en-US" sz="900" dirty="0"/>
            </a:p>
            <a:p>
              <a:pPr algn="ctr"/>
              <a:r>
                <a:rPr lang="en-US" sz="900" dirty="0"/>
                <a:t> </a:t>
              </a:r>
            </a:p>
            <a:p>
              <a:pPr algn="ctr"/>
              <a:endParaRPr lang="en-US" sz="900" dirty="0"/>
            </a:p>
            <a:p>
              <a:pPr algn="ctr"/>
              <a:endParaRPr lang="en-US" sz="900" dirty="0"/>
            </a:p>
            <a:p>
              <a:pPr algn="ctr"/>
              <a:r>
                <a:rPr lang="en-US" sz="900" dirty="0"/>
                <a:t>-0.016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3E2FC37-58A5-42B7-AAF2-38D8637E95C2}"/>
                </a:ext>
              </a:extLst>
            </p:cNvPr>
            <p:cNvSpPr txBox="1"/>
            <p:nvPr/>
          </p:nvSpPr>
          <p:spPr>
            <a:xfrm>
              <a:off x="950015" y="4020342"/>
              <a:ext cx="401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/>
                <a:t>    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19DB133-438B-4F07-BAA5-E5D07998BB21}"/>
                </a:ext>
              </a:extLst>
            </p:cNvPr>
            <p:cNvSpPr txBox="1"/>
            <p:nvPr/>
          </p:nvSpPr>
          <p:spPr>
            <a:xfrm>
              <a:off x="2873200" y="4041395"/>
              <a:ext cx="40173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    12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93FDC0B-C129-426C-A631-92F6C43A96E7}"/>
                </a:ext>
              </a:extLst>
            </p:cNvPr>
            <p:cNvSpPr/>
            <p:nvPr/>
          </p:nvSpPr>
          <p:spPr>
            <a:xfrm>
              <a:off x="2104533" y="4282245"/>
              <a:ext cx="168357" cy="91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270EFDC-2DDC-4417-A3B4-EC5C3DB19C7F}"/>
                </a:ext>
              </a:extLst>
            </p:cNvPr>
            <p:cNvSpPr txBox="1"/>
            <p:nvPr/>
          </p:nvSpPr>
          <p:spPr>
            <a:xfrm>
              <a:off x="1828963" y="4172983"/>
              <a:ext cx="5511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 (m)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6AC352-CA77-4029-8643-588F0736D6DA}"/>
              </a:ext>
            </a:extLst>
          </p:cNvPr>
          <p:cNvSpPr/>
          <p:nvPr/>
        </p:nvSpPr>
        <p:spPr>
          <a:xfrm>
            <a:off x="7337496" y="5835594"/>
            <a:ext cx="4607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 (positioning) errors were taken from a normal distribution but capped at a misalignment magnitude of 0.1 mm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Field and gradient errors were capped at 1% of the intended field.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64CAC84-5873-4577-880F-F55236FF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4A6D1164-C3E9-49D9-B58B-082B49AE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20C0828-1378-43F7-8A07-42B896B253D0}"/>
              </a:ext>
            </a:extLst>
          </p:cNvPr>
          <p:cNvSpPr txBox="1">
            <a:spLocks noChangeArrowheads="1"/>
          </p:cNvSpPr>
          <p:nvPr/>
        </p:nvSpPr>
        <p:spPr>
          <a:xfrm>
            <a:off x="5586227" y="914107"/>
            <a:ext cx="1527056" cy="657431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solidFill>
                  <a:srgbClr val="002060"/>
                </a:solidFill>
                <a:latin typeface="Arial"/>
                <a:cs typeface="Arial"/>
              </a:rPr>
              <a:t>Alex Coxe PhD thesis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CD6B7-1D3A-4375-9104-6254D6D2E70E}"/>
              </a:ext>
            </a:extLst>
          </p:cNvPr>
          <p:cNvSpPr/>
          <p:nvPr/>
        </p:nvSpPr>
        <p:spPr>
          <a:xfrm>
            <a:off x="289825" y="6123331"/>
            <a:ext cx="6866156" cy="369332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00000"/>
            </a:pPr>
            <a:r>
              <a:rPr lang="en-US" dirty="0">
                <a:solidFill>
                  <a:srgbClr val="002060"/>
                </a:solidFill>
              </a:rPr>
              <a:t>Stability of the beam dynamics not too demanding to error tolerances…</a:t>
            </a:r>
          </a:p>
        </p:txBody>
      </p:sp>
    </p:spTree>
    <p:extLst>
      <p:ext uri="{BB962C8B-B14F-4D97-AF65-F5344CB8AC3E}">
        <p14:creationId xmlns:p14="http://schemas.microsoft.com/office/powerpoint/2010/main" val="284274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0" y="167934"/>
            <a:ext cx="9106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800" b="1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650 MeV Recirculating Injector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905736" y="1215568"/>
            <a:ext cx="354036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943041" y="3728864"/>
            <a:ext cx="3291705" cy="2301598"/>
            <a:chOff x="676625" y="2873190"/>
            <a:chExt cx="4388940" cy="306879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270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46" y="2226410"/>
            <a:ext cx="7487070" cy="2215373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C515D4C-4D25-4649-B276-A62CAEFD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32A9929-34C0-432B-94D1-17DA53A0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CD2CD85-5CEA-467D-867F-32179DEB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BD3C2E-E3F5-7E96-B66A-96A5A7BC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02" y="132356"/>
            <a:ext cx="11287125" cy="4873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RF Separator and </a:t>
            </a:r>
            <a:r>
              <a:rPr lang="en-US" sz="2800" dirty="0"/>
              <a:t>a</a:t>
            </a:r>
            <a:r>
              <a:rPr lang="en-US" sz="2800" dirty="0">
                <a:solidFill>
                  <a:schemeClr val="tx1"/>
                </a:solidFill>
              </a:rPr>
              <a:t>nti-Separator Flanking the TOF Splitter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D4D3C4-FAD5-EEB7-2B87-DABDE0CF0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1024134"/>
            <a:ext cx="10952480" cy="5859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750MHz RF separators at each ends of NE Splitter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A542AB-53A3-F2D4-FF2E-4D4C0CD75C7E}"/>
              </a:ext>
            </a:extLst>
          </p:cNvPr>
          <p:cNvGrpSpPr/>
          <p:nvPr/>
        </p:nvGrpSpPr>
        <p:grpSpPr>
          <a:xfrm>
            <a:off x="1665250" y="1510585"/>
            <a:ext cx="8288767" cy="1937331"/>
            <a:chOff x="141249" y="1398824"/>
            <a:chExt cx="8288767" cy="19373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9771F0-F425-C55D-9688-3E9D25EB4CDF}"/>
                </a:ext>
              </a:extLst>
            </p:cNvPr>
            <p:cNvCxnSpPr/>
            <p:nvPr/>
          </p:nvCxnSpPr>
          <p:spPr bwMode="auto">
            <a:xfrm>
              <a:off x="141249" y="2387224"/>
              <a:ext cx="8288767" cy="0"/>
            </a:xfrm>
            <a:prstGeom prst="line">
              <a:avLst/>
            </a:prstGeom>
            <a:solidFill>
              <a:schemeClr val="accent1"/>
            </a:solidFill>
            <a:ln w="69850" cap="flat" cmpd="sng" algn="ctr">
              <a:solidFill>
                <a:srgbClr val="0092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619B4B-8C19-6712-F053-13F42C4A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08" b="38449"/>
            <a:stretch/>
          </p:blipFill>
          <p:spPr bwMode="auto">
            <a:xfrm>
              <a:off x="1417598" y="1511521"/>
              <a:ext cx="6037992" cy="182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C32915-A654-5139-293E-F9A0383CA0F7}"/>
                </a:ext>
              </a:extLst>
            </p:cNvPr>
            <p:cNvGrpSpPr/>
            <p:nvPr/>
          </p:nvGrpSpPr>
          <p:grpSpPr>
            <a:xfrm>
              <a:off x="418081" y="1398824"/>
              <a:ext cx="1720850" cy="1245977"/>
              <a:chOff x="422477" y="1207649"/>
              <a:chExt cx="2743421" cy="1911899"/>
            </a:xfrm>
          </p:grpSpPr>
          <p:sp>
            <p:nvSpPr>
              <p:cNvPr id="21" name="Separator freq 750 MHz">
                <a:extLst>
                  <a:ext uri="{FF2B5EF4-FFF2-40B4-BE49-F238E27FC236}">
                    <a16:creationId xmlns:a16="http://schemas.microsoft.com/office/drawing/2014/main" id="{F7BF2767-A80D-6D03-4F85-B6316046700C}"/>
                  </a:ext>
                </a:extLst>
              </p:cNvPr>
              <p:cNvSpPr txBox="1"/>
              <p:nvPr/>
            </p:nvSpPr>
            <p:spPr>
              <a:xfrm>
                <a:off x="422477" y="1207649"/>
                <a:ext cx="2743421" cy="99176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Vertical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RF Separator</a:t>
                </a:r>
              </a:p>
            </p:txBody>
          </p:sp>
          <p:pic>
            <p:nvPicPr>
              <p:cNvPr id="22" name="Picture 58" descr="separator cavity.png">
                <a:extLst>
                  <a:ext uri="{FF2B5EF4-FFF2-40B4-BE49-F238E27FC236}">
                    <a16:creationId xmlns:a16="http://schemas.microsoft.com/office/drawing/2014/main" id="{7C585D28-B569-42B4-835A-BF683AFE0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44094" y="2343170"/>
                <a:ext cx="1500187" cy="776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EF41455-D371-2B3D-85E8-6F692C3403D7}"/>
                </a:ext>
              </a:extLst>
            </p:cNvPr>
            <p:cNvGrpSpPr/>
            <p:nvPr/>
          </p:nvGrpSpPr>
          <p:grpSpPr>
            <a:xfrm>
              <a:off x="6661931" y="1398824"/>
              <a:ext cx="1720850" cy="1245976"/>
              <a:chOff x="470269" y="1207650"/>
              <a:chExt cx="2743421" cy="1911898"/>
            </a:xfrm>
          </p:grpSpPr>
          <p:sp>
            <p:nvSpPr>
              <p:cNvPr id="17" name="Separator freq 750 MHz">
                <a:extLst>
                  <a:ext uri="{FF2B5EF4-FFF2-40B4-BE49-F238E27FC236}">
                    <a16:creationId xmlns:a16="http://schemas.microsoft.com/office/drawing/2014/main" id="{30EA59E6-957A-0AAD-DF7B-4DAC226336F9}"/>
                  </a:ext>
                </a:extLst>
              </p:cNvPr>
              <p:cNvSpPr txBox="1"/>
              <p:nvPr/>
            </p:nvSpPr>
            <p:spPr>
              <a:xfrm>
                <a:off x="470269" y="1207650"/>
                <a:ext cx="2743421" cy="99176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Vertical 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Arial" pitchFamily="34" charset="0"/>
                    <a:ea typeface="Tahoma" pitchFamily="34" charset="0"/>
                    <a:cs typeface="Arial" pitchFamily="34" charset="0"/>
                  </a:rPr>
                  <a:t>RF Separator</a:t>
                </a:r>
              </a:p>
            </p:txBody>
          </p:sp>
          <p:pic>
            <p:nvPicPr>
              <p:cNvPr id="18" name="Picture 58" descr="separator cavity.png">
                <a:extLst>
                  <a:ext uri="{FF2B5EF4-FFF2-40B4-BE49-F238E27FC236}">
                    <a16:creationId xmlns:a16="http://schemas.microsoft.com/office/drawing/2014/main" id="{D9DEC7FE-E36F-9999-1F8E-B01B5C506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12079" y="2343169"/>
                <a:ext cx="1500187" cy="776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425A876-F446-5D3F-AEE9-742BE87C5FAE}"/>
              </a:ext>
            </a:extLst>
          </p:cNvPr>
          <p:cNvSpPr txBox="1">
            <a:spLocks/>
          </p:cNvSpPr>
          <p:nvPr/>
        </p:nvSpPr>
        <p:spPr bwMode="auto">
          <a:xfrm>
            <a:off x="1912307" y="3793355"/>
            <a:ext cx="8250868" cy="258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Splitter lines to have either all even or all odd multiples of </a:t>
            </a:r>
            <a:r>
              <a:rPr lang="en-US" kern="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 advance. [2n</a:t>
            </a:r>
            <a:r>
              <a:rPr lang="en-US" kern="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(2n</a:t>
            </a:r>
            <a:r>
              <a:rPr lang="en-US" kern="0" dirty="0">
                <a:solidFill>
                  <a:srgbClr val="00206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+1)]</a:t>
            </a:r>
          </a:p>
          <a:p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the kicks of the two RF separators can cancel out.</a:t>
            </a:r>
          </a:p>
          <a:p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the optics of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line of the splitter to magnify the RF kick and turn on the septa magnet in </a:t>
            </a: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line only</a:t>
            </a:r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way we can select which beamline to extract just by turning on the proper septa and optics for the selected line.</a:t>
            </a:r>
          </a:p>
          <a:p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A21125-9A8E-DC6F-37A1-711973AE69FA}"/>
              </a:ext>
            </a:extLst>
          </p:cNvPr>
          <p:cNvGrpSpPr/>
          <p:nvPr/>
        </p:nvGrpSpPr>
        <p:grpSpPr>
          <a:xfrm>
            <a:off x="3273013" y="2128715"/>
            <a:ext cx="5252778" cy="1538817"/>
            <a:chOff x="3273013" y="2128715"/>
            <a:chExt cx="5252778" cy="15388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2943B6-B9CD-73B0-E47C-B9A4E45C4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153" r="-19" b="-19"/>
            <a:stretch/>
          </p:blipFill>
          <p:spPr>
            <a:xfrm>
              <a:off x="3273015" y="2378341"/>
              <a:ext cx="5252776" cy="1289191"/>
            </a:xfrm>
            <a:prstGeom prst="rect">
              <a:avLst/>
            </a:prstGeom>
            <a:noFill/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B5EE80-A826-86D3-5BEF-A45F80C165DC}"/>
                </a:ext>
              </a:extLst>
            </p:cNvPr>
            <p:cNvSpPr/>
            <p:nvPr/>
          </p:nvSpPr>
          <p:spPr>
            <a:xfrm>
              <a:off x="3273013" y="2128715"/>
              <a:ext cx="5252775" cy="2517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01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CD2CD85-5CEA-467D-867F-32179DEB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3E34F0-12CE-FBAD-C7C4-33E89716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3" y="146036"/>
            <a:ext cx="11287125" cy="4873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Four Hall Extraction Scheme</a:t>
            </a:r>
            <a:endParaRPr lang="en-US" sz="2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7C6C92-0485-1C19-8F71-F7855E4B4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954" y="1527600"/>
            <a:ext cx="9084091" cy="4939736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A051EA3-E6BF-79DB-65AE-8397FCEA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887089"/>
            <a:ext cx="10038080" cy="79947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2060"/>
                </a:solidFill>
              </a:rPr>
              <a:t>Two</a:t>
            </a:r>
            <a:r>
              <a:rPr lang="en-US" sz="2400" dirty="0">
                <a:solidFill>
                  <a:srgbClr val="002060"/>
                </a:solidFill>
              </a:rPr>
              <a:t> pairs of 750MHz RF separators in the NE and SW TOF Splitters</a:t>
            </a: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7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FFA Beam Transport Test at CEBAF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56BB5-72C2-4B0D-B0CE-3C032F98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898588"/>
            <a:ext cx="11410950" cy="5560789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What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do we want to learn? 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Proof of principle: beam transport of multiple energies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Optics validation for FFA Cell 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Technology demonstration</a:t>
            </a:r>
            <a:endParaRPr lang="en-US" sz="22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dirty="0">
                <a:solidFill>
                  <a:srgbClr val="002060"/>
                </a:solidFill>
              </a:rPr>
              <a:t>What do we intend to measure?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Orbit measurements across the aperture of FFA magnet at various energies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Optics functions measurement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dirty="0">
                <a:solidFill>
                  <a:srgbClr val="002060"/>
                </a:solidFill>
              </a:rPr>
              <a:t>Staging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‘Single magnet’ test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200" dirty="0">
                <a:solidFill>
                  <a:srgbClr val="002060"/>
                </a:solidFill>
              </a:rPr>
              <a:t>‘Full Cell’ test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99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Full Length Compact FODO Cell</a:t>
            </a:r>
          </a:p>
        </p:txBody>
      </p:sp>
      <p:pic>
        <p:nvPicPr>
          <p:cNvPr id="2050" name="5702F5E8-3BE1-48E4-A608-EED3AD6A850E" descr="IMG_4408.jpg">
            <a:extLst>
              <a:ext uri="{FF2B5EF4-FFF2-40B4-BE49-F238E27FC236}">
                <a16:creationId xmlns:a16="http://schemas.microsoft.com/office/drawing/2014/main" id="{34A29014-B11E-4777-901C-B3F80825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96" y="1198683"/>
            <a:ext cx="7373818" cy="43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8B3B0-BC2A-43F9-A8A9-02D22C21E142}"/>
              </a:ext>
            </a:extLst>
          </p:cNvPr>
          <p:cNvSpPr txBox="1"/>
          <p:nvPr/>
        </p:nvSpPr>
        <p:spPr>
          <a:xfrm>
            <a:off x="341459" y="5694950"/>
            <a:ext cx="11753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we only have one magnet?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B08A371-CECB-4CB4-970B-82731316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0FC2892-D7C3-4789-8317-7F92EF69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53F36-12F8-4700-9F0F-83A93A5E8D84}"/>
              </a:ext>
            </a:extLst>
          </p:cNvPr>
          <p:cNvSpPr/>
          <p:nvPr/>
        </p:nvSpPr>
        <p:spPr>
          <a:xfrm>
            <a:off x="6223747" y="1339850"/>
            <a:ext cx="3199653" cy="379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‘Single FFA </a:t>
            </a:r>
            <a:r>
              <a:rPr lang="en-US" sz="2800" dirty="0">
                <a:latin typeface="Arial" panose="020B0604020202020204" pitchFamily="34" charset="0"/>
              </a:rPr>
              <a:t>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agnet</a:t>
            </a:r>
            <a:r>
              <a:rPr lang="en-US" sz="2800" dirty="0">
                <a:latin typeface="Arial" panose="020B0604020202020204" pitchFamily="34" charset="0"/>
              </a:rPr>
              <a:t>’ test - Possible location… BSY dump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FC0D34E-4206-4500-95E9-AD4EF2541C78}"/>
              </a:ext>
            </a:extLst>
          </p:cNvPr>
          <p:cNvSpPr txBox="1">
            <a:spLocks/>
          </p:cNvSpPr>
          <p:nvPr/>
        </p:nvSpPr>
        <p:spPr>
          <a:xfrm>
            <a:off x="184151" y="955513"/>
            <a:ext cx="10049423" cy="561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beam transport for a single FFA magnet – Probing: 4.5, 6.7, 8.9 and 11 GeV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6147B-F0B2-5387-18EC-0F39076E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9" y="1752089"/>
            <a:ext cx="11875571" cy="40565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3F678F-C935-45E2-9428-B60415187F7E}"/>
              </a:ext>
            </a:extLst>
          </p:cNvPr>
          <p:cNvSpPr/>
          <p:nvPr/>
        </p:nvSpPr>
        <p:spPr>
          <a:xfrm rot="20347555">
            <a:off x="7369134" y="4396351"/>
            <a:ext cx="719523" cy="1850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400747-9534-CF30-D766-3F43A7B64D47}"/>
              </a:ext>
            </a:extLst>
          </p:cNvPr>
          <p:cNvGrpSpPr/>
          <p:nvPr/>
        </p:nvGrpSpPr>
        <p:grpSpPr>
          <a:xfrm rot="20318771">
            <a:off x="7413874" y="4436784"/>
            <a:ext cx="638774" cy="104438"/>
            <a:chOff x="10695806" y="1588588"/>
            <a:chExt cx="638774" cy="10443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183C25-FB86-43C4-864B-49F322C0AA6A}"/>
                </a:ext>
              </a:extLst>
            </p:cNvPr>
            <p:cNvSpPr/>
            <p:nvPr/>
          </p:nvSpPr>
          <p:spPr>
            <a:xfrm>
              <a:off x="10867283" y="1610063"/>
              <a:ext cx="304431" cy="6479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F0A989-2E2D-4563-A010-492ACB51B395}"/>
                </a:ext>
              </a:extLst>
            </p:cNvPr>
            <p:cNvSpPr/>
            <p:nvPr/>
          </p:nvSpPr>
          <p:spPr>
            <a:xfrm>
              <a:off x="10695806" y="1589615"/>
              <a:ext cx="71436" cy="984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EA0128-ED8A-416F-9CDF-09014BE18179}"/>
                </a:ext>
              </a:extLst>
            </p:cNvPr>
            <p:cNvCxnSpPr>
              <a:cxnSpLocks/>
            </p:cNvCxnSpPr>
            <p:nvPr/>
          </p:nvCxnSpPr>
          <p:spPr>
            <a:xfrm>
              <a:off x="10843074" y="1588588"/>
              <a:ext cx="0" cy="984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3F0D48-258F-42CB-9C6D-7AE6B242D110}"/>
                </a:ext>
              </a:extLst>
            </p:cNvPr>
            <p:cNvCxnSpPr>
              <a:cxnSpLocks/>
            </p:cNvCxnSpPr>
            <p:nvPr/>
          </p:nvCxnSpPr>
          <p:spPr>
            <a:xfrm>
              <a:off x="11201064" y="1590097"/>
              <a:ext cx="0" cy="984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E95167-AC2C-49D9-B0DB-CC4737406811}"/>
                </a:ext>
              </a:extLst>
            </p:cNvPr>
            <p:cNvSpPr/>
            <p:nvPr/>
          </p:nvSpPr>
          <p:spPr>
            <a:xfrm>
              <a:off x="11263144" y="1594601"/>
              <a:ext cx="71436" cy="9842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6DD52E-802E-4D44-8D09-50B465176112}"/>
              </a:ext>
            </a:extLst>
          </p:cNvPr>
          <p:cNvSpPr txBox="1"/>
          <p:nvPr/>
        </p:nvSpPr>
        <p:spPr>
          <a:xfrm>
            <a:off x="509862" y="2076450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Benesch et al, JLAB-TN-23-014</a:t>
            </a:r>
          </a:p>
        </p:txBody>
      </p:sp>
    </p:spTree>
    <p:extLst>
      <p:ext uri="{BB962C8B-B14F-4D97-AF65-F5344CB8AC3E}">
        <p14:creationId xmlns:p14="http://schemas.microsoft.com/office/powerpoint/2010/main" val="3899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‘Single FFA </a:t>
            </a:r>
            <a:r>
              <a:rPr lang="en-US" sz="2800" dirty="0">
                <a:latin typeface="Arial" panose="020B0604020202020204" pitchFamily="34" charset="0"/>
              </a:rPr>
              <a:t>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agnet</a:t>
            </a:r>
            <a:r>
              <a:rPr lang="en-US" sz="2800" dirty="0">
                <a:latin typeface="Arial" panose="020B0604020202020204" pitchFamily="34" charset="0"/>
              </a:rPr>
              <a:t>’ test - Possible location… BSY dump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FC0D34E-4206-4500-95E9-AD4EF2541C78}"/>
              </a:ext>
            </a:extLst>
          </p:cNvPr>
          <p:cNvSpPr txBox="1">
            <a:spLocks/>
          </p:cNvSpPr>
          <p:nvPr/>
        </p:nvSpPr>
        <p:spPr>
          <a:xfrm>
            <a:off x="184151" y="955513"/>
            <a:ext cx="10049423" cy="561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beam transport for a single FFA magnet – Probing: 4.5, 6.7, 8.9 and 11 GeV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6147B-F0B2-5387-18EC-0F39076ED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9" y="1752089"/>
            <a:ext cx="11875571" cy="40565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7A5BF5F-AF39-1C0B-818A-AC1331DA7C08}"/>
              </a:ext>
            </a:extLst>
          </p:cNvPr>
          <p:cNvGrpSpPr/>
          <p:nvPr/>
        </p:nvGrpSpPr>
        <p:grpSpPr>
          <a:xfrm>
            <a:off x="7369134" y="4396351"/>
            <a:ext cx="719523" cy="185066"/>
            <a:chOff x="7369134" y="4396351"/>
            <a:chExt cx="719523" cy="1850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3F678F-C935-45E2-9428-B60415187F7E}"/>
                </a:ext>
              </a:extLst>
            </p:cNvPr>
            <p:cNvSpPr/>
            <p:nvPr/>
          </p:nvSpPr>
          <p:spPr>
            <a:xfrm rot="20347555">
              <a:off x="7369134" y="4396351"/>
              <a:ext cx="719523" cy="185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7400747-9534-CF30-D766-3F43A7B64D47}"/>
                </a:ext>
              </a:extLst>
            </p:cNvPr>
            <p:cNvGrpSpPr/>
            <p:nvPr/>
          </p:nvGrpSpPr>
          <p:grpSpPr>
            <a:xfrm rot="20318771">
              <a:off x="7413874" y="4436784"/>
              <a:ext cx="638774" cy="104438"/>
              <a:chOff x="10695806" y="1588588"/>
              <a:chExt cx="638774" cy="10443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183C25-FB86-43C4-864B-49F322C0AA6A}"/>
                  </a:ext>
                </a:extLst>
              </p:cNvPr>
              <p:cNvSpPr/>
              <p:nvPr/>
            </p:nvSpPr>
            <p:spPr>
              <a:xfrm>
                <a:off x="10867283" y="1610063"/>
                <a:ext cx="304431" cy="6479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F0A989-2E2D-4563-A010-492ACB51B395}"/>
                  </a:ext>
                </a:extLst>
              </p:cNvPr>
              <p:cNvSpPr/>
              <p:nvPr/>
            </p:nvSpPr>
            <p:spPr>
              <a:xfrm>
                <a:off x="10695806" y="1589615"/>
                <a:ext cx="71436" cy="984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FEA0128-ED8A-416F-9CDF-09014BE18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43074" y="1588588"/>
                <a:ext cx="0" cy="984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C3F0D48-258F-42CB-9C6D-7AE6B242D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01064" y="1590097"/>
                <a:ext cx="0" cy="984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4E95167-AC2C-49D9-B0DB-CC4737406811}"/>
                  </a:ext>
                </a:extLst>
              </p:cNvPr>
              <p:cNvSpPr/>
              <p:nvPr/>
            </p:nvSpPr>
            <p:spPr>
              <a:xfrm>
                <a:off x="11263144" y="1594601"/>
                <a:ext cx="71436" cy="9842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BABF50-6D59-47DE-A812-2ADA0E440678}"/>
              </a:ext>
            </a:extLst>
          </p:cNvPr>
          <p:cNvGrpSpPr/>
          <p:nvPr/>
        </p:nvGrpSpPr>
        <p:grpSpPr>
          <a:xfrm>
            <a:off x="1261374" y="1959184"/>
            <a:ext cx="2849193" cy="1042768"/>
            <a:chOff x="1261374" y="1959184"/>
            <a:chExt cx="2849193" cy="10427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25DB19-8D8C-4B37-B6A2-3FC16C20000B}"/>
                </a:ext>
              </a:extLst>
            </p:cNvPr>
            <p:cNvGrpSpPr/>
            <p:nvPr/>
          </p:nvGrpSpPr>
          <p:grpSpPr>
            <a:xfrm rot="1262126">
              <a:off x="1261374" y="2052607"/>
              <a:ext cx="2844566" cy="872539"/>
              <a:chOff x="7369134" y="4396351"/>
              <a:chExt cx="719523" cy="18506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3696207-4098-455C-BD00-F91C3B674979}"/>
                  </a:ext>
                </a:extLst>
              </p:cNvPr>
              <p:cNvSpPr/>
              <p:nvPr/>
            </p:nvSpPr>
            <p:spPr>
              <a:xfrm rot="20347555">
                <a:off x="7369134" y="4396351"/>
                <a:ext cx="719523" cy="1850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6F1BEC8-0608-4F0B-8839-EAB017DA4F07}"/>
                  </a:ext>
                </a:extLst>
              </p:cNvPr>
              <p:cNvGrpSpPr/>
              <p:nvPr/>
            </p:nvGrpSpPr>
            <p:grpSpPr>
              <a:xfrm rot="20318771">
                <a:off x="7412268" y="4432579"/>
                <a:ext cx="638774" cy="104433"/>
                <a:chOff x="10695842" y="1584089"/>
                <a:chExt cx="638774" cy="104433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95335EF-90D1-4F8F-AECB-E07FB2D3B1FA}"/>
                    </a:ext>
                  </a:extLst>
                </p:cNvPr>
                <p:cNvSpPr/>
                <p:nvPr/>
              </p:nvSpPr>
              <p:spPr>
                <a:xfrm>
                  <a:off x="10866587" y="1599378"/>
                  <a:ext cx="304431" cy="6479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7A9613B-E55A-455D-B79B-9E3C547DEF5B}"/>
                    </a:ext>
                  </a:extLst>
                </p:cNvPr>
                <p:cNvSpPr/>
                <p:nvPr/>
              </p:nvSpPr>
              <p:spPr>
                <a:xfrm>
                  <a:off x="10695842" y="1584089"/>
                  <a:ext cx="71436" cy="9842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2B66789-F0E5-4C5E-B7DF-6BC05810F8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43074" y="1588588"/>
                  <a:ext cx="0" cy="98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964F7C1-D630-44BF-BCCC-7CDC2CEAB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201064" y="1590097"/>
                  <a:ext cx="0" cy="98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0E1EEE2-6E28-4345-B146-696CEF6D3564}"/>
                    </a:ext>
                  </a:extLst>
                </p:cNvPr>
                <p:cNvSpPr/>
                <p:nvPr/>
              </p:nvSpPr>
              <p:spPr>
                <a:xfrm>
                  <a:off x="11263180" y="1589032"/>
                  <a:ext cx="71436" cy="98425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68FE0BA-4286-4A1A-ACB2-1D063463F563}"/>
                </a:ext>
              </a:extLst>
            </p:cNvPr>
            <p:cNvSpPr txBox="1">
              <a:spLocks/>
            </p:cNvSpPr>
            <p:nvPr/>
          </p:nvSpPr>
          <p:spPr>
            <a:xfrm>
              <a:off x="2194849" y="2602328"/>
              <a:ext cx="1075229" cy="3643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FFA magnet</a:t>
              </a:r>
            </a:p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0BE9949F-C48E-49BD-8A1C-154D92441C39}"/>
                </a:ext>
              </a:extLst>
            </p:cNvPr>
            <p:cNvSpPr txBox="1">
              <a:spLocks/>
            </p:cNvSpPr>
            <p:nvPr/>
          </p:nvSpPr>
          <p:spPr>
            <a:xfrm>
              <a:off x="1744172" y="1960485"/>
              <a:ext cx="602427" cy="3643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BPM</a:t>
              </a:r>
            </a:p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BBE04CB3-2AA4-480A-A381-AF3821A1040A}"/>
                </a:ext>
              </a:extLst>
            </p:cNvPr>
            <p:cNvSpPr txBox="1">
              <a:spLocks/>
            </p:cNvSpPr>
            <p:nvPr/>
          </p:nvSpPr>
          <p:spPr>
            <a:xfrm>
              <a:off x="3131833" y="1959184"/>
              <a:ext cx="602427" cy="3643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BPM</a:t>
              </a:r>
            </a:p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DC9385D-5F20-4267-AD4A-106FEA22EB84}"/>
                </a:ext>
              </a:extLst>
            </p:cNvPr>
            <p:cNvSpPr txBox="1">
              <a:spLocks/>
            </p:cNvSpPr>
            <p:nvPr/>
          </p:nvSpPr>
          <p:spPr>
            <a:xfrm>
              <a:off x="1273427" y="2633240"/>
              <a:ext cx="602427" cy="3643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bend</a:t>
              </a:r>
            </a:p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1FC1A304-30DC-4EE4-ADB7-53680C13F3CA}"/>
                </a:ext>
              </a:extLst>
            </p:cNvPr>
            <p:cNvSpPr txBox="1">
              <a:spLocks/>
            </p:cNvSpPr>
            <p:nvPr/>
          </p:nvSpPr>
          <p:spPr>
            <a:xfrm>
              <a:off x="3508140" y="2637588"/>
              <a:ext cx="602427" cy="36436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/>
                  </a:solidFill>
                </a:rPr>
                <a:t>bend</a:t>
              </a:r>
            </a:p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7737EA-1818-42E9-A910-4B2AC6831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7863" y="2484451"/>
              <a:ext cx="2792360" cy="4902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AF5152-0969-4767-80EC-1FEEAFFAB260}"/>
              </a:ext>
            </a:extLst>
          </p:cNvPr>
          <p:cNvGrpSpPr/>
          <p:nvPr/>
        </p:nvGrpSpPr>
        <p:grpSpPr>
          <a:xfrm>
            <a:off x="1259571" y="2398480"/>
            <a:ext cx="2892578" cy="93412"/>
            <a:chOff x="1259571" y="2426290"/>
            <a:chExt cx="2892578" cy="6560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679A4B-B2F0-400E-988A-EEC4A1FE9F2E}"/>
                </a:ext>
              </a:extLst>
            </p:cNvPr>
            <p:cNvSpPr/>
            <p:nvPr/>
          </p:nvSpPr>
          <p:spPr>
            <a:xfrm>
              <a:off x="1259571" y="2434363"/>
              <a:ext cx="850816" cy="57528"/>
            </a:xfrm>
            <a:custGeom>
              <a:avLst/>
              <a:gdLst>
                <a:gd name="connsiteX0" fmla="*/ 0 w 850816"/>
                <a:gd name="connsiteY0" fmla="*/ 57528 h 57528"/>
                <a:gd name="connsiteX1" fmla="*/ 181669 w 850816"/>
                <a:gd name="connsiteY1" fmla="*/ 51473 h 57528"/>
                <a:gd name="connsiteX2" fmla="*/ 460228 w 850816"/>
                <a:gd name="connsiteY2" fmla="*/ 27250 h 57528"/>
                <a:gd name="connsiteX3" fmla="*/ 850816 w 850816"/>
                <a:gd name="connsiteY3" fmla="*/ 0 h 5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816" h="57528">
                  <a:moveTo>
                    <a:pt x="0" y="57528"/>
                  </a:moveTo>
                  <a:cubicBezTo>
                    <a:pt x="52482" y="57023"/>
                    <a:pt x="104964" y="56519"/>
                    <a:pt x="181669" y="51473"/>
                  </a:cubicBezTo>
                  <a:cubicBezTo>
                    <a:pt x="258374" y="46427"/>
                    <a:pt x="460228" y="27250"/>
                    <a:pt x="460228" y="27250"/>
                  </a:cubicBezTo>
                  <a:lnTo>
                    <a:pt x="850816" y="0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C401242-6FAE-44D3-BB21-2C96C5951742}"/>
                </a:ext>
              </a:extLst>
            </p:cNvPr>
            <p:cNvSpPr/>
            <p:nvPr/>
          </p:nvSpPr>
          <p:spPr>
            <a:xfrm flipH="1">
              <a:off x="3301333" y="2426290"/>
              <a:ext cx="850816" cy="57528"/>
            </a:xfrm>
            <a:custGeom>
              <a:avLst/>
              <a:gdLst>
                <a:gd name="connsiteX0" fmla="*/ 0 w 850816"/>
                <a:gd name="connsiteY0" fmla="*/ 57528 h 57528"/>
                <a:gd name="connsiteX1" fmla="*/ 181669 w 850816"/>
                <a:gd name="connsiteY1" fmla="*/ 51473 h 57528"/>
                <a:gd name="connsiteX2" fmla="*/ 460228 w 850816"/>
                <a:gd name="connsiteY2" fmla="*/ 27250 h 57528"/>
                <a:gd name="connsiteX3" fmla="*/ 850816 w 850816"/>
                <a:gd name="connsiteY3" fmla="*/ 0 h 5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816" h="57528">
                  <a:moveTo>
                    <a:pt x="0" y="57528"/>
                  </a:moveTo>
                  <a:cubicBezTo>
                    <a:pt x="52482" y="57023"/>
                    <a:pt x="104964" y="56519"/>
                    <a:pt x="181669" y="51473"/>
                  </a:cubicBezTo>
                  <a:cubicBezTo>
                    <a:pt x="258374" y="46427"/>
                    <a:pt x="460228" y="27250"/>
                    <a:pt x="460228" y="27250"/>
                  </a:cubicBezTo>
                  <a:lnTo>
                    <a:pt x="850816" y="0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BC3147-B7F3-4291-84BC-A9A2DFB96BE5}"/>
                </a:ext>
              </a:extLst>
            </p:cNvPr>
            <p:cNvCxnSpPr/>
            <p:nvPr/>
          </p:nvCxnSpPr>
          <p:spPr>
            <a:xfrm flipV="1">
              <a:off x="2110991" y="2426290"/>
              <a:ext cx="1190342" cy="8073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19EDB3-F233-40FB-A86F-73E0A94091E3}"/>
              </a:ext>
            </a:extLst>
          </p:cNvPr>
          <p:cNvGrpSpPr/>
          <p:nvPr/>
        </p:nvGrpSpPr>
        <p:grpSpPr>
          <a:xfrm>
            <a:off x="1278747" y="2447181"/>
            <a:ext cx="2892578" cy="45719"/>
            <a:chOff x="1259571" y="2426290"/>
            <a:chExt cx="2892578" cy="65601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EEBBDFD-F9C3-45C1-AD4F-42E724610F35}"/>
                </a:ext>
              </a:extLst>
            </p:cNvPr>
            <p:cNvSpPr/>
            <p:nvPr/>
          </p:nvSpPr>
          <p:spPr>
            <a:xfrm>
              <a:off x="1259571" y="2434363"/>
              <a:ext cx="850816" cy="57528"/>
            </a:xfrm>
            <a:custGeom>
              <a:avLst/>
              <a:gdLst>
                <a:gd name="connsiteX0" fmla="*/ 0 w 850816"/>
                <a:gd name="connsiteY0" fmla="*/ 57528 h 57528"/>
                <a:gd name="connsiteX1" fmla="*/ 181669 w 850816"/>
                <a:gd name="connsiteY1" fmla="*/ 51473 h 57528"/>
                <a:gd name="connsiteX2" fmla="*/ 460228 w 850816"/>
                <a:gd name="connsiteY2" fmla="*/ 27250 h 57528"/>
                <a:gd name="connsiteX3" fmla="*/ 850816 w 850816"/>
                <a:gd name="connsiteY3" fmla="*/ 0 h 5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816" h="57528">
                  <a:moveTo>
                    <a:pt x="0" y="57528"/>
                  </a:moveTo>
                  <a:cubicBezTo>
                    <a:pt x="52482" y="57023"/>
                    <a:pt x="104964" y="56519"/>
                    <a:pt x="181669" y="51473"/>
                  </a:cubicBezTo>
                  <a:cubicBezTo>
                    <a:pt x="258374" y="46427"/>
                    <a:pt x="460228" y="27250"/>
                    <a:pt x="460228" y="27250"/>
                  </a:cubicBezTo>
                  <a:lnTo>
                    <a:pt x="850816" y="0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67A0B01-BB7F-4981-997B-6A3C34E6C669}"/>
                </a:ext>
              </a:extLst>
            </p:cNvPr>
            <p:cNvSpPr/>
            <p:nvPr/>
          </p:nvSpPr>
          <p:spPr>
            <a:xfrm flipH="1">
              <a:off x="3301333" y="2426290"/>
              <a:ext cx="850816" cy="57528"/>
            </a:xfrm>
            <a:custGeom>
              <a:avLst/>
              <a:gdLst>
                <a:gd name="connsiteX0" fmla="*/ 0 w 850816"/>
                <a:gd name="connsiteY0" fmla="*/ 57528 h 57528"/>
                <a:gd name="connsiteX1" fmla="*/ 181669 w 850816"/>
                <a:gd name="connsiteY1" fmla="*/ 51473 h 57528"/>
                <a:gd name="connsiteX2" fmla="*/ 460228 w 850816"/>
                <a:gd name="connsiteY2" fmla="*/ 27250 h 57528"/>
                <a:gd name="connsiteX3" fmla="*/ 850816 w 850816"/>
                <a:gd name="connsiteY3" fmla="*/ 0 h 5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816" h="57528">
                  <a:moveTo>
                    <a:pt x="0" y="57528"/>
                  </a:moveTo>
                  <a:cubicBezTo>
                    <a:pt x="52482" y="57023"/>
                    <a:pt x="104964" y="56519"/>
                    <a:pt x="181669" y="51473"/>
                  </a:cubicBezTo>
                  <a:cubicBezTo>
                    <a:pt x="258374" y="46427"/>
                    <a:pt x="460228" y="27250"/>
                    <a:pt x="460228" y="27250"/>
                  </a:cubicBezTo>
                  <a:lnTo>
                    <a:pt x="850816" y="0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BAF5DF-21CB-4F95-96D0-2B511652DF47}"/>
                </a:ext>
              </a:extLst>
            </p:cNvPr>
            <p:cNvCxnSpPr/>
            <p:nvPr/>
          </p:nvCxnSpPr>
          <p:spPr>
            <a:xfrm flipV="1">
              <a:off x="2110991" y="2426290"/>
              <a:ext cx="1190342" cy="8073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09AF69-4836-454B-BC65-4CDB1AABE01F}"/>
              </a:ext>
            </a:extLst>
          </p:cNvPr>
          <p:cNvGrpSpPr/>
          <p:nvPr/>
        </p:nvGrpSpPr>
        <p:grpSpPr>
          <a:xfrm>
            <a:off x="1282782" y="2361561"/>
            <a:ext cx="2892578" cy="129321"/>
            <a:chOff x="1259571" y="2426290"/>
            <a:chExt cx="2892578" cy="6560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7711E3D-88CA-4005-A21C-BBFA242B75B6}"/>
                </a:ext>
              </a:extLst>
            </p:cNvPr>
            <p:cNvSpPr/>
            <p:nvPr/>
          </p:nvSpPr>
          <p:spPr>
            <a:xfrm>
              <a:off x="1259571" y="2434363"/>
              <a:ext cx="850816" cy="57528"/>
            </a:xfrm>
            <a:custGeom>
              <a:avLst/>
              <a:gdLst>
                <a:gd name="connsiteX0" fmla="*/ 0 w 850816"/>
                <a:gd name="connsiteY0" fmla="*/ 57528 h 57528"/>
                <a:gd name="connsiteX1" fmla="*/ 181669 w 850816"/>
                <a:gd name="connsiteY1" fmla="*/ 51473 h 57528"/>
                <a:gd name="connsiteX2" fmla="*/ 460228 w 850816"/>
                <a:gd name="connsiteY2" fmla="*/ 27250 h 57528"/>
                <a:gd name="connsiteX3" fmla="*/ 850816 w 850816"/>
                <a:gd name="connsiteY3" fmla="*/ 0 h 5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816" h="57528">
                  <a:moveTo>
                    <a:pt x="0" y="57528"/>
                  </a:moveTo>
                  <a:cubicBezTo>
                    <a:pt x="52482" y="57023"/>
                    <a:pt x="104964" y="56519"/>
                    <a:pt x="181669" y="51473"/>
                  </a:cubicBezTo>
                  <a:cubicBezTo>
                    <a:pt x="258374" y="46427"/>
                    <a:pt x="460228" y="27250"/>
                    <a:pt x="460228" y="27250"/>
                  </a:cubicBezTo>
                  <a:lnTo>
                    <a:pt x="850816" y="0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A357552-CBF8-4336-B4E2-86A53F048231}"/>
                </a:ext>
              </a:extLst>
            </p:cNvPr>
            <p:cNvSpPr/>
            <p:nvPr/>
          </p:nvSpPr>
          <p:spPr>
            <a:xfrm flipH="1">
              <a:off x="3301333" y="2426290"/>
              <a:ext cx="850816" cy="57528"/>
            </a:xfrm>
            <a:custGeom>
              <a:avLst/>
              <a:gdLst>
                <a:gd name="connsiteX0" fmla="*/ 0 w 850816"/>
                <a:gd name="connsiteY0" fmla="*/ 57528 h 57528"/>
                <a:gd name="connsiteX1" fmla="*/ 181669 w 850816"/>
                <a:gd name="connsiteY1" fmla="*/ 51473 h 57528"/>
                <a:gd name="connsiteX2" fmla="*/ 460228 w 850816"/>
                <a:gd name="connsiteY2" fmla="*/ 27250 h 57528"/>
                <a:gd name="connsiteX3" fmla="*/ 850816 w 850816"/>
                <a:gd name="connsiteY3" fmla="*/ 0 h 5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0816" h="57528">
                  <a:moveTo>
                    <a:pt x="0" y="57528"/>
                  </a:moveTo>
                  <a:cubicBezTo>
                    <a:pt x="52482" y="57023"/>
                    <a:pt x="104964" y="56519"/>
                    <a:pt x="181669" y="51473"/>
                  </a:cubicBezTo>
                  <a:cubicBezTo>
                    <a:pt x="258374" y="46427"/>
                    <a:pt x="460228" y="27250"/>
                    <a:pt x="460228" y="27250"/>
                  </a:cubicBezTo>
                  <a:lnTo>
                    <a:pt x="850816" y="0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0BB32A7-AE9D-4E96-AA45-587C23132A80}"/>
                </a:ext>
              </a:extLst>
            </p:cNvPr>
            <p:cNvCxnSpPr/>
            <p:nvPr/>
          </p:nvCxnSpPr>
          <p:spPr>
            <a:xfrm flipV="1">
              <a:off x="2110991" y="2426290"/>
              <a:ext cx="1190342" cy="8073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57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21132 1.85185E-6 C -0.30599 1.85185E-6 -0.42252 -0.07477 -0.42252 -0.13519 L -0.42252 -0.2701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33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‘Full FFA Cell</a:t>
            </a:r>
            <a:r>
              <a:rPr lang="en-US" sz="2800" dirty="0">
                <a:latin typeface="Arial" panose="020B0604020202020204" pitchFamily="34" charset="0"/>
              </a:rPr>
              <a:t>’ Test - Possible Location… Hall 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54D89-CFFC-4183-835A-C9DBB567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71" y="1946187"/>
            <a:ext cx="7918857" cy="33974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3F678F-C935-45E2-9428-B60415187F7E}"/>
              </a:ext>
            </a:extLst>
          </p:cNvPr>
          <p:cNvSpPr/>
          <p:nvPr/>
        </p:nvSpPr>
        <p:spPr>
          <a:xfrm>
            <a:off x="7740595" y="2201069"/>
            <a:ext cx="818983" cy="24606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FC0D34E-4206-4500-95E9-AD4EF2541C78}"/>
              </a:ext>
            </a:extLst>
          </p:cNvPr>
          <p:cNvSpPr txBox="1">
            <a:spLocks/>
          </p:cNvSpPr>
          <p:nvPr/>
        </p:nvSpPr>
        <p:spPr>
          <a:xfrm>
            <a:off x="184150" y="955512"/>
            <a:ext cx="11912599" cy="929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beam optics for a single FFA cell – Possible probing of: 4.5, 6.7, 8.9 and 11 GeV beam transport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C2EFA-29B3-4EEF-9531-1B3F9561BF47}"/>
              </a:ext>
            </a:extLst>
          </p:cNvPr>
          <p:cNvGrpSpPr/>
          <p:nvPr/>
        </p:nvGrpSpPr>
        <p:grpSpPr>
          <a:xfrm>
            <a:off x="7800250" y="2228850"/>
            <a:ext cx="722567" cy="195151"/>
            <a:chOff x="7800250" y="2228850"/>
            <a:chExt cx="722567" cy="19515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BE9C17-57CC-49B0-9D89-94EB3C4A8855}"/>
                </a:ext>
              </a:extLst>
            </p:cNvPr>
            <p:cNvCxnSpPr>
              <a:cxnSpLocks/>
            </p:cNvCxnSpPr>
            <p:nvPr/>
          </p:nvCxnSpPr>
          <p:spPr>
            <a:xfrm>
              <a:off x="7800250" y="2228850"/>
              <a:ext cx="0" cy="984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46240B-C1E5-48A2-B6D2-5BF559F7BF91}"/>
                </a:ext>
              </a:extLst>
            </p:cNvPr>
            <p:cNvCxnSpPr>
              <a:cxnSpLocks/>
            </p:cNvCxnSpPr>
            <p:nvPr/>
          </p:nvCxnSpPr>
          <p:spPr>
            <a:xfrm>
              <a:off x="8471247" y="2325576"/>
              <a:ext cx="0" cy="984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F0A989-2E2D-4563-A010-492ACB51B395}"/>
                </a:ext>
              </a:extLst>
            </p:cNvPr>
            <p:cNvSpPr/>
            <p:nvPr/>
          </p:nvSpPr>
          <p:spPr>
            <a:xfrm>
              <a:off x="8164799" y="2295263"/>
              <a:ext cx="169269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EA0128-ED8A-416F-9CDF-09014BE18179}"/>
                </a:ext>
              </a:extLst>
            </p:cNvPr>
            <p:cNvCxnSpPr>
              <a:cxnSpLocks/>
            </p:cNvCxnSpPr>
            <p:nvPr/>
          </p:nvCxnSpPr>
          <p:spPr>
            <a:xfrm>
              <a:off x="7851870" y="2282825"/>
              <a:ext cx="0" cy="984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3F0D48-258F-42CB-9C6D-7AE6B242D110}"/>
                </a:ext>
              </a:extLst>
            </p:cNvPr>
            <p:cNvCxnSpPr>
              <a:cxnSpLocks/>
            </p:cNvCxnSpPr>
            <p:nvPr/>
          </p:nvCxnSpPr>
          <p:spPr>
            <a:xfrm>
              <a:off x="8522817" y="2287587"/>
              <a:ext cx="0" cy="984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B0A2F8-0158-4218-904C-006D658A13C3}"/>
                </a:ext>
              </a:extLst>
            </p:cNvPr>
            <p:cNvSpPr/>
            <p:nvPr/>
          </p:nvSpPr>
          <p:spPr>
            <a:xfrm>
              <a:off x="7988765" y="2295263"/>
              <a:ext cx="150391" cy="4572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C83CE0-7424-4865-AA2E-D4EE60A4DF80}"/>
                </a:ext>
              </a:extLst>
            </p:cNvPr>
            <p:cNvSpPr/>
            <p:nvPr/>
          </p:nvSpPr>
          <p:spPr>
            <a:xfrm>
              <a:off x="7877932" y="2293918"/>
              <a:ext cx="45719" cy="672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509926-1132-48ED-9008-9B00C6B781B4}"/>
                </a:ext>
              </a:extLst>
            </p:cNvPr>
            <p:cNvSpPr/>
            <p:nvPr/>
          </p:nvSpPr>
          <p:spPr>
            <a:xfrm>
              <a:off x="8396757" y="2294898"/>
              <a:ext cx="45719" cy="672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E3BE423-21EE-40B9-ABF1-C788D591C39A}"/>
              </a:ext>
            </a:extLst>
          </p:cNvPr>
          <p:cNvSpPr txBox="1"/>
          <p:nvPr/>
        </p:nvSpPr>
        <p:spPr>
          <a:xfrm>
            <a:off x="325712" y="5533156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Thia Keppel, private communication, Dec. 2024</a:t>
            </a:r>
          </a:p>
        </p:txBody>
      </p:sp>
    </p:spTree>
    <p:extLst>
      <p:ext uri="{BB962C8B-B14F-4D97-AF65-F5344CB8AC3E}">
        <p14:creationId xmlns:p14="http://schemas.microsoft.com/office/powerpoint/2010/main" val="3691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‘Full FFA Cell</a:t>
            </a:r>
            <a:r>
              <a:rPr lang="en-US" sz="2800" dirty="0">
                <a:latin typeface="Arial" panose="020B0604020202020204" pitchFamily="34" charset="0"/>
              </a:rPr>
              <a:t>’ Test - Possible Location… Hall 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54D89-CFFC-4183-835A-C9DBB567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71" y="1946187"/>
            <a:ext cx="7918857" cy="339742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1FC0D34E-4206-4500-95E9-AD4EF2541C78}"/>
              </a:ext>
            </a:extLst>
          </p:cNvPr>
          <p:cNvSpPr txBox="1">
            <a:spLocks/>
          </p:cNvSpPr>
          <p:nvPr/>
        </p:nvSpPr>
        <p:spPr>
          <a:xfrm>
            <a:off x="184150" y="955512"/>
            <a:ext cx="11912599" cy="929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beam optics for a single FFA cell – Possible probing of: 4.5, 6.7, 8.9 and 11 GeV beam transport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0FB95B-37EE-45CB-86B1-592EA3940756}"/>
              </a:ext>
            </a:extLst>
          </p:cNvPr>
          <p:cNvGrpSpPr/>
          <p:nvPr/>
        </p:nvGrpSpPr>
        <p:grpSpPr>
          <a:xfrm>
            <a:off x="7740595" y="2201069"/>
            <a:ext cx="818983" cy="246062"/>
            <a:chOff x="7740595" y="2201069"/>
            <a:chExt cx="818983" cy="2460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3F678F-C935-45E2-9428-B60415187F7E}"/>
                </a:ext>
              </a:extLst>
            </p:cNvPr>
            <p:cNvSpPr/>
            <p:nvPr/>
          </p:nvSpPr>
          <p:spPr>
            <a:xfrm>
              <a:off x="7740595" y="2201069"/>
              <a:ext cx="818983" cy="24606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4C2EFA-29B3-4EEF-9531-1B3F9561BF47}"/>
                </a:ext>
              </a:extLst>
            </p:cNvPr>
            <p:cNvGrpSpPr/>
            <p:nvPr/>
          </p:nvGrpSpPr>
          <p:grpSpPr>
            <a:xfrm>
              <a:off x="7800250" y="2228850"/>
              <a:ext cx="722567" cy="195151"/>
              <a:chOff x="7800250" y="2228850"/>
              <a:chExt cx="722567" cy="19515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6BE9C17-57CC-49B0-9D89-94EB3C4A8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250" y="2228850"/>
                <a:ext cx="0" cy="9842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646240B-C1E5-48A2-B6D2-5BF559F7BF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1247" y="2325576"/>
                <a:ext cx="0" cy="9842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9F0A989-2E2D-4563-A010-492ACB51B395}"/>
                  </a:ext>
                </a:extLst>
              </p:cNvPr>
              <p:cNvSpPr/>
              <p:nvPr/>
            </p:nvSpPr>
            <p:spPr>
              <a:xfrm>
                <a:off x="8164799" y="2295263"/>
                <a:ext cx="169269" cy="4571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FEA0128-ED8A-416F-9CDF-09014BE18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1870" y="2282825"/>
                <a:ext cx="0" cy="984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C3F0D48-258F-42CB-9C6D-7AE6B242D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2817" y="2287587"/>
                <a:ext cx="0" cy="984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B0A2F8-0158-4218-904C-006D658A13C3}"/>
                  </a:ext>
                </a:extLst>
              </p:cNvPr>
              <p:cNvSpPr/>
              <p:nvPr/>
            </p:nvSpPr>
            <p:spPr>
              <a:xfrm>
                <a:off x="7988765" y="2295263"/>
                <a:ext cx="150391" cy="4572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C83CE0-7424-4865-AA2E-D4EE60A4DF80}"/>
                  </a:ext>
                </a:extLst>
              </p:cNvPr>
              <p:cNvSpPr/>
              <p:nvPr/>
            </p:nvSpPr>
            <p:spPr>
              <a:xfrm>
                <a:off x="7877932" y="2293918"/>
                <a:ext cx="45719" cy="6723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3509926-1132-48ED-9008-9B00C6B781B4}"/>
                  </a:ext>
                </a:extLst>
              </p:cNvPr>
              <p:cNvSpPr/>
              <p:nvPr/>
            </p:nvSpPr>
            <p:spPr>
              <a:xfrm>
                <a:off x="8396757" y="2294898"/>
                <a:ext cx="45719" cy="6723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517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513 1.11111E-6 C -0.07422 1.11111E-6 -0.10247 0.05579 -0.10247 0.10139 L -0.10247 0.2030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59A5-E039-4247-ACDF-E3B65D3F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67" y="217950"/>
            <a:ext cx="8952797" cy="365618"/>
          </a:xfrm>
        </p:spPr>
        <p:txBody>
          <a:bodyPr>
            <a:noAutofit/>
          </a:bodyPr>
          <a:lstStyle/>
          <a:p>
            <a:r>
              <a:rPr lang="en-US" sz="2800" dirty="0"/>
              <a:t>CEBAF FFA Upgrade – Baseline under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7BBC-1C35-461C-85DA-98C92513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C68ECD-4D78-4820-9170-88D2EF2989E9}"/>
              </a:ext>
            </a:extLst>
          </p:cNvPr>
          <p:cNvGrpSpPr/>
          <p:nvPr/>
        </p:nvGrpSpPr>
        <p:grpSpPr>
          <a:xfrm>
            <a:off x="5772150" y="1357049"/>
            <a:ext cx="6238299" cy="2452951"/>
            <a:chOff x="5772150" y="1357049"/>
            <a:chExt cx="6238299" cy="24529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C87501-106C-48FD-A4BC-1E7394458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2150" y="1357049"/>
              <a:ext cx="6238299" cy="245295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8F1330-0DBE-4409-9551-7DE94774A0A1}"/>
                </a:ext>
              </a:extLst>
            </p:cNvPr>
            <p:cNvGrpSpPr/>
            <p:nvPr/>
          </p:nvGrpSpPr>
          <p:grpSpPr>
            <a:xfrm>
              <a:off x="7988470" y="2799725"/>
              <a:ext cx="418873" cy="270010"/>
              <a:chOff x="7988470" y="2799725"/>
              <a:chExt cx="418873" cy="270010"/>
            </a:xfrm>
          </p:grpSpPr>
          <p:sp>
            <p:nvSpPr>
              <p:cNvPr id="31" name="Rectangle: Diagonal Corners Snipped 30">
                <a:extLst>
                  <a:ext uri="{FF2B5EF4-FFF2-40B4-BE49-F238E27FC236}">
                    <a16:creationId xmlns:a16="http://schemas.microsoft.com/office/drawing/2014/main" id="{8E5CFC3C-1DF3-41BE-BDF9-571DC008110B}"/>
                  </a:ext>
                </a:extLst>
              </p:cNvPr>
              <p:cNvSpPr/>
              <p:nvPr/>
            </p:nvSpPr>
            <p:spPr>
              <a:xfrm rot="21286348">
                <a:off x="8081691" y="2799725"/>
                <a:ext cx="205670" cy="77460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E152938-A539-4C66-83D7-9B84B5A0A82A}"/>
                  </a:ext>
                </a:extLst>
              </p:cNvPr>
              <p:cNvSpPr txBox="1"/>
              <p:nvPr/>
            </p:nvSpPr>
            <p:spPr>
              <a:xfrm rot="21438700">
                <a:off x="7988470" y="2838903"/>
                <a:ext cx="41887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TOF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291618-0019-4631-AAF2-30459364B16A}"/>
                </a:ext>
              </a:extLst>
            </p:cNvPr>
            <p:cNvGrpSpPr/>
            <p:nvPr/>
          </p:nvGrpSpPr>
          <p:grpSpPr>
            <a:xfrm>
              <a:off x="10735694" y="1898025"/>
              <a:ext cx="418873" cy="270010"/>
              <a:chOff x="7988470" y="2799725"/>
              <a:chExt cx="418873" cy="270010"/>
            </a:xfrm>
          </p:grpSpPr>
          <p:sp>
            <p:nvSpPr>
              <p:cNvPr id="50" name="Rectangle: Diagonal Corners Snipped 49">
                <a:extLst>
                  <a:ext uri="{FF2B5EF4-FFF2-40B4-BE49-F238E27FC236}">
                    <a16:creationId xmlns:a16="http://schemas.microsoft.com/office/drawing/2014/main" id="{4DB5570D-DB6C-4068-B23F-30680B8220A1}"/>
                  </a:ext>
                </a:extLst>
              </p:cNvPr>
              <p:cNvSpPr/>
              <p:nvPr/>
            </p:nvSpPr>
            <p:spPr>
              <a:xfrm rot="21286348">
                <a:off x="8081691" y="2799725"/>
                <a:ext cx="205670" cy="77460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3A89EF-42C1-49D5-9AB2-5781E80063EE}"/>
                  </a:ext>
                </a:extLst>
              </p:cNvPr>
              <p:cNvSpPr txBox="1"/>
              <p:nvPr/>
            </p:nvSpPr>
            <p:spPr>
              <a:xfrm rot="21438700">
                <a:off x="7988470" y="2838903"/>
                <a:ext cx="41887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TOF</a:t>
                </a:r>
              </a:p>
            </p:txBody>
          </p:sp>
        </p:grpSp>
      </p:grp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83F0FDFB-B3B0-4E4C-A33F-7A701BAC9F86}"/>
              </a:ext>
            </a:extLst>
          </p:cNvPr>
          <p:cNvSpPr txBox="1">
            <a:spLocks/>
          </p:cNvSpPr>
          <p:nvPr/>
        </p:nvSpPr>
        <p:spPr bwMode="auto">
          <a:xfrm>
            <a:off x="5562600" y="4280462"/>
            <a:ext cx="6515100" cy="200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3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4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5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+ </a:t>
            </a:r>
            <a:r>
              <a:rPr lang="en-US" sz="18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times to get to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staging scenario:</a:t>
            </a:r>
          </a:p>
          <a:p>
            <a:pPr lvl="2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</a:t>
            </a:r>
            <a:r>
              <a:rPr lang="en-US" sz="16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passes with 1.1 GeV/linac to get to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GeV</a:t>
            </a:r>
          </a:p>
          <a:p>
            <a:pPr lvl="2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linac energy to 1.21 GeV/linac to get to </a:t>
            </a:r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</a:t>
            </a:r>
            <a:endParaRPr lang="en-U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64DD68-FA63-4B76-91BE-FBE821E9D1B9}"/>
              </a:ext>
            </a:extLst>
          </p:cNvPr>
          <p:cNvGrpSpPr/>
          <p:nvPr/>
        </p:nvGrpSpPr>
        <p:grpSpPr>
          <a:xfrm>
            <a:off x="-175247" y="432417"/>
            <a:ext cx="5581718" cy="6207633"/>
            <a:chOff x="-175247" y="432417"/>
            <a:chExt cx="5581718" cy="6207633"/>
          </a:xfrm>
        </p:grpSpPr>
        <p:sp>
          <p:nvSpPr>
            <p:cNvPr id="28" name="Content Placeholder 4">
              <a:extLst>
                <a:ext uri="{FF2B5EF4-FFF2-40B4-BE49-F238E27FC236}">
                  <a16:creationId xmlns:a16="http://schemas.microsoft.com/office/drawing/2014/main" id="{A938A8BC-9353-4714-B9C8-E74DE4A008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-175247" y="432417"/>
              <a:ext cx="5581718" cy="620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3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4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5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900"/>
                </a:spcBef>
                <a:spcAft>
                  <a:spcPts val="450"/>
                </a:spcAft>
                <a:buNone/>
                <a:defRPr/>
              </a:pPr>
              <a:endPara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lnSpc>
                  <a:spcPts val="3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last energy upgrade was achieved by adding additional cavities, there is no more room for cavities in existing footprint (stay with 1.1 GeV per linac)</a:t>
              </a:r>
            </a:p>
            <a:p>
              <a:pPr lvl="1">
                <a:lnSpc>
                  <a:spcPts val="3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this upgrade, increasing (doubling) number of recirculation passes has been considered</a:t>
              </a:r>
            </a:p>
            <a:p>
              <a:pPr lvl="1">
                <a:lnSpc>
                  <a:spcPts val="3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Remove the highest recirculation pass (Arc 9 &amp; A) and replace them with two compact FFA arcs including time-of-flight chicanes (TOF)</a:t>
              </a:r>
            </a:p>
            <a:p>
              <a:pPr lvl="1">
                <a:lnSpc>
                  <a:spcPts val="3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permanent magnets,             -like used for power and cost savings</a:t>
              </a:r>
            </a:p>
            <a:p>
              <a:pPr lvl="1">
                <a:lnSpc>
                  <a:spcPts val="3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650 MeV recirculating injector</a:t>
              </a:r>
            </a:p>
          </p:txBody>
        </p:sp>
        <p:pic>
          <p:nvPicPr>
            <p:cNvPr id="53" name="Picture 52" descr="Logo_RR6.jpeg">
              <a:extLst>
                <a:ext uri="{FF2B5EF4-FFF2-40B4-BE49-F238E27FC236}">
                  <a16:creationId xmlns:a16="http://schemas.microsoft.com/office/drawing/2014/main" id="{753A93D4-335B-4E1E-848B-62171DB7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7348" y="5028108"/>
              <a:ext cx="752657" cy="16972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B54EFEC-5A79-401A-98F0-DE968F35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‘Full FFA Cell</a:t>
            </a:r>
            <a:r>
              <a:rPr lang="en-US" sz="2800" dirty="0">
                <a:latin typeface="Arial" panose="020B0604020202020204" pitchFamily="34" charset="0"/>
              </a:rPr>
              <a:t>’ Test - Possible Location… Hall C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54D89-CFFC-4183-835A-C9DBB567B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71" y="1946187"/>
            <a:ext cx="7918857" cy="339742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1FC0D34E-4206-4500-95E9-AD4EF2541C78}"/>
              </a:ext>
            </a:extLst>
          </p:cNvPr>
          <p:cNvSpPr txBox="1">
            <a:spLocks/>
          </p:cNvSpPr>
          <p:nvPr/>
        </p:nvSpPr>
        <p:spPr>
          <a:xfrm>
            <a:off x="184150" y="955512"/>
            <a:ext cx="11912599" cy="929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beam optics for a single FFA cell – Possible probing of: 4.5, 6.7, 8.9 and 11 GeV beam transport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B0B16A-5812-4CA6-8E06-20B8F8845A61}"/>
              </a:ext>
            </a:extLst>
          </p:cNvPr>
          <p:cNvGrpSpPr/>
          <p:nvPr/>
        </p:nvGrpSpPr>
        <p:grpSpPr>
          <a:xfrm>
            <a:off x="5646958" y="3285667"/>
            <a:ext cx="2908300" cy="718464"/>
            <a:chOff x="5666314" y="3454267"/>
            <a:chExt cx="2908300" cy="71846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0E91B7-7561-4E7C-80DF-651175E981AB}"/>
                </a:ext>
              </a:extLst>
            </p:cNvPr>
            <p:cNvSpPr/>
            <p:nvPr/>
          </p:nvSpPr>
          <p:spPr>
            <a:xfrm>
              <a:off x="5829300" y="3496733"/>
              <a:ext cx="2603500" cy="592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7B62CF-046C-44DE-8E58-4F0F642FD215}"/>
                </a:ext>
              </a:extLst>
            </p:cNvPr>
            <p:cNvGrpSpPr/>
            <p:nvPr/>
          </p:nvGrpSpPr>
          <p:grpSpPr>
            <a:xfrm>
              <a:off x="6013081" y="3563647"/>
              <a:ext cx="2226035" cy="470043"/>
              <a:chOff x="7800250" y="2228850"/>
              <a:chExt cx="722567" cy="195151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07DEA20-A3E4-4779-A53A-36FAF3474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250" y="2228850"/>
                <a:ext cx="0" cy="98425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E2EE896-22C8-4F4C-9EC6-4223AC839C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1247" y="2325576"/>
                <a:ext cx="0" cy="98425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D26E88A-121A-4578-AB12-FD622BFE5BFF}"/>
                  </a:ext>
                </a:extLst>
              </p:cNvPr>
              <p:cNvSpPr/>
              <p:nvPr/>
            </p:nvSpPr>
            <p:spPr>
              <a:xfrm>
                <a:off x="8164799" y="2297419"/>
                <a:ext cx="169269" cy="4571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523F407-BA05-4FF7-B5E0-1766854F7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1870" y="2282825"/>
                <a:ext cx="0" cy="984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7BA1D4A-6350-49E9-833C-680DE87B0A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2817" y="2287587"/>
                <a:ext cx="0" cy="984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6F9CCF4-F538-406D-8921-F87C936F63C3}"/>
                  </a:ext>
                </a:extLst>
              </p:cNvPr>
              <p:cNvSpPr/>
              <p:nvPr/>
            </p:nvSpPr>
            <p:spPr>
              <a:xfrm>
                <a:off x="7988765" y="2297419"/>
                <a:ext cx="150391" cy="4572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104344-0F8C-4353-8786-74DB8D034233}"/>
                  </a:ext>
                </a:extLst>
              </p:cNvPr>
              <p:cNvSpPr/>
              <p:nvPr/>
            </p:nvSpPr>
            <p:spPr>
              <a:xfrm>
                <a:off x="7877932" y="2293918"/>
                <a:ext cx="45719" cy="6723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4AC2E0B-E5FA-421F-9BEF-5C3DC1392CA8}"/>
                  </a:ext>
                </a:extLst>
              </p:cNvPr>
              <p:cNvSpPr/>
              <p:nvPr/>
            </p:nvSpPr>
            <p:spPr>
              <a:xfrm>
                <a:off x="8396757" y="2294898"/>
                <a:ext cx="45719" cy="6723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2444A7CE-D3FE-4EFA-BD18-7E1B15124758}"/>
                </a:ext>
              </a:extLst>
            </p:cNvPr>
            <p:cNvSpPr txBox="1">
              <a:spLocks/>
            </p:cNvSpPr>
            <p:nvPr/>
          </p:nvSpPr>
          <p:spPr>
            <a:xfrm>
              <a:off x="6103621" y="3822098"/>
              <a:ext cx="463314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bend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298E1E69-2DDB-4497-B208-827F54D922D7}"/>
                </a:ext>
              </a:extLst>
            </p:cNvPr>
            <p:cNvSpPr txBox="1">
              <a:spLocks/>
            </p:cNvSpPr>
            <p:nvPr/>
          </p:nvSpPr>
          <p:spPr>
            <a:xfrm>
              <a:off x="7657631" y="3805105"/>
              <a:ext cx="463314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bend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7A0641C1-5842-44F3-92BB-39018005D00F}"/>
                </a:ext>
              </a:extLst>
            </p:cNvPr>
            <p:cNvSpPr txBox="1">
              <a:spLocks/>
            </p:cNvSpPr>
            <p:nvPr/>
          </p:nvSpPr>
          <p:spPr>
            <a:xfrm>
              <a:off x="5774798" y="3728747"/>
              <a:ext cx="463314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quad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C2FC4245-325C-4599-9AA8-32F3C30AB9E4}"/>
                </a:ext>
              </a:extLst>
            </p:cNvPr>
            <p:cNvSpPr txBox="1">
              <a:spLocks/>
            </p:cNvSpPr>
            <p:nvPr/>
          </p:nvSpPr>
          <p:spPr>
            <a:xfrm>
              <a:off x="7857052" y="3454267"/>
              <a:ext cx="463314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quad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656AC8FD-E8DB-446B-B163-843D48351968}"/>
                </a:ext>
              </a:extLst>
            </p:cNvPr>
            <p:cNvSpPr txBox="1">
              <a:spLocks/>
            </p:cNvSpPr>
            <p:nvPr/>
          </p:nvSpPr>
          <p:spPr>
            <a:xfrm>
              <a:off x="5970901" y="3465562"/>
              <a:ext cx="463314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harp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9FD59CE2-35E2-4DCF-BA06-C77D0DC3440B}"/>
                </a:ext>
              </a:extLst>
            </p:cNvPr>
            <p:cNvSpPr txBox="1">
              <a:spLocks/>
            </p:cNvSpPr>
            <p:nvPr/>
          </p:nvSpPr>
          <p:spPr>
            <a:xfrm>
              <a:off x="8042439" y="3843919"/>
              <a:ext cx="463314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harp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E5D736A7-8F41-47BC-B0FF-848FB8491F6C}"/>
                </a:ext>
              </a:extLst>
            </p:cNvPr>
            <p:cNvSpPr txBox="1">
              <a:spLocks/>
            </p:cNvSpPr>
            <p:nvPr/>
          </p:nvSpPr>
          <p:spPr>
            <a:xfrm>
              <a:off x="6575816" y="3470887"/>
              <a:ext cx="1072787" cy="3288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 baseline="0">
                  <a:solidFill>
                    <a:schemeClr val="accent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tx1"/>
                  </a:solidFill>
                </a:rPr>
                <a:t>FFA Cell</a:t>
              </a:r>
            </a:p>
            <a:p>
              <a:pPr algn="ctr">
                <a:lnSpc>
                  <a:spcPct val="150000"/>
                </a:lnSpc>
              </a:pP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12A028-7FB6-4E9D-B82F-C2AA0853F889}"/>
                </a:ext>
              </a:extLst>
            </p:cNvPr>
            <p:cNvCxnSpPr/>
            <p:nvPr/>
          </p:nvCxnSpPr>
          <p:spPr>
            <a:xfrm>
              <a:off x="5666314" y="3805023"/>
              <a:ext cx="29083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228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Quad scan with harps – Beam Optics measurement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b="1" i="1" dirty="0">
                <a:latin typeface="Symbol" panose="05050102010706020507" pitchFamily="18" charset="2"/>
              </a:rPr>
              <a:t>b, a, e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2622D-1E81-4AF9-B713-B8D77FD52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" y="816088"/>
            <a:ext cx="7285037" cy="3498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5772A-B919-4C59-9EB5-1EDBFD0F6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368" y="4495964"/>
            <a:ext cx="5320882" cy="189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408EE-2334-4091-BE1B-6E9BF4941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653" y="987977"/>
            <a:ext cx="3930825" cy="276386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528E84C-1018-49BD-8838-CF36E1C8443F}"/>
              </a:ext>
            </a:extLst>
          </p:cNvPr>
          <p:cNvSpPr/>
          <p:nvPr/>
        </p:nvSpPr>
        <p:spPr>
          <a:xfrm>
            <a:off x="7216775" y="2155825"/>
            <a:ext cx="488950" cy="628650"/>
          </a:xfrm>
          <a:prstGeom prst="rightArrow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2B1412-2226-4786-945E-363EC86FE2FB}"/>
              </a:ext>
            </a:extLst>
          </p:cNvPr>
          <p:cNvSpPr/>
          <p:nvPr/>
        </p:nvSpPr>
        <p:spPr>
          <a:xfrm>
            <a:off x="3672682" y="5058412"/>
            <a:ext cx="2105818" cy="1221738"/>
          </a:xfrm>
          <a:prstGeom prst="roundRect">
            <a:avLst>
              <a:gd name="adj" fmla="val 6272"/>
            </a:avLst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73"/>
            <a:ext cx="12344399" cy="48749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Energy loss, Emittance dilution and Energy spread</a:t>
            </a:r>
            <a:endParaRPr lang="en-US" sz="28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88CF9-A468-4306-AFD8-CF5C21F2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85" y="1113328"/>
            <a:ext cx="2617012" cy="1783511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D21B9-C711-4454-942D-0A158B0A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565" y="2323348"/>
            <a:ext cx="1362280" cy="510855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53E52BD-6CCF-4C00-86FE-9EB02B3BF7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01163" y="1905538"/>
          <a:ext cx="254635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853E52BD-6CCF-4C00-86FE-9EB02B3BF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1163" y="1905538"/>
                        <a:ext cx="2546350" cy="325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5789D78-48DE-405D-9C29-6D90B23991A0}"/>
              </a:ext>
            </a:extLst>
          </p:cNvPr>
          <p:cNvSpPr txBox="1">
            <a:spLocks/>
          </p:cNvSpPr>
          <p:nvPr/>
        </p:nvSpPr>
        <p:spPr bwMode="auto">
          <a:xfrm>
            <a:off x="35697" y="653251"/>
            <a:ext cx="3879078" cy="55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9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799"/>
              </a:lnSpc>
              <a:spcBef>
                <a:spcPts val="240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A9B0AD1-D7B3-47E7-913E-1D6B766123DE}"/>
              </a:ext>
            </a:extLst>
          </p:cNvPr>
          <p:cNvSpPr txBox="1">
            <a:spLocks/>
          </p:cNvSpPr>
          <p:nvPr/>
        </p:nvSpPr>
        <p:spPr>
          <a:xfrm>
            <a:off x="4097338" y="1057240"/>
            <a:ext cx="2424871" cy="209070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B717740F-7414-4AAD-A406-5924208FF6A0}"/>
              </a:ext>
            </a:extLst>
          </p:cNvPr>
          <p:cNvSpPr txBox="1">
            <a:spLocks/>
          </p:cNvSpPr>
          <p:nvPr/>
        </p:nvSpPr>
        <p:spPr bwMode="auto">
          <a:xfrm>
            <a:off x="3571460" y="2957559"/>
            <a:ext cx="8746435" cy="6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(4 CEBAF +  6 FFA passes)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34AC07-0951-4A58-B0C6-E99D72F8D933}"/>
              </a:ext>
            </a:extLst>
          </p:cNvPr>
          <p:cNvGrpSpPr/>
          <p:nvPr/>
        </p:nvGrpSpPr>
        <p:grpSpPr>
          <a:xfrm>
            <a:off x="4728376" y="5773938"/>
            <a:ext cx="3026791" cy="261610"/>
            <a:chOff x="5947806" y="5837433"/>
            <a:chExt cx="3026791" cy="261610"/>
          </a:xfrm>
        </p:grpSpPr>
        <p:sp>
          <p:nvSpPr>
            <p:cNvPr id="44" name="Star: 5 Points 43">
              <a:extLst>
                <a:ext uri="{FF2B5EF4-FFF2-40B4-BE49-F238E27FC236}">
                  <a16:creationId xmlns:a16="http://schemas.microsoft.com/office/drawing/2014/main" id="{F393C3FC-6BA1-4E38-B549-E5E1590DA90F}"/>
                </a:ext>
              </a:extLst>
            </p:cNvPr>
            <p:cNvSpPr/>
            <p:nvPr/>
          </p:nvSpPr>
          <p:spPr>
            <a:xfrm>
              <a:off x="5947806" y="5903256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CC525F-1B51-4D56-A58D-2AB62F869564}"/>
                </a:ext>
              </a:extLst>
            </p:cNvPr>
            <p:cNvSpPr txBox="1"/>
            <p:nvPr/>
          </p:nvSpPr>
          <p:spPr>
            <a:xfrm>
              <a:off x="5947806" y="5837433"/>
              <a:ext cx="30267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Projected value from the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/Rec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/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6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600" i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95B6C2-EA58-1299-F618-31271C7CC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551" y="1243893"/>
                <a:ext cx="2325573" cy="338554"/>
              </a:xfrm>
              <a:prstGeom prst="rect">
                <a:avLst/>
              </a:prstGeom>
              <a:blipFill>
                <a:blip r:embed="rId10"/>
                <a:stretch>
                  <a:fillRect l="-1575" t="-7143" r="-52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71BCC5F-8DE3-41D7-91BE-E71E02C97066}"/>
              </a:ext>
            </a:extLst>
          </p:cNvPr>
          <p:cNvGrpSpPr/>
          <p:nvPr/>
        </p:nvGrpSpPr>
        <p:grpSpPr>
          <a:xfrm>
            <a:off x="4728376" y="3923867"/>
            <a:ext cx="2984622" cy="1713957"/>
            <a:chOff x="5635743" y="3725752"/>
            <a:chExt cx="2984622" cy="171395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FEE3A4-7A73-484D-B9CF-ADF01976B981}"/>
                </a:ext>
              </a:extLst>
            </p:cNvPr>
            <p:cNvGrpSpPr/>
            <p:nvPr/>
          </p:nvGrpSpPr>
          <p:grpSpPr>
            <a:xfrm>
              <a:off x="5635743" y="3725752"/>
              <a:ext cx="2984622" cy="1713957"/>
              <a:chOff x="5635743" y="3725752"/>
              <a:chExt cx="2984622" cy="171395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B8ED01B-72A7-4A76-BBE3-4C7E36F8F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843" y="3725752"/>
                <a:ext cx="2243522" cy="30425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7AA97F6-3437-4499-9264-BC98EC4EF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5743" y="3725752"/>
                <a:ext cx="742950" cy="171395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15B336F-AD86-483C-9E78-1E50BD882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2067" y="3999413"/>
                <a:ext cx="2243522" cy="1440296"/>
              </a:xfrm>
              <a:prstGeom prst="rect">
                <a:avLst/>
              </a:prstGeom>
            </p:spPr>
          </p:pic>
        </p:grp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9E93FD9D-F087-4DC3-BBE9-2BF1B7A69C24}"/>
                </a:ext>
              </a:extLst>
            </p:cNvPr>
            <p:cNvSpPr/>
            <p:nvPr/>
          </p:nvSpPr>
          <p:spPr>
            <a:xfrm>
              <a:off x="6254611" y="4909815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454893E-0E7C-45EB-A143-A726EA2742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2163" y="4431377"/>
            <a:ext cx="3435350" cy="774700"/>
          </a:xfrm>
          <a:prstGeom prst="rect">
            <a:avLst/>
          </a:prstGeom>
        </p:spPr>
      </p:pic>
      <p:sp>
        <p:nvSpPr>
          <p:cNvPr id="36" name="Rounded Rectangle 134">
            <a:extLst>
              <a:ext uri="{FF2B5EF4-FFF2-40B4-BE49-F238E27FC236}">
                <a16:creationId xmlns:a16="http://schemas.microsoft.com/office/drawing/2014/main" id="{9E7652B4-3D86-4AE1-B2C6-8EBCA2A0C12F}"/>
              </a:ext>
            </a:extLst>
          </p:cNvPr>
          <p:cNvSpPr/>
          <p:nvPr/>
        </p:nvSpPr>
        <p:spPr bwMode="auto">
          <a:xfrm>
            <a:off x="11126662" y="4431377"/>
            <a:ext cx="714225" cy="251941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64" tIns="44438" rIns="90464" bIns="44438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DD6B2A-98F8-4121-BCFF-2C2A6EDDC9BC}"/>
              </a:ext>
            </a:extLst>
          </p:cNvPr>
          <p:cNvGrpSpPr/>
          <p:nvPr/>
        </p:nvGrpSpPr>
        <p:grpSpPr>
          <a:xfrm>
            <a:off x="5441986" y="5357876"/>
            <a:ext cx="2266236" cy="252753"/>
            <a:chOff x="5441986" y="5357876"/>
            <a:chExt cx="2266236" cy="252753"/>
          </a:xfrm>
        </p:grpSpPr>
        <p:sp>
          <p:nvSpPr>
            <p:cNvPr id="37" name="Rounded Rectangle 134">
              <a:extLst>
                <a:ext uri="{FF2B5EF4-FFF2-40B4-BE49-F238E27FC236}">
                  <a16:creationId xmlns:a16="http://schemas.microsoft.com/office/drawing/2014/main" id="{A35C9C86-B791-447F-A4C7-F30B3317B710}"/>
                </a:ext>
              </a:extLst>
            </p:cNvPr>
            <p:cNvSpPr/>
            <p:nvPr/>
          </p:nvSpPr>
          <p:spPr bwMode="auto">
            <a:xfrm>
              <a:off x="6844381" y="5358688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64" tIns="44438" rIns="90464" bIns="4443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40" name="Rounded Rectangle 134">
              <a:extLst>
                <a:ext uri="{FF2B5EF4-FFF2-40B4-BE49-F238E27FC236}">
                  <a16:creationId xmlns:a16="http://schemas.microsoft.com/office/drawing/2014/main" id="{679BB42C-6DF8-4205-9C29-50F89B576446}"/>
                </a:ext>
              </a:extLst>
            </p:cNvPr>
            <p:cNvSpPr/>
            <p:nvPr/>
          </p:nvSpPr>
          <p:spPr bwMode="auto">
            <a:xfrm>
              <a:off x="5441986" y="5357876"/>
              <a:ext cx="736324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64" tIns="44438" rIns="90464" bIns="44438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0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B46B3BD-A5C6-4E43-BAA8-81A9BBF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9B96481C-721F-4FA0-A634-D8DCE56DA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2B8217B-9FD3-422E-9D77-FA7163F56E22}"/>
              </a:ext>
            </a:extLst>
          </p:cNvPr>
          <p:cNvSpPr txBox="1">
            <a:spLocks/>
          </p:cNvSpPr>
          <p:nvPr/>
        </p:nvSpPr>
        <p:spPr bwMode="auto">
          <a:xfrm>
            <a:off x="911169" y="606734"/>
            <a:ext cx="9206866" cy="59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defTabSz="68580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Baseline (1.1 GeV per linac):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Recirculating Injector (additional three C-75 cryomodules)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Recirculate 4 passes with the current CEBAF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additional 6 passes via a single FFA: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22 GeV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Scaling FFA Arc Architecture configured with compact FODO cells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 and dispersion matching to the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through cell-by-cell variation (length, bend)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mid-plane permanent magnet design: B-field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Gradient ≤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T/m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impact on beam quality: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transverse normalized emittance: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natural energy spread: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1.5×10</a:t>
            </a:r>
            <a:r>
              <a:rPr 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  <a:p>
            <a:pPr marL="557213" lvl="1" indent="-214313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synchrotron radiated energy: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GeV </a:t>
            </a:r>
          </a:p>
          <a:p>
            <a:pPr marL="257175" indent="-257175" defTabSz="6858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FFA beam transport demonstration experiments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A81AAF3-5094-439E-85A6-64856155D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8890" y="152104"/>
            <a:ext cx="8464378" cy="487490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Arial" panose="020B0604020202020204" pitchFamily="34" charset="0"/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47094-59BC-4812-AE4F-81743FD9ECC3}"/>
                  </a:ext>
                </a:extLst>
              </p:cNvPr>
              <p:cNvSpPr txBox="1"/>
              <p:nvPr/>
            </p:nvSpPr>
            <p:spPr>
              <a:xfrm>
                <a:off x="5010735" y="4611529"/>
                <a:ext cx="1740139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80 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mm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mrad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47094-59BC-4812-AE4F-81743FD9E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735" y="4611529"/>
                <a:ext cx="1740139" cy="246221"/>
              </a:xfrm>
              <a:prstGeom prst="rect">
                <a:avLst/>
              </a:prstGeom>
              <a:blipFill>
                <a:blip r:embed="rId5"/>
                <a:stretch>
                  <a:fillRect l="-1404" r="-2105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FE22E8F-608E-42C9-8AD8-8A201742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D477D12-CCF2-47AE-857D-4144E64C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86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921" y="165186"/>
            <a:ext cx="6807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FFA@CEBAF Collaboration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6D75A-CBA8-4A4F-A7A6-E9956B3C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95" y="6014266"/>
            <a:ext cx="1203563" cy="4406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77386E-088B-4C22-B40C-9385E99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463" y="5922366"/>
            <a:ext cx="1652621" cy="444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71762C-BA5E-4AA1-9119-FE245329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994" y="5903160"/>
            <a:ext cx="2045497" cy="444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B5D30-C98B-4333-9AF8-D9E95BF3E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364" y="5903160"/>
            <a:ext cx="867671" cy="507617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AF1D4E8-315C-4062-9163-34D32E63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FACC63-96D2-4AAA-9755-DFE4047D24D0}"/>
              </a:ext>
            </a:extLst>
          </p:cNvPr>
          <p:cNvSpPr txBox="1">
            <a:spLocks/>
          </p:cNvSpPr>
          <p:nvPr/>
        </p:nvSpPr>
        <p:spPr>
          <a:xfrm>
            <a:off x="670309" y="1542361"/>
            <a:ext cx="10998230" cy="4561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</a:rPr>
              <a:t>R. M. Bodenstein, S.A. Bogacz, K.E. Deitrick, B.R. Gamage, R. Kazimi, D. Khan, E.A. Nissen, S. Ogur, Y.R. Roblin, R. Ruber, T. Satogata, N. Sereno, A. Seryi, </a:t>
            </a:r>
            <a:r>
              <a:rPr lang="en-US" sz="2000" b="1" i="1" dirty="0">
                <a:solidFill>
                  <a:srgbClr val="002060"/>
                </a:solidFill>
              </a:rPr>
              <a:t>Jefferson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</a:rPr>
              <a:t>J.S. Berg, S.J. Brooks, D. </a:t>
            </a:r>
            <a:r>
              <a:rPr lang="en-US" sz="2000" dirty="0" err="1">
                <a:solidFill>
                  <a:srgbClr val="002060"/>
                </a:solidFill>
              </a:rPr>
              <a:t>Trbojevic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b="1" i="1" dirty="0">
                <a:solidFill>
                  <a:srgbClr val="002060"/>
                </a:solidFill>
              </a:rPr>
              <a:t>Brookhaven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</a:rPr>
              <a:t>V.S. Morozov, </a:t>
            </a:r>
            <a:r>
              <a:rPr lang="en-US" sz="2000" b="1" i="1" dirty="0">
                <a:solidFill>
                  <a:srgbClr val="002060"/>
                </a:solidFill>
              </a:rPr>
              <a:t>Oak Ridge National Lab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</a:rPr>
              <a:t>G.H. </a:t>
            </a:r>
            <a:r>
              <a:rPr lang="en-US" sz="2000" dirty="0" err="1">
                <a:solidFill>
                  <a:srgbClr val="002060"/>
                </a:solidFill>
              </a:rPr>
              <a:t>Hoffstaetter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b="1" i="1" dirty="0">
                <a:solidFill>
                  <a:srgbClr val="002060"/>
                </a:solidFill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2763686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3C7EE7-D8E4-0745-A54B-4FC237FD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07" y="4143546"/>
            <a:ext cx="3927997" cy="108506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18829305-159D-4ABB-87A6-C1DD7A58D360}"/>
              </a:ext>
            </a:extLst>
          </p:cNvPr>
          <p:cNvSpPr txBox="1">
            <a:spLocks noChangeArrowheads="1"/>
          </p:cNvSpPr>
          <p:nvPr/>
        </p:nvSpPr>
        <p:spPr>
          <a:xfrm>
            <a:off x="4352873" y="3034788"/>
            <a:ext cx="2865418" cy="90912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none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Thanks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5CB82-23D0-4FCA-9E92-B59BC5C2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71" y="846603"/>
            <a:ext cx="2204105" cy="1725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6C83C-91B9-4D06-9316-EC969584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04" y="5746188"/>
            <a:ext cx="1383650" cy="506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A009CA-F9CC-4B4C-BF04-C352B9172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947" y="5693700"/>
            <a:ext cx="1727901" cy="46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F394E1-3CD3-4093-8189-E7DBDAF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51" y="5745179"/>
            <a:ext cx="1434121" cy="464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2194B9-1107-4D63-BDAB-1A3B5EC1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620" y="5681908"/>
            <a:ext cx="867671" cy="507617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EDEDCF-A954-4E00-AAF4-47F1AAC8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23FA3C-96D6-453E-A526-AC33F36192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2848" y="846603"/>
            <a:ext cx="1848474" cy="1725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E3AE4-0AD4-4E90-88B4-48916A73C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8730" y="2924255"/>
            <a:ext cx="3578506" cy="265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BFFCC-25AC-4952-8E2C-2514E5E924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8378" y="748619"/>
            <a:ext cx="4884152" cy="1446162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C33A9371-03AE-48AC-806D-C5E4617D8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44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77" y="192933"/>
            <a:ext cx="6128423" cy="365618"/>
          </a:xfrm>
        </p:spPr>
        <p:txBody>
          <a:bodyPr>
            <a:noAutofit/>
          </a:bodyPr>
          <a:lstStyle/>
          <a:p>
            <a:r>
              <a:rPr lang="en-US" sz="2800" dirty="0"/>
              <a:t>‘Single Magnet’ Test 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952354" y="1705695"/>
            <a:ext cx="10287291" cy="425704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350"/>
              </a:spcBef>
              <a:spcAft>
                <a:spcPts val="900"/>
              </a:spcAft>
              <a:buClr>
                <a:srgbClr val="002060"/>
              </a:buClr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prototype magnet should behave exactly as one may expect, with beam going through it at one energy…. So, we are not learning much…  </a:t>
            </a:r>
          </a:p>
          <a:p>
            <a:pPr>
              <a:lnSpc>
                <a:spcPct val="150000"/>
              </a:lnSpc>
              <a:spcBef>
                <a:spcPts val="1350"/>
              </a:spcBef>
              <a:spcAft>
                <a:spcPts val="900"/>
              </a:spcAft>
              <a:buClr>
                <a:srgbClr val="002060"/>
              </a:buClr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demonstrating one can tune a beam for lower energy and still have it transport at much higher energy, seems like a significant and exciting result.... </a:t>
            </a:r>
          </a:p>
          <a:p>
            <a:pPr>
              <a:lnSpc>
                <a:spcPct val="150000"/>
              </a:lnSpc>
              <a:spcBef>
                <a:spcPts val="1350"/>
              </a:spcBef>
              <a:spcAft>
                <a:spcPts val="900"/>
              </a:spcAft>
              <a:buClr>
                <a:srgbClr val="002060"/>
              </a:buClr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location in BSY dump line   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CD2CD85-5CEA-467D-867F-32179DEB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4E42EC-62DC-4E6E-AE3F-823358A77126}"/>
              </a:ext>
            </a:extLst>
          </p:cNvPr>
          <p:cNvSpPr txBox="1"/>
          <p:nvPr/>
        </p:nvSpPr>
        <p:spPr>
          <a:xfrm>
            <a:off x="7308850" y="160298"/>
            <a:ext cx="3768019" cy="430887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200" dirty="0"/>
              <a:t>per discussion with Joe Grames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5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Non Scaling 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EA41A7F-B059-497C-A032-7FC23B45EA30}"/>
              </a:ext>
            </a:extLst>
          </p:cNvPr>
          <p:cNvSpPr txBox="1">
            <a:spLocks/>
          </p:cNvSpPr>
          <p:nvPr/>
        </p:nvSpPr>
        <p:spPr>
          <a:xfrm>
            <a:off x="6322137" y="1375065"/>
            <a:ext cx="5781725" cy="4696998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4 cm)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betas (~ a few m)</a:t>
            </a: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buNone/>
              <a:defRPr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98075A17-45AF-46FC-9B61-F60D92FF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0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BA1899-F6AE-494E-888C-B98BFD5733BE}"/>
              </a:ext>
            </a:extLst>
          </p:cNvPr>
          <p:cNvGrpSpPr/>
          <p:nvPr/>
        </p:nvGrpSpPr>
        <p:grpSpPr>
          <a:xfrm>
            <a:off x="83021" y="998376"/>
            <a:ext cx="6426774" cy="5261200"/>
            <a:chOff x="83021" y="998376"/>
            <a:chExt cx="6426774" cy="5261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A03D23-1A96-4A89-B76D-E9D5F4AF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21" y="4342019"/>
              <a:ext cx="5163813" cy="191755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5CCBE0-B3AF-4337-B23A-BFC3D7518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42" y="2670198"/>
              <a:ext cx="5163808" cy="191755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980CA5-E3E5-4595-B005-F32846D9A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36" y="998376"/>
              <a:ext cx="5163814" cy="191755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0C3887-D866-4BE0-B001-07201CF94231}"/>
                </a:ext>
              </a:extLst>
            </p:cNvPr>
            <p:cNvSpPr/>
            <p:nvPr/>
          </p:nvSpPr>
          <p:spPr>
            <a:xfrm>
              <a:off x="1672680" y="998376"/>
              <a:ext cx="1882896" cy="207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65851AB-E2BE-482E-A22E-05CE623A5C7C}"/>
                </a:ext>
              </a:extLst>
            </p:cNvPr>
            <p:cNvSpPr txBox="1"/>
            <p:nvPr/>
          </p:nvSpPr>
          <p:spPr>
            <a:xfrm>
              <a:off x="5095556" y="1181753"/>
              <a:ext cx="633203" cy="348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orbits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51A5DE-7978-4D8B-8CE7-CEA3882624EC}"/>
                </a:ext>
              </a:extLst>
            </p:cNvPr>
            <p:cNvSpPr txBox="1"/>
            <p:nvPr/>
          </p:nvSpPr>
          <p:spPr>
            <a:xfrm>
              <a:off x="5077691" y="4555890"/>
              <a:ext cx="1011045" cy="348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dispersions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20262A-2569-45E9-BD90-52C7172D3251}"/>
                </a:ext>
              </a:extLst>
            </p:cNvPr>
            <p:cNvSpPr txBox="1"/>
            <p:nvPr/>
          </p:nvSpPr>
          <p:spPr>
            <a:xfrm>
              <a:off x="5064592" y="2884069"/>
              <a:ext cx="1445203" cy="348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2060"/>
                  </a:solidFill>
                </a:rPr>
                <a:t>beta functions</a:t>
              </a:r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C9C0040-356C-48D4-89DD-D9B0FD26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4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E59AE4-8304-4F5F-86E3-90F8344D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77" y="192933"/>
            <a:ext cx="8488414" cy="365618"/>
          </a:xfrm>
        </p:spPr>
        <p:txBody>
          <a:bodyPr>
            <a:noAutofit/>
          </a:bodyPr>
          <a:lstStyle/>
          <a:p>
            <a:r>
              <a:rPr lang="en-US" sz="2800" dirty="0"/>
              <a:t>Non Scaling FFA Arc </a:t>
            </a:r>
            <a:r>
              <a:rPr lang="en-US" sz="2800" dirty="0">
                <a:latin typeface="Symbol" panose="05050102010706020507" pitchFamily="18" charset="2"/>
              </a:rPr>
              <a:t>-</a:t>
            </a:r>
            <a:r>
              <a:rPr lang="en-US" sz="2800" dirty="0"/>
              <a:t> Compact FODO Cell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E409E-8676-47DB-A611-5A60BE239C4D}"/>
              </a:ext>
            </a:extLst>
          </p:cNvPr>
          <p:cNvGrpSpPr/>
          <p:nvPr/>
        </p:nvGrpSpPr>
        <p:grpSpPr>
          <a:xfrm>
            <a:off x="2180491" y="1149256"/>
            <a:ext cx="7373818" cy="4381688"/>
            <a:chOff x="2124162" y="780862"/>
            <a:chExt cx="7931203" cy="5003987"/>
          </a:xfrm>
        </p:grpSpPr>
        <p:pic>
          <p:nvPicPr>
            <p:cNvPr id="2050" name="5702F5E8-3BE1-48E4-A608-EED3AD6A850E" descr="IMG_4408.jpg">
              <a:extLst>
                <a:ext uri="{FF2B5EF4-FFF2-40B4-BE49-F238E27FC236}">
                  <a16:creationId xmlns:a16="http://schemas.microsoft.com/office/drawing/2014/main" id="{34A29014-B11E-4777-901C-B3F80825E0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162" y="780862"/>
              <a:ext cx="7931203" cy="500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350419-BDD5-4507-8CEC-6C9FEE480C02}"/>
                </a:ext>
              </a:extLst>
            </p:cNvPr>
            <p:cNvSpPr txBox="1"/>
            <p:nvPr/>
          </p:nvSpPr>
          <p:spPr>
            <a:xfrm>
              <a:off x="8345999" y="5357035"/>
              <a:ext cx="1625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Optima" panose="02000503060000020004" pitchFamily="2" charset="0"/>
                </a:rPr>
                <a:t>Stephen Brooks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98B3B0-BC2A-43F9-A8A9-02D22C21E142}"/>
              </a:ext>
            </a:extLst>
          </p:cNvPr>
          <p:cNvSpPr txBox="1"/>
          <p:nvPr/>
        </p:nvSpPr>
        <p:spPr>
          <a:xfrm>
            <a:off x="341459" y="5694950"/>
            <a:ext cx="1175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Imported a vendor's magnet mechanical design and overlaid it on the beam orbits to make sure there is clearance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B08A371-CECB-4CB4-970B-82731316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0FC2892-D7C3-4789-8317-7F92EF69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0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04EE-9787-44CF-85E7-8823E7B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EBAF_Dec'22_east_faster">
            <a:hlinkClick r:id="" action="ppaction://media"/>
            <a:extLst>
              <a:ext uri="{FF2B5EF4-FFF2-40B4-BE49-F238E27FC236}">
                <a16:creationId xmlns:a16="http://schemas.microsoft.com/office/drawing/2014/main" id="{BC8506AA-C505-4A02-9396-0D148983D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455AA-C5B1-4292-B2EE-8C3C736AF023}"/>
              </a:ext>
            </a:extLst>
          </p:cNvPr>
          <p:cNvSpPr txBox="1"/>
          <p:nvPr/>
        </p:nvSpPr>
        <p:spPr>
          <a:xfrm>
            <a:off x="9856339" y="635214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</p:spTree>
    <p:extLst>
      <p:ext uri="{BB962C8B-B14F-4D97-AF65-F5344CB8AC3E}">
        <p14:creationId xmlns:p14="http://schemas.microsoft.com/office/powerpoint/2010/main" val="21069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04EE-9787-44CF-85E7-8823E7B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455AA-C5B1-4292-B2EE-8C3C736AF023}"/>
              </a:ext>
            </a:extLst>
          </p:cNvPr>
          <p:cNvSpPr txBox="1"/>
          <p:nvPr/>
        </p:nvSpPr>
        <p:spPr>
          <a:xfrm>
            <a:off x="9856339" y="635214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  <p:pic>
        <p:nvPicPr>
          <p:cNvPr id="3" name="CEBAF_Dec'22_east">
            <a:hlinkClick r:id="" action="ppaction://media"/>
            <a:extLst>
              <a:ext uri="{FF2B5EF4-FFF2-40B4-BE49-F238E27FC236}">
                <a16:creationId xmlns:a16="http://schemas.microsoft.com/office/drawing/2014/main" id="{52A1FE89-F124-41C7-802C-4663233DC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4450"/>
            <a:ext cx="12192000" cy="694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3A86E9-CBFF-407B-94DF-58846DB9AEAF}"/>
              </a:ext>
            </a:extLst>
          </p:cNvPr>
          <p:cNvSpPr txBox="1"/>
          <p:nvPr/>
        </p:nvSpPr>
        <p:spPr>
          <a:xfrm>
            <a:off x="10669318" y="5926694"/>
            <a:ext cx="162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Optima" panose="02000503060000020004" pitchFamily="2" charset="0"/>
              </a:rPr>
              <a:t>Stephen Brooks</a:t>
            </a:r>
          </a:p>
        </p:txBody>
      </p:sp>
    </p:spTree>
    <p:extLst>
      <p:ext uri="{BB962C8B-B14F-4D97-AF65-F5344CB8AC3E}">
        <p14:creationId xmlns:p14="http://schemas.microsoft.com/office/powerpoint/2010/main" val="35248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Permanent Magnet Design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56BB5-72C2-4B0D-B0CE-3C032F98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94940"/>
            <a:ext cx="11285837" cy="5561293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Very compact compared to conventional electro magnets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Allows for accommodating 6 additional passes in CEBAF tunnel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Provides power and cost savings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Concept successfully tested at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>
                <a:solidFill>
                  <a:srgbClr val="002060"/>
                </a:solidFill>
              </a:rPr>
              <a:t>Open mid-plane geometry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946787B2-EA27-1365-6C55-8DDF2611EB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59" y="2304143"/>
            <a:ext cx="985690" cy="2227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0668B0-1727-AC96-7903-B8B5AA16C6D8}"/>
              </a:ext>
            </a:extLst>
          </p:cNvPr>
          <p:cNvCxnSpPr>
            <a:cxnSpLocks/>
          </p:cNvCxnSpPr>
          <p:nvPr/>
        </p:nvCxnSpPr>
        <p:spPr>
          <a:xfrm flipH="1">
            <a:off x="2907990" y="5905679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444A51-5659-3507-52A2-B7806E3FD42B}"/>
              </a:ext>
            </a:extLst>
          </p:cNvPr>
          <p:cNvCxnSpPr>
            <a:cxnSpLocks/>
          </p:cNvCxnSpPr>
          <p:nvPr/>
        </p:nvCxnSpPr>
        <p:spPr>
          <a:xfrm flipH="1">
            <a:off x="2907991" y="3365989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FDF256-5D2E-921E-C477-F4B29A8856BF}"/>
              </a:ext>
            </a:extLst>
          </p:cNvPr>
          <p:cNvCxnSpPr>
            <a:cxnSpLocks/>
          </p:cNvCxnSpPr>
          <p:nvPr/>
        </p:nvCxnSpPr>
        <p:spPr>
          <a:xfrm flipV="1">
            <a:off x="3029102" y="3365990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2DD9C0-3BE9-6B2A-A7EC-9CDF5584AB78}"/>
              </a:ext>
            </a:extLst>
          </p:cNvPr>
          <p:cNvCxnSpPr>
            <a:cxnSpLocks/>
          </p:cNvCxnSpPr>
          <p:nvPr/>
        </p:nvCxnSpPr>
        <p:spPr>
          <a:xfrm flipV="1">
            <a:off x="3177521" y="4438553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A1778-C9A5-4D30-5367-BC19352182DB}"/>
              </a:ext>
            </a:extLst>
          </p:cNvPr>
          <p:cNvCxnSpPr>
            <a:cxnSpLocks/>
          </p:cNvCxnSpPr>
          <p:nvPr/>
        </p:nvCxnSpPr>
        <p:spPr>
          <a:xfrm>
            <a:off x="3177521" y="6174539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9566F7D-50D4-44E4-5697-EBC1EC368DBA}"/>
              </a:ext>
            </a:extLst>
          </p:cNvPr>
          <p:cNvSpPr txBox="1"/>
          <p:nvPr/>
        </p:nvSpPr>
        <p:spPr>
          <a:xfrm>
            <a:off x="4206222" y="5945230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AA03C-4901-E127-6D10-50B69AE7356F}"/>
              </a:ext>
            </a:extLst>
          </p:cNvPr>
          <p:cNvSpPr txBox="1"/>
          <p:nvPr/>
        </p:nvSpPr>
        <p:spPr>
          <a:xfrm rot="16200000">
            <a:off x="2602459" y="4571413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2465FA-72B3-FADE-FA52-0715975C227D}"/>
              </a:ext>
            </a:extLst>
          </p:cNvPr>
          <p:cNvCxnSpPr>
            <a:cxnSpLocks/>
          </p:cNvCxnSpPr>
          <p:nvPr/>
        </p:nvCxnSpPr>
        <p:spPr>
          <a:xfrm flipV="1">
            <a:off x="5820921" y="4483505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B3C310-0160-0A11-1A8F-736D221D4180}"/>
              </a:ext>
            </a:extLst>
          </p:cNvPr>
          <p:cNvSpPr txBox="1"/>
          <p:nvPr/>
        </p:nvSpPr>
        <p:spPr>
          <a:xfrm>
            <a:off x="873151" y="4287798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0D0809-5884-0E62-D9F1-5CF028BA6BF4}"/>
              </a:ext>
            </a:extLst>
          </p:cNvPr>
          <p:cNvSpPr txBox="1"/>
          <p:nvPr/>
        </p:nvSpPr>
        <p:spPr>
          <a:xfrm>
            <a:off x="6432112" y="4283267"/>
            <a:ext cx="199843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Defocusing Magnet BD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43.44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BD</a:t>
            </a:r>
            <a:r>
              <a:rPr lang="en-US" sz="1350" dirty="0">
                <a:solidFill>
                  <a:srgbClr val="002060"/>
                </a:solidFill>
              </a:rPr>
              <a:t>= 1.24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D</a:t>
            </a:r>
            <a:r>
              <a:rPr lang="en-US" sz="1350" dirty="0">
                <a:solidFill>
                  <a:srgbClr val="002060"/>
                </a:solidFill>
              </a:rPr>
              <a:t>= -0.593 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2D4FD7-E187-88D2-E890-EAFFEE12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86" y="3359414"/>
            <a:ext cx="2728686" cy="2636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1FF6D6-8DDD-D15D-0CA2-9B3EA8D7B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27" y="3344511"/>
            <a:ext cx="2786711" cy="260072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E274052-D5BE-0B66-28BD-2696EBDA9683}"/>
              </a:ext>
            </a:extLst>
          </p:cNvPr>
          <p:cNvCxnSpPr>
            <a:cxnSpLocks/>
          </p:cNvCxnSpPr>
          <p:nvPr/>
        </p:nvCxnSpPr>
        <p:spPr>
          <a:xfrm flipH="1">
            <a:off x="8773660" y="5945231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13E416-B37B-4CA2-356B-28D55E8D345F}"/>
              </a:ext>
            </a:extLst>
          </p:cNvPr>
          <p:cNvCxnSpPr>
            <a:cxnSpLocks/>
          </p:cNvCxnSpPr>
          <p:nvPr/>
        </p:nvCxnSpPr>
        <p:spPr>
          <a:xfrm flipH="1">
            <a:off x="8773661" y="3405541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579EEF-F282-7253-A6BD-FC402C09877C}"/>
              </a:ext>
            </a:extLst>
          </p:cNvPr>
          <p:cNvCxnSpPr>
            <a:cxnSpLocks/>
          </p:cNvCxnSpPr>
          <p:nvPr/>
        </p:nvCxnSpPr>
        <p:spPr>
          <a:xfrm flipV="1">
            <a:off x="8894773" y="3405541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FF49FC-C8BE-09C1-427B-1A159397B4A8}"/>
              </a:ext>
            </a:extLst>
          </p:cNvPr>
          <p:cNvCxnSpPr>
            <a:cxnSpLocks/>
          </p:cNvCxnSpPr>
          <p:nvPr/>
        </p:nvCxnSpPr>
        <p:spPr>
          <a:xfrm flipV="1">
            <a:off x="9043192" y="4478104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EFDD68-E8E1-15BC-8F3C-6BF1E6AFAA98}"/>
              </a:ext>
            </a:extLst>
          </p:cNvPr>
          <p:cNvCxnSpPr>
            <a:cxnSpLocks/>
          </p:cNvCxnSpPr>
          <p:nvPr/>
        </p:nvCxnSpPr>
        <p:spPr>
          <a:xfrm>
            <a:off x="9043192" y="6214091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23AE24C-7DA7-DF91-E874-C4CEE378FC05}"/>
              </a:ext>
            </a:extLst>
          </p:cNvPr>
          <p:cNvSpPr txBox="1"/>
          <p:nvPr/>
        </p:nvSpPr>
        <p:spPr>
          <a:xfrm>
            <a:off x="10071892" y="5984782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1AEFA2-E5D7-E8A3-C4D7-4CB594E1C826}"/>
              </a:ext>
            </a:extLst>
          </p:cNvPr>
          <p:cNvSpPr txBox="1"/>
          <p:nvPr/>
        </p:nvSpPr>
        <p:spPr>
          <a:xfrm rot="16200000">
            <a:off x="8468130" y="4610964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D551808-9FC7-05E7-84D3-B88140A89E79}"/>
              </a:ext>
            </a:extLst>
          </p:cNvPr>
          <p:cNvCxnSpPr>
            <a:cxnSpLocks/>
          </p:cNvCxnSpPr>
          <p:nvPr/>
        </p:nvCxnSpPr>
        <p:spPr>
          <a:xfrm flipV="1">
            <a:off x="11686591" y="4523056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678293C6-1B07-4B82-9DC5-8372C4B3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F9DE81FF-0183-4FB0-8E70-8D67E28C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5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Prototype Magnet</a:t>
            </a:r>
            <a:endParaRPr lang="en-US" sz="28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889197"/>
                <a:ext cx="11626228" cy="5561293"/>
              </a:xfrm>
            </p:spPr>
            <p:txBody>
              <a:bodyPr>
                <a:no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Prototype open-midplane BF magnet successfully built and evaluated for mechanical integrity 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&gt;1.5 Tesla measured in good field region</a:t>
                </a: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2060"/>
                  </a:solidFill>
                </a:endParaRP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SzPct val="100000"/>
                </a:pPr>
                <a:r>
                  <a:rPr lang="en-US" sz="2000" dirty="0">
                    <a:solidFill>
                      <a:srgbClr val="002060"/>
                    </a:solidFill>
                  </a:rPr>
                  <a:t>Testing magnetic materials for radiation resilience at CEBAF - LDRD project started Oct. 1, 2023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889197"/>
                <a:ext cx="11626228" cy="5561293"/>
              </a:xfrm>
              <a:blipFill>
                <a:blip r:embed="rId2"/>
                <a:stretch>
                  <a:fillRect l="-472" t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40DD1B-88B4-40F3-C4BF-34A891462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1" y="3041128"/>
            <a:ext cx="6103170" cy="3051585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14E72-68C9-2D60-DF4C-E64CDFE2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925" y="2999959"/>
            <a:ext cx="3695319" cy="3092754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0ED57F7-E196-4F48-8B55-3B5FF8EA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9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C2B6A03-3CA5-44F5-8ABC-A8B68674E0C0}"/>
              </a:ext>
            </a:extLst>
          </p:cNvPr>
          <p:cNvGrpSpPr/>
          <p:nvPr/>
        </p:nvGrpSpPr>
        <p:grpSpPr>
          <a:xfrm>
            <a:off x="5213614" y="3576436"/>
            <a:ext cx="6896166" cy="2977999"/>
            <a:chOff x="4559164" y="3509745"/>
            <a:chExt cx="7654946" cy="334176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458392E-5A16-4846-BF76-3C2160182F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9164" y="3997911"/>
              <a:ext cx="7632836" cy="2853595"/>
              <a:chOff x="4425244" y="3606119"/>
              <a:chExt cx="7632836" cy="2853595"/>
            </a:xfrm>
          </p:grpSpPr>
          <p:pic>
            <p:nvPicPr>
              <p:cNvPr id="55" name="Picture 54" descr="A blueprint of a train&#10;&#10;Description automatically generated">
                <a:extLst>
                  <a:ext uri="{FF2B5EF4-FFF2-40B4-BE49-F238E27FC236}">
                    <a16:creationId xmlns:a16="http://schemas.microsoft.com/office/drawing/2014/main" id="{707880A2-7B98-4717-B175-2B97794D13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4312" b="8278"/>
              <a:stretch/>
            </p:blipFill>
            <p:spPr>
              <a:xfrm>
                <a:off x="4425244" y="3606119"/>
                <a:ext cx="7632836" cy="2853595"/>
              </a:xfrm>
              <a:prstGeom prst="rect">
                <a:avLst/>
              </a:prstGeom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FDE1FA6-949D-4F5D-BA4B-16BAC8E5C08D}"/>
                  </a:ext>
                </a:extLst>
              </p:cNvPr>
              <p:cNvSpPr/>
              <p:nvPr/>
            </p:nvSpPr>
            <p:spPr>
              <a:xfrm>
                <a:off x="6837142" y="5862089"/>
                <a:ext cx="91440" cy="91440"/>
              </a:xfrm>
              <a:prstGeom prst="rect">
                <a:avLst/>
              </a:prstGeom>
              <a:solidFill>
                <a:srgbClr val="B01513"/>
              </a:solidFill>
              <a:ln w="19050" cap="rnd" cmpd="sng" algn="ctr">
                <a:solidFill>
                  <a:srgbClr val="B01513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12852E9-034D-4D2D-B2AE-8E16616632A7}"/>
                  </a:ext>
                </a:extLst>
              </p:cNvPr>
              <p:cNvGrpSpPr/>
              <p:nvPr/>
            </p:nvGrpSpPr>
            <p:grpSpPr>
              <a:xfrm>
                <a:off x="6775074" y="6099836"/>
                <a:ext cx="215576" cy="217358"/>
                <a:chOff x="5599856" y="5969395"/>
                <a:chExt cx="215576" cy="217358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5F3F03F-4974-4FCA-A4A1-3F04C28A9141}"/>
                    </a:ext>
                  </a:extLst>
                </p:cNvPr>
                <p:cNvSpPr/>
                <p:nvPr/>
              </p:nvSpPr>
              <p:spPr>
                <a:xfrm>
                  <a:off x="5661924" y="6027001"/>
                  <a:ext cx="91440" cy="91441"/>
                </a:xfrm>
                <a:prstGeom prst="rect">
                  <a:avLst/>
                </a:prstGeom>
                <a:solidFill>
                  <a:srgbClr val="B01513"/>
                </a:solidFill>
                <a:ln w="19050" cap="rnd" cmpd="sng" algn="ctr">
                  <a:solidFill>
                    <a:srgbClr val="B01513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17">
                  <a:extLst>
                    <a:ext uri="{FF2B5EF4-FFF2-40B4-BE49-F238E27FC236}">
                      <a16:creationId xmlns:a16="http://schemas.microsoft.com/office/drawing/2014/main" id="{FECB9205-04AF-4933-BA2A-42C2194DAFB3}"/>
                    </a:ext>
                  </a:extLst>
                </p:cNvPr>
                <p:cNvSpPr/>
                <p:nvPr/>
              </p:nvSpPr>
              <p:spPr>
                <a:xfrm>
                  <a:off x="5599856" y="5969395"/>
                  <a:ext cx="215576" cy="217358"/>
                </a:xfrm>
                <a:prstGeom prst="rect">
                  <a:avLst/>
                </a:prstGeom>
                <a:noFill/>
                <a:ln w="28575" cap="rnd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CB796E6-1955-4BB3-8ADD-0264EA5A180D}"/>
                  </a:ext>
                </a:extLst>
              </p:cNvPr>
              <p:cNvSpPr txBox="1"/>
              <p:nvPr/>
            </p:nvSpPr>
            <p:spPr>
              <a:xfrm>
                <a:off x="6990649" y="5727639"/>
                <a:ext cx="3497660" cy="310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Installed/analyzed Dosimetry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236A439-A35A-4518-9D81-16ACF87DBCF4}"/>
                  </a:ext>
                </a:extLst>
              </p:cNvPr>
              <p:cNvSpPr txBox="1"/>
              <p:nvPr/>
            </p:nvSpPr>
            <p:spPr>
              <a:xfrm>
                <a:off x="6990649" y="6018495"/>
                <a:ext cx="4141127" cy="310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Location to install samples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1C5152-1639-45ED-878A-CDFC435BF1DE}"/>
                </a:ext>
              </a:extLst>
            </p:cNvPr>
            <p:cNvSpPr txBox="1"/>
            <p:nvPr/>
          </p:nvSpPr>
          <p:spPr>
            <a:xfrm>
              <a:off x="6099542" y="3509745"/>
              <a:ext cx="61145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Installation map in CEBAF – 30 installation locations of varying dose and radiation type (gamma vs. neutron)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146920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Permanent Magnet Resiliency in Real Radiation Environment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BE039B7-C2A4-4C0E-97D7-45F81F0A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8932A1-74BA-42CC-8CB9-5FC4079B9BA5}"/>
              </a:ext>
            </a:extLst>
          </p:cNvPr>
          <p:cNvGrpSpPr/>
          <p:nvPr/>
        </p:nvGrpSpPr>
        <p:grpSpPr>
          <a:xfrm>
            <a:off x="564292" y="741026"/>
            <a:ext cx="5862511" cy="2281617"/>
            <a:chOff x="170618" y="168166"/>
            <a:chExt cx="6126192" cy="280334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3D0E53-FA7F-49D8-95F1-D9DBE692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70618" y="541315"/>
              <a:ext cx="6126192" cy="238290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D2E2ED-BC9E-4A3B-931A-4F9F29444255}"/>
                </a:ext>
              </a:extLst>
            </p:cNvPr>
            <p:cNvSpPr txBox="1"/>
            <p:nvPr/>
          </p:nvSpPr>
          <p:spPr>
            <a:xfrm>
              <a:off x="170618" y="168166"/>
              <a:ext cx="6114568" cy="378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Lab Setup (Will Be Mobile)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0B18C2-BC50-4905-AA6C-03D6C7DAE2D8}"/>
                </a:ext>
              </a:extLst>
            </p:cNvPr>
            <p:cNvSpPr txBox="1"/>
            <p:nvPr/>
          </p:nvSpPr>
          <p:spPr>
            <a:xfrm>
              <a:off x="837996" y="2058441"/>
              <a:ext cx="1280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Helmholtz Coil &amp; Fluxmeter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34431-5E60-44D9-86DB-62D6610B924E}"/>
                </a:ext>
              </a:extLst>
            </p:cNvPr>
            <p:cNvSpPr txBox="1"/>
            <p:nvPr/>
          </p:nvSpPr>
          <p:spPr>
            <a:xfrm>
              <a:off x="2289006" y="2489328"/>
              <a:ext cx="1198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Custom DAQ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331F65-78A5-4D18-B2D7-075F4F56626D}"/>
                </a:ext>
              </a:extLst>
            </p:cNvPr>
            <p:cNvSpPr txBox="1"/>
            <p:nvPr/>
          </p:nvSpPr>
          <p:spPr>
            <a:xfrm>
              <a:off x="3713878" y="957777"/>
              <a:ext cx="956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Teslameter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9E57EA-D9C2-464C-BFF6-1454BC800B18}"/>
                </a:ext>
              </a:extLst>
            </p:cNvPr>
            <p:cNvSpPr txBox="1"/>
            <p:nvPr/>
          </p:nvSpPr>
          <p:spPr>
            <a:xfrm>
              <a:off x="5039567" y="911610"/>
              <a:ext cx="918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Barcode Scanner &amp; Arduino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74533D-62FA-49D7-ABC8-CB8B14A7D1E2}"/>
                </a:ext>
              </a:extLst>
            </p:cNvPr>
            <p:cNvSpPr txBox="1"/>
            <p:nvPr/>
          </p:nvSpPr>
          <p:spPr>
            <a:xfrm>
              <a:off x="4995877" y="2509850"/>
              <a:ext cx="12785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3D Printed Reading Mount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9EC18C-44F2-4430-B6E2-C3AA7F155135}"/>
              </a:ext>
            </a:extLst>
          </p:cNvPr>
          <p:cNvGrpSpPr/>
          <p:nvPr/>
        </p:nvGrpSpPr>
        <p:grpSpPr>
          <a:xfrm>
            <a:off x="6861664" y="755060"/>
            <a:ext cx="5125686" cy="2658151"/>
            <a:chOff x="6607664" y="634410"/>
            <a:chExt cx="5125686" cy="2658151"/>
          </a:xfrm>
        </p:grpSpPr>
        <p:pic>
          <p:nvPicPr>
            <p:cNvPr id="73" name="Picture 5" descr="A picture containing metalware, lock, catch&#10;&#10;Description automatically generated">
              <a:extLst>
                <a:ext uri="{FF2B5EF4-FFF2-40B4-BE49-F238E27FC236}">
                  <a16:creationId xmlns:a16="http://schemas.microsoft.com/office/drawing/2014/main" id="{39F8448F-9CC1-4D11-AFED-46884305B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5906" y="969285"/>
              <a:ext cx="1003654" cy="2110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 descr="A red plastic board with holes&#10;&#10;Description automatically generated">
              <a:extLst>
                <a:ext uri="{FF2B5EF4-FFF2-40B4-BE49-F238E27FC236}">
                  <a16:creationId xmlns:a16="http://schemas.microsoft.com/office/drawing/2014/main" id="{A680F583-D4B1-42AF-BA5B-C00191BC9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9559" y="963286"/>
              <a:ext cx="2805381" cy="211608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3FA0FE7-0C96-4566-A621-5050C4D165E2}"/>
                </a:ext>
              </a:extLst>
            </p:cNvPr>
            <p:cNvSpPr txBox="1"/>
            <p:nvPr/>
          </p:nvSpPr>
          <p:spPr>
            <a:xfrm>
              <a:off x="6607664" y="634410"/>
              <a:ext cx="5125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3D Printed Mounting System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C8578A-BD76-4855-979F-90F84C0A7048}"/>
                </a:ext>
              </a:extLst>
            </p:cNvPr>
            <p:cNvSpPr txBox="1"/>
            <p:nvPr/>
          </p:nvSpPr>
          <p:spPr>
            <a:xfrm>
              <a:off x="7057393" y="3015562"/>
              <a:ext cx="1494923" cy="276999"/>
            </a:xfrm>
            <a:prstGeom prst="rect">
              <a:avLst/>
            </a:prstGeom>
            <a:solidFill>
              <a:schemeClr val="bg1">
                <a:alpha val="44355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Measurement unit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FB86144-1374-4417-B8F2-5B6DEBDF3892}"/>
                </a:ext>
              </a:extLst>
            </p:cNvPr>
            <p:cNvSpPr/>
            <p:nvPr/>
          </p:nvSpPr>
          <p:spPr>
            <a:xfrm>
              <a:off x="7593352" y="1513951"/>
              <a:ext cx="532947" cy="1206555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3E716BC-BE32-4AF1-A024-DAE7F203A606}"/>
                </a:ext>
              </a:extLst>
            </p:cNvPr>
            <p:cNvSpPr/>
            <p:nvPr/>
          </p:nvSpPr>
          <p:spPr>
            <a:xfrm>
              <a:off x="8483499" y="1789215"/>
              <a:ext cx="532947" cy="1206555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CD6DCD4-0683-44D5-95E8-4E28F92686AF}"/>
                </a:ext>
              </a:extLst>
            </p:cNvPr>
            <p:cNvCxnSpPr>
              <a:stCxn id="65" idx="6"/>
              <a:endCxn id="66" idx="2"/>
            </p:cNvCxnSpPr>
            <p:nvPr/>
          </p:nvCxnSpPr>
          <p:spPr>
            <a:xfrm>
              <a:off x="8126300" y="2117229"/>
              <a:ext cx="357200" cy="275264"/>
            </a:xfrm>
            <a:prstGeom prst="straightConnector1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1F9B68E-AA39-4DBB-A15A-7603C351F23F}"/>
                </a:ext>
              </a:extLst>
            </p:cNvPr>
            <p:cNvSpPr txBox="1"/>
            <p:nvPr/>
          </p:nvSpPr>
          <p:spPr>
            <a:xfrm>
              <a:off x="9016446" y="910170"/>
              <a:ext cx="1867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Pair Assembly Tray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5C98DF4-DFA9-4AD7-9E91-04E5A6D77BC8}"/>
                </a:ext>
              </a:extLst>
            </p:cNvPr>
            <p:cNvSpPr txBox="1"/>
            <p:nvPr/>
          </p:nvSpPr>
          <p:spPr>
            <a:xfrm>
              <a:off x="9016446" y="2874528"/>
              <a:ext cx="15589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 Sample Tray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3D1AD51-8A8F-4868-92B4-8A685DA29A76}"/>
              </a:ext>
            </a:extLst>
          </p:cNvPr>
          <p:cNvGrpSpPr/>
          <p:nvPr/>
        </p:nvGrpSpPr>
        <p:grpSpPr>
          <a:xfrm>
            <a:off x="576772" y="4346136"/>
            <a:ext cx="3702907" cy="2054499"/>
            <a:chOff x="170618" y="4254937"/>
            <a:chExt cx="4326479" cy="2464129"/>
          </a:xfrm>
        </p:grpSpPr>
        <p:pic>
          <p:nvPicPr>
            <p:cNvPr id="76" name="Picture 75" descr="Graphical user interface, chart&#10;&#10;Description automatically generated with medium confidence">
              <a:extLst>
                <a:ext uri="{FF2B5EF4-FFF2-40B4-BE49-F238E27FC236}">
                  <a16:creationId xmlns:a16="http://schemas.microsoft.com/office/drawing/2014/main" id="{46B2EC1E-DE0C-471C-850A-A09B45009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8" t="14687" b="18126"/>
            <a:stretch/>
          </p:blipFill>
          <p:spPr bwMode="auto">
            <a:xfrm>
              <a:off x="170619" y="4624269"/>
              <a:ext cx="4326478" cy="209479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B464E9-E344-4813-90AC-5B1F251241EF}"/>
                </a:ext>
              </a:extLst>
            </p:cNvPr>
            <p:cNvSpPr txBox="1"/>
            <p:nvPr/>
          </p:nvSpPr>
          <p:spPr>
            <a:xfrm>
              <a:off x="170618" y="4254937"/>
              <a:ext cx="4326478" cy="36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BDSIM Simulations for Dose Rates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55AB621-9E4D-48C8-8C94-3E8BAB06E48A}"/>
              </a:ext>
            </a:extLst>
          </p:cNvPr>
          <p:cNvSpPr txBox="1"/>
          <p:nvPr/>
        </p:nvSpPr>
        <p:spPr>
          <a:xfrm>
            <a:off x="323018" y="3152153"/>
            <a:ext cx="6284646" cy="1166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and pair assemblies placed alongside dosimetry in enclosure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reading of magnets with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Teslameter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Helmholtz Coil repeatedly over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to previous studies and our own BDSIM simulations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Extrapolation to higher energies/doses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FF3C6953-AB1C-4041-B31B-4643E027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22 GeV CEBAF – Accelerator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97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129449</TotalTime>
  <Words>1682</Words>
  <Application>Microsoft Office PowerPoint</Application>
  <PresentationFormat>Widescreen</PresentationFormat>
  <Paragraphs>244</Paragraphs>
  <Slides>26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MS PGothic</vt:lpstr>
      <vt:lpstr>.PingFangSC-Regular</vt:lpstr>
      <vt:lpstr>Arial</vt:lpstr>
      <vt:lpstr>Arial Unicode MS</vt:lpstr>
      <vt:lpstr>Calibri</vt:lpstr>
      <vt:lpstr>Cambria Math</vt:lpstr>
      <vt:lpstr>Century Gothic</vt:lpstr>
      <vt:lpstr>Optima</vt:lpstr>
      <vt:lpstr>PingFangSC-Regular</vt:lpstr>
      <vt:lpstr>Symbol</vt:lpstr>
      <vt:lpstr>Tahoma</vt:lpstr>
      <vt:lpstr>Times New Roman</vt:lpstr>
      <vt:lpstr>Office Theme</vt:lpstr>
      <vt:lpstr>Equation</vt:lpstr>
      <vt:lpstr>PowerPoint Presentation</vt:lpstr>
      <vt:lpstr>CEBAF FFA Upgrade – Baseline under Study</vt:lpstr>
      <vt:lpstr>Non Scaling FFA Arc - Compact FODO Cell</vt:lpstr>
      <vt:lpstr>Non Scaling FFA Arc - Compact FODO Cell</vt:lpstr>
      <vt:lpstr>PowerPoint Presentation</vt:lpstr>
      <vt:lpstr>PowerPoint Presentation</vt:lpstr>
      <vt:lpstr>Permanent Magnet Design</vt:lpstr>
      <vt:lpstr>Prototype Magnet</vt:lpstr>
      <vt:lpstr>Permanent Magnet Resiliency in Real Radiation Environment</vt:lpstr>
      <vt:lpstr>FFA Arc Error Sensitivity Studies</vt:lpstr>
      <vt:lpstr>PowerPoint Presentation</vt:lpstr>
      <vt:lpstr>RF Separator and anti-Separator Flanking the TOF Splitter</vt:lpstr>
      <vt:lpstr>Four Hall Extraction Scheme</vt:lpstr>
      <vt:lpstr>FFA Beam Transport Test at CEBAF</vt:lpstr>
      <vt:lpstr>Full Length Compact FODO Cell</vt:lpstr>
      <vt:lpstr>‘Single FFA magnet’ test - Possible location… BSY dump</vt:lpstr>
      <vt:lpstr>‘Single FFA magnet’ test - Possible location… BSY dump</vt:lpstr>
      <vt:lpstr>‘Full FFA Cell’ Test - Possible Location… Hall C</vt:lpstr>
      <vt:lpstr>‘Full FFA Cell’ Test - Possible Location… Hall C</vt:lpstr>
      <vt:lpstr>‘Full FFA Cell’ Test - Possible Location… Hall C</vt:lpstr>
      <vt:lpstr>Quad scan with harps – Beam Optics measurement ( b, a, e )</vt:lpstr>
      <vt:lpstr>Energy loss, Emittance dilution and Energy spread</vt:lpstr>
      <vt:lpstr>Summary</vt:lpstr>
      <vt:lpstr>PowerPoint Presentation</vt:lpstr>
      <vt:lpstr>PowerPoint Presentation</vt:lpstr>
      <vt:lpstr>‘Single Magnet’ Test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Jean-Pierre</dc:creator>
  <cp:lastModifiedBy>Alex Bogacz</cp:lastModifiedBy>
  <cp:revision>355</cp:revision>
  <dcterms:created xsi:type="dcterms:W3CDTF">2023-02-20T23:38:38Z</dcterms:created>
  <dcterms:modified xsi:type="dcterms:W3CDTF">2025-03-23T21:56:59Z</dcterms:modified>
</cp:coreProperties>
</file>