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70" r:id="rId4"/>
  </p:sldMasterIdLst>
  <p:notesMasterIdLst>
    <p:notesMasterId r:id="rId33"/>
  </p:notesMasterIdLst>
  <p:sldIdLst>
    <p:sldId id="289" r:id="rId5"/>
    <p:sldId id="290" r:id="rId6"/>
    <p:sldId id="291" r:id="rId7"/>
    <p:sldId id="293" r:id="rId8"/>
    <p:sldId id="292" r:id="rId9"/>
    <p:sldId id="294" r:id="rId10"/>
    <p:sldId id="299" r:id="rId11"/>
    <p:sldId id="295" r:id="rId12"/>
    <p:sldId id="296" r:id="rId13"/>
    <p:sldId id="314" r:id="rId14"/>
    <p:sldId id="297" r:id="rId15"/>
    <p:sldId id="298" r:id="rId16"/>
    <p:sldId id="300" r:id="rId17"/>
    <p:sldId id="304" r:id="rId18"/>
    <p:sldId id="305" r:id="rId19"/>
    <p:sldId id="306" r:id="rId20"/>
    <p:sldId id="301" r:id="rId21"/>
    <p:sldId id="307" r:id="rId22"/>
    <p:sldId id="308" r:id="rId23"/>
    <p:sldId id="309" r:id="rId24"/>
    <p:sldId id="310" r:id="rId25"/>
    <p:sldId id="311" r:id="rId26"/>
    <p:sldId id="312" r:id="rId27"/>
    <p:sldId id="313" r:id="rId28"/>
    <p:sldId id="315" r:id="rId29"/>
    <p:sldId id="303" r:id="rId30"/>
    <p:sldId id="302" r:id="rId31"/>
    <p:sldId id="272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C7285"/>
    <a:srgbClr val="CDD5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15" autoAdjust="0"/>
    <p:restoredTop sz="96405"/>
  </p:normalViewPr>
  <p:slideViewPr>
    <p:cSldViewPr snapToGrid="0">
      <p:cViewPr>
        <p:scale>
          <a:sx n="150" d="100"/>
          <a:sy n="150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DC30C42-F1EA-EA44-9613-5E7947EE8325}" type="datetimeFigureOut">
              <a:rPr lang="en-US" smtClean="0"/>
              <a:pPr/>
              <a:t>3/24/25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93BBF43-A868-D94C-A9CC-39C296714D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6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6C7AA-86AD-BEB3-BF4C-54F9FAF3F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A6DA5A-5942-5391-17F4-CC5604FF4D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94558-4C39-B51D-662D-EBC000912F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Tip: Keep titles under 60 characters for readability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change the photo: Right-click on photo and select change photo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F6D029-F3FF-09D9-212B-90FD668CEB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94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Before sharing your presentation, confirm: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Fonts are consistent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Images meet quality standards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Charts use template colors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Footer information is current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Spell check completed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Links are working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File size is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3BBF43-A868-D94C-A9CC-39C296714D2B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63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5BF14DA4-6BD3-41D0-ED7B-F5CF63D8E0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7975" y="0"/>
            <a:ext cx="68040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9795D8-36C7-9AC6-7BB0-2FA187F49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7" y="2125014"/>
            <a:ext cx="6297984" cy="91903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6DAF6-7FAD-3329-1F2F-26D428433E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6559241" cy="529861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E06F63-AE6B-E540-C04D-8905B2EFD5B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96963" y="4244658"/>
            <a:ext cx="5999008" cy="529861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2BCBF152-3CD9-3B8D-5C6A-83D9FE6F56E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963" y="4775200"/>
            <a:ext cx="5999162" cy="5016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60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AA5FB620-142D-2BE0-8116-9FAAA7F69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85A35A3C-EFCE-E977-5D10-513BA05CD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FD481F92-CD79-AD15-7CA5-87C78AC6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CAADF119-FBE4-4B30-887E-7063E5FE77D4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B17564-960C-4BE2-AE3B-9E042530BC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38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65704-2370-60F7-6005-D0288DFD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0A29258-15C1-6FB2-52AC-108985A07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5682288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85E37D-8958-2DEE-18A0-03962A83466E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10467" y="1322610"/>
            <a:ext cx="568228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6FBE509B-CE41-57EF-59C3-275E43C0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44E86B8-08A1-6B0A-9E8F-1A2C02525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E111C8-7DEA-F7D8-15DA-EC66E6103A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ABF4FA7-1E5E-4092-8A64-2F16A715257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72F205-0884-4182-ADD8-D44EB4825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54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Slate Two Photo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59AD2392-E6B3-D73D-424E-42A0157E1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DF46FADE-5392-BCFC-BAD6-D700EFBD7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B37EFF6-260E-A1F5-FF79-F0ABEF7A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D8BB-52A9-22B5-DB17-DA5C2307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4D608DB-8471-438C-96F2-BF69B78E0782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D19EE4BA-CD94-40C8-BA88-88F35B10B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331" y="-12193"/>
            <a:ext cx="1474015" cy="5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32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Grey 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A65267B-D68D-AD5F-98C2-6810944CC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0D2211A-9B16-224E-FFC5-4225BAB41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903C67-DC6F-088A-9EA9-D734508F8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77E5CE1A-809C-DEBF-5077-24C3A3D4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A59512F-10DA-5515-E4C4-B98127B24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FEC5F-8621-2ECE-218F-2628960D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A52F8196-A714-4021-8525-BBF3DB1CC2B9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CFCA19-01CD-4B66-B389-82A12968C5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60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7" y="2759119"/>
            <a:ext cx="10053033" cy="88097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A830D66-7C16-31AC-766A-71753A606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163" y="6152204"/>
            <a:ext cx="1639957" cy="4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02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Slide">
    <p:bg>
      <p:bgPr>
        <a:blipFill dpi="0"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37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s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41ED-F47F-85C7-0527-8C9FCCC7A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766" y="1891183"/>
            <a:ext cx="10053033" cy="1325563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632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2 Photos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549107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2C1D150-46A5-C3E3-0093-1693429B2A69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46796" y="3446653"/>
            <a:ext cx="5945204" cy="2763982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Date Placeholder 4">
            <a:extLst>
              <a:ext uri="{FF2B5EF4-FFF2-40B4-BE49-F238E27FC236}">
                <a16:creationId xmlns:a16="http://schemas.microsoft.com/office/drawing/2014/main" id="{A6C8BEAD-C13B-93F9-6676-CE56FFBEE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EDB80F63-0339-4821-9425-EEBDE7EE0A50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9B986840-5762-4DAF-7AD9-5F837D062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1E2F678D-103F-49D4-B531-CA075474F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371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721D4D-BA71-46BF-9E11-753BC33668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20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Top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8195"/>
            <a:ext cx="12192000" cy="34208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924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8A1B46-8C31-1942-9CDD-F244EA45E1A6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6103516" y="3666870"/>
            <a:ext cx="5642016" cy="2414481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D036AA-9340-745D-7ECF-2C66965E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531951"/>
            <a:ext cx="6094412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  Click to edit Master title style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2354D38-C6CF-E355-ADC2-9780C4F40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24DF5B5C-0FB6-281B-79D1-3AAEEBC73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E744EEC-877B-6658-1AF3-402C4637D6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9AD7FFB5-2B44-4A61-A840-20A8B411001D}" type="datetime1">
              <a:rPr lang="en-US" smtClean="0"/>
              <a:t>3/24/25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51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1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6796" y="665018"/>
            <a:ext cx="5945204" cy="4488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A4AF7EA1-AC10-6B34-7D70-18A57ABFF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0B83816E-8201-5044-F359-AFD3FCE21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8CE785-B03D-6A9D-B2E7-6E9D526B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1AFAF23-1F56-4840-A737-495C4921DE94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6869AEF-C002-4444-8791-56AEEFBFD8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8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ircular Phot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20496" y="531951"/>
            <a:ext cx="5971504" cy="567868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8DF632-CAE9-022C-6607-B217F56D5C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69CE8BE-367E-106F-0A1A-D4403D3CF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5785319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A0AC1C4-21D9-DD3B-28D1-1E97E488E1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5785319" cy="4891433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EF6ADE35-BF0E-DF23-D913-1DAA8CCD6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B898288-99FE-E6BE-FBE5-A3D4DE28F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36C01-DAC5-C8E5-E590-A408A6BB45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8063D29F-10D7-4725-BF37-BCBE1D282228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F161EE-76CC-45E3-AC2B-F55638E717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891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No Photos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25C33B-E0CB-3D46-9D0E-818453377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4E25E4-5B52-F70B-5E1A-F65D7D461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8F0D3-C01F-3256-0218-65AF71F759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F0606B-4EF8-C644-338C-2B63D06C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3B0BD89-A704-0E29-46BD-5C54BB3971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4">
            <a:extLst>
              <a:ext uri="{FF2B5EF4-FFF2-40B4-BE49-F238E27FC236}">
                <a16:creationId xmlns:a16="http://schemas.microsoft.com/office/drawing/2014/main" id="{C31EC031-12D9-ECFF-D858-559CF0816D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176E9F-8359-4E77-8769-BF761EF6ED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09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- Ch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F1912-9CBC-18CD-A6E2-D8584EE6F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062" y="1424693"/>
            <a:ext cx="5798137" cy="3804129"/>
          </a:xfrm>
        </p:spPr>
        <p:txBody>
          <a:bodyPr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78444A-CE1E-BF31-5D75-39569219C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406" y="1424694"/>
            <a:ext cx="5018982" cy="4422313"/>
          </a:xfrm>
        </p:spPr>
        <p:txBody>
          <a:bodyPr anchor="t">
            <a:no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FC8732-2197-B9C7-FC84-CA5395C65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D9F4886-7D05-5680-AF1E-08F99859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044707" cy="678664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5">
            <a:extLst>
              <a:ext uri="{FF2B5EF4-FFF2-40B4-BE49-F238E27FC236}">
                <a16:creationId xmlns:a16="http://schemas.microsoft.com/office/drawing/2014/main" id="{C475642F-9965-9846-0682-55C7C694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914D833-6B3E-46B1-EDE5-A7FD64C91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0EA70E93-BE46-91B7-C94B-CF452506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74AC1CC6-0B45-432C-B9F8-F3C20CF98313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C10AA7-5409-41F3-BC4E-22F426FB6B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38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ody Slide - 1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7BE5B-D462-52DE-1421-03616B30B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9584" y="674221"/>
            <a:ext cx="6057364" cy="716698"/>
          </a:xfrm>
        </p:spPr>
        <p:txBody>
          <a:bodyPr anchor="t">
            <a:no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7D567A-C123-96A9-1DD3-17C276C7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" y="659082"/>
            <a:ext cx="5550795" cy="34492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92B06-2663-62EC-E8B1-7567E866D3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79584" y="1560773"/>
            <a:ext cx="6057364" cy="4659093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25B193-7653-FA58-7C69-56865C4DF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  <p:sp>
        <p:nvSpPr>
          <p:cNvPr id="11" name="Footer Placeholder 5">
            <a:extLst>
              <a:ext uri="{FF2B5EF4-FFF2-40B4-BE49-F238E27FC236}">
                <a16:creationId xmlns:a16="http://schemas.microsoft.com/office/drawing/2014/main" id="{B1BBB6AD-F5E7-2C7D-F208-959FE1C64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30592"/>
            <a:ext cx="4114800" cy="365125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E6658A98-A780-C524-1137-D3BF53A5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4000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Arial" panose="020B0604020202020204" pitchFamily="34" charset="0"/>
              </a:defRPr>
            </a:lvl1pPr>
          </a:lstStyle>
          <a:p>
            <a:fld id="{7D1BE87E-F0DE-A44C-894B-E142BEB21E4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1057C-FA10-F5DE-B4C8-C3931D750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1726" y="6330592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000">
                <a:latin typeface="Arial" panose="020B0604020202020204" pitchFamily="34" charset="0"/>
              </a:defRPr>
            </a:lvl1pPr>
          </a:lstStyle>
          <a:p>
            <a:fld id="{480ED2E1-3D77-48DC-8AFF-0FC8EA98F3DB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C835BB-5A9A-4887-AD28-9C7DC0F815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82" y="80668"/>
            <a:ext cx="1355836" cy="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47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D8159-AD9B-885B-18F2-9B7C42B96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5885B-F131-1373-A6B2-E992A159BA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C86D55-AA86-4418-BC5F-C51768C25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53F9866-9D6A-4E48-8AAE-F0F10B4380F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44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50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ijclab.in2p3.fr/event/10644/" TargetMode="External"/><Relationship Id="rId13" Type="http://schemas.openxmlformats.org/officeDocument/2006/relationships/hyperlink" Target="https://indico.jlab.org/event/843/" TargetMode="External"/><Relationship Id="rId18" Type="http://schemas.openxmlformats.org/officeDocument/2006/relationships/hyperlink" Target="https://agenda.linearcollider.org/event/10134/contributions/54774/attachments/39715/62791/LCWS2024_CFDcdusa_10jul2024.pdf" TargetMode="External"/><Relationship Id="rId26" Type="http://schemas.openxmlformats.org/officeDocument/2006/relationships/hyperlink" Target="https://www.jacow.org/ipac2024/pdf/MOPC62.pdf" TargetMode="External"/><Relationship Id="rId3" Type="http://schemas.openxmlformats.org/officeDocument/2006/relationships/hyperlink" Target="https://indico.slac.stanford.edu/event/9594/contributions/11960/attachments/5258/13707/Ushakov-2025-02-25-US-Japan-Meeting-SLAC.pptx" TargetMode="External"/><Relationship Id="rId21" Type="http://schemas.openxmlformats.org/officeDocument/2006/relationships/hyperlink" Target="https://www.ipac24.org/" TargetMode="External"/><Relationship Id="rId7" Type="http://schemas.openxmlformats.org/officeDocument/2006/relationships/hyperlink" Target="https://indico.ijclab.in2p3.fr/event/10641/contributions/35497/attachments/24096/35019/Ushakov-Hadron2030.pptx" TargetMode="External"/><Relationship Id="rId12" Type="http://schemas.openxmlformats.org/officeDocument/2006/relationships/hyperlink" Target="https://indico.jlab.org/event/823/contributions/15263/attachments/11849/18505/PSTP24_VLizarraga.pdf" TargetMode="External"/><Relationship Id="rId17" Type="http://schemas.openxmlformats.org/officeDocument/2006/relationships/hyperlink" Target="https://agenda.linearcollider.org/event/10134/contributions/54547/attachments/39618/62688/Shaoheng-LCWS2024.pptx" TargetMode="External"/><Relationship Id="rId25" Type="http://schemas.openxmlformats.org/officeDocument/2006/relationships/hyperlink" Target="https://www.jacow.org/ipac2024/pdf/MOPC53.pdf" TargetMode="External"/><Relationship Id="rId2" Type="http://schemas.openxmlformats.org/officeDocument/2006/relationships/hyperlink" Target="https://indico.slac.stanford.edu/event/9594/contributions/11959/attachments/5262/13713/250225_US-JAPAN-SLAC-Grames_small.pptx" TargetMode="External"/><Relationship Id="rId16" Type="http://schemas.openxmlformats.org/officeDocument/2006/relationships/hyperlink" Target="https://agenda.linearcollider.org/event/10134/contributions/54772/attachments/39576/62566/Ushakov-LCWS2024.pptx" TargetMode="External"/><Relationship Id="rId20" Type="http://schemas.openxmlformats.org/officeDocument/2006/relationships/hyperlink" Target="https://jeffersonlab.sharepoint.com/:p:/r/sites/PositronSource/Shared%20Documents/Polarized%20Positron%20Beams%20for%20CEBAF/Conferences,%20Workshops%20and%20Meetings/2024/FCC24_Grames_Final.pptx?d=wb296f3278c0b4953b7549fcf048c8024&amp;csf=1&amp;web=1&amp;e=VU0OFJ" TargetMode="External"/><Relationship Id="rId29" Type="http://schemas.openxmlformats.org/officeDocument/2006/relationships/hyperlink" Target="https://lpsc-indico.in2p3.fr/event/3268/overview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dico.ijclab.in2p3.fr/event/10641/" TargetMode="External"/><Relationship Id="rId11" Type="http://schemas.openxmlformats.org/officeDocument/2006/relationships/hyperlink" Target="https://indico.jlab.org/event/823/contributions/15109/attachments/11841/18494/Ushakov-PSTP24.pptx" TargetMode="External"/><Relationship Id="rId24" Type="http://schemas.openxmlformats.org/officeDocument/2006/relationships/hyperlink" Target="https://www.jacow.org/ipac2024/pdf/MOPC51.pdf" TargetMode="External"/><Relationship Id="rId5" Type="http://schemas.openxmlformats.org/officeDocument/2006/relationships/hyperlink" Target="https://indico.slac.stanford.edu/event/9594/contributions/11962/attachments/5306/13765/CDusa_CFDupdate_Feb2025.pptx" TargetMode="External"/><Relationship Id="rId15" Type="http://schemas.openxmlformats.org/officeDocument/2006/relationships/hyperlink" Target="https://agenda.linearcollider.org/event/10134/" TargetMode="External"/><Relationship Id="rId23" Type="http://schemas.openxmlformats.org/officeDocument/2006/relationships/hyperlink" Target="https://www.jacow.org/ipac2024/pdf/MOPC54.pdf" TargetMode="External"/><Relationship Id="rId28" Type="http://schemas.openxmlformats.org/officeDocument/2006/relationships/hyperlink" Target="https://www.jacow.org/ipac2024/pdf/TUPC83.pdf" TargetMode="External"/><Relationship Id="rId10" Type="http://schemas.openxmlformats.org/officeDocument/2006/relationships/hyperlink" Target="https://indico.ijclab.in2p3.fr/event/10644/contributions/35440/attachments/24078/34984/AHIPS_Ce+BAF_Positrons_Ogur.pptx" TargetMode="External"/><Relationship Id="rId19" Type="http://schemas.openxmlformats.org/officeDocument/2006/relationships/hyperlink" Target="https://fccweek2024.web.cern.ch/" TargetMode="External"/><Relationship Id="rId4" Type="http://schemas.openxmlformats.org/officeDocument/2006/relationships/hyperlink" Target="https://indico.slac.stanford.edu/event/9594/contributions/11961/attachments/5266/13720/Shaoheng-2025-02-25-SLAC.pptx" TargetMode="External"/><Relationship Id="rId9" Type="http://schemas.openxmlformats.org/officeDocument/2006/relationships/hyperlink" Target="https://indico.ijclab.in2p3.fr/event/10644/contributions/35439/attachments/24080/34988/Presentation_workshop_orsay.odp" TargetMode="External"/><Relationship Id="rId14" Type="http://schemas.openxmlformats.org/officeDocument/2006/relationships/hyperlink" Target="https://indico.jlab.org/event/843/contributions/14743/attachments/11495/17786/Ushakov-HallACmeeting-20240716%20%281%29.pptx" TargetMode="External"/><Relationship Id="rId22" Type="http://schemas.openxmlformats.org/officeDocument/2006/relationships/hyperlink" Target="https://www.jacow.org/ipac2024/pdf/MOPC52.pdf" TargetMode="External"/><Relationship Id="rId27" Type="http://schemas.openxmlformats.org/officeDocument/2006/relationships/hyperlink" Target="https://www.jacow.org/ipac2024/pdf/TUPC81.pdf" TargetMode="External"/><Relationship Id="rId30" Type="http://schemas.openxmlformats.org/officeDocument/2006/relationships/hyperlink" Target="https://lpsc-indico.in2p3.fr/event/3268/contributions/7436/attachments/5454/8233/DIS2024Ce+BAF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18706-BE92-5674-8ED0-33DF2CC72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Placeholder 34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F4A7F67A-F711-D40B-01C6-A6770706EF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2A7D87-594F-52B2-2EA3-D41B34B42A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0609"/>
            <a:ext cx="8663938" cy="68600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AC87CA-8223-4766-DC0C-EF69FC2823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416" y="2125014"/>
            <a:ext cx="8155761" cy="919032"/>
          </a:xfrm>
        </p:spPr>
        <p:txBody>
          <a:bodyPr>
            <a:noAutofit/>
          </a:bodyPr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 Working Group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7C2221-BF13-0BB7-7CAB-FCDFA3F405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1416" y="3047266"/>
            <a:ext cx="8155761" cy="529861"/>
          </a:xfrm>
        </p:spPr>
        <p:txBody>
          <a:bodyPr>
            <a:noAutofit/>
          </a:bodyPr>
          <a:lstStyle/>
          <a:p>
            <a:r>
              <a:rPr lang="en-US" dirty="0"/>
              <a:t>3-Year R&amp;D Plan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1FD6E6E-8348-06B4-85C7-15104B0D7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400" dirty="0"/>
              <a:t>Joe Grames, CIS Dept. Head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CEEBFA1-2D11-2C9E-5C4A-9C08BAE97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6809" y="4761929"/>
            <a:ext cx="5999162" cy="501650"/>
          </a:xfrm>
        </p:spPr>
        <p:txBody>
          <a:bodyPr/>
          <a:lstStyle/>
          <a:p>
            <a:r>
              <a:rPr lang="en-US" dirty="0"/>
              <a:t>Positron Working Group Annual Meeting</a:t>
            </a:r>
          </a:p>
          <a:p>
            <a:r>
              <a:rPr lang="en-US" dirty="0"/>
              <a:t>March 24-26, 2025 @ Jefferson Lab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848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9CC798-DE58-4C86-DF75-57B8F78B1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1B88C4-45B0-6E58-E0C6-5FFAF95D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LERF injectors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4C8E11-B8C7-AF8A-E10E-9875E1915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>
                <a:solidFill>
                  <a:srgbClr val="FF0000"/>
                </a:solidFill>
              </a:rPr>
              <a:t>electron drive beam</a:t>
            </a:r>
            <a:r>
              <a:rPr lang="en-US" dirty="0">
                <a:solidFill>
                  <a:srgbClr val="000000"/>
                </a:solidFill>
              </a:rPr>
              <a:t> would be generated by a &gt;1 mA spin polarized electron source, then accelerated by SRF to &gt;100 MeV therefore creating &gt;100 kW of power to generate the matter/antimatter in a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</a:t>
            </a:r>
            <a:r>
              <a:rPr lang="en-US" i="1" dirty="0">
                <a:solidFill>
                  <a:srgbClr val="FF0000"/>
                </a:solidFill>
              </a:rPr>
              <a:t>positron secondary beam </a:t>
            </a:r>
            <a:r>
              <a:rPr lang="en-US" dirty="0">
                <a:solidFill>
                  <a:srgbClr val="000000"/>
                </a:solidFill>
              </a:rPr>
              <a:t>would be formed by a series of functional components to capture, define and form a bunch, with the high CW repetition rate of the drive beam.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F3FE76-5B05-EB51-EF20-CE45758D3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FECE3D7-F369-D68B-ACFF-20E11B0CB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6697" y="3339357"/>
            <a:ext cx="7050932" cy="2968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78415C-F8CD-F209-993C-E8ACF68E5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26" t="6071" r="10310" b="18385"/>
          <a:stretch/>
        </p:blipFill>
        <p:spPr>
          <a:xfrm>
            <a:off x="8528648" y="4314555"/>
            <a:ext cx="3003635" cy="1589369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BFA48E-3740-177E-5057-03D9748E5C15}"/>
              </a:ext>
            </a:extLst>
          </p:cNvPr>
          <p:cNvSpPr txBox="1"/>
          <p:nvPr/>
        </p:nvSpPr>
        <p:spPr>
          <a:xfrm>
            <a:off x="8734550" y="3548266"/>
            <a:ext cx="261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PhD thesis of Sami </a:t>
            </a:r>
            <a:r>
              <a:rPr lang="en-US" i="1" dirty="0" err="1">
                <a:solidFill>
                  <a:srgbClr val="FF0000"/>
                </a:solidFill>
              </a:rPr>
              <a:t>Habet</a:t>
            </a:r>
            <a:r>
              <a:rPr lang="en-US" i="1" dirty="0">
                <a:solidFill>
                  <a:srgbClr val="FF0000"/>
                </a:solidFill>
              </a:rPr>
              <a:t>, preliminary concept 2023</a:t>
            </a: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7D54126-8C4F-736F-8444-80CA49744E42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497999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57BE7-983C-0FB7-4357-953E6CE15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8A6B0C3-61C5-3844-B5CD-301641CCB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e</a:t>
            </a:r>
            <a:r>
              <a:rPr lang="en-US" baseline="30000" dirty="0"/>
              <a:t>+</a:t>
            </a:r>
            <a:r>
              <a:rPr lang="en-US" dirty="0"/>
              <a:t> source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39C397-D27F-9099-976C-4CAF39026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The most critical area for Ce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BAF will be the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injector, where the a high fidelity CW positron beam must be formed from essentially a beam dump.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Additionally we add to this a capability to produce the e</a:t>
            </a:r>
            <a:r>
              <a:rPr kumimoji="0" lang="en-US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beam from two very different parts (</a:t>
            </a:r>
            <a:r>
              <a:rPr lang="en-US" dirty="0">
                <a:solidFill>
                  <a:srgbClr val="000000"/>
                </a:solidFill>
              </a:rPr>
              <a:t>intensity vs. polarization)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the target distribution.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 last year’s workshop </a:t>
            </a:r>
            <a:r>
              <a:rPr lang="en-US" dirty="0">
                <a:solidFill>
                  <a:srgbClr val="000000"/>
                </a:solidFill>
              </a:rPr>
              <a:t>significant progress was shown for managing the &gt;100 kW of e</a:t>
            </a:r>
            <a:r>
              <a:rPr lang="en-US" baseline="30000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 beam power used to deliver the Watts of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beams extracted.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D5A30F8-4850-CCD3-291A-F20E5456A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B418D9-0ED3-4639-D025-EF8536D8E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739" y="3657281"/>
            <a:ext cx="5345082" cy="2556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415DFF-2C60-AF08-2406-102B3DF1214C}"/>
              </a:ext>
            </a:extLst>
          </p:cNvPr>
          <p:cNvSpPr txBox="1"/>
          <p:nvPr/>
        </p:nvSpPr>
        <p:spPr>
          <a:xfrm>
            <a:off x="7668031" y="4205699"/>
            <a:ext cx="629658" cy="25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F28950-B213-4E16-DE37-35F981E92E0A}"/>
              </a:ext>
            </a:extLst>
          </p:cNvPr>
          <p:cNvSpPr txBox="1"/>
          <p:nvPr/>
        </p:nvSpPr>
        <p:spPr>
          <a:xfrm>
            <a:off x="7663220" y="4883182"/>
            <a:ext cx="6374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FF0AC-A230-1E87-52D0-6977530F5BAE}"/>
              </a:ext>
            </a:extLst>
          </p:cNvPr>
          <p:cNvSpPr txBox="1"/>
          <p:nvPr/>
        </p:nvSpPr>
        <p:spPr>
          <a:xfrm rot="16200000">
            <a:off x="9428882" y="4431905"/>
            <a:ext cx="581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W10Cu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15E640-A497-3254-92FE-725A5B5DC083}"/>
              </a:ext>
            </a:extLst>
          </p:cNvPr>
          <p:cNvSpPr txBox="1"/>
          <p:nvPr/>
        </p:nvSpPr>
        <p:spPr>
          <a:xfrm rot="16200000">
            <a:off x="8955103" y="3801824"/>
            <a:ext cx="409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TZM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C86368-CCDE-0409-5337-74C67D52AE2E}"/>
              </a:ext>
            </a:extLst>
          </p:cNvPr>
          <p:cNvSpPr txBox="1"/>
          <p:nvPr/>
        </p:nvSpPr>
        <p:spPr>
          <a:xfrm>
            <a:off x="7633700" y="6182790"/>
            <a:ext cx="55470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F16DAF-9F28-F097-53DD-E1605A3CC9C4}"/>
              </a:ext>
            </a:extLst>
          </p:cNvPr>
          <p:cNvSpPr txBox="1"/>
          <p:nvPr/>
        </p:nvSpPr>
        <p:spPr>
          <a:xfrm rot="10800000" flipV="1">
            <a:off x="10175816" y="5115486"/>
            <a:ext cx="841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Cu Cavity</a:t>
            </a:r>
            <a:r>
              <a:rPr lang="en-US" sz="1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15929-97A5-6B7C-3685-0C0960791E64}"/>
              </a:ext>
            </a:extLst>
          </p:cNvPr>
          <p:cNvSpPr txBox="1"/>
          <p:nvPr/>
        </p:nvSpPr>
        <p:spPr>
          <a:xfrm>
            <a:off x="7737921" y="3509759"/>
            <a:ext cx="4834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Steel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47C590-C468-BB08-E7E4-C552783F6640}"/>
              </a:ext>
            </a:extLst>
          </p:cNvPr>
          <p:cNvCxnSpPr>
            <a:cxnSpLocks/>
          </p:cNvCxnSpPr>
          <p:nvPr/>
        </p:nvCxnSpPr>
        <p:spPr>
          <a:xfrm>
            <a:off x="11588309" y="5684616"/>
            <a:ext cx="0" cy="7545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433FC0C-A0FA-61ED-A24B-DB052B60661B}"/>
              </a:ext>
            </a:extLst>
          </p:cNvPr>
          <p:cNvSpPr txBox="1"/>
          <p:nvPr/>
        </p:nvSpPr>
        <p:spPr>
          <a:xfrm>
            <a:off x="10305661" y="4219406"/>
            <a:ext cx="629658" cy="257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Cu Coil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6BB987A-BA0D-7A9B-C323-7D2F9A91DD22}"/>
              </a:ext>
            </a:extLst>
          </p:cNvPr>
          <p:cNvCxnSpPr>
            <a:cxnSpLocks/>
          </p:cNvCxnSpPr>
          <p:nvPr/>
        </p:nvCxnSpPr>
        <p:spPr>
          <a:xfrm flipH="1" flipV="1">
            <a:off x="7345515" y="5709298"/>
            <a:ext cx="468527" cy="40993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0AA40E-0503-5932-8DE2-CC63E69166F7}"/>
              </a:ext>
            </a:extLst>
          </p:cNvPr>
          <p:cNvSpPr txBox="1"/>
          <p:nvPr/>
        </p:nvSpPr>
        <p:spPr>
          <a:xfrm>
            <a:off x="6408289" y="6163031"/>
            <a:ext cx="9401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Compensation</a:t>
            </a:r>
          </a:p>
          <a:p>
            <a:pPr algn="ctr"/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Solenoid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174430A-D61A-4AA5-81AD-3DC7B3CBC4C7}"/>
              </a:ext>
            </a:extLst>
          </p:cNvPr>
          <p:cNvCxnSpPr>
            <a:cxnSpLocks/>
            <a:stCxn id="21" idx="0"/>
          </p:cNvCxnSpPr>
          <p:nvPr/>
        </p:nvCxnSpPr>
        <p:spPr>
          <a:xfrm flipV="1">
            <a:off x="6878377" y="5395062"/>
            <a:ext cx="285608" cy="767969"/>
          </a:xfrm>
          <a:prstGeom prst="straightConnector1">
            <a:avLst/>
          </a:prstGeom>
          <a:ln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ACEEE5BD-427F-8570-9770-99091F469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8386" y="3653086"/>
            <a:ext cx="3320333" cy="2734694"/>
          </a:xfrm>
          <a:prstGeom prst="rect">
            <a:avLst/>
          </a:prstGeom>
        </p:spPr>
      </p:pic>
      <p:pic>
        <p:nvPicPr>
          <p:cNvPr id="30" name="Picture 10" descr="PRLMay2016illustration_F2b-01.jpg">
            <a:extLst>
              <a:ext uri="{FF2B5EF4-FFF2-40B4-BE49-F238E27FC236}">
                <a16:creationId xmlns:a16="http://schemas.microsoft.com/office/drawing/2014/main" id="{95742606-E3E8-762B-7C4C-1340FFD6C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241135" y="4295629"/>
            <a:ext cx="1891181" cy="1292306"/>
          </a:xfrm>
          <a:prstGeom prst="rect">
            <a:avLst/>
          </a:prstGeom>
        </p:spPr>
      </p:pic>
      <p:sp>
        <p:nvSpPr>
          <p:cNvPr id="31" name="Footer Placeholder 1">
            <a:extLst>
              <a:ext uri="{FF2B5EF4-FFF2-40B4-BE49-F238E27FC236}">
                <a16:creationId xmlns:a16="http://schemas.microsoft.com/office/drawing/2014/main" id="{532889DA-FB17-1D93-FBDD-74BFF7846BEF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F8C337F-8577-7E24-39A6-9CB046A47CA9}"/>
              </a:ext>
            </a:extLst>
          </p:cNvPr>
          <p:cNvSpPr/>
          <p:nvPr/>
        </p:nvSpPr>
        <p:spPr>
          <a:xfrm>
            <a:off x="4132729" y="4025153"/>
            <a:ext cx="233083" cy="1805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AFD15-04FC-ADD0-2D29-1E936A04BFC6}"/>
              </a:ext>
            </a:extLst>
          </p:cNvPr>
          <p:cNvSpPr txBox="1"/>
          <p:nvPr/>
        </p:nvSpPr>
        <p:spPr>
          <a:xfrm>
            <a:off x="4383434" y="4667818"/>
            <a:ext cx="1120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We decide on the working point.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7073A0-7890-FF0B-29EE-218D6C619D88}"/>
              </a:ext>
            </a:extLst>
          </p:cNvPr>
          <p:cNvCxnSpPr/>
          <p:nvPr/>
        </p:nvCxnSpPr>
        <p:spPr>
          <a:xfrm flipH="1" flipV="1">
            <a:off x="4365812" y="4295629"/>
            <a:ext cx="244321" cy="383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0371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6ACC9-1226-0429-C358-9B4976B4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AA30C88-B1C1-EC55-B9D8-6184E68FF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e</a:t>
            </a:r>
            <a:r>
              <a:rPr lang="en-US" baseline="30000" dirty="0"/>
              <a:t>+</a:t>
            </a:r>
            <a:r>
              <a:rPr lang="en-US" dirty="0"/>
              <a:t> injector at LERF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63A0A4-C7E1-D4F9-0D35-7BEC78A8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163578" cy="4891433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Colleagues from CIS, OPS, SRF, CASA </a:t>
            </a:r>
            <a:r>
              <a:rPr lang="en-US" dirty="0">
                <a:solidFill>
                  <a:srgbClr val="000000"/>
                </a:solidFill>
              </a:rPr>
              <a:t>are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working closely together </a:t>
            </a:r>
            <a:r>
              <a:rPr lang="en-US" dirty="0">
                <a:solidFill>
                  <a:srgbClr val="000000"/>
                </a:solidFill>
              </a:rPr>
              <a:t>to study and optimize the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trade-offs between intensity and bunch properties.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This involves generating/incorporating realistic EM fields and iteratively testing various configurations, keeping realistic engineering limits in mind.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To centralize and manage the evolving design the inaugural LDRD Strategic Hire was awarded, to create the staff scientist position of Positron Model Integrator.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F3CBAFD-8557-8FB1-E432-8EB478B82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D15581-BBB0-166A-923F-27749E0BFFC0}"/>
              </a:ext>
            </a:extLst>
          </p:cNvPr>
          <p:cNvSpPr txBox="1"/>
          <p:nvPr/>
        </p:nvSpPr>
        <p:spPr>
          <a:xfrm>
            <a:off x="433517" y="3998829"/>
            <a:ext cx="24996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Please Andriy Ushakov’s and </a:t>
            </a:r>
            <a:r>
              <a:rPr lang="en-US" i="1" dirty="0" err="1">
                <a:solidFill>
                  <a:srgbClr val="FF0000"/>
                </a:solidFill>
              </a:rPr>
              <a:t>Shaoheng</a:t>
            </a:r>
            <a:r>
              <a:rPr lang="en-US" i="1" dirty="0">
                <a:solidFill>
                  <a:srgbClr val="FF0000"/>
                </a:solidFill>
              </a:rPr>
              <a:t> Wang’s  presentations today beginning at 4:30pm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09830C-2420-9B72-C222-C18D0B73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23" y="3603707"/>
            <a:ext cx="8400483" cy="14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041634-2EEF-5493-98C9-39820C692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983" y="5442008"/>
            <a:ext cx="6961514" cy="11321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C93FC95-2EDC-B725-6658-868F0C3A755E}"/>
              </a:ext>
            </a:extLst>
          </p:cNvPr>
          <p:cNvSpPr txBox="1"/>
          <p:nvPr/>
        </p:nvSpPr>
        <p:spPr>
          <a:xfrm>
            <a:off x="1565360" y="5823395"/>
            <a:ext cx="1917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SRF alternative </a:t>
            </a:r>
            <a:r>
              <a:rPr lang="en-US" dirty="0">
                <a:sym typeface="Wingdings" pitchFamily="2" charset="2"/>
              </a:rPr>
              <a:t> </a:t>
            </a:r>
            <a:endParaRPr lang="en-US" dirty="0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1B4441BE-E99F-CCF2-CCC3-BEC37F425D0C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2227117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7015D-88CB-D0A0-3837-3053B255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C294D-15C3-DC49-78F7-5ABB95CB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</a:t>
            </a:r>
            <a:r>
              <a:rPr lang="en-US" baseline="30000" dirty="0"/>
              <a:t>+</a:t>
            </a:r>
            <a:r>
              <a:rPr lang="en-US" dirty="0"/>
              <a:t> R&amp;D Plan (FY25-FY27)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B756F0-A78E-5F60-F8B7-4C697FC3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7605F-97C8-32F2-296B-8AB48E03CE65}"/>
              </a:ext>
            </a:extLst>
          </p:cNvPr>
          <p:cNvSpPr txBox="1"/>
          <p:nvPr/>
        </p:nvSpPr>
        <p:spPr>
          <a:xfrm>
            <a:off x="509397" y="1585040"/>
            <a:ext cx="52492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evolve design &amp; develop new ideas to prepare the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 Critical Risk Areas 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starts an experimental program to address technical risk areas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Create e</a:t>
            </a:r>
            <a:r>
              <a:rPr lang="en-US" sz="24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testbed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Restore LERF 100 kW &amp; 10 MeV injector area to test prototype e+ targets &amp; mA e- photo-guns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EBCC-BA24-1B86-14BD-64FE3D21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352" y="1983108"/>
            <a:ext cx="5412014" cy="3605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BA4BD-159A-6EF2-93F6-9B494E86300E}"/>
              </a:ext>
            </a:extLst>
          </p:cNvPr>
          <p:cNvSpPr txBox="1"/>
          <p:nvPr/>
        </p:nvSpPr>
        <p:spPr>
          <a:xfrm>
            <a:off x="7281013" y="5593321"/>
            <a:ext cx="344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Neptune Statue Virginia Beach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882A7DE-D1F3-B156-2D9D-2EDFA6C0FA27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163039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E7DC93-DF78-38C9-5FA0-547C2609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362C294-B183-5445-BE16-F2B79956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– Degraded Beams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617B8-DC5E-E829-AE31-996CFA759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578106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intensity of the positron beam depends on the extent of the beam size (emittance), bunch length and energy spread is collected at the target.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Therefore it is especially important to quantify the acceptance of CEBAF at injection and through the first pass, as properties continue to improve with energy.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An LDRD (FY23-FY24) funded the design and construction of an e- beam degrader to test, in conjunction with usual e- beams, these limits.</a:t>
            </a:r>
            <a:endParaRPr lang="en-US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E9E9F1D-FD6D-2A5E-A737-83ABBE34B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7" name="Picture Placeholder 9">
            <a:extLst>
              <a:ext uri="{FF2B5EF4-FFF2-40B4-BE49-F238E27FC236}">
                <a16:creationId xmlns:a16="http://schemas.microsoft.com/office/drawing/2014/main" id="{E991CC20-141B-1D65-5F37-87191D785B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84" b="5384"/>
          <a:stretch/>
        </p:blipFill>
        <p:spPr>
          <a:xfrm>
            <a:off x="2557375" y="3637911"/>
            <a:ext cx="3274071" cy="2559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8A967-D505-EB00-F05E-1A1012578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068" y="3872123"/>
            <a:ext cx="4918116" cy="23249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C1B680F9-C55C-7551-3831-0AD74679A94E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DAD01F6-371B-0EB5-E4DC-8A3EA0B94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6" t="32699" r="38240" b="14270"/>
          <a:stretch/>
        </p:blipFill>
        <p:spPr bwMode="auto">
          <a:xfrm>
            <a:off x="835827" y="3637911"/>
            <a:ext cx="1194816" cy="259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97B3B3E-9966-AF9C-1072-0713E4EB4895}"/>
              </a:ext>
            </a:extLst>
          </p:cNvPr>
          <p:cNvCxnSpPr>
            <a:cxnSpLocks/>
          </p:cNvCxnSpPr>
          <p:nvPr/>
        </p:nvCxnSpPr>
        <p:spPr>
          <a:xfrm>
            <a:off x="2030643" y="4011168"/>
            <a:ext cx="1114893" cy="451104"/>
          </a:xfrm>
          <a:prstGeom prst="straightConnector1">
            <a:avLst/>
          </a:prstGeom>
          <a:ln w="28575"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B27F33-EEAF-6140-8323-B8B6E3E73DAB}"/>
              </a:ext>
            </a:extLst>
          </p:cNvPr>
          <p:cNvCxnSpPr>
            <a:cxnSpLocks/>
          </p:cNvCxnSpPr>
          <p:nvPr/>
        </p:nvCxnSpPr>
        <p:spPr>
          <a:xfrm flipV="1">
            <a:off x="5798620" y="4462272"/>
            <a:ext cx="1492196" cy="245582"/>
          </a:xfrm>
          <a:prstGeom prst="straightConnector1">
            <a:avLst/>
          </a:prstGeom>
          <a:ln w="28575"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4B800CC-DC02-D7E1-3E4E-033550FBF214}"/>
              </a:ext>
            </a:extLst>
          </p:cNvPr>
          <p:cNvSpPr txBox="1"/>
          <p:nvPr/>
        </p:nvSpPr>
        <p:spPr>
          <a:xfrm>
            <a:off x="8815126" y="3225792"/>
            <a:ext cx="2894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See Victor Lizarraga’s talk on Tuesday morning.</a:t>
            </a:r>
          </a:p>
        </p:txBody>
      </p:sp>
    </p:spTree>
    <p:extLst>
      <p:ext uri="{BB962C8B-B14F-4D97-AF65-F5344CB8AC3E}">
        <p14:creationId xmlns:p14="http://schemas.microsoft.com/office/powerpoint/2010/main" val="101355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0289C9-EC9F-EBA3-FA8F-3DE5E37F8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657AF53-0C78-CB99-0659-CB6F206C5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LDRD – Polarized Electron Milliampere Source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8D27D-116B-B774-9B75-F05B79C240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At CEBAF we can produce &gt;100 </a:t>
            </a:r>
            <a:r>
              <a:rPr lang="en-US" dirty="0" err="1">
                <a:solidFill>
                  <a:srgbClr val="000000"/>
                </a:solidFill>
              </a:rPr>
              <a:t>uA</a:t>
            </a:r>
            <a:r>
              <a:rPr lang="en-US" dirty="0">
                <a:solidFill>
                  <a:srgbClr val="000000"/>
                </a:solidFill>
              </a:rPr>
              <a:t> for ~months, want to increase this capability to &gt;1 mA for, enough necessary to provide the &gt;100 kW of beam power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An LDRD (FY25-FY26) was awarded to use a high current photogun at the Gun Test Stand to combine and test our best practices, as a foothold to reaching a goal of &gt;1000 C charge lifetime at &gt;1 mA, enabling weeks of steady operation.</a:t>
            </a:r>
            <a:endParaRPr lang="en-US" sz="1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AFBBDC2-C2A2-F20D-05DF-167DB1CC1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EA7CD57-7336-FE8B-5D30-5CE3D19E5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868" y="3523377"/>
            <a:ext cx="3783368" cy="27842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FCEB1CD-12C6-46CE-23E2-DC45301F6B89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C82A6-5ABE-FC6C-9877-470E1EA541FB}"/>
              </a:ext>
            </a:extLst>
          </p:cNvPr>
          <p:cNvSpPr txBox="1"/>
          <p:nvPr/>
        </p:nvSpPr>
        <p:spPr>
          <a:xfrm>
            <a:off x="14106144" y="-2109216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BDC984C-392F-2F4F-39EF-860E359CE238}"/>
              </a:ext>
            </a:extLst>
          </p:cNvPr>
          <p:cNvGrpSpPr/>
          <p:nvPr/>
        </p:nvGrpSpPr>
        <p:grpSpPr>
          <a:xfrm>
            <a:off x="943198" y="3523376"/>
            <a:ext cx="3206524" cy="2795843"/>
            <a:chOff x="309093" y="3719473"/>
            <a:chExt cx="3206524" cy="279584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4A25DE-4D48-F731-51D8-74E813D278CE}"/>
                </a:ext>
              </a:extLst>
            </p:cNvPr>
            <p:cNvSpPr/>
            <p:nvPr/>
          </p:nvSpPr>
          <p:spPr>
            <a:xfrm>
              <a:off x="309093" y="3719473"/>
              <a:ext cx="3206524" cy="278429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1111D1-3F88-3D7A-6522-77AB4D626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7533" y="3731020"/>
              <a:ext cx="2743200" cy="2784296"/>
            </a:xfrm>
            <a:prstGeom prst="rect">
              <a:avLst/>
            </a:prstGeom>
          </p:spPr>
        </p:pic>
      </p:grp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3DADE3B-DA47-D660-57A5-24BF950411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1" t="6485" r="12813"/>
          <a:stretch/>
        </p:blipFill>
        <p:spPr>
          <a:xfrm>
            <a:off x="8559873" y="3791712"/>
            <a:ext cx="2508787" cy="2527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CBCE803-D715-AD19-0592-0A18098BC0D9}"/>
              </a:ext>
            </a:extLst>
          </p:cNvPr>
          <p:cNvSpPr txBox="1"/>
          <p:nvPr/>
        </p:nvSpPr>
        <p:spPr>
          <a:xfrm>
            <a:off x="9536212" y="3118586"/>
            <a:ext cx="249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See Max Bruker’s talk on Tuesday morning.</a:t>
            </a:r>
          </a:p>
        </p:txBody>
      </p:sp>
    </p:spTree>
    <p:extLst>
      <p:ext uri="{BB962C8B-B14F-4D97-AF65-F5344CB8AC3E}">
        <p14:creationId xmlns:p14="http://schemas.microsoft.com/office/powerpoint/2010/main" val="3487975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1C2DFC-D890-68FA-9586-5DA0B10D1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882D3-5996-AF01-41AA-6DA7E4F62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Power Target Development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96A446-1321-4310-2D89-03EB8DD55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4280F3BD-2584-E65C-7D6B-8B36EF3C97E7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D39A9FF-0E6A-33DA-84C2-91E137F0B8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our present design about 15% of the beam power (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17 kW) will be deposited in the target, which needs to be extracted through cooling.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Recognizing the challenges related to the thermal, vacuum and physical integration of the target, the DOE is funding protypes target for two alternative technologies.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A </a:t>
            </a:r>
            <a:r>
              <a:rPr lang="en-US" sz="1800" i="1" dirty="0">
                <a:solidFill>
                  <a:srgbClr val="FF0000"/>
                </a:solidFill>
              </a:rPr>
              <a:t>solid rotating W target </a:t>
            </a:r>
            <a:r>
              <a:rPr lang="en-US" sz="1800" dirty="0">
                <a:solidFill>
                  <a:srgbClr val="000000"/>
                </a:solidFill>
              </a:rPr>
              <a:t>will be tested using a high power LERF laser lab and another </a:t>
            </a:r>
            <a:r>
              <a:rPr lang="en-US" sz="1800" i="1" dirty="0">
                <a:solidFill>
                  <a:srgbClr val="FF0000"/>
                </a:solidFill>
              </a:rPr>
              <a:t>liquid jet circulating </a:t>
            </a:r>
            <a:r>
              <a:rPr lang="en-US" sz="1800" i="1" dirty="0" err="1">
                <a:solidFill>
                  <a:srgbClr val="FF0000"/>
                </a:solidFill>
              </a:rPr>
              <a:t>GaInSn</a:t>
            </a:r>
            <a:r>
              <a:rPr lang="en-US" sz="1800" i="1" dirty="0">
                <a:solidFill>
                  <a:srgbClr val="FF0000"/>
                </a:solidFill>
              </a:rPr>
              <a:t> target </a:t>
            </a:r>
            <a:r>
              <a:rPr lang="en-US" sz="1800" dirty="0">
                <a:solidFill>
                  <a:srgbClr val="000000"/>
                </a:solidFill>
              </a:rPr>
              <a:t>will be tested with &gt;10’s kW of beam in the LERF..</a:t>
            </a: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05DB35-A317-E125-4E15-B1F96ACBB6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208" y="3842187"/>
            <a:ext cx="4300599" cy="26709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ED4157-2337-01C5-B1AA-86B6B416A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492" y="3340608"/>
            <a:ext cx="2613299" cy="31725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31EC14-BBF1-CA8A-33C7-75B8BC7043F7}"/>
              </a:ext>
            </a:extLst>
          </p:cNvPr>
          <p:cNvSpPr txBox="1"/>
          <p:nvPr/>
        </p:nvSpPr>
        <p:spPr>
          <a:xfrm>
            <a:off x="384205" y="4470120"/>
            <a:ext cx="2598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Please see </a:t>
            </a:r>
            <a:r>
              <a:rPr lang="en-US" i="1" dirty="0" err="1">
                <a:solidFill>
                  <a:srgbClr val="FF0000"/>
                </a:solidFill>
              </a:rPr>
              <a:t>Silviu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 err="1">
                <a:solidFill>
                  <a:srgbClr val="FF0000"/>
                </a:solidFill>
              </a:rPr>
              <a:t>Covrig’s</a:t>
            </a:r>
            <a:r>
              <a:rPr lang="en-US" i="1" dirty="0">
                <a:solidFill>
                  <a:srgbClr val="FF0000"/>
                </a:solidFill>
              </a:rPr>
              <a:t> and Val </a:t>
            </a:r>
            <a:r>
              <a:rPr lang="en-US" i="1" dirty="0" err="1">
                <a:solidFill>
                  <a:srgbClr val="FF0000"/>
                </a:solidFill>
              </a:rPr>
              <a:t>Kostroun’s</a:t>
            </a:r>
            <a:r>
              <a:rPr lang="en-US" i="1" dirty="0">
                <a:solidFill>
                  <a:srgbClr val="FF0000"/>
                </a:solidFill>
              </a:rPr>
              <a:t> interesting presentations Tuesday morning.</a:t>
            </a:r>
          </a:p>
        </p:txBody>
      </p:sp>
    </p:spTree>
    <p:extLst>
      <p:ext uri="{BB962C8B-B14F-4D97-AF65-F5344CB8AC3E}">
        <p14:creationId xmlns:p14="http://schemas.microsoft.com/office/powerpoint/2010/main" val="1737727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7015D-88CB-D0A0-3837-3053B255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C294D-15C3-DC49-78F7-5ABB95CB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</a:t>
            </a:r>
            <a:r>
              <a:rPr lang="en-US" baseline="30000" dirty="0"/>
              <a:t>+</a:t>
            </a:r>
            <a:r>
              <a:rPr lang="en-US" dirty="0"/>
              <a:t> R&amp;D Plan (FY25-FY27)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B756F0-A78E-5F60-F8B7-4C697FC3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7605F-97C8-32F2-296B-8AB48E03CE65}"/>
              </a:ext>
            </a:extLst>
          </p:cNvPr>
          <p:cNvSpPr txBox="1"/>
          <p:nvPr/>
        </p:nvSpPr>
        <p:spPr>
          <a:xfrm>
            <a:off x="509397" y="1585040"/>
            <a:ext cx="52492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evolve design &amp; develop new ideas to prepare the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Address Critical Risk Areas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starts an experimental program to address technical risk areas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e</a:t>
            </a:r>
            <a:r>
              <a:rPr lang="en-US" sz="2400" b="1" i="1" baseline="30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testbed 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Restore LERF 100 kW &amp; 10 MeV injector area to test prototype e+ targets &amp; mA e- photo-guns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EBCC-BA24-1B86-14BD-64FE3D21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352" y="1983108"/>
            <a:ext cx="5412014" cy="3605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BA4BD-159A-6EF2-93F6-9B494E86300E}"/>
              </a:ext>
            </a:extLst>
          </p:cNvPr>
          <p:cNvSpPr txBox="1"/>
          <p:nvPr/>
        </p:nvSpPr>
        <p:spPr>
          <a:xfrm>
            <a:off x="7281013" y="5593321"/>
            <a:ext cx="344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Neptune Statue Virginia Beach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41BCBE5D-A4FB-0DD1-752D-0C2DC701186D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050859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F0775-5F05-E36B-D550-A38A3170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0523831-84E4-5C68-F506-94B99A2A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a wonderful facility for JLAB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E7BA97C-4011-9707-3BE4-41234472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F12CB-0E5A-7245-CD19-B88315F91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21" t="7037" r="24242" b="4519"/>
          <a:stretch/>
        </p:blipFill>
        <p:spPr>
          <a:xfrm rot="5400000">
            <a:off x="3672810" y="1093705"/>
            <a:ext cx="3206074" cy="7876663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2183FCF-6587-5E17-87F4-05D7CD4C4C82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61B71E36-721E-DDCA-A815-A2E838BF00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578106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LERF previously housed a world-record mA-class ERL and FEL, creating an excellent infrastructure for SRF, shielding, and electrical/gas/cryogenic services that we need for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Over the next few years the LERF is prescribed to several DOE mission objectives, commissioning LCLS-II and EIC CM’s and developing compact high power beams.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 Ce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BAF R&amp;D working group would like to use a corner of the LERF as a testbed for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R&amp;D.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7C9A285-96D0-4675-9907-3D800CFD2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6282" y="3549761"/>
            <a:ext cx="2620306" cy="18029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1C665F-6740-26CA-BA9F-2A158AE59662}"/>
              </a:ext>
            </a:extLst>
          </p:cNvPr>
          <p:cNvSpPr txBox="1"/>
          <p:nvPr/>
        </p:nvSpPr>
        <p:spPr>
          <a:xfrm>
            <a:off x="1728012" y="5917790"/>
            <a:ext cx="249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Layout and schedule courtesy Kevin Jordan</a:t>
            </a:r>
          </a:p>
        </p:txBody>
      </p:sp>
    </p:spTree>
    <p:extLst>
      <p:ext uri="{BB962C8B-B14F-4D97-AF65-F5344CB8AC3E}">
        <p14:creationId xmlns:p14="http://schemas.microsoft.com/office/powerpoint/2010/main" val="1340230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482089-7D65-600D-F02F-628DDA3AE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AD36C2-3E30-600D-3C2F-2C7F54890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100kW/10MeV test stand for e</a:t>
            </a:r>
            <a:r>
              <a:rPr lang="en-US" baseline="30000" dirty="0"/>
              <a:t>-</a:t>
            </a:r>
            <a:r>
              <a:rPr lang="en-US" dirty="0"/>
              <a:t>/e</a:t>
            </a:r>
            <a:r>
              <a:rPr lang="en-US" baseline="30000" dirty="0"/>
              <a:t>+</a:t>
            </a:r>
            <a:r>
              <a:rPr lang="en-US" dirty="0"/>
              <a:t> sources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83D09B7-85BC-E947-CFF0-7CBCD9225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9415BD-BDD0-9376-4EFA-3CE5AD0C3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742" y="1414272"/>
            <a:ext cx="9508957" cy="491177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90BB6E8-9043-A0E0-2BEF-385B75F587EF}"/>
              </a:ext>
            </a:extLst>
          </p:cNvPr>
          <p:cNvCxnSpPr>
            <a:cxnSpLocks/>
          </p:cNvCxnSpPr>
          <p:nvPr/>
        </p:nvCxnSpPr>
        <p:spPr>
          <a:xfrm flipH="1" flipV="1">
            <a:off x="8668512" y="2755392"/>
            <a:ext cx="316992" cy="1426464"/>
          </a:xfrm>
          <a:prstGeom prst="straightConnector1">
            <a:avLst/>
          </a:prstGeom>
          <a:ln w="28575"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C711082-5EC2-B55E-F592-C80AEF1B3660}"/>
              </a:ext>
            </a:extLst>
          </p:cNvPr>
          <p:cNvCxnSpPr>
            <a:cxnSpLocks/>
          </p:cNvCxnSpPr>
          <p:nvPr/>
        </p:nvCxnSpPr>
        <p:spPr>
          <a:xfrm flipH="1" flipV="1">
            <a:off x="6778752" y="3304032"/>
            <a:ext cx="1120603" cy="1459794"/>
          </a:xfrm>
          <a:prstGeom prst="straightConnector1">
            <a:avLst/>
          </a:prstGeom>
          <a:ln w="28575"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2BEB808-5784-DBC3-120C-4F392BB92F7B}"/>
              </a:ext>
            </a:extLst>
          </p:cNvPr>
          <p:cNvCxnSpPr>
            <a:cxnSpLocks/>
          </p:cNvCxnSpPr>
          <p:nvPr/>
        </p:nvCxnSpPr>
        <p:spPr>
          <a:xfrm flipH="1" flipV="1">
            <a:off x="4985407" y="4831675"/>
            <a:ext cx="1927457" cy="524053"/>
          </a:xfrm>
          <a:prstGeom prst="straightConnector1">
            <a:avLst/>
          </a:prstGeom>
          <a:ln w="28575"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FC600CA-70C9-49E2-EE43-44B691534771}"/>
              </a:ext>
            </a:extLst>
          </p:cNvPr>
          <p:cNvCxnSpPr>
            <a:cxnSpLocks/>
          </p:cNvCxnSpPr>
          <p:nvPr/>
        </p:nvCxnSpPr>
        <p:spPr>
          <a:xfrm flipH="1" flipV="1">
            <a:off x="3964663" y="5472449"/>
            <a:ext cx="1375433" cy="408432"/>
          </a:xfrm>
          <a:prstGeom prst="straightConnector1">
            <a:avLst/>
          </a:prstGeom>
          <a:ln w="28575"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0AD52D9-FCE1-8BE3-0808-97977E279810}"/>
              </a:ext>
            </a:extLst>
          </p:cNvPr>
          <p:cNvSpPr txBox="1"/>
          <p:nvPr/>
        </p:nvSpPr>
        <p:spPr>
          <a:xfrm>
            <a:off x="8544492" y="4286191"/>
            <a:ext cx="2506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Photogun (500kV/10mA)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54405D-0B2D-89B4-D04C-86E8C2935126}"/>
              </a:ext>
            </a:extLst>
          </p:cNvPr>
          <p:cNvSpPr txBox="1"/>
          <p:nvPr/>
        </p:nvSpPr>
        <p:spPr>
          <a:xfrm>
            <a:off x="7406051" y="4768369"/>
            <a:ext cx="259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Cryounit</a:t>
            </a:r>
            <a:r>
              <a:rPr lang="en-US" dirty="0">
                <a:solidFill>
                  <a:srgbClr val="C00000"/>
                </a:solidFill>
              </a:rPr>
              <a:t> (10MeV/100kW)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F4F66A-38EB-6FC0-0695-BB6284829CFC}"/>
              </a:ext>
            </a:extLst>
          </p:cNvPr>
          <p:cNvSpPr txBox="1"/>
          <p:nvPr/>
        </p:nvSpPr>
        <p:spPr>
          <a:xfrm>
            <a:off x="6388959" y="5360271"/>
            <a:ext cx="356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Beamline (Magnets, RF, Diagnostics)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23891DF-89B8-8DD2-D39C-B7F19A50E0CC}"/>
              </a:ext>
            </a:extLst>
          </p:cNvPr>
          <p:cNvSpPr txBox="1"/>
          <p:nvPr/>
        </p:nvSpPr>
        <p:spPr>
          <a:xfrm>
            <a:off x="4975438" y="5885424"/>
            <a:ext cx="725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Irradiation of prototype targets (Shielding, Dumps, Diagnostics, Collection?)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D14C17B-E2F0-E000-72E8-6CB88A0C9ED0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D47407E-6EBD-CD93-5E86-4184E49A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5" y="1319201"/>
            <a:ext cx="4924364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Injector beam line drawings exist, but need to first be modernized to NX CAD.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Then, modifications to incorporate the beamlines, prototype targets and a new high power dump could also happen.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In the meantime, two important activities may proceed.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5508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8DC822-408F-8547-A44F-778FE6A4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CF16623-90C8-411C-1FCF-37E306F8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F29C0-2876-CA4F-44D5-57DFB81571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12 GeV Ce</a:t>
            </a:r>
            <a:r>
              <a:rPr lang="en-US" sz="2800" baseline="30000" dirty="0"/>
              <a:t>+</a:t>
            </a:r>
            <a:r>
              <a:rPr lang="en-US" sz="2800" dirty="0"/>
              <a:t>BAF Concept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Three pronged e</a:t>
            </a:r>
            <a:r>
              <a:rPr lang="en-US" sz="2800" baseline="30000" dirty="0"/>
              <a:t>+</a:t>
            </a:r>
            <a:r>
              <a:rPr lang="en-US" sz="2800" dirty="0"/>
              <a:t> R&amp;D plan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Looking ahead</a:t>
            </a:r>
          </a:p>
          <a:p>
            <a:pPr marL="457200" indent="-457200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Preparing for PAC53</a:t>
            </a:r>
          </a:p>
          <a:p>
            <a:endParaRPr lang="en-US" sz="280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92DC5A8-79E6-D316-FEF6-C65B0717C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AED18FFD-B9E9-01A6-74C8-C4819A9918E7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28230654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B55DA6F-8B86-C5E5-C437-5641F0A09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A611AD-6B1B-7467-EFCE-8683DA63A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restoring the photogun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297D83-5C61-022A-2F23-29AC82A2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B2ED4BF-D724-9ADB-8AFA-EC699ED32F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46" r="9298"/>
          <a:stretch/>
        </p:blipFill>
        <p:spPr>
          <a:xfrm>
            <a:off x="1176448" y="2843757"/>
            <a:ext cx="5151199" cy="348229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E558127-4434-3FA8-1339-3D0CAB9E4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3" t="7263" r="-152" b="16767"/>
          <a:stretch/>
        </p:blipFill>
        <p:spPr>
          <a:xfrm>
            <a:off x="6857586" y="2501963"/>
            <a:ext cx="3997358" cy="1637379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EB0EE877-EAA6-FB65-1ACE-11139A5BE87F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pic>
        <p:nvPicPr>
          <p:cNvPr id="7" name="Picture 6" descr="DCgun_normal">
            <a:extLst>
              <a:ext uri="{FF2B5EF4-FFF2-40B4-BE49-F238E27FC236}">
                <a16:creationId xmlns:a16="http://schemas.microsoft.com/office/drawing/2014/main" id="{70EEEA04-AFFF-DBA0-7F5B-17D27B883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86" y="4240622"/>
            <a:ext cx="3997358" cy="2551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5579E05-3A9D-E572-163C-55859C4C7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0822201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Perform required PM to enable the 500 kV/10 mA PS operation.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Heat clean and activate a GaAs sample in the photogun.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Restore vacuum to the drive laser light box.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228A5-2038-2ED7-F732-5FE04E517830}"/>
              </a:ext>
            </a:extLst>
          </p:cNvPr>
          <p:cNvSpPr txBox="1"/>
          <p:nvPr/>
        </p:nvSpPr>
        <p:spPr>
          <a:xfrm>
            <a:off x="1560576" y="4123238"/>
            <a:ext cx="97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HVPS</a:t>
            </a:r>
            <a:endParaRPr lang="en-US" sz="2400" b="1" baseline="-25000" dirty="0">
              <a:solidFill>
                <a:srgbClr val="FFFF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41C383-72F1-CB96-866F-CCA9776FEAEF}"/>
              </a:ext>
            </a:extLst>
          </p:cNvPr>
          <p:cNvSpPr txBox="1"/>
          <p:nvPr/>
        </p:nvSpPr>
        <p:spPr>
          <a:xfrm>
            <a:off x="5120640" y="4859544"/>
            <a:ext cx="97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Photogun</a:t>
            </a:r>
            <a:endParaRPr lang="en-US" sz="2400" b="1" baseline="-25000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1591C4-80E7-F60E-4B62-E760DA5243A8}"/>
              </a:ext>
            </a:extLst>
          </p:cNvPr>
          <p:cNvSpPr txBox="1"/>
          <p:nvPr/>
        </p:nvSpPr>
        <p:spPr>
          <a:xfrm>
            <a:off x="3711603" y="4949405"/>
            <a:ext cx="97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SF6 Joint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D24B22-6535-4328-F4AF-D844CF1BA7EB}"/>
              </a:ext>
            </a:extLst>
          </p:cNvPr>
          <p:cNvSpPr txBox="1"/>
          <p:nvPr/>
        </p:nvSpPr>
        <p:spPr>
          <a:xfrm>
            <a:off x="8515463" y="997326"/>
            <a:ext cx="2615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Photogun plan and photos courtesy Carlos Hernandez-Garcia</a:t>
            </a:r>
          </a:p>
        </p:txBody>
      </p:sp>
    </p:spTree>
    <p:extLst>
      <p:ext uri="{BB962C8B-B14F-4D97-AF65-F5344CB8AC3E}">
        <p14:creationId xmlns:p14="http://schemas.microsoft.com/office/powerpoint/2010/main" val="1593428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215F8E-6A04-5C03-11B1-9B9D35DE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5897EB-900B-000A-2D3A-B6BD40F22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refurbishing the QCM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550EA7C-8142-305F-66F7-E68B5EA56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4EC176-7B15-3045-E16B-9DBF787461A3}"/>
              </a:ext>
            </a:extLst>
          </p:cNvPr>
          <p:cNvGrpSpPr/>
          <p:nvPr/>
        </p:nvGrpSpPr>
        <p:grpSpPr>
          <a:xfrm>
            <a:off x="7949888" y="2985365"/>
            <a:ext cx="3928533" cy="369332"/>
            <a:chOff x="3911600" y="1042561"/>
            <a:chExt cx="3928533" cy="369332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E4E6AD0-E4AC-6D13-F151-08D32777AEB3}"/>
                </a:ext>
              </a:extLst>
            </p:cNvPr>
            <p:cNvCxnSpPr/>
            <p:nvPr/>
          </p:nvCxnSpPr>
          <p:spPr>
            <a:xfrm>
              <a:off x="3911600" y="1405467"/>
              <a:ext cx="3928533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4E63683-07EE-BAB2-5FCA-43B2C510E4F6}"/>
                </a:ext>
              </a:extLst>
            </p:cNvPr>
            <p:cNvSpPr txBox="1"/>
            <p:nvPr/>
          </p:nvSpPr>
          <p:spPr>
            <a:xfrm>
              <a:off x="3911600" y="1042561"/>
              <a:ext cx="39285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Beam Direction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AC9838-D805-A6D1-687A-7840212E7A8F}"/>
              </a:ext>
            </a:extLst>
          </p:cNvPr>
          <p:cNvGrpSpPr/>
          <p:nvPr/>
        </p:nvGrpSpPr>
        <p:grpSpPr>
          <a:xfrm>
            <a:off x="7652987" y="3413972"/>
            <a:ext cx="4311797" cy="2958968"/>
            <a:chOff x="3212304" y="1907265"/>
            <a:chExt cx="5767391" cy="395786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72FA48-C6BD-2AF3-4EC0-82596FB7B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12304" y="1907265"/>
              <a:ext cx="5767391" cy="3957869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8644399-153C-91A9-F506-42518FF5FB33}"/>
                </a:ext>
              </a:extLst>
            </p:cNvPr>
            <p:cNvCxnSpPr/>
            <p:nvPr/>
          </p:nvCxnSpPr>
          <p:spPr>
            <a:xfrm>
              <a:off x="3578089" y="3806687"/>
              <a:ext cx="5317434" cy="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3448500-D824-AB49-7AB8-1D712B69C538}"/>
              </a:ext>
            </a:extLst>
          </p:cNvPr>
          <p:cNvSpPr txBox="1"/>
          <p:nvPr/>
        </p:nvSpPr>
        <p:spPr>
          <a:xfrm>
            <a:off x="526765" y="1251960"/>
            <a:ext cx="84979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Two (2) Cornell/CEBAF-style 5-cell superconducting cavities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Indium vacuum seals, shared liquid helium vessel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Modifications for higher power operation at 10 mA, 10 MeV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RF windows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Thermal anchoring of the cold RF waveguide</a:t>
            </a:r>
          </a:p>
          <a:p>
            <a:pPr marL="460375" lvl="1" indent="-233363">
              <a:buFont typeface="Arial" panose="020B0604020202020204" pitchFamily="34" charset="0"/>
              <a:buChar char="•"/>
            </a:pPr>
            <a:r>
              <a:rPr lang="en-US" dirty="0"/>
              <a:t>Thermal anchoring of the cavity higher order mode RF dampers</a:t>
            </a:r>
            <a:br>
              <a:rPr lang="en-US" dirty="0"/>
            </a:br>
            <a:r>
              <a:rPr lang="en-US" dirty="0"/>
              <a:t>to thermal shield instead of into 2K liquid helium bath</a:t>
            </a:r>
          </a:p>
          <a:p>
            <a:pPr marL="227013" indent="-227013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To be refurbished </a:t>
            </a:r>
          </a:p>
          <a:p>
            <a:pPr marL="684213" lvl="1" indent="-227013">
              <a:buFont typeface="Arial" panose="020B0604020202020204" pitchFamily="34" charset="0"/>
              <a:buChar char="•"/>
            </a:pPr>
            <a:r>
              <a:rPr lang="en-US" dirty="0"/>
              <a:t>Repair helium-to-insulation vacuum leak</a:t>
            </a:r>
          </a:p>
          <a:p>
            <a:pPr marL="684213" lvl="1" indent="-227013">
              <a:buFont typeface="Arial" panose="020B0604020202020204" pitchFamily="34" charset="0"/>
              <a:buChar char="•"/>
            </a:pPr>
            <a:r>
              <a:rPr lang="en-US" dirty="0"/>
              <a:t>Process cavities to ensure optimal performance</a:t>
            </a:r>
          </a:p>
          <a:p>
            <a:pPr marL="3175" indent="-233363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C62CFBD-C137-87AD-F490-D6484CF69E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802" y="1228933"/>
            <a:ext cx="4302166" cy="16579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AA28038-4C11-680E-6C46-FBA3D0BC6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168" r="34259" b="21635"/>
          <a:stretch/>
        </p:blipFill>
        <p:spPr>
          <a:xfrm>
            <a:off x="3767016" y="4295144"/>
            <a:ext cx="3390826" cy="2173933"/>
          </a:xfrm>
          <a:prstGeom prst="rect">
            <a:avLst/>
          </a:prstGeom>
        </p:spPr>
      </p:pic>
      <p:sp>
        <p:nvSpPr>
          <p:cNvPr id="20" name="Left Arrow 19">
            <a:extLst>
              <a:ext uri="{FF2B5EF4-FFF2-40B4-BE49-F238E27FC236}">
                <a16:creationId xmlns:a16="http://schemas.microsoft.com/office/drawing/2014/main" id="{C89BDF68-6646-BAC1-D279-407215D85987}"/>
              </a:ext>
            </a:extLst>
          </p:cNvPr>
          <p:cNvSpPr/>
          <p:nvPr/>
        </p:nvSpPr>
        <p:spPr>
          <a:xfrm rot="10800000" flipV="1">
            <a:off x="2492948" y="5222265"/>
            <a:ext cx="1436402" cy="575275"/>
          </a:xfrm>
          <a:prstGeom prst="lef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</a:t>
            </a:r>
          </a:p>
        </p:txBody>
      </p:sp>
      <p:sp>
        <p:nvSpPr>
          <p:cNvPr id="21" name="Left Arrow 20">
            <a:extLst>
              <a:ext uri="{FF2B5EF4-FFF2-40B4-BE49-F238E27FC236}">
                <a16:creationId xmlns:a16="http://schemas.microsoft.com/office/drawing/2014/main" id="{8778C06B-8354-7BB5-97F7-EA15BD5FB391}"/>
              </a:ext>
            </a:extLst>
          </p:cNvPr>
          <p:cNvSpPr/>
          <p:nvPr/>
        </p:nvSpPr>
        <p:spPr>
          <a:xfrm>
            <a:off x="2492948" y="4484990"/>
            <a:ext cx="1436402" cy="598080"/>
          </a:xfrm>
          <a:prstGeom prst="leftArrow">
            <a:avLst/>
          </a:prstGeom>
          <a:solidFill>
            <a:srgbClr val="009A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OUT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6E43AA-2CDB-0345-5283-105BE9908CEF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6F42A-E02D-67ED-328E-77892FF834CE}"/>
              </a:ext>
            </a:extLst>
          </p:cNvPr>
          <p:cNvSpPr txBox="1"/>
          <p:nvPr/>
        </p:nvSpPr>
        <p:spPr>
          <a:xfrm>
            <a:off x="66055" y="4621405"/>
            <a:ext cx="2179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QCM layout and refurbishment plan courtesy Roger </a:t>
            </a:r>
            <a:r>
              <a:rPr lang="en-US" i="1" dirty="0" err="1">
                <a:solidFill>
                  <a:srgbClr val="FF0000"/>
                </a:solidFill>
              </a:rPr>
              <a:t>Ruber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08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C5A2FD-8FDB-CB0A-8AD4-1614D589A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728FD9-2AC5-AD25-0D59-04EFC7FC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LERF – restoration plan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FEB74B-8BF7-865B-A948-E05507BD4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0549406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Essentially all of the CEBAF groups and resources come into play.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Most systems require PM and many require upgrades to be supported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 preliminary estimate made a year ago estimated the restoration ~$3M.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Groups are refining this estimate, with a priority given to essential scope.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The objective is bring LERF on-line by time other funding projects are maturing.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8FDDD37-4C64-7E58-3852-436AE5844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9063BE36-5FBB-9491-D90B-0C2C85C9AE20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40525827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777099AD-3094-5CD2-62D2-B0586917B7BE}"/>
              </a:ext>
            </a:extLst>
          </p:cNvPr>
          <p:cNvCxnSpPr>
            <a:cxnSpLocks/>
          </p:cNvCxnSpPr>
          <p:nvPr/>
        </p:nvCxnSpPr>
        <p:spPr>
          <a:xfrm>
            <a:off x="9458161" y="1841513"/>
            <a:ext cx="0" cy="33598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FF5A3808-7B9A-14FA-9556-6EDFFAC9AB24}"/>
              </a:ext>
            </a:extLst>
          </p:cNvPr>
          <p:cNvCxnSpPr>
            <a:cxnSpLocks/>
          </p:cNvCxnSpPr>
          <p:nvPr/>
        </p:nvCxnSpPr>
        <p:spPr>
          <a:xfrm>
            <a:off x="3352015" y="1861077"/>
            <a:ext cx="0" cy="33598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A89C92F-B56B-0E61-9476-76EBB5008779}"/>
              </a:ext>
            </a:extLst>
          </p:cNvPr>
          <p:cNvCxnSpPr>
            <a:cxnSpLocks/>
          </p:cNvCxnSpPr>
          <p:nvPr/>
        </p:nvCxnSpPr>
        <p:spPr>
          <a:xfrm>
            <a:off x="6375631" y="1861077"/>
            <a:ext cx="0" cy="33598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DD5CEF-F45E-6819-B92F-AE1E8D7DF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08998F-C63E-9580-A438-54A7A991F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 the 3-year R&amp;D strategy been successful?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9F1FBED-C36E-B349-571E-C57F86A3F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BECB943A-1514-0673-8BB7-DAF7550B73DC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DD0910A-8466-00AA-16EF-F62CDB877D77}"/>
              </a:ext>
            </a:extLst>
          </p:cNvPr>
          <p:cNvSpPr/>
          <p:nvPr/>
        </p:nvSpPr>
        <p:spPr>
          <a:xfrm>
            <a:off x="129163" y="2091229"/>
            <a:ext cx="11933673" cy="3129715"/>
          </a:xfrm>
          <a:prstGeom prst="rect">
            <a:avLst/>
          </a:prstGeom>
          <a:solidFill>
            <a:srgbClr val="ED7D31">
              <a:lumMod val="40000"/>
              <a:lumOff val="60000"/>
              <a:alpha val="35467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71F5E1-A921-CE45-C452-1BEDA50DF666}"/>
              </a:ext>
            </a:extLst>
          </p:cNvPr>
          <p:cNvSpPr txBox="1"/>
          <p:nvPr/>
        </p:nvSpPr>
        <p:spPr>
          <a:xfrm>
            <a:off x="1639725" y="171028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F3DE28-C2F9-AEEA-129D-CB72AEBC68F8}"/>
              </a:ext>
            </a:extLst>
          </p:cNvPr>
          <p:cNvSpPr txBox="1"/>
          <p:nvPr/>
        </p:nvSpPr>
        <p:spPr>
          <a:xfrm>
            <a:off x="4458465" y="17031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7F4D140-8EF5-36D0-A831-169ACA4BBBAC}"/>
              </a:ext>
            </a:extLst>
          </p:cNvPr>
          <p:cNvSpPr txBox="1"/>
          <p:nvPr/>
        </p:nvSpPr>
        <p:spPr>
          <a:xfrm>
            <a:off x="7509024" y="171028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AC55BFA-F872-13FF-CAE9-03105B6169B4}"/>
              </a:ext>
            </a:extLst>
          </p:cNvPr>
          <p:cNvSpPr txBox="1"/>
          <p:nvPr/>
        </p:nvSpPr>
        <p:spPr>
          <a:xfrm>
            <a:off x="10368889" y="171028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FY27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EEB0F977-20AF-B343-D581-D4139EA736A6}"/>
              </a:ext>
            </a:extLst>
          </p:cNvPr>
          <p:cNvCxnSpPr>
            <a:cxnSpLocks/>
          </p:cNvCxnSpPr>
          <p:nvPr/>
        </p:nvCxnSpPr>
        <p:spPr>
          <a:xfrm flipH="1">
            <a:off x="246610" y="2058594"/>
            <a:ext cx="11529727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B662F28-67B5-971D-675F-9D2DF9558875}"/>
              </a:ext>
            </a:extLst>
          </p:cNvPr>
          <p:cNvSpPr txBox="1"/>
          <p:nvPr/>
        </p:nvSpPr>
        <p:spPr>
          <a:xfrm>
            <a:off x="2764791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FB061C6-17AE-140B-CE32-46531C09FC5D}"/>
              </a:ext>
            </a:extLst>
          </p:cNvPr>
          <p:cNvSpPr txBox="1"/>
          <p:nvPr/>
        </p:nvSpPr>
        <p:spPr>
          <a:xfrm>
            <a:off x="5932609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92FC94D-8EFA-3073-20A4-365CCC62A3F7}"/>
              </a:ext>
            </a:extLst>
          </p:cNvPr>
          <p:cNvSpPr txBox="1"/>
          <p:nvPr/>
        </p:nvSpPr>
        <p:spPr>
          <a:xfrm>
            <a:off x="8897578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2E6E398-047B-24D7-DD18-7EF29D230D9E}"/>
              </a:ext>
            </a:extLst>
          </p:cNvPr>
          <p:cNvSpPr txBox="1"/>
          <p:nvPr/>
        </p:nvSpPr>
        <p:spPr>
          <a:xfrm>
            <a:off x="11334928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2027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0D9CEF0F-3536-09C4-4BC8-73DA82AB9511}"/>
              </a:ext>
            </a:extLst>
          </p:cNvPr>
          <p:cNvSpPr/>
          <p:nvPr/>
        </p:nvSpPr>
        <p:spPr>
          <a:xfrm>
            <a:off x="3569677" y="4811875"/>
            <a:ext cx="2721873" cy="338632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 - Restore GTS Photogun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265B1F8-D6D7-87BC-4C6F-70EF9038EDD8}"/>
              </a:ext>
            </a:extLst>
          </p:cNvPr>
          <p:cNvSpPr txBox="1"/>
          <p:nvPr/>
        </p:nvSpPr>
        <p:spPr>
          <a:xfrm>
            <a:off x="115889" y="2122759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LDRD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DFE39AA-4E81-FB62-DA9E-9E190C5CBB42}"/>
              </a:ext>
            </a:extLst>
          </p:cNvPr>
          <p:cNvCxnSpPr>
            <a:cxnSpLocks/>
          </p:cNvCxnSpPr>
          <p:nvPr/>
        </p:nvCxnSpPr>
        <p:spPr>
          <a:xfrm>
            <a:off x="1864885" y="2088103"/>
            <a:ext cx="0" cy="3092724"/>
          </a:xfrm>
          <a:prstGeom prst="line">
            <a:avLst/>
          </a:prstGeom>
          <a:noFill/>
          <a:ln w="4762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1C87BE45-6F04-39AF-10B6-413E88D46B78}"/>
              </a:ext>
            </a:extLst>
          </p:cNvPr>
          <p:cNvSpPr/>
          <p:nvPr/>
        </p:nvSpPr>
        <p:spPr>
          <a:xfrm>
            <a:off x="1118284" y="2348294"/>
            <a:ext cx="2140753" cy="27847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LDRD  – Install degrader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DB9667C-D6CA-7AA8-C5E8-F41AF1E5AC3A}"/>
              </a:ext>
            </a:extLst>
          </p:cNvPr>
          <p:cNvSpPr/>
          <p:nvPr/>
        </p:nvSpPr>
        <p:spPr>
          <a:xfrm>
            <a:off x="3591891" y="4548669"/>
            <a:ext cx="5818287" cy="229621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 - Refurbish QCM, </a:t>
            </a:r>
            <a:r>
              <a:rPr lang="en-US" sz="1200" kern="0" dirty="0">
                <a:solidFill>
                  <a:prstClr val="white"/>
                </a:solidFill>
                <a:latin typeface="Calibri" panose="020F0502020204030204"/>
              </a:rPr>
              <a:t>Restore beamline/controls, Install Target/Dump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5A15B81-AB29-A5C4-D4FD-0B52178C81A9}"/>
              </a:ext>
            </a:extLst>
          </p:cNvPr>
          <p:cNvSpPr/>
          <p:nvPr/>
        </p:nvSpPr>
        <p:spPr>
          <a:xfrm>
            <a:off x="9546006" y="4562044"/>
            <a:ext cx="2485300" cy="595953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Operate high power 100kW/10MeV, test targets (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rot W)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8B9A031-6E84-8F47-E61B-BFE6AA1A20DB}"/>
              </a:ext>
            </a:extLst>
          </p:cNvPr>
          <p:cNvSpPr txBox="1"/>
          <p:nvPr/>
        </p:nvSpPr>
        <p:spPr>
          <a:xfrm>
            <a:off x="129164" y="4511706"/>
            <a:ext cx="478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LERF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BAAD5CA-EA79-3D08-0806-55DED6C6CB3E}"/>
              </a:ext>
            </a:extLst>
          </p:cNvPr>
          <p:cNvSpPr/>
          <p:nvPr/>
        </p:nvSpPr>
        <p:spPr>
          <a:xfrm>
            <a:off x="3431187" y="3271120"/>
            <a:ext cx="5935038" cy="217222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– low carbon steel photogun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349CA5E-A5B7-B1F9-82E5-569BBD11791F}"/>
              </a:ext>
            </a:extLst>
          </p:cNvPr>
          <p:cNvSpPr/>
          <p:nvPr/>
        </p:nvSpPr>
        <p:spPr>
          <a:xfrm>
            <a:off x="3480353" y="4181676"/>
            <a:ext cx="5929829" cy="262864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– Spinning W target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4CF20FA0-7700-5D26-EF61-4DE9E956374F}"/>
              </a:ext>
            </a:extLst>
          </p:cNvPr>
          <p:cNvSpPr/>
          <p:nvPr/>
        </p:nvSpPr>
        <p:spPr>
          <a:xfrm>
            <a:off x="2385794" y="3836596"/>
            <a:ext cx="5942156" cy="214988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SBIR-II  – Liquid target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7728FACD-78B5-A94A-F9DA-98AE14C0A399}"/>
              </a:ext>
            </a:extLst>
          </p:cNvPr>
          <p:cNvSpPr/>
          <p:nvPr/>
        </p:nvSpPr>
        <p:spPr>
          <a:xfrm>
            <a:off x="1129753" y="3842409"/>
            <a:ext cx="1188132" cy="232169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SBIR-I Liquid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Tgt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5D5A45A-60D1-1D78-D73F-682BC7A234D7}"/>
              </a:ext>
            </a:extLst>
          </p:cNvPr>
          <p:cNvSpPr txBox="1"/>
          <p:nvPr/>
        </p:nvSpPr>
        <p:spPr>
          <a:xfrm>
            <a:off x="135339" y="3183200"/>
            <a:ext cx="44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prstClr val="black"/>
                </a:solidFill>
              </a:rPr>
              <a:t>e-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Gun</a:t>
            </a:r>
          </a:p>
        </p:txBody>
      </p:sp>
      <p:sp>
        <p:nvSpPr>
          <p:cNvPr id="80" name="Left Brace 79">
            <a:extLst>
              <a:ext uri="{FF2B5EF4-FFF2-40B4-BE49-F238E27FC236}">
                <a16:creationId xmlns:a16="http://schemas.microsoft.com/office/drawing/2014/main" id="{DBEFC846-C9C7-2C82-95CB-CF8C17012F0E}"/>
              </a:ext>
            </a:extLst>
          </p:cNvPr>
          <p:cNvSpPr/>
          <p:nvPr/>
        </p:nvSpPr>
        <p:spPr>
          <a:xfrm>
            <a:off x="733764" y="3109927"/>
            <a:ext cx="208201" cy="575388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DCF6D85-6705-70D0-FA2A-4DD11F789D86}"/>
              </a:ext>
            </a:extLst>
          </p:cNvPr>
          <p:cNvSpPr txBox="1"/>
          <p:nvPr/>
        </p:nvSpPr>
        <p:spPr>
          <a:xfrm>
            <a:off x="108273" y="3824045"/>
            <a:ext cx="570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Target</a:t>
            </a:r>
          </a:p>
        </p:txBody>
      </p:sp>
      <p:sp>
        <p:nvSpPr>
          <p:cNvPr id="82" name="Left Brace 81">
            <a:extLst>
              <a:ext uri="{FF2B5EF4-FFF2-40B4-BE49-F238E27FC236}">
                <a16:creationId xmlns:a16="http://schemas.microsoft.com/office/drawing/2014/main" id="{23D546DB-861D-ED0A-E45A-EF72E68F855B}"/>
              </a:ext>
            </a:extLst>
          </p:cNvPr>
          <p:cNvSpPr/>
          <p:nvPr/>
        </p:nvSpPr>
        <p:spPr>
          <a:xfrm>
            <a:off x="713955" y="3785588"/>
            <a:ext cx="214631" cy="684788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Left Brace 82">
            <a:extLst>
              <a:ext uri="{FF2B5EF4-FFF2-40B4-BE49-F238E27FC236}">
                <a16:creationId xmlns:a16="http://schemas.microsoft.com/office/drawing/2014/main" id="{85D6A8EF-A760-A086-C43E-97778D78F567}"/>
              </a:ext>
            </a:extLst>
          </p:cNvPr>
          <p:cNvSpPr/>
          <p:nvPr/>
        </p:nvSpPr>
        <p:spPr>
          <a:xfrm>
            <a:off x="695667" y="2163390"/>
            <a:ext cx="248928" cy="461666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Left Brace 83">
            <a:extLst>
              <a:ext uri="{FF2B5EF4-FFF2-40B4-BE49-F238E27FC236}">
                <a16:creationId xmlns:a16="http://schemas.microsoft.com/office/drawing/2014/main" id="{B9C3C3C3-17DD-10D6-FCD9-7D6DCAECE51E}"/>
              </a:ext>
            </a:extLst>
          </p:cNvPr>
          <p:cNvSpPr/>
          <p:nvPr/>
        </p:nvSpPr>
        <p:spPr>
          <a:xfrm>
            <a:off x="679199" y="4551536"/>
            <a:ext cx="206876" cy="545541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4F4DC084-F166-AF9F-446B-E1D00DD19AEF}"/>
              </a:ext>
            </a:extLst>
          </p:cNvPr>
          <p:cNvSpPr txBox="1"/>
          <p:nvPr/>
        </p:nvSpPr>
        <p:spPr>
          <a:xfrm>
            <a:off x="142510" y="2652061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HEP</a:t>
            </a:r>
          </a:p>
        </p:txBody>
      </p:sp>
      <p:sp>
        <p:nvSpPr>
          <p:cNvPr id="86" name="Left Brace 85">
            <a:extLst>
              <a:ext uri="{FF2B5EF4-FFF2-40B4-BE49-F238E27FC236}">
                <a16:creationId xmlns:a16="http://schemas.microsoft.com/office/drawing/2014/main" id="{4D9A6B2F-38DE-28F5-7A51-FF8CF88F263C}"/>
              </a:ext>
            </a:extLst>
          </p:cNvPr>
          <p:cNvSpPr/>
          <p:nvPr/>
        </p:nvSpPr>
        <p:spPr>
          <a:xfrm>
            <a:off x="685157" y="2725691"/>
            <a:ext cx="275205" cy="313586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01C8B7B1-1665-31B8-E434-22F284B4F70B}"/>
              </a:ext>
            </a:extLst>
          </p:cNvPr>
          <p:cNvSpPr/>
          <p:nvPr/>
        </p:nvSpPr>
        <p:spPr>
          <a:xfrm>
            <a:off x="1169482" y="2721224"/>
            <a:ext cx="2085324" cy="197986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US-Japan – e-/e+ sources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27D72B14-37E9-3152-8C51-015253059E7B}"/>
              </a:ext>
            </a:extLst>
          </p:cNvPr>
          <p:cNvSpPr/>
          <p:nvPr/>
        </p:nvSpPr>
        <p:spPr>
          <a:xfrm>
            <a:off x="3435816" y="2716899"/>
            <a:ext cx="5935025" cy="218021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US-Japan – Advanced e-/e+ source concepts</a:t>
            </a:r>
          </a:p>
        </p:txBody>
      </p:sp>
      <p:sp>
        <p:nvSpPr>
          <p:cNvPr id="89" name="5-Point Star 88">
            <a:extLst>
              <a:ext uri="{FF2B5EF4-FFF2-40B4-BE49-F238E27FC236}">
                <a16:creationId xmlns:a16="http://schemas.microsoft.com/office/drawing/2014/main" id="{C10BA7CE-FF48-17E5-AEEB-A84A4F85BCE3}"/>
              </a:ext>
            </a:extLst>
          </p:cNvPr>
          <p:cNvSpPr/>
          <p:nvPr/>
        </p:nvSpPr>
        <p:spPr>
          <a:xfrm>
            <a:off x="9071382" y="3191086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5-Point Star 90">
            <a:extLst>
              <a:ext uri="{FF2B5EF4-FFF2-40B4-BE49-F238E27FC236}">
                <a16:creationId xmlns:a16="http://schemas.microsoft.com/office/drawing/2014/main" id="{BF77E9FD-EADC-52DB-FC97-CFAA753A3F1A}"/>
              </a:ext>
            </a:extLst>
          </p:cNvPr>
          <p:cNvSpPr/>
          <p:nvPr/>
        </p:nvSpPr>
        <p:spPr>
          <a:xfrm>
            <a:off x="7980276" y="4111495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993F4BA-5F6D-8977-2903-0C2003BBDD53}"/>
              </a:ext>
            </a:extLst>
          </p:cNvPr>
          <p:cNvSpPr/>
          <p:nvPr/>
        </p:nvSpPr>
        <p:spPr>
          <a:xfrm>
            <a:off x="3460494" y="2252034"/>
            <a:ext cx="5935038" cy="179239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LDRD  – Milliamp polarized photogun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C2C7A8AF-0498-DBD4-466F-A6CB4DF7E9A1}"/>
              </a:ext>
            </a:extLst>
          </p:cNvPr>
          <p:cNvSpPr/>
          <p:nvPr/>
        </p:nvSpPr>
        <p:spPr>
          <a:xfrm>
            <a:off x="3443615" y="3018897"/>
            <a:ext cx="5951169" cy="211345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High-P photocathodes MBE II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FB2811E-BB20-CC7D-8583-C3C2E0575A37}"/>
              </a:ext>
            </a:extLst>
          </p:cNvPr>
          <p:cNvSpPr/>
          <p:nvPr/>
        </p:nvSpPr>
        <p:spPr>
          <a:xfrm>
            <a:off x="3436092" y="3521447"/>
            <a:ext cx="5979577" cy="236118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High-P photocathodes MOCVD II</a:t>
            </a:r>
          </a:p>
        </p:txBody>
      </p:sp>
      <p:sp>
        <p:nvSpPr>
          <p:cNvPr id="96" name="5-Point Star 95">
            <a:extLst>
              <a:ext uri="{FF2B5EF4-FFF2-40B4-BE49-F238E27FC236}">
                <a16:creationId xmlns:a16="http://schemas.microsoft.com/office/drawing/2014/main" id="{0E03A2CF-B5FD-7A2A-328A-6B84A2B6ABBC}"/>
              </a:ext>
            </a:extLst>
          </p:cNvPr>
          <p:cNvSpPr/>
          <p:nvPr/>
        </p:nvSpPr>
        <p:spPr>
          <a:xfrm>
            <a:off x="8338237" y="3361086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5-Point Star 96">
            <a:extLst>
              <a:ext uri="{FF2B5EF4-FFF2-40B4-BE49-F238E27FC236}">
                <a16:creationId xmlns:a16="http://schemas.microsoft.com/office/drawing/2014/main" id="{955BA2DE-1FC2-ED43-0BF8-513FB8E198C9}"/>
              </a:ext>
            </a:extLst>
          </p:cNvPr>
          <p:cNvSpPr/>
          <p:nvPr/>
        </p:nvSpPr>
        <p:spPr>
          <a:xfrm>
            <a:off x="8671820" y="2937098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5-Point Star 98">
            <a:extLst>
              <a:ext uri="{FF2B5EF4-FFF2-40B4-BE49-F238E27FC236}">
                <a16:creationId xmlns:a16="http://schemas.microsoft.com/office/drawing/2014/main" id="{7DE6FF7E-9820-1D15-34D6-294975E9F823}"/>
              </a:ext>
            </a:extLst>
          </p:cNvPr>
          <p:cNvSpPr/>
          <p:nvPr/>
        </p:nvSpPr>
        <p:spPr>
          <a:xfrm>
            <a:off x="8994591" y="2600228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5-Point Star 92">
            <a:extLst>
              <a:ext uri="{FF2B5EF4-FFF2-40B4-BE49-F238E27FC236}">
                <a16:creationId xmlns:a16="http://schemas.microsoft.com/office/drawing/2014/main" id="{1D21A0DA-E690-6890-83E1-852B1D34C8C1}"/>
              </a:ext>
            </a:extLst>
          </p:cNvPr>
          <p:cNvSpPr/>
          <p:nvPr/>
        </p:nvSpPr>
        <p:spPr>
          <a:xfrm>
            <a:off x="8747140" y="2137560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5-Point Star 89">
            <a:extLst>
              <a:ext uri="{FF2B5EF4-FFF2-40B4-BE49-F238E27FC236}">
                <a16:creationId xmlns:a16="http://schemas.microsoft.com/office/drawing/2014/main" id="{5AE7CA62-DBB0-56EC-B2A8-977EA1F4A8B7}"/>
              </a:ext>
            </a:extLst>
          </p:cNvPr>
          <p:cNvSpPr/>
          <p:nvPr/>
        </p:nvSpPr>
        <p:spPr>
          <a:xfrm>
            <a:off x="7631747" y="3716911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BD5DCE08-1544-0F72-385C-701A05795637}"/>
              </a:ext>
            </a:extLst>
          </p:cNvPr>
          <p:cNvSpPr/>
          <p:nvPr/>
        </p:nvSpPr>
        <p:spPr>
          <a:xfrm>
            <a:off x="1850173" y="4547813"/>
            <a:ext cx="1422672" cy="220218"/>
          </a:xfrm>
          <a:prstGeom prst="rect">
            <a:avLst/>
          </a:prstGeom>
          <a:solidFill>
            <a:schemeClr val="accent6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JLAB- QCM removal</a:t>
            </a:r>
          </a:p>
        </p:txBody>
      </p:sp>
      <p:sp>
        <p:nvSpPr>
          <p:cNvPr id="106" name="5-Point Star 105">
            <a:extLst>
              <a:ext uri="{FF2B5EF4-FFF2-40B4-BE49-F238E27FC236}">
                <a16:creationId xmlns:a16="http://schemas.microsoft.com/office/drawing/2014/main" id="{5E894E5C-C1BC-CC96-87A0-6DCF5D00E003}"/>
              </a:ext>
            </a:extLst>
          </p:cNvPr>
          <p:cNvSpPr/>
          <p:nvPr/>
        </p:nvSpPr>
        <p:spPr>
          <a:xfrm>
            <a:off x="3138848" y="4466934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7" name="5-Point Star 106">
            <a:extLst>
              <a:ext uri="{FF2B5EF4-FFF2-40B4-BE49-F238E27FC236}">
                <a16:creationId xmlns:a16="http://schemas.microsoft.com/office/drawing/2014/main" id="{93AFD78B-9F84-5E25-972A-2C3DE4F266FB}"/>
              </a:ext>
            </a:extLst>
          </p:cNvPr>
          <p:cNvSpPr/>
          <p:nvPr/>
        </p:nvSpPr>
        <p:spPr>
          <a:xfrm>
            <a:off x="6006096" y="4771121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5-Point Star 107">
            <a:extLst>
              <a:ext uri="{FF2B5EF4-FFF2-40B4-BE49-F238E27FC236}">
                <a16:creationId xmlns:a16="http://schemas.microsoft.com/office/drawing/2014/main" id="{A03A899D-E71E-E1C4-2171-B6BA8CB3C2F1}"/>
              </a:ext>
            </a:extLst>
          </p:cNvPr>
          <p:cNvSpPr/>
          <p:nvPr/>
        </p:nvSpPr>
        <p:spPr>
          <a:xfrm>
            <a:off x="8966143" y="4441645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5-Point Star 108">
            <a:extLst>
              <a:ext uri="{FF2B5EF4-FFF2-40B4-BE49-F238E27FC236}">
                <a16:creationId xmlns:a16="http://schemas.microsoft.com/office/drawing/2014/main" id="{BB4E937C-8376-505D-2CE4-B16182EE1704}"/>
              </a:ext>
            </a:extLst>
          </p:cNvPr>
          <p:cNvSpPr/>
          <p:nvPr/>
        </p:nvSpPr>
        <p:spPr>
          <a:xfrm>
            <a:off x="11843396" y="4768031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CA8D240-FD36-9583-8D56-B03F435BCD45}"/>
              </a:ext>
            </a:extLst>
          </p:cNvPr>
          <p:cNvSpPr txBox="1"/>
          <p:nvPr/>
        </p:nvSpPr>
        <p:spPr>
          <a:xfrm>
            <a:off x="1062068" y="5763612"/>
            <a:ext cx="163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PWG’24 (GWU)</a:t>
            </a:r>
          </a:p>
        </p:txBody>
      </p: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38029953-3979-36AA-9B82-3E11FFCFE031}"/>
              </a:ext>
            </a:extLst>
          </p:cNvPr>
          <p:cNvCxnSpPr>
            <a:cxnSpLocks/>
            <a:stCxn id="110" idx="0"/>
          </p:cNvCxnSpPr>
          <p:nvPr/>
        </p:nvCxnSpPr>
        <p:spPr>
          <a:xfrm flipH="1" flipV="1">
            <a:off x="1864885" y="5330952"/>
            <a:ext cx="14715" cy="4326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ight Brace 116">
            <a:extLst>
              <a:ext uri="{FF2B5EF4-FFF2-40B4-BE49-F238E27FC236}">
                <a16:creationId xmlns:a16="http://schemas.microsoft.com/office/drawing/2014/main" id="{F5E5168D-82EB-DE4D-66E3-8C95E2055F52}"/>
              </a:ext>
            </a:extLst>
          </p:cNvPr>
          <p:cNvSpPr/>
          <p:nvPr/>
        </p:nvSpPr>
        <p:spPr>
          <a:xfrm>
            <a:off x="9546006" y="2252034"/>
            <a:ext cx="402666" cy="2127942"/>
          </a:xfrm>
          <a:prstGeom prst="rightBrace">
            <a:avLst>
              <a:gd name="adj1" fmla="val 8333"/>
              <a:gd name="adj2" fmla="val 53438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Bent Arrow 117">
            <a:extLst>
              <a:ext uri="{FF2B5EF4-FFF2-40B4-BE49-F238E27FC236}">
                <a16:creationId xmlns:a16="http://schemas.microsoft.com/office/drawing/2014/main" id="{BC42E261-27D1-61A6-61E7-4FC991F5DF13}"/>
              </a:ext>
            </a:extLst>
          </p:cNvPr>
          <p:cNvSpPr/>
          <p:nvPr/>
        </p:nvSpPr>
        <p:spPr>
          <a:xfrm rot="5400000">
            <a:off x="10080182" y="3343110"/>
            <a:ext cx="713639" cy="703309"/>
          </a:xfrm>
          <a:prstGeom prst="bentArrow">
            <a:avLst>
              <a:gd name="adj1" fmla="val 5498"/>
              <a:gd name="adj2" fmla="val 25000"/>
              <a:gd name="adj3" fmla="val 25000"/>
              <a:gd name="adj4" fmla="val 50251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50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F793FEB-6A95-6903-BFB9-D5D5669897C3}"/>
              </a:ext>
            </a:extLst>
          </p:cNvPr>
          <p:cNvCxnSpPr>
            <a:cxnSpLocks/>
          </p:cNvCxnSpPr>
          <p:nvPr/>
        </p:nvCxnSpPr>
        <p:spPr>
          <a:xfrm>
            <a:off x="4943365" y="2115956"/>
            <a:ext cx="0" cy="3092724"/>
          </a:xfrm>
          <a:prstGeom prst="line">
            <a:avLst/>
          </a:prstGeom>
          <a:noFill/>
          <a:ln w="4762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F0A26F-D0B5-1C08-4230-8BD17237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398CC64-F1CD-E355-2DC6-68DFAC9F7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093" y="531951"/>
            <a:ext cx="11386083" cy="678664"/>
          </a:xfrm>
        </p:spPr>
        <p:txBody>
          <a:bodyPr/>
          <a:lstStyle/>
          <a:p>
            <a:r>
              <a:rPr lang="en-US" dirty="0"/>
              <a:t>Yes, the 3-year R&amp;D strategy has been largely successful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09BA8C6-45AA-72A4-C4E8-431B7BD74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9B82B9D-4FA0-C17E-6C13-A1EA3C88D43A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1D101A-21A5-6DA3-149C-6A93FBE6397C}"/>
              </a:ext>
            </a:extLst>
          </p:cNvPr>
          <p:cNvCxnSpPr>
            <a:cxnSpLocks/>
          </p:cNvCxnSpPr>
          <p:nvPr/>
        </p:nvCxnSpPr>
        <p:spPr>
          <a:xfrm>
            <a:off x="9458161" y="1841513"/>
            <a:ext cx="0" cy="33598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5E9D9A-3C5B-3CAE-5552-47D7D08E9783}"/>
              </a:ext>
            </a:extLst>
          </p:cNvPr>
          <p:cNvCxnSpPr>
            <a:cxnSpLocks/>
          </p:cNvCxnSpPr>
          <p:nvPr/>
        </p:nvCxnSpPr>
        <p:spPr>
          <a:xfrm>
            <a:off x="3352015" y="1861077"/>
            <a:ext cx="0" cy="33598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00DF9D-1E5B-D699-4FD1-CD828F7AE3E0}"/>
              </a:ext>
            </a:extLst>
          </p:cNvPr>
          <p:cNvCxnSpPr>
            <a:cxnSpLocks/>
          </p:cNvCxnSpPr>
          <p:nvPr/>
        </p:nvCxnSpPr>
        <p:spPr>
          <a:xfrm>
            <a:off x="6375631" y="1861077"/>
            <a:ext cx="0" cy="335986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F11E7B58-3A52-FB7D-DD58-341C642D3397}"/>
              </a:ext>
            </a:extLst>
          </p:cNvPr>
          <p:cNvSpPr/>
          <p:nvPr/>
        </p:nvSpPr>
        <p:spPr>
          <a:xfrm>
            <a:off x="129163" y="2091229"/>
            <a:ext cx="11933673" cy="3129715"/>
          </a:xfrm>
          <a:prstGeom prst="rect">
            <a:avLst/>
          </a:prstGeom>
          <a:solidFill>
            <a:srgbClr val="ED7D31">
              <a:lumMod val="40000"/>
              <a:lumOff val="60000"/>
              <a:alpha val="35467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D377D2-B1B6-55F3-B6A9-65BA9FB66EDC}"/>
              </a:ext>
            </a:extLst>
          </p:cNvPr>
          <p:cNvSpPr txBox="1"/>
          <p:nvPr/>
        </p:nvSpPr>
        <p:spPr>
          <a:xfrm>
            <a:off x="1639725" y="171028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768C20-627D-5E23-136B-6CD298FD8663}"/>
              </a:ext>
            </a:extLst>
          </p:cNvPr>
          <p:cNvSpPr txBox="1"/>
          <p:nvPr/>
        </p:nvSpPr>
        <p:spPr>
          <a:xfrm>
            <a:off x="4458465" y="1703100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F7D9D5-B8E2-2135-87F6-1E3F16447130}"/>
              </a:ext>
            </a:extLst>
          </p:cNvPr>
          <p:cNvSpPr txBox="1"/>
          <p:nvPr/>
        </p:nvSpPr>
        <p:spPr>
          <a:xfrm>
            <a:off x="7509024" y="171028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135E35-6DBA-2E7A-77EE-5F88B1DE1083}"/>
              </a:ext>
            </a:extLst>
          </p:cNvPr>
          <p:cNvSpPr txBox="1"/>
          <p:nvPr/>
        </p:nvSpPr>
        <p:spPr>
          <a:xfrm>
            <a:off x="10368889" y="1710282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FY27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15069C1-1C37-EF35-04E7-19444D195DE7}"/>
              </a:ext>
            </a:extLst>
          </p:cNvPr>
          <p:cNvCxnSpPr>
            <a:cxnSpLocks/>
          </p:cNvCxnSpPr>
          <p:nvPr/>
        </p:nvCxnSpPr>
        <p:spPr>
          <a:xfrm flipH="1">
            <a:off x="246610" y="2058594"/>
            <a:ext cx="11529727" cy="0"/>
          </a:xfrm>
          <a:prstGeom prst="line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4D2848F-8EE2-77E1-62FB-E63262D62134}"/>
              </a:ext>
            </a:extLst>
          </p:cNvPr>
          <p:cNvSpPr txBox="1"/>
          <p:nvPr/>
        </p:nvSpPr>
        <p:spPr>
          <a:xfrm>
            <a:off x="2764791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A22B8A-F78A-6ACC-C173-749748CEAFFC}"/>
              </a:ext>
            </a:extLst>
          </p:cNvPr>
          <p:cNvSpPr txBox="1"/>
          <p:nvPr/>
        </p:nvSpPr>
        <p:spPr>
          <a:xfrm>
            <a:off x="5932609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619FCF-3D4B-43E1-260C-ACE3678D4D01}"/>
              </a:ext>
            </a:extLst>
          </p:cNvPr>
          <p:cNvSpPr txBox="1"/>
          <p:nvPr/>
        </p:nvSpPr>
        <p:spPr>
          <a:xfrm>
            <a:off x="8897578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106B99-922F-8285-A184-159B1CD55239}"/>
              </a:ext>
            </a:extLst>
          </p:cNvPr>
          <p:cNvSpPr txBox="1"/>
          <p:nvPr/>
        </p:nvSpPr>
        <p:spPr>
          <a:xfrm>
            <a:off x="11334928" y="1542371"/>
            <a:ext cx="939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Oct 2027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7B630E7-66DA-80D9-2357-8850CC0C53C4}"/>
              </a:ext>
            </a:extLst>
          </p:cNvPr>
          <p:cNvSpPr txBox="1"/>
          <p:nvPr/>
        </p:nvSpPr>
        <p:spPr>
          <a:xfrm>
            <a:off x="115889" y="2122759"/>
            <a:ext cx="521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LDRD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C1113EE-E647-CD61-B42A-046CF235790C}"/>
              </a:ext>
            </a:extLst>
          </p:cNvPr>
          <p:cNvCxnSpPr>
            <a:cxnSpLocks/>
          </p:cNvCxnSpPr>
          <p:nvPr/>
        </p:nvCxnSpPr>
        <p:spPr>
          <a:xfrm>
            <a:off x="1864885" y="2088103"/>
            <a:ext cx="0" cy="3092724"/>
          </a:xfrm>
          <a:prstGeom prst="line">
            <a:avLst/>
          </a:prstGeom>
          <a:noFill/>
          <a:ln w="47625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93E42-B5B4-AD21-B9F9-87BEC79B00DA}"/>
              </a:ext>
            </a:extLst>
          </p:cNvPr>
          <p:cNvSpPr/>
          <p:nvPr/>
        </p:nvSpPr>
        <p:spPr>
          <a:xfrm>
            <a:off x="1118284" y="2348294"/>
            <a:ext cx="2140753" cy="278470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LDRD – Install degrader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5E60333-7876-2BB4-C37A-4DB7E0DB47C7}"/>
              </a:ext>
            </a:extLst>
          </p:cNvPr>
          <p:cNvSpPr txBox="1"/>
          <p:nvPr/>
        </p:nvSpPr>
        <p:spPr>
          <a:xfrm>
            <a:off x="129164" y="4511706"/>
            <a:ext cx="478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LERF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F01715-63DC-2BDE-90BB-AB59E4ACEB76}"/>
              </a:ext>
            </a:extLst>
          </p:cNvPr>
          <p:cNvSpPr/>
          <p:nvPr/>
        </p:nvSpPr>
        <p:spPr>
          <a:xfrm>
            <a:off x="3431187" y="3271120"/>
            <a:ext cx="5935038" cy="217222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– low carbon steel photogun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FBADA3-A1CD-FCAB-ED1A-D260939ADA51}"/>
              </a:ext>
            </a:extLst>
          </p:cNvPr>
          <p:cNvSpPr/>
          <p:nvPr/>
        </p:nvSpPr>
        <p:spPr>
          <a:xfrm>
            <a:off x="3480353" y="4181676"/>
            <a:ext cx="5929829" cy="262864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– Spinning W target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1B15C9-13F4-4474-17CD-8FFB4EE2DC73}"/>
              </a:ext>
            </a:extLst>
          </p:cNvPr>
          <p:cNvSpPr/>
          <p:nvPr/>
        </p:nvSpPr>
        <p:spPr>
          <a:xfrm>
            <a:off x="2385794" y="3836596"/>
            <a:ext cx="5942156" cy="214988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SBIR-II – Liquid target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AD47604-3C68-CA5B-26EC-AC33A4DFBE63}"/>
              </a:ext>
            </a:extLst>
          </p:cNvPr>
          <p:cNvSpPr/>
          <p:nvPr/>
        </p:nvSpPr>
        <p:spPr>
          <a:xfrm>
            <a:off x="1129753" y="3842409"/>
            <a:ext cx="1188132" cy="232169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SBIR-I Liquid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Tgt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E0AC5C-80D4-9D55-DF39-BF46AAA97153}"/>
              </a:ext>
            </a:extLst>
          </p:cNvPr>
          <p:cNvSpPr txBox="1"/>
          <p:nvPr/>
        </p:nvSpPr>
        <p:spPr>
          <a:xfrm>
            <a:off x="135339" y="3183200"/>
            <a:ext cx="442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 dirty="0">
                <a:solidFill>
                  <a:prstClr val="black"/>
                </a:solidFill>
              </a:rPr>
              <a:t>e-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Gun</a:t>
            </a:r>
          </a:p>
        </p:txBody>
      </p:sp>
      <p:sp>
        <p:nvSpPr>
          <p:cNvPr id="34" name="Left Brace 33">
            <a:extLst>
              <a:ext uri="{FF2B5EF4-FFF2-40B4-BE49-F238E27FC236}">
                <a16:creationId xmlns:a16="http://schemas.microsoft.com/office/drawing/2014/main" id="{C14E827F-F368-AFB8-F4BF-ACDFE2C8316A}"/>
              </a:ext>
            </a:extLst>
          </p:cNvPr>
          <p:cNvSpPr/>
          <p:nvPr/>
        </p:nvSpPr>
        <p:spPr>
          <a:xfrm>
            <a:off x="733764" y="3109927"/>
            <a:ext cx="208201" cy="575388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855D83-98B9-5158-57FF-5B8E2F07128D}"/>
              </a:ext>
            </a:extLst>
          </p:cNvPr>
          <p:cNvSpPr txBox="1"/>
          <p:nvPr/>
        </p:nvSpPr>
        <p:spPr>
          <a:xfrm>
            <a:off x="108273" y="3824045"/>
            <a:ext cx="570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Target</a:t>
            </a:r>
          </a:p>
        </p:txBody>
      </p:sp>
      <p:sp>
        <p:nvSpPr>
          <p:cNvPr id="36" name="Left Brace 35">
            <a:extLst>
              <a:ext uri="{FF2B5EF4-FFF2-40B4-BE49-F238E27FC236}">
                <a16:creationId xmlns:a16="http://schemas.microsoft.com/office/drawing/2014/main" id="{7D6C072B-39A3-6DE0-B741-5D46E58F2263}"/>
              </a:ext>
            </a:extLst>
          </p:cNvPr>
          <p:cNvSpPr/>
          <p:nvPr/>
        </p:nvSpPr>
        <p:spPr>
          <a:xfrm>
            <a:off x="713955" y="3785588"/>
            <a:ext cx="214631" cy="684788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Left Brace 36">
            <a:extLst>
              <a:ext uri="{FF2B5EF4-FFF2-40B4-BE49-F238E27FC236}">
                <a16:creationId xmlns:a16="http://schemas.microsoft.com/office/drawing/2014/main" id="{1FEBF9B1-4333-5A6F-0184-475A2BCD806F}"/>
              </a:ext>
            </a:extLst>
          </p:cNvPr>
          <p:cNvSpPr/>
          <p:nvPr/>
        </p:nvSpPr>
        <p:spPr>
          <a:xfrm>
            <a:off x="695667" y="2163390"/>
            <a:ext cx="248928" cy="461666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Left Brace 37">
            <a:extLst>
              <a:ext uri="{FF2B5EF4-FFF2-40B4-BE49-F238E27FC236}">
                <a16:creationId xmlns:a16="http://schemas.microsoft.com/office/drawing/2014/main" id="{BDBD1CD9-E102-68E5-4135-4FF6E4D0C085}"/>
              </a:ext>
            </a:extLst>
          </p:cNvPr>
          <p:cNvSpPr/>
          <p:nvPr/>
        </p:nvSpPr>
        <p:spPr>
          <a:xfrm>
            <a:off x="679199" y="4551536"/>
            <a:ext cx="206876" cy="545541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C9632B-ADF1-8C4D-E28A-9BA90B180D8A}"/>
              </a:ext>
            </a:extLst>
          </p:cNvPr>
          <p:cNvSpPr txBox="1"/>
          <p:nvPr/>
        </p:nvSpPr>
        <p:spPr>
          <a:xfrm>
            <a:off x="142510" y="2652061"/>
            <a:ext cx="43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e+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HEP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433C7D28-81D2-A81E-10EE-BA8B8E18B56E}"/>
              </a:ext>
            </a:extLst>
          </p:cNvPr>
          <p:cNvSpPr/>
          <p:nvPr/>
        </p:nvSpPr>
        <p:spPr>
          <a:xfrm>
            <a:off x="685157" y="2725691"/>
            <a:ext cx="275205" cy="313586"/>
          </a:xfrm>
          <a:prstGeom prst="leftBrace">
            <a:avLst/>
          </a:prstGeom>
          <a:noFill/>
          <a:ln w="158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8B40F4E-3B2D-83B0-0E5D-DA0C169415DB}"/>
              </a:ext>
            </a:extLst>
          </p:cNvPr>
          <p:cNvSpPr/>
          <p:nvPr/>
        </p:nvSpPr>
        <p:spPr>
          <a:xfrm>
            <a:off x="1169482" y="2721224"/>
            <a:ext cx="2085324" cy="197986"/>
          </a:xfrm>
          <a:prstGeom prst="rect">
            <a:avLst/>
          </a:prstGeom>
          <a:solidFill>
            <a:srgbClr val="70AD47">
              <a:lumMod val="75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US-Japan – e-/e+ sources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C30649E-B317-107C-53D3-45992995FD8A}"/>
              </a:ext>
            </a:extLst>
          </p:cNvPr>
          <p:cNvSpPr/>
          <p:nvPr/>
        </p:nvSpPr>
        <p:spPr>
          <a:xfrm>
            <a:off x="3435816" y="2716899"/>
            <a:ext cx="5935025" cy="218021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US-Japan  – Advanced e-/e+ source concepts</a:t>
            </a:r>
          </a:p>
        </p:txBody>
      </p:sp>
      <p:sp>
        <p:nvSpPr>
          <p:cNvPr id="43" name="5-Point Star 42">
            <a:extLst>
              <a:ext uri="{FF2B5EF4-FFF2-40B4-BE49-F238E27FC236}">
                <a16:creationId xmlns:a16="http://schemas.microsoft.com/office/drawing/2014/main" id="{104227A9-FEF8-DE03-6AE6-C89FBE74D7A8}"/>
              </a:ext>
            </a:extLst>
          </p:cNvPr>
          <p:cNvSpPr/>
          <p:nvPr/>
        </p:nvSpPr>
        <p:spPr>
          <a:xfrm>
            <a:off x="9071382" y="3191086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5-Point Star 43">
            <a:extLst>
              <a:ext uri="{FF2B5EF4-FFF2-40B4-BE49-F238E27FC236}">
                <a16:creationId xmlns:a16="http://schemas.microsoft.com/office/drawing/2014/main" id="{8FDB7DBF-067F-C397-FBD8-869BC0FDFF76}"/>
              </a:ext>
            </a:extLst>
          </p:cNvPr>
          <p:cNvSpPr/>
          <p:nvPr/>
        </p:nvSpPr>
        <p:spPr>
          <a:xfrm>
            <a:off x="7980276" y="4111495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DAC1AAA-C673-7AB5-2C68-E6ABA84D1252}"/>
              </a:ext>
            </a:extLst>
          </p:cNvPr>
          <p:cNvSpPr/>
          <p:nvPr/>
        </p:nvSpPr>
        <p:spPr>
          <a:xfrm>
            <a:off x="3460494" y="2252034"/>
            <a:ext cx="5935038" cy="17923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LDRD – Milliamp polarized photogun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AA2F83-57A6-6B76-2DCC-FCD00C75168A}"/>
              </a:ext>
            </a:extLst>
          </p:cNvPr>
          <p:cNvSpPr/>
          <p:nvPr/>
        </p:nvSpPr>
        <p:spPr>
          <a:xfrm>
            <a:off x="3443615" y="3018897"/>
            <a:ext cx="5951169" cy="21134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High-P photocathodes MBE II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5032D4-7BFD-0F4D-16AF-28CBB1B3540E}"/>
              </a:ext>
            </a:extLst>
          </p:cNvPr>
          <p:cNvSpPr/>
          <p:nvPr/>
        </p:nvSpPr>
        <p:spPr>
          <a:xfrm>
            <a:off x="3436092" y="3521447"/>
            <a:ext cx="5979577" cy="236118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NP-FOA High-P photocathodes MOCVD II</a:t>
            </a:r>
          </a:p>
        </p:txBody>
      </p:sp>
      <p:sp>
        <p:nvSpPr>
          <p:cNvPr id="48" name="5-Point Star 47">
            <a:extLst>
              <a:ext uri="{FF2B5EF4-FFF2-40B4-BE49-F238E27FC236}">
                <a16:creationId xmlns:a16="http://schemas.microsoft.com/office/drawing/2014/main" id="{6AA416FB-5BF8-6B5E-2628-EFEECEF3DA5C}"/>
              </a:ext>
            </a:extLst>
          </p:cNvPr>
          <p:cNvSpPr/>
          <p:nvPr/>
        </p:nvSpPr>
        <p:spPr>
          <a:xfrm>
            <a:off x="8338237" y="3361086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5-Point Star 48">
            <a:extLst>
              <a:ext uri="{FF2B5EF4-FFF2-40B4-BE49-F238E27FC236}">
                <a16:creationId xmlns:a16="http://schemas.microsoft.com/office/drawing/2014/main" id="{245F9E50-94F6-0BF0-64DD-C14E71EE359C}"/>
              </a:ext>
            </a:extLst>
          </p:cNvPr>
          <p:cNvSpPr/>
          <p:nvPr/>
        </p:nvSpPr>
        <p:spPr>
          <a:xfrm>
            <a:off x="8671820" y="2937098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5192A54-F7E1-F8D6-2CCF-9ECC9CDA1BDB}"/>
              </a:ext>
            </a:extLst>
          </p:cNvPr>
          <p:cNvSpPr/>
          <p:nvPr/>
        </p:nvSpPr>
        <p:spPr>
          <a:xfrm>
            <a:off x="3455131" y="2467233"/>
            <a:ext cx="5935038" cy="179239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LDRD – Strategic Hire Positron Integrator</a:t>
            </a:r>
          </a:p>
        </p:txBody>
      </p:sp>
      <p:sp>
        <p:nvSpPr>
          <p:cNvPr id="51" name="5-Point Star 50">
            <a:extLst>
              <a:ext uri="{FF2B5EF4-FFF2-40B4-BE49-F238E27FC236}">
                <a16:creationId xmlns:a16="http://schemas.microsoft.com/office/drawing/2014/main" id="{A6E4464A-1A30-FF92-A530-0E1D3FA65449}"/>
              </a:ext>
            </a:extLst>
          </p:cNvPr>
          <p:cNvSpPr/>
          <p:nvPr/>
        </p:nvSpPr>
        <p:spPr>
          <a:xfrm>
            <a:off x="8994591" y="2600228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5-Point Star 51">
            <a:extLst>
              <a:ext uri="{FF2B5EF4-FFF2-40B4-BE49-F238E27FC236}">
                <a16:creationId xmlns:a16="http://schemas.microsoft.com/office/drawing/2014/main" id="{FE7B66C5-7C83-63E7-2BC8-41FB5C0EFC34}"/>
              </a:ext>
            </a:extLst>
          </p:cNvPr>
          <p:cNvSpPr/>
          <p:nvPr/>
        </p:nvSpPr>
        <p:spPr>
          <a:xfrm>
            <a:off x="8485107" y="2344985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0D1F987-4128-0020-C2D7-7F7C8F1D996D}"/>
              </a:ext>
            </a:extLst>
          </p:cNvPr>
          <p:cNvSpPr/>
          <p:nvPr/>
        </p:nvSpPr>
        <p:spPr>
          <a:xfrm>
            <a:off x="1768921" y="4547813"/>
            <a:ext cx="1503923" cy="220218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 - QCM removal</a:t>
            </a:r>
          </a:p>
        </p:txBody>
      </p:sp>
      <p:sp>
        <p:nvSpPr>
          <p:cNvPr id="54" name="5-Point Star 53">
            <a:extLst>
              <a:ext uri="{FF2B5EF4-FFF2-40B4-BE49-F238E27FC236}">
                <a16:creationId xmlns:a16="http://schemas.microsoft.com/office/drawing/2014/main" id="{BD8B3900-5820-F5F1-2F1F-30C4CFA28936}"/>
              </a:ext>
            </a:extLst>
          </p:cNvPr>
          <p:cNvSpPr/>
          <p:nvPr/>
        </p:nvSpPr>
        <p:spPr>
          <a:xfrm>
            <a:off x="8747140" y="2137560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5-Point Star 54">
            <a:extLst>
              <a:ext uri="{FF2B5EF4-FFF2-40B4-BE49-F238E27FC236}">
                <a16:creationId xmlns:a16="http://schemas.microsoft.com/office/drawing/2014/main" id="{658E5768-2D46-77EA-7420-992127ECAA80}"/>
              </a:ext>
            </a:extLst>
          </p:cNvPr>
          <p:cNvSpPr/>
          <p:nvPr/>
        </p:nvSpPr>
        <p:spPr>
          <a:xfrm>
            <a:off x="7631747" y="3716911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5-Point Star 55">
            <a:extLst>
              <a:ext uri="{FF2B5EF4-FFF2-40B4-BE49-F238E27FC236}">
                <a16:creationId xmlns:a16="http://schemas.microsoft.com/office/drawing/2014/main" id="{E44EA34C-7EDA-84A9-AD55-02695DD333D5}"/>
              </a:ext>
            </a:extLst>
          </p:cNvPr>
          <p:cNvSpPr/>
          <p:nvPr/>
        </p:nvSpPr>
        <p:spPr>
          <a:xfrm>
            <a:off x="3138848" y="4466934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CEA153C-0725-DF5D-E6D8-A52C1C71E51E}"/>
              </a:ext>
            </a:extLst>
          </p:cNvPr>
          <p:cNvSpPr/>
          <p:nvPr/>
        </p:nvSpPr>
        <p:spPr>
          <a:xfrm>
            <a:off x="3591891" y="4548669"/>
            <a:ext cx="5818287" cy="229621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 - Refurbish QCM, </a:t>
            </a:r>
            <a:r>
              <a:rPr lang="en-US" sz="1200" kern="0" dirty="0">
                <a:solidFill>
                  <a:prstClr val="white"/>
                </a:solidFill>
                <a:latin typeface="Calibri" panose="020F0502020204030204"/>
              </a:rPr>
              <a:t>Restore beamline/controls, Install Target/Dump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FED55A7-246B-D06C-6E22-E66618AF3D67}"/>
              </a:ext>
            </a:extLst>
          </p:cNvPr>
          <p:cNvSpPr/>
          <p:nvPr/>
        </p:nvSpPr>
        <p:spPr>
          <a:xfrm>
            <a:off x="9546006" y="4562044"/>
            <a:ext cx="2485300" cy="595953"/>
          </a:xfrm>
          <a:prstGeom prst="rect">
            <a:avLst/>
          </a:prstGeom>
          <a:solidFill>
            <a:srgbClr val="FFC000">
              <a:lumMod val="75000"/>
            </a:srgbClr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Operate high power 100kW/10MeV, test targets (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liq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GaInS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rot W)</a:t>
            </a:r>
          </a:p>
        </p:txBody>
      </p:sp>
      <p:sp>
        <p:nvSpPr>
          <p:cNvPr id="61" name="5-Point Star 60">
            <a:extLst>
              <a:ext uri="{FF2B5EF4-FFF2-40B4-BE49-F238E27FC236}">
                <a16:creationId xmlns:a16="http://schemas.microsoft.com/office/drawing/2014/main" id="{715DBD64-58A0-93AF-9E12-AA343DF7B5C4}"/>
              </a:ext>
            </a:extLst>
          </p:cNvPr>
          <p:cNvSpPr/>
          <p:nvPr/>
        </p:nvSpPr>
        <p:spPr>
          <a:xfrm>
            <a:off x="11843396" y="4768031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5-Point Star 61">
            <a:extLst>
              <a:ext uri="{FF2B5EF4-FFF2-40B4-BE49-F238E27FC236}">
                <a16:creationId xmlns:a16="http://schemas.microsoft.com/office/drawing/2014/main" id="{CED9E3A2-5551-3041-C4B1-7563A985367D}"/>
              </a:ext>
            </a:extLst>
          </p:cNvPr>
          <p:cNvSpPr/>
          <p:nvPr/>
        </p:nvSpPr>
        <p:spPr>
          <a:xfrm>
            <a:off x="9100157" y="4445528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10345671-DD4D-FE53-17F8-7A82B52D793C}"/>
              </a:ext>
            </a:extLst>
          </p:cNvPr>
          <p:cNvSpPr/>
          <p:nvPr/>
        </p:nvSpPr>
        <p:spPr>
          <a:xfrm>
            <a:off x="3569677" y="4811875"/>
            <a:ext cx="2721873" cy="338632"/>
          </a:xfrm>
          <a:prstGeom prst="rect">
            <a:avLst/>
          </a:prstGeom>
          <a:solidFill>
            <a:srgbClr val="00B05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JLAB - Restore GTS Photogun</a:t>
            </a:r>
          </a:p>
        </p:txBody>
      </p:sp>
      <p:sp>
        <p:nvSpPr>
          <p:cNvPr id="64" name="5-Point Star 63">
            <a:extLst>
              <a:ext uri="{FF2B5EF4-FFF2-40B4-BE49-F238E27FC236}">
                <a16:creationId xmlns:a16="http://schemas.microsoft.com/office/drawing/2014/main" id="{D594CFEE-9CBE-0E97-ABA0-E435B41DEF19}"/>
              </a:ext>
            </a:extLst>
          </p:cNvPr>
          <p:cNvSpPr/>
          <p:nvPr/>
        </p:nvSpPr>
        <p:spPr>
          <a:xfrm>
            <a:off x="6006096" y="4771121"/>
            <a:ext cx="341505" cy="370230"/>
          </a:xfrm>
          <a:prstGeom prst="star5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BF56FA4-4618-AD54-6912-E3A9EC492C8D}"/>
              </a:ext>
            </a:extLst>
          </p:cNvPr>
          <p:cNvSpPr txBox="1"/>
          <p:nvPr/>
        </p:nvSpPr>
        <p:spPr>
          <a:xfrm>
            <a:off x="1062068" y="5763612"/>
            <a:ext cx="163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PWG’24 (GWU)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B85FB37-B5DA-C8F1-31DB-0574406B4E0E}"/>
              </a:ext>
            </a:extLst>
          </p:cNvPr>
          <p:cNvCxnSpPr>
            <a:cxnSpLocks/>
            <a:stCxn id="66" idx="0"/>
          </p:cNvCxnSpPr>
          <p:nvPr/>
        </p:nvCxnSpPr>
        <p:spPr>
          <a:xfrm flipH="1" flipV="1">
            <a:off x="1864885" y="5330952"/>
            <a:ext cx="14715" cy="4326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65D78368-7887-ECFD-7E48-9EB294F312A7}"/>
              </a:ext>
            </a:extLst>
          </p:cNvPr>
          <p:cNvSpPr txBox="1"/>
          <p:nvPr/>
        </p:nvSpPr>
        <p:spPr>
          <a:xfrm>
            <a:off x="4125833" y="5771432"/>
            <a:ext cx="156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PWG’25 (JLAB)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0D59BD6-A2F5-D5D0-5D69-879940B9E4B7}"/>
              </a:ext>
            </a:extLst>
          </p:cNvPr>
          <p:cNvCxnSpPr>
            <a:cxnSpLocks/>
          </p:cNvCxnSpPr>
          <p:nvPr/>
        </p:nvCxnSpPr>
        <p:spPr>
          <a:xfrm flipH="1" flipV="1">
            <a:off x="4928650" y="5338772"/>
            <a:ext cx="14715" cy="4326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ight Brace 71">
            <a:extLst>
              <a:ext uri="{FF2B5EF4-FFF2-40B4-BE49-F238E27FC236}">
                <a16:creationId xmlns:a16="http://schemas.microsoft.com/office/drawing/2014/main" id="{4DAA6B72-B9CB-D7B0-0B6C-8F94F8A05CB9}"/>
              </a:ext>
            </a:extLst>
          </p:cNvPr>
          <p:cNvSpPr/>
          <p:nvPr/>
        </p:nvSpPr>
        <p:spPr>
          <a:xfrm>
            <a:off x="9546006" y="2252034"/>
            <a:ext cx="402666" cy="2127942"/>
          </a:xfrm>
          <a:prstGeom prst="rightBrace">
            <a:avLst>
              <a:gd name="adj1" fmla="val 8333"/>
              <a:gd name="adj2" fmla="val 53438"/>
            </a:avLst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Bent Arrow 72">
            <a:extLst>
              <a:ext uri="{FF2B5EF4-FFF2-40B4-BE49-F238E27FC236}">
                <a16:creationId xmlns:a16="http://schemas.microsoft.com/office/drawing/2014/main" id="{2F64BEC8-E99B-B40E-5F98-11E871CE82DD}"/>
              </a:ext>
            </a:extLst>
          </p:cNvPr>
          <p:cNvSpPr/>
          <p:nvPr/>
        </p:nvSpPr>
        <p:spPr>
          <a:xfrm rot="5400000">
            <a:off x="10080182" y="3343110"/>
            <a:ext cx="713639" cy="703309"/>
          </a:xfrm>
          <a:prstGeom prst="bentArrow">
            <a:avLst>
              <a:gd name="adj1" fmla="val 5498"/>
              <a:gd name="adj2" fmla="val 25000"/>
              <a:gd name="adj3" fmla="val 25000"/>
              <a:gd name="adj4" fmla="val 50251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956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BA4D8E-1B1F-4299-6782-0E642D75B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7A95835-F697-8DAB-877F-35D480BD7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share out good news with our colleagues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1F289-F464-A9F1-F9E6-C4A1F1133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45622" y="1319201"/>
            <a:ext cx="7646377" cy="4891433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1000" b="1" i="0" dirty="0">
                <a:solidFill>
                  <a:srgbClr val="323130"/>
                </a:solidFill>
                <a:effectLst/>
                <a:latin typeface="+mn-lt"/>
              </a:rPr>
              <a:t>2025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Mar 24-26, Positron Working Group Workshop, Jefferson Lab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Feb 25-26, 2025 - US-Japan Advanced e</a:t>
            </a:r>
            <a:r>
              <a:rPr lang="en-US" sz="1000" b="0" i="0" baseline="30000" dirty="0">
                <a:solidFill>
                  <a:srgbClr val="323130"/>
                </a:solidFill>
                <a:effectLst/>
                <a:latin typeface="+mn-lt"/>
              </a:rPr>
              <a:t>+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 Source Collaboration meeting, SLAC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J. Grames 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"/>
              </a:rPr>
              <a:t>12 GeV Ce</a:t>
            </a:r>
            <a:r>
              <a:rPr lang="en-US" sz="1000" b="0" i="0" u="sng" baseline="30000" dirty="0">
                <a:solidFill>
                  <a:srgbClr val="4F6BED"/>
                </a:solidFill>
                <a:effectLst/>
                <a:latin typeface="+mn-lt"/>
                <a:hlinkClick r:id="rId2"/>
              </a:rPr>
              <a:t>+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"/>
              </a:rPr>
              <a:t>BAF: status update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A. Ushakov,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3"/>
              </a:rPr>
              <a:t>Update on Simulations of Polarized Positron Beams at Ce</a:t>
            </a:r>
            <a:r>
              <a:rPr lang="en-US" sz="1000" b="0" i="0" u="sng" baseline="30000" dirty="0">
                <a:solidFill>
                  <a:srgbClr val="4F6BED"/>
                </a:solidFill>
                <a:effectLst/>
                <a:latin typeface="+mn-lt"/>
                <a:hlinkClick r:id="rId3"/>
              </a:rPr>
              <a:t>+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3"/>
              </a:rPr>
              <a:t>BAF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S. Wang,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4"/>
              </a:rPr>
              <a:t>Initial Study on the Matching and Capturing Process in a CW Positron Source Ce</a:t>
            </a:r>
            <a:r>
              <a:rPr lang="en-US" sz="1000" b="0" i="0" u="sng" baseline="30000" dirty="0">
                <a:solidFill>
                  <a:srgbClr val="4F6BED"/>
                </a:solidFill>
                <a:effectLst/>
                <a:latin typeface="+mn-lt"/>
                <a:hlinkClick r:id="rId4"/>
              </a:rPr>
              <a:t>+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4"/>
              </a:rPr>
              <a:t>BAF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S.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Covrig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Dusa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5"/>
              </a:rPr>
              <a:t>JLAB Positron Target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  <a:endParaRPr lang="en-US" sz="1000" b="1" i="0" dirty="0">
              <a:solidFill>
                <a:srgbClr val="323130"/>
              </a:solidFill>
              <a:effectLst/>
              <a:latin typeface="+mn-lt"/>
            </a:endParaRPr>
          </a:p>
          <a:p>
            <a:pPr algn="l">
              <a:spcBef>
                <a:spcPts val="0"/>
              </a:spcBef>
            </a:pPr>
            <a:endParaRPr lang="en-US" sz="1000" b="1" i="0" dirty="0">
              <a:solidFill>
                <a:srgbClr val="323130"/>
              </a:solidFill>
              <a:effectLst/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sz="1000" b="1" i="0" dirty="0">
                <a:solidFill>
                  <a:srgbClr val="323130"/>
                </a:solidFill>
                <a:effectLst/>
                <a:latin typeface="+mn-lt"/>
              </a:rPr>
              <a:t>2024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Oct 21 - Nov 8, 2024,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6"/>
              </a:rPr>
              <a:t>Hadron Physics 2030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Institut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 Pascal, Orsay, France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A. Ushakov,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7"/>
              </a:rPr>
              <a:t>Positron Beams for 12 GeV CEBAF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Oct 16-18, 2024,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8"/>
              </a:rPr>
              <a:t>Advances in High-Intensity Positron Source Physics and Technologies (AHIPS2024)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IJCLAB, Orsay, France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S.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Habet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9"/>
              </a:rPr>
              <a:t>Polarized positron source design study at JLab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S.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Ogur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0"/>
              </a:rPr>
              <a:t>Injection Optics for 12 GeV High Polarization Positrons at Ce</a:t>
            </a:r>
            <a:r>
              <a:rPr lang="en-US" sz="1000" b="0" i="0" u="sng" baseline="30000" dirty="0">
                <a:solidFill>
                  <a:srgbClr val="4F6BED"/>
                </a:solidFill>
                <a:effectLst/>
                <a:latin typeface="+mn-lt"/>
                <a:hlinkClick r:id="rId10"/>
              </a:rPr>
              <a:t>+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0"/>
              </a:rPr>
              <a:t>BAF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Sep 22-27, 2024, Workshop on Polarized Sources, Targets, and Polarimetry, JLab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A. Ushakov,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1"/>
              </a:rPr>
              <a:t>Polarized positrons at Ce+BAF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V. M. Lizarraga-Rubio,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2"/>
              </a:rPr>
              <a:t>Liquid metal-based polarized positron generation benchmark using the GEANT4 toolkit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July 15-16,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3"/>
              </a:rPr>
              <a:t>2024 Summer Hall A/C Collaboration Meeting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JLab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A. Ushakov,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4"/>
              </a:rPr>
              <a:t>Concept of a Positron Source at Ce+BAF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July 8-11,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5"/>
              </a:rPr>
              <a:t>International Workshop on Future Linear Colliders (LCWS2024)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University of Tokyo, Japan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A. Ushakov,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6"/>
              </a:rPr>
              <a:t>Update on Ce</a:t>
            </a:r>
            <a:r>
              <a:rPr lang="en-US" sz="1000" b="0" i="0" u="sng" baseline="30000" dirty="0">
                <a:solidFill>
                  <a:srgbClr val="4F6BED"/>
                </a:solidFill>
                <a:effectLst/>
                <a:latin typeface="+mn-lt"/>
                <a:hlinkClick r:id="rId16"/>
              </a:rPr>
              <a:t>+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6"/>
              </a:rPr>
              <a:t>BAF Positron Activities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S. Wang,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7"/>
              </a:rPr>
              <a:t>Capture Cavities for the CW Polarized Positron Source Ce</a:t>
            </a:r>
            <a:r>
              <a:rPr lang="en-US" sz="1000" b="0" i="0" u="sng" baseline="30000" dirty="0">
                <a:solidFill>
                  <a:srgbClr val="4F6BED"/>
                </a:solidFill>
                <a:effectLst/>
                <a:latin typeface="+mn-lt"/>
                <a:hlinkClick r:id="rId17"/>
              </a:rPr>
              <a:t>+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7"/>
              </a:rPr>
              <a:t>BAF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S.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Covrig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Dusa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8"/>
              </a:rPr>
              <a:t>CFD Simulations of High Power Positron Converter Targets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 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June 10-14,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19"/>
              </a:rPr>
              <a:t>Future Circular Collider (FCC) Week 2024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San Francisco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J. Grames,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0"/>
              </a:rPr>
              <a:t>Polarized Electrons for Polarized Positron Beams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May 19-24,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1"/>
              </a:rPr>
              <a:t>15th International Particle Accelerator Conference (IPAC'24)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Nashville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M. Bruker et al., "Toward a long-lifetime polarized photoelectron gun for the Ce+BAF positron source",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2"/>
              </a:rPr>
              <a:t>MOPC52</a:t>
            </a:r>
            <a:endParaRPr lang="en-US" sz="1000" b="0" i="0" dirty="0">
              <a:solidFill>
                <a:srgbClr val="323130"/>
              </a:solidFill>
              <a:effectLst/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A. Ushakov et al., “Simulations of positron capture at Ce+BAF”,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3"/>
              </a:rPr>
              <a:t>MOPC54</a:t>
            </a:r>
            <a:endParaRPr lang="en-US" sz="1000" b="0" i="0" dirty="0">
              <a:solidFill>
                <a:srgbClr val="323130"/>
              </a:solidFill>
              <a:effectLst/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S. Wang et al., “Capture cavities for the CW polarized positron source Ce+BAF”,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4"/>
              </a:rPr>
              <a:t>MOPC51</a:t>
            </a:r>
            <a:endParaRPr lang="en-US" sz="1000" b="0" i="0" dirty="0">
              <a:solidFill>
                <a:srgbClr val="323130"/>
              </a:solidFill>
              <a:effectLst/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A. Sy et al., “Towards large phase space beams at the CEBAF Injector”,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5"/>
              </a:rPr>
              <a:t>MOPC53</a:t>
            </a:r>
            <a:endParaRPr lang="en-US" sz="1000" b="0" i="0" dirty="0">
              <a:solidFill>
                <a:srgbClr val="323130"/>
              </a:solidFill>
              <a:effectLst/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V. Lizarraga-Rubio et al., “Computational simulations and beamline optimizations for an electron beam degrader at CEBAF”,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6"/>
              </a:rPr>
              <a:t>MOPC62</a:t>
            </a:r>
            <a:endParaRPr lang="en-US" sz="1000" b="0" i="0" dirty="0">
              <a:solidFill>
                <a:srgbClr val="323130"/>
              </a:solidFill>
              <a:effectLst/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T. </a:t>
            </a:r>
            <a:r>
              <a:rPr lang="en-US" sz="1000" b="0" i="0" dirty="0" err="1">
                <a:solidFill>
                  <a:srgbClr val="323130"/>
                </a:solidFill>
                <a:effectLst/>
                <a:latin typeface="+mn-lt"/>
              </a:rPr>
              <a:t>Lengler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 et al., “Radiation damage characterization of positron source materials”,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7"/>
              </a:rPr>
              <a:t>TUPC81</a:t>
            </a:r>
            <a:endParaRPr lang="en-US" sz="1000" b="0" i="0" dirty="0">
              <a:solidFill>
                <a:srgbClr val="323130"/>
              </a:solidFill>
              <a:effectLst/>
              <a:latin typeface="+mn-lt"/>
            </a:endParaRP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N. Taylor et al., “A high-power positron converter based on a recirculated liquid metal in-vacuum target”,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8"/>
              </a:rPr>
              <a:t>TUPC83</a:t>
            </a:r>
            <a:endParaRPr lang="en-US" sz="1000" b="0" i="0" dirty="0">
              <a:solidFill>
                <a:srgbClr val="323130"/>
              </a:solidFill>
              <a:effectLst/>
              <a:latin typeface="+mn-lt"/>
            </a:endParaRPr>
          </a:p>
          <a:p>
            <a:pPr algn="l">
              <a:spcBef>
                <a:spcPts val="0"/>
              </a:spcBef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April 8-12, 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29"/>
              </a:rPr>
              <a:t>31st International Workshop on Deep Inelastic Scattering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, Grenoble, France</a:t>
            </a:r>
          </a:p>
          <a:p>
            <a:pPr lvl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Y. Roblin, “</a:t>
            </a:r>
            <a:r>
              <a:rPr lang="en-US" sz="1000" b="0" i="0" u="sng" dirty="0">
                <a:solidFill>
                  <a:srgbClr val="4F6BED"/>
                </a:solidFill>
                <a:effectLst/>
                <a:latin typeface="+mn-lt"/>
                <a:hlinkClick r:id="rId30"/>
              </a:rPr>
              <a:t>Status of the Ce+BAF upgrade</a:t>
            </a:r>
            <a:r>
              <a:rPr lang="en-US" sz="1000" b="0" i="0" dirty="0">
                <a:solidFill>
                  <a:srgbClr val="323130"/>
                </a:solidFill>
                <a:effectLst/>
                <a:latin typeface="+mn-lt"/>
              </a:rPr>
              <a:t>”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30425B1-67A2-18E2-B0BC-B536F609C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B3E7A50-E374-2CAC-C44C-E6FB6E3E65C2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B8E380-9AE7-2858-D69E-4175622EE8A4}"/>
              </a:ext>
            </a:extLst>
          </p:cNvPr>
          <p:cNvSpPr txBox="1"/>
          <p:nvPr/>
        </p:nvSpPr>
        <p:spPr>
          <a:xfrm>
            <a:off x="309093" y="1570001"/>
            <a:ext cx="3278169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are presenting our progress at some meeting every 5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Priority is given to User meetings and when possible junior scientists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 also have a good showing &gt;6 presentations at an annual large Accelerator Conference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Meeting with our HEP colleagues is a priority too</a:t>
            </a:r>
          </a:p>
        </p:txBody>
      </p:sp>
    </p:spTree>
    <p:extLst>
      <p:ext uri="{BB962C8B-B14F-4D97-AF65-F5344CB8AC3E}">
        <p14:creationId xmlns:p14="http://schemas.microsoft.com/office/powerpoint/2010/main" val="341484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B3C8D8-FD41-E214-1254-2E8ED67C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439C3B-318B-60E4-5A63-5C777CB3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E3787E-63E0-3805-7A26-470334CE3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2"/>
            <a:ext cx="11443994" cy="355435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start-to-end </a:t>
            </a:r>
            <a:r>
              <a:rPr lang="en-US" sz="2400" strike="sngStrike" dirty="0"/>
              <a:t>concept</a:t>
            </a:r>
            <a:r>
              <a:rPr lang="en-US" sz="2400" dirty="0"/>
              <a:t> model from the LERF to the Halls at 12 GeV is becoming in reach.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have already an outline for the technical design report and are moving with priority to provide this to lab management within 12-24 months, when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strategy for LDRD and DOE funding to address critical risk R&amp;D has been taken seriously and is being supported next 2 years, we say thank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Restoration of the LERF 100kW/10MeV segment is starting to get steam, but fundamentally is throttled by resources (budget and people), we know this.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8275139-E169-0BE9-21E7-CB6502B3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423DD5-6DEB-0D2F-2546-B5ED6CBC0A9B}"/>
              </a:ext>
            </a:extLst>
          </p:cNvPr>
          <p:cNvSpPr txBox="1"/>
          <p:nvPr/>
        </p:nvSpPr>
        <p:spPr>
          <a:xfrm>
            <a:off x="1108953" y="4982145"/>
            <a:ext cx="98346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</a:rPr>
              <a:t>The Ce</a:t>
            </a:r>
            <a:r>
              <a:rPr lang="en-US" sz="3200" i="1" baseline="30000" dirty="0">
                <a:solidFill>
                  <a:srgbClr val="FF0000"/>
                </a:solidFill>
              </a:rPr>
              <a:t>+</a:t>
            </a:r>
            <a:r>
              <a:rPr lang="en-US" sz="3200" i="1" dirty="0">
                <a:solidFill>
                  <a:srgbClr val="FF0000"/>
                </a:solidFill>
              </a:rPr>
              <a:t>BAF working group remains ambitious and excited to grow this important new capability for JLab and NP.</a:t>
            </a: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759D2D72-3557-8FCC-CD0A-D0751A5577C6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956755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F87499-480C-E7D8-3937-CFC33E71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DB8C55-2ED5-D1DE-4DA9-12816428C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 to PAC55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9FFCE1-69B5-E225-B15A-C0587AA1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C628380-71E8-8049-41E2-28AD83EFE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0494" y="1364939"/>
            <a:ext cx="3622044" cy="46985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DE3C4C-B48B-4495-5FFB-0902B6E51D1E}"/>
              </a:ext>
            </a:extLst>
          </p:cNvPr>
          <p:cNvSpPr txBox="1"/>
          <p:nvPr/>
        </p:nvSpPr>
        <p:spPr>
          <a:xfrm>
            <a:off x="309093" y="1570001"/>
            <a:ext cx="334025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Ce</a:t>
            </a:r>
            <a:r>
              <a:rPr lang="en-US" sz="2000" baseline="30000" dirty="0"/>
              <a:t>+</a:t>
            </a:r>
            <a:r>
              <a:rPr lang="en-US" sz="2000" dirty="0"/>
              <a:t>BAF Working Group Guidance has NOT changed.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However, we are moving rapidly in the direction to provide users particles distributions for physics simulations.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 goal for next year’s PWG annual meeting would be to update/refine the table at right.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751904-7CBF-574C-F688-7E6910EDF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378" y="1366363"/>
            <a:ext cx="3622043" cy="468734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4B70988-9BE0-40A4-031C-E08F5A99EFBE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2255922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08124D7-0699-6425-B7CA-43028B2EE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9BB996-4A9C-EA60-8BD1-573393ACF33D}"/>
              </a:ext>
            </a:extLst>
          </p:cNvPr>
          <p:cNvSpPr/>
          <p:nvPr/>
        </p:nvSpPr>
        <p:spPr>
          <a:xfrm>
            <a:off x="0" y="0"/>
            <a:ext cx="1943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28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BC43CE-7D7F-52D8-0448-C2C764659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6DE641-1D2B-AAD2-4AD4-FB903D2BD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12 GeV Ce</a:t>
            </a:r>
            <a:r>
              <a:rPr lang="en-US" baseline="30000" dirty="0"/>
              <a:t>+</a:t>
            </a:r>
            <a:r>
              <a:rPr lang="en-US" dirty="0"/>
              <a:t>BAF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56782C-A996-810F-DBF2-51DFAFBCD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8BD2A9-1173-9431-AA31-3FA859D25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4" y="1319201"/>
            <a:ext cx="11044706" cy="4891433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Augment CEBAF 12 GeV with capability to provide either electron or positron beams, within ~shifts transition period.</a:t>
            </a:r>
          </a:p>
          <a:p>
            <a:endParaRPr lang="en-US" sz="2800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BF1E0E0-7ACC-236D-CB4B-7BC128ADC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548319" y="2632293"/>
            <a:ext cx="8383621" cy="351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B1D867-44DA-2EF4-B8C7-4990FAB3F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1278"/>
              </p:ext>
            </p:extLst>
          </p:nvPr>
        </p:nvGraphicFramePr>
        <p:xfrm>
          <a:off x="3450476" y="3061536"/>
          <a:ext cx="5160123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0591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1337733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1701799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2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or more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249.5/499/1497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</a:t>
                      </a:r>
                      <a:r>
                        <a:rPr lang="en-US" sz="1200" i="0" noProof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cw</a:t>
                      </a:r>
                      <a:endParaRPr lang="en-US" sz="1200" i="0" noProof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200" b="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2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1 µA</a:t>
                      </a:r>
                      <a:endParaRPr lang="en-US" sz="1200" b="1" i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200" b="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200" i="0" noProof="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noProof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50 </a:t>
                      </a:r>
                      <a:r>
                        <a:rPr lang="en-US" sz="1200" b="1" i="0" noProof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  <a:endParaRPr lang="en-US" sz="1200" b="1" i="0" noProof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2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i="0" noProof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F251E65-05E6-74E3-A8C2-84DEDF519F8D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74511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E807E-613F-D861-B36A-51B81BAE3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DF2F25-90B8-C2BA-99E6-80873825F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22GeV/e</a:t>
            </a:r>
            <a:r>
              <a:rPr lang="en-US" baseline="30000" dirty="0"/>
              <a:t>+</a:t>
            </a:r>
            <a:r>
              <a:rPr lang="en-US" dirty="0"/>
              <a:t> Upgrade Framework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64CFA7F-2EA7-B150-9189-3110224F7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30B92-E38B-DB2B-F051-8E01A8BBF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343"/>
          <a:stretch/>
        </p:blipFill>
        <p:spPr bwMode="auto">
          <a:xfrm>
            <a:off x="1840370" y="1431269"/>
            <a:ext cx="7982152" cy="188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43D15-4527-666B-033D-1C2905930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43" y="3828481"/>
            <a:ext cx="3166252" cy="2370317"/>
          </a:xfrm>
          <a:prstGeom prst="rect">
            <a:avLst/>
          </a:prstGeom>
          <a:ln w="50800">
            <a:noFill/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AC4364-3835-8A8A-AE99-0374D71A763D}"/>
              </a:ext>
            </a:extLst>
          </p:cNvPr>
          <p:cNvCxnSpPr>
            <a:cxnSpLocks/>
          </p:cNvCxnSpPr>
          <p:nvPr/>
        </p:nvCxnSpPr>
        <p:spPr>
          <a:xfrm flipV="1">
            <a:off x="3774332" y="2247089"/>
            <a:ext cx="2908570" cy="1500031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ame 10">
            <a:extLst>
              <a:ext uri="{FF2B5EF4-FFF2-40B4-BE49-F238E27FC236}">
                <a16:creationId xmlns:a16="http://schemas.microsoft.com/office/drawing/2014/main" id="{000F9099-A3DD-8D4B-0396-7C9F91CDC895}"/>
              </a:ext>
            </a:extLst>
          </p:cNvPr>
          <p:cNvSpPr/>
          <p:nvPr/>
        </p:nvSpPr>
        <p:spPr>
          <a:xfrm>
            <a:off x="856034" y="3747120"/>
            <a:ext cx="3533086" cy="2554545"/>
          </a:xfrm>
          <a:prstGeom prst="frame">
            <a:avLst>
              <a:gd name="adj1" fmla="val 930"/>
            </a:avLst>
          </a:prstGeom>
          <a:solidFill>
            <a:srgbClr val="FF0000"/>
          </a:solidFill>
          <a:ln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BA8A6F-0607-632F-A453-663054402238}"/>
              </a:ext>
            </a:extLst>
          </p:cNvPr>
          <p:cNvSpPr txBox="1"/>
          <p:nvPr/>
        </p:nvSpPr>
        <p:spPr>
          <a:xfrm>
            <a:off x="5362372" y="3644253"/>
            <a:ext cx="60943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Assumptions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Staged approach (e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then 22 GeV)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Utilize LERF infrastructure</a:t>
            </a:r>
          </a:p>
          <a:p>
            <a:pPr>
              <a:tabLst>
                <a:tab pos="3078163" algn="l"/>
              </a:tabLst>
            </a:pP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3078163" algn="l"/>
              </a:tabLst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sz="20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BAF Approach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 two new injectors (e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Provide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or e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on-demand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3078163" algn="l"/>
              </a:tabLs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CEBAF for acceleration to 12 GeV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C25F16C-A578-E325-AC7E-D12AE28C89D0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2187557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F73F6-AA0F-8F20-D800-9A5CA3EFA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0915063-698B-AE86-2C44-839E24D47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12 GeV Ce</a:t>
            </a:r>
            <a:r>
              <a:rPr lang="en-US" baseline="30000" dirty="0"/>
              <a:t>+</a:t>
            </a:r>
            <a:r>
              <a:rPr lang="en-US" dirty="0"/>
              <a:t>BAF Accelerator Complex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7643A8-3536-226D-2B45-EA3BFC8F6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F5EFDB-9CF2-2BD8-69B2-6B4C73CCF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280" y="2180689"/>
            <a:ext cx="2480577" cy="141568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Rectangle 39">
            <a:extLst>
              <a:ext uri="{FF2B5EF4-FFF2-40B4-BE49-F238E27FC236}">
                <a16:creationId xmlns:a16="http://schemas.microsoft.com/office/drawing/2014/main" id="{FB4F9E36-92F0-611B-7950-DD271D56E0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94458" y="1670324"/>
            <a:ext cx="145822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7030A0"/>
                </a:solidFill>
              </a:rPr>
              <a:t>New Beamline</a:t>
            </a:r>
            <a:br>
              <a:rPr lang="en-US" sz="1400" b="1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to CEBAF Tunnel</a:t>
            </a:r>
          </a:p>
        </p:txBody>
      </p:sp>
      <p:sp>
        <p:nvSpPr>
          <p:cNvPr id="9" name="AutoShape 3">
            <a:extLst>
              <a:ext uri="{FF2B5EF4-FFF2-40B4-BE49-F238E27FC236}">
                <a16:creationId xmlns:a16="http://schemas.microsoft.com/office/drawing/2014/main" id="{6318D972-F46A-2782-A92E-09AF9AD6411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7067" y="1748718"/>
            <a:ext cx="8353730" cy="376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099C7D9D-C5C4-C150-2A28-1FF6701A3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910087"/>
            <a:ext cx="9076266" cy="41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7">
            <a:extLst>
              <a:ext uri="{FF2B5EF4-FFF2-40B4-BE49-F238E27FC236}">
                <a16:creationId xmlns:a16="http://schemas.microsoft.com/office/drawing/2014/main" id="{209E6B39-9499-9FA7-CB2F-A17B766E02F6}"/>
              </a:ext>
            </a:extLst>
          </p:cNvPr>
          <p:cNvSpPr>
            <a:spLocks/>
          </p:cNvSpPr>
          <p:nvPr/>
        </p:nvSpPr>
        <p:spPr bwMode="auto">
          <a:xfrm>
            <a:off x="6586281" y="3669012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33CB60F-078D-F107-4F84-A6F49983AB03}"/>
              </a:ext>
            </a:extLst>
          </p:cNvPr>
          <p:cNvSpPr>
            <a:spLocks/>
          </p:cNvSpPr>
          <p:nvPr/>
        </p:nvSpPr>
        <p:spPr bwMode="auto">
          <a:xfrm>
            <a:off x="6586281" y="3669012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noFill/>
          <a:ln w="5080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9A9D05DC-5528-2525-7605-0F10E1627B8B}"/>
              </a:ext>
            </a:extLst>
          </p:cNvPr>
          <p:cNvSpPr>
            <a:spLocks/>
          </p:cNvSpPr>
          <p:nvPr/>
        </p:nvSpPr>
        <p:spPr bwMode="auto">
          <a:xfrm>
            <a:off x="2340196" y="4483927"/>
            <a:ext cx="4686054" cy="18155"/>
          </a:xfrm>
          <a:custGeom>
            <a:avLst/>
            <a:gdLst>
              <a:gd name="T0" fmla="*/ 0 w 6608"/>
              <a:gd name="T1" fmla="*/ 24 h 24"/>
              <a:gd name="T2" fmla="*/ 0 w 6608"/>
              <a:gd name="T3" fmla="*/ 24 h 24"/>
              <a:gd name="T4" fmla="*/ 6608 w 6608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08" h="24">
                <a:moveTo>
                  <a:pt x="0" y="24"/>
                </a:moveTo>
                <a:lnTo>
                  <a:pt x="0" y="24"/>
                </a:lnTo>
                <a:lnTo>
                  <a:pt x="6608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002A3965-4B13-13EC-2C44-D47369F477A0}"/>
              </a:ext>
            </a:extLst>
          </p:cNvPr>
          <p:cNvSpPr>
            <a:spLocks/>
          </p:cNvSpPr>
          <p:nvPr/>
        </p:nvSpPr>
        <p:spPr bwMode="auto">
          <a:xfrm>
            <a:off x="1792131" y="3511677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  <a:gd name="T6" fmla="*/ 833 w 833"/>
              <a:gd name="T7" fmla="*/ 0 h 1314"/>
              <a:gd name="T8" fmla="*/ 833 w 833"/>
              <a:gd name="T9" fmla="*/ 1314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  <a:lnTo>
                  <a:pt x="833" y="0"/>
                </a:lnTo>
                <a:lnTo>
                  <a:pt x="833" y="1314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5DAABC2C-E597-3D7C-69BC-2222AE19ECEE}"/>
              </a:ext>
            </a:extLst>
          </p:cNvPr>
          <p:cNvSpPr>
            <a:spLocks/>
          </p:cNvSpPr>
          <p:nvPr/>
        </p:nvSpPr>
        <p:spPr bwMode="auto">
          <a:xfrm>
            <a:off x="1792131" y="3511677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CEF56FCB-F0E7-35E8-03FA-D06DC14B8A54}"/>
              </a:ext>
            </a:extLst>
          </p:cNvPr>
          <p:cNvSpPr>
            <a:spLocks/>
          </p:cNvSpPr>
          <p:nvPr/>
        </p:nvSpPr>
        <p:spPr bwMode="auto">
          <a:xfrm>
            <a:off x="1792131" y="2793583"/>
            <a:ext cx="591683" cy="855257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  <a:gd name="T6" fmla="*/ 833 w 833"/>
              <a:gd name="T7" fmla="*/ 1133 h 1133"/>
              <a:gd name="T8" fmla="*/ 833 w 833"/>
              <a:gd name="T9" fmla="*/ 0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  <a:lnTo>
                  <a:pt x="833" y="1133"/>
                </a:lnTo>
                <a:lnTo>
                  <a:pt x="83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7DE9AA6D-32C9-802C-E714-D53831E9F65B}"/>
              </a:ext>
            </a:extLst>
          </p:cNvPr>
          <p:cNvSpPr>
            <a:spLocks/>
          </p:cNvSpPr>
          <p:nvPr/>
        </p:nvSpPr>
        <p:spPr bwMode="auto">
          <a:xfrm>
            <a:off x="1792131" y="2773412"/>
            <a:ext cx="591683" cy="875428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BDCDF0F4-49D5-5EAF-41A5-EB3FA0BE3C36}"/>
              </a:ext>
            </a:extLst>
          </p:cNvPr>
          <p:cNvSpPr>
            <a:spLocks/>
          </p:cNvSpPr>
          <p:nvPr/>
        </p:nvSpPr>
        <p:spPr bwMode="auto">
          <a:xfrm>
            <a:off x="2302268" y="2773412"/>
            <a:ext cx="614440" cy="0"/>
          </a:xfrm>
          <a:custGeom>
            <a:avLst/>
            <a:gdLst>
              <a:gd name="T0" fmla="*/ 0 w 866"/>
              <a:gd name="T1" fmla="*/ 0 w 866"/>
              <a:gd name="T2" fmla="*/ 866 w 8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66">
                <a:moveTo>
                  <a:pt x="0" y="0"/>
                </a:moveTo>
                <a:lnTo>
                  <a:pt x="0" y="0"/>
                </a:lnTo>
                <a:lnTo>
                  <a:pt x="866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97D63336-2450-7D37-9240-7BB18FE76B3D}"/>
              </a:ext>
            </a:extLst>
          </p:cNvPr>
          <p:cNvSpPr>
            <a:spLocks/>
          </p:cNvSpPr>
          <p:nvPr/>
        </p:nvSpPr>
        <p:spPr bwMode="auto">
          <a:xfrm>
            <a:off x="2916708" y="2712899"/>
            <a:ext cx="269291" cy="58497"/>
          </a:xfrm>
          <a:custGeom>
            <a:avLst/>
            <a:gdLst>
              <a:gd name="T0" fmla="*/ 0 w 379"/>
              <a:gd name="T1" fmla="*/ 79 h 79"/>
              <a:gd name="T2" fmla="*/ 0 w 379"/>
              <a:gd name="T3" fmla="*/ 79 h 79"/>
              <a:gd name="T4" fmla="*/ 379 w 379"/>
              <a:gd name="T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9" h="79">
                <a:moveTo>
                  <a:pt x="0" y="79"/>
                </a:moveTo>
                <a:lnTo>
                  <a:pt x="0" y="79"/>
                </a:lnTo>
                <a:lnTo>
                  <a:pt x="379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88C8A084-3DF6-366A-3384-2690BF3A97CE}"/>
              </a:ext>
            </a:extLst>
          </p:cNvPr>
          <p:cNvSpPr>
            <a:spLocks/>
          </p:cNvSpPr>
          <p:nvPr/>
        </p:nvSpPr>
        <p:spPr bwMode="auto">
          <a:xfrm>
            <a:off x="7022457" y="4048230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13A3701E-81EA-885F-2895-D2C80E814CCB}"/>
              </a:ext>
            </a:extLst>
          </p:cNvPr>
          <p:cNvSpPr>
            <a:spLocks/>
          </p:cNvSpPr>
          <p:nvPr/>
        </p:nvSpPr>
        <p:spPr bwMode="auto">
          <a:xfrm>
            <a:off x="7022457" y="4050650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30">
            <a:extLst>
              <a:ext uri="{FF2B5EF4-FFF2-40B4-BE49-F238E27FC236}">
                <a16:creationId xmlns:a16="http://schemas.microsoft.com/office/drawing/2014/main" id="{E0EBAAEE-744D-B823-ED8B-6232B175A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167" y="1829402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31">
            <a:extLst>
              <a:ext uri="{FF2B5EF4-FFF2-40B4-BE49-F238E27FC236}">
                <a16:creationId xmlns:a16="http://schemas.microsoft.com/office/drawing/2014/main" id="{23393392-DA24-DFF5-46B7-F3A019A68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502" y="1829402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Rectangle 32">
            <a:extLst>
              <a:ext uri="{FF2B5EF4-FFF2-40B4-BE49-F238E27FC236}">
                <a16:creationId xmlns:a16="http://schemas.microsoft.com/office/drawing/2014/main" id="{C936FD36-5B5A-3E35-DEAA-1843C3718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13" y="1829402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Rectangle 33">
            <a:extLst>
              <a:ext uri="{FF2B5EF4-FFF2-40B4-BE49-F238E27FC236}">
                <a16:creationId xmlns:a16="http://schemas.microsoft.com/office/drawing/2014/main" id="{4FE9C033-C23B-275D-D401-98DD1D85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662" y="1829402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Rectangle 34">
            <a:extLst>
              <a:ext uri="{FF2B5EF4-FFF2-40B4-BE49-F238E27FC236}">
                <a16:creationId xmlns:a16="http://schemas.microsoft.com/office/drawing/2014/main" id="{60DA07D8-E240-3CEF-E941-4841EDE96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965" y="1829402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Freeform 38">
            <a:extLst>
              <a:ext uri="{FF2B5EF4-FFF2-40B4-BE49-F238E27FC236}">
                <a16:creationId xmlns:a16="http://schemas.microsoft.com/office/drawing/2014/main" id="{30F7BE91-2255-8446-F571-E0E62C8ECA0D}"/>
              </a:ext>
            </a:extLst>
          </p:cNvPr>
          <p:cNvSpPr>
            <a:spLocks/>
          </p:cNvSpPr>
          <p:nvPr/>
        </p:nvSpPr>
        <p:spPr bwMode="auto">
          <a:xfrm>
            <a:off x="5559422" y="2850785"/>
            <a:ext cx="1380494" cy="474021"/>
          </a:xfrm>
          <a:custGeom>
            <a:avLst/>
            <a:gdLst>
              <a:gd name="T0" fmla="*/ 0 w 786"/>
              <a:gd name="T1" fmla="*/ 0 h 386"/>
              <a:gd name="T2" fmla="*/ 0 w 786"/>
              <a:gd name="T3" fmla="*/ 0 h 386"/>
              <a:gd name="T4" fmla="*/ 786 w 786"/>
              <a:gd name="T5" fmla="*/ 0 h 386"/>
              <a:gd name="T6" fmla="*/ 786 w 786"/>
              <a:gd name="T7" fmla="*/ 386 h 386"/>
              <a:gd name="T8" fmla="*/ 0 w 786"/>
              <a:gd name="T9" fmla="*/ 386 h 386"/>
              <a:gd name="T10" fmla="*/ 0 w 786"/>
              <a:gd name="T11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" h="386">
                <a:moveTo>
                  <a:pt x="0" y="0"/>
                </a:moveTo>
                <a:lnTo>
                  <a:pt x="0" y="0"/>
                </a:lnTo>
                <a:lnTo>
                  <a:pt x="786" y="0"/>
                </a:lnTo>
                <a:lnTo>
                  <a:pt x="786" y="386"/>
                </a:lnTo>
                <a:lnTo>
                  <a:pt x="0" y="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39">
            <a:extLst>
              <a:ext uri="{FF2B5EF4-FFF2-40B4-BE49-F238E27FC236}">
                <a16:creationId xmlns:a16="http://schemas.microsoft.com/office/drawing/2014/main" id="{C7619A3E-39FC-847F-F968-E22C9FFB5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666" y="2872353"/>
            <a:ext cx="1284006" cy="4308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C00000"/>
                </a:solidFill>
              </a:rPr>
              <a:t>New e</a:t>
            </a:r>
            <a:r>
              <a:rPr lang="en-US" sz="1400" b="1" baseline="30000">
                <a:solidFill>
                  <a:srgbClr val="C00000"/>
                </a:solidFill>
              </a:rPr>
              <a:t>+</a:t>
            </a:r>
            <a:r>
              <a:rPr lang="en-US" sz="1400" b="1">
                <a:solidFill>
                  <a:srgbClr val="C00000"/>
                </a:solidFill>
              </a:rPr>
              <a:t> Injector</a:t>
            </a:r>
            <a:br>
              <a:rPr lang="en-US" sz="1400" b="1">
                <a:solidFill>
                  <a:srgbClr val="C00000"/>
                </a:solidFill>
              </a:rPr>
            </a:br>
            <a:r>
              <a:rPr lang="en-US" sz="1400" b="1">
                <a:solidFill>
                  <a:srgbClr val="C00000"/>
                </a:solidFill>
              </a:rPr>
              <a:t> at LERF</a:t>
            </a:r>
          </a:p>
        </p:txBody>
      </p:sp>
      <p:sp>
        <p:nvSpPr>
          <p:cNvPr id="29" name="Rectangle 109">
            <a:extLst>
              <a:ext uri="{FF2B5EF4-FFF2-40B4-BE49-F238E27FC236}">
                <a16:creationId xmlns:a16="http://schemas.microsoft.com/office/drawing/2014/main" id="{9782D0C4-1CD2-7BEB-3413-0F79E08C0F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294" y="1811248"/>
            <a:ext cx="117578" cy="2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Rectangle 114">
            <a:extLst>
              <a:ext uri="{FF2B5EF4-FFF2-40B4-BE49-F238E27FC236}">
                <a16:creationId xmlns:a16="http://schemas.microsoft.com/office/drawing/2014/main" id="{6559CA0C-962F-D31F-6EF9-62C0B0B89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024" y="1811248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117">
            <a:extLst>
              <a:ext uri="{FF2B5EF4-FFF2-40B4-BE49-F238E27FC236}">
                <a16:creationId xmlns:a16="http://schemas.microsoft.com/office/drawing/2014/main" id="{BED3AD76-105E-D953-E666-AC0D437A3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148" y="1811248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2" name="Freeform 74">
            <a:extLst>
              <a:ext uri="{FF2B5EF4-FFF2-40B4-BE49-F238E27FC236}">
                <a16:creationId xmlns:a16="http://schemas.microsoft.com/office/drawing/2014/main" id="{E339DC55-DA91-5BBE-4BEF-A322717D156C}"/>
              </a:ext>
            </a:extLst>
          </p:cNvPr>
          <p:cNvSpPr>
            <a:spLocks/>
          </p:cNvSpPr>
          <p:nvPr/>
        </p:nvSpPr>
        <p:spPr bwMode="auto">
          <a:xfrm>
            <a:off x="2505735" y="1775043"/>
            <a:ext cx="1554480" cy="512347"/>
          </a:xfrm>
          <a:custGeom>
            <a:avLst/>
            <a:gdLst>
              <a:gd name="T0" fmla="*/ 0 w 2453"/>
              <a:gd name="T1" fmla="*/ 0 h 680"/>
              <a:gd name="T2" fmla="*/ 0 w 2453"/>
              <a:gd name="T3" fmla="*/ 0 h 680"/>
              <a:gd name="T4" fmla="*/ 2453 w 2453"/>
              <a:gd name="T5" fmla="*/ 0 h 680"/>
              <a:gd name="T6" fmla="*/ 2453 w 2453"/>
              <a:gd name="T7" fmla="*/ 680 h 680"/>
              <a:gd name="T8" fmla="*/ 0 w 2453"/>
              <a:gd name="T9" fmla="*/ 680 h 680"/>
              <a:gd name="T10" fmla="*/ 0 w 2453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53" h="680">
                <a:moveTo>
                  <a:pt x="0" y="0"/>
                </a:moveTo>
                <a:lnTo>
                  <a:pt x="0" y="0"/>
                </a:lnTo>
                <a:lnTo>
                  <a:pt x="2453" y="0"/>
                </a:lnTo>
                <a:lnTo>
                  <a:pt x="2453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9">
            <a:extLst>
              <a:ext uri="{FF2B5EF4-FFF2-40B4-BE49-F238E27FC236}">
                <a16:creationId xmlns:a16="http://schemas.microsoft.com/office/drawing/2014/main" id="{15A26457-376B-CE11-1F21-223BD060E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608" y="1815773"/>
            <a:ext cx="14587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7030A0"/>
                </a:solidFill>
              </a:rPr>
              <a:t>123 MeV e</a:t>
            </a:r>
            <a:r>
              <a:rPr lang="en-US" sz="1400" b="1" baseline="30000">
                <a:solidFill>
                  <a:srgbClr val="7030A0"/>
                </a:solidFill>
              </a:rPr>
              <a:t>+ </a:t>
            </a:r>
            <a:r>
              <a:rPr lang="en-US" sz="1400" b="1">
                <a:solidFill>
                  <a:srgbClr val="7030A0"/>
                </a:solidFill>
              </a:rPr>
              <a:t>Beam</a:t>
            </a:r>
            <a:br>
              <a:rPr lang="en-US" sz="1400" b="1" baseline="30000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Injected to NL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0431681-8240-2E7C-61F3-720E79FB5C28}"/>
              </a:ext>
            </a:extLst>
          </p:cNvPr>
          <p:cNvSpPr/>
          <p:nvPr/>
        </p:nvSpPr>
        <p:spPr>
          <a:xfrm>
            <a:off x="3371662" y="5055329"/>
            <a:ext cx="2038538" cy="558368"/>
          </a:xfrm>
          <a:prstGeom prst="rect">
            <a:avLst/>
          </a:prstGeom>
          <a:solidFill>
            <a:schemeClr val="bg1">
              <a:alpha val="12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944F63E-C19E-26CD-AE20-16095F51636E}"/>
              </a:ext>
            </a:extLst>
          </p:cNvPr>
          <p:cNvCxnSpPr/>
          <p:nvPr/>
        </p:nvCxnSpPr>
        <p:spPr>
          <a:xfrm flipV="1">
            <a:off x="4403502" y="4504098"/>
            <a:ext cx="364112" cy="5655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812E2284-B57C-903E-4482-8C37111ABF12}"/>
              </a:ext>
            </a:extLst>
          </p:cNvPr>
          <p:cNvSpPr/>
          <p:nvPr/>
        </p:nvSpPr>
        <p:spPr>
          <a:xfrm>
            <a:off x="3286753" y="5072904"/>
            <a:ext cx="2208356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Transport Line </a:t>
            </a:r>
            <a:b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SL and West Arc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103">
            <a:extLst>
              <a:ext uri="{FF2B5EF4-FFF2-40B4-BE49-F238E27FC236}">
                <a16:creationId xmlns:a16="http://schemas.microsoft.com/office/drawing/2014/main" id="{CDF3635F-A3AB-1B90-4EC9-E49B2F981034}"/>
              </a:ext>
            </a:extLst>
          </p:cNvPr>
          <p:cNvSpPr>
            <a:spLocks/>
          </p:cNvSpPr>
          <p:nvPr/>
        </p:nvSpPr>
        <p:spPr bwMode="auto">
          <a:xfrm>
            <a:off x="733926" y="1775043"/>
            <a:ext cx="1568342" cy="512347"/>
          </a:xfrm>
          <a:custGeom>
            <a:avLst/>
            <a:gdLst>
              <a:gd name="T0" fmla="*/ 0 w 1960"/>
              <a:gd name="T1" fmla="*/ 0 h 680"/>
              <a:gd name="T2" fmla="*/ 0 w 1960"/>
              <a:gd name="T3" fmla="*/ 0 h 680"/>
              <a:gd name="T4" fmla="*/ 1960 w 1960"/>
              <a:gd name="T5" fmla="*/ 0 h 680"/>
              <a:gd name="T6" fmla="*/ 1960 w 1960"/>
              <a:gd name="T7" fmla="*/ 680 h 680"/>
              <a:gd name="T8" fmla="*/ 0 w 1960"/>
              <a:gd name="T9" fmla="*/ 680 h 680"/>
              <a:gd name="T10" fmla="*/ 0 w 1960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0" h="680">
                <a:moveTo>
                  <a:pt x="0" y="0"/>
                </a:moveTo>
                <a:lnTo>
                  <a:pt x="0" y="0"/>
                </a:lnTo>
                <a:lnTo>
                  <a:pt x="1960" y="0"/>
                </a:lnTo>
                <a:lnTo>
                  <a:pt x="1960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Rectangle 39">
            <a:extLst>
              <a:ext uri="{FF2B5EF4-FFF2-40B4-BE49-F238E27FC236}">
                <a16:creationId xmlns:a16="http://schemas.microsoft.com/office/drawing/2014/main" id="{7DC6D1F0-7DC3-7DDA-F96C-7AC507FA4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85" y="1815773"/>
            <a:ext cx="15046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CEBAF Polarized</a:t>
            </a:r>
            <a:br>
              <a:rPr lang="en-US" sz="1400"/>
            </a:br>
            <a:r>
              <a:rPr lang="en-US" sz="1400"/>
              <a:t>Electron Injector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A46826-1884-FCD1-F8DF-0BD2FD8B470D}"/>
              </a:ext>
            </a:extLst>
          </p:cNvPr>
          <p:cNvCxnSpPr>
            <a:cxnSpLocks/>
            <a:endCxn id="12" idx="2"/>
          </p:cNvCxnSpPr>
          <p:nvPr/>
        </p:nvCxnSpPr>
        <p:spPr>
          <a:xfrm flipH="1">
            <a:off x="7262018" y="2684398"/>
            <a:ext cx="3143620" cy="104260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20985E6-62F4-8C17-3A3C-D295E6B7E70A}"/>
              </a:ext>
            </a:extLst>
          </p:cNvPr>
          <p:cNvSpPr txBox="1"/>
          <p:nvPr/>
        </p:nvSpPr>
        <p:spPr>
          <a:xfrm>
            <a:off x="6426786" y="3773429"/>
            <a:ext cx="807878" cy="1846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MeV e</a:t>
            </a:r>
            <a:r>
              <a:rPr lang="en-US" sz="12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352A9D1-1DE7-488C-AECF-46D5C5D4F22E}"/>
              </a:ext>
            </a:extLst>
          </p:cNvPr>
          <p:cNvCxnSpPr>
            <a:cxnSpLocks/>
            <a:stCxn id="12" idx="0"/>
          </p:cNvCxnSpPr>
          <p:nvPr/>
        </p:nvCxnSpPr>
        <p:spPr>
          <a:xfrm>
            <a:off x="6586281" y="3669012"/>
            <a:ext cx="488889" cy="430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8EF7719-D6ED-4462-67A1-4146AD1E132F}"/>
              </a:ext>
            </a:extLst>
          </p:cNvPr>
          <p:cNvCxnSpPr>
            <a:cxnSpLocks/>
          </p:cNvCxnSpPr>
          <p:nvPr/>
        </p:nvCxnSpPr>
        <p:spPr>
          <a:xfrm>
            <a:off x="3246150" y="2683781"/>
            <a:ext cx="488889" cy="61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85E8F5C-E2D4-0CBB-3DC7-0762B6BA5488}"/>
              </a:ext>
            </a:extLst>
          </p:cNvPr>
          <p:cNvCxnSpPr>
            <a:cxnSpLocks/>
          </p:cNvCxnSpPr>
          <p:nvPr/>
        </p:nvCxnSpPr>
        <p:spPr>
          <a:xfrm flipH="1">
            <a:off x="3213100" y="2293140"/>
            <a:ext cx="69875" cy="391258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937E2DD-9077-6012-8CB7-4E7DE29A517A}"/>
              </a:ext>
            </a:extLst>
          </p:cNvPr>
          <p:cNvCxnSpPr>
            <a:cxnSpLocks/>
          </p:cNvCxnSpPr>
          <p:nvPr/>
        </p:nvCxnSpPr>
        <p:spPr>
          <a:xfrm flipH="1">
            <a:off x="6176971" y="3324806"/>
            <a:ext cx="72698" cy="28910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BCF50EE-2418-76D9-171D-C78115A616D6}"/>
              </a:ext>
            </a:extLst>
          </p:cNvPr>
          <p:cNvCxnSpPr>
            <a:cxnSpLocks/>
          </p:cNvCxnSpPr>
          <p:nvPr/>
        </p:nvCxnSpPr>
        <p:spPr>
          <a:xfrm>
            <a:off x="1668780" y="2293140"/>
            <a:ext cx="379368" cy="354602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Freeform 5">
            <a:extLst>
              <a:ext uri="{FF2B5EF4-FFF2-40B4-BE49-F238E27FC236}">
                <a16:creationId xmlns:a16="http://schemas.microsoft.com/office/drawing/2014/main" id="{857956B2-017E-0B8E-2191-DD550C518EF8}"/>
              </a:ext>
            </a:extLst>
          </p:cNvPr>
          <p:cNvSpPr>
            <a:spLocks/>
          </p:cNvSpPr>
          <p:nvPr/>
        </p:nvSpPr>
        <p:spPr bwMode="auto">
          <a:xfrm>
            <a:off x="237067" y="1742666"/>
            <a:ext cx="9076266" cy="4125002"/>
          </a:xfrm>
          <a:custGeom>
            <a:avLst/>
            <a:gdLst>
              <a:gd name="T0" fmla="*/ 0 w 12799"/>
              <a:gd name="T1" fmla="*/ 0 h 4999"/>
              <a:gd name="T2" fmla="*/ 0 w 12799"/>
              <a:gd name="T3" fmla="*/ 0 h 4999"/>
              <a:gd name="T4" fmla="*/ 12799 w 12799"/>
              <a:gd name="T5" fmla="*/ 0 h 4999"/>
              <a:gd name="T6" fmla="*/ 12799 w 12799"/>
              <a:gd name="T7" fmla="*/ 4999 h 4999"/>
              <a:gd name="T8" fmla="*/ 0 w 12799"/>
              <a:gd name="T9" fmla="*/ 4999 h 4999"/>
              <a:gd name="T10" fmla="*/ 0 w 12799"/>
              <a:gd name="T11" fmla="*/ 0 h 4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99" h="4999">
                <a:moveTo>
                  <a:pt x="0" y="0"/>
                </a:moveTo>
                <a:lnTo>
                  <a:pt x="0" y="0"/>
                </a:lnTo>
                <a:lnTo>
                  <a:pt x="12799" y="0"/>
                </a:lnTo>
                <a:lnTo>
                  <a:pt x="12799" y="4999"/>
                </a:lnTo>
                <a:lnTo>
                  <a:pt x="0" y="4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F737637-01EB-DB11-DF29-52EBC0BCB8B2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4892189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7015D-88CB-D0A0-3837-3053B255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C294D-15C3-DC49-78F7-5ABB95CB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</a:t>
            </a:r>
            <a:r>
              <a:rPr lang="en-US" baseline="30000" dirty="0"/>
              <a:t>+</a:t>
            </a:r>
            <a:r>
              <a:rPr lang="en-US" dirty="0"/>
              <a:t> R&amp;D Plan (FY25-FY27)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B756F0-A78E-5F60-F8B7-4C697FC3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7605F-97C8-32F2-296B-8AB48E03CE65}"/>
              </a:ext>
            </a:extLst>
          </p:cNvPr>
          <p:cNvSpPr txBox="1"/>
          <p:nvPr/>
        </p:nvSpPr>
        <p:spPr>
          <a:xfrm>
            <a:off x="509397" y="1585040"/>
            <a:ext cx="52492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evolve design &amp; develop new ideas to prepare the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Address Critical Risk Areas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starts an experimental program to address technical risk areas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Create e</a:t>
            </a:r>
            <a:r>
              <a:rPr lang="en-US" sz="24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testbed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Restore LERF 100 kW &amp; 10 MeV injector area to test prototype e+ targets &amp; mA e- photo-guns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EBCC-BA24-1B86-14BD-64FE3D21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352" y="1983108"/>
            <a:ext cx="5412014" cy="3605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BA4BD-159A-6EF2-93F6-9B494E86300E}"/>
              </a:ext>
            </a:extLst>
          </p:cNvPr>
          <p:cNvSpPr txBox="1"/>
          <p:nvPr/>
        </p:nvSpPr>
        <p:spPr>
          <a:xfrm>
            <a:off x="7281013" y="5593321"/>
            <a:ext cx="344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Neptune Statue Virginia Beach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87B1253C-75F6-EEE5-67BA-A2CE559D69FF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2209771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47015D-88CB-D0A0-3837-3053B255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E3C294D-15C3-DC49-78F7-5ABB95CB4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Year e</a:t>
            </a:r>
            <a:r>
              <a:rPr lang="en-US" baseline="30000" dirty="0"/>
              <a:t>+</a:t>
            </a:r>
            <a:r>
              <a:rPr lang="en-US" dirty="0"/>
              <a:t> R&amp;D Plan (FY25-FY27)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B756F0-A78E-5F60-F8B7-4C697FC3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47605F-97C8-32F2-296B-8AB48E03CE65}"/>
              </a:ext>
            </a:extLst>
          </p:cNvPr>
          <p:cNvSpPr txBox="1"/>
          <p:nvPr/>
        </p:nvSpPr>
        <p:spPr>
          <a:xfrm>
            <a:off x="509397" y="1585040"/>
            <a:ext cx="524925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Conceptual Development </a:t>
            </a:r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evolve design &amp; develop new ideas to prepare the </a:t>
            </a:r>
            <a:r>
              <a:rPr lang="en-US" sz="2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sz="2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Address Critical Risk Areas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starts an experimental program to address technical risk areas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Create e</a:t>
            </a:r>
            <a:r>
              <a:rPr lang="en-US" sz="2400" b="1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 testbed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</a:p>
          <a:p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Restore LERF 100 kW &amp; 10 MeV injector area to test prototype e+ targets &amp; mA e- photo-guns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A1EBCC-BA24-1B86-14BD-64FE3D216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3352" y="1983108"/>
            <a:ext cx="5412014" cy="36050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DBA4BD-159A-6EF2-93F6-9B494E86300E}"/>
              </a:ext>
            </a:extLst>
          </p:cNvPr>
          <p:cNvSpPr txBox="1"/>
          <p:nvPr/>
        </p:nvSpPr>
        <p:spPr>
          <a:xfrm>
            <a:off x="7281013" y="5593321"/>
            <a:ext cx="344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King Neptune Statue Virginia Beach</a:t>
            </a:r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05377D20-3190-EB32-64B2-7FB19FC930C6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380023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81EE23-3A2D-1E69-A674-06C8DA17F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FEB0B5-3F56-E7C0-D584-FEA134A01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Development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C821B-5885-D3B5-DA6D-CFEFB93AD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key objective of the Ce</a:t>
            </a:r>
            <a:r>
              <a:rPr lang="en-US" baseline="30000" dirty="0"/>
              <a:t>+</a:t>
            </a:r>
            <a:r>
              <a:rPr lang="en-US" dirty="0"/>
              <a:t>BAF working group is to develop a technically sound start-to-end conceptual design which would be a basis for a pre-CDR.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JLab is supporting about 2.5 FTE spread across various Accelerator Departments (CASA, CIS, OPS, SRF-RD), Physics, and EHS&amp;Q (</a:t>
            </a:r>
            <a:r>
              <a:rPr lang="en-US" dirty="0" err="1"/>
              <a:t>RadPhys</a:t>
            </a:r>
            <a:r>
              <a:rPr lang="en-US" dirty="0"/>
              <a:t>) for Ce</a:t>
            </a:r>
            <a:r>
              <a:rPr lang="en-US" baseline="30000" dirty="0"/>
              <a:t>+</a:t>
            </a:r>
            <a:r>
              <a:rPr lang="en-US" dirty="0"/>
              <a:t>BAF R&amp;D.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Additionally, collaborations with Universities, International Laboratories, other DOE Science Labs and DOE supported projects continue to grow and strengthen.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FFA78F6-A5DF-B06E-7A6C-251617DA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C454A0-33C6-806D-3475-5C2810D74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671" y="4099046"/>
            <a:ext cx="1333363" cy="958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ED445E-660A-1048-97BF-F2F397FAF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185" y="4042445"/>
            <a:ext cx="2344752" cy="5359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DDF41C-C673-4BF7-9EAD-F11D5C558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1872" y="5266350"/>
            <a:ext cx="932238" cy="12037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B5422B-39AA-F5D6-DADC-B2EE0A5DD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8560" y="4905163"/>
            <a:ext cx="1531212" cy="9717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80D3A2-E99C-5E04-9361-D9B8CF7706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9543" y="4578389"/>
            <a:ext cx="1333363" cy="12504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DB2129D-0EA2-A56E-C4CE-291283E85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951" y="4758169"/>
            <a:ext cx="2624072" cy="4278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3E47F-CCBA-9F25-7734-1354C6201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000" y="3895963"/>
            <a:ext cx="1194850" cy="1194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29BE1E-2EAB-CF49-ECB2-F0BFE784F6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5470" y="5287201"/>
            <a:ext cx="1400813" cy="9455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C9C87C-91E4-71B5-37CF-5FF34F6911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545" t="31714" r="25781" b="5214"/>
          <a:stretch/>
        </p:blipFill>
        <p:spPr>
          <a:xfrm>
            <a:off x="7924116" y="5352514"/>
            <a:ext cx="1015130" cy="1142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2864B5-F869-BAD5-6333-7A2D2CAE6D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1167" y="4035200"/>
            <a:ext cx="2359441" cy="6072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018874-F7B9-5270-E5E4-6A9A230B8B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61880" y="5265781"/>
            <a:ext cx="2413654" cy="733053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D90FEC7A-7F7E-3C92-0D70-6CE5A6C8D894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263110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ABEA7E-F78D-BA68-5A7C-AA13335A0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BE87E-F0DE-A44C-894B-E142BEB21E4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C4C8B4-F906-D258-FCC0-48314A6D3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– connecting to CEBAF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EF6BF-BED3-F97C-1C9B-F84FD3CEE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9093" y="1319201"/>
            <a:ext cx="11315459" cy="48914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major deliverable for FY25, colleagues from CASA and OPS completed the design of a new beamline required for injection of e</a:t>
            </a:r>
            <a:r>
              <a:rPr lang="en-US" baseline="30000" dirty="0"/>
              <a:t>+</a:t>
            </a:r>
            <a:r>
              <a:rPr lang="en-US" dirty="0"/>
              <a:t> into CEBAF from the LERF.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Additionally this meets a promise from last year’s workshop, to develop the capability for simulating beams to the experimental ends stations, with spin.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4AE01A3-C070-04E4-2BB5-8F5797917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77A9B-52E9-4C6D-837D-58A3F8540DC7}" type="datetime1">
              <a:rPr lang="en-US" smtClean="0"/>
              <a:t>3/24/25</a:t>
            </a:fld>
            <a:endParaRPr lang="en-US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821E92-9421-3D9A-48A2-56FB9D74D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443" y="2927263"/>
            <a:ext cx="7085326" cy="367781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6C1044D-91E2-860B-815D-49F5C10CF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870" y="2927263"/>
            <a:ext cx="3302380" cy="15611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60C0CF0A-CF40-7EA2-29F8-758E5D23D134}"/>
              </a:ext>
            </a:extLst>
          </p:cNvPr>
          <p:cNvSpPr txBox="1"/>
          <p:nvPr/>
        </p:nvSpPr>
        <p:spPr>
          <a:xfrm>
            <a:off x="5213179" y="3373496"/>
            <a:ext cx="17428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00B050"/>
                </a:solidFill>
                <a:latin typeface="+mj-lt"/>
              </a:rPr>
              <a:t>Reinjection finalized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47271-E74F-A444-FB93-3B2AB636E3F5}"/>
              </a:ext>
            </a:extLst>
          </p:cNvPr>
          <p:cNvSpPr txBox="1"/>
          <p:nvPr/>
        </p:nvSpPr>
        <p:spPr>
          <a:xfrm>
            <a:off x="165370" y="4279644"/>
            <a:ext cx="24632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0000"/>
                </a:solidFill>
              </a:rPr>
              <a:t>Please see Salim </a:t>
            </a:r>
            <a:r>
              <a:rPr lang="en-US" i="1" dirty="0" err="1">
                <a:solidFill>
                  <a:srgbClr val="FF0000"/>
                </a:solidFill>
              </a:rPr>
              <a:t>Ogur’s</a:t>
            </a:r>
            <a:r>
              <a:rPr lang="en-US" i="1" dirty="0">
                <a:solidFill>
                  <a:srgbClr val="FF0000"/>
                </a:solidFill>
              </a:rPr>
              <a:t> presentation today at 4pm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F94E944-CBFB-B568-45B7-CE3D10AF5C12}"/>
              </a:ext>
            </a:extLst>
          </p:cNvPr>
          <p:cNvSpPr txBox="1">
            <a:spLocks/>
          </p:cNvSpPr>
          <p:nvPr/>
        </p:nvSpPr>
        <p:spPr>
          <a:xfrm>
            <a:off x="4038600" y="46868"/>
            <a:ext cx="4114800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J. Grames, 2025 PWG Annual Meeting, Jefferson Lab</a:t>
            </a:r>
          </a:p>
        </p:txBody>
      </p:sp>
    </p:spTree>
    <p:extLst>
      <p:ext uri="{BB962C8B-B14F-4D97-AF65-F5344CB8AC3E}">
        <p14:creationId xmlns:p14="http://schemas.microsoft.com/office/powerpoint/2010/main" val="1337603328"/>
      </p:ext>
    </p:extLst>
  </p:cSld>
  <p:clrMapOvr>
    <a:masterClrMapping/>
  </p:clrMapOvr>
</p:sld>
</file>

<file path=ppt/theme/theme1.xml><?xml version="1.0" encoding="utf-8"?>
<a:theme xmlns:a="http://schemas.openxmlformats.org/drawingml/2006/main" name="Jefferson Lab Theme 1">
  <a:themeElements>
    <a:clrScheme name="JLab Color Theme 1">
      <a:dk1>
        <a:srgbClr val="000000"/>
      </a:dk1>
      <a:lt1>
        <a:srgbClr val="FFFFFF"/>
      </a:lt1>
      <a:dk2>
        <a:srgbClr val="1C5068"/>
      </a:dk2>
      <a:lt2>
        <a:srgbClr val="8397A9"/>
      </a:lt2>
      <a:accent1>
        <a:srgbClr val="C31230"/>
      </a:accent1>
      <a:accent2>
        <a:srgbClr val="10A1AF"/>
      </a:accent2>
      <a:accent3>
        <a:srgbClr val="5E5E5E"/>
      </a:accent3>
      <a:accent4>
        <a:srgbClr val="821282"/>
      </a:accent4>
      <a:accent5>
        <a:srgbClr val="385723"/>
      </a:accent5>
      <a:accent6>
        <a:srgbClr val="BF9000"/>
      </a:accent6>
      <a:hlink>
        <a:srgbClr val="1C5068"/>
      </a:hlink>
      <a:folHlink>
        <a:srgbClr val="10A1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 PPT Template_1_010825" id="{9DB200FA-CEB3-4679-8D66-4AC717A73CB8}" vid="{8315C0D6-21E7-439E-8522-5440B9F66D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520407EBAA4744DB3E22E2D5259322A" ma:contentTypeVersion="14" ma:contentTypeDescription="Create a new document." ma:contentTypeScope="" ma:versionID="bd28b30c3dbfaa8682b75f1b25a70f13">
  <xsd:schema xmlns:xsd="http://www.w3.org/2001/XMLSchema" xmlns:xs="http://www.w3.org/2001/XMLSchema" xmlns:p="http://schemas.microsoft.com/office/2006/metadata/properties" xmlns:ns2="8d24de50-05d1-4ead-956f-39ed5306b4ae" xmlns:ns3="b3d45c07-3350-48b8-8699-306b33596a2c" targetNamespace="http://schemas.microsoft.com/office/2006/metadata/properties" ma:root="true" ma:fieldsID="ab6e2701ed48914029b246c140fed032" ns2:_="" ns3:_="">
    <xsd:import namespace="8d24de50-05d1-4ead-956f-39ed5306b4ae"/>
    <xsd:import namespace="b3d45c07-3350-48b8-8699-306b33596a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4de50-05d1-4ead-956f-39ed5306b4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d45c07-3350-48b8-8699-306b33596a2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d9a9a06-a251-4954-ba57-1f60e5fb816a}" ma:internalName="TaxCatchAll" ma:showField="CatchAllData" ma:web="b3d45c07-3350-48b8-8699-306b33596a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24de50-05d1-4ead-956f-39ed5306b4ae">
      <Terms xmlns="http://schemas.microsoft.com/office/infopath/2007/PartnerControls"/>
    </lcf76f155ced4ddcb4097134ff3c332f>
    <TaxCatchAll xmlns="b3d45c07-3350-48b8-8699-306b33596a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926022-DE24-4DBE-BB06-25140B9C10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24de50-05d1-4ead-956f-39ed5306b4ae"/>
    <ds:schemaRef ds:uri="b3d45c07-3350-48b8-8699-306b33596a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54C9BC-52AE-4B0C-8E8B-650ACC8B8443}">
  <ds:schemaRefs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schemas.microsoft.com/office/2006/metadata/properties"/>
    <ds:schemaRef ds:uri="8d24de50-05d1-4ead-956f-39ed5306b4a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b3d45c07-3350-48b8-8699-306b33596a2c"/>
  </ds:schemaRefs>
</ds:datastoreItem>
</file>

<file path=customXml/itemProps3.xml><?xml version="1.0" encoding="utf-8"?>
<ds:datastoreItem xmlns:ds="http://schemas.openxmlformats.org/officeDocument/2006/customXml" ds:itemID="{C3CD7C47-21A9-4F17-9919-BC6FA5F801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Template_010825(1)</Template>
  <TotalTime>568</TotalTime>
  <Words>3081</Words>
  <Application>Microsoft Macintosh PowerPoint</Application>
  <PresentationFormat>Widescreen</PresentationFormat>
  <Paragraphs>398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Times New Roman</vt:lpstr>
      <vt:lpstr>Calibri</vt:lpstr>
      <vt:lpstr>Wingdings</vt:lpstr>
      <vt:lpstr>Calibri Light</vt:lpstr>
      <vt:lpstr>Arial</vt:lpstr>
      <vt:lpstr>Jefferson Lab Theme 1</vt:lpstr>
      <vt:lpstr>Ce+BAF Working Group</vt:lpstr>
      <vt:lpstr>Outline</vt:lpstr>
      <vt:lpstr>12 GeV Ce+BAF</vt:lpstr>
      <vt:lpstr>22GeV/e+ Upgrade Framework</vt:lpstr>
      <vt:lpstr>Future 12 GeV Ce+BAF Accelerator Complex</vt:lpstr>
      <vt:lpstr>3 Year e+ R&amp;D Plan (FY25-FY27)</vt:lpstr>
      <vt:lpstr>3 Year e+ R&amp;D Plan (FY25-FY27)</vt:lpstr>
      <vt:lpstr>Conceptual Development</vt:lpstr>
      <vt:lpstr>Conceptual Design – connecting to CEBAF</vt:lpstr>
      <vt:lpstr>Conceptual Design – LERF injectors</vt:lpstr>
      <vt:lpstr>Conceptual Design – e+ source</vt:lpstr>
      <vt:lpstr>Conceptual Design – e+ injector at LERF</vt:lpstr>
      <vt:lpstr>3 Year e+ R&amp;D Plan (FY25-FY27)</vt:lpstr>
      <vt:lpstr>LDRD – Degraded Beams</vt:lpstr>
      <vt:lpstr>LDRD – Polarized Electron Milliampere Source</vt:lpstr>
      <vt:lpstr>High Power Target Development</vt:lpstr>
      <vt:lpstr>3 Year e+ R&amp;D Plan (FY25-FY27)</vt:lpstr>
      <vt:lpstr>LERF – a wonderful facility for JLAB</vt:lpstr>
      <vt:lpstr>LERF – 100kW/10MeV test stand for e-/e+ sources</vt:lpstr>
      <vt:lpstr>LERF – restoring the photogun</vt:lpstr>
      <vt:lpstr>LERF – refurbishing the QCM</vt:lpstr>
      <vt:lpstr>LERF – restoration plan</vt:lpstr>
      <vt:lpstr>Has the 3-year R&amp;D strategy been successful?</vt:lpstr>
      <vt:lpstr>Yes, the 3-year R&amp;D strategy has been largely successful</vt:lpstr>
      <vt:lpstr>We share out good news with our colleagues</vt:lpstr>
      <vt:lpstr>Looking ahead</vt:lpstr>
      <vt:lpstr>Guidance to PAC55</vt:lpstr>
      <vt:lpstr>QUESTIONS?</vt:lpstr>
    </vt:vector>
  </TitlesOfParts>
  <Company>Jefferson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Ce+BAF Working Group</dc:title>
  <dc:creator>Betty Jean-Pierre</dc:creator>
  <cp:lastModifiedBy>Joe Grames</cp:lastModifiedBy>
  <cp:revision>48</cp:revision>
  <cp:lastPrinted>2024-11-21T18:51:38Z</cp:lastPrinted>
  <dcterms:created xsi:type="dcterms:W3CDTF">2025-01-23T16:55:45Z</dcterms:created>
  <dcterms:modified xsi:type="dcterms:W3CDTF">2025-03-24T13:39:39Z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0x010100E520407EBAA4744DB3E22E2D5259322A</vt:lpwstr>
  </property>
  <property fmtid="{D5CDD505-2E9C-101B-9397-08002B2CF9AE}" pid="3" name="MediaServiceImageTags">
    <vt:lpwstr/>
  </property>
</Properties>
</file>