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 id="2147483685" r:id="rId2"/>
  </p:sldMasterIdLst>
  <p:notesMasterIdLst>
    <p:notesMasterId r:id="rId21"/>
  </p:notesMasterIdLst>
  <p:sldIdLst>
    <p:sldId id="256" r:id="rId3"/>
    <p:sldId id="257" r:id="rId4"/>
    <p:sldId id="261" r:id="rId5"/>
    <p:sldId id="263" r:id="rId6"/>
    <p:sldId id="265" r:id="rId7"/>
    <p:sldId id="278" r:id="rId8"/>
    <p:sldId id="287" r:id="rId9"/>
    <p:sldId id="279" r:id="rId10"/>
    <p:sldId id="280" r:id="rId11"/>
    <p:sldId id="281" r:id="rId12"/>
    <p:sldId id="285" r:id="rId13"/>
    <p:sldId id="284" r:id="rId14"/>
    <p:sldId id="288" r:id="rId15"/>
    <p:sldId id="289" r:id="rId16"/>
    <p:sldId id="290" r:id="rId17"/>
    <p:sldId id="282" r:id="rId18"/>
    <p:sldId id="283"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ABD"/>
    <a:srgbClr val="488FD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69"/>
    <p:restoredTop sz="94820"/>
  </p:normalViewPr>
  <p:slideViewPr>
    <p:cSldViewPr snapToGrid="0">
      <p:cViewPr varScale="1">
        <p:scale>
          <a:sx n="73" d="100"/>
          <a:sy n="73" d="100"/>
        </p:scale>
        <p:origin x="232"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DC4DC-7143-41B9-B31E-C7EAF01221BF}" type="datetimeFigureOut">
              <a:rPr lang="en-US" smtClean="0"/>
              <a:t>3/24/25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6A1F1-64EC-42C9-88CC-CEED3195D73C}" type="slidenum">
              <a:rPr lang="en-US" smtClean="0"/>
              <a:t>‹#›</a:t>
            </a:fld>
            <a:endParaRPr lang="en-US"/>
          </a:p>
        </p:txBody>
      </p:sp>
    </p:spTree>
    <p:extLst>
      <p:ext uri="{BB962C8B-B14F-4D97-AF65-F5344CB8AC3E}">
        <p14:creationId xmlns:p14="http://schemas.microsoft.com/office/powerpoint/2010/main" val="364386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6A1F1-64EC-42C9-88CC-CEED3195D73C}" type="slidenum">
              <a:rPr lang="en-US" smtClean="0"/>
              <a:t>4</a:t>
            </a:fld>
            <a:endParaRPr lang="en-US"/>
          </a:p>
        </p:txBody>
      </p:sp>
    </p:spTree>
    <p:extLst>
      <p:ext uri="{BB962C8B-B14F-4D97-AF65-F5344CB8AC3E}">
        <p14:creationId xmlns:p14="http://schemas.microsoft.com/office/powerpoint/2010/main" val="306464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6A1F1-64EC-42C9-88CC-CEED3195D73C}" type="slidenum">
              <a:rPr lang="en-US" smtClean="0"/>
              <a:t>10</a:t>
            </a:fld>
            <a:endParaRPr lang="en-US"/>
          </a:p>
        </p:txBody>
      </p:sp>
    </p:spTree>
    <p:extLst>
      <p:ext uri="{BB962C8B-B14F-4D97-AF65-F5344CB8AC3E}">
        <p14:creationId xmlns:p14="http://schemas.microsoft.com/office/powerpoint/2010/main" val="677801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6A1F1-64EC-42C9-88CC-CEED3195D73C}" type="slidenum">
              <a:rPr lang="en-US" smtClean="0"/>
              <a:t>12</a:t>
            </a:fld>
            <a:endParaRPr lang="en-US"/>
          </a:p>
        </p:txBody>
      </p:sp>
    </p:spTree>
    <p:extLst>
      <p:ext uri="{BB962C8B-B14F-4D97-AF65-F5344CB8AC3E}">
        <p14:creationId xmlns:p14="http://schemas.microsoft.com/office/powerpoint/2010/main" val="3788003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5F0F5-642A-E5A8-385F-9257FD144A73}"/>
              </a:ext>
            </a:extLst>
          </p:cNvPr>
          <p:cNvSpPr>
            <a:spLocks noGrp="1"/>
          </p:cNvSpPr>
          <p:nvPr>
            <p:ph type="ctrTitle"/>
          </p:nvPr>
        </p:nvSpPr>
        <p:spPr>
          <a:xfrm>
            <a:off x="349624" y="1289375"/>
            <a:ext cx="11492752" cy="3160341"/>
          </a:xfrm>
        </p:spPr>
        <p:txBody>
          <a:bodyPr anchor="ct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013A28-6E96-D5AF-6D51-C5A208E81BF9}"/>
              </a:ext>
            </a:extLst>
          </p:cNvPr>
          <p:cNvSpPr>
            <a:spLocks noGrp="1"/>
          </p:cNvSpPr>
          <p:nvPr>
            <p:ph type="subTitle" idx="1"/>
          </p:nvPr>
        </p:nvSpPr>
        <p:spPr>
          <a:xfrm>
            <a:off x="349624" y="4542305"/>
            <a:ext cx="1149275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3C1166B-0518-B029-B46E-089EE16FD35A}"/>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32085EC8-3A3E-D585-7780-C580CE153140}"/>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9B2A341B-7039-B9D2-6B0E-B4EF2218F9C8}"/>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82351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C57A-0FD5-A005-DCA4-6DD52ECDC5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9247AA-776E-4FA5-C4AB-C4DC9E1EC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15CBD7-4EEC-F52B-CBDA-EC6585F6EF81}"/>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5DD06744-9F18-FCEA-581C-60FAEEC7FCEF}"/>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5FA52587-2B8A-C1D4-9420-D2A6123D5D0D}"/>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185147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835A8-B456-97BD-0CD6-172B3FA6D5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20E48-5B02-9820-2ACE-12A583CC7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00A1C-24FC-C38D-DB51-9CEC67117F96}"/>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336B3BBE-E120-1F24-C92A-DA1220356370}"/>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7FE87F1A-934B-21BD-7F4E-A3E2A3D20C7F}"/>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2323051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DEC8-09E9-5E06-B7FA-32C2F10EFC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1C8FAA-C505-434D-47E7-634F2AC5E4A2}"/>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88CD0619-D5F2-D136-6BE1-CDDFED766822}"/>
              </a:ext>
            </a:extLst>
          </p:cNvPr>
          <p:cNvSpPr>
            <a:spLocks noGrp="1"/>
          </p:cNvSpPr>
          <p:nvPr>
            <p:ph type="ftr" sz="quarter" idx="11"/>
          </p:nvPr>
        </p:nvSpPr>
        <p:spPr/>
        <p:txBody>
          <a:bodyPr/>
          <a:lstStyle/>
          <a:p>
            <a:r>
              <a:rPr lang="en-US"/>
              <a:t>Positron Working Group Workshop @ GWU</a:t>
            </a:r>
          </a:p>
        </p:txBody>
      </p:sp>
      <p:sp>
        <p:nvSpPr>
          <p:cNvPr id="5" name="Slide Number Placeholder 4">
            <a:extLst>
              <a:ext uri="{FF2B5EF4-FFF2-40B4-BE49-F238E27FC236}">
                <a16:creationId xmlns:a16="http://schemas.microsoft.com/office/drawing/2014/main" id="{CA9E6D8A-CCDE-29B6-D882-536ED89A792D}"/>
              </a:ext>
            </a:extLst>
          </p:cNvPr>
          <p:cNvSpPr>
            <a:spLocks noGrp="1"/>
          </p:cNvSpPr>
          <p:nvPr>
            <p:ph type="sldNum" sz="quarter" idx="12"/>
          </p:nvPr>
        </p:nvSpPr>
        <p:spPr/>
        <p:txBody>
          <a:bodyPr/>
          <a:lstStyle/>
          <a:p>
            <a:fld id="{1FFB400D-5168-0044-B87C-800249830A31}" type="slidenum">
              <a:rPr lang="en-US" smtClean="0"/>
              <a:t>‹#›</a:t>
            </a:fld>
            <a:endParaRPr lang="en-US"/>
          </a:p>
        </p:txBody>
      </p:sp>
      <p:sp>
        <p:nvSpPr>
          <p:cNvPr id="6" name="Title 1">
            <a:extLst>
              <a:ext uri="{FF2B5EF4-FFF2-40B4-BE49-F238E27FC236}">
                <a16:creationId xmlns:a16="http://schemas.microsoft.com/office/drawing/2014/main" id="{579989CB-4B61-C646-07C9-A93946FCA531}"/>
              </a:ext>
            </a:extLst>
          </p:cNvPr>
          <p:cNvSpPr txBox="1">
            <a:spLocks/>
          </p:cNvSpPr>
          <p:nvPr/>
        </p:nvSpPr>
        <p:spPr>
          <a:xfrm>
            <a:off x="164881" y="1298955"/>
            <a:ext cx="11743592" cy="34738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ADEFA464-AEA1-D11D-0790-E7EFEC412B3E}"/>
              </a:ext>
            </a:extLst>
          </p:cNvPr>
          <p:cNvSpPr>
            <a:spLocks noGrp="1"/>
          </p:cNvSpPr>
          <p:nvPr>
            <p:ph type="subTitle" idx="1"/>
          </p:nvPr>
        </p:nvSpPr>
        <p:spPr>
          <a:xfrm>
            <a:off x="164880" y="5020263"/>
            <a:ext cx="11743592" cy="10885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90361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5A62-FC45-AA63-099E-58C3834BB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44ACAC-2609-6121-971D-B8D9E1B1D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98C7F5-0450-7E73-97B4-22B2CC3017C2}"/>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5" name="Footer Placeholder 4">
            <a:extLst>
              <a:ext uri="{FF2B5EF4-FFF2-40B4-BE49-F238E27FC236}">
                <a16:creationId xmlns:a16="http://schemas.microsoft.com/office/drawing/2014/main" id="{C9BF60BE-2229-7C2B-2D60-C8F4C20EB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6FEDD-3685-C29D-643D-19FEC2024FC2}"/>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4081065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065C-1C1D-D08D-718E-C8EF97A19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2FF4F-D35C-C0EF-9DA9-0FCC5155FB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8B6D7-04EC-34A7-DFB1-887681FF84D5}"/>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5" name="Footer Placeholder 4">
            <a:extLst>
              <a:ext uri="{FF2B5EF4-FFF2-40B4-BE49-F238E27FC236}">
                <a16:creationId xmlns:a16="http://schemas.microsoft.com/office/drawing/2014/main" id="{18236AFD-BD57-89AC-11A8-2D2BE4492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7BF93-7701-4424-F097-D6A29F9987A6}"/>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70032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B2BE9-9468-2BA9-D75E-85718B794B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715618-F330-E6BE-5BE6-9A9F79D18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B03395-A335-1339-CB97-1AD38750EAE0}"/>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5" name="Footer Placeholder 4">
            <a:extLst>
              <a:ext uri="{FF2B5EF4-FFF2-40B4-BE49-F238E27FC236}">
                <a16:creationId xmlns:a16="http://schemas.microsoft.com/office/drawing/2014/main" id="{DC0594E4-FCE7-D46A-6782-B4F21A361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9BAF9-CB55-486A-B804-0703B5256636}"/>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3124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CF44-5E06-F7CA-35BC-AE4FFC9B7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07F73-BA3C-9A9A-BCA9-47795CF2CA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961EF-A79A-132D-A802-7668E8BBC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702EDA-D538-0601-E333-38ABD1EB6F1B}"/>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6" name="Footer Placeholder 5">
            <a:extLst>
              <a:ext uri="{FF2B5EF4-FFF2-40B4-BE49-F238E27FC236}">
                <a16:creationId xmlns:a16="http://schemas.microsoft.com/office/drawing/2014/main" id="{2E7AD894-8AC0-6137-5D74-4E1F0065F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A3FE8-8B96-193A-DAC9-64A0122802CB}"/>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1137632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E7A5-E1C7-0A64-84FF-F7FDAA858D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BF25C1-7A59-A82A-F1E9-F384E1B2FB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F63D54-B3D4-3BAE-0561-E88173A8D6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5AF12D-B827-0548-211D-A2824D49CB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1F774-E748-BD6D-FED3-FF5E4D71C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165B0C-C7A3-7E23-5004-8FC4A9E83FB4}"/>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8" name="Footer Placeholder 7">
            <a:extLst>
              <a:ext uri="{FF2B5EF4-FFF2-40B4-BE49-F238E27FC236}">
                <a16:creationId xmlns:a16="http://schemas.microsoft.com/office/drawing/2014/main" id="{6ECFB0E1-C2A5-B4BA-1C3E-E3B9AE855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D163AD-4690-6675-C0F5-57CAB5F875CC}"/>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2986753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1079-3FBC-4CBB-EE54-5FE74DBDDD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77A70A-85D8-30C6-8073-41F992ABA263}"/>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4" name="Footer Placeholder 3">
            <a:extLst>
              <a:ext uri="{FF2B5EF4-FFF2-40B4-BE49-F238E27FC236}">
                <a16:creationId xmlns:a16="http://schemas.microsoft.com/office/drawing/2014/main" id="{10DBA50E-DDCF-44DD-4BA4-35D84B846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FCB069-E81C-773C-4EBC-5209D71C3D3B}"/>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3157354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D0F19-9E9A-C64B-C04F-4F362EC89DEF}"/>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3" name="Footer Placeholder 2">
            <a:extLst>
              <a:ext uri="{FF2B5EF4-FFF2-40B4-BE49-F238E27FC236}">
                <a16:creationId xmlns:a16="http://schemas.microsoft.com/office/drawing/2014/main" id="{8186E7A5-3E3F-DD96-8289-34CF6BE567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E8459A-C8D2-52AA-65D5-2EBC06957A8E}"/>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203049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5604-081A-CEBE-A59A-D17FBE375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9805E-CA8E-27D4-2782-BB499AB64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D1D15-7C9F-A9A3-E179-96C6363A9ADE}"/>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2D526D21-4094-496D-23AF-E65FBB1CDBBD}"/>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A5D17279-CB79-C1F8-30FA-B27D8F5C8339}"/>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95646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D5C0-BC94-C101-6518-0B54EAF4E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6D4237-B3C7-32D2-AFCF-E5354E872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93061F-A38D-6354-BC88-C148F3764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994C9-7285-D8FC-AA74-5F5D9297A72A}"/>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6" name="Footer Placeholder 5">
            <a:extLst>
              <a:ext uri="{FF2B5EF4-FFF2-40B4-BE49-F238E27FC236}">
                <a16:creationId xmlns:a16="http://schemas.microsoft.com/office/drawing/2014/main" id="{5C51A2CD-11DE-C047-DC87-ED38B9B9E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D84F6-254E-BC10-A95B-61D05290C5E8}"/>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3678040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2252C-154F-0039-FFE9-EAF018ABA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DB0211-CD6F-904F-BE94-5277310D1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11FAAA-1FD3-0BDD-89C9-5499E2691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067873-D2AF-7C48-5EA1-3DDD114572E0}"/>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6" name="Footer Placeholder 5">
            <a:extLst>
              <a:ext uri="{FF2B5EF4-FFF2-40B4-BE49-F238E27FC236}">
                <a16:creationId xmlns:a16="http://schemas.microsoft.com/office/drawing/2014/main" id="{A8A7C9D4-4DE4-EAC6-2458-9C2608A54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78F63-E94C-C8A3-5366-17142451B0CF}"/>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1536485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011F-9B1A-1E4B-5E1E-798162AB4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3484BE-72D0-AFA8-1947-41E5295E6A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FD945-0BFA-5E67-5556-81F4E32C5951}"/>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5" name="Footer Placeholder 4">
            <a:extLst>
              <a:ext uri="{FF2B5EF4-FFF2-40B4-BE49-F238E27FC236}">
                <a16:creationId xmlns:a16="http://schemas.microsoft.com/office/drawing/2014/main" id="{72FE5B42-5CE5-21D7-EF8A-A064B4C86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5CDAA-65A7-3B15-C2A1-01B3C082BECA}"/>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456788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C2FFF3-7722-704F-F365-BF4799B9F0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446448-3F8A-9465-F20A-9F62B48C4D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5DD6E-F5D6-B388-B54F-759BAD0F2613}"/>
              </a:ext>
            </a:extLst>
          </p:cNvPr>
          <p:cNvSpPr>
            <a:spLocks noGrp="1"/>
          </p:cNvSpPr>
          <p:nvPr>
            <p:ph type="dt" sz="half" idx="10"/>
          </p:nvPr>
        </p:nvSpPr>
        <p:spPr/>
        <p:txBody>
          <a:bodyPr/>
          <a:lstStyle/>
          <a:p>
            <a:fld id="{18FFEF5A-A6F6-4545-B674-2D5BEA637FCD}" type="datetimeFigureOut">
              <a:rPr lang="en-US" smtClean="0"/>
              <a:t>3/24/25</a:t>
            </a:fld>
            <a:endParaRPr lang="en-US"/>
          </a:p>
        </p:txBody>
      </p:sp>
      <p:sp>
        <p:nvSpPr>
          <p:cNvPr id="5" name="Footer Placeholder 4">
            <a:extLst>
              <a:ext uri="{FF2B5EF4-FFF2-40B4-BE49-F238E27FC236}">
                <a16:creationId xmlns:a16="http://schemas.microsoft.com/office/drawing/2014/main" id="{A8901240-E52F-44ED-64C0-0C410EA07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86AB2-B7D5-AEA7-B052-0FB5D863F7C0}"/>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1850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9286-0D13-D002-9BCE-158DC46295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E36D5F-D5A6-FC5A-E6F5-893AFB4DAF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1F470-7C70-2C6B-E86F-6E540DF09949}"/>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902287B8-8A6D-3904-B080-0975188A1EC2}"/>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F7F2B2E7-05AD-322E-E334-221F80F13B8C}"/>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112206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113A3-CED4-C0E6-880D-B3E8174D3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B6AD7-5B07-F26A-D548-60C0527556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83F53-13FD-0E2C-D634-C35D4D549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91C041-C9BE-8D34-4A3F-849933B9E24E}"/>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32872C66-BD30-FFF6-168D-51537789DFFF}"/>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58434CC2-D23B-2AA0-E1DA-2BF0ED0EE3DF}"/>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3357315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69C5-66D1-4875-C624-D1A1BEA6E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CB6E63-FEC8-7563-A2DB-15E05B288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0A1386-CCF2-B886-E0D3-9F7D220B7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7F5779-2B36-4182-0C7E-0C13B5704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69D112-C5B4-28F3-E006-2DF818083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918FD7-5163-B5FB-8396-F588C0DE8C8E}"/>
              </a:ext>
            </a:extLst>
          </p:cNvPr>
          <p:cNvSpPr>
            <a:spLocks noGrp="1"/>
          </p:cNvSpPr>
          <p:nvPr>
            <p:ph type="dt" sz="half" idx="10"/>
          </p:nvPr>
        </p:nvSpPr>
        <p:spPr/>
        <p:txBody>
          <a:bodyPr/>
          <a:lstStyle/>
          <a:p>
            <a:r>
              <a:rPr lang="en-US"/>
              <a:t>3/18/2024</a:t>
            </a:r>
          </a:p>
        </p:txBody>
      </p:sp>
      <p:sp>
        <p:nvSpPr>
          <p:cNvPr id="8" name="Footer Placeholder 7">
            <a:extLst>
              <a:ext uri="{FF2B5EF4-FFF2-40B4-BE49-F238E27FC236}">
                <a16:creationId xmlns:a16="http://schemas.microsoft.com/office/drawing/2014/main" id="{07F5D5B9-D259-DAC9-B424-D3542F9A2C1C}"/>
              </a:ext>
            </a:extLst>
          </p:cNvPr>
          <p:cNvSpPr>
            <a:spLocks noGrp="1"/>
          </p:cNvSpPr>
          <p:nvPr>
            <p:ph type="ftr" sz="quarter" idx="11"/>
          </p:nvPr>
        </p:nvSpPr>
        <p:spPr/>
        <p:txBody>
          <a:bodyPr/>
          <a:lstStyle/>
          <a:p>
            <a:r>
              <a:rPr lang="en-US"/>
              <a:t>Positron Working Group Workshop @ GWU</a:t>
            </a:r>
          </a:p>
        </p:txBody>
      </p:sp>
      <p:sp>
        <p:nvSpPr>
          <p:cNvPr id="9" name="Slide Number Placeholder 8">
            <a:extLst>
              <a:ext uri="{FF2B5EF4-FFF2-40B4-BE49-F238E27FC236}">
                <a16:creationId xmlns:a16="http://schemas.microsoft.com/office/drawing/2014/main" id="{46901561-F24C-F52D-D042-F4BC29696206}"/>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25917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79BC-63C7-2017-CFB6-402EBCDF2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D4F8B-4F76-5524-423D-96722033C914}"/>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D6F767C3-8010-6CD0-AA80-B455A70DEE24}"/>
              </a:ext>
            </a:extLst>
          </p:cNvPr>
          <p:cNvSpPr>
            <a:spLocks noGrp="1"/>
          </p:cNvSpPr>
          <p:nvPr>
            <p:ph type="ftr" sz="quarter" idx="11"/>
          </p:nvPr>
        </p:nvSpPr>
        <p:spPr/>
        <p:txBody>
          <a:bodyPr/>
          <a:lstStyle/>
          <a:p>
            <a:r>
              <a:rPr lang="en-US"/>
              <a:t>Positron Working Group Workshop @ GWU</a:t>
            </a:r>
          </a:p>
        </p:txBody>
      </p:sp>
      <p:sp>
        <p:nvSpPr>
          <p:cNvPr id="5" name="Slide Number Placeholder 4">
            <a:extLst>
              <a:ext uri="{FF2B5EF4-FFF2-40B4-BE49-F238E27FC236}">
                <a16:creationId xmlns:a16="http://schemas.microsoft.com/office/drawing/2014/main" id="{F7F42440-1D94-E0EA-C712-558DD0CFDE65}"/>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2117223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72104-0498-60E3-75BA-BCAA964B05B8}"/>
              </a:ext>
            </a:extLst>
          </p:cNvPr>
          <p:cNvSpPr>
            <a:spLocks noGrp="1"/>
          </p:cNvSpPr>
          <p:nvPr>
            <p:ph type="dt" sz="half" idx="10"/>
          </p:nvPr>
        </p:nvSpPr>
        <p:spPr/>
        <p:txBody>
          <a:bodyPr/>
          <a:lstStyle/>
          <a:p>
            <a:r>
              <a:rPr lang="en-US"/>
              <a:t>3/18/2024</a:t>
            </a:r>
          </a:p>
        </p:txBody>
      </p:sp>
      <p:sp>
        <p:nvSpPr>
          <p:cNvPr id="3" name="Footer Placeholder 2">
            <a:extLst>
              <a:ext uri="{FF2B5EF4-FFF2-40B4-BE49-F238E27FC236}">
                <a16:creationId xmlns:a16="http://schemas.microsoft.com/office/drawing/2014/main" id="{30F55A86-E829-4278-FCDD-51EDE1075759}"/>
              </a:ext>
            </a:extLst>
          </p:cNvPr>
          <p:cNvSpPr>
            <a:spLocks noGrp="1"/>
          </p:cNvSpPr>
          <p:nvPr>
            <p:ph type="ftr" sz="quarter" idx="11"/>
          </p:nvPr>
        </p:nvSpPr>
        <p:spPr/>
        <p:txBody>
          <a:bodyPr/>
          <a:lstStyle/>
          <a:p>
            <a:r>
              <a:rPr lang="en-US"/>
              <a:t>Positron Working Group Workshop @ GWU</a:t>
            </a:r>
          </a:p>
        </p:txBody>
      </p:sp>
      <p:sp>
        <p:nvSpPr>
          <p:cNvPr id="4" name="Slide Number Placeholder 3">
            <a:extLst>
              <a:ext uri="{FF2B5EF4-FFF2-40B4-BE49-F238E27FC236}">
                <a16:creationId xmlns:a16="http://schemas.microsoft.com/office/drawing/2014/main" id="{AA80A50D-D542-AACF-2348-0E19F167CA7B}"/>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840183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A869-6664-0223-27F0-C537D8034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BF22BC-326B-3006-6DA4-39FBBC377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1BB56A-DBB4-893C-EB7B-3169E20CA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C3A4CB-3203-C896-6CD8-A9296D294AF5}"/>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D2113573-3968-EA91-B807-2479E31FEFE5}"/>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9BB6320D-A5A1-58F8-6972-B0FF40AEAA82}"/>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256260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CA25-5501-6F2C-97AF-BDFB5DEDF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94B13C-A31F-3382-EB93-C88546D763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A10C83-52B9-33FF-82A3-4E09E29F2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CB745-CBA1-2334-7C6D-12D09F0FF403}"/>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95C1189C-4B8A-102B-C012-ABF5D6695D85}"/>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5128F542-2388-1EFE-608C-0C5D1FBAB3D5}"/>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1987586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ti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76E6F4-F656-05CF-0E7F-19E31ECD2C54}"/>
              </a:ext>
            </a:extLst>
          </p:cNvPr>
          <p:cNvSpPr>
            <a:spLocks noGrp="1"/>
          </p:cNvSpPr>
          <p:nvPr>
            <p:ph type="title"/>
          </p:nvPr>
        </p:nvSpPr>
        <p:spPr>
          <a:xfrm>
            <a:off x="1568824" y="134111"/>
            <a:ext cx="9784976" cy="8772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433D3F-5C42-EC51-C778-1C909E593804}"/>
              </a:ext>
            </a:extLst>
          </p:cNvPr>
          <p:cNvSpPr>
            <a:spLocks noGrp="1"/>
          </p:cNvSpPr>
          <p:nvPr>
            <p:ph type="body" idx="1"/>
          </p:nvPr>
        </p:nvSpPr>
        <p:spPr>
          <a:xfrm>
            <a:off x="838200" y="1308861"/>
            <a:ext cx="10515600" cy="47623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C9486-459D-9C9D-7B97-92F4FA19B3B5}"/>
              </a:ext>
            </a:extLst>
          </p:cNvPr>
          <p:cNvSpPr>
            <a:spLocks noGrp="1"/>
          </p:cNvSpPr>
          <p:nvPr>
            <p:ph type="dt" sz="half" idx="2"/>
          </p:nvPr>
        </p:nvSpPr>
        <p:spPr>
          <a:xfrm>
            <a:off x="838200" y="638324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3/18/2024</a:t>
            </a:r>
          </a:p>
        </p:txBody>
      </p:sp>
      <p:sp>
        <p:nvSpPr>
          <p:cNvPr id="5" name="Footer Placeholder 4">
            <a:extLst>
              <a:ext uri="{FF2B5EF4-FFF2-40B4-BE49-F238E27FC236}">
                <a16:creationId xmlns:a16="http://schemas.microsoft.com/office/drawing/2014/main" id="{9D8F8877-2E6F-CE5E-E85D-90227730754F}"/>
              </a:ext>
            </a:extLst>
          </p:cNvPr>
          <p:cNvSpPr>
            <a:spLocks noGrp="1"/>
          </p:cNvSpPr>
          <p:nvPr>
            <p:ph type="ftr" sz="quarter" idx="3"/>
          </p:nvPr>
        </p:nvSpPr>
        <p:spPr>
          <a:xfrm>
            <a:off x="4038600" y="638324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Positron Working Group Workshop @ GWU</a:t>
            </a:r>
          </a:p>
        </p:txBody>
      </p:sp>
      <p:sp>
        <p:nvSpPr>
          <p:cNvPr id="6" name="Slide Number Placeholder 5">
            <a:extLst>
              <a:ext uri="{FF2B5EF4-FFF2-40B4-BE49-F238E27FC236}">
                <a16:creationId xmlns:a16="http://schemas.microsoft.com/office/drawing/2014/main" id="{1A391AA9-46B9-0974-E253-64FC279BEB4F}"/>
              </a:ext>
            </a:extLst>
          </p:cNvPr>
          <p:cNvSpPr>
            <a:spLocks noGrp="1"/>
          </p:cNvSpPr>
          <p:nvPr>
            <p:ph type="sldNum" sz="quarter" idx="4"/>
          </p:nvPr>
        </p:nvSpPr>
        <p:spPr>
          <a:xfrm>
            <a:off x="8610600" y="638324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B400D-5168-0044-B87C-800249830A31}" type="slidenum">
              <a:rPr lang="en-US" smtClean="0"/>
              <a:t>‹#›</a:t>
            </a:fld>
            <a:endParaRPr lang="en-US"/>
          </a:p>
        </p:txBody>
      </p:sp>
      <p:pic>
        <p:nvPicPr>
          <p:cNvPr id="7" name="Bild 6" descr="Bild 6">
            <a:extLst>
              <a:ext uri="{FF2B5EF4-FFF2-40B4-BE49-F238E27FC236}">
                <a16:creationId xmlns:a16="http://schemas.microsoft.com/office/drawing/2014/main" id="{71467896-7B36-2BCF-94E4-670D7FC8B1A6}"/>
              </a:ext>
            </a:extLst>
          </p:cNvPr>
          <p:cNvPicPr>
            <a:picLocks noChangeAspect="1"/>
          </p:cNvPicPr>
          <p:nvPr/>
        </p:nvPicPr>
        <p:blipFill>
          <a:blip r:embed="rId14"/>
          <a:stretch>
            <a:fillRect/>
          </a:stretch>
        </p:blipFill>
        <p:spPr>
          <a:xfrm>
            <a:off x="207941" y="139448"/>
            <a:ext cx="1201142" cy="889822"/>
          </a:xfrm>
          <a:prstGeom prst="rect">
            <a:avLst/>
          </a:prstGeom>
          <a:ln w="12700">
            <a:miter lim="400000"/>
          </a:ln>
        </p:spPr>
      </p:pic>
      <p:sp>
        <p:nvSpPr>
          <p:cNvPr id="8" name="Gerade Verbindung 8">
            <a:extLst>
              <a:ext uri="{FF2B5EF4-FFF2-40B4-BE49-F238E27FC236}">
                <a16:creationId xmlns:a16="http://schemas.microsoft.com/office/drawing/2014/main" id="{D0BC72F0-9F59-4AC9-DCBB-E16B1D3DFB34}"/>
              </a:ext>
            </a:extLst>
          </p:cNvPr>
          <p:cNvSpPr/>
          <p:nvPr/>
        </p:nvSpPr>
        <p:spPr>
          <a:xfrm>
            <a:off x="224204" y="1127875"/>
            <a:ext cx="11743592" cy="14"/>
          </a:xfrm>
          <a:prstGeom prst="line">
            <a:avLst/>
          </a:prstGeom>
          <a:ln w="57150">
            <a:solidFill>
              <a:srgbClr val="5B9BD5"/>
            </a:solidFill>
            <a:miter/>
          </a:ln>
        </p:spPr>
        <p:txBody>
          <a:bodyPr lIns="45718" tIns="45718" rIns="45718" bIns="45718"/>
          <a:lstStyle/>
          <a:p>
            <a:endParaRPr/>
          </a:p>
        </p:txBody>
      </p:sp>
      <p:sp>
        <p:nvSpPr>
          <p:cNvPr id="9" name="Gerade Verbindung 9">
            <a:extLst>
              <a:ext uri="{FF2B5EF4-FFF2-40B4-BE49-F238E27FC236}">
                <a16:creationId xmlns:a16="http://schemas.microsoft.com/office/drawing/2014/main" id="{E905D7CD-B048-A47E-BEDC-ADA27DE11AEB}"/>
              </a:ext>
            </a:extLst>
          </p:cNvPr>
          <p:cNvSpPr/>
          <p:nvPr/>
        </p:nvSpPr>
        <p:spPr>
          <a:xfrm flipV="1">
            <a:off x="224204" y="6272283"/>
            <a:ext cx="11743592" cy="6814"/>
          </a:xfrm>
          <a:prstGeom prst="line">
            <a:avLst/>
          </a:prstGeom>
          <a:ln w="57150">
            <a:solidFill>
              <a:srgbClr val="5B9BD5"/>
            </a:solidFill>
            <a:miter/>
          </a:ln>
        </p:spPr>
        <p:txBody>
          <a:bodyPr lIns="45718" tIns="45718" rIns="45718" bIns="45718"/>
          <a:lstStyle/>
          <a:p>
            <a:endParaRPr/>
          </a:p>
        </p:txBody>
      </p:sp>
    </p:spTree>
    <p:extLst>
      <p:ext uri="{BB962C8B-B14F-4D97-AF65-F5344CB8AC3E}">
        <p14:creationId xmlns:p14="http://schemas.microsoft.com/office/powerpoint/2010/main" val="390672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F6E6F-B4C8-C78C-6275-87746C6F3FB0}"/>
              </a:ext>
            </a:extLst>
          </p:cNvPr>
          <p:cNvSpPr>
            <a:spLocks noGrp="1"/>
          </p:cNvSpPr>
          <p:nvPr>
            <p:ph type="title"/>
          </p:nvPr>
        </p:nvSpPr>
        <p:spPr>
          <a:xfrm>
            <a:off x="1244906" y="122754"/>
            <a:ext cx="10108894" cy="65784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DEEC06-30FB-BB7B-9C8D-FC730DC712D2}"/>
              </a:ext>
            </a:extLst>
          </p:cNvPr>
          <p:cNvSpPr>
            <a:spLocks noGrp="1"/>
          </p:cNvSpPr>
          <p:nvPr>
            <p:ph type="body" idx="1"/>
          </p:nvPr>
        </p:nvSpPr>
        <p:spPr>
          <a:xfrm>
            <a:off x="838200" y="992485"/>
            <a:ext cx="10515600" cy="5239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5E37369-D084-532F-D275-BC4179739DEA}"/>
              </a:ext>
            </a:extLst>
          </p:cNvPr>
          <p:cNvSpPr>
            <a:spLocks noGrp="1"/>
          </p:cNvSpPr>
          <p:nvPr>
            <p:ph type="dt" sz="half" idx="2"/>
          </p:nvPr>
        </p:nvSpPr>
        <p:spPr>
          <a:xfrm>
            <a:off x="838200" y="64334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FEF5A-A6F6-4545-B674-2D5BEA637FCD}" type="datetimeFigureOut">
              <a:rPr lang="en-US" smtClean="0"/>
              <a:t>3/24/25</a:t>
            </a:fld>
            <a:endParaRPr lang="en-US"/>
          </a:p>
        </p:txBody>
      </p:sp>
      <p:sp>
        <p:nvSpPr>
          <p:cNvPr id="5" name="Footer Placeholder 4">
            <a:extLst>
              <a:ext uri="{FF2B5EF4-FFF2-40B4-BE49-F238E27FC236}">
                <a16:creationId xmlns:a16="http://schemas.microsoft.com/office/drawing/2014/main" id="{ECDE84E6-E818-7CC5-58C7-1E32798F5026}"/>
              </a:ext>
            </a:extLst>
          </p:cNvPr>
          <p:cNvSpPr>
            <a:spLocks noGrp="1"/>
          </p:cNvSpPr>
          <p:nvPr>
            <p:ph type="ftr" sz="quarter" idx="3"/>
          </p:nvPr>
        </p:nvSpPr>
        <p:spPr>
          <a:xfrm>
            <a:off x="4038600" y="643346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147498-A3BC-21F6-7C91-6A66CBA770A9}"/>
              </a:ext>
            </a:extLst>
          </p:cNvPr>
          <p:cNvSpPr>
            <a:spLocks noGrp="1"/>
          </p:cNvSpPr>
          <p:nvPr>
            <p:ph type="sldNum" sz="quarter" idx="4"/>
          </p:nvPr>
        </p:nvSpPr>
        <p:spPr>
          <a:xfrm>
            <a:off x="8610600" y="643346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1B5DB-FE2D-4AF5-AC86-8CCE93C36C27}" type="slidenum">
              <a:rPr lang="en-US" smtClean="0"/>
              <a:t>‹#›</a:t>
            </a:fld>
            <a:endParaRPr lang="en-US"/>
          </a:p>
        </p:txBody>
      </p:sp>
      <p:pic>
        <p:nvPicPr>
          <p:cNvPr id="7" name="Logo Small" descr="Bild 6">
            <a:extLst>
              <a:ext uri="{FF2B5EF4-FFF2-40B4-BE49-F238E27FC236}">
                <a16:creationId xmlns:a16="http://schemas.microsoft.com/office/drawing/2014/main" id="{7FC4A895-6AA0-C8FB-6C50-383F97F5E89D}"/>
              </a:ext>
            </a:extLst>
          </p:cNvPr>
          <p:cNvPicPr>
            <a:picLocks noChangeAspect="1"/>
          </p:cNvPicPr>
          <p:nvPr userDrawn="1"/>
        </p:nvPicPr>
        <p:blipFill>
          <a:blip r:embed="rId13"/>
          <a:stretch>
            <a:fillRect/>
          </a:stretch>
        </p:blipFill>
        <p:spPr>
          <a:xfrm>
            <a:off x="224203" y="215306"/>
            <a:ext cx="763102" cy="565316"/>
          </a:xfrm>
          <a:prstGeom prst="rect">
            <a:avLst/>
          </a:prstGeom>
          <a:ln w="12700">
            <a:miter lim="400000"/>
          </a:ln>
        </p:spPr>
      </p:pic>
      <p:sp>
        <p:nvSpPr>
          <p:cNvPr id="8" name="Straight Connector 2">
            <a:extLst>
              <a:ext uri="{FF2B5EF4-FFF2-40B4-BE49-F238E27FC236}">
                <a16:creationId xmlns:a16="http://schemas.microsoft.com/office/drawing/2014/main" id="{0F19F847-3C11-B954-0138-49F73AFBF3D7}"/>
              </a:ext>
            </a:extLst>
          </p:cNvPr>
          <p:cNvSpPr/>
          <p:nvPr userDrawn="1"/>
        </p:nvSpPr>
        <p:spPr>
          <a:xfrm flipV="1">
            <a:off x="224204" y="6350056"/>
            <a:ext cx="11743592" cy="6814"/>
          </a:xfrm>
          <a:prstGeom prst="line">
            <a:avLst/>
          </a:prstGeom>
          <a:ln w="38100">
            <a:solidFill>
              <a:srgbClr val="5B9BD5"/>
            </a:solidFill>
            <a:miter/>
          </a:ln>
        </p:spPr>
        <p:txBody>
          <a:bodyPr lIns="45718" tIns="45718" rIns="45718" bIns="45718"/>
          <a:lstStyle/>
          <a:p>
            <a:endParaRPr/>
          </a:p>
        </p:txBody>
      </p:sp>
      <p:sp>
        <p:nvSpPr>
          <p:cNvPr id="9" name="Straight Connector 1">
            <a:extLst>
              <a:ext uri="{FF2B5EF4-FFF2-40B4-BE49-F238E27FC236}">
                <a16:creationId xmlns:a16="http://schemas.microsoft.com/office/drawing/2014/main" id="{0AAF09DB-3AD9-68A9-F7E8-676A7AA2F5A4}"/>
              </a:ext>
            </a:extLst>
          </p:cNvPr>
          <p:cNvSpPr/>
          <p:nvPr userDrawn="1"/>
        </p:nvSpPr>
        <p:spPr>
          <a:xfrm>
            <a:off x="224204" y="860787"/>
            <a:ext cx="11743592" cy="14"/>
          </a:xfrm>
          <a:prstGeom prst="line">
            <a:avLst/>
          </a:prstGeom>
          <a:ln w="38100">
            <a:solidFill>
              <a:srgbClr val="5B9BD5"/>
            </a:solidFill>
            <a:miter/>
          </a:ln>
        </p:spPr>
        <p:txBody>
          <a:bodyPr lIns="45718" tIns="45718" rIns="45718" bIns="45718"/>
          <a:lstStyle/>
          <a:p>
            <a:endParaRPr/>
          </a:p>
        </p:txBody>
      </p:sp>
    </p:spTree>
    <p:extLst>
      <p:ext uri="{BB962C8B-B14F-4D97-AF65-F5344CB8AC3E}">
        <p14:creationId xmlns:p14="http://schemas.microsoft.com/office/powerpoint/2010/main" val="15219525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84E8-EF52-DFAC-1607-EC50E54FFC14}"/>
              </a:ext>
            </a:extLst>
          </p:cNvPr>
          <p:cNvSpPr>
            <a:spLocks noGrp="1"/>
          </p:cNvSpPr>
          <p:nvPr>
            <p:ph type="ctrTitle"/>
          </p:nvPr>
        </p:nvSpPr>
        <p:spPr>
          <a:xfrm>
            <a:off x="349624" y="1098875"/>
            <a:ext cx="11492752" cy="2854000"/>
          </a:xfrm>
        </p:spPr>
        <p:txBody>
          <a:bodyPr>
            <a:normAutofit/>
          </a:bodyPr>
          <a:lstStyle/>
          <a:p>
            <a:r>
              <a:rPr lang="en-US" sz="5400" dirty="0"/>
              <a:t>A high-power positron converter</a:t>
            </a:r>
            <a:br>
              <a:rPr lang="en-US" sz="5400" dirty="0"/>
            </a:br>
            <a:r>
              <a:rPr lang="en-US" sz="5400" dirty="0"/>
              <a:t>based on a recirculated liquid metal</a:t>
            </a:r>
            <a:br>
              <a:rPr lang="en-US" sz="5400" dirty="0"/>
            </a:br>
            <a:r>
              <a:rPr lang="en-US" sz="5400" dirty="0"/>
              <a:t>in-vacuum target</a:t>
            </a:r>
          </a:p>
        </p:txBody>
      </p:sp>
      <p:sp>
        <p:nvSpPr>
          <p:cNvPr id="3" name="Subtitle 2">
            <a:extLst>
              <a:ext uri="{FF2B5EF4-FFF2-40B4-BE49-F238E27FC236}">
                <a16:creationId xmlns:a16="http://schemas.microsoft.com/office/drawing/2014/main" id="{3A7C8868-DA3F-6D1D-BDDE-3C0C17285733}"/>
              </a:ext>
            </a:extLst>
          </p:cNvPr>
          <p:cNvSpPr>
            <a:spLocks noGrp="1"/>
          </p:cNvSpPr>
          <p:nvPr>
            <p:ph type="subTitle" idx="1"/>
          </p:nvPr>
        </p:nvSpPr>
        <p:spPr>
          <a:xfrm>
            <a:off x="349624" y="3863083"/>
            <a:ext cx="11492752" cy="2385317"/>
          </a:xfrm>
        </p:spPr>
        <p:txBody>
          <a:bodyPr>
            <a:noAutofit/>
          </a:bodyPr>
          <a:lstStyle/>
          <a:p>
            <a:r>
              <a:rPr lang="en-US" dirty="0"/>
              <a:t>V.O. </a:t>
            </a:r>
            <a:r>
              <a:rPr lang="en-US" dirty="0" err="1"/>
              <a:t>Kostroun</a:t>
            </a:r>
            <a:r>
              <a:rPr lang="en-US" dirty="0"/>
              <a:t>, Karl </a:t>
            </a:r>
            <a:r>
              <a:rPr lang="en-US" dirty="0" err="1"/>
              <a:t>Smolenski</a:t>
            </a:r>
            <a:r>
              <a:rPr lang="en-US" dirty="0"/>
              <a:t>, Joe Conway, Nick Taylor, </a:t>
            </a:r>
            <a:r>
              <a:rPr lang="en-US" dirty="0" err="1"/>
              <a:t>Xelera</a:t>
            </a:r>
            <a:r>
              <a:rPr lang="en-US" dirty="0"/>
              <a:t> Research LLC</a:t>
            </a:r>
          </a:p>
          <a:p>
            <a:r>
              <a:rPr lang="en-US" dirty="0"/>
              <a:t>and</a:t>
            </a:r>
          </a:p>
          <a:p>
            <a:r>
              <a:rPr lang="en-US" dirty="0" err="1"/>
              <a:t>Silviu</a:t>
            </a:r>
            <a:r>
              <a:rPr lang="en-US" dirty="0"/>
              <a:t> </a:t>
            </a:r>
            <a:r>
              <a:rPr lang="en-US" dirty="0" err="1"/>
              <a:t>Covrig</a:t>
            </a:r>
            <a:r>
              <a:rPr lang="en-US" dirty="0"/>
              <a:t> </a:t>
            </a:r>
            <a:r>
              <a:rPr lang="en-US" dirty="0" err="1"/>
              <a:t>Dusa</a:t>
            </a:r>
            <a:r>
              <a:rPr lang="en-US" dirty="0"/>
              <a:t>, Jefferson National Laboratory</a:t>
            </a:r>
            <a:br>
              <a:rPr lang="en-US" dirty="0"/>
            </a:br>
            <a:endParaRPr lang="en-US" sz="2000" dirty="0"/>
          </a:p>
          <a:p>
            <a:r>
              <a:rPr lang="en-US" sz="2000" dirty="0"/>
              <a:t>March 24-26, 2025</a:t>
            </a:r>
          </a:p>
          <a:p>
            <a:r>
              <a:rPr lang="en-US" sz="2000" dirty="0"/>
              <a:t>3</a:t>
            </a:r>
            <a:r>
              <a:rPr lang="en-US" sz="2000" baseline="30000" dirty="0"/>
              <a:t>rd</a:t>
            </a:r>
            <a:r>
              <a:rPr lang="en-US" sz="2000" dirty="0"/>
              <a:t> </a:t>
            </a:r>
            <a:r>
              <a:rPr lang="en-US" sz="2000" b="0" i="0" u="none" strike="noStrike" dirty="0">
                <a:solidFill>
                  <a:srgbClr val="000000"/>
                </a:solidFill>
                <a:effectLst/>
                <a:latin typeface="Aptos" panose="020B0004020202020204" pitchFamily="34" charset="0"/>
              </a:rPr>
              <a:t>Annual Workshop on Positron Beams at </a:t>
            </a:r>
            <a:r>
              <a:rPr lang="en-US" sz="2000" b="0" i="0" u="none" strike="noStrike" dirty="0" err="1">
                <a:solidFill>
                  <a:srgbClr val="000000"/>
                </a:solidFill>
                <a:effectLst/>
                <a:latin typeface="Aptos" panose="020B0004020202020204" pitchFamily="34" charset="0"/>
              </a:rPr>
              <a:t>JLab</a:t>
            </a:r>
            <a:r>
              <a:rPr lang="en-US" sz="2000" baseline="30000" dirty="0"/>
              <a:t>  </a:t>
            </a:r>
            <a:endParaRPr lang="en-US" sz="2000" dirty="0"/>
          </a:p>
        </p:txBody>
      </p:sp>
      <p:pic>
        <p:nvPicPr>
          <p:cNvPr id="8" name="Picture 7">
            <a:extLst>
              <a:ext uri="{FF2B5EF4-FFF2-40B4-BE49-F238E27FC236}">
                <a16:creationId xmlns:a16="http://schemas.microsoft.com/office/drawing/2014/main" id="{BF5F2F3D-500B-C412-68F8-78DF4B501934}"/>
              </a:ext>
            </a:extLst>
          </p:cNvPr>
          <p:cNvPicPr>
            <a:picLocks noChangeAspect="1"/>
          </p:cNvPicPr>
          <p:nvPr/>
        </p:nvPicPr>
        <p:blipFill>
          <a:blip r:embed="rId2"/>
          <a:stretch>
            <a:fillRect/>
          </a:stretch>
        </p:blipFill>
        <p:spPr>
          <a:xfrm>
            <a:off x="9292233" y="220983"/>
            <a:ext cx="2677134" cy="777233"/>
          </a:xfrm>
          <a:prstGeom prst="rect">
            <a:avLst/>
          </a:prstGeom>
        </p:spPr>
      </p:pic>
      <p:pic>
        <p:nvPicPr>
          <p:cNvPr id="5" name="Picture 4">
            <a:extLst>
              <a:ext uri="{FF2B5EF4-FFF2-40B4-BE49-F238E27FC236}">
                <a16:creationId xmlns:a16="http://schemas.microsoft.com/office/drawing/2014/main" id="{A9E11547-1C35-EBE8-79C4-06ECBF4C278B}"/>
              </a:ext>
            </a:extLst>
          </p:cNvPr>
          <p:cNvPicPr>
            <a:picLocks noChangeAspect="1"/>
          </p:cNvPicPr>
          <p:nvPr/>
        </p:nvPicPr>
        <p:blipFill>
          <a:blip r:embed="rId3"/>
          <a:stretch>
            <a:fillRect/>
          </a:stretch>
        </p:blipFill>
        <p:spPr>
          <a:xfrm>
            <a:off x="4310023" y="346584"/>
            <a:ext cx="3133804" cy="526031"/>
          </a:xfrm>
          <a:prstGeom prst="rect">
            <a:avLst/>
          </a:prstGeom>
        </p:spPr>
      </p:pic>
    </p:spTree>
    <p:extLst>
      <p:ext uri="{BB962C8B-B14F-4D97-AF65-F5344CB8AC3E}">
        <p14:creationId xmlns:p14="http://schemas.microsoft.com/office/powerpoint/2010/main" val="1339843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0B61-4836-AA27-C274-7C62241C9C78}"/>
              </a:ext>
            </a:extLst>
          </p:cNvPr>
          <p:cNvSpPr>
            <a:spLocks noGrp="1"/>
          </p:cNvSpPr>
          <p:nvPr>
            <p:ph type="title"/>
          </p:nvPr>
        </p:nvSpPr>
        <p:spPr/>
        <p:txBody>
          <a:bodyPr/>
          <a:lstStyle/>
          <a:p>
            <a:r>
              <a:rPr lang="en-US" dirty="0"/>
              <a:t>Conclusions</a:t>
            </a:r>
          </a:p>
        </p:txBody>
      </p:sp>
      <p:pic>
        <p:nvPicPr>
          <p:cNvPr id="5" name="Content Placeholder 4">
            <a:extLst>
              <a:ext uri="{FF2B5EF4-FFF2-40B4-BE49-F238E27FC236}">
                <a16:creationId xmlns:a16="http://schemas.microsoft.com/office/drawing/2014/main" id="{ACB152FC-56D8-DCA3-4311-6955215209CC}"/>
              </a:ext>
            </a:extLst>
          </p:cNvPr>
          <p:cNvPicPr>
            <a:picLocks noGrp="1" noChangeAspect="1"/>
          </p:cNvPicPr>
          <p:nvPr>
            <p:ph idx="1"/>
          </p:nvPr>
        </p:nvPicPr>
        <p:blipFill>
          <a:blip r:embed="rId3"/>
          <a:stretch>
            <a:fillRect/>
          </a:stretch>
        </p:blipFill>
        <p:spPr>
          <a:xfrm>
            <a:off x="8616359" y="1785476"/>
            <a:ext cx="2933700" cy="3568700"/>
          </a:xfrm>
        </p:spPr>
      </p:pic>
      <p:sp>
        <p:nvSpPr>
          <p:cNvPr id="6" name="TextBox 5">
            <a:extLst>
              <a:ext uri="{FF2B5EF4-FFF2-40B4-BE49-F238E27FC236}">
                <a16:creationId xmlns:a16="http://schemas.microsoft.com/office/drawing/2014/main" id="{AA53D8EE-1ED1-8DD9-071B-1DD0AA075215}"/>
              </a:ext>
            </a:extLst>
          </p:cNvPr>
          <p:cNvSpPr txBox="1"/>
          <p:nvPr/>
        </p:nvSpPr>
        <p:spPr>
          <a:xfrm>
            <a:off x="641941" y="929878"/>
            <a:ext cx="7850815" cy="5539978"/>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solidFill>
                  <a:srgbClr val="000000"/>
                </a:solidFill>
                <a:effectLst/>
              </a:rPr>
              <a:t>The volume of the tubing and heat exchanger, sections (b) thru (f) is 869 cm</a:t>
            </a:r>
            <a:r>
              <a:rPr lang="en-US" sz="2400" baseline="30000" dirty="0">
                <a:solidFill>
                  <a:srgbClr val="000000"/>
                </a:solidFill>
                <a:effectLst/>
              </a:rPr>
              <a:t>3</a:t>
            </a:r>
            <a:r>
              <a:rPr lang="en-US" sz="2400" dirty="0">
                <a:solidFill>
                  <a:srgbClr val="000000"/>
                </a:solidFill>
                <a:effectLst/>
              </a:rPr>
              <a:t>, close to the 784 cm</a:t>
            </a:r>
            <a:r>
              <a:rPr lang="en-US" sz="2400" baseline="30000" dirty="0">
                <a:solidFill>
                  <a:srgbClr val="000000"/>
                </a:solidFill>
                <a:effectLst/>
              </a:rPr>
              <a:t>3</a:t>
            </a:r>
            <a:r>
              <a:rPr lang="en-US" sz="2400" dirty="0">
                <a:solidFill>
                  <a:srgbClr val="000000"/>
                </a:solidFill>
                <a:effectLst/>
              </a:rPr>
              <a:t> volume of </a:t>
            </a:r>
            <a:r>
              <a:rPr lang="en-US" sz="2400" dirty="0" err="1">
                <a:solidFill>
                  <a:srgbClr val="000000"/>
                </a:solidFill>
                <a:effectLst/>
              </a:rPr>
              <a:t>GaInSn</a:t>
            </a:r>
            <a:r>
              <a:rPr lang="en-US" sz="2400" dirty="0">
                <a:solidFill>
                  <a:srgbClr val="000000"/>
                </a:solidFill>
                <a:effectLst/>
              </a:rPr>
              <a:t> present. Thus the behavior of the jet observed might be explained as follows. Initially, the liquid levels of </a:t>
            </a:r>
            <a:r>
              <a:rPr lang="en-US" sz="2400" dirty="0" err="1">
                <a:solidFill>
                  <a:srgbClr val="000000"/>
                </a:solidFill>
                <a:effectLst/>
              </a:rPr>
              <a:t>GaInSn</a:t>
            </a:r>
            <a:r>
              <a:rPr lang="en-US" sz="2400" dirty="0">
                <a:solidFill>
                  <a:srgbClr val="000000"/>
                </a:solidFill>
                <a:effectLst/>
              </a:rPr>
              <a:t> are as shown by the red line in the figure. As the pump is started, the liquid flows through and the jet, behaves, but eventually most of it is in the tubing and heat exchanger, and very little or none in the reservoir so that there are gaps in the flow. Speeding up the flow made things even worse.</a:t>
            </a:r>
          </a:p>
          <a:p>
            <a:pPr algn="just"/>
            <a:endParaRPr lang="en-US" sz="2400" dirty="0">
              <a:solidFill>
                <a:srgbClr val="000000"/>
              </a:solidFill>
            </a:endParaRPr>
          </a:p>
          <a:p>
            <a:pPr marL="285750" indent="-285750" algn="just">
              <a:buFont typeface="Arial" panose="020B0604020202020204" pitchFamily="34" charset="0"/>
              <a:buChar char="•"/>
            </a:pPr>
            <a:r>
              <a:rPr lang="en-US" sz="2400" dirty="0">
                <a:solidFill>
                  <a:srgbClr val="000000"/>
                </a:solidFill>
                <a:effectLst/>
              </a:rPr>
              <a:t>The solution is to add more </a:t>
            </a:r>
            <a:r>
              <a:rPr lang="en-US" sz="2400" dirty="0" err="1">
                <a:solidFill>
                  <a:srgbClr val="000000"/>
                </a:solidFill>
                <a:effectLst/>
              </a:rPr>
              <a:t>GaInSn</a:t>
            </a:r>
            <a:r>
              <a:rPr lang="en-US" sz="2400" dirty="0">
                <a:solidFill>
                  <a:srgbClr val="000000"/>
                </a:solidFill>
                <a:effectLst/>
              </a:rPr>
              <a:t>. With 2 kg, we will get an extra 469 cm</a:t>
            </a:r>
            <a:r>
              <a:rPr lang="en-US" sz="2400" baseline="30000" dirty="0">
                <a:solidFill>
                  <a:srgbClr val="000000"/>
                </a:solidFill>
                <a:effectLst/>
              </a:rPr>
              <a:t>3</a:t>
            </a:r>
            <a:r>
              <a:rPr lang="en-US" sz="2400" dirty="0">
                <a:solidFill>
                  <a:srgbClr val="000000"/>
                </a:solidFill>
                <a:effectLst/>
              </a:rPr>
              <a:t>, this plus the 200 cm</a:t>
            </a:r>
            <a:r>
              <a:rPr lang="en-US" sz="2400" baseline="30000" dirty="0">
                <a:solidFill>
                  <a:srgbClr val="000000"/>
                </a:solidFill>
                <a:effectLst/>
              </a:rPr>
              <a:t>3</a:t>
            </a:r>
            <a:r>
              <a:rPr lang="en-US" sz="2400" dirty="0">
                <a:solidFill>
                  <a:srgbClr val="000000"/>
                </a:solidFill>
                <a:effectLst/>
              </a:rPr>
              <a:t> we already have would increase the amount to 669 cm</a:t>
            </a:r>
            <a:r>
              <a:rPr lang="en-US" sz="2400" baseline="30000" dirty="0">
                <a:solidFill>
                  <a:srgbClr val="000000"/>
                </a:solidFill>
                <a:effectLst/>
              </a:rPr>
              <a:t>3</a:t>
            </a:r>
            <a:r>
              <a:rPr lang="en-US" sz="2400" dirty="0">
                <a:solidFill>
                  <a:srgbClr val="000000"/>
                </a:solidFill>
                <a:effectLst/>
              </a:rPr>
              <a:t> and should help</a:t>
            </a:r>
            <a:r>
              <a:rPr lang="en-US" sz="2400" dirty="0">
                <a:solidFill>
                  <a:srgbClr val="000000"/>
                </a:solidFill>
              </a:rPr>
              <a:t>.</a:t>
            </a:r>
            <a:endParaRPr lang="en-US" sz="2400" dirty="0">
              <a:solidFill>
                <a:srgbClr val="000000"/>
              </a:solidFill>
              <a:effectLst/>
            </a:endParaRPr>
          </a:p>
          <a:p>
            <a:endParaRPr lang="en-US" dirty="0"/>
          </a:p>
        </p:txBody>
      </p:sp>
    </p:spTree>
    <p:extLst>
      <p:ext uri="{BB962C8B-B14F-4D97-AF65-F5344CB8AC3E}">
        <p14:creationId xmlns:p14="http://schemas.microsoft.com/office/powerpoint/2010/main" val="2380017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9A81-1E06-3256-9623-3B7703A5E312}"/>
              </a:ext>
            </a:extLst>
          </p:cNvPr>
          <p:cNvSpPr>
            <a:spLocks noGrp="1"/>
          </p:cNvSpPr>
          <p:nvPr>
            <p:ph type="title"/>
          </p:nvPr>
        </p:nvSpPr>
        <p:spPr>
          <a:xfrm>
            <a:off x="2083106" y="232452"/>
            <a:ext cx="10108894" cy="657841"/>
          </a:xfrm>
        </p:spPr>
        <p:txBody>
          <a:bodyPr/>
          <a:lstStyle/>
          <a:p>
            <a:r>
              <a:rPr lang="en-US" dirty="0"/>
              <a:t>Recent results</a:t>
            </a:r>
          </a:p>
        </p:txBody>
      </p:sp>
      <p:pic>
        <p:nvPicPr>
          <p:cNvPr id="5" name="Content Placeholder 4">
            <a:extLst>
              <a:ext uri="{FF2B5EF4-FFF2-40B4-BE49-F238E27FC236}">
                <a16:creationId xmlns:a16="http://schemas.microsoft.com/office/drawing/2014/main" id="{F1D01697-4A12-317F-4787-C6DDB5CB3919}"/>
              </a:ext>
            </a:extLst>
          </p:cNvPr>
          <p:cNvPicPr>
            <a:picLocks noGrp="1" noChangeAspect="1"/>
          </p:cNvPicPr>
          <p:nvPr>
            <p:ph idx="1"/>
          </p:nvPr>
        </p:nvPicPr>
        <p:blipFill>
          <a:blip r:embed="rId2"/>
          <a:stretch>
            <a:fillRect/>
          </a:stretch>
        </p:blipFill>
        <p:spPr>
          <a:xfrm>
            <a:off x="6923168" y="922804"/>
            <a:ext cx="4373141" cy="5240337"/>
          </a:xfrm>
        </p:spPr>
      </p:pic>
      <p:sp>
        <p:nvSpPr>
          <p:cNvPr id="7" name="TextBox 6">
            <a:extLst>
              <a:ext uri="{FF2B5EF4-FFF2-40B4-BE49-F238E27FC236}">
                <a16:creationId xmlns:a16="http://schemas.microsoft.com/office/drawing/2014/main" id="{0BEA9C47-05B6-0C09-CB77-329FDCD7DA3D}"/>
              </a:ext>
            </a:extLst>
          </p:cNvPr>
          <p:cNvSpPr txBox="1"/>
          <p:nvPr/>
        </p:nvSpPr>
        <p:spPr>
          <a:xfrm>
            <a:off x="439838" y="1122744"/>
            <a:ext cx="5544273" cy="3046988"/>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Extra </a:t>
            </a:r>
            <a:r>
              <a:rPr lang="en-US" sz="2400" dirty="0" err="1"/>
              <a:t>GaInSn</a:t>
            </a:r>
            <a:r>
              <a:rPr lang="en-US" sz="2400" dirty="0"/>
              <a:t> was added via a transfer vessel.</a:t>
            </a:r>
          </a:p>
          <a:p>
            <a:pPr marL="342900" indent="-342900" algn="just">
              <a:buFont typeface="Arial" panose="020B0604020202020204" pitchFamily="34" charset="0"/>
              <a:buChar char="•"/>
            </a:pPr>
            <a:r>
              <a:rPr lang="en-US" sz="2400" dirty="0"/>
              <a:t>With the vacuum of 5x10</a:t>
            </a:r>
            <a:r>
              <a:rPr lang="en-US" sz="2400" baseline="30000" dirty="0"/>
              <a:t>-7</a:t>
            </a:r>
            <a:r>
              <a:rPr lang="en-US" sz="2400" dirty="0"/>
              <a:t> torr, the system was checked using the initial 4 contraction nozzle and 6.6 contraction nozzle made inhouse.</a:t>
            </a:r>
          </a:p>
          <a:p>
            <a:pPr marL="342900" indent="-342900" algn="just">
              <a:buFont typeface="Arial" panose="020B0604020202020204" pitchFamily="34" charset="0"/>
              <a:buChar char="•"/>
            </a:pPr>
            <a:r>
              <a:rPr lang="en-US" sz="2400" dirty="0"/>
              <a:t>The following results were obtained:</a:t>
            </a:r>
          </a:p>
          <a:p>
            <a:endParaRPr lang="en-US" sz="2400" dirty="0"/>
          </a:p>
        </p:txBody>
      </p:sp>
      <p:pic>
        <p:nvPicPr>
          <p:cNvPr id="4" name="Picture 3">
            <a:extLst>
              <a:ext uri="{FF2B5EF4-FFF2-40B4-BE49-F238E27FC236}">
                <a16:creationId xmlns:a16="http://schemas.microsoft.com/office/drawing/2014/main" id="{1863E895-E085-0232-EC83-64F24FBE8371}"/>
              </a:ext>
            </a:extLst>
          </p:cNvPr>
          <p:cNvPicPr>
            <a:picLocks noChangeAspect="1"/>
          </p:cNvPicPr>
          <p:nvPr/>
        </p:nvPicPr>
        <p:blipFill>
          <a:blip r:embed="rId3"/>
          <a:stretch>
            <a:fillRect/>
          </a:stretch>
        </p:blipFill>
        <p:spPr>
          <a:xfrm>
            <a:off x="981035" y="3844685"/>
            <a:ext cx="4837176" cy="2318456"/>
          </a:xfrm>
          <a:prstGeom prst="rect">
            <a:avLst/>
          </a:prstGeom>
        </p:spPr>
      </p:pic>
    </p:spTree>
    <p:extLst>
      <p:ext uri="{BB962C8B-B14F-4D97-AF65-F5344CB8AC3E}">
        <p14:creationId xmlns:p14="http://schemas.microsoft.com/office/powerpoint/2010/main" val="195712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F5D45-97E4-C341-D46E-D46E7173C0D4}"/>
              </a:ext>
            </a:extLst>
          </p:cNvPr>
          <p:cNvSpPr>
            <a:spLocks noGrp="1"/>
          </p:cNvSpPr>
          <p:nvPr>
            <p:ph type="title"/>
          </p:nvPr>
        </p:nvSpPr>
        <p:spPr/>
        <p:txBody>
          <a:bodyPr/>
          <a:lstStyle/>
          <a:p>
            <a:r>
              <a:rPr lang="en-US" dirty="0"/>
              <a:t>Recent results</a:t>
            </a:r>
          </a:p>
        </p:txBody>
      </p:sp>
      <p:pic>
        <p:nvPicPr>
          <p:cNvPr id="4" name="20250320 Nozzle Testing.mp4">
            <a:hlinkClick r:id="" action="ppaction://media"/>
            <a:extLst>
              <a:ext uri="{FF2B5EF4-FFF2-40B4-BE49-F238E27FC236}">
                <a16:creationId xmlns:a16="http://schemas.microsoft.com/office/drawing/2014/main" id="{08DE8652-D5C5-6D54-8370-60D0034C8D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30883" y="894652"/>
            <a:ext cx="9315450" cy="5240337"/>
          </a:xfrm>
        </p:spPr>
      </p:pic>
    </p:spTree>
    <p:extLst>
      <p:ext uri="{BB962C8B-B14F-4D97-AF65-F5344CB8AC3E}">
        <p14:creationId xmlns:p14="http://schemas.microsoft.com/office/powerpoint/2010/main" val="154239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0F98-E260-7A46-3333-9C382154D6CF}"/>
              </a:ext>
            </a:extLst>
          </p:cNvPr>
          <p:cNvSpPr>
            <a:spLocks noGrp="1"/>
          </p:cNvSpPr>
          <p:nvPr>
            <p:ph type="title"/>
          </p:nvPr>
        </p:nvSpPr>
        <p:spPr/>
        <p:txBody>
          <a:bodyPr/>
          <a:lstStyle/>
          <a:p>
            <a:r>
              <a:rPr lang="en-US" dirty="0"/>
              <a:t>CFD nozzle simulations</a:t>
            </a:r>
          </a:p>
        </p:txBody>
      </p:sp>
      <p:sp>
        <p:nvSpPr>
          <p:cNvPr id="3" name="Content Placeholder 2">
            <a:extLst>
              <a:ext uri="{FF2B5EF4-FFF2-40B4-BE49-F238E27FC236}">
                <a16:creationId xmlns:a16="http://schemas.microsoft.com/office/drawing/2014/main" id="{94D9E544-A6C7-B532-9D6B-04331F8D9946}"/>
              </a:ext>
            </a:extLst>
          </p:cNvPr>
          <p:cNvSpPr>
            <a:spLocks noGrp="1"/>
          </p:cNvSpPr>
          <p:nvPr>
            <p:ph idx="1"/>
          </p:nvPr>
        </p:nvSpPr>
        <p:spPr/>
        <p:txBody>
          <a:bodyPr/>
          <a:lstStyle/>
          <a:p>
            <a:pPr algn="just"/>
            <a:r>
              <a:rPr lang="en-US" sz="2400" kern="0" dirty="0">
                <a:solidFill>
                  <a:srgbClr val="000000"/>
                </a:solidFill>
                <a:effectLst/>
                <a:ea typeface="Times New Roman" panose="02020603050405020304" pitchFamily="18" charset="0"/>
                <a:cs typeface="Times New Roman" panose="02020603050405020304" pitchFamily="18" charset="0"/>
              </a:rPr>
              <a:t>CFD simulations of one of the nozzles (nozzle 2) were done by </a:t>
            </a:r>
            <a:r>
              <a:rPr lang="en-US" sz="2400" kern="0" dirty="0" err="1">
                <a:solidFill>
                  <a:srgbClr val="000000"/>
                </a:solidFill>
                <a:effectLst/>
                <a:ea typeface="Times New Roman" panose="02020603050405020304" pitchFamily="18" charset="0"/>
                <a:cs typeface="Times New Roman" panose="02020603050405020304" pitchFamily="18" charset="0"/>
              </a:rPr>
              <a:t>Silviu</a:t>
            </a:r>
            <a:r>
              <a:rPr lang="en-US" sz="2400" kern="0" dirty="0">
                <a:solidFill>
                  <a:srgbClr val="000000"/>
                </a:solidFill>
                <a:effectLst/>
                <a:ea typeface="Times New Roman" panose="02020603050405020304" pitchFamily="18" charset="0"/>
                <a:cs typeface="Times New Roman" panose="02020603050405020304" pitchFamily="18" charset="0"/>
              </a:rPr>
              <a:t>, using Fluent-ANSYS v2024R1 with a volume-of-fluid model, which is a multi-phase transport model. One phase is </a:t>
            </a:r>
            <a:r>
              <a:rPr lang="en-US" sz="2400" kern="0" dirty="0" err="1">
                <a:solidFill>
                  <a:srgbClr val="000000"/>
                </a:solidFill>
                <a:effectLst/>
                <a:ea typeface="Times New Roman" panose="02020603050405020304" pitchFamily="18" charset="0"/>
                <a:cs typeface="Times New Roman" panose="02020603050405020304" pitchFamily="18" charset="0"/>
              </a:rPr>
              <a:t>GaInSn</a:t>
            </a:r>
            <a:r>
              <a:rPr lang="en-US" sz="2400" kern="0" dirty="0">
                <a:solidFill>
                  <a:srgbClr val="000000"/>
                </a:solidFill>
                <a:effectLst/>
                <a:ea typeface="Times New Roman" panose="02020603050405020304" pitchFamily="18" charset="0"/>
                <a:cs typeface="Times New Roman" panose="02020603050405020304" pitchFamily="18" charset="0"/>
              </a:rPr>
              <a:t> and the other is air. The air fills the chamber at a pressure of 10</a:t>
            </a:r>
            <a:r>
              <a:rPr lang="en-US" sz="2400" kern="0" baseline="30000" dirty="0">
                <a:solidFill>
                  <a:srgbClr val="000000"/>
                </a:solidFill>
                <a:effectLst/>
                <a:ea typeface="Times New Roman" panose="02020603050405020304" pitchFamily="18" charset="0"/>
                <a:cs typeface="Times New Roman" panose="02020603050405020304" pitchFamily="18" charset="0"/>
              </a:rPr>
              <a:t>-6</a:t>
            </a:r>
            <a:r>
              <a:rPr lang="en-US" sz="2400" kern="0" dirty="0">
                <a:solidFill>
                  <a:srgbClr val="000000"/>
                </a:solidFill>
                <a:effectLst/>
                <a:ea typeface="Times New Roman" panose="02020603050405020304" pitchFamily="18" charset="0"/>
                <a:cs typeface="Times New Roman" panose="02020603050405020304" pitchFamily="18" charset="0"/>
              </a:rPr>
              <a:t> Pa     (7.5 x 10</a:t>
            </a:r>
            <a:r>
              <a:rPr lang="en-US" sz="2400" kern="0" baseline="30000" dirty="0">
                <a:solidFill>
                  <a:srgbClr val="000000"/>
                </a:solidFill>
                <a:effectLst/>
                <a:ea typeface="Times New Roman" panose="02020603050405020304" pitchFamily="18" charset="0"/>
                <a:cs typeface="Times New Roman" panose="02020603050405020304" pitchFamily="18" charset="0"/>
              </a:rPr>
              <a:t>-9</a:t>
            </a:r>
            <a:r>
              <a:rPr lang="en-US" sz="2400" kern="0" dirty="0">
                <a:solidFill>
                  <a:srgbClr val="000000"/>
                </a:solidFill>
                <a:effectLst/>
                <a:ea typeface="Times New Roman" panose="02020603050405020304" pitchFamily="18" charset="0"/>
                <a:cs typeface="Times New Roman" panose="02020603050405020304" pitchFamily="18" charset="0"/>
              </a:rPr>
              <a:t> torr)  and a density 1e-14 kg/m</a:t>
            </a:r>
            <a:r>
              <a:rPr lang="en-US" sz="2400" kern="0" baseline="30000" dirty="0">
                <a:solidFill>
                  <a:srgbClr val="000000"/>
                </a:solidFill>
                <a:effectLst/>
                <a:ea typeface="Times New Roman" panose="02020603050405020304" pitchFamily="18" charset="0"/>
                <a:cs typeface="Times New Roman" panose="02020603050405020304" pitchFamily="18" charset="0"/>
              </a:rPr>
              <a:t>3</a:t>
            </a:r>
            <a:r>
              <a:rPr lang="en-US" sz="2400" kern="0" dirty="0">
                <a:solidFill>
                  <a:srgbClr val="000000"/>
                </a:solidFill>
                <a:effectLst/>
                <a:ea typeface="Times New Roman" panose="02020603050405020304" pitchFamily="18" charset="0"/>
                <a:cs typeface="Times New Roman" panose="02020603050405020304" pitchFamily="18" charset="0"/>
              </a:rPr>
              <a:t>. The air is not treated as an ideal gas, but rather as a constant density fluid. The liquid metal comes in at inlet at 2 m/s, 293 K and pressure sufficient to overcome the nozzle resistance. The pressure is calculated by Fluent.</a:t>
            </a:r>
            <a:endParaRPr lang="en-US" sz="2400" kern="100" dirty="0">
              <a:effectLst/>
              <a:ea typeface="Calibri" panose="020F0502020204030204" pitchFamily="34" charset="0"/>
              <a:cs typeface="Times New Roman" panose="02020603050405020304" pitchFamily="18" charset="0"/>
            </a:endParaRPr>
          </a:p>
          <a:p>
            <a:pPr marL="0" indent="0">
              <a:buNone/>
            </a:pPr>
            <a:endParaRPr lang="en-US" dirty="0"/>
          </a:p>
        </p:txBody>
      </p:sp>
      <p:pic>
        <p:nvPicPr>
          <p:cNvPr id="5" name="Picture 4">
            <a:extLst>
              <a:ext uri="{FF2B5EF4-FFF2-40B4-BE49-F238E27FC236}">
                <a16:creationId xmlns:a16="http://schemas.microsoft.com/office/drawing/2014/main" id="{47728839-1A96-05CC-C974-A81897D0257B}"/>
              </a:ext>
            </a:extLst>
          </p:cNvPr>
          <p:cNvPicPr>
            <a:picLocks noChangeAspect="1"/>
          </p:cNvPicPr>
          <p:nvPr/>
        </p:nvPicPr>
        <p:blipFill>
          <a:blip r:embed="rId2"/>
          <a:stretch>
            <a:fillRect/>
          </a:stretch>
        </p:blipFill>
        <p:spPr>
          <a:xfrm>
            <a:off x="1131890" y="3715006"/>
            <a:ext cx="3563636" cy="2514600"/>
          </a:xfrm>
          <a:prstGeom prst="rect">
            <a:avLst/>
          </a:prstGeom>
        </p:spPr>
      </p:pic>
      <p:pic>
        <p:nvPicPr>
          <p:cNvPr id="7" name="Picture 6">
            <a:extLst>
              <a:ext uri="{FF2B5EF4-FFF2-40B4-BE49-F238E27FC236}">
                <a16:creationId xmlns:a16="http://schemas.microsoft.com/office/drawing/2014/main" id="{63DADED2-8578-9330-DD47-CD822F767E9B}"/>
              </a:ext>
            </a:extLst>
          </p:cNvPr>
          <p:cNvPicPr>
            <a:picLocks noChangeAspect="1"/>
          </p:cNvPicPr>
          <p:nvPr/>
        </p:nvPicPr>
        <p:blipFill>
          <a:blip r:embed="rId3"/>
          <a:stretch>
            <a:fillRect/>
          </a:stretch>
        </p:blipFill>
        <p:spPr>
          <a:xfrm>
            <a:off x="6993908" y="3715006"/>
            <a:ext cx="3953185" cy="2514600"/>
          </a:xfrm>
          <a:prstGeom prst="rect">
            <a:avLst/>
          </a:prstGeom>
        </p:spPr>
      </p:pic>
      <p:pic>
        <p:nvPicPr>
          <p:cNvPr id="6" name="Picture 5">
            <a:extLst>
              <a:ext uri="{FF2B5EF4-FFF2-40B4-BE49-F238E27FC236}">
                <a16:creationId xmlns:a16="http://schemas.microsoft.com/office/drawing/2014/main" id="{AF84D395-B5C0-663D-76EA-B1424D1F80AA}"/>
              </a:ext>
            </a:extLst>
          </p:cNvPr>
          <p:cNvPicPr>
            <a:picLocks noChangeAspect="1"/>
          </p:cNvPicPr>
          <p:nvPr/>
        </p:nvPicPr>
        <p:blipFill>
          <a:blip r:embed="rId4"/>
          <a:stretch>
            <a:fillRect/>
          </a:stretch>
        </p:blipFill>
        <p:spPr>
          <a:xfrm>
            <a:off x="8676666" y="63057"/>
            <a:ext cx="2677134" cy="777233"/>
          </a:xfrm>
          <a:prstGeom prst="rect">
            <a:avLst/>
          </a:prstGeom>
        </p:spPr>
      </p:pic>
      <p:sp>
        <p:nvSpPr>
          <p:cNvPr id="4" name="TextBox 3">
            <a:extLst>
              <a:ext uri="{FF2B5EF4-FFF2-40B4-BE49-F238E27FC236}">
                <a16:creationId xmlns:a16="http://schemas.microsoft.com/office/drawing/2014/main" id="{3F92EB51-D3D0-0F2A-E72E-23E6D2620342}"/>
              </a:ext>
            </a:extLst>
          </p:cNvPr>
          <p:cNvSpPr txBox="1"/>
          <p:nvPr/>
        </p:nvSpPr>
        <p:spPr>
          <a:xfrm>
            <a:off x="5031545" y="4372141"/>
            <a:ext cx="1739125" cy="1754326"/>
          </a:xfrm>
          <a:prstGeom prst="rect">
            <a:avLst/>
          </a:prstGeom>
          <a:noFill/>
        </p:spPr>
        <p:txBody>
          <a:bodyPr wrap="square" rtlCol="0">
            <a:spAutoFit/>
          </a:bodyPr>
          <a:lstStyle/>
          <a:p>
            <a:r>
              <a:rPr lang="en-US" dirty="0"/>
              <a:t>CAD drawings of nozzle used in CFD calculations based on model provided by </a:t>
            </a:r>
            <a:r>
              <a:rPr lang="en-US" dirty="0" err="1"/>
              <a:t>Xelera</a:t>
            </a:r>
            <a:r>
              <a:rPr lang="en-US" dirty="0"/>
              <a:t>. </a:t>
            </a:r>
          </a:p>
        </p:txBody>
      </p:sp>
    </p:spTree>
    <p:extLst>
      <p:ext uri="{BB962C8B-B14F-4D97-AF65-F5344CB8AC3E}">
        <p14:creationId xmlns:p14="http://schemas.microsoft.com/office/powerpoint/2010/main" val="3956689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2691-6BF4-E6D8-8E1E-4816B0070FC9}"/>
              </a:ext>
            </a:extLst>
          </p:cNvPr>
          <p:cNvSpPr>
            <a:spLocks noGrp="1"/>
          </p:cNvSpPr>
          <p:nvPr>
            <p:ph type="title"/>
          </p:nvPr>
        </p:nvSpPr>
        <p:spPr/>
        <p:txBody>
          <a:bodyPr/>
          <a:lstStyle/>
          <a:p>
            <a:r>
              <a:rPr lang="en-US" dirty="0"/>
              <a:t>CFD nozzle simulations</a:t>
            </a:r>
          </a:p>
        </p:txBody>
      </p:sp>
      <p:pic>
        <p:nvPicPr>
          <p:cNvPr id="5" name="Content Placeholder 4">
            <a:extLst>
              <a:ext uri="{FF2B5EF4-FFF2-40B4-BE49-F238E27FC236}">
                <a16:creationId xmlns:a16="http://schemas.microsoft.com/office/drawing/2014/main" id="{F5630E16-E479-CE26-6CCF-1AEAAE78A652}"/>
              </a:ext>
            </a:extLst>
          </p:cNvPr>
          <p:cNvPicPr>
            <a:picLocks noGrp="1" noChangeAspect="1"/>
          </p:cNvPicPr>
          <p:nvPr>
            <p:ph idx="1"/>
          </p:nvPr>
        </p:nvPicPr>
        <p:blipFill>
          <a:blip r:embed="rId2"/>
          <a:stretch>
            <a:fillRect/>
          </a:stretch>
        </p:blipFill>
        <p:spPr>
          <a:xfrm>
            <a:off x="264997" y="1937411"/>
            <a:ext cx="5916705" cy="3657600"/>
          </a:xfrm>
        </p:spPr>
      </p:pic>
      <p:pic>
        <p:nvPicPr>
          <p:cNvPr id="7" name="Picture 6">
            <a:extLst>
              <a:ext uri="{FF2B5EF4-FFF2-40B4-BE49-F238E27FC236}">
                <a16:creationId xmlns:a16="http://schemas.microsoft.com/office/drawing/2014/main" id="{C974580D-8626-06B2-961F-FB6117BDCC5D}"/>
              </a:ext>
            </a:extLst>
          </p:cNvPr>
          <p:cNvPicPr>
            <a:picLocks noChangeAspect="1"/>
          </p:cNvPicPr>
          <p:nvPr/>
        </p:nvPicPr>
        <p:blipFill>
          <a:blip r:embed="rId3"/>
          <a:stretch>
            <a:fillRect/>
          </a:stretch>
        </p:blipFill>
        <p:spPr>
          <a:xfrm>
            <a:off x="5382517" y="1937411"/>
            <a:ext cx="5771362" cy="3657600"/>
          </a:xfrm>
          <a:prstGeom prst="rect">
            <a:avLst/>
          </a:prstGeom>
        </p:spPr>
      </p:pic>
      <p:pic>
        <p:nvPicPr>
          <p:cNvPr id="3" name="Picture 2">
            <a:extLst>
              <a:ext uri="{FF2B5EF4-FFF2-40B4-BE49-F238E27FC236}">
                <a16:creationId xmlns:a16="http://schemas.microsoft.com/office/drawing/2014/main" id="{F7964D49-C417-4508-E630-6E30CE419ACB}"/>
              </a:ext>
            </a:extLst>
          </p:cNvPr>
          <p:cNvPicPr>
            <a:picLocks noChangeAspect="1"/>
          </p:cNvPicPr>
          <p:nvPr/>
        </p:nvPicPr>
        <p:blipFill>
          <a:blip r:embed="rId4"/>
          <a:stretch>
            <a:fillRect/>
          </a:stretch>
        </p:blipFill>
        <p:spPr>
          <a:xfrm>
            <a:off x="8476745" y="63057"/>
            <a:ext cx="2677134" cy="777233"/>
          </a:xfrm>
          <a:prstGeom prst="rect">
            <a:avLst/>
          </a:prstGeom>
        </p:spPr>
      </p:pic>
      <p:sp>
        <p:nvSpPr>
          <p:cNvPr id="4" name="TextBox 3">
            <a:extLst>
              <a:ext uri="{FF2B5EF4-FFF2-40B4-BE49-F238E27FC236}">
                <a16:creationId xmlns:a16="http://schemas.microsoft.com/office/drawing/2014/main" id="{BF0CF77A-569C-01CF-1C74-C5CA199775B4}"/>
              </a:ext>
            </a:extLst>
          </p:cNvPr>
          <p:cNvSpPr txBox="1"/>
          <p:nvPr/>
        </p:nvSpPr>
        <p:spPr>
          <a:xfrm>
            <a:off x="4705563" y="1174337"/>
            <a:ext cx="3369924" cy="523220"/>
          </a:xfrm>
          <a:prstGeom prst="rect">
            <a:avLst/>
          </a:prstGeom>
          <a:noFill/>
        </p:spPr>
        <p:txBody>
          <a:bodyPr wrap="square" rtlCol="0">
            <a:spAutoFit/>
          </a:bodyPr>
          <a:lstStyle/>
          <a:p>
            <a:r>
              <a:rPr lang="en-US" sz="2800" dirty="0"/>
              <a:t>Density profiles</a:t>
            </a:r>
          </a:p>
        </p:txBody>
      </p:sp>
    </p:spTree>
    <p:extLst>
      <p:ext uri="{BB962C8B-B14F-4D97-AF65-F5344CB8AC3E}">
        <p14:creationId xmlns:p14="http://schemas.microsoft.com/office/powerpoint/2010/main" val="282036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B8A-189A-05B5-1C39-CD684E423C2D}"/>
              </a:ext>
            </a:extLst>
          </p:cNvPr>
          <p:cNvSpPr>
            <a:spLocks noGrp="1"/>
          </p:cNvSpPr>
          <p:nvPr>
            <p:ph type="title"/>
          </p:nvPr>
        </p:nvSpPr>
        <p:spPr/>
        <p:txBody>
          <a:bodyPr/>
          <a:lstStyle/>
          <a:p>
            <a:r>
              <a:rPr lang="en-US" dirty="0"/>
              <a:t>CFD nozzle simulations</a:t>
            </a:r>
          </a:p>
        </p:txBody>
      </p:sp>
      <p:pic>
        <p:nvPicPr>
          <p:cNvPr id="5" name="Content Placeholder 4">
            <a:extLst>
              <a:ext uri="{FF2B5EF4-FFF2-40B4-BE49-F238E27FC236}">
                <a16:creationId xmlns:a16="http://schemas.microsoft.com/office/drawing/2014/main" id="{16B8C987-D136-AE76-5549-574017E16872}"/>
              </a:ext>
            </a:extLst>
          </p:cNvPr>
          <p:cNvPicPr>
            <a:picLocks noGrp="1" noChangeAspect="1"/>
          </p:cNvPicPr>
          <p:nvPr>
            <p:ph idx="1"/>
          </p:nvPr>
        </p:nvPicPr>
        <p:blipFill>
          <a:blip r:embed="rId2"/>
          <a:stretch>
            <a:fillRect/>
          </a:stretch>
        </p:blipFill>
        <p:spPr>
          <a:xfrm>
            <a:off x="231947" y="2070974"/>
            <a:ext cx="5719026" cy="3657600"/>
          </a:xfrm>
        </p:spPr>
      </p:pic>
      <p:pic>
        <p:nvPicPr>
          <p:cNvPr id="7" name="Picture 6">
            <a:extLst>
              <a:ext uri="{FF2B5EF4-FFF2-40B4-BE49-F238E27FC236}">
                <a16:creationId xmlns:a16="http://schemas.microsoft.com/office/drawing/2014/main" id="{C076101C-A7A2-B0D0-EF2C-DE09D03271E5}"/>
              </a:ext>
            </a:extLst>
          </p:cNvPr>
          <p:cNvPicPr>
            <a:picLocks noChangeAspect="1"/>
          </p:cNvPicPr>
          <p:nvPr/>
        </p:nvPicPr>
        <p:blipFill>
          <a:blip r:embed="rId3"/>
          <a:stretch>
            <a:fillRect/>
          </a:stretch>
        </p:blipFill>
        <p:spPr>
          <a:xfrm>
            <a:off x="5713289" y="2070974"/>
            <a:ext cx="5369215" cy="3657600"/>
          </a:xfrm>
          <a:prstGeom prst="rect">
            <a:avLst/>
          </a:prstGeom>
        </p:spPr>
      </p:pic>
      <p:pic>
        <p:nvPicPr>
          <p:cNvPr id="3" name="Picture 2">
            <a:extLst>
              <a:ext uri="{FF2B5EF4-FFF2-40B4-BE49-F238E27FC236}">
                <a16:creationId xmlns:a16="http://schemas.microsoft.com/office/drawing/2014/main" id="{137C968A-62CC-1922-5B36-22CA17B48A7D}"/>
              </a:ext>
            </a:extLst>
          </p:cNvPr>
          <p:cNvPicPr>
            <a:picLocks noChangeAspect="1"/>
          </p:cNvPicPr>
          <p:nvPr/>
        </p:nvPicPr>
        <p:blipFill>
          <a:blip r:embed="rId4"/>
          <a:stretch>
            <a:fillRect/>
          </a:stretch>
        </p:blipFill>
        <p:spPr>
          <a:xfrm>
            <a:off x="8583317" y="3362"/>
            <a:ext cx="2677134" cy="777233"/>
          </a:xfrm>
          <a:prstGeom prst="rect">
            <a:avLst/>
          </a:prstGeom>
        </p:spPr>
      </p:pic>
      <p:sp>
        <p:nvSpPr>
          <p:cNvPr id="6" name="TextBox 5">
            <a:extLst>
              <a:ext uri="{FF2B5EF4-FFF2-40B4-BE49-F238E27FC236}">
                <a16:creationId xmlns:a16="http://schemas.microsoft.com/office/drawing/2014/main" id="{467F61F5-194E-7A30-8026-8F1722AD1EF2}"/>
              </a:ext>
            </a:extLst>
          </p:cNvPr>
          <p:cNvSpPr txBox="1"/>
          <p:nvPr/>
        </p:nvSpPr>
        <p:spPr>
          <a:xfrm>
            <a:off x="400692" y="1099335"/>
            <a:ext cx="4705564" cy="830997"/>
          </a:xfrm>
          <a:prstGeom prst="rect">
            <a:avLst/>
          </a:prstGeom>
          <a:noFill/>
        </p:spPr>
        <p:txBody>
          <a:bodyPr wrap="square" rtlCol="0">
            <a:spAutoFit/>
          </a:bodyPr>
          <a:lstStyle/>
          <a:p>
            <a:r>
              <a:rPr lang="en-US" sz="2400" dirty="0"/>
              <a:t>Velocity profile, </a:t>
            </a:r>
            <a:r>
              <a:rPr lang="en-US" sz="2400" dirty="0" err="1"/>
              <a:t>GaInSn</a:t>
            </a:r>
            <a:r>
              <a:rPr lang="en-US" sz="2400" dirty="0"/>
              <a:t> velocity ~12.5 m/s, close to 2 m/s x 6.6</a:t>
            </a:r>
          </a:p>
        </p:txBody>
      </p:sp>
      <p:sp>
        <p:nvSpPr>
          <p:cNvPr id="8" name="TextBox 7">
            <a:extLst>
              <a:ext uri="{FF2B5EF4-FFF2-40B4-BE49-F238E27FC236}">
                <a16:creationId xmlns:a16="http://schemas.microsoft.com/office/drawing/2014/main" id="{E04C9D77-8277-6A3D-A57B-33BCFFE9BE3C}"/>
              </a:ext>
            </a:extLst>
          </p:cNvPr>
          <p:cNvSpPr txBox="1"/>
          <p:nvPr/>
        </p:nvSpPr>
        <p:spPr>
          <a:xfrm>
            <a:off x="6096000" y="882850"/>
            <a:ext cx="5544620" cy="1200329"/>
          </a:xfrm>
          <a:prstGeom prst="rect">
            <a:avLst/>
          </a:prstGeom>
          <a:noFill/>
        </p:spPr>
        <p:txBody>
          <a:bodyPr wrap="square" rtlCol="0">
            <a:spAutoFit/>
          </a:bodyPr>
          <a:lstStyle/>
          <a:p>
            <a:r>
              <a:rPr lang="en-US" sz="2400" dirty="0"/>
              <a:t>Temperature profile due to 40 kW deposited by beam (distribution calculated by GEANT4) </a:t>
            </a:r>
          </a:p>
        </p:txBody>
      </p:sp>
    </p:spTree>
    <p:extLst>
      <p:ext uri="{BB962C8B-B14F-4D97-AF65-F5344CB8AC3E}">
        <p14:creationId xmlns:p14="http://schemas.microsoft.com/office/powerpoint/2010/main" val="443236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5974-3EC3-1F84-1FCE-0AE3B35BA42E}"/>
              </a:ext>
            </a:extLst>
          </p:cNvPr>
          <p:cNvSpPr>
            <a:spLocks noGrp="1"/>
          </p:cNvSpPr>
          <p:nvPr>
            <p:ph type="title"/>
          </p:nvPr>
        </p:nvSpPr>
        <p:spPr/>
        <p:txBody>
          <a:bodyPr/>
          <a:lstStyle/>
          <a:p>
            <a:r>
              <a:rPr lang="en-US" dirty="0"/>
              <a:t>Radio isotope production in the </a:t>
            </a:r>
            <a:r>
              <a:rPr lang="en-US" dirty="0" err="1"/>
              <a:t>GaInSn</a:t>
            </a:r>
            <a:r>
              <a:rPr lang="en-US" dirty="0"/>
              <a:t> target</a:t>
            </a:r>
          </a:p>
        </p:txBody>
      </p:sp>
      <p:pic>
        <p:nvPicPr>
          <p:cNvPr id="5" name="Content Placeholder 4">
            <a:extLst>
              <a:ext uri="{FF2B5EF4-FFF2-40B4-BE49-F238E27FC236}">
                <a16:creationId xmlns:a16="http://schemas.microsoft.com/office/drawing/2014/main" id="{39BD66FB-D2B1-161D-8A57-8598C194567F}"/>
              </a:ext>
            </a:extLst>
          </p:cNvPr>
          <p:cNvPicPr>
            <a:picLocks noGrp="1" noChangeAspect="1"/>
          </p:cNvPicPr>
          <p:nvPr>
            <p:ph idx="1"/>
          </p:nvPr>
        </p:nvPicPr>
        <p:blipFill>
          <a:blip r:embed="rId2"/>
          <a:stretch>
            <a:fillRect/>
          </a:stretch>
        </p:blipFill>
        <p:spPr>
          <a:xfrm>
            <a:off x="139675" y="1024743"/>
            <a:ext cx="4691610" cy="5240337"/>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CBCFCC4-61F8-51EE-2A60-BB4DEA193182}"/>
                  </a:ext>
                </a:extLst>
              </p:cNvPr>
              <p:cNvSpPr txBox="1"/>
              <p:nvPr/>
            </p:nvSpPr>
            <p:spPr>
              <a:xfrm>
                <a:off x="4927080" y="1143001"/>
                <a:ext cx="7029450" cy="5733942"/>
              </a:xfrm>
              <a:prstGeom prst="rect">
                <a:avLst/>
              </a:prstGeom>
              <a:noFill/>
            </p:spPr>
            <p:txBody>
              <a:bodyPr wrap="square" rtlCol="0">
                <a:spAutoFit/>
              </a:bodyPr>
              <a:lstStyle/>
              <a:p>
                <a:pPr marL="285750" indent="-285750" algn="just">
                  <a:buFont typeface="Arial" panose="020B0604020202020204" pitchFamily="34" charset="0"/>
                  <a:buChar char="•"/>
                </a:pPr>
                <a:r>
                  <a:rPr lang="en-US" dirty="0"/>
                  <a:t>MCNP6 gamma dose rate in (rem/h)/mA  calculated for a 10 MeV</a:t>
                </a:r>
              </a:p>
              <a:p>
                <a:pPr algn="just"/>
                <a:r>
                  <a:rPr lang="en-US" dirty="0"/>
                  <a:t>     Gaussian electron beam with </a:t>
                </a:r>
                <a:r>
                  <a:rPr lang="en-US" dirty="0" err="1">
                    <a:latin typeface="Symbol" pitchFamily="2" charset="2"/>
                  </a:rPr>
                  <a:t>s</a:t>
                </a:r>
                <a:r>
                  <a:rPr lang="en-US" baseline="-25000" dirty="0" err="1"/>
                  <a:t>x</a:t>
                </a:r>
                <a:r>
                  <a:rPr lang="en-US" dirty="0"/>
                  <a:t> = </a:t>
                </a:r>
                <a:r>
                  <a:rPr lang="en-US" dirty="0" err="1">
                    <a:latin typeface="Symbol" pitchFamily="2" charset="2"/>
                  </a:rPr>
                  <a:t>s</a:t>
                </a:r>
                <a:r>
                  <a:rPr lang="en-US" baseline="-25000" dirty="0" err="1"/>
                  <a:t>y</a:t>
                </a:r>
                <a:r>
                  <a:rPr lang="en-US" dirty="0"/>
                  <a:t> = 1mm</a:t>
                </a:r>
              </a:p>
              <a:p>
                <a:pPr marL="285750" indent="-285750" algn="just">
                  <a:buFont typeface="Arial" panose="020B0604020202020204" pitchFamily="34" charset="0"/>
                  <a:buChar char="•"/>
                </a:pPr>
                <a:r>
                  <a:rPr lang="en-US" dirty="0">
                    <a:solidFill>
                      <a:srgbClr val="000000"/>
                    </a:solidFill>
                    <a:effectLst/>
                  </a:rPr>
                  <a:t>Suppose that radioactive nuclides are formed at a constant rate R for a time </a:t>
                </a:r>
                <a:r>
                  <a:rPr lang="el-GR" dirty="0">
                    <a:solidFill>
                      <a:srgbClr val="000000"/>
                    </a:solidFill>
                    <a:effectLst/>
                  </a:rPr>
                  <a:t>τ, </a:t>
                </a:r>
                <a:r>
                  <a:rPr lang="en-US" dirty="0">
                    <a:solidFill>
                      <a:srgbClr val="000000"/>
                    </a:solidFill>
                    <a:effectLst/>
                  </a:rPr>
                  <a:t>after which the irradiation stops and the nuclei decay. If no radio-nuclides are present initially, the activity at time </a:t>
                </a:r>
                <a:r>
                  <a:rPr lang="el-GR" dirty="0">
                    <a:solidFill>
                      <a:srgbClr val="000000"/>
                    </a:solidFill>
                    <a:effectLst/>
                  </a:rPr>
                  <a:t>τ </a:t>
                </a:r>
                <a:r>
                  <a:rPr lang="en-US" dirty="0">
                    <a:solidFill>
                      <a:srgbClr val="000000"/>
                    </a:solidFill>
                    <a:effectLst/>
                  </a:rPr>
                  <a:t>is given by </a:t>
                </a:r>
              </a:p>
              <a:p>
                <a:pPr algn="just"/>
                <a:r>
                  <a:rPr lang="en-US" b="0" dirty="0">
                    <a:solidFill>
                      <a:srgbClr val="000000"/>
                    </a:solidFill>
                    <a:effectLst/>
                  </a:rPr>
                  <a:t>			</a:t>
                </a:r>
                <a14:m>
                  <m:oMath xmlns:m="http://schemas.openxmlformats.org/officeDocument/2006/math">
                    <m:r>
                      <a:rPr lang="en-US" b="0" i="1" smtClean="0">
                        <a:solidFill>
                          <a:srgbClr val="000000"/>
                        </a:solidFill>
                        <a:effectLst/>
                        <a:latin typeface="Cambria Math" panose="02040503050406030204" pitchFamily="18" charset="0"/>
                      </a:rPr>
                      <m:t>𝐴</m:t>
                    </m:r>
                    <m:r>
                      <a:rPr lang="en-US" b="0" i="1" smtClean="0">
                        <a:solidFill>
                          <a:srgbClr val="000000"/>
                        </a:solidFill>
                        <a:effectLst/>
                        <a:latin typeface="Cambria Math" panose="02040503050406030204" pitchFamily="18" charset="0"/>
                      </a:rPr>
                      <m:t>(</m:t>
                    </m:r>
                    <m:r>
                      <a:rPr lang="en-US" b="0" i="1" smtClean="0">
                        <a:solidFill>
                          <a:srgbClr val="000000"/>
                        </a:solidFill>
                        <a:effectLst/>
                        <a:latin typeface="Cambria Math" panose="02040503050406030204" pitchFamily="18" charset="0"/>
                        <a:ea typeface="Cambria Math" panose="02040503050406030204" pitchFamily="18" charset="0"/>
                      </a:rPr>
                      <m:t>𝜏</m:t>
                    </m:r>
                    <m:r>
                      <a:rPr lang="en-US" b="0" i="1" smtClean="0">
                        <a:solidFill>
                          <a:srgbClr val="000000"/>
                        </a:solidFill>
                        <a:effectLst/>
                        <a:latin typeface="Cambria Math" panose="02040503050406030204" pitchFamily="18" charset="0"/>
                        <a:ea typeface="Cambria Math" panose="02040503050406030204" pitchFamily="18" charset="0"/>
                      </a:rPr>
                      <m:t>)=</m:t>
                    </m:r>
                    <m:r>
                      <a:rPr lang="en-US" b="0" i="1" smtClean="0">
                        <a:solidFill>
                          <a:srgbClr val="000000"/>
                        </a:solidFill>
                        <a:effectLst/>
                        <a:latin typeface="Cambria Math" panose="02040503050406030204" pitchFamily="18" charset="0"/>
                      </a:rPr>
                      <m:t>𝑅</m:t>
                    </m:r>
                    <m:r>
                      <a:rPr lang="en-US" b="0" i="1" smtClean="0">
                        <a:solidFill>
                          <a:srgbClr val="000000"/>
                        </a:solidFill>
                        <a:effectLst/>
                        <a:latin typeface="Cambria Math" panose="02040503050406030204" pitchFamily="18" charset="0"/>
                      </a:rPr>
                      <m:t>(1−</m:t>
                    </m:r>
                    <m:sSup>
                      <m:sSupPr>
                        <m:ctrlPr>
                          <a:rPr lang="en-US" b="0" i="1" smtClean="0">
                            <a:solidFill>
                              <a:srgbClr val="000000"/>
                            </a:solidFill>
                            <a:effectLst/>
                            <a:latin typeface="Cambria Math" panose="02040503050406030204" pitchFamily="18" charset="0"/>
                          </a:rPr>
                        </m:ctrlPr>
                      </m:sSupPr>
                      <m:e>
                        <m:r>
                          <a:rPr lang="en-US" b="0" i="1" smtClean="0">
                            <a:solidFill>
                              <a:srgbClr val="000000"/>
                            </a:solidFill>
                            <a:effectLst/>
                            <a:latin typeface="Cambria Math" panose="02040503050406030204" pitchFamily="18" charset="0"/>
                          </a:rPr>
                          <m:t>𝑒</m:t>
                        </m:r>
                      </m:e>
                      <m:sup>
                        <m:r>
                          <a:rPr lang="en-US" b="0" i="1" smtClean="0">
                            <a:solidFill>
                              <a:srgbClr val="000000"/>
                            </a:solidFill>
                            <a:effectLst/>
                            <a:latin typeface="Cambria Math" panose="02040503050406030204" pitchFamily="18" charset="0"/>
                          </a:rPr>
                          <m:t>−</m:t>
                        </m:r>
                        <m:r>
                          <a:rPr lang="en-US" b="0" i="1" smtClean="0">
                            <a:solidFill>
                              <a:srgbClr val="000000"/>
                            </a:solidFill>
                            <a:effectLst/>
                            <a:latin typeface="Cambria Math" panose="02040503050406030204" pitchFamily="18" charset="0"/>
                            <a:ea typeface="Cambria Math" panose="02040503050406030204" pitchFamily="18" charset="0"/>
                          </a:rPr>
                          <m:t>𝜆𝜏</m:t>
                        </m:r>
                      </m:sup>
                    </m:sSup>
                  </m:oMath>
                </a14:m>
                <a:r>
                  <a:rPr lang="en-US" dirty="0">
                    <a:solidFill>
                      <a:srgbClr val="000000"/>
                    </a:solidFill>
                    <a:effectLst/>
                    <a:latin typeface="Helvetica" pitchFamily="2" charset="0"/>
                  </a:rPr>
                  <a:t>)</a:t>
                </a:r>
                <a:endParaRPr lang="en-US" dirty="0">
                  <a:solidFill>
                    <a:srgbClr val="000000"/>
                  </a:solidFill>
                  <a:latin typeface="Helvetica" pitchFamily="2" charset="0"/>
                </a:endParaRPr>
              </a:p>
              <a:p>
                <a:pPr algn="just"/>
                <a:r>
                  <a:rPr lang="en-US" dirty="0">
                    <a:solidFill>
                      <a:srgbClr val="000000"/>
                    </a:solidFill>
                    <a:effectLst/>
                  </a:rPr>
                  <a:t>     where </a:t>
                </a:r>
                <a:r>
                  <a:rPr lang="en-US" dirty="0">
                    <a:solidFill>
                      <a:srgbClr val="000000"/>
                    </a:solidFill>
                    <a:effectLst/>
                    <a:latin typeface="Symbol" pitchFamily="2" charset="2"/>
                  </a:rPr>
                  <a:t>l</a:t>
                </a:r>
                <a:r>
                  <a:rPr lang="en-US" dirty="0">
                    <a:solidFill>
                      <a:srgbClr val="000000"/>
                    </a:solidFill>
                    <a:effectLst/>
                  </a:rPr>
                  <a:t>=ln2/T</a:t>
                </a:r>
                <a:r>
                  <a:rPr lang="en-US" baseline="-25000" dirty="0">
                    <a:solidFill>
                      <a:srgbClr val="000000"/>
                    </a:solidFill>
                    <a:effectLst/>
                  </a:rPr>
                  <a:t>1/2</a:t>
                </a:r>
                <a:r>
                  <a:rPr lang="en-US" dirty="0">
                    <a:solidFill>
                      <a:srgbClr val="000000"/>
                    </a:solidFill>
                    <a:effectLst/>
                  </a:rPr>
                  <a:t> , R is the saturation activity and  given by N</a:t>
                </a:r>
                <a:r>
                  <a:rPr lang="el-GR" dirty="0" err="1">
                    <a:solidFill>
                      <a:srgbClr val="000000"/>
                    </a:solidFill>
                    <a:effectLst/>
                  </a:rPr>
                  <a:t>σφ</a:t>
                </a:r>
                <a:r>
                  <a:rPr lang="en-US" dirty="0">
                    <a:solidFill>
                      <a:srgbClr val="000000"/>
                    </a:solidFill>
                  </a:rPr>
                  <a:t> </a:t>
                </a:r>
                <a:r>
                  <a:rPr lang="en-US" dirty="0">
                    <a:solidFill>
                      <a:srgbClr val="000000"/>
                    </a:solidFill>
                    <a:effectLst/>
                  </a:rPr>
                  <a:t>where </a:t>
                </a:r>
              </a:p>
              <a:p>
                <a:pPr algn="just"/>
                <a:r>
                  <a:rPr lang="en-US" dirty="0">
                    <a:solidFill>
                      <a:srgbClr val="000000"/>
                    </a:solidFill>
                    <a:effectLst/>
                  </a:rPr>
                  <a:t>     N is the number of target nuclides, </a:t>
                </a:r>
                <a:r>
                  <a:rPr lang="el-GR" dirty="0">
                    <a:solidFill>
                      <a:srgbClr val="000000"/>
                    </a:solidFill>
                    <a:effectLst/>
                  </a:rPr>
                  <a:t>σ </a:t>
                </a:r>
                <a:r>
                  <a:rPr lang="en-US" dirty="0">
                    <a:solidFill>
                      <a:srgbClr val="000000"/>
                    </a:solidFill>
                    <a:effectLst/>
                  </a:rPr>
                  <a:t>is the microscopic cross section</a:t>
                </a:r>
              </a:p>
              <a:p>
                <a:pPr algn="just"/>
                <a:r>
                  <a:rPr lang="en-US" dirty="0">
                    <a:solidFill>
                      <a:srgbClr val="000000"/>
                    </a:solidFill>
                    <a:effectLst/>
                  </a:rPr>
                  <a:t>     for the pertinent reaction and </a:t>
                </a:r>
                <a:r>
                  <a:rPr lang="el-GR" dirty="0">
                    <a:solidFill>
                      <a:srgbClr val="000000"/>
                    </a:solidFill>
                    <a:effectLst/>
                  </a:rPr>
                  <a:t>φ</a:t>
                </a:r>
                <a:r>
                  <a:rPr lang="en-US" dirty="0">
                    <a:solidFill>
                      <a:srgbClr val="000000"/>
                    </a:solidFill>
                    <a:effectLst/>
                  </a:rPr>
                  <a:t> is the flux of particles initiating the</a:t>
                </a:r>
              </a:p>
              <a:p>
                <a:pPr algn="just"/>
                <a:r>
                  <a:rPr lang="en-US" dirty="0">
                    <a:solidFill>
                      <a:srgbClr val="000000"/>
                    </a:solidFill>
                  </a:rPr>
                  <a:t>   </a:t>
                </a:r>
                <a:r>
                  <a:rPr lang="en-US" dirty="0">
                    <a:solidFill>
                      <a:srgbClr val="000000"/>
                    </a:solidFill>
                    <a:effectLst/>
                  </a:rPr>
                  <a:t>  reaction. After the irradiation is stopped,</a:t>
                </a:r>
              </a:p>
              <a:p>
                <a:pPr algn="just"/>
                <a14:m>
                  <m:oMath xmlns:m="http://schemas.openxmlformats.org/officeDocument/2006/math">
                    <m:r>
                      <a:rPr lang="en-US" b="0" i="1" smtClean="0">
                        <a:solidFill>
                          <a:srgbClr val="000000"/>
                        </a:solidFill>
                        <a:effectLst/>
                        <a:latin typeface="Cambria Math" panose="02040503050406030204" pitchFamily="18" charset="0"/>
                      </a:rPr>
                      <m:t>                                                  </m:t>
                    </m:r>
                    <m:r>
                      <a:rPr lang="en-US" b="0" i="1" smtClean="0">
                        <a:solidFill>
                          <a:srgbClr val="000000"/>
                        </a:solidFill>
                        <a:effectLst/>
                        <a:latin typeface="Cambria Math" panose="02040503050406030204" pitchFamily="18" charset="0"/>
                      </a:rPr>
                      <m:t>𝐴</m:t>
                    </m:r>
                    <m:d>
                      <m:dPr>
                        <m:ctrlPr>
                          <a:rPr lang="en-US" b="0" i="1" smtClean="0">
                            <a:solidFill>
                              <a:srgbClr val="000000"/>
                            </a:solidFill>
                            <a:effectLst/>
                            <a:latin typeface="Cambria Math" panose="02040503050406030204" pitchFamily="18" charset="0"/>
                          </a:rPr>
                        </m:ctrlPr>
                      </m:dPr>
                      <m:e>
                        <m:r>
                          <a:rPr lang="en-US" b="0" i="1" smtClean="0">
                            <a:solidFill>
                              <a:srgbClr val="000000"/>
                            </a:solidFill>
                            <a:effectLst/>
                            <a:latin typeface="Cambria Math" panose="02040503050406030204" pitchFamily="18" charset="0"/>
                          </a:rPr>
                          <m:t>𝑡</m:t>
                        </m:r>
                      </m:e>
                    </m:d>
                    <m:r>
                      <a:rPr lang="en-US" b="0" i="1" smtClean="0">
                        <a:solidFill>
                          <a:srgbClr val="000000"/>
                        </a:solidFill>
                        <a:effectLst/>
                        <a:latin typeface="Cambria Math" panose="02040503050406030204" pitchFamily="18" charset="0"/>
                      </a:rPr>
                      <m:t>=</m:t>
                    </m:r>
                    <m:r>
                      <a:rPr lang="en-US" b="0" i="1" smtClean="0">
                        <a:solidFill>
                          <a:srgbClr val="000000"/>
                        </a:solidFill>
                        <a:effectLst/>
                        <a:latin typeface="Cambria Math" panose="02040503050406030204" pitchFamily="18" charset="0"/>
                      </a:rPr>
                      <m:t>𝑅</m:t>
                    </m:r>
                    <m:r>
                      <a:rPr lang="en-US" b="0" i="1" smtClean="0">
                        <a:solidFill>
                          <a:srgbClr val="000000"/>
                        </a:solidFill>
                        <a:effectLst/>
                        <a:latin typeface="Cambria Math" panose="02040503050406030204" pitchFamily="18" charset="0"/>
                      </a:rPr>
                      <m:t>(1−</m:t>
                    </m:r>
                    <m:sSup>
                      <m:sSupPr>
                        <m:ctrlPr>
                          <a:rPr lang="en-US" b="0" i="1" smtClean="0">
                            <a:solidFill>
                              <a:srgbClr val="000000"/>
                            </a:solidFill>
                            <a:effectLst/>
                            <a:latin typeface="Cambria Math" panose="02040503050406030204" pitchFamily="18" charset="0"/>
                          </a:rPr>
                        </m:ctrlPr>
                      </m:sSupPr>
                      <m:e>
                        <m:r>
                          <a:rPr lang="en-US" b="0" i="1" smtClean="0">
                            <a:solidFill>
                              <a:srgbClr val="000000"/>
                            </a:solidFill>
                            <a:effectLst/>
                            <a:latin typeface="Cambria Math" panose="02040503050406030204" pitchFamily="18" charset="0"/>
                          </a:rPr>
                          <m:t>𝑒</m:t>
                        </m:r>
                      </m:e>
                      <m:sup>
                        <m:r>
                          <a:rPr lang="en-US" b="0" i="1" smtClean="0">
                            <a:solidFill>
                              <a:srgbClr val="000000"/>
                            </a:solidFill>
                            <a:effectLst/>
                            <a:latin typeface="Cambria Math" panose="02040503050406030204" pitchFamily="18" charset="0"/>
                          </a:rPr>
                          <m:t>−</m:t>
                        </m:r>
                        <m:r>
                          <a:rPr lang="en-US" b="0" i="1" smtClean="0">
                            <a:solidFill>
                              <a:srgbClr val="000000"/>
                            </a:solidFill>
                            <a:effectLst/>
                            <a:latin typeface="Cambria Math" panose="02040503050406030204" pitchFamily="18" charset="0"/>
                            <a:ea typeface="Cambria Math" panose="02040503050406030204" pitchFamily="18" charset="0"/>
                          </a:rPr>
                          <m:t>𝜆𝜏</m:t>
                        </m:r>
                      </m:sup>
                    </m:sSup>
                  </m:oMath>
                </a14:m>
                <a:r>
                  <a:rPr lang="en-US" dirty="0">
                    <a:solidFill>
                      <a:srgbClr val="000000"/>
                    </a:solidFill>
                    <a:effectLst/>
                  </a:rPr>
                  <a:t>)</a:t>
                </a:r>
                <a14:m>
                  <m:oMath xmlns:m="http://schemas.openxmlformats.org/officeDocument/2006/math">
                    <m:sSup>
                      <m:sSupPr>
                        <m:ctrlPr>
                          <a:rPr lang="en-US" i="1" dirty="0" smtClean="0">
                            <a:solidFill>
                              <a:srgbClr val="000000"/>
                            </a:solidFill>
                            <a:effectLst/>
                            <a:latin typeface="Cambria Math" panose="02040503050406030204" pitchFamily="18" charset="0"/>
                          </a:rPr>
                        </m:ctrlPr>
                      </m:sSupPr>
                      <m:e>
                        <m:r>
                          <a:rPr lang="en-US" i="1" dirty="0" smtClean="0">
                            <a:solidFill>
                              <a:srgbClr val="000000"/>
                            </a:solidFill>
                            <a:effectLst/>
                            <a:latin typeface="Cambria Math" panose="02040503050406030204" pitchFamily="18" charset="0"/>
                          </a:rPr>
                          <m:t>𝑒</m:t>
                        </m:r>
                      </m:e>
                      <m:sup>
                        <m:r>
                          <a:rPr lang="en-US" i="1" dirty="0" smtClean="0">
                            <a:solidFill>
                              <a:srgbClr val="000000"/>
                            </a:solidFill>
                            <a:effectLst/>
                            <a:latin typeface="Cambria Math" panose="02040503050406030204" pitchFamily="18" charset="0"/>
                          </a:rPr>
                          <m:t>−</m:t>
                        </m:r>
                        <m:r>
                          <a:rPr lang="en-US" i="1" dirty="0" smtClean="0">
                            <a:solidFill>
                              <a:srgbClr val="000000"/>
                            </a:solidFill>
                            <a:effectLst/>
                            <a:latin typeface="Cambria Math" panose="02040503050406030204" pitchFamily="18" charset="0"/>
                            <a:ea typeface="Cambria Math" panose="02040503050406030204" pitchFamily="18" charset="0"/>
                          </a:rPr>
                          <m:t>𝜆</m:t>
                        </m:r>
                        <m:r>
                          <a:rPr lang="en-US" i="1" dirty="0" smtClean="0">
                            <a:solidFill>
                              <a:srgbClr val="000000"/>
                            </a:solidFill>
                            <a:effectLst/>
                            <a:latin typeface="Cambria Math" panose="02040503050406030204" pitchFamily="18" charset="0"/>
                          </a:rPr>
                          <m:t>𝑡</m:t>
                        </m:r>
                      </m:sup>
                    </m:sSup>
                  </m:oMath>
                </a14:m>
                <a:endParaRPr lang="en-US" dirty="0">
                  <a:solidFill>
                    <a:srgbClr val="000000"/>
                  </a:solidFill>
                  <a:effectLst/>
                </a:endParaRPr>
              </a:p>
              <a:p>
                <a:pPr marL="285750" indent="-285750" algn="just">
                  <a:buFont typeface="Arial" panose="020B0604020202020204" pitchFamily="34" charset="0"/>
                  <a:buChar char="•"/>
                </a:pPr>
                <a:r>
                  <a:rPr lang="en-US" dirty="0">
                    <a:solidFill>
                      <a:srgbClr val="000000"/>
                    </a:solidFill>
                    <a:effectLst/>
                  </a:rPr>
                  <a:t>The TALYS </a:t>
                </a:r>
                <a:r>
                  <a:rPr lang="en-US" b="0" i="0" u="none" strike="noStrike" dirty="0">
                    <a:solidFill>
                      <a:srgbClr val="474747"/>
                    </a:solidFill>
                    <a:effectLst/>
                  </a:rPr>
                  <a:t> program for the simulation of nuclear reactions was used to calculate (</a:t>
                </a:r>
                <a:r>
                  <a:rPr lang="en-US" b="0" i="0" u="none" strike="noStrike" dirty="0" err="1">
                    <a:solidFill>
                      <a:srgbClr val="474747"/>
                    </a:solidFill>
                    <a:effectLst/>
                    <a:latin typeface="Symbol" pitchFamily="2" charset="2"/>
                  </a:rPr>
                  <a:t>g</a:t>
                </a:r>
                <a:r>
                  <a:rPr lang="en-US" b="0" i="0" u="none" strike="noStrike" dirty="0" err="1">
                    <a:solidFill>
                      <a:srgbClr val="474747"/>
                    </a:solidFill>
                    <a:effectLst/>
                  </a:rPr>
                  <a:t>,p</a:t>
                </a:r>
                <a:r>
                  <a:rPr lang="en-US" b="0" i="0" u="none" strike="noStrike" dirty="0">
                    <a:solidFill>
                      <a:srgbClr val="474747"/>
                    </a:solidFill>
                    <a:effectLst/>
                  </a:rPr>
                  <a:t>), (</a:t>
                </a:r>
                <a:r>
                  <a:rPr lang="en-US" b="0" i="0" u="none" strike="noStrike" dirty="0" err="1">
                    <a:solidFill>
                      <a:srgbClr val="474747"/>
                    </a:solidFill>
                    <a:effectLst/>
                    <a:latin typeface="Symbol" pitchFamily="2" charset="2"/>
                  </a:rPr>
                  <a:t>g</a:t>
                </a:r>
                <a:r>
                  <a:rPr lang="en-US" b="0" i="0" u="none" strike="noStrike" dirty="0" err="1">
                    <a:solidFill>
                      <a:srgbClr val="474747"/>
                    </a:solidFill>
                    <a:effectLst/>
                  </a:rPr>
                  <a:t>,n</a:t>
                </a:r>
                <a:r>
                  <a:rPr lang="en-US" b="0" i="0" u="none" strike="noStrike" dirty="0">
                    <a:solidFill>
                      <a:srgbClr val="474747"/>
                    </a:solidFill>
                    <a:effectLst/>
                  </a:rPr>
                  <a:t>) and (</a:t>
                </a:r>
                <a:r>
                  <a:rPr lang="en-US" b="0" i="0" u="none" strike="noStrike" dirty="0" err="1">
                    <a:solidFill>
                      <a:srgbClr val="474747"/>
                    </a:solidFill>
                    <a:effectLst/>
                    <a:latin typeface="Symbol" pitchFamily="2" charset="2"/>
                  </a:rPr>
                  <a:t>g,g</a:t>
                </a:r>
                <a:r>
                  <a:rPr lang="en-US" b="0" i="0" u="none" strike="noStrike" dirty="0">
                    <a:solidFill>
                      <a:srgbClr val="474747"/>
                    </a:solidFill>
                    <a:effectLst/>
                  </a:rPr>
                  <a:t>’) cross sections </a:t>
                </a:r>
                <a:r>
                  <a:rPr lang="en-US" dirty="0">
                    <a:solidFill>
                      <a:srgbClr val="474747"/>
                    </a:solidFill>
                    <a:latin typeface="Symbol" pitchFamily="2" charset="2"/>
                  </a:rPr>
                  <a:t>s</a:t>
                </a:r>
                <a:r>
                  <a:rPr lang="en-US" dirty="0">
                    <a:solidFill>
                      <a:srgbClr val="474747"/>
                    </a:solidFill>
                  </a:rPr>
                  <a:t>(E)</a:t>
                </a:r>
                <a:r>
                  <a:rPr lang="en-US" b="0" i="0" u="none" strike="noStrike" dirty="0">
                    <a:solidFill>
                      <a:srgbClr val="474747"/>
                    </a:solidFill>
                    <a:effectLst/>
                  </a:rPr>
                  <a:t>. These were convoluted with the </a:t>
                </a:r>
                <a:r>
                  <a:rPr lang="en-US" dirty="0">
                    <a:solidFill>
                      <a:srgbClr val="474747"/>
                    </a:solidFill>
                  </a:rPr>
                  <a:t>10 MeV </a:t>
                </a:r>
                <a:r>
                  <a:rPr lang="en-US" b="0" i="0" u="none" strike="noStrike" dirty="0">
                    <a:solidFill>
                      <a:srgbClr val="474747"/>
                    </a:solidFill>
                    <a:effectLst/>
                  </a:rPr>
                  <a:t>bremsstrahlung flux </a:t>
                </a:r>
                <a:r>
                  <a:rPr lang="en-US" b="0" i="0" u="none" strike="noStrike" dirty="0">
                    <a:solidFill>
                      <a:srgbClr val="474747"/>
                    </a:solidFill>
                    <a:effectLst/>
                    <a:latin typeface="Symbol" pitchFamily="2" charset="2"/>
                  </a:rPr>
                  <a:t>f</a:t>
                </a:r>
                <a:r>
                  <a:rPr lang="en-US" dirty="0">
                    <a:solidFill>
                      <a:srgbClr val="474747"/>
                    </a:solidFill>
                  </a:rPr>
                  <a:t>(E) </a:t>
                </a:r>
                <a:r>
                  <a:rPr lang="en-US" b="0" i="0" u="none" strike="noStrike" dirty="0">
                    <a:solidFill>
                      <a:srgbClr val="474747"/>
                    </a:solidFill>
                    <a:effectLst/>
                  </a:rPr>
                  <a:t>produced by electrons incident on a 3 mm thick </a:t>
                </a:r>
                <a:r>
                  <a:rPr lang="en-US" b="0" i="0" u="none" strike="noStrike" dirty="0" err="1">
                    <a:solidFill>
                      <a:srgbClr val="474747"/>
                    </a:solidFill>
                    <a:effectLst/>
                  </a:rPr>
                  <a:t>GaInSn</a:t>
                </a:r>
                <a:r>
                  <a:rPr lang="en-US" b="0" i="0" u="none" strike="noStrike" dirty="0">
                    <a:solidFill>
                      <a:srgbClr val="474747"/>
                    </a:solidFill>
                    <a:effectLst/>
                  </a:rPr>
                  <a:t> target and integrated to give R</a:t>
                </a:r>
              </a:p>
              <a:p>
                <a:pPr lvl="4" algn="just"/>
                <a:r>
                  <a:rPr lang="en-US" b="0" u="none" strike="noStrike" dirty="0">
                    <a:solidFill>
                      <a:srgbClr val="474747"/>
                    </a:solidFill>
                    <a:effectLst/>
                  </a:rPr>
                  <a:t>        </a:t>
                </a:r>
                <a14:m>
                  <m:oMath xmlns:m="http://schemas.openxmlformats.org/officeDocument/2006/math">
                    <m:r>
                      <a:rPr lang="en-US" b="0" i="1" u="none" strike="noStrike" smtClean="0">
                        <a:solidFill>
                          <a:srgbClr val="474747"/>
                        </a:solidFill>
                        <a:effectLst/>
                        <a:latin typeface="Cambria Math" panose="02040503050406030204" pitchFamily="18" charset="0"/>
                      </a:rPr>
                      <m:t>𝑅</m:t>
                    </m:r>
                    <m:r>
                      <a:rPr lang="en-US" b="0" i="1" u="none" strike="noStrike" smtClean="0">
                        <a:solidFill>
                          <a:srgbClr val="474747"/>
                        </a:solidFill>
                        <a:effectLst/>
                        <a:latin typeface="Cambria Math" panose="02040503050406030204" pitchFamily="18" charset="0"/>
                      </a:rPr>
                      <m:t>=</m:t>
                    </m:r>
                    <m:r>
                      <a:rPr lang="en-US" b="0" i="1" u="none" strike="noStrike" smtClean="0">
                        <a:solidFill>
                          <a:srgbClr val="474747"/>
                        </a:solidFill>
                        <a:effectLst/>
                        <a:latin typeface="Cambria Math" panose="02040503050406030204" pitchFamily="18" charset="0"/>
                      </a:rPr>
                      <m:t>𝑁</m:t>
                    </m:r>
                    <m:nary>
                      <m:naryPr>
                        <m:limLoc m:val="undOvr"/>
                        <m:ctrlPr>
                          <a:rPr lang="en-US" b="0" i="1" u="none" strike="noStrike" smtClean="0">
                            <a:solidFill>
                              <a:srgbClr val="474747"/>
                            </a:solidFill>
                            <a:effectLst/>
                            <a:latin typeface="Cambria Math" panose="02040503050406030204" pitchFamily="18" charset="0"/>
                          </a:rPr>
                        </m:ctrlPr>
                      </m:naryPr>
                      <m:sub>
                        <m:r>
                          <m:rPr>
                            <m:brk m:alnAt="24"/>
                          </m:rPr>
                          <a:rPr lang="en-US" b="0" i="1" u="none" strike="noStrike" smtClean="0">
                            <a:solidFill>
                              <a:srgbClr val="474747"/>
                            </a:solidFill>
                            <a:effectLst/>
                            <a:latin typeface="Cambria Math" panose="02040503050406030204" pitchFamily="18" charset="0"/>
                          </a:rPr>
                          <m:t>0</m:t>
                        </m:r>
                      </m:sub>
                      <m:sup>
                        <m:r>
                          <a:rPr lang="en-US" b="0" i="1" u="none" strike="noStrike" smtClean="0">
                            <a:solidFill>
                              <a:srgbClr val="474747"/>
                            </a:solidFill>
                            <a:effectLst/>
                            <a:latin typeface="Cambria Math" panose="02040503050406030204" pitchFamily="18" charset="0"/>
                            <a:ea typeface="Cambria Math" panose="02040503050406030204" pitchFamily="18" charset="0"/>
                          </a:rPr>
                          <m:t>∞</m:t>
                        </m:r>
                      </m:sup>
                      <m:e>
                        <m:r>
                          <a:rPr lang="en-US" b="0" i="1" u="none" strike="noStrike" smtClean="0">
                            <a:solidFill>
                              <a:srgbClr val="474747"/>
                            </a:solidFill>
                            <a:effectLst/>
                            <a:latin typeface="Cambria Math" panose="02040503050406030204" pitchFamily="18" charset="0"/>
                            <a:ea typeface="Cambria Math" panose="02040503050406030204" pitchFamily="18" charset="0"/>
                          </a:rPr>
                          <m:t>𝜙</m:t>
                        </m:r>
                        <m:d>
                          <m:dPr>
                            <m:ctrlPr>
                              <a:rPr lang="en-US" b="0" i="1" u="none" strike="noStrike" smtClean="0">
                                <a:solidFill>
                                  <a:srgbClr val="474747"/>
                                </a:solidFill>
                                <a:effectLst/>
                                <a:latin typeface="Cambria Math" panose="02040503050406030204" pitchFamily="18" charset="0"/>
                                <a:ea typeface="Cambria Math" panose="02040503050406030204" pitchFamily="18" charset="0"/>
                              </a:rPr>
                            </m:ctrlPr>
                          </m:dPr>
                          <m:e>
                            <m:r>
                              <a:rPr lang="en-US" b="0" i="1" u="none" strike="noStrike" smtClean="0">
                                <a:solidFill>
                                  <a:srgbClr val="474747"/>
                                </a:solidFill>
                                <a:effectLst/>
                                <a:latin typeface="Cambria Math" panose="02040503050406030204" pitchFamily="18" charset="0"/>
                                <a:ea typeface="Cambria Math" panose="02040503050406030204" pitchFamily="18" charset="0"/>
                              </a:rPr>
                              <m:t>𝐸</m:t>
                            </m:r>
                          </m:e>
                        </m:d>
                        <m:r>
                          <a:rPr lang="en-US" b="0" i="1" u="none" strike="noStrike" smtClean="0">
                            <a:solidFill>
                              <a:srgbClr val="474747"/>
                            </a:solidFill>
                            <a:effectLst/>
                            <a:latin typeface="Cambria Math" panose="02040503050406030204" pitchFamily="18" charset="0"/>
                            <a:ea typeface="Cambria Math" panose="02040503050406030204" pitchFamily="18" charset="0"/>
                          </a:rPr>
                          <m:t>𝜎</m:t>
                        </m:r>
                        <m:d>
                          <m:dPr>
                            <m:ctrlPr>
                              <a:rPr lang="en-US" b="0" i="1" u="none" strike="noStrike" smtClean="0">
                                <a:solidFill>
                                  <a:srgbClr val="474747"/>
                                </a:solidFill>
                                <a:effectLst/>
                                <a:latin typeface="Cambria Math" panose="02040503050406030204" pitchFamily="18" charset="0"/>
                                <a:ea typeface="Cambria Math" panose="02040503050406030204" pitchFamily="18" charset="0"/>
                              </a:rPr>
                            </m:ctrlPr>
                          </m:dPr>
                          <m:e>
                            <m:r>
                              <a:rPr lang="en-US" b="0" i="1" u="none" strike="noStrike" smtClean="0">
                                <a:solidFill>
                                  <a:srgbClr val="474747"/>
                                </a:solidFill>
                                <a:effectLst/>
                                <a:latin typeface="Cambria Math" panose="02040503050406030204" pitchFamily="18" charset="0"/>
                                <a:ea typeface="Cambria Math" panose="02040503050406030204" pitchFamily="18" charset="0"/>
                              </a:rPr>
                              <m:t>𝐸</m:t>
                            </m:r>
                          </m:e>
                        </m:d>
                        <m:r>
                          <a:rPr lang="en-US" b="0" i="1" u="none" strike="noStrike" smtClean="0">
                            <a:solidFill>
                              <a:srgbClr val="474747"/>
                            </a:solidFill>
                            <a:effectLst/>
                            <a:latin typeface="Cambria Math" panose="02040503050406030204" pitchFamily="18" charset="0"/>
                            <a:ea typeface="Cambria Math" panose="02040503050406030204" pitchFamily="18" charset="0"/>
                          </a:rPr>
                          <m:t>𝑑𝐸</m:t>
                        </m:r>
                      </m:e>
                    </m:nary>
                  </m:oMath>
                </a14:m>
                <a:endParaRPr lang="en-US" dirty="0">
                  <a:solidFill>
                    <a:srgbClr val="000000"/>
                  </a:solidFill>
                  <a:effectLst/>
                </a:endParaRPr>
              </a:p>
              <a:p>
                <a:pPr algn="just"/>
                <a:r>
                  <a:rPr lang="en-US" dirty="0">
                    <a:solidFill>
                      <a:srgbClr val="000000"/>
                    </a:solidFill>
                    <a:effectLst/>
                  </a:rPr>
                  <a:t>      where N is the number of targets of each specie per g.</a:t>
                </a:r>
              </a:p>
              <a:p>
                <a:pPr marL="285750" indent="-285750" algn="just">
                  <a:buFont typeface="Arial" panose="020B0604020202020204" pitchFamily="34" charset="0"/>
                  <a:buChar char="•"/>
                </a:pPr>
                <a:endParaRPr lang="en-US" dirty="0">
                  <a:solidFill>
                    <a:srgbClr val="000000"/>
                  </a:solidFill>
                  <a:effectLst/>
                  <a:latin typeface="Helvetica" pitchFamily="2" charset="0"/>
                </a:endParaRPr>
              </a:p>
              <a:p>
                <a:pPr marL="285750" indent="-285750">
                  <a:buFont typeface="Arial" panose="020B0604020202020204" pitchFamily="34" charset="0"/>
                  <a:buChar char="•"/>
                </a:pPr>
                <a:endParaRPr lang="en-US" dirty="0"/>
              </a:p>
            </p:txBody>
          </p:sp>
        </mc:Choice>
        <mc:Fallback xmlns="">
          <p:sp>
            <p:nvSpPr>
              <p:cNvPr id="6" name="TextBox 5">
                <a:extLst>
                  <a:ext uri="{FF2B5EF4-FFF2-40B4-BE49-F238E27FC236}">
                    <a16:creationId xmlns:a16="http://schemas.microsoft.com/office/drawing/2014/main" id="{4CBCFCC4-61F8-51EE-2A60-BB4DEA193182}"/>
                  </a:ext>
                </a:extLst>
              </p:cNvPr>
              <p:cNvSpPr txBox="1">
                <a:spLocks noRot="1" noChangeAspect="1" noMove="1" noResize="1" noEditPoints="1" noAdjustHandles="1" noChangeArrowheads="1" noChangeShapeType="1" noTextEdit="1"/>
              </p:cNvSpPr>
              <p:nvPr/>
            </p:nvSpPr>
            <p:spPr>
              <a:xfrm>
                <a:off x="4927080" y="1143001"/>
                <a:ext cx="7029450" cy="5733942"/>
              </a:xfrm>
              <a:prstGeom prst="rect">
                <a:avLst/>
              </a:prstGeom>
              <a:blipFill>
                <a:blip r:embed="rId3"/>
                <a:stretch>
                  <a:fillRect l="-541" t="-664" r="-721"/>
                </a:stretch>
              </a:blipFill>
            </p:spPr>
            <p:txBody>
              <a:bodyPr/>
              <a:lstStyle/>
              <a:p>
                <a:r>
                  <a:rPr lang="en-US">
                    <a:noFill/>
                  </a:rPr>
                  <a:t> </a:t>
                </a:r>
              </a:p>
            </p:txBody>
          </p:sp>
        </mc:Fallback>
      </mc:AlternateContent>
    </p:spTree>
    <p:extLst>
      <p:ext uri="{BB962C8B-B14F-4D97-AF65-F5344CB8AC3E}">
        <p14:creationId xmlns:p14="http://schemas.microsoft.com/office/powerpoint/2010/main" val="2146040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794A-C42B-1C0B-9690-915275AC71E8}"/>
              </a:ext>
            </a:extLst>
          </p:cNvPr>
          <p:cNvSpPr>
            <a:spLocks noGrp="1"/>
          </p:cNvSpPr>
          <p:nvPr>
            <p:ph type="title"/>
          </p:nvPr>
        </p:nvSpPr>
        <p:spPr/>
        <p:txBody>
          <a:bodyPr/>
          <a:lstStyle/>
          <a:p>
            <a:r>
              <a:rPr lang="en-US" dirty="0"/>
              <a:t>Radio </a:t>
            </a:r>
            <a:r>
              <a:rPr lang="en-US"/>
              <a:t>isotope production</a:t>
            </a:r>
          </a:p>
        </p:txBody>
      </p:sp>
      <p:pic>
        <p:nvPicPr>
          <p:cNvPr id="5" name="Content Placeholder 4">
            <a:extLst>
              <a:ext uri="{FF2B5EF4-FFF2-40B4-BE49-F238E27FC236}">
                <a16:creationId xmlns:a16="http://schemas.microsoft.com/office/drawing/2014/main" id="{AB756E62-F3D2-1AB9-0F5C-77514C98003F}"/>
              </a:ext>
            </a:extLst>
          </p:cNvPr>
          <p:cNvPicPr>
            <a:picLocks noGrp="1" noChangeAspect="1"/>
          </p:cNvPicPr>
          <p:nvPr>
            <p:ph idx="1"/>
          </p:nvPr>
        </p:nvPicPr>
        <p:blipFill>
          <a:blip r:embed="rId2"/>
          <a:stretch>
            <a:fillRect/>
          </a:stretch>
        </p:blipFill>
        <p:spPr>
          <a:xfrm>
            <a:off x="1092105" y="925831"/>
            <a:ext cx="9667508" cy="4932041"/>
          </a:xfrm>
        </p:spPr>
      </p:pic>
      <p:sp>
        <p:nvSpPr>
          <p:cNvPr id="6" name="TextBox 5">
            <a:extLst>
              <a:ext uri="{FF2B5EF4-FFF2-40B4-BE49-F238E27FC236}">
                <a16:creationId xmlns:a16="http://schemas.microsoft.com/office/drawing/2014/main" id="{2EAF9730-9483-B780-D348-CA797B869102}"/>
              </a:ext>
            </a:extLst>
          </p:cNvPr>
          <p:cNvSpPr txBox="1"/>
          <p:nvPr/>
        </p:nvSpPr>
        <p:spPr>
          <a:xfrm>
            <a:off x="1244906" y="5857873"/>
            <a:ext cx="9514707" cy="369332"/>
          </a:xfrm>
          <a:prstGeom prst="rect">
            <a:avLst/>
          </a:prstGeom>
          <a:noFill/>
        </p:spPr>
        <p:txBody>
          <a:bodyPr wrap="square" rtlCol="0">
            <a:spAutoFit/>
          </a:bodyPr>
          <a:lstStyle/>
          <a:p>
            <a:r>
              <a:rPr lang="en-US" dirty="0">
                <a:solidFill>
                  <a:srgbClr val="000000"/>
                </a:solidFill>
                <a:effectLst/>
                <a:latin typeface="Helvetica" pitchFamily="2" charset="0"/>
              </a:rPr>
              <a:t>   At 10 MeV, MCNP6 did not register any neutrons with a reasonable number of particles.</a:t>
            </a:r>
          </a:p>
        </p:txBody>
      </p:sp>
    </p:spTree>
    <p:extLst>
      <p:ext uri="{BB962C8B-B14F-4D97-AF65-F5344CB8AC3E}">
        <p14:creationId xmlns:p14="http://schemas.microsoft.com/office/powerpoint/2010/main" val="399998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5074-05A1-AD3C-9F26-7A3090D66504}"/>
              </a:ext>
            </a:extLst>
          </p:cNvPr>
          <p:cNvSpPr>
            <a:spLocks noGrp="1"/>
          </p:cNvSpPr>
          <p:nvPr>
            <p:ph type="title"/>
          </p:nvPr>
        </p:nvSpPr>
        <p:spPr/>
        <p:txBody>
          <a:bodyPr/>
          <a:lstStyle/>
          <a:p>
            <a:r>
              <a:rPr lang="en-US" dirty="0"/>
              <a:t>Future plans</a:t>
            </a:r>
          </a:p>
        </p:txBody>
      </p:sp>
      <p:sp>
        <p:nvSpPr>
          <p:cNvPr id="3" name="Content Placeholder 2">
            <a:extLst>
              <a:ext uri="{FF2B5EF4-FFF2-40B4-BE49-F238E27FC236}">
                <a16:creationId xmlns:a16="http://schemas.microsoft.com/office/drawing/2014/main" id="{A4A94398-6790-A6AE-929F-3530AD7DEF9E}"/>
              </a:ext>
            </a:extLst>
          </p:cNvPr>
          <p:cNvSpPr>
            <a:spLocks noGrp="1"/>
          </p:cNvSpPr>
          <p:nvPr>
            <p:ph idx="1"/>
          </p:nvPr>
        </p:nvSpPr>
        <p:spPr>
          <a:xfrm>
            <a:off x="335281" y="903349"/>
            <a:ext cx="10515600" cy="5239563"/>
          </a:xfrm>
        </p:spPr>
        <p:txBody>
          <a:bodyPr/>
          <a:lstStyle/>
          <a:p>
            <a:pPr algn="just"/>
            <a:r>
              <a:rPr lang="en-US" dirty="0"/>
              <a:t>Modify system by adding a flow meter and temperature sensors</a:t>
            </a:r>
          </a:p>
          <a:p>
            <a:pPr algn="just"/>
            <a:r>
              <a:rPr lang="en-US" dirty="0"/>
              <a:t>Investigate behavior of system during several hour runs at 1.0x10</a:t>
            </a:r>
            <a:r>
              <a:rPr lang="en-US" baseline="30000" dirty="0"/>
              <a:t>-8</a:t>
            </a:r>
            <a:r>
              <a:rPr lang="en-US" dirty="0"/>
              <a:t> torr pressure (limited by KF flanges)</a:t>
            </a:r>
          </a:p>
          <a:p>
            <a:pPr algn="just"/>
            <a:r>
              <a:rPr lang="en-US" dirty="0"/>
              <a:t>Design and build a positron converter that will be installed at LERF on the basis of things learned from the current system, and using it as a “template”</a:t>
            </a:r>
          </a:p>
          <a:p>
            <a:pPr algn="just"/>
            <a:r>
              <a:rPr lang="en-US" dirty="0"/>
              <a:t>Investigate shielding of the converter </a:t>
            </a:r>
          </a:p>
          <a:p>
            <a:pPr marL="0" indent="0" algn="just">
              <a:buNone/>
            </a:pPr>
            <a:r>
              <a:rPr lang="en-US" dirty="0"/>
              <a:t>   with lead and its placement around </a:t>
            </a:r>
          </a:p>
          <a:p>
            <a:pPr marL="0" indent="0" algn="just">
              <a:buNone/>
            </a:pPr>
            <a:r>
              <a:rPr lang="en-US" dirty="0"/>
              <a:t>    the converter</a:t>
            </a:r>
          </a:p>
        </p:txBody>
      </p:sp>
      <p:pic>
        <p:nvPicPr>
          <p:cNvPr id="9" name="Picture 8">
            <a:extLst>
              <a:ext uri="{FF2B5EF4-FFF2-40B4-BE49-F238E27FC236}">
                <a16:creationId xmlns:a16="http://schemas.microsoft.com/office/drawing/2014/main" id="{2ED88FAE-DFFF-5F9D-667A-81023E4555FC}"/>
              </a:ext>
            </a:extLst>
          </p:cNvPr>
          <p:cNvPicPr>
            <a:picLocks noChangeAspect="1"/>
          </p:cNvPicPr>
          <p:nvPr/>
        </p:nvPicPr>
        <p:blipFill>
          <a:blip r:embed="rId2"/>
          <a:stretch>
            <a:fillRect/>
          </a:stretch>
        </p:blipFill>
        <p:spPr>
          <a:xfrm>
            <a:off x="6443848" y="3065266"/>
            <a:ext cx="4400550" cy="3200400"/>
          </a:xfrm>
          <a:prstGeom prst="rect">
            <a:avLst/>
          </a:prstGeom>
        </p:spPr>
      </p:pic>
    </p:spTree>
    <p:extLst>
      <p:ext uri="{BB962C8B-B14F-4D97-AF65-F5344CB8AC3E}">
        <p14:creationId xmlns:p14="http://schemas.microsoft.com/office/powerpoint/2010/main" val="329062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4DAED8A-C623-84A6-DEFA-2AE0DCC50A4D}"/>
              </a:ext>
            </a:extLst>
          </p:cNvPr>
          <p:cNvSpPr>
            <a:spLocks noGrp="1"/>
          </p:cNvSpPr>
          <p:nvPr>
            <p:ph type="title"/>
          </p:nvPr>
        </p:nvSpPr>
        <p:spPr/>
        <p:txBody>
          <a:bodyPr/>
          <a:lstStyle/>
          <a:p>
            <a:r>
              <a:rPr lang="en-US" dirty="0"/>
              <a:t>Liquid metal (LM) targets: introduction</a:t>
            </a:r>
          </a:p>
        </p:txBody>
      </p:sp>
      <p:sp>
        <p:nvSpPr>
          <p:cNvPr id="3" name="Content Placeholder 2">
            <a:extLst>
              <a:ext uri="{FF2B5EF4-FFF2-40B4-BE49-F238E27FC236}">
                <a16:creationId xmlns:a16="http://schemas.microsoft.com/office/drawing/2014/main" id="{BAAEC3BE-E7CE-0C0B-D045-3C27ED356FC0}"/>
              </a:ext>
            </a:extLst>
          </p:cNvPr>
          <p:cNvSpPr>
            <a:spLocks noGrp="1"/>
          </p:cNvSpPr>
          <p:nvPr>
            <p:ph idx="1"/>
          </p:nvPr>
        </p:nvSpPr>
        <p:spPr>
          <a:prstGeom prst="rect">
            <a:avLst/>
          </a:prstGeom>
        </p:spPr>
        <p:txBody>
          <a:bodyPr>
            <a:normAutofit/>
          </a:bodyPr>
          <a:lstStyle/>
          <a:p>
            <a:pPr algn="just"/>
            <a:r>
              <a:rPr lang="en-US" dirty="0"/>
              <a:t>The very large power in electron beams needed to generate positrons and the accompanying enormous power densities place stringent requirements on positron converter targets.</a:t>
            </a:r>
          </a:p>
          <a:p>
            <a:pPr algn="just"/>
            <a:r>
              <a:rPr lang="en-US" dirty="0"/>
              <a:t>A possible solution to the handling of large powers are liquid metal targets, used in a number of high power applications. These include fully enclosed liquid metal targets for neutron generation, free liquid metal jets that allow extraction of </a:t>
            </a:r>
            <a:r>
              <a:rPr lang="en-US" dirty="0" err="1"/>
              <a:t>pions</a:t>
            </a:r>
            <a:r>
              <a:rPr lang="en-US" dirty="0"/>
              <a:t> and muons as well as other radioactive species generated in high energy particle reactions.</a:t>
            </a:r>
          </a:p>
          <a:p>
            <a:pPr algn="just"/>
            <a:r>
              <a:rPr lang="en-US" dirty="0"/>
              <a:t>Liquid metal targets are conceptually very simple. The main components of the target are the nozzle, solenoid for collecting positrons, heat exchanger, and pump.</a:t>
            </a:r>
          </a:p>
          <a:p>
            <a:pPr marL="0" indent="0">
              <a:buNone/>
            </a:pPr>
            <a:endParaRPr lang="en-US" dirty="0"/>
          </a:p>
        </p:txBody>
      </p:sp>
      <p:sp>
        <p:nvSpPr>
          <p:cNvPr id="4" name="Date Placeholder 3">
            <a:extLst>
              <a:ext uri="{FF2B5EF4-FFF2-40B4-BE49-F238E27FC236}">
                <a16:creationId xmlns:a16="http://schemas.microsoft.com/office/drawing/2014/main" id="{9DBF8A3E-A111-69B8-2258-54A9FDA44FCD}"/>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5BA8B52A-3BB2-841F-182B-CEC3E6D1DD98}"/>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1B34F77E-B772-F0C2-CA21-1573CDB2AE00}"/>
              </a:ext>
            </a:extLst>
          </p:cNvPr>
          <p:cNvSpPr>
            <a:spLocks noGrp="1"/>
          </p:cNvSpPr>
          <p:nvPr>
            <p:ph type="sldNum" sz="quarter" idx="12"/>
          </p:nvPr>
        </p:nvSpPr>
        <p:spPr/>
        <p:txBody>
          <a:bodyPr/>
          <a:lstStyle/>
          <a:p>
            <a:fld id="{1FFB400D-5168-0044-B87C-800249830A31}" type="slidenum">
              <a:rPr lang="en-US" smtClean="0"/>
              <a:t>2</a:t>
            </a:fld>
            <a:endParaRPr lang="en-US"/>
          </a:p>
        </p:txBody>
      </p:sp>
    </p:spTree>
    <p:extLst>
      <p:ext uri="{BB962C8B-B14F-4D97-AF65-F5344CB8AC3E}">
        <p14:creationId xmlns:p14="http://schemas.microsoft.com/office/powerpoint/2010/main" val="161812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1B3E4F-AC84-2850-6635-904D042A97BE}"/>
              </a:ext>
            </a:extLst>
          </p:cNvPr>
          <p:cNvSpPr>
            <a:spLocks noGrp="1"/>
          </p:cNvSpPr>
          <p:nvPr>
            <p:ph type="title"/>
          </p:nvPr>
        </p:nvSpPr>
        <p:spPr/>
        <p:txBody>
          <a:bodyPr/>
          <a:lstStyle/>
          <a:p>
            <a:r>
              <a:rPr lang="en-US" dirty="0"/>
              <a:t>GaInSn prototype converter under investigation</a:t>
            </a:r>
          </a:p>
        </p:txBody>
      </p:sp>
      <p:sp>
        <p:nvSpPr>
          <p:cNvPr id="3" name="Content Placeholder 2">
            <a:extLst>
              <a:ext uri="{FF2B5EF4-FFF2-40B4-BE49-F238E27FC236}">
                <a16:creationId xmlns:a16="http://schemas.microsoft.com/office/drawing/2014/main" id="{9339AC74-C194-14E4-6398-1C9C3EBA714C}"/>
              </a:ext>
            </a:extLst>
          </p:cNvPr>
          <p:cNvSpPr>
            <a:spLocks noGrp="1"/>
          </p:cNvSpPr>
          <p:nvPr>
            <p:ph idx="1"/>
          </p:nvPr>
        </p:nvSpPr>
        <p:spPr>
          <a:xfrm>
            <a:off x="838200" y="967563"/>
            <a:ext cx="10515600" cy="5263115"/>
          </a:xfrm>
          <a:prstGeom prst="rect">
            <a:avLst/>
          </a:prstGeom>
        </p:spPr>
        <p:txBody>
          <a:bodyPr>
            <a:normAutofit fontScale="85000" lnSpcReduction="20000"/>
          </a:bodyPr>
          <a:lstStyle/>
          <a:p>
            <a:pPr algn="just">
              <a:spcAft>
                <a:spcPts val="2400"/>
              </a:spcAft>
            </a:pPr>
            <a:r>
              <a:rPr lang="en-US" dirty="0"/>
              <a:t>A free surface, liquid metal jet positron converter is being investigated and built at </a:t>
            </a:r>
            <a:r>
              <a:rPr lang="en-US" dirty="0" err="1"/>
              <a:t>Xelera</a:t>
            </a:r>
            <a:r>
              <a:rPr lang="en-US" dirty="0"/>
              <a:t> Research LLC.  The converter uses a free surface </a:t>
            </a:r>
            <a:r>
              <a:rPr lang="en-US" dirty="0" err="1"/>
              <a:t>GaInSn</a:t>
            </a:r>
            <a:r>
              <a:rPr lang="en-US" dirty="0"/>
              <a:t> jet as target for bremsstrahlung generated positrons. (</a:t>
            </a:r>
            <a:r>
              <a:rPr lang="en-US" dirty="0" err="1"/>
              <a:t>GaInSn</a:t>
            </a:r>
            <a:r>
              <a:rPr lang="en-US" dirty="0"/>
              <a:t> was selected because it is a liquid at room temperature.) Ultimately one is interested in a </a:t>
            </a:r>
            <a:r>
              <a:rPr lang="en-US" dirty="0" err="1"/>
              <a:t>PbBi</a:t>
            </a:r>
            <a:r>
              <a:rPr lang="en-US" dirty="0"/>
              <a:t> target that has to be heated to 150 C.</a:t>
            </a:r>
          </a:p>
          <a:p>
            <a:pPr algn="just">
              <a:spcAft>
                <a:spcPts val="2400"/>
              </a:spcAft>
            </a:pPr>
            <a:r>
              <a:rPr lang="en-US" dirty="0"/>
              <a:t>An MCNP6 calculation of positron production by a 10 MeV electron beam incident on a </a:t>
            </a:r>
            <a:r>
              <a:rPr lang="en-US" dirty="0" err="1"/>
              <a:t>GaInSn</a:t>
            </a:r>
            <a:r>
              <a:rPr lang="en-US" dirty="0"/>
              <a:t> target (Xo=1.727 cm) showed that a 3 mm thickness produced the largest number of positrons exiting the target.</a:t>
            </a:r>
          </a:p>
          <a:p>
            <a:pPr algn="just">
              <a:spcAft>
                <a:spcPts val="1800"/>
              </a:spcAft>
            </a:pPr>
            <a:r>
              <a:rPr lang="en-US" dirty="0"/>
              <a:t>Starting with a 3 mm × 10 mm output  jet, two different nozzles were made. One with a nozzle contraction of 4 and another with a contraction of 6.6.  The nozzles are each 30 mm long.</a:t>
            </a:r>
          </a:p>
          <a:p>
            <a:pPr algn="just">
              <a:spcAft>
                <a:spcPts val="1800"/>
              </a:spcAft>
            </a:pPr>
            <a:r>
              <a:rPr lang="en-US" dirty="0"/>
              <a:t>The nozzles are based on a wind tunnel nozzle design and use a fifth-order polynomial contour function. They were constructed  from two halves of stainless steel and welded together.</a:t>
            </a:r>
          </a:p>
          <a:p>
            <a:pPr>
              <a:spcAft>
                <a:spcPts val="2400"/>
              </a:spcAft>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37CCEA94-EBE0-846D-434D-2630B12EFDAE}"/>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40C7A9C9-65FE-BC50-7740-95C4C4369442}"/>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9DACDD16-D7F5-4443-330F-8DCBC1E3DBAC}"/>
              </a:ext>
            </a:extLst>
          </p:cNvPr>
          <p:cNvSpPr>
            <a:spLocks noGrp="1"/>
          </p:cNvSpPr>
          <p:nvPr>
            <p:ph type="sldNum" sz="quarter" idx="12"/>
          </p:nvPr>
        </p:nvSpPr>
        <p:spPr/>
        <p:txBody>
          <a:bodyPr/>
          <a:lstStyle/>
          <a:p>
            <a:fld id="{1FFB400D-5168-0044-B87C-800249830A31}" type="slidenum">
              <a:rPr lang="en-US" smtClean="0"/>
              <a:t>3</a:t>
            </a:fld>
            <a:endParaRPr lang="en-US"/>
          </a:p>
        </p:txBody>
      </p:sp>
    </p:spTree>
    <p:extLst>
      <p:ext uri="{BB962C8B-B14F-4D97-AF65-F5344CB8AC3E}">
        <p14:creationId xmlns:p14="http://schemas.microsoft.com/office/powerpoint/2010/main" val="813977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C5C9BA5-365C-8AB3-5C68-D3AD9965C8AB}"/>
              </a:ext>
            </a:extLst>
          </p:cNvPr>
          <p:cNvSpPr>
            <a:spLocks noGrp="1"/>
          </p:cNvSpPr>
          <p:nvPr>
            <p:ph type="title"/>
          </p:nvPr>
        </p:nvSpPr>
        <p:spPr/>
        <p:txBody>
          <a:bodyPr/>
          <a:lstStyle/>
          <a:p>
            <a:r>
              <a:rPr lang="en-US" dirty="0"/>
              <a:t>Calculated positron energy distribution</a:t>
            </a:r>
          </a:p>
        </p:txBody>
      </p:sp>
      <p:sp>
        <p:nvSpPr>
          <p:cNvPr id="3" name="Date Placeholder 2">
            <a:extLst>
              <a:ext uri="{FF2B5EF4-FFF2-40B4-BE49-F238E27FC236}">
                <a16:creationId xmlns:a16="http://schemas.microsoft.com/office/drawing/2014/main" id="{52C17A30-C1B0-0CF0-21E5-35BCA649583B}"/>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056D4790-1FAE-B898-55C9-1C6FE3904A8C}"/>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AD30CCB3-08E7-F177-7A5C-D595EEA7C572}"/>
              </a:ext>
            </a:extLst>
          </p:cNvPr>
          <p:cNvSpPr>
            <a:spLocks noGrp="1"/>
          </p:cNvSpPr>
          <p:nvPr>
            <p:ph type="sldNum" sz="quarter" idx="12"/>
          </p:nvPr>
        </p:nvSpPr>
        <p:spPr/>
        <p:txBody>
          <a:bodyPr/>
          <a:lstStyle/>
          <a:p>
            <a:fld id="{1FFB400D-5168-0044-B87C-800249830A31}" type="slidenum">
              <a:rPr lang="en-US" smtClean="0"/>
              <a:t>4</a:t>
            </a:fld>
            <a:endParaRPr lang="en-US"/>
          </a:p>
        </p:txBody>
      </p:sp>
      <p:sp>
        <p:nvSpPr>
          <p:cNvPr id="6" name="TextBox 5">
            <a:extLst>
              <a:ext uri="{FF2B5EF4-FFF2-40B4-BE49-F238E27FC236}">
                <a16:creationId xmlns:a16="http://schemas.microsoft.com/office/drawing/2014/main" id="{3877C569-709D-8C25-6EEF-6243D5160208}"/>
              </a:ext>
            </a:extLst>
          </p:cNvPr>
          <p:cNvSpPr txBox="1"/>
          <p:nvPr/>
        </p:nvSpPr>
        <p:spPr>
          <a:xfrm>
            <a:off x="265756" y="4893044"/>
            <a:ext cx="10699574" cy="1384995"/>
          </a:xfrm>
          <a:prstGeom prst="rect">
            <a:avLst/>
          </a:prstGeom>
          <a:noFill/>
        </p:spPr>
        <p:txBody>
          <a:bodyPr wrap="square" rtlCol="0">
            <a:spAutoFit/>
          </a:bodyPr>
          <a:lstStyle/>
          <a:p>
            <a:r>
              <a:rPr lang="en-US" sz="2800" dirty="0">
                <a:effectLst/>
              </a:rPr>
              <a:t>(a) Positron energy distribution generated by 10 MeV electrons incident on a 3 mm thick GaInSn target, (b) angular distribution,</a:t>
            </a:r>
            <a:br>
              <a:rPr lang="en-US" sz="2800" dirty="0">
                <a:effectLst/>
              </a:rPr>
            </a:br>
            <a:r>
              <a:rPr lang="en-US" sz="2800" dirty="0">
                <a:effectLst/>
              </a:rPr>
              <a:t>(c) bremsstrahlung energy distribution. </a:t>
            </a:r>
            <a:endParaRPr lang="en-US" sz="2800" dirty="0"/>
          </a:p>
        </p:txBody>
      </p:sp>
      <p:pic>
        <p:nvPicPr>
          <p:cNvPr id="13" name="Picture 12">
            <a:extLst>
              <a:ext uri="{FF2B5EF4-FFF2-40B4-BE49-F238E27FC236}">
                <a16:creationId xmlns:a16="http://schemas.microsoft.com/office/drawing/2014/main" id="{4E62398C-531B-02CB-E206-18161EEC2DC1}"/>
              </a:ext>
            </a:extLst>
          </p:cNvPr>
          <p:cNvPicPr>
            <a:picLocks noChangeAspect="1"/>
          </p:cNvPicPr>
          <p:nvPr/>
        </p:nvPicPr>
        <p:blipFill>
          <a:blip r:embed="rId3"/>
          <a:stretch>
            <a:fillRect/>
          </a:stretch>
        </p:blipFill>
        <p:spPr>
          <a:xfrm>
            <a:off x="265756" y="1136209"/>
            <a:ext cx="11660488" cy="3711333"/>
          </a:xfrm>
          <a:prstGeom prst="rect">
            <a:avLst/>
          </a:prstGeom>
        </p:spPr>
      </p:pic>
    </p:spTree>
    <p:extLst>
      <p:ext uri="{BB962C8B-B14F-4D97-AF65-F5344CB8AC3E}">
        <p14:creationId xmlns:p14="http://schemas.microsoft.com/office/powerpoint/2010/main" val="2561281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77789D-58D3-2C04-39CE-A7D4786F63FC}"/>
              </a:ext>
            </a:extLst>
          </p:cNvPr>
          <p:cNvSpPr>
            <a:spLocks noGrp="1"/>
          </p:cNvSpPr>
          <p:nvPr>
            <p:ph type="title"/>
          </p:nvPr>
        </p:nvSpPr>
        <p:spPr/>
        <p:txBody>
          <a:bodyPr/>
          <a:lstStyle/>
          <a:p>
            <a:r>
              <a:rPr lang="en-US" dirty="0"/>
              <a:t>GaInSn prototype test stand</a:t>
            </a:r>
          </a:p>
        </p:txBody>
      </p:sp>
      <p:sp>
        <p:nvSpPr>
          <p:cNvPr id="3" name="Content Placeholder 2">
            <a:extLst>
              <a:ext uri="{FF2B5EF4-FFF2-40B4-BE49-F238E27FC236}">
                <a16:creationId xmlns:a16="http://schemas.microsoft.com/office/drawing/2014/main" id="{94B1C4BB-C34F-7F83-5983-4A10DA375159}"/>
              </a:ext>
            </a:extLst>
          </p:cNvPr>
          <p:cNvSpPr>
            <a:spLocks noGrp="1"/>
          </p:cNvSpPr>
          <p:nvPr>
            <p:ph idx="1"/>
          </p:nvPr>
        </p:nvSpPr>
        <p:spPr>
          <a:xfrm>
            <a:off x="373655" y="1184254"/>
            <a:ext cx="3555506" cy="4214012"/>
          </a:xfrm>
          <a:prstGeom prst="rect">
            <a:avLst/>
          </a:prstGeom>
        </p:spPr>
        <p:txBody>
          <a:bodyPr>
            <a:normAutofit/>
          </a:bodyPr>
          <a:lstStyle/>
          <a:p>
            <a:pPr marL="0" indent="0">
              <a:buNone/>
            </a:pPr>
            <a:r>
              <a:rPr lang="en-US" sz="2600" dirty="0"/>
              <a:t>A free surface GaInSn liquid metal test stand was constructed from 304SS.</a:t>
            </a:r>
            <a:br>
              <a:rPr lang="en-US" sz="2600" dirty="0"/>
            </a:br>
            <a:endParaRPr lang="en-US" sz="2600" dirty="0"/>
          </a:p>
          <a:p>
            <a:pPr marL="0" indent="0">
              <a:buNone/>
            </a:pPr>
            <a:r>
              <a:rPr lang="en-US" sz="2600" dirty="0"/>
              <a:t>The GaInSn is pumped by a Liquiflo Model H7F Mag-Drive gear pump with speed controlled by a constant-torque variable frequency drive. </a:t>
            </a:r>
          </a:p>
        </p:txBody>
      </p:sp>
      <p:sp>
        <p:nvSpPr>
          <p:cNvPr id="4" name="Date Placeholder 3">
            <a:extLst>
              <a:ext uri="{FF2B5EF4-FFF2-40B4-BE49-F238E27FC236}">
                <a16:creationId xmlns:a16="http://schemas.microsoft.com/office/drawing/2014/main" id="{6B69FF0C-3695-5F8F-9E57-D610A62C43EC}"/>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E6D2FE70-D2F7-6357-C056-CEE872A70667}"/>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9C388539-DF5B-83EC-1E80-C48C113C7ED9}"/>
              </a:ext>
            </a:extLst>
          </p:cNvPr>
          <p:cNvSpPr>
            <a:spLocks noGrp="1"/>
          </p:cNvSpPr>
          <p:nvPr>
            <p:ph type="sldNum" sz="quarter" idx="12"/>
          </p:nvPr>
        </p:nvSpPr>
        <p:spPr/>
        <p:txBody>
          <a:bodyPr/>
          <a:lstStyle/>
          <a:p>
            <a:fld id="{1FFB400D-5168-0044-B87C-800249830A31}" type="slidenum">
              <a:rPr lang="en-US" smtClean="0"/>
              <a:t>5</a:t>
            </a:fld>
            <a:endParaRPr lang="en-US"/>
          </a:p>
        </p:txBody>
      </p:sp>
      <p:pic>
        <p:nvPicPr>
          <p:cNvPr id="5" name="Picture 4">
            <a:extLst>
              <a:ext uri="{FF2B5EF4-FFF2-40B4-BE49-F238E27FC236}">
                <a16:creationId xmlns:a16="http://schemas.microsoft.com/office/drawing/2014/main" id="{231C4351-F17B-EACE-2DE8-68AA2187B27A}"/>
              </a:ext>
            </a:extLst>
          </p:cNvPr>
          <p:cNvPicPr>
            <a:picLocks noChangeAspect="1"/>
          </p:cNvPicPr>
          <p:nvPr/>
        </p:nvPicPr>
        <p:blipFill>
          <a:blip r:embed="rId2"/>
          <a:stretch>
            <a:fillRect/>
          </a:stretch>
        </p:blipFill>
        <p:spPr>
          <a:xfrm>
            <a:off x="5606975" y="1072349"/>
            <a:ext cx="4800600" cy="4991100"/>
          </a:xfrm>
          <a:prstGeom prst="rect">
            <a:avLst/>
          </a:prstGeom>
        </p:spPr>
      </p:pic>
    </p:spTree>
    <p:extLst>
      <p:ext uri="{BB962C8B-B14F-4D97-AF65-F5344CB8AC3E}">
        <p14:creationId xmlns:p14="http://schemas.microsoft.com/office/powerpoint/2010/main" val="1137244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9B09-E70B-65E5-28F2-17D03156AA99}"/>
              </a:ext>
            </a:extLst>
          </p:cNvPr>
          <p:cNvSpPr>
            <a:spLocks noGrp="1"/>
          </p:cNvSpPr>
          <p:nvPr>
            <p:ph type="title"/>
          </p:nvPr>
        </p:nvSpPr>
        <p:spPr/>
        <p:txBody>
          <a:bodyPr/>
          <a:lstStyle/>
          <a:p>
            <a:r>
              <a:rPr lang="en-US" dirty="0"/>
              <a:t>Initial observations</a:t>
            </a:r>
          </a:p>
        </p:txBody>
      </p:sp>
      <p:sp>
        <p:nvSpPr>
          <p:cNvPr id="3" name="Content Placeholder 2">
            <a:extLst>
              <a:ext uri="{FF2B5EF4-FFF2-40B4-BE49-F238E27FC236}">
                <a16:creationId xmlns:a16="http://schemas.microsoft.com/office/drawing/2014/main" id="{F2A62003-3552-D397-5AAD-219CF0A99B2B}"/>
              </a:ext>
            </a:extLst>
          </p:cNvPr>
          <p:cNvSpPr>
            <a:spLocks noGrp="1"/>
          </p:cNvSpPr>
          <p:nvPr>
            <p:ph idx="1"/>
          </p:nvPr>
        </p:nvSpPr>
        <p:spPr/>
        <p:txBody>
          <a:bodyPr>
            <a:normAutofit/>
          </a:bodyPr>
          <a:lstStyle/>
          <a:p>
            <a:pPr algn="just"/>
            <a:r>
              <a:rPr lang="en-US" dirty="0"/>
              <a:t>Initial runs were done at a poor vacuum of 127 torr and jet speed of  ~8 m/s.</a:t>
            </a:r>
          </a:p>
          <a:p>
            <a:pPr algn="just"/>
            <a:r>
              <a:rPr lang="en-US" dirty="0"/>
              <a:t>Serious splashing and misting were observed. The small vacuum pump used was replaced by a fore pump that evacuated the system to 30 </a:t>
            </a:r>
            <a:r>
              <a:rPr lang="en-US" dirty="0" err="1"/>
              <a:t>mtorr</a:t>
            </a:r>
            <a:r>
              <a:rPr lang="en-US" dirty="0"/>
              <a:t> and the misting disappeared while splashing remained. </a:t>
            </a:r>
          </a:p>
          <a:p>
            <a:pPr algn="just"/>
            <a:r>
              <a:rPr lang="en-US" dirty="0"/>
              <a:t>The system was disassembled, cleaned. An anti splash guard and a 24.9 kW heat exchanger were added.</a:t>
            </a:r>
          </a:p>
          <a:p>
            <a:pPr marL="0" indent="0">
              <a:buNone/>
            </a:pPr>
            <a:endParaRPr lang="en-US" dirty="0">
              <a:solidFill>
                <a:srgbClr val="000000"/>
              </a:solidFill>
              <a:effectLst/>
              <a:latin typeface="Helvetica" pitchFamily="2" charset="0"/>
            </a:endParaRPr>
          </a:p>
          <a:p>
            <a:endParaRPr lang="en-US" dirty="0">
              <a:solidFill>
                <a:srgbClr val="000000"/>
              </a:solidFill>
              <a:effectLst/>
              <a:latin typeface="Helvetica" pitchFamily="2" charset="0"/>
            </a:endParaRPr>
          </a:p>
          <a:p>
            <a:endParaRPr lang="en-US" dirty="0">
              <a:solidFill>
                <a:srgbClr val="000000"/>
              </a:solidFill>
              <a:effectLst/>
              <a:latin typeface="Helvetica" pitchFamily="2" charset="0"/>
            </a:endParaRPr>
          </a:p>
          <a:p>
            <a:pPr marL="0" indent="0">
              <a:buNone/>
            </a:pPr>
            <a:endParaRPr lang="en-US" b="1" dirty="0"/>
          </a:p>
        </p:txBody>
      </p:sp>
      <p:pic>
        <p:nvPicPr>
          <p:cNvPr id="5" name="Picture 4">
            <a:extLst>
              <a:ext uri="{FF2B5EF4-FFF2-40B4-BE49-F238E27FC236}">
                <a16:creationId xmlns:a16="http://schemas.microsoft.com/office/drawing/2014/main" id="{435E0983-F928-BDD0-F858-BFE5682EDF76}"/>
              </a:ext>
            </a:extLst>
          </p:cNvPr>
          <p:cNvPicPr>
            <a:picLocks noChangeAspect="1"/>
          </p:cNvPicPr>
          <p:nvPr/>
        </p:nvPicPr>
        <p:blipFill>
          <a:blip r:embed="rId2"/>
          <a:stretch>
            <a:fillRect/>
          </a:stretch>
        </p:blipFill>
        <p:spPr>
          <a:xfrm>
            <a:off x="2150724" y="4161034"/>
            <a:ext cx="2743200" cy="2057400"/>
          </a:xfrm>
          <a:prstGeom prst="rect">
            <a:avLst/>
          </a:prstGeom>
        </p:spPr>
      </p:pic>
      <p:pic>
        <p:nvPicPr>
          <p:cNvPr id="7" name="Picture 6">
            <a:extLst>
              <a:ext uri="{FF2B5EF4-FFF2-40B4-BE49-F238E27FC236}">
                <a16:creationId xmlns:a16="http://schemas.microsoft.com/office/drawing/2014/main" id="{A1E77F90-1B8E-8B11-11B3-7955BF33D6CA}"/>
              </a:ext>
            </a:extLst>
          </p:cNvPr>
          <p:cNvPicPr>
            <a:picLocks noChangeAspect="1"/>
          </p:cNvPicPr>
          <p:nvPr/>
        </p:nvPicPr>
        <p:blipFill>
          <a:blip r:embed="rId3"/>
          <a:stretch>
            <a:fillRect/>
          </a:stretch>
        </p:blipFill>
        <p:spPr>
          <a:xfrm>
            <a:off x="6299353" y="4161034"/>
            <a:ext cx="2743200" cy="2057400"/>
          </a:xfrm>
          <a:prstGeom prst="rect">
            <a:avLst/>
          </a:prstGeom>
        </p:spPr>
      </p:pic>
    </p:spTree>
    <p:extLst>
      <p:ext uri="{BB962C8B-B14F-4D97-AF65-F5344CB8AC3E}">
        <p14:creationId xmlns:p14="http://schemas.microsoft.com/office/powerpoint/2010/main" val="2222219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4684B-D8F2-3639-5582-E815DF9DF8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46DB1D-7641-168F-5146-C37793D40D0F}"/>
              </a:ext>
            </a:extLst>
          </p:cNvPr>
          <p:cNvSpPr>
            <a:spLocks noGrp="1"/>
          </p:cNvSpPr>
          <p:nvPr>
            <p:ph idx="1"/>
          </p:nvPr>
        </p:nvSpPr>
        <p:spPr/>
        <p:txBody>
          <a:bodyPr/>
          <a:lstStyle/>
          <a:p>
            <a:pPr algn="just"/>
            <a:r>
              <a:rPr lang="en-US" dirty="0">
                <a:solidFill>
                  <a:srgbClr val="000000"/>
                </a:solidFill>
                <a:effectLst/>
                <a:latin typeface="Helvetica" pitchFamily="2" charset="0"/>
              </a:rPr>
              <a:t>Before the system was tested, it was baked at 150 C for several hours and pumped out with a 300 l/s turbo-molecular pump. The vacuum was 5x10</a:t>
            </a:r>
            <a:r>
              <a:rPr lang="en-US" baseline="30000" dirty="0">
                <a:solidFill>
                  <a:srgbClr val="000000"/>
                </a:solidFill>
                <a:effectLst/>
                <a:latin typeface="Helvetica" pitchFamily="2" charset="0"/>
              </a:rPr>
              <a:t>-8</a:t>
            </a:r>
            <a:r>
              <a:rPr lang="en-US" dirty="0">
                <a:solidFill>
                  <a:srgbClr val="000000"/>
                </a:solidFill>
                <a:effectLst/>
                <a:latin typeface="Helvetica" pitchFamily="2" charset="0"/>
              </a:rPr>
              <a:t> torr.</a:t>
            </a:r>
            <a:endParaRPr lang="en-US" dirty="0">
              <a:solidFill>
                <a:srgbClr val="000000"/>
              </a:solidFill>
              <a:effectLst/>
            </a:endParaRPr>
          </a:p>
          <a:p>
            <a:pPr algn="just"/>
            <a:r>
              <a:rPr lang="en-US" dirty="0">
                <a:solidFill>
                  <a:srgbClr val="000000"/>
                </a:solidFill>
                <a:effectLst/>
                <a:latin typeface="Helvetica" pitchFamily="2" charset="0"/>
              </a:rPr>
              <a:t>On initial turn-on, the jet appeared normal, but very soon turned turbulent. All subsequent brief runs showed turbulent behavior and some splashing and the runs were terminated.</a:t>
            </a:r>
          </a:p>
          <a:p>
            <a:pPr marL="0" indent="0">
              <a:buNone/>
            </a:pPr>
            <a:endParaRPr lang="en-US" dirty="0"/>
          </a:p>
        </p:txBody>
      </p:sp>
    </p:spTree>
    <p:extLst>
      <p:ext uri="{BB962C8B-B14F-4D97-AF65-F5344CB8AC3E}">
        <p14:creationId xmlns:p14="http://schemas.microsoft.com/office/powerpoint/2010/main" val="42590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BC8F-FF96-3F04-4708-722DCE616A6A}"/>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DB30B11-908E-7FBF-DBA1-4434C2D93A30}"/>
              </a:ext>
            </a:extLst>
          </p:cNvPr>
          <p:cNvSpPr>
            <a:spLocks noGrp="1"/>
          </p:cNvSpPr>
          <p:nvPr>
            <p:ph idx="1"/>
          </p:nvPr>
        </p:nvSpPr>
        <p:spPr/>
        <p:txBody>
          <a:bodyPr>
            <a:normAutofit/>
          </a:bodyPr>
          <a:lstStyle/>
          <a:p>
            <a:pPr algn="just"/>
            <a:r>
              <a:rPr lang="en-US" dirty="0">
                <a:solidFill>
                  <a:srgbClr val="000000"/>
                </a:solidFill>
                <a:effectLst/>
              </a:rPr>
              <a:t>Two possible causes of the observed behavior were attributed to (a) the addition of the heat exchanger and (b) the fact that the modifications required that the system be exposed to air.</a:t>
            </a:r>
          </a:p>
          <a:p>
            <a:pPr algn="just"/>
            <a:r>
              <a:rPr lang="en-US" dirty="0">
                <a:solidFill>
                  <a:srgbClr val="000000"/>
                </a:solidFill>
                <a:effectLst/>
              </a:rPr>
              <a:t>Exposure to oxygen causes a smooth oxide layer to form. The oxide skin is partially passivating and protects the liquid from further oxidation. The oxide aﬀects the fluidic properties somewhat, but since the jet behaved nicely before, under 127 torr and 30 </a:t>
            </a:r>
            <a:r>
              <a:rPr lang="en-US" dirty="0" err="1">
                <a:solidFill>
                  <a:srgbClr val="000000"/>
                </a:solidFill>
                <a:effectLst/>
              </a:rPr>
              <a:t>mtorr</a:t>
            </a:r>
            <a:r>
              <a:rPr lang="en-US" dirty="0">
                <a:solidFill>
                  <a:srgbClr val="000000"/>
                </a:solidFill>
                <a:effectLst/>
              </a:rPr>
              <a:t> </a:t>
            </a:r>
            <a:r>
              <a:rPr lang="en-US" dirty="0" err="1">
                <a:solidFill>
                  <a:srgbClr val="000000"/>
                </a:solidFill>
                <a:effectLst/>
              </a:rPr>
              <a:t>vacua</a:t>
            </a:r>
            <a:r>
              <a:rPr lang="en-US" dirty="0">
                <a:solidFill>
                  <a:srgbClr val="000000"/>
                </a:solidFill>
                <a:effectLst/>
              </a:rPr>
              <a:t>, the brief exposure to air was dismissed as the cause of the observed jet behavior.</a:t>
            </a:r>
          </a:p>
          <a:p>
            <a:pPr algn="just"/>
            <a:r>
              <a:rPr lang="en-US" dirty="0">
                <a:solidFill>
                  <a:srgbClr val="000000"/>
                </a:solidFill>
                <a:effectLst/>
              </a:rPr>
              <a:t>This brought up the question as to whether or not the addition of the heat exchanger was in some way responsible for the behavior.</a:t>
            </a:r>
          </a:p>
          <a:p>
            <a:pPr algn="just"/>
            <a:endParaRPr lang="en-US" dirty="0">
              <a:solidFill>
                <a:srgbClr val="000000"/>
              </a:solidFill>
              <a:effectLst/>
            </a:endParaRPr>
          </a:p>
          <a:p>
            <a:endParaRPr lang="en-US" dirty="0">
              <a:solidFill>
                <a:srgbClr val="000000"/>
              </a:solidFill>
              <a:effectLst/>
              <a:latin typeface="Helvetica" pitchFamily="2" charset="0"/>
            </a:endParaRPr>
          </a:p>
          <a:p>
            <a:endParaRPr lang="en-US" dirty="0">
              <a:solidFill>
                <a:srgbClr val="000000"/>
              </a:solidFill>
              <a:effectLst/>
              <a:latin typeface="Helvetica" pitchFamily="2" charset="0"/>
            </a:endParaRPr>
          </a:p>
          <a:p>
            <a:endParaRPr lang="en-US" dirty="0"/>
          </a:p>
        </p:txBody>
      </p:sp>
    </p:spTree>
    <p:extLst>
      <p:ext uri="{BB962C8B-B14F-4D97-AF65-F5344CB8AC3E}">
        <p14:creationId xmlns:p14="http://schemas.microsoft.com/office/powerpoint/2010/main" val="165153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CC66-18B0-37F4-2011-30C26DFDFDF1}"/>
              </a:ext>
            </a:extLst>
          </p:cNvPr>
          <p:cNvSpPr>
            <a:spLocks noGrp="1"/>
          </p:cNvSpPr>
          <p:nvPr>
            <p:ph type="title"/>
          </p:nvPr>
        </p:nvSpPr>
        <p:spPr/>
        <p:txBody>
          <a:bodyPr/>
          <a:lstStyle/>
          <a:p>
            <a:r>
              <a:rPr lang="en-US" dirty="0"/>
              <a:t>Conclusions</a:t>
            </a:r>
          </a:p>
        </p:txBody>
      </p:sp>
      <p:pic>
        <p:nvPicPr>
          <p:cNvPr id="5" name="Content Placeholder 4">
            <a:extLst>
              <a:ext uri="{FF2B5EF4-FFF2-40B4-BE49-F238E27FC236}">
                <a16:creationId xmlns:a16="http://schemas.microsoft.com/office/drawing/2014/main" id="{AF9F485B-983B-3AA9-8A4E-DEFBF7AA68D9}"/>
              </a:ext>
            </a:extLst>
          </p:cNvPr>
          <p:cNvPicPr>
            <a:picLocks noGrp="1" noChangeAspect="1"/>
          </p:cNvPicPr>
          <p:nvPr>
            <p:ph idx="1"/>
          </p:nvPr>
        </p:nvPicPr>
        <p:blipFill>
          <a:blip r:embed="rId2"/>
          <a:stretch>
            <a:fillRect/>
          </a:stretch>
        </p:blipFill>
        <p:spPr>
          <a:xfrm>
            <a:off x="8406219" y="1657350"/>
            <a:ext cx="3098800" cy="3543300"/>
          </a:xfrm>
        </p:spPr>
      </p:pic>
      <p:sp>
        <p:nvSpPr>
          <p:cNvPr id="12" name="TextBox 11">
            <a:extLst>
              <a:ext uri="{FF2B5EF4-FFF2-40B4-BE49-F238E27FC236}">
                <a16:creationId xmlns:a16="http://schemas.microsoft.com/office/drawing/2014/main" id="{4260F693-7772-AAE2-CFA1-FE227BC44A41}"/>
              </a:ext>
            </a:extLst>
          </p:cNvPr>
          <p:cNvSpPr txBox="1"/>
          <p:nvPr/>
        </p:nvSpPr>
        <p:spPr>
          <a:xfrm>
            <a:off x="574158" y="1158949"/>
            <a:ext cx="7644809" cy="5539978"/>
          </a:xfrm>
          <a:prstGeom prst="rect">
            <a:avLst/>
          </a:prstGeom>
          <a:noFill/>
        </p:spPr>
        <p:txBody>
          <a:bodyPr wrap="square" rtlCol="0">
            <a:spAutoFit/>
          </a:bodyPr>
          <a:lstStyle/>
          <a:p>
            <a:pPr marL="285750" indent="-285750" algn="just">
              <a:buFont typeface="Arial" panose="020B0604020202020204" pitchFamily="34" charset="0"/>
              <a:buChar char="•"/>
            </a:pPr>
            <a:r>
              <a:rPr lang="en-US" sz="2800" dirty="0"/>
              <a:t>The volume of sections (b) through (f) was calculated and found to be 869 cm</a:t>
            </a:r>
            <a:r>
              <a:rPr lang="en-US" sz="2800" baseline="30000" dirty="0"/>
              <a:t>3</a:t>
            </a:r>
            <a:r>
              <a:rPr lang="en-US" sz="2800" dirty="0"/>
              <a:t>.</a:t>
            </a:r>
            <a:r>
              <a:rPr lang="en-US" sz="2800" baseline="30000" dirty="0"/>
              <a:t> </a:t>
            </a:r>
            <a:r>
              <a:rPr lang="en-US" sz="2800" dirty="0"/>
              <a:t> </a:t>
            </a:r>
          </a:p>
          <a:p>
            <a:pPr marL="285750" indent="-285750" algn="just">
              <a:buFont typeface="Arial" panose="020B0604020202020204" pitchFamily="34" charset="0"/>
              <a:buChar char="•"/>
            </a:pPr>
            <a:endParaRPr lang="en-US" sz="2800" dirty="0"/>
          </a:p>
          <a:p>
            <a:pPr marL="285750" indent="-285750" algn="just">
              <a:buFont typeface="Arial" panose="020B0604020202020204" pitchFamily="34" charset="0"/>
              <a:buChar char="•"/>
            </a:pPr>
            <a:r>
              <a:rPr lang="en-US" sz="2800" dirty="0"/>
              <a:t>The volume of </a:t>
            </a:r>
            <a:r>
              <a:rPr lang="en-US" sz="2800" dirty="0" err="1"/>
              <a:t>GaInSn</a:t>
            </a:r>
            <a:r>
              <a:rPr lang="en-US" sz="2800" dirty="0"/>
              <a:t> in section (a), (b) and (c) was determined to be 784 cm</a:t>
            </a:r>
            <a:r>
              <a:rPr lang="en-US" sz="2800" baseline="30000" dirty="0"/>
              <a:t>3</a:t>
            </a:r>
            <a:r>
              <a:rPr lang="en-US" sz="2800" dirty="0"/>
              <a:t>. The initial amount of </a:t>
            </a:r>
            <a:r>
              <a:rPr lang="en-US" sz="2800" dirty="0" err="1"/>
              <a:t>GaInSn</a:t>
            </a:r>
            <a:r>
              <a:rPr lang="en-US" sz="2800" dirty="0"/>
              <a:t>, made from 5 kg of Ga, was 1,173 cm</a:t>
            </a:r>
            <a:r>
              <a:rPr lang="en-US" sz="2800" baseline="30000" dirty="0"/>
              <a:t>3</a:t>
            </a:r>
            <a:r>
              <a:rPr lang="en-US" sz="2800" dirty="0"/>
              <a:t>. When the system was modified, ~200 cm</a:t>
            </a:r>
            <a:r>
              <a:rPr lang="en-US" sz="2800" baseline="30000" dirty="0"/>
              <a:t>3</a:t>
            </a:r>
            <a:r>
              <a:rPr lang="en-US" sz="2800" dirty="0"/>
              <a:t> were removed and stored in a jar, together accounting for 984 cm</a:t>
            </a:r>
            <a:r>
              <a:rPr lang="en-US" sz="2800" baseline="30000" dirty="0"/>
              <a:t>3</a:t>
            </a:r>
            <a:r>
              <a:rPr lang="en-US" sz="2800" dirty="0"/>
              <a:t> of </a:t>
            </a:r>
            <a:r>
              <a:rPr lang="en-US" sz="2800" dirty="0" err="1"/>
              <a:t>GaInSn</a:t>
            </a:r>
            <a:r>
              <a:rPr lang="en-US" sz="2800" dirty="0"/>
              <a:t>. </a:t>
            </a:r>
            <a:r>
              <a:rPr lang="en-US" sz="2800" dirty="0">
                <a:solidFill>
                  <a:srgbClr val="000000"/>
                </a:solidFill>
                <a:effectLst/>
              </a:rPr>
              <a:t> A good part, or all of the missing 189 cm</a:t>
            </a:r>
            <a:r>
              <a:rPr lang="en-US" sz="2800" baseline="30000" dirty="0">
                <a:solidFill>
                  <a:srgbClr val="000000"/>
                </a:solidFill>
                <a:effectLst/>
              </a:rPr>
              <a:t>3</a:t>
            </a:r>
            <a:r>
              <a:rPr lang="en-US" sz="2800" dirty="0">
                <a:solidFill>
                  <a:srgbClr val="000000"/>
                </a:solidFill>
                <a:effectLst/>
              </a:rPr>
              <a:t> was probably in the gear pump and was not included.</a:t>
            </a:r>
          </a:p>
          <a:p>
            <a:pPr algn="just"/>
            <a:endParaRPr lang="en-US" sz="2800" dirty="0"/>
          </a:p>
          <a:p>
            <a:endParaRPr lang="en-US" dirty="0"/>
          </a:p>
        </p:txBody>
      </p:sp>
    </p:spTree>
    <p:extLst>
      <p:ext uri="{BB962C8B-B14F-4D97-AF65-F5344CB8AC3E}">
        <p14:creationId xmlns:p14="http://schemas.microsoft.com/office/powerpoint/2010/main" val="468604393"/>
      </p:ext>
    </p:extLst>
  </p:cSld>
  <p:clrMapOvr>
    <a:masterClrMapping/>
  </p:clrMapOvr>
</p:sld>
</file>

<file path=ppt/theme/theme1.xml><?xml version="1.0" encoding="utf-8"?>
<a:theme xmlns:a="http://schemas.openxmlformats.org/drawingml/2006/main" name="xelera_ppt_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elera_ppt_theme" id="{0907BC69-4296-4678-9192-6E6646732675}" vid="{FA567271-CF80-46CD-98B6-BDD0399A6592}"/>
    </a:ext>
  </a:extLst>
</a:theme>
</file>

<file path=ppt/theme/theme2.xml><?xml version="1.0" encoding="utf-8"?>
<a:theme xmlns:a="http://schemas.openxmlformats.org/drawingml/2006/main" name="Xelera sma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4C9B48AB097642B7112A3827F07CE9" ma:contentTypeVersion="14" ma:contentTypeDescription="Create a new document." ma:contentTypeScope="" ma:versionID="0b9b8e8410e780c58c7a5d272c9ad57a">
  <xsd:schema xmlns:xsd="http://www.w3.org/2001/XMLSchema" xmlns:xs="http://www.w3.org/2001/XMLSchema" xmlns:p="http://schemas.microsoft.com/office/2006/metadata/properties" xmlns:ns2="836220bd-6765-475d-aebe-427a3023f47c" xmlns:ns3="1543a33f-de66-4ce2-96ef-9c75f077144b" targetNamespace="http://schemas.microsoft.com/office/2006/metadata/properties" ma:root="true" ma:fieldsID="07e53db25b5f688a26c9144ca6190d77" ns2:_="" ns3:_="">
    <xsd:import namespace="836220bd-6765-475d-aebe-427a3023f47c"/>
    <xsd:import namespace="1543a33f-de66-4ce2-96ef-9c75f077144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6220bd-6765-475d-aebe-427a3023f4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43a33f-de66-4ce2-96ef-9c75f077144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553d5c6-5748-4d51-935b-a1baf2e28055}" ma:internalName="TaxCatchAll" ma:showField="CatchAllData" ma:web="1543a33f-de66-4ce2-96ef-9c75f07714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6220bd-6765-475d-aebe-427a3023f47c">
      <Terms xmlns="http://schemas.microsoft.com/office/infopath/2007/PartnerControls"/>
    </lcf76f155ced4ddcb4097134ff3c332f>
    <TaxCatchAll xmlns="1543a33f-de66-4ce2-96ef-9c75f077144b" xsi:nil="true"/>
  </documentManagement>
</p:properties>
</file>

<file path=customXml/itemProps1.xml><?xml version="1.0" encoding="utf-8"?>
<ds:datastoreItem xmlns:ds="http://schemas.openxmlformats.org/officeDocument/2006/customXml" ds:itemID="{76B4DF9C-69B0-4147-9A3D-30A2F44B61FE}"/>
</file>

<file path=customXml/itemProps2.xml><?xml version="1.0" encoding="utf-8"?>
<ds:datastoreItem xmlns:ds="http://schemas.openxmlformats.org/officeDocument/2006/customXml" ds:itemID="{C9C73A05-6EC0-46F9-ADBE-A57D9F1A5D09}"/>
</file>

<file path=customXml/itemProps3.xml><?xml version="1.0" encoding="utf-8"?>
<ds:datastoreItem xmlns:ds="http://schemas.openxmlformats.org/officeDocument/2006/customXml" ds:itemID="{347D9900-367F-4D07-B605-9706839FC5E4}"/>
</file>

<file path=docProps/app.xml><?xml version="1.0" encoding="utf-8"?>
<Properties xmlns="http://schemas.openxmlformats.org/officeDocument/2006/extended-properties" xmlns:vt="http://schemas.openxmlformats.org/officeDocument/2006/docPropsVTypes">
  <Template>xelera_ppt_theme</Template>
  <TotalTime>0</TotalTime>
  <Words>1551</Words>
  <Application>Microsoft Macintosh PowerPoint</Application>
  <PresentationFormat>Widescreen</PresentationFormat>
  <Paragraphs>93</Paragraphs>
  <Slides>18</Slides>
  <Notes>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Aptos</vt:lpstr>
      <vt:lpstr>Arial</vt:lpstr>
      <vt:lpstr>Calibri</vt:lpstr>
      <vt:lpstr>Calibri Light</vt:lpstr>
      <vt:lpstr>Cambria Math</vt:lpstr>
      <vt:lpstr>Helvetica</vt:lpstr>
      <vt:lpstr>Symbol</vt:lpstr>
      <vt:lpstr>xelera_ppt_theme</vt:lpstr>
      <vt:lpstr>Xelera small</vt:lpstr>
      <vt:lpstr>A high-power positron converter based on a recirculated liquid metal in-vacuum target</vt:lpstr>
      <vt:lpstr>Liquid metal (LM) targets: introduction</vt:lpstr>
      <vt:lpstr>GaInSn prototype converter under investigation</vt:lpstr>
      <vt:lpstr>Calculated positron energy distribution</vt:lpstr>
      <vt:lpstr>GaInSn prototype test stand</vt:lpstr>
      <vt:lpstr>Initial observations</vt:lpstr>
      <vt:lpstr>PowerPoint Presentation</vt:lpstr>
      <vt:lpstr>Conclusions</vt:lpstr>
      <vt:lpstr>Conclusions</vt:lpstr>
      <vt:lpstr>Conclusions</vt:lpstr>
      <vt:lpstr>Recent results</vt:lpstr>
      <vt:lpstr>Recent results</vt:lpstr>
      <vt:lpstr>CFD nozzle simulations</vt:lpstr>
      <vt:lpstr>CFD nozzle simulations</vt:lpstr>
      <vt:lpstr>CFD nozzle simulations</vt:lpstr>
      <vt:lpstr>Radio isotope production in the GaInSn target</vt:lpstr>
      <vt:lpstr>Radio isotope production</vt:lpstr>
      <vt:lpstr>Future plans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2024-03-17T05:31:21Z</dcterms:created>
  <dcterms:modified xsi:type="dcterms:W3CDTF">2025-03-24T21:37:02Z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0x010100EF4C9B48AB097642B7112A3827F07CE9</vt:lpwstr>
  </property>
</Properties>
</file>