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5933" r:id="rId3"/>
    <p:sldId id="5934" r:id="rId4"/>
    <p:sldId id="5868" r:id="rId5"/>
    <p:sldId id="540" r:id="rId6"/>
    <p:sldId id="257" r:id="rId7"/>
    <p:sldId id="5935" r:id="rId8"/>
    <p:sldId id="5936" r:id="rId9"/>
    <p:sldId id="59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2C7AB-B964-D34E-8361-DCCD752A455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9246-814C-C347-9C24-52F5CE87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B486-E18D-8C49-8AB8-D9329548D0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9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3B01-0B5B-D766-1397-D306E95CE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8329B-4C75-A6CF-CF48-A81138540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114B5-34AD-7CB1-4CDC-BCEEC468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66DD8-6FA7-BE50-AD25-83FD81F3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0A37-28FA-AB95-3AC8-9F1D4B46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A0CC-CE4F-3774-ADE7-C67FD6A8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77B1C-4CFE-5C0A-9590-07B25672E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7FDD7-C72A-E270-D2BF-F4D67E52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EA590-465E-4A53-8230-05033220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7A745-BAB1-CB83-F3CB-3A20ADB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CEADA-9788-39EC-81A2-706A75E2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2C100-4074-0B43-9F56-20203807E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1C3A-C1BF-607F-513C-64C8979D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A437D-452B-C3E4-D067-A5B68316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E0C58-3EBB-86DC-F159-0B0CCFEB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91" y="0"/>
            <a:ext cx="11347413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952" y="930274"/>
            <a:ext cx="11346553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A344A4-52E5-440E-A989-AC1966200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4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midd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894A-23D8-DD48-BEBC-5D1CBF39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1" y="258931"/>
            <a:ext cx="11338560" cy="62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398612" y="6303387"/>
            <a:ext cx="2423899" cy="487083"/>
            <a:chOff x="6293670" y="6370917"/>
            <a:chExt cx="2423899" cy="487083"/>
          </a:xfrm>
        </p:grpSpPr>
        <p:sp>
          <p:nvSpPr>
            <p:cNvPr id="20" name="Rectangle 19"/>
            <p:cNvSpPr/>
            <p:nvPr/>
          </p:nvSpPr>
          <p:spPr>
            <a:xfrm>
              <a:off x="6293670" y="6372406"/>
              <a:ext cx="2423899" cy="447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D7FAD72-2B0A-3DD9-AB74-6283FB880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6362" y="6370917"/>
              <a:ext cx="1558663" cy="48708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14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AD3D-1C88-A006-5C51-FD420E55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D3E6-BC33-C8DD-7B3D-D49355993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9F413-EE3D-7A33-8A97-A9A3AF2A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87D4C-8F7C-1806-FE20-49C3DA4A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FAB07-3814-36DB-3AD6-B918DB5A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7A24-89DE-A347-72F7-B52BE609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BD100-D67D-034D-9420-8AC4D317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8D64B-AB3C-C12B-A409-23961584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1787A-E60E-BC29-0C4B-F44CD8CA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1292E-7D25-64FF-9CCB-C83B8D9A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8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ACF4-2DAC-4599-2794-CDBEB601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B5F8-C1F2-697C-E914-DDE67E6A1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4B67F-FA66-F03E-60D9-D5B62F55D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1926E-D450-C450-CFF5-DD68411B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9D16C-DB88-EA60-7D00-77E433DE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FA84D-79E0-F656-2A2A-4E5C75CE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3177-EED4-BE92-34E0-78F9149B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EE68D-4779-D260-D75A-78A7BEC7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30B1-4804-485B-D4DB-C0FE7FA0F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0BC98-23A1-D6CE-5493-E9781FEF3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47CFB-FAEC-4F0D-C4A5-54B0E3A40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4F836-924C-6F0E-A595-EFDDDB62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21239-2325-FB9D-C970-4BD63A83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4E539-2681-B86F-4665-D0634A30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6585-9049-46B4-6E0D-B17B0180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E5D9D-110D-74B0-1020-1896A345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443C6-7FBE-7D7F-7294-D0D14743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D4CAE-6387-291C-347F-ECA926C5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CF92D-3AA2-E4E7-0650-0AF4BE2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EB52C-6E99-AB07-BE3B-77A6192F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4C22B-5E33-49E3-E864-9F1E4797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5FE1-458F-CC04-59AC-61A91DFD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E2F1-F567-6768-C330-8CF37021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57F3E-57CA-E8BC-3DA6-E885979E5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4E2D5-D9EA-ED3B-D676-E8696850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4F941-4375-AC2E-0236-A5BC0CC1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8C79F-B501-028D-6AC2-8BE838B0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C4E7-B25F-38BE-C993-0B0250EC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AF0F8-7C10-925D-9815-579ACBEBF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EABC8-5C2B-473F-CE99-BD715849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3E90C-8DD0-3EF0-FAC2-D1A0D8BA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9EF7-1A2E-AEE5-628B-D6E3DFD8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68DB8-B32F-AE28-EE00-7A16FBBC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B2DF4-92F3-6501-DEFF-41A2A1BF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B5BCE-B602-4AC9-6B39-966AA416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69B83-E48A-E5E8-803F-E4BB98446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248919-70E2-1042-B3D9-4B57B46D4C26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6F985-2E6D-7348-122E-53668573A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6B00-84D8-3023-5DEB-A4C81CC9F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E12E5-C2BF-C14E-93B9-56934AB2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1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rectives.doe.gov/directives-documents/400-series/0413.3-BOrder-B-chg7-ltdch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0/epja/s10050-024-01282-x" TargetMode="External"/><Relationship Id="rId2" Type="http://schemas.openxmlformats.org/officeDocument/2006/relationships/hyperlink" Target="https://doi.org/10.1140/epja/s10050-021-00564-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hyperlink" Target="https://arxiv.org/abs/2103.05419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hyperlink" Target="https://doi.org/10.2172/176566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emf"/><Relationship Id="rId4" Type="http://schemas.openxmlformats.org/officeDocument/2006/relationships/hyperlink" Target="https://doi.org/10.1016/j.nuclphysa.2022.122447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AAD0-BF10-B4CE-430D-BA32E5EBE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on the Positron Technical Design Report (TDR)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25CA9-6A46-0718-8762-21918C09A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en-US" dirty="0"/>
              <a:t>to be merged with 22 GeV TDR to generate one CEBAF upgrade roadmap</a:t>
            </a:r>
          </a:p>
        </p:txBody>
      </p:sp>
    </p:spTree>
    <p:extLst>
      <p:ext uri="{BB962C8B-B14F-4D97-AF65-F5344CB8AC3E}">
        <p14:creationId xmlns:p14="http://schemas.microsoft.com/office/powerpoint/2010/main" val="299372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9A1C-E5B9-47F6-9007-8EEE8C96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942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EIC Project-Critical Decisions and Plans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1C32F-5CEA-4F09-B3C4-0F5255AB7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B004B-BE8C-4208-A5A1-89701B72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1" y="898504"/>
            <a:ext cx="11029518" cy="3903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AAD5F2-23CC-4DEE-B246-EB60FA934835}"/>
              </a:ext>
            </a:extLst>
          </p:cNvPr>
          <p:cNvSpPr txBox="1"/>
          <p:nvPr/>
        </p:nvSpPr>
        <p:spPr>
          <a:xfrm>
            <a:off x="2418167" y="4666530"/>
            <a:ext cx="9064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2019</a:t>
            </a:r>
            <a:endParaRPr lang="en-US" sz="1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6D871-3D90-4C71-BDD6-DEAF3C18BB55}"/>
              </a:ext>
            </a:extLst>
          </p:cNvPr>
          <p:cNvSpPr txBox="1"/>
          <p:nvPr/>
        </p:nvSpPr>
        <p:spPr>
          <a:xfrm>
            <a:off x="4003247" y="4666531"/>
            <a:ext cx="8355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2021</a:t>
            </a:r>
            <a:endParaRPr lang="en-US" sz="1600" b="1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72580-A649-43C5-9911-F1F818105885}"/>
              </a:ext>
            </a:extLst>
          </p:cNvPr>
          <p:cNvSpPr txBox="1"/>
          <p:nvPr/>
        </p:nvSpPr>
        <p:spPr>
          <a:xfrm>
            <a:off x="586251" y="5266671"/>
            <a:ext cx="105732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b="1" dirty="0">
                <a:cs typeface="Arial"/>
              </a:rPr>
              <a:t>CD-3A, Long-Lead Procurement, approved March 2024.  Excellent use of IRA funding.</a:t>
            </a:r>
            <a:endParaRPr lang="en-US" sz="1600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600" b="1" dirty="0">
                <a:cs typeface="Arial"/>
              </a:rPr>
              <a:t>CD-3B, Long-Lead Procurement, approval planned for March 2025 (ESAAB)</a:t>
            </a:r>
            <a:endParaRPr lang="en-US" sz="1600" b="1" dirty="0">
              <a:solidFill>
                <a:srgbClr val="444444"/>
              </a:solidFill>
              <a:latin typeface="Arial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AD916-19AD-4C63-89DF-3DD434DDF2F9}"/>
              </a:ext>
            </a:extLst>
          </p:cNvPr>
          <p:cNvSpPr txBox="1"/>
          <p:nvPr/>
        </p:nvSpPr>
        <p:spPr>
          <a:xfrm>
            <a:off x="5638800" y="4666530"/>
            <a:ext cx="2754086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cs typeface="Arial"/>
              </a:rPr>
              <a:t>CD-2 and CD-3 in Preparation</a:t>
            </a:r>
            <a:endParaRPr lang="en-US" sz="1200" dirty="0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0A66D-C39F-4814-8D52-416475A2C340}"/>
              </a:ext>
            </a:extLst>
          </p:cNvPr>
          <p:cNvSpPr txBox="1"/>
          <p:nvPr/>
        </p:nvSpPr>
        <p:spPr>
          <a:xfrm>
            <a:off x="8801962" y="4666530"/>
            <a:ext cx="1781371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cs typeface="Arial"/>
              </a:rPr>
              <a:t>CD-4 EF = 2034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7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9B5FE-D2EE-A1FB-8AC6-D943E1D2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60" y="1357992"/>
            <a:ext cx="10360480" cy="4405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010"/>
            <a:ext cx="12192000" cy="4439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EIC Reference Schedule As Presented January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28C31-0484-4BA1-9795-2A08B2D85CB8}"/>
              </a:ext>
            </a:extLst>
          </p:cNvPr>
          <p:cNvSpPr txBox="1"/>
          <p:nvPr/>
        </p:nvSpPr>
        <p:spPr>
          <a:xfrm rot="16200000">
            <a:off x="3783410" y="3536626"/>
            <a:ext cx="3264042" cy="246221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RHIC Operations is planned for the </a:t>
            </a:r>
            <a:r>
              <a:rPr lang="en-US" sz="1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CY2025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3884CF2-AF98-4243-93B9-9C98DF82911D}"/>
              </a:ext>
            </a:extLst>
          </p:cNvPr>
          <p:cNvSpPr txBox="1">
            <a:spLocks/>
          </p:cNvSpPr>
          <p:nvPr/>
        </p:nvSpPr>
        <p:spPr>
          <a:xfrm>
            <a:off x="11528710" y="6352349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z="1100" smtClean="0"/>
              <a:pPr/>
              <a:t>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78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FE89-0624-92B8-7E57-A4BD50FA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1" y="258931"/>
            <a:ext cx="11338560" cy="48474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Notional</a:t>
            </a:r>
            <a:r>
              <a:rPr lang="en-US" dirty="0"/>
              <a:t> CEBAF and EIC Efforts on One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AB5AB-A7A4-2225-D52F-0EB13DE3C619}"/>
              </a:ext>
            </a:extLst>
          </p:cNvPr>
          <p:cNvSpPr txBox="1">
            <a:spLocks/>
          </p:cNvSpPr>
          <p:nvPr/>
        </p:nvSpPr>
        <p:spPr>
          <a:xfrm>
            <a:off x="203200" y="743679"/>
            <a:ext cx="11988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dirty="0"/>
              <a:t> ( as presented by David Dean @ the 2024 Jefferson Lab User Meeting 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13C90-7061-E357-EC43-04078C7EC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27639"/>
              </p:ext>
            </p:extLst>
          </p:nvPr>
        </p:nvGraphicFramePr>
        <p:xfrm>
          <a:off x="228599" y="1746961"/>
          <a:ext cx="11734802" cy="404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600">
                  <a:extLst>
                    <a:ext uri="{9D8B030D-6E8A-4147-A177-3AD203B41FA5}">
                      <a16:colId xmlns:a16="http://schemas.microsoft.com/office/drawing/2014/main" val="3245820759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958829321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525850933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051416307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572723755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598400961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832109047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319201064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483012914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1501210289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534719806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4146864008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4246468890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1237883111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516596547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74011565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2112748238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713146201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492231285"/>
                    </a:ext>
                  </a:extLst>
                </a:gridCol>
                <a:gridCol w="460958">
                  <a:extLst>
                    <a:ext uri="{9D8B030D-6E8A-4147-A177-3AD203B41FA5}">
                      <a16:colId xmlns:a16="http://schemas.microsoft.com/office/drawing/2014/main" val="3927868410"/>
                    </a:ext>
                  </a:extLst>
                </a:gridCol>
              </a:tblGrid>
              <a:tr h="3114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Activities</a:t>
                      </a:r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Fiscal Year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42151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87383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Moller (MIE, 413.3B, CD-2/3)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98028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 err="1"/>
                        <a:t>SoLID</a:t>
                      </a:r>
                      <a:r>
                        <a:rPr lang="en-US" sz="1400" dirty="0"/>
                        <a:t> (LRP, Rec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39040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Positron Source (R&amp;D)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77216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CEBAF Upgrade </a:t>
                      </a:r>
                      <a:r>
                        <a:rPr lang="en-US" sz="1400" dirty="0" err="1"/>
                        <a:t>preCDR</a:t>
                      </a:r>
                      <a:r>
                        <a:rPr lang="en-US" sz="1400" dirty="0"/>
                        <a:t>/preplan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087011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Positron Project (potential)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950217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Transport e+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92134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22 GeV Development (R&amp;D)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60016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22 GeV Project (potential)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106031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r>
                        <a:rPr lang="en-US" sz="1400" dirty="0"/>
                        <a:t>EIC  Project (V4.2, CD-1, CD-3A)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23767"/>
                  </a:ext>
                </a:extLst>
              </a:tr>
              <a:tr h="31140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5696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CEBAF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7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24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12"/>
            <a:ext cx="12192000" cy="79552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EIC Scientific Case Built Over Decades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73DE06-9F80-E4D8-C38D-0C42F52C1346}"/>
              </a:ext>
            </a:extLst>
          </p:cNvPr>
          <p:cNvGrpSpPr/>
          <p:nvPr/>
        </p:nvGrpSpPr>
        <p:grpSpPr>
          <a:xfrm>
            <a:off x="1317046" y="812940"/>
            <a:ext cx="9739837" cy="5799720"/>
            <a:chOff x="1495722" y="863839"/>
            <a:chExt cx="7624877" cy="419758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051DC41-88CB-3BE9-7ECF-42EBE0CC6E63}"/>
                </a:ext>
              </a:extLst>
            </p:cNvPr>
            <p:cNvGrpSpPr/>
            <p:nvPr/>
          </p:nvGrpSpPr>
          <p:grpSpPr>
            <a:xfrm>
              <a:off x="1495722" y="863839"/>
              <a:ext cx="1388088" cy="1951861"/>
              <a:chOff x="5715000" y="3251721"/>
              <a:chExt cx="2003425" cy="2920479"/>
            </a:xfrm>
          </p:grpSpPr>
          <p:sp>
            <p:nvSpPr>
              <p:cNvPr id="12" name="Text Box 33">
                <a:extLst>
                  <a:ext uri="{FF2B5EF4-FFF2-40B4-BE49-F238E27FC236}">
                    <a16:creationId xmlns:a16="http://schemas.microsoft.com/office/drawing/2014/main" id="{3AD9754C-7BEE-0653-00E4-11DDE8A4C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5970" y="3251721"/>
                <a:ext cx="800624" cy="369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61544" tIns="30772" rIns="61544" bIns="30772">
                <a:spAutoFit/>
              </a:bodyPr>
              <a:lstStyle/>
              <a:p>
                <a:pPr defTabSz="615554">
                  <a:defRPr/>
                </a:pPr>
                <a:r>
                  <a:rPr lang="en-U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panose="020B0604020202020204" pitchFamily="34" charset="0"/>
                  </a:rPr>
                  <a:t>2002</a:t>
                </a:r>
              </a:p>
            </p:txBody>
          </p:sp>
          <p:pic>
            <p:nvPicPr>
              <p:cNvPr id="13" name="Picture 35" descr="LRP2002_Cover">
                <a:extLst>
                  <a:ext uri="{FF2B5EF4-FFF2-40B4-BE49-F238E27FC236}">
                    <a16:creationId xmlns:a16="http://schemas.microsoft.com/office/drawing/2014/main" id="{969F2F09-5F56-DB5D-7ED7-48738FFB6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3581400"/>
                <a:ext cx="2003425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44F29E-446B-2D34-FA7F-C1F1F3E97A54}"/>
                </a:ext>
              </a:extLst>
            </p:cNvPr>
            <p:cNvGrpSpPr/>
            <p:nvPr/>
          </p:nvGrpSpPr>
          <p:grpSpPr>
            <a:xfrm>
              <a:off x="2422321" y="1142893"/>
              <a:ext cx="1414360" cy="1893223"/>
              <a:chOff x="6796088" y="3969766"/>
              <a:chExt cx="2066925" cy="2888234"/>
            </a:xfrm>
          </p:grpSpPr>
          <p:sp>
            <p:nvSpPr>
              <p:cNvPr id="15" name="Text Box 38">
                <a:extLst>
                  <a:ext uri="{FF2B5EF4-FFF2-40B4-BE49-F238E27FC236}">
                    <a16:creationId xmlns:a16="http://schemas.microsoft.com/office/drawing/2014/main" id="{55890C62-83F5-5B65-890D-2D3B7BC94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6427" y="3969766"/>
                <a:ext cx="736415" cy="658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61544" tIns="30772" rIns="61544" bIns="30772">
                <a:spAutoFit/>
              </a:bodyPr>
              <a:lstStyle/>
              <a:p>
                <a:pPr defTabSz="615554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panose="020B0604020202020204" pitchFamily="34" charset="0"/>
                  </a:rPr>
                  <a:t>2007</a:t>
                </a:r>
              </a:p>
            </p:txBody>
          </p:sp>
          <p:pic>
            <p:nvPicPr>
              <p:cNvPr id="16" name="Picture 39">
                <a:extLst>
                  <a:ext uri="{FF2B5EF4-FFF2-40B4-BE49-F238E27FC236}">
                    <a16:creationId xmlns:a16="http://schemas.microsoft.com/office/drawing/2014/main" id="{EC1489B2-9A2A-6FA9-2566-3BACCF585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6088" y="4281488"/>
                <a:ext cx="2066925" cy="257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7CB1C770-3A90-A9DE-9A4E-FE3021B0A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9356" y="1521910"/>
              <a:ext cx="1329656" cy="16521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Text Box 38">
              <a:extLst>
                <a:ext uri="{FF2B5EF4-FFF2-40B4-BE49-F238E27FC236}">
                  <a16:creationId xmlns:a16="http://schemas.microsoft.com/office/drawing/2014/main" id="{FF374C6F-9B0E-CCE9-C4D3-652A776F7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4849" y="1279448"/>
              <a:ext cx="583237" cy="24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19" name="Text Box 38">
              <a:extLst>
                <a:ext uri="{FF2B5EF4-FFF2-40B4-BE49-F238E27FC236}">
                  <a16:creationId xmlns:a16="http://schemas.microsoft.com/office/drawing/2014/main" id="{0E49FEB6-DC61-6A0F-3A1C-283B11BE5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2188" y="1972720"/>
              <a:ext cx="561757" cy="24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20" name="Text Box 38">
              <a:extLst>
                <a:ext uri="{FF2B5EF4-FFF2-40B4-BE49-F238E27FC236}">
                  <a16:creationId xmlns:a16="http://schemas.microsoft.com/office/drawing/2014/main" id="{5DB4EB5E-DC17-3534-BC95-6100F3324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5057" y="2245971"/>
              <a:ext cx="513650" cy="24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21" name="Text Box 38">
              <a:extLst>
                <a:ext uri="{FF2B5EF4-FFF2-40B4-BE49-F238E27FC236}">
                  <a16:creationId xmlns:a16="http://schemas.microsoft.com/office/drawing/2014/main" id="{530DC20C-08EE-AC15-19B7-89CA8B20C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2241" y="2498574"/>
              <a:ext cx="552300" cy="24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2018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5262A3-71FE-C9B9-3E52-B78E0AE75B8B}"/>
                </a:ext>
              </a:extLst>
            </p:cNvPr>
            <p:cNvGrpSpPr/>
            <p:nvPr/>
          </p:nvGrpSpPr>
          <p:grpSpPr>
            <a:xfrm>
              <a:off x="3596785" y="1642718"/>
              <a:ext cx="1545587" cy="1811781"/>
              <a:chOff x="3231954" y="1902260"/>
              <a:chExt cx="2060784" cy="241570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D56D1E6-E44A-D816-E9A7-1A475B349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1954" y="2215053"/>
                <a:ext cx="1628839" cy="210291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4" name="Text Box 38">
                <a:extLst>
                  <a:ext uri="{FF2B5EF4-FFF2-40B4-BE49-F238E27FC236}">
                    <a16:creationId xmlns:a16="http://schemas.microsoft.com/office/drawing/2014/main" id="{6B332EE3-6C0D-0174-D96E-69A44F36E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0016" y="1902260"/>
                <a:ext cx="802722" cy="329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61544" tIns="30772" rIns="61544" bIns="30772">
                <a:spAutoFit/>
              </a:bodyPr>
              <a:lstStyle/>
              <a:p>
                <a:pPr defTabSz="615554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2010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152FA6-FEB4-CCC5-F3C4-92169FBA8AD2}"/>
                  </a:ext>
                </a:extLst>
              </p:cNvPr>
              <p:cNvSpPr txBox="1"/>
              <p:nvPr/>
            </p:nvSpPr>
            <p:spPr>
              <a:xfrm>
                <a:off x="3357006" y="2215875"/>
                <a:ext cx="154225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prstClr val="black"/>
                    </a:solidFill>
                  </a:rPr>
                  <a:t>Gluons and the Quark Sea at High Energies</a:t>
                </a:r>
              </a:p>
            </p:txBody>
          </p:sp>
        </p:grpSp>
        <p:sp>
          <p:nvSpPr>
            <p:cNvPr id="26" name="Text Box 38">
              <a:extLst>
                <a:ext uri="{FF2B5EF4-FFF2-40B4-BE49-F238E27FC236}">
                  <a16:creationId xmlns:a16="http://schemas.microsoft.com/office/drawing/2014/main" id="{72EA7164-D289-A853-6F4E-6AA729426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3523" y="1772065"/>
              <a:ext cx="572067" cy="24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0D0D0AD7-A23E-CA4F-C3A1-56EA2C139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367" y="4189192"/>
              <a:ext cx="138564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b="1" dirty="0">
                <a:cs typeface="Arial" panose="020B0604020202020204" pitchFamily="34" charset="0"/>
              </a:endParaRPr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F40D6D1A-DE01-B328-35F0-BB6159851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361" y="2024938"/>
              <a:ext cx="1206803" cy="1600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44B3E41-B281-E97F-A041-3673CEB9DA8B}"/>
                </a:ext>
              </a:extLst>
            </p:cNvPr>
            <p:cNvGrpSpPr/>
            <p:nvPr/>
          </p:nvGrpSpPr>
          <p:grpSpPr>
            <a:xfrm>
              <a:off x="5177716" y="2237249"/>
              <a:ext cx="1239485" cy="1535387"/>
              <a:chOff x="5134513" y="2818820"/>
              <a:chExt cx="1652649" cy="2047183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10FCFBC-658B-AC85-D905-81FAE3888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4513" y="2818820"/>
                <a:ext cx="1525844" cy="19718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94197C-D237-5F27-2EBF-B997622AB948}"/>
                  </a:ext>
                </a:extLst>
              </p:cNvPr>
              <p:cNvSpPr txBox="1"/>
              <p:nvPr/>
            </p:nvSpPr>
            <p:spPr>
              <a:xfrm>
                <a:off x="5279018" y="3067799"/>
                <a:ext cx="1206502" cy="16312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</a:rPr>
                  <a:t>Major Nuclear Physics Facilities for the Next Decade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A76D339-604B-F9CF-05EC-9DFECB95C3DB}"/>
                  </a:ext>
                </a:extLst>
              </p:cNvPr>
              <p:cNvSpPr txBox="1"/>
              <p:nvPr/>
            </p:nvSpPr>
            <p:spPr>
              <a:xfrm>
                <a:off x="5226485" y="2834671"/>
                <a:ext cx="88314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NSAC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DA01534-6E5D-D66F-B644-77C269B62061}"/>
                  </a:ext>
                </a:extLst>
              </p:cNvPr>
              <p:cNvSpPr txBox="1"/>
              <p:nvPr/>
            </p:nvSpPr>
            <p:spPr>
              <a:xfrm>
                <a:off x="5260674" y="4527448"/>
                <a:ext cx="152648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</a:rPr>
                  <a:t>March 14, 2013</a:t>
                </a:r>
              </a:p>
            </p:txBody>
          </p:sp>
        </p:grp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300A28D8-05FD-8B60-E130-2728B63C3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452" y="2457545"/>
              <a:ext cx="1186790" cy="15320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611EB44-8260-C075-57EB-619CCA8BF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7203" y="2704551"/>
              <a:ext cx="1221341" cy="1744772"/>
            </a:xfrm>
            <a:prstGeom prst="rect">
              <a:avLst/>
            </a:prstGeom>
          </p:spPr>
        </p:pic>
        <p:sp>
          <p:nvSpPr>
            <p:cNvPr id="43" name="Text Box 38">
              <a:extLst>
                <a:ext uri="{FF2B5EF4-FFF2-40B4-BE49-F238E27FC236}">
                  <a16:creationId xmlns:a16="http://schemas.microsoft.com/office/drawing/2014/main" id="{9E116AD3-27B3-F0B4-2D49-379A5895A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3994" y="2811489"/>
              <a:ext cx="494148" cy="24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2021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E6BD3E6-60BC-E0F3-D216-AE578E890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16" y="3012133"/>
              <a:ext cx="1241108" cy="16044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F4ABFD-9AB2-B8D6-154A-234EF31BF583}"/>
                </a:ext>
              </a:extLst>
            </p:cNvPr>
            <p:cNvSpPr txBox="1"/>
            <p:nvPr/>
          </p:nvSpPr>
          <p:spPr>
            <a:xfrm>
              <a:off x="7327251" y="4396959"/>
              <a:ext cx="1208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cs typeface="Arial" panose="020B0604020202020204" pitchFamily="34" charset="0"/>
                </a:rPr>
                <a:t>arXiv:2103.05419</a:t>
              </a:r>
            </a:p>
          </p:txBody>
        </p:sp>
        <p:sp>
          <p:nvSpPr>
            <p:cNvPr id="47" name="Text Box 38">
              <a:extLst>
                <a:ext uri="{FF2B5EF4-FFF2-40B4-BE49-F238E27FC236}">
                  <a16:creationId xmlns:a16="http://schemas.microsoft.com/office/drawing/2014/main" id="{DADF2C76-EF5C-9364-15EB-79031495D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145" y="3053817"/>
              <a:ext cx="511731" cy="246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534255E-2F59-122C-9875-BADFABB70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4156" y="3251454"/>
              <a:ext cx="1376443" cy="1809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34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31E0-CFC5-3E05-B6BA-E1C184EF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Critical Decision 0 (CD-0), Approval of Mission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E550-E4F2-BD23-BFEE-641CA05C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1690688"/>
            <a:ext cx="11416861" cy="4351338"/>
          </a:xfrm>
        </p:spPr>
        <p:txBody>
          <a:bodyPr/>
          <a:lstStyle/>
          <a:p>
            <a:r>
              <a:rPr lang="en-US" b="1" dirty="0"/>
              <a:t>Definition:  </a:t>
            </a:r>
            <a:r>
              <a:rPr lang="en-US" dirty="0">
                <a:effectLst/>
              </a:rPr>
              <a:t>Approval of CD-0 formally establishes a project and begins the process of conceptual planning and design used to develop alternative concepts and functional requirements. Additionally, CD-0 approval allows the Program to request P</a:t>
            </a:r>
            <a:r>
              <a:rPr lang="en-US" dirty="0"/>
              <a:t>roject Engineering and Design</a:t>
            </a:r>
            <a:r>
              <a:rPr lang="en-US" dirty="0">
                <a:effectLst/>
              </a:rPr>
              <a:t> funds for use in preliminary design, final design and baseline development.</a:t>
            </a:r>
          </a:p>
          <a:p>
            <a:r>
              <a:rPr lang="en-US" dirty="0">
                <a:effectLst/>
                <a:hlinkClick r:id="rId2"/>
              </a:rPr>
              <a:t>DOE O 413.3B Chg 7 (LtdChg), Program and Project Management for the Acquisition of Capital Assets</a:t>
            </a:r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Status: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Current</a:t>
            </a:r>
            <a:r>
              <a:rPr lang="en-US" b="1" dirty="0" err="1">
                <a:effectLst/>
              </a:rPr>
              <a:t>Approved</a:t>
            </a:r>
            <a:r>
              <a:rPr lang="en-US" b="1" dirty="0">
                <a:effectLst/>
              </a:rPr>
              <a:t> Date:</a:t>
            </a:r>
            <a:r>
              <a:rPr lang="en-US" dirty="0">
                <a:effectLst/>
              </a:rPr>
              <a:t> Nov 29, 2010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840F-F945-DF65-A321-86F6CBED3D98}"/>
              </a:ext>
            </a:extLst>
          </p:cNvPr>
          <p:cNvSpPr txBox="1"/>
          <p:nvPr/>
        </p:nvSpPr>
        <p:spPr>
          <a:xfrm>
            <a:off x="479727" y="5587515"/>
            <a:ext cx="1126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Goals:   Make the science case so the the CEBAF Upgrade Project can be a priority for the next long-range plan &amp;  have a sufficient technical basis that DOE can approve the mission need (i.e. CD-0).</a:t>
            </a:r>
          </a:p>
        </p:txBody>
      </p:sp>
    </p:spTree>
    <p:extLst>
      <p:ext uri="{BB962C8B-B14F-4D97-AF65-F5344CB8AC3E}">
        <p14:creationId xmlns:p14="http://schemas.microsoft.com/office/powerpoint/2010/main" val="399273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DFCA-39E5-E624-BDFE-9318D274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Documents Thus Far: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6D92-0CB8-968C-CBCC-D042935A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1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/>
              <a:t>48 Citations EPJA Positron overview article: </a:t>
            </a:r>
            <a:r>
              <a:rPr lang="en-US" dirty="0">
                <a:hlinkClick r:id="rId2"/>
              </a:rPr>
              <a:t>https://doi.org/10.1140/epja/s10050-021-00564-y</a:t>
            </a:r>
            <a:endParaRPr lang="en-US" dirty="0"/>
          </a:p>
          <a:p>
            <a:endParaRPr lang="en-US" dirty="0"/>
          </a:p>
          <a:p>
            <a:r>
              <a:rPr lang="en-US" dirty="0"/>
              <a:t>117 Citation EPJA 22GeV overview article: </a:t>
            </a:r>
            <a:r>
              <a:rPr lang="en-US" dirty="0">
                <a:hlinkClick r:id="rId3"/>
              </a:rPr>
              <a:t>https://doi.org/10.1140/epja/s10050-024-01282-x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These two documents are often referred to as the positron and 22GeV white papers.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0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4006-559E-40B8-B8D2-06838C20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37" y="-72933"/>
            <a:ext cx="10744200" cy="5465188"/>
          </a:xfrm>
        </p:spPr>
        <p:txBody>
          <a:bodyPr>
            <a:normAutofit/>
          </a:bodyPr>
          <a:lstStyle/>
          <a:p>
            <a:r>
              <a:rPr lang="en-US" sz="2400" dirty="0"/>
              <a:t>We must start getting our technical documents together in a form that could be presented to DOE.   This technical document is an early and rough document but is part of setting the foundation for getting DOE to state mission need: CD-0.   Goes hand-in-hand with making the science case and being a priority in the long-range plan.  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EIC CD-0 was Dec. 2019 with CD-1 in June 2021.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EIC Conceptual Design Report (CDR) in 2021: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https://doi.org/10.2172/1765663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EIC yellow paper came out on </a:t>
            </a:r>
            <a:r>
              <a:rPr lang="en-US" sz="2400" dirty="0" err="1"/>
              <a:t>arXiv</a:t>
            </a:r>
            <a:r>
              <a:rPr lang="en-US" sz="2400" dirty="0"/>
              <a:t> in 2021 with its referred publication in 2022 (has over 1k citations):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https://arxiv.org/abs/2103.05419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https://doi.org/10.1016/j.nuclphysa.2022.122447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F1AB3-989A-FDB3-293B-6FBCA2C54F6A}"/>
              </a:ext>
            </a:extLst>
          </p:cNvPr>
          <p:cNvGrpSpPr/>
          <p:nvPr/>
        </p:nvGrpSpPr>
        <p:grpSpPr>
          <a:xfrm>
            <a:off x="578069" y="4812565"/>
            <a:ext cx="1262831" cy="1618455"/>
            <a:chOff x="5715000" y="3251721"/>
            <a:chExt cx="2003425" cy="2920479"/>
          </a:xfrm>
        </p:grpSpPr>
        <p:sp>
          <p:nvSpPr>
            <p:cNvPr id="33" name="Text Box 33">
              <a:extLst>
                <a:ext uri="{FF2B5EF4-FFF2-40B4-BE49-F238E27FC236}">
                  <a16:creationId xmlns:a16="http://schemas.microsoft.com/office/drawing/2014/main" id="{E16DA4B2-1039-3A65-D65A-18649881E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5970" y="3251721"/>
              <a:ext cx="800624" cy="369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2002</a:t>
              </a:r>
            </a:p>
          </p:txBody>
        </p:sp>
        <p:pic>
          <p:nvPicPr>
            <p:cNvPr id="34" name="Picture 35" descr="LRP2002_Cover">
              <a:extLst>
                <a:ext uri="{FF2B5EF4-FFF2-40B4-BE49-F238E27FC236}">
                  <a16:creationId xmlns:a16="http://schemas.microsoft.com/office/drawing/2014/main" id="{7B261AA9-7CCB-7BFA-A514-8E414190A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581400"/>
              <a:ext cx="200342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1F34BD-64D9-2EA7-4F0F-AC8672BC8D3C}"/>
              </a:ext>
            </a:extLst>
          </p:cNvPr>
          <p:cNvGrpSpPr/>
          <p:nvPr/>
        </p:nvGrpSpPr>
        <p:grpSpPr>
          <a:xfrm>
            <a:off x="2062578" y="4833072"/>
            <a:ext cx="1286732" cy="1601363"/>
            <a:chOff x="6796088" y="3911755"/>
            <a:chExt cx="2066925" cy="2946245"/>
          </a:xfrm>
        </p:grpSpPr>
        <p:sp>
          <p:nvSpPr>
            <p:cNvPr id="31" name="Text Box 38">
              <a:extLst>
                <a:ext uri="{FF2B5EF4-FFF2-40B4-BE49-F238E27FC236}">
                  <a16:creationId xmlns:a16="http://schemas.microsoft.com/office/drawing/2014/main" id="{4ADCD88C-889D-39E4-AA8E-CFC37E1C8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5131" y="3911755"/>
              <a:ext cx="736415" cy="658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2007</a:t>
              </a:r>
            </a:p>
          </p:txBody>
        </p:sp>
        <p:pic>
          <p:nvPicPr>
            <p:cNvPr id="32" name="Picture 39">
              <a:extLst>
                <a:ext uri="{FF2B5EF4-FFF2-40B4-BE49-F238E27FC236}">
                  <a16:creationId xmlns:a16="http://schemas.microsoft.com/office/drawing/2014/main" id="{AB7A6D22-F267-8A45-87B9-5DC417804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088" y="4281488"/>
              <a:ext cx="2066925" cy="257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3">
            <a:extLst>
              <a:ext uri="{FF2B5EF4-FFF2-40B4-BE49-F238E27FC236}">
                <a16:creationId xmlns:a16="http://schemas.microsoft.com/office/drawing/2014/main" id="{0BFDCD51-0B9D-6553-0C73-D64FC4AF9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3660" y="5061115"/>
            <a:ext cx="1209672" cy="1369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Box 38">
            <a:extLst>
              <a:ext uri="{FF2B5EF4-FFF2-40B4-BE49-F238E27FC236}">
                <a16:creationId xmlns:a16="http://schemas.microsoft.com/office/drawing/2014/main" id="{D15BA474-371D-0520-698F-C6BD2399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787" y="4805043"/>
            <a:ext cx="511066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C672D84F-3096-508A-B481-C97642CC1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087" y="4796953"/>
            <a:ext cx="467300" cy="2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2F0BDA61-7B1C-D85B-5B34-6E8891AD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1348" y="4796953"/>
            <a:ext cx="502462" cy="2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DD0887-30FB-BBD8-595E-3ECC18A5DFAD}"/>
              </a:ext>
            </a:extLst>
          </p:cNvPr>
          <p:cNvGrpSpPr/>
          <p:nvPr/>
        </p:nvGrpSpPr>
        <p:grpSpPr>
          <a:xfrm>
            <a:off x="4012139" y="4829379"/>
            <a:ext cx="2128746" cy="1560260"/>
            <a:chOff x="1779401" y="1809065"/>
            <a:chExt cx="3119855" cy="25089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430AB65-E287-BBDA-4CCA-AAB646A9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954" y="2215053"/>
              <a:ext cx="1628839" cy="21029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Text Box 38">
              <a:extLst>
                <a:ext uri="{FF2B5EF4-FFF2-40B4-BE49-F238E27FC236}">
                  <a16:creationId xmlns:a16="http://schemas.microsoft.com/office/drawing/2014/main" id="{A4C81746-7D62-1E7F-E3FF-9DDFB7BCF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401" y="1809065"/>
              <a:ext cx="802722" cy="32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61544" tIns="30772" rIns="61544" bIns="30772">
              <a:spAutoFit/>
            </a:bodyPr>
            <a:lstStyle/>
            <a:p>
              <a:pPr defTabSz="615554">
                <a:defRPr/>
              </a:pPr>
              <a:r>
                <a:rPr lang="en-US" sz="1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2010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0D936B-10C2-456A-4822-4DE0527573A1}"/>
                </a:ext>
              </a:extLst>
            </p:cNvPr>
            <p:cNvSpPr txBox="1"/>
            <p:nvPr/>
          </p:nvSpPr>
          <p:spPr>
            <a:xfrm>
              <a:off x="3357006" y="2215875"/>
              <a:ext cx="154225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prstClr val="black"/>
                  </a:solidFill>
                </a:rPr>
                <a:t>Gluons and the Quark Sea at High Energies</a:t>
              </a:r>
            </a:p>
          </p:txBody>
        </p:sp>
      </p:grpSp>
      <p:sp>
        <p:nvSpPr>
          <p:cNvPr id="13" name="Text Box 38">
            <a:extLst>
              <a:ext uri="{FF2B5EF4-FFF2-40B4-BE49-F238E27FC236}">
                <a16:creationId xmlns:a16="http://schemas.microsoft.com/office/drawing/2014/main" id="{93325B22-6C2F-28EC-1887-B91617C18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829" y="4807307"/>
            <a:ext cx="520445" cy="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C82E68A-2F98-0ABF-2362-F7884F47F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65" y="4669013"/>
            <a:ext cx="126060" cy="28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9A61021-8A86-189D-9F8B-39F55E3C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221" y="5060095"/>
            <a:ext cx="1097905" cy="13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780151-911F-817D-09AF-1243A05C4AEE}"/>
              </a:ext>
            </a:extLst>
          </p:cNvPr>
          <p:cNvGrpSpPr/>
          <p:nvPr/>
        </p:nvGrpSpPr>
        <p:grpSpPr>
          <a:xfrm>
            <a:off x="7723763" y="3841373"/>
            <a:ext cx="2943583" cy="2519023"/>
            <a:chOff x="5148637" y="882656"/>
            <a:chExt cx="4314075" cy="405059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A60B509-7541-C825-0DBE-D7A4E8EA9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637" y="2961403"/>
              <a:ext cx="1525844" cy="1971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F2485C-6FCA-B2F7-456A-AAF8DAF5CB4E}"/>
                </a:ext>
              </a:extLst>
            </p:cNvPr>
            <p:cNvSpPr txBox="1"/>
            <p:nvPr/>
          </p:nvSpPr>
          <p:spPr>
            <a:xfrm>
              <a:off x="5279018" y="3067799"/>
              <a:ext cx="1206502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</a:rPr>
                <a:t>Major Nuclear Physics Facilities for the Next Decade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CA6CC0-1FEB-AAE0-6A06-2915B9BABF1D}"/>
                </a:ext>
              </a:extLst>
            </p:cNvPr>
            <p:cNvSpPr txBox="1"/>
            <p:nvPr/>
          </p:nvSpPr>
          <p:spPr>
            <a:xfrm>
              <a:off x="5226485" y="2834671"/>
              <a:ext cx="8831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NSAC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8860D-7952-88E2-3B5C-E06B627C2069}"/>
                </a:ext>
              </a:extLst>
            </p:cNvPr>
            <p:cNvSpPr txBox="1"/>
            <p:nvPr/>
          </p:nvSpPr>
          <p:spPr>
            <a:xfrm>
              <a:off x="8729248" y="882656"/>
              <a:ext cx="733464" cy="408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prstClr val="black"/>
                  </a:solidFill>
                </a:rPr>
                <a:t> 2013</a:t>
              </a: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710D3DD8-62D9-41B4-8FE5-D14FD9FB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240" y="5088542"/>
            <a:ext cx="1079697" cy="1270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F98BD7-95B1-1639-4294-CF24B1D89EE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149" y="5040299"/>
            <a:ext cx="1024861" cy="13344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C539FA-515B-569B-EED1-59C7452AEA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653" y="1668748"/>
            <a:ext cx="1129114" cy="133041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 Box 38">
            <a:extLst>
              <a:ext uri="{FF2B5EF4-FFF2-40B4-BE49-F238E27FC236}">
                <a16:creationId xmlns:a16="http://schemas.microsoft.com/office/drawing/2014/main" id="{17A6CD58-86B5-449D-A1E5-571B98417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154" y="4772944"/>
            <a:ext cx="520445" cy="2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44" tIns="30772" rIns="61544" bIns="30772">
            <a:spAutoFit/>
          </a:bodyPr>
          <a:lstStyle/>
          <a:p>
            <a:pPr defTabSz="615554">
              <a:defRPr/>
            </a:pPr>
            <a:r>
              <a:rPr lang="en-US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24375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B343-B8D3-7C8F-10B2-DEB7A85A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about our path forward….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5F85A-36C0-32DE-BC93-1FEDE859F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597</Words>
  <Application>Microsoft Macintosh PowerPoint</Application>
  <PresentationFormat>Widescreen</PresentationFormat>
  <Paragraphs>90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Discussion on the Positron Technical Design Report (TDR)</vt:lpstr>
      <vt:lpstr>EIC Project-Critical Decisions and Plans </vt:lpstr>
      <vt:lpstr>EIC Reference Schedule As Presented January 2025</vt:lpstr>
      <vt:lpstr>Notional CEBAF and EIC Efforts on One Chart</vt:lpstr>
      <vt:lpstr>EIC Scientific Case Built Over Decades</vt:lpstr>
      <vt:lpstr>Critical Decision 0 (CD-0), Approval of Mission Need</vt:lpstr>
      <vt:lpstr>High Impact Documents Thus Far:</vt:lpstr>
      <vt:lpstr>We must start getting our technical documents together in a form that could be presented to DOE.   This technical document is an early and rough document but is part of setting the foundation for getting DOE to state mission need: CD-0.   Goes hand-in-hand with making the science case and being a priority in the long-range plan.      EIC CD-0 was Dec. 2019 with CD-1 in June 2021.  EIC Conceptual Design Report (CDR) in 2021: https://doi.org/10.2172/1765663   EIC yellow paper came out on arXiv in 2021 with its referred publication in 2022 (has over 1k citations): https://arxiv.org/abs/2103.05419   https://doi.org/10.1016/j.nuclphysa.2022.122447  </vt:lpstr>
      <vt:lpstr>Discussion about our path forward….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Douglas Higinbotham</dc:creator>
  <cp:lastModifiedBy>Douglas Higinbotham</cp:lastModifiedBy>
  <cp:revision>1</cp:revision>
  <dcterms:created xsi:type="dcterms:W3CDTF">2025-03-26T13:26:38Z</dcterms:created>
  <dcterms:modified xsi:type="dcterms:W3CDTF">2025-03-26T15:02:57Z</dcterms:modified>
</cp:coreProperties>
</file>