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29"/>
  </p:notesMasterIdLst>
  <p:sldIdLst>
    <p:sldId id="309" r:id="rId4"/>
    <p:sldId id="619" r:id="rId5"/>
    <p:sldId id="639" r:id="rId6"/>
    <p:sldId id="615" r:id="rId7"/>
    <p:sldId id="60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5" r:id="rId16"/>
    <p:sldId id="637" r:id="rId17"/>
    <p:sldId id="638" r:id="rId18"/>
    <p:sldId id="640" r:id="rId19"/>
    <p:sldId id="641" r:id="rId20"/>
    <p:sldId id="626" r:id="rId21"/>
    <p:sldId id="642" r:id="rId22"/>
    <p:sldId id="643" r:id="rId23"/>
    <p:sldId id="328" r:id="rId24"/>
    <p:sldId id="591" r:id="rId25"/>
    <p:sldId id="634" r:id="rId26"/>
    <p:sldId id="644" r:id="rId27"/>
    <p:sldId id="5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D4A"/>
    <a:srgbClr val="2E9256"/>
    <a:srgbClr val="B35405"/>
    <a:srgbClr val="B86E00"/>
    <a:srgbClr val="8B1212"/>
    <a:srgbClr val="BE1D1D"/>
    <a:srgbClr val="0000CC"/>
    <a:srgbClr val="824D00"/>
    <a:srgbClr val="009A46"/>
    <a:srgbClr val="B44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245" y="-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51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9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9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1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9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3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3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9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March 23,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March 23,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March 23,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321296"/>
            <a:ext cx="11378705" cy="617838"/>
          </a:xfrm>
        </p:spPr>
        <p:txBody>
          <a:bodyPr/>
          <a:lstStyle/>
          <a:p>
            <a:r>
              <a:rPr lang="en-US" dirty="0"/>
              <a:t>Update on Ce</a:t>
            </a:r>
            <a:r>
              <a:rPr lang="en-US" baseline="30000" dirty="0"/>
              <a:t>+</a:t>
            </a:r>
            <a:r>
              <a:rPr lang="en-US" dirty="0"/>
              <a:t>BAF Injector Baseline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793"/>
            <a:ext cx="6676075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Concept of e</a:t>
            </a:r>
            <a:r>
              <a:rPr lang="en-US" baseline="30000" dirty="0"/>
              <a:t>+</a:t>
            </a:r>
            <a:r>
              <a:rPr lang="en-US" dirty="0"/>
              <a:t> injector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Simulation of e</a:t>
            </a:r>
            <a:r>
              <a:rPr lang="en-US" baseline="30000" dirty="0"/>
              <a:t>+</a:t>
            </a:r>
            <a:r>
              <a:rPr lang="en-US" dirty="0"/>
              <a:t> capture 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 of energy selection chicane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Results of start-to-end e</a:t>
            </a:r>
            <a:r>
              <a:rPr lang="en-US" baseline="30000" dirty="0"/>
              <a:t>+</a:t>
            </a:r>
            <a:r>
              <a:rPr lang="en-US" dirty="0"/>
              <a:t> beam tracking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55488"/>
            <a:ext cx="6256199" cy="731240"/>
          </a:xfrm>
        </p:spPr>
        <p:txBody>
          <a:bodyPr/>
          <a:lstStyle/>
          <a:p>
            <a:r>
              <a:rPr lang="en-US" sz="1600" dirty="0"/>
              <a:t>Positron Working Group Workshop, Jefferson Lab</a:t>
            </a:r>
          </a:p>
          <a:p>
            <a:r>
              <a:rPr lang="en-US" sz="1600" dirty="0"/>
              <a:t>March 24,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4156520"/>
            <a:ext cx="7219749" cy="114957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A. Ushakov, </a:t>
            </a:r>
            <a:r>
              <a:rPr lang="de-DE" sz="1900" dirty="0"/>
              <a:t>J. Benesch, J. Grames, S. Ogur, V. </a:t>
            </a:r>
            <a:r>
              <a:rPr lang="en-US" sz="1900" dirty="0"/>
              <a:t>Lizarraga-Rubio, </a:t>
            </a:r>
          </a:p>
          <a:p>
            <a:r>
              <a:rPr lang="de-DE" sz="1900" dirty="0"/>
              <a:t>R. Rimmer, Y. Roblin, D. Turner, S. Wang</a:t>
            </a:r>
          </a:p>
          <a:p>
            <a:pPr>
              <a:spcBef>
                <a:spcPts val="1800"/>
              </a:spcBef>
            </a:pPr>
            <a:r>
              <a:rPr lang="de-DE" sz="1800" i="1" dirty="0"/>
              <a:t>Jefferson Lab</a:t>
            </a:r>
            <a:endParaRPr lang="en-US" sz="1800" i="1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260" y="1644651"/>
            <a:ext cx="4035587" cy="27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9C7BDF-B9C5-469B-85E1-1F23BACE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2" y="3634169"/>
            <a:ext cx="4479761" cy="2799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9C24B-49EF-45CC-B471-ECE90A3D4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88" y="3634170"/>
            <a:ext cx="4479761" cy="2799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Momentum-Time Distribution after C100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11892633" y="2151081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D1AE9E-5F39-41FB-A4EA-53E55BAC20E4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043F7-AAE4-4D39-A11F-09E301AF0147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115875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42D09-0250-473E-BEDC-F5EDC943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458" y="3584447"/>
            <a:ext cx="4505874" cy="2818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2CEE0-E22E-490F-A68F-065AADA0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72" y="3584446"/>
            <a:ext cx="4505876" cy="281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XX’ Phase Space before C100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7562179" y="2151081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ED3F3-2619-4A84-8485-5D8C62D3A771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C55F4-5BB2-46E6-8091-6D9CB2CA2CAF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356023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D7B39E-35B2-49B2-93F5-E41A0149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84" y="3582470"/>
            <a:ext cx="4479799" cy="2827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569951-99A3-49FA-A08B-6FA99BAAF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458" y="3584448"/>
            <a:ext cx="4479799" cy="2827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XX’ Phase Space after C100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11892633" y="2151081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CEF60-8A9B-4E42-AF00-3C6AB6E65F9E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D68F8-07D4-49D5-9121-33BAAB6CE4B8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1728712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E7829-BACC-4BBB-BF67-E4757E2D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199" y="3732607"/>
            <a:ext cx="3375666" cy="260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FCFF2-9863-44C3-9BC0-440459C7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49" y="3732607"/>
            <a:ext cx="3375666" cy="2606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Current along Beamline for Source with NC Solenoid and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/>
              <a:t> = 1 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5CD88B-BA4B-46C3-B18A-0D7E9B21C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6" y="797728"/>
            <a:ext cx="12016739" cy="226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02F10E-2A06-43AC-8C44-01B849EEFB8C}"/>
              </a:ext>
            </a:extLst>
          </p:cNvPr>
          <p:cNvSpPr/>
          <p:nvPr/>
        </p:nvSpPr>
        <p:spPr>
          <a:xfrm>
            <a:off x="2700707" y="3288268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6915A1-E696-48DC-B171-BC7996E91037}"/>
              </a:ext>
            </a:extLst>
          </p:cNvPr>
          <p:cNvSpPr/>
          <p:nvPr/>
        </p:nvSpPr>
        <p:spPr>
          <a:xfrm>
            <a:off x="7708732" y="328826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85B4DB-23D6-4D94-B2EC-D63356ACADDB}"/>
              </a:ext>
            </a:extLst>
          </p:cNvPr>
          <p:cNvSpPr/>
          <p:nvPr/>
        </p:nvSpPr>
        <p:spPr>
          <a:xfrm>
            <a:off x="5254717" y="5686425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9BFEA-0351-4F75-BA09-B4F9ED931C2F}"/>
              </a:ext>
            </a:extLst>
          </p:cNvPr>
          <p:cNvSpPr/>
          <p:nvPr/>
        </p:nvSpPr>
        <p:spPr>
          <a:xfrm>
            <a:off x="4909925" y="5380553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221 nA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B0C712-6603-48DE-9CEF-D3F2C2F8C0B9}"/>
              </a:ext>
            </a:extLst>
          </p:cNvPr>
          <p:cNvSpPr/>
          <p:nvPr/>
        </p:nvSpPr>
        <p:spPr>
          <a:xfrm>
            <a:off x="9758937" y="5355930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405 nA</a:t>
            </a:r>
            <a:endParaRPr lang="en-US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9FE05F-E9EE-427F-9BA5-869CD6263A29}"/>
              </a:ext>
            </a:extLst>
          </p:cNvPr>
          <p:cNvSpPr/>
          <p:nvPr/>
        </p:nvSpPr>
        <p:spPr>
          <a:xfrm>
            <a:off x="10099754" y="5672455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5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514AA1-0CEC-4CFB-96D4-8F2C2FF6B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990" y="3662691"/>
            <a:ext cx="3586938" cy="2752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7D350-567A-495D-99E9-8FF422046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20" y="3657600"/>
            <a:ext cx="3586938" cy="2757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Energy Spread along Beamline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8A74D-23B4-46F5-8A95-50590EBCE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6" y="797728"/>
            <a:ext cx="12016739" cy="226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47037F-7597-40E5-9AD7-5E67FE03F219}"/>
              </a:ext>
            </a:extLst>
          </p:cNvPr>
          <p:cNvSpPr/>
          <p:nvPr/>
        </p:nvSpPr>
        <p:spPr>
          <a:xfrm>
            <a:off x="2720024" y="3274620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24EF6B-F78C-4536-89E3-EC932BB6ACE4}"/>
              </a:ext>
            </a:extLst>
          </p:cNvPr>
          <p:cNvSpPr/>
          <p:nvPr/>
        </p:nvSpPr>
        <p:spPr>
          <a:xfrm>
            <a:off x="7713731" y="327462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C54FAD-8D29-427E-B119-B7C053782145}"/>
              </a:ext>
            </a:extLst>
          </p:cNvPr>
          <p:cNvSpPr/>
          <p:nvPr/>
        </p:nvSpPr>
        <p:spPr>
          <a:xfrm>
            <a:off x="5386797" y="5770880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EE54F4-5278-4C82-B1DF-64C6FC146BBF}"/>
              </a:ext>
            </a:extLst>
          </p:cNvPr>
          <p:cNvSpPr/>
          <p:nvPr/>
        </p:nvSpPr>
        <p:spPr>
          <a:xfrm>
            <a:off x="5123259" y="5459591"/>
            <a:ext cx="5934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77D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0.6%</a:t>
            </a:r>
            <a:endParaRPr lang="en-US" sz="1400" dirty="0">
              <a:solidFill>
                <a:srgbClr val="277D4A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DE4E50-3325-4995-A201-99532F56B5FB}"/>
              </a:ext>
            </a:extLst>
          </p:cNvPr>
          <p:cNvSpPr/>
          <p:nvPr/>
        </p:nvSpPr>
        <p:spPr>
          <a:xfrm>
            <a:off x="10185482" y="5736590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77942B-FF42-4B69-B45F-7F390394185B}"/>
              </a:ext>
            </a:extLst>
          </p:cNvPr>
          <p:cNvSpPr/>
          <p:nvPr/>
        </p:nvSpPr>
        <p:spPr>
          <a:xfrm>
            <a:off x="9923849" y="5421989"/>
            <a:ext cx="5934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B35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1.4%</a:t>
            </a:r>
            <a:endParaRPr lang="en-US" sz="1400" dirty="0">
              <a:solidFill>
                <a:srgbClr val="B35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5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BA617A-9C38-4D23-8837-0F6ED1176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696" y="3651389"/>
            <a:ext cx="3552630" cy="274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1621F-04B6-46D2-872B-661EB9BBC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517" y="3651389"/>
            <a:ext cx="3567788" cy="2749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Bunch Length along Beamline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EC419-9336-4678-A380-A6F7A25EB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6" y="797728"/>
            <a:ext cx="12016739" cy="226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66F1A8-E53B-4732-A750-C7EF229F6E85}"/>
              </a:ext>
            </a:extLst>
          </p:cNvPr>
          <p:cNvSpPr/>
          <p:nvPr/>
        </p:nvSpPr>
        <p:spPr>
          <a:xfrm>
            <a:off x="2720024" y="3274620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DE0C1-EC4A-4A57-A0D1-7CCBF98D7AF4}"/>
              </a:ext>
            </a:extLst>
          </p:cNvPr>
          <p:cNvSpPr/>
          <p:nvPr/>
        </p:nvSpPr>
        <p:spPr>
          <a:xfrm>
            <a:off x="7713731" y="327462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4CE791-6ECE-4E77-9D5A-7DE1127BB063}"/>
              </a:ext>
            </a:extLst>
          </p:cNvPr>
          <p:cNvSpPr/>
          <p:nvPr/>
        </p:nvSpPr>
        <p:spPr>
          <a:xfrm>
            <a:off x="5365207" y="5651438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ADD71-6EC3-4479-8D38-DF2E92BDF6E1}"/>
              </a:ext>
            </a:extLst>
          </p:cNvPr>
          <p:cNvSpPr/>
          <p:nvPr/>
        </p:nvSpPr>
        <p:spPr>
          <a:xfrm>
            <a:off x="5008528" y="5336859"/>
            <a:ext cx="7809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mm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FE9A32-CFC6-4DB2-8320-02F9C270EB44}"/>
              </a:ext>
            </a:extLst>
          </p:cNvPr>
          <p:cNvSpPr/>
          <p:nvPr/>
        </p:nvSpPr>
        <p:spPr>
          <a:xfrm>
            <a:off x="10154367" y="5602605"/>
            <a:ext cx="58736" cy="58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8F501B-B695-49CA-930B-6A471AE67308}"/>
              </a:ext>
            </a:extLst>
          </p:cNvPr>
          <p:cNvSpPr/>
          <p:nvPr/>
        </p:nvSpPr>
        <p:spPr>
          <a:xfrm>
            <a:off x="9795148" y="5280598"/>
            <a:ext cx="7809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 mm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6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1" y="16270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NC and SC Solenoids for Capture of 60 MeV e</a:t>
            </a:r>
            <a:r>
              <a:rPr lang="en-US" baseline="30000" dirty="0"/>
              <a:t>+</a:t>
            </a:r>
            <a:r>
              <a:rPr lang="en-US" dirty="0"/>
              <a:t> (High Polarization Mode)</a:t>
            </a:r>
            <a:endParaRPr lang="en-US" baseline="-25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9619DC-0B1C-4284-A3B6-508BF9F74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660613"/>
              </p:ext>
            </p:extLst>
          </p:nvPr>
        </p:nvGraphicFramePr>
        <p:xfrm>
          <a:off x="322734" y="1420206"/>
          <a:ext cx="11546528" cy="3461826"/>
        </p:xfrm>
        <a:graphic>
          <a:graphicData uri="http://schemas.openxmlformats.org/drawingml/2006/table">
            <a:tbl>
              <a:tblPr/>
              <a:tblGrid>
                <a:gridCol w="2106575">
                  <a:extLst>
                    <a:ext uri="{9D8B030D-6E8A-4147-A177-3AD203B41FA5}">
                      <a16:colId xmlns:a16="http://schemas.microsoft.com/office/drawing/2014/main" val="454686477"/>
                    </a:ext>
                  </a:extLst>
                </a:gridCol>
                <a:gridCol w="1220562">
                  <a:extLst>
                    <a:ext uri="{9D8B030D-6E8A-4147-A177-3AD203B41FA5}">
                      <a16:colId xmlns:a16="http://schemas.microsoft.com/office/drawing/2014/main" val="4062808193"/>
                    </a:ext>
                  </a:extLst>
                </a:gridCol>
                <a:gridCol w="981121">
                  <a:extLst>
                    <a:ext uri="{9D8B030D-6E8A-4147-A177-3AD203B41FA5}">
                      <a16:colId xmlns:a16="http://schemas.microsoft.com/office/drawing/2014/main" val="1309420281"/>
                    </a:ext>
                  </a:extLst>
                </a:gridCol>
                <a:gridCol w="1291476">
                  <a:extLst>
                    <a:ext uri="{9D8B030D-6E8A-4147-A177-3AD203B41FA5}">
                      <a16:colId xmlns:a16="http://schemas.microsoft.com/office/drawing/2014/main" val="1639467098"/>
                    </a:ext>
                  </a:extLst>
                </a:gridCol>
                <a:gridCol w="1251429">
                  <a:extLst>
                    <a:ext uri="{9D8B030D-6E8A-4147-A177-3AD203B41FA5}">
                      <a16:colId xmlns:a16="http://schemas.microsoft.com/office/drawing/2014/main" val="2754408445"/>
                    </a:ext>
                  </a:extLst>
                </a:gridCol>
                <a:gridCol w="1091245">
                  <a:extLst>
                    <a:ext uri="{9D8B030D-6E8A-4147-A177-3AD203B41FA5}">
                      <a16:colId xmlns:a16="http://schemas.microsoft.com/office/drawing/2014/main" val="549170002"/>
                    </a:ext>
                  </a:extLst>
                </a:gridCol>
                <a:gridCol w="951088">
                  <a:extLst>
                    <a:ext uri="{9D8B030D-6E8A-4147-A177-3AD203B41FA5}">
                      <a16:colId xmlns:a16="http://schemas.microsoft.com/office/drawing/2014/main" val="3685073133"/>
                    </a:ext>
                  </a:extLst>
                </a:gridCol>
                <a:gridCol w="1361556">
                  <a:extLst>
                    <a:ext uri="{9D8B030D-6E8A-4147-A177-3AD203B41FA5}">
                      <a16:colId xmlns:a16="http://schemas.microsoft.com/office/drawing/2014/main" val="4207908912"/>
                    </a:ext>
                  </a:extLst>
                </a:gridCol>
                <a:gridCol w="1291476">
                  <a:extLst>
                    <a:ext uri="{9D8B030D-6E8A-4147-A177-3AD203B41FA5}">
                      <a16:colId xmlns:a16="http://schemas.microsoft.com/office/drawing/2014/main" val="3201292598"/>
                    </a:ext>
                  </a:extLst>
                </a:gridCol>
              </a:tblGrid>
              <a:tr h="422813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Sol. #1 with 41 cm Coil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 Sol. #1 with 25 cm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190140"/>
                  </a:ext>
                </a:extLst>
              </a:tr>
              <a:tr h="454052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1.615 T and 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0.9 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2.5 T and 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0.463 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090197"/>
                  </a:ext>
                </a:extLst>
              </a:tr>
              <a:tr h="500056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Current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/E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Bunch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Norm. Emi X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Current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dE/E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Bunch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Norm. Emi X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521964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[nA]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[mm]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mm·rad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[nA] 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[mm]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mm·rad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3479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Cavity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19245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38494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82.9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31238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Matching Section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7483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32.6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9532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28.3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9308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Chicane + Matching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785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7612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C100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ln>
                            <a:noFill/>
                          </a:ln>
                          <a:solidFill>
                            <a:srgbClr val="2E9256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2E9256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399798"/>
                  </a:ext>
                </a:extLst>
              </a:tr>
            </a:tbl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1B321-6A2C-4BD9-9517-8467BB7C33AE}"/>
              </a:ext>
            </a:extLst>
          </p:cNvPr>
          <p:cNvSpPr/>
          <p:nvPr/>
        </p:nvSpPr>
        <p:spPr>
          <a:xfrm>
            <a:off x="4121624" y="4503761"/>
            <a:ext cx="511791" cy="327546"/>
          </a:xfrm>
          <a:prstGeom prst="rect">
            <a:avLst/>
          </a:prstGeom>
          <a:noFill/>
          <a:ln>
            <a:solidFill>
              <a:srgbClr val="2E9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5DB2C3-71F0-4039-B7BC-969B66D93C74}"/>
              </a:ext>
            </a:extLst>
          </p:cNvPr>
          <p:cNvSpPr/>
          <p:nvPr/>
        </p:nvSpPr>
        <p:spPr>
          <a:xfrm>
            <a:off x="8723457" y="4501486"/>
            <a:ext cx="511791" cy="327546"/>
          </a:xfrm>
          <a:prstGeom prst="rect">
            <a:avLst/>
          </a:prstGeom>
          <a:noFill/>
          <a:ln>
            <a:solidFill>
              <a:srgbClr val="2E9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767EC-C6B7-45F0-85AE-1E94D7B33108}"/>
              </a:ext>
            </a:extLst>
          </p:cNvPr>
          <p:cNvSpPr/>
          <p:nvPr/>
        </p:nvSpPr>
        <p:spPr>
          <a:xfrm>
            <a:off x="322733" y="5437794"/>
            <a:ext cx="11052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Positions and dimensions of magnets and cavities were kept the same except for solenoid #1</a:t>
            </a:r>
          </a:p>
        </p:txBody>
      </p:sp>
    </p:spTree>
    <p:extLst>
      <p:ext uri="{BB962C8B-B14F-4D97-AF65-F5344CB8AC3E}">
        <p14:creationId xmlns:p14="http://schemas.microsoft.com/office/powerpoint/2010/main" val="1386979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1" y="16270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NC and SC Solenoids for Capture of 20 MeV e</a:t>
            </a:r>
            <a:r>
              <a:rPr lang="en-US" baseline="30000" dirty="0"/>
              <a:t>+</a:t>
            </a:r>
            <a:r>
              <a:rPr lang="en-US" dirty="0"/>
              <a:t> (High Current Mode)</a:t>
            </a:r>
            <a:endParaRPr lang="en-US" baseline="-25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9619DC-0B1C-4284-A3B6-508BF9F746E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03221771"/>
              </p:ext>
            </p:extLst>
          </p:nvPr>
        </p:nvGraphicFramePr>
        <p:xfrm>
          <a:off x="320723" y="1412543"/>
          <a:ext cx="11550552" cy="3446060"/>
        </p:xfrm>
        <a:graphic>
          <a:graphicData uri="http://schemas.openxmlformats.org/drawingml/2006/table">
            <a:tbl>
              <a:tblPr/>
              <a:tblGrid>
                <a:gridCol w="2107309">
                  <a:extLst>
                    <a:ext uri="{9D8B030D-6E8A-4147-A177-3AD203B41FA5}">
                      <a16:colId xmlns:a16="http://schemas.microsoft.com/office/drawing/2014/main" val="454686477"/>
                    </a:ext>
                  </a:extLst>
                </a:gridCol>
                <a:gridCol w="1220987">
                  <a:extLst>
                    <a:ext uri="{9D8B030D-6E8A-4147-A177-3AD203B41FA5}">
                      <a16:colId xmlns:a16="http://schemas.microsoft.com/office/drawing/2014/main" val="4062808193"/>
                    </a:ext>
                  </a:extLst>
                </a:gridCol>
                <a:gridCol w="981462">
                  <a:extLst>
                    <a:ext uri="{9D8B030D-6E8A-4147-A177-3AD203B41FA5}">
                      <a16:colId xmlns:a16="http://schemas.microsoft.com/office/drawing/2014/main" val="1309420281"/>
                    </a:ext>
                  </a:extLst>
                </a:gridCol>
                <a:gridCol w="1291926">
                  <a:extLst>
                    <a:ext uri="{9D8B030D-6E8A-4147-A177-3AD203B41FA5}">
                      <a16:colId xmlns:a16="http://schemas.microsoft.com/office/drawing/2014/main" val="1639467098"/>
                    </a:ext>
                  </a:extLst>
                </a:gridCol>
                <a:gridCol w="1251866">
                  <a:extLst>
                    <a:ext uri="{9D8B030D-6E8A-4147-A177-3AD203B41FA5}">
                      <a16:colId xmlns:a16="http://schemas.microsoft.com/office/drawing/2014/main" val="2754408445"/>
                    </a:ext>
                  </a:extLst>
                </a:gridCol>
                <a:gridCol w="1091626">
                  <a:extLst>
                    <a:ext uri="{9D8B030D-6E8A-4147-A177-3AD203B41FA5}">
                      <a16:colId xmlns:a16="http://schemas.microsoft.com/office/drawing/2014/main" val="549170002"/>
                    </a:ext>
                  </a:extLst>
                </a:gridCol>
                <a:gridCol w="951419">
                  <a:extLst>
                    <a:ext uri="{9D8B030D-6E8A-4147-A177-3AD203B41FA5}">
                      <a16:colId xmlns:a16="http://schemas.microsoft.com/office/drawing/2014/main" val="3685073133"/>
                    </a:ext>
                  </a:extLst>
                </a:gridCol>
                <a:gridCol w="1362031">
                  <a:extLst>
                    <a:ext uri="{9D8B030D-6E8A-4147-A177-3AD203B41FA5}">
                      <a16:colId xmlns:a16="http://schemas.microsoft.com/office/drawing/2014/main" val="4207908912"/>
                    </a:ext>
                  </a:extLst>
                </a:gridCol>
                <a:gridCol w="1291926">
                  <a:extLst>
                    <a:ext uri="{9D8B030D-6E8A-4147-A177-3AD203B41FA5}">
                      <a16:colId xmlns:a16="http://schemas.microsoft.com/office/drawing/2014/main" val="3201292598"/>
                    </a:ext>
                  </a:extLst>
                </a:gridCol>
              </a:tblGrid>
              <a:tr h="417324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Sol. #1 with 41 cm Coil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 Sol. #1 with 25 cm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190140"/>
                  </a:ext>
                </a:extLst>
              </a:tr>
              <a:tr h="417324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0.542 T and B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0.32 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B1 = 0.868 T and B2 = 0.13 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059829"/>
                  </a:ext>
                </a:extLst>
              </a:tr>
              <a:tr h="55164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Current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/E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Bunch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Norm. Emi X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Current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dE/E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Bunch Length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Norm. Emi X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603292"/>
                  </a:ext>
                </a:extLst>
              </a:tr>
              <a:tr h="41349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[nA]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[mm]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mm·rad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[nA] 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[mm]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mm·rad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4031" marR="4031" marT="40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920283"/>
                  </a:ext>
                </a:extLst>
              </a:tr>
              <a:tr h="411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Cavity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17487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52.4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16756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832221"/>
                  </a:ext>
                </a:extLst>
              </a:tr>
              <a:tr h="411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Matching Section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4258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7777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713102"/>
                  </a:ext>
                </a:extLst>
              </a:tr>
              <a:tr h="411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Chicane + Matching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628343"/>
                  </a:ext>
                </a:extLst>
              </a:tr>
              <a:tr h="411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C100</a:t>
                      </a:r>
                    </a:p>
                  </a:txBody>
                  <a:tcPr marL="4031" marR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659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4031" marT="40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99276"/>
                  </a:ext>
                </a:extLst>
              </a:tr>
            </a:tbl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0C6FF-1B66-4A33-8B74-A51DBD351E7C}"/>
              </a:ext>
            </a:extLst>
          </p:cNvPr>
          <p:cNvSpPr/>
          <p:nvPr/>
        </p:nvSpPr>
        <p:spPr>
          <a:xfrm>
            <a:off x="320723" y="5223682"/>
            <a:ext cx="9873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Positions and dimensions of magnets and cavities were kept as for capture of 60 MeV e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Field strength of magnets and cavities have been adjusted for optimal capture of 20 MeV e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(highest current at the end of e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beamline)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8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2825-8A12-4972-BF36-2DAE322AA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29" y="847565"/>
            <a:ext cx="4111715" cy="2874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62709"/>
            <a:ext cx="11441188" cy="487490"/>
          </a:xfrm>
        </p:spPr>
        <p:txBody>
          <a:bodyPr>
            <a:normAutofit/>
          </a:bodyPr>
          <a:lstStyle/>
          <a:p>
            <a:r>
              <a:rPr lang="en-US" dirty="0"/>
              <a:t>Emittance at End of e</a:t>
            </a:r>
            <a:r>
              <a:rPr lang="en-US" baseline="30000" dirty="0"/>
              <a:t>+</a:t>
            </a:r>
            <a:r>
              <a:rPr lang="en-US" dirty="0"/>
              <a:t> Beamline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4890F-4B00-404E-B57D-61D78EE62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9" y="847565"/>
            <a:ext cx="4114032" cy="28740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49BBCF-30BC-4124-B1A2-7AB7EC9E15BA}"/>
              </a:ext>
            </a:extLst>
          </p:cNvPr>
          <p:cNvSpPr/>
          <p:nvPr/>
        </p:nvSpPr>
        <p:spPr>
          <a:xfrm>
            <a:off x="2294919" y="847565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D9867-8453-46B4-8904-2C817D798084}"/>
              </a:ext>
            </a:extLst>
          </p:cNvPr>
          <p:cNvSpPr/>
          <p:nvPr/>
        </p:nvSpPr>
        <p:spPr>
          <a:xfrm>
            <a:off x="7234106" y="847565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6C8816-BE2E-4F39-9A5F-149E40AF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45" y="3794293"/>
            <a:ext cx="3813155" cy="2578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1EAB7-A20D-464A-87E9-D52C41366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343" y="3794293"/>
            <a:ext cx="3785077" cy="260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7BBB7-044E-49FB-B8C7-AC65CF64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361" y="867652"/>
            <a:ext cx="4014996" cy="2728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7EEF3-481E-4819-8B83-3DE962F1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09" y="826708"/>
            <a:ext cx="4034422" cy="2817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62709"/>
            <a:ext cx="11441188" cy="487490"/>
          </a:xfrm>
        </p:spPr>
        <p:txBody>
          <a:bodyPr>
            <a:normAutofit/>
          </a:bodyPr>
          <a:lstStyle/>
          <a:p>
            <a:r>
              <a:rPr lang="en-US" dirty="0"/>
              <a:t>Would an Emittance Filter Help to Improve other Beam Parameters?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9BBCF-30BC-4124-B1A2-7AB7EC9E15BA}"/>
              </a:ext>
            </a:extLst>
          </p:cNvPr>
          <p:cNvSpPr/>
          <p:nvPr/>
        </p:nvSpPr>
        <p:spPr>
          <a:xfrm>
            <a:off x="2694620" y="850781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D9867-8453-46B4-8904-2C817D798084}"/>
              </a:ext>
            </a:extLst>
          </p:cNvPr>
          <p:cNvSpPr/>
          <p:nvPr/>
        </p:nvSpPr>
        <p:spPr>
          <a:xfrm>
            <a:off x="7643540" y="850781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3FA2EB-ACD6-471C-80BA-4E60CD98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089" y="3428769"/>
            <a:ext cx="3922267" cy="27285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2F42E8-C1B1-46C6-B2C4-3E86DEFA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294" y="3442416"/>
            <a:ext cx="3922267" cy="26582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3C435E-1F68-4740-A751-848F71D43D71}"/>
              </a:ext>
            </a:extLst>
          </p:cNvPr>
          <p:cNvSpPr/>
          <p:nvPr/>
        </p:nvSpPr>
        <p:spPr>
          <a:xfrm>
            <a:off x="3968570" y="6114317"/>
            <a:ext cx="455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Polarization does not depend on emittance</a:t>
            </a:r>
          </a:p>
        </p:txBody>
      </p:sp>
    </p:spTree>
    <p:extLst>
      <p:ext uri="{BB962C8B-B14F-4D97-AF65-F5344CB8AC3E}">
        <p14:creationId xmlns:p14="http://schemas.microsoft.com/office/powerpoint/2010/main" val="115632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5" y="51512"/>
            <a:ext cx="11739963" cy="654385"/>
          </a:xfrm>
        </p:spPr>
        <p:txBody>
          <a:bodyPr>
            <a:normAutofit fontScale="90000"/>
          </a:bodyPr>
          <a:lstStyle/>
          <a:p>
            <a:r>
              <a:rPr lang="en-US" dirty="0"/>
              <a:t>Pol. e</a:t>
            </a:r>
            <a:r>
              <a:rPr lang="en-US" baseline="30000" dirty="0"/>
              <a:t>+</a:t>
            </a:r>
            <a:r>
              <a:rPr lang="en-US" dirty="0"/>
              <a:t> Injector Critical Risk Areas </a:t>
            </a:r>
            <a:r>
              <a:rPr lang="en-US" dirty="0">
                <a:solidFill>
                  <a:srgbClr val="0070C0"/>
                </a:solidFill>
              </a:rPr>
              <a:t>mA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‒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 Source,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</a:rPr>
              <a:t>High Power Targets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</a:rPr>
              <a:t>Capture Cavity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1C8150-4738-43BB-9824-561D1E825B1B}"/>
              </a:ext>
            </a:extLst>
          </p:cNvPr>
          <p:cNvSpPr txBox="1"/>
          <p:nvPr/>
        </p:nvSpPr>
        <p:spPr>
          <a:xfrm>
            <a:off x="259558" y="1001487"/>
            <a:ext cx="36145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design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6797EB-4FBE-4ADE-A919-66228ACF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61" y="788225"/>
            <a:ext cx="1887241" cy="20044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F05A8F-244D-4813-BB09-DCD636B9C794}"/>
              </a:ext>
            </a:extLst>
          </p:cNvPr>
          <p:cNvSpPr txBox="1"/>
          <p:nvPr/>
        </p:nvSpPr>
        <p:spPr>
          <a:xfrm>
            <a:off x="3813515" y="972685"/>
            <a:ext cx="26160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e</a:t>
            </a:r>
            <a:r>
              <a:rPr lang="en-US" sz="1600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‒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source</a:t>
            </a:r>
            <a:b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(&lt;10 mA @ 10 MeV)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90% polarization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life time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B567DEA-642D-4C5F-8B5A-28C8E9E95E39}"/>
              </a:ext>
            </a:extLst>
          </p:cNvPr>
          <p:cNvGrpSpPr/>
          <p:nvPr/>
        </p:nvGrpSpPr>
        <p:grpSpPr>
          <a:xfrm>
            <a:off x="90702" y="2858387"/>
            <a:ext cx="8626578" cy="3588063"/>
            <a:chOff x="90702" y="2824522"/>
            <a:chExt cx="8626578" cy="35880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81653B-9C38-4A56-8764-0FAB31B4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02" y="2867453"/>
              <a:ext cx="8626578" cy="35251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A14242-C213-4DC9-A996-A38E0DF0A3C7}"/>
                </a:ext>
              </a:extLst>
            </p:cNvPr>
            <p:cNvSpPr/>
            <p:nvPr/>
          </p:nvSpPr>
          <p:spPr>
            <a:xfrm>
              <a:off x="6765737" y="2824522"/>
              <a:ext cx="1521013" cy="210143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EDB836-3BB1-479D-A789-55A29A5F2A2A}"/>
                </a:ext>
              </a:extLst>
            </p:cNvPr>
            <p:cNvSpPr/>
            <p:nvPr/>
          </p:nvSpPr>
          <p:spPr>
            <a:xfrm>
              <a:off x="1659687" y="6182093"/>
              <a:ext cx="960383" cy="230492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EF5310-CFCE-414F-8341-2B768BF914F0}"/>
                </a:ext>
              </a:extLst>
            </p:cNvPr>
            <p:cNvSpPr/>
            <p:nvPr/>
          </p:nvSpPr>
          <p:spPr>
            <a:xfrm>
              <a:off x="965563" y="5770939"/>
              <a:ext cx="533426" cy="641646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5F163F-470E-475C-939F-D24ACBBFFB4A}"/>
                </a:ext>
              </a:extLst>
            </p:cNvPr>
            <p:cNvSpPr/>
            <p:nvPr/>
          </p:nvSpPr>
          <p:spPr>
            <a:xfrm rot="20552803">
              <a:off x="6210675" y="3624229"/>
              <a:ext cx="846172" cy="31180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8C860A4-E920-473A-A156-834681EDE290}"/>
                </a:ext>
              </a:extLst>
            </p:cNvPr>
            <p:cNvSpPr/>
            <p:nvPr/>
          </p:nvSpPr>
          <p:spPr>
            <a:xfrm>
              <a:off x="5824220" y="4239631"/>
              <a:ext cx="1272746" cy="20005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Target Test Area</a:t>
              </a:r>
              <a:endParaRPr lang="en-US" sz="1300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49A93DF-FEA3-4CE0-ABCF-C0AC8CCB7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146" y="3969683"/>
              <a:ext cx="62667" cy="24525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04D446F6-807A-45B3-8CB5-5F926484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601" y="6467336"/>
            <a:ext cx="5223851" cy="311322"/>
          </a:xfrm>
        </p:spPr>
        <p:txBody>
          <a:bodyPr/>
          <a:lstStyle/>
          <a:p>
            <a:r>
              <a:rPr lang="en-US" dirty="0"/>
              <a:t>A. Ushakov, US-Japan Collaboration Meeting, Feb 25-26, 2025, SLAC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0A2F8C-1C86-4D3F-A2F6-47D7DD60028E}"/>
              </a:ext>
            </a:extLst>
          </p:cNvPr>
          <p:cNvSpPr txBox="1"/>
          <p:nvPr/>
        </p:nvSpPr>
        <p:spPr>
          <a:xfrm>
            <a:off x="8802401" y="2879865"/>
            <a:ext cx="3264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 Habet, PhD Thesis, Dec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25A5BAB-2213-4E01-8BA6-628C920A6F2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865646" y="3245511"/>
              <a:ext cx="313456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0009">
                      <a:extLst>
                        <a:ext uri="{9D8B030D-6E8A-4147-A177-3AD203B41FA5}">
                          <a16:colId xmlns:a16="http://schemas.microsoft.com/office/drawing/2014/main" val="1491595430"/>
                        </a:ext>
                      </a:extLst>
                    </a:gridCol>
                    <a:gridCol w="762025">
                      <a:extLst>
                        <a:ext uri="{9D8B030D-6E8A-4147-A177-3AD203B41FA5}">
                          <a16:colId xmlns:a16="http://schemas.microsoft.com/office/drawing/2014/main" val="3289419132"/>
                        </a:ext>
                      </a:extLst>
                    </a:gridCol>
                    <a:gridCol w="772531">
                      <a:extLst>
                        <a:ext uri="{9D8B030D-6E8A-4147-A177-3AD203B41FA5}">
                          <a16:colId xmlns:a16="http://schemas.microsoft.com/office/drawing/2014/main" val="15974693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Simul.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Goal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9008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[MeV]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123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33691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[nA]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170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8392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Polarization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60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75291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0.6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311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[ps]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77959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𝑛𝑥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[</a:t>
                          </a:r>
                          <a:r>
                            <a:rPr lang="en-US" sz="1600" dirty="0" err="1"/>
                            <a:t>m·rad</a:t>
                          </a:r>
                          <a:r>
                            <a:rPr lang="en-US" sz="1600" dirty="0"/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1.5e-3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4e-5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0643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25A5BAB-2213-4E01-8BA6-628C920A6F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477905"/>
                  </p:ext>
                </p:extLst>
              </p:nvPr>
            </p:nvGraphicFramePr>
            <p:xfrm>
              <a:off x="8865646" y="3245511"/>
              <a:ext cx="313456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0009">
                      <a:extLst>
                        <a:ext uri="{9D8B030D-6E8A-4147-A177-3AD203B41FA5}">
                          <a16:colId xmlns:a16="http://schemas.microsoft.com/office/drawing/2014/main" val="1491595430"/>
                        </a:ext>
                      </a:extLst>
                    </a:gridCol>
                    <a:gridCol w="762025">
                      <a:extLst>
                        <a:ext uri="{9D8B030D-6E8A-4147-A177-3AD203B41FA5}">
                          <a16:colId xmlns:a16="http://schemas.microsoft.com/office/drawing/2014/main" val="3289419132"/>
                        </a:ext>
                      </a:extLst>
                    </a:gridCol>
                    <a:gridCol w="772531">
                      <a:extLst>
                        <a:ext uri="{9D8B030D-6E8A-4147-A177-3AD203B41FA5}">
                          <a16:colId xmlns:a16="http://schemas.microsoft.com/office/drawing/2014/main" val="15974693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Simul.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Goal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9008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[MeV]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123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33691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[nA]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170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8392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Polarization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60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75291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80" t="-401639" r="-97338" b="-2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0.6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311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80" t="-501639" r="-97338" b="-1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000"/>
                              </a:solidFill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77959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80" t="-601639" r="-97338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1.5e-3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4e-5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06430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B9FD834-54C6-4ECE-AC24-18E4915A733C}"/>
              </a:ext>
            </a:extLst>
          </p:cNvPr>
          <p:cNvSpPr/>
          <p:nvPr/>
        </p:nvSpPr>
        <p:spPr>
          <a:xfrm>
            <a:off x="1864336" y="2578948"/>
            <a:ext cx="339387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Scheme of e</a:t>
            </a:r>
            <a:r>
              <a:rPr lang="en-US" sz="1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Injector at LERF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1926E2-5DEC-4DDE-8BCB-325C0A082E29}"/>
              </a:ext>
            </a:extLst>
          </p:cNvPr>
          <p:cNvSpPr/>
          <p:nvPr/>
        </p:nvSpPr>
        <p:spPr>
          <a:xfrm>
            <a:off x="8382549" y="899321"/>
            <a:ext cx="3713461" cy="147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LDRD “A high-intensity, polarized-beam prototype </a:t>
            </a:r>
            <a:r>
              <a:rPr lang="en-US" sz="1600" dirty="0" err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Ce</a:t>
            </a:r>
            <a:r>
              <a:rPr lang="en-US" sz="1600" baseline="30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 positron source”, </a:t>
            </a:r>
            <a:b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M. Bruker, proposal awarded, </a:t>
            </a:r>
            <a:b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FY25-FY26</a:t>
            </a:r>
          </a:p>
        </p:txBody>
      </p:sp>
    </p:spTree>
    <p:extLst>
      <p:ext uri="{BB962C8B-B14F-4D97-AF65-F5344CB8AC3E}">
        <p14:creationId xmlns:p14="http://schemas.microsoft.com/office/powerpoint/2010/main" val="1767297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62709"/>
            <a:ext cx="11441188" cy="487490"/>
          </a:xfrm>
        </p:spPr>
        <p:txBody>
          <a:bodyPr>
            <a:normAutofit/>
          </a:bodyPr>
          <a:lstStyle/>
          <a:p>
            <a:r>
              <a:rPr lang="en-US" dirty="0"/>
              <a:t>Polarization vs Energy at End of e</a:t>
            </a:r>
            <a:r>
              <a:rPr lang="en-US" baseline="30000" dirty="0"/>
              <a:t>+</a:t>
            </a:r>
            <a:r>
              <a:rPr lang="en-US" dirty="0"/>
              <a:t>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9BBCF-30BC-4124-B1A2-7AB7EC9E15BA}"/>
              </a:ext>
            </a:extLst>
          </p:cNvPr>
          <p:cNvSpPr/>
          <p:nvPr/>
        </p:nvSpPr>
        <p:spPr>
          <a:xfrm>
            <a:off x="1847552" y="1449748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D9867-8453-46B4-8904-2C817D798084}"/>
              </a:ext>
            </a:extLst>
          </p:cNvPr>
          <p:cNvSpPr/>
          <p:nvPr/>
        </p:nvSpPr>
        <p:spPr>
          <a:xfrm>
            <a:off x="7992521" y="144974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E9C04-6729-4472-8B5A-087A58B7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03" y="1901553"/>
            <a:ext cx="5669433" cy="3759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CFA93-6AF6-4A0C-AB3D-C19E81A8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64" y="1903343"/>
            <a:ext cx="5669433" cy="37563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33F87F1-2440-4655-8792-B70A660B2D3F}"/>
              </a:ext>
            </a:extLst>
          </p:cNvPr>
          <p:cNvGrpSpPr/>
          <p:nvPr/>
        </p:nvGrpSpPr>
        <p:grpSpPr>
          <a:xfrm>
            <a:off x="1519332" y="5827124"/>
            <a:ext cx="9536611" cy="334194"/>
            <a:chOff x="1519332" y="5573124"/>
            <a:chExt cx="9536611" cy="3341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22D920-C217-4A2A-BCF2-F1967169ED51}"/>
                    </a:ext>
                  </a:extLst>
                </p:cNvPr>
                <p:cNvSpPr txBox="1"/>
                <p:nvPr/>
              </p:nvSpPr>
              <p:spPr>
                <a:xfrm>
                  <a:off x="1519332" y="5586333"/>
                  <a:ext cx="170117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 smtClean="0">
                                <a:solidFill>
                                  <a:srgbClr val="277D4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rgbClr val="277D4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rgbClr val="277D4A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rgbClr val="277D4A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b>
                            </m:sSub>
                          </m:e>
                        </m:d>
                        <m:r>
                          <a:rPr lang="en-US" sz="2000" b="1" i="1" smtClean="0">
                            <a:solidFill>
                              <a:srgbClr val="277D4A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rgbClr val="277D4A"/>
                            </a:solidFill>
                            <a:latin typeface="Cambria Math" panose="02040503050406030204" pitchFamily="18" charset="0"/>
                          </a:rPr>
                          <m:t>𝟕𝟎</m:t>
                        </m:r>
                        <m:r>
                          <a:rPr lang="en-US" sz="2000" b="1" i="1" smtClean="0">
                            <a:solidFill>
                              <a:srgbClr val="277D4A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1" i="1" smtClean="0">
                            <a:solidFill>
                              <a:srgbClr val="277D4A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rgbClr val="277D4A"/>
                            </a:solidFill>
                            <a:latin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000" b="1" dirty="0">
                    <a:solidFill>
                      <a:srgbClr val="277D4A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22D920-C217-4A2A-BCF2-F1967169E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332" y="5586333"/>
                  <a:ext cx="1701171" cy="307777"/>
                </a:xfrm>
                <a:prstGeom prst="rect">
                  <a:avLst/>
                </a:prstGeom>
                <a:blipFill>
                  <a:blip r:embed="rId4"/>
                  <a:stretch>
                    <a:fillRect r="-3584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0B8E31E-B785-49AF-9C36-D9DAAD95413E}"/>
                    </a:ext>
                  </a:extLst>
                </p:cNvPr>
                <p:cNvSpPr txBox="1"/>
                <p:nvPr/>
              </p:nvSpPr>
              <p:spPr>
                <a:xfrm>
                  <a:off x="7450374" y="5586333"/>
                  <a:ext cx="1564339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=26.1 %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0B8E31E-B785-49AF-9C36-D9DAAD954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0374" y="5586333"/>
                  <a:ext cx="1564339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3891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3EEA3D5-BE72-4303-A98A-650C195F2D3A}"/>
                    </a:ext>
                  </a:extLst>
                </p:cNvPr>
                <p:cNvSpPr txBox="1"/>
                <p:nvPr/>
              </p:nvSpPr>
              <p:spPr>
                <a:xfrm>
                  <a:off x="3529971" y="5573124"/>
                  <a:ext cx="1353896" cy="3341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=8.2 %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3EEA3D5-BE72-4303-A98A-650C195F2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71" y="5573124"/>
                  <a:ext cx="1353896" cy="334194"/>
                </a:xfrm>
                <a:prstGeom prst="rect">
                  <a:avLst/>
                </a:prstGeom>
                <a:blipFill>
                  <a:blip r:embed="rId6"/>
                  <a:stretch>
                    <a:fillRect l="-1802" r="-4505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1285544-FE40-4202-9E43-0F424C76937F}"/>
                    </a:ext>
                  </a:extLst>
                </p:cNvPr>
                <p:cNvSpPr txBox="1"/>
                <p:nvPr/>
              </p:nvSpPr>
              <p:spPr>
                <a:xfrm>
                  <a:off x="9559379" y="5573124"/>
                  <a:ext cx="1496564" cy="3341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=14.7 %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1285544-FE40-4202-9E43-0F424C7693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9379" y="5573124"/>
                  <a:ext cx="1496564" cy="334194"/>
                </a:xfrm>
                <a:prstGeom prst="rect">
                  <a:avLst/>
                </a:prstGeom>
                <a:blipFill>
                  <a:blip r:embed="rId7"/>
                  <a:stretch>
                    <a:fillRect l="-1626" r="-4065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428025B-5297-4DFD-B9C6-985AA46B8F20}"/>
              </a:ext>
            </a:extLst>
          </p:cNvPr>
          <p:cNvSpPr txBox="1"/>
          <p:nvPr/>
        </p:nvSpPr>
        <p:spPr>
          <a:xfrm>
            <a:off x="3959197" y="958052"/>
            <a:ext cx="4273607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of drive e</a:t>
            </a:r>
            <a:r>
              <a:rPr lang="en-US" sz="2000" baseline="30000" dirty="0">
                <a:latin typeface="Arial" panose="020B0604020202020204" pitchFamily="34" charset="0"/>
              </a:rPr>
              <a:t>‒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of 90%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96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49372"/>
            <a:ext cx="11285837" cy="48749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45493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working on concept of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Realistic field of capture solenoid has been used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Different capture solenoids (NC and SC) were considered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Start-to-end tracking was performed</a:t>
            </a: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en-US" sz="2000" dirty="0">
                <a:latin typeface="Arial"/>
                <a:cs typeface="Arial"/>
              </a:rPr>
              <a:t>Next steps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Continue optimization of e</a:t>
            </a:r>
            <a:r>
              <a:rPr lang="en-US" sz="2000" baseline="30000" dirty="0">
                <a:latin typeface="Arial"/>
                <a:cs typeface="Arial"/>
              </a:rPr>
              <a:t>+</a:t>
            </a:r>
            <a:r>
              <a:rPr lang="en-US" sz="2000" dirty="0">
                <a:latin typeface="Arial"/>
                <a:cs typeface="Arial"/>
              </a:rPr>
              <a:t> beamline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Design bunch compressor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Design emittance filter (beam cooling system)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84FF0FE-1B2B-46D1-921F-EE08E0C0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/>
              <a:t>Backup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86A97FC-98B4-4F1E-9585-7FEAC027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93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F6ADF8-8337-4B02-83ED-632CB15B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6" y="797728"/>
            <a:ext cx="12016739" cy="226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01429A-1508-43D7-A07D-8A34674EA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85" y="3683827"/>
            <a:ext cx="4114800" cy="2729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6141C-0F41-4F72-8E62-B84B18FD0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516" y="3658326"/>
            <a:ext cx="4114800" cy="2780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Dispersion along Beamline (NC Solenoid) and Kept Low at End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84DB52-A286-4A47-8247-CCB71B480125}"/>
              </a:ext>
            </a:extLst>
          </p:cNvPr>
          <p:cNvSpPr/>
          <p:nvPr/>
        </p:nvSpPr>
        <p:spPr>
          <a:xfrm>
            <a:off x="2412949" y="3314495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AE25E0-1445-4E02-8255-F9ED07049A5E}"/>
              </a:ext>
            </a:extLst>
          </p:cNvPr>
          <p:cNvSpPr/>
          <p:nvPr/>
        </p:nvSpPr>
        <p:spPr>
          <a:xfrm>
            <a:off x="7427126" y="3315564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48B71A-6695-43FE-A1E9-E9470D503270}"/>
                  </a:ext>
                </a:extLst>
              </p:cNvPr>
              <p:cNvSpPr/>
              <p:nvPr/>
            </p:nvSpPr>
            <p:spPr>
              <a:xfrm>
                <a:off x="149112" y="4545230"/>
                <a:ext cx="1035283" cy="596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48B71A-6695-43FE-A1E9-E9470D503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12" y="4545230"/>
                <a:ext cx="1035283" cy="596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210ACDF-2346-4F1B-A623-3D3DE87FD17A}"/>
              </a:ext>
            </a:extLst>
          </p:cNvPr>
          <p:cNvSpPr/>
          <p:nvPr/>
        </p:nvSpPr>
        <p:spPr>
          <a:xfrm>
            <a:off x="269593" y="4141155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Dipole:</a:t>
            </a:r>
          </a:p>
        </p:txBody>
      </p:sp>
    </p:spTree>
    <p:extLst>
      <p:ext uri="{BB962C8B-B14F-4D97-AF65-F5344CB8AC3E}">
        <p14:creationId xmlns:p14="http://schemas.microsoft.com/office/powerpoint/2010/main" val="664077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86A1C0-A6AE-422E-A749-6DECE1DB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764" y="1712918"/>
            <a:ext cx="5529891" cy="3762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01F022-6588-4823-A608-9B0AED59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45" y="1714998"/>
            <a:ext cx="5529891" cy="3759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62709"/>
            <a:ext cx="11441188" cy="487490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Exiting Target Captured and Transported up to the End of C100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CFAFC6-98D5-4461-A5FC-B94E8994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9BBCF-30BC-4124-B1A2-7AB7EC9E15BA}"/>
              </a:ext>
            </a:extLst>
          </p:cNvPr>
          <p:cNvSpPr/>
          <p:nvPr/>
        </p:nvSpPr>
        <p:spPr>
          <a:xfrm>
            <a:off x="1847552" y="1268236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D9867-8453-46B4-8904-2C817D798084}"/>
              </a:ext>
            </a:extLst>
          </p:cNvPr>
          <p:cNvSpPr/>
          <p:nvPr/>
        </p:nvSpPr>
        <p:spPr>
          <a:xfrm>
            <a:off x="7992521" y="126823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208668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2" y="163449"/>
            <a:ext cx="11633352" cy="487490"/>
          </a:xfrm>
        </p:spPr>
        <p:txBody>
          <a:bodyPr>
            <a:normAutofit/>
          </a:bodyPr>
          <a:lstStyle/>
          <a:p>
            <a:r>
              <a:rPr lang="en-US" dirty="0"/>
              <a:t>Distribution of Power Deposed by 1 mA @ 120 MeV </a:t>
            </a:r>
            <a:r>
              <a:rPr lang="en-US" dirty="0">
                <a:latin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</a:rPr>
              <a:t>‒</a:t>
            </a:r>
            <a:r>
              <a:rPr lang="en-US" dirty="0"/>
              <a:t> Beam (FLUKA)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F9563-7D6E-44FA-93CB-8FE3BCDD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106"/>
              </p:ext>
            </p:extLst>
          </p:nvPr>
        </p:nvGraphicFramePr>
        <p:xfrm>
          <a:off x="7144047" y="871673"/>
          <a:ext cx="4743113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36">
                  <a:extLst>
                    <a:ext uri="{9D8B030D-6E8A-4147-A177-3AD203B41FA5}">
                      <a16:colId xmlns:a16="http://schemas.microsoft.com/office/drawing/2014/main" val="1196342592"/>
                    </a:ext>
                  </a:extLst>
                </a:gridCol>
                <a:gridCol w="1229377">
                  <a:extLst>
                    <a:ext uri="{9D8B030D-6E8A-4147-A177-3AD203B41FA5}">
                      <a16:colId xmlns:a16="http://schemas.microsoft.com/office/drawing/2014/main" val="2966868393"/>
                    </a:ext>
                  </a:extLst>
                </a:gridCol>
              </a:tblGrid>
              <a:tr h="293689"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23017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1873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90982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9716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6753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inside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77670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TZM Absorber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(99.4% Mo, 0.5%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0.1%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3997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upstream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054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 around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21343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98919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Absorbed 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115.56</a:t>
                      </a:r>
                      <a:b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(96.3%)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61724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Power at z = 275 cm, r &lt; 3cm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9894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53EA8C-C8BB-4187-A978-51563A5B2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185382"/>
              </p:ext>
            </p:extLst>
          </p:nvPr>
        </p:nvGraphicFramePr>
        <p:xfrm>
          <a:off x="7153614" y="4772363"/>
          <a:ext cx="4733546" cy="159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1262">
                  <a:extLst>
                    <a:ext uri="{9D8B030D-6E8A-4147-A177-3AD203B41FA5}">
                      <a16:colId xmlns:a16="http://schemas.microsoft.com/office/drawing/2014/main" val="1431703023"/>
                    </a:ext>
                  </a:extLst>
                </a:gridCol>
                <a:gridCol w="962412">
                  <a:extLst>
                    <a:ext uri="{9D8B030D-6E8A-4147-A177-3AD203B41FA5}">
                      <a16:colId xmlns:a16="http://schemas.microsoft.com/office/drawing/2014/main" val="4147321968"/>
                    </a:ext>
                  </a:extLst>
                </a:gridCol>
                <a:gridCol w="993259">
                  <a:extLst>
                    <a:ext uri="{9D8B030D-6E8A-4147-A177-3AD203B41FA5}">
                      <a16:colId xmlns:a16="http://schemas.microsoft.com/office/drawing/2014/main" val="1988619646"/>
                    </a:ext>
                  </a:extLst>
                </a:gridCol>
                <a:gridCol w="916613">
                  <a:extLst>
                    <a:ext uri="{9D8B030D-6E8A-4147-A177-3AD203B41FA5}">
                      <a16:colId xmlns:a16="http://schemas.microsoft.com/office/drawing/2014/main" val="3400797383"/>
                    </a:ext>
                  </a:extLst>
                </a:gridCol>
              </a:tblGrid>
              <a:tr h="28411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Photons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751546"/>
                  </a:ext>
                </a:extLst>
              </a:tr>
              <a:tr h="305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Yield per primary e</a:t>
                      </a:r>
                      <a:r>
                        <a:rPr lang="en-US" sz="1400" u="none" strike="noStrike" baseline="30000" dirty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140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0.123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0.029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18159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Mean Energy [MeV]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12.7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49.6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35.7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extLst>
                  <a:ext uri="{0D108BD9-81ED-4DB2-BD59-A6C34878D82A}">
                    <a16:rowId xmlns:a16="http://schemas.microsoft.com/office/drawing/2014/main" val="1299654233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Power [kW]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1.44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0.19</a:t>
                      </a: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56757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Fraction in Total Beam Power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49.1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44.9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6.0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96997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FEA434-C0F2-4627-B246-100DC2022AB4}"/>
              </a:ext>
            </a:extLst>
          </p:cNvPr>
          <p:cNvCxnSpPr>
            <a:cxnSpLocks/>
          </p:cNvCxnSpPr>
          <p:nvPr/>
        </p:nvCxnSpPr>
        <p:spPr>
          <a:xfrm flipV="1">
            <a:off x="3836237" y="3056235"/>
            <a:ext cx="2392331" cy="36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9B64338-C214-4672-B244-B4D26B72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7" y="1440866"/>
            <a:ext cx="6561632" cy="313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59928-D77E-419E-A649-9978EE520884}"/>
              </a:ext>
            </a:extLst>
          </p:cNvPr>
          <p:cNvSpPr txBox="1"/>
          <p:nvPr/>
        </p:nvSpPr>
        <p:spPr>
          <a:xfrm>
            <a:off x="1425438" y="2501181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93F81-4975-4805-81E1-A3F555F690A4}"/>
              </a:ext>
            </a:extLst>
          </p:cNvPr>
          <p:cNvSpPr txBox="1"/>
          <p:nvPr/>
        </p:nvSpPr>
        <p:spPr>
          <a:xfrm>
            <a:off x="1420628" y="3169438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6E38B-2E30-4A51-92BD-A3D95DF05F51}"/>
              </a:ext>
            </a:extLst>
          </p:cNvPr>
          <p:cNvSpPr txBox="1"/>
          <p:nvPr/>
        </p:nvSpPr>
        <p:spPr>
          <a:xfrm rot="16200000">
            <a:off x="3114281" y="274287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C9B92-14C2-40F0-94FF-762DA8501BE8}"/>
              </a:ext>
            </a:extLst>
          </p:cNvPr>
          <p:cNvSpPr txBox="1"/>
          <p:nvPr/>
        </p:nvSpPr>
        <p:spPr>
          <a:xfrm rot="16200000">
            <a:off x="2670156" y="214244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841FE-775C-4513-8229-EB45C0DB3AC8}"/>
              </a:ext>
            </a:extLst>
          </p:cNvPr>
          <p:cNvSpPr txBox="1"/>
          <p:nvPr/>
        </p:nvSpPr>
        <p:spPr>
          <a:xfrm>
            <a:off x="1342469" y="4469046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DD0FC-107B-4FC7-B681-6ADE5151F591}"/>
              </a:ext>
            </a:extLst>
          </p:cNvPr>
          <p:cNvSpPr txBox="1"/>
          <p:nvPr/>
        </p:nvSpPr>
        <p:spPr>
          <a:xfrm rot="10800000" flipV="1">
            <a:off x="3933225" y="3414353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Cavity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6B2DF-57E3-418A-83B1-A3B177040C9D}"/>
              </a:ext>
            </a:extLst>
          </p:cNvPr>
          <p:cNvSpPr txBox="1"/>
          <p:nvPr/>
        </p:nvSpPr>
        <p:spPr>
          <a:xfrm>
            <a:off x="1495329" y="179601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7840F-D871-4CA4-8100-EDF0403B6924}"/>
              </a:ext>
            </a:extLst>
          </p:cNvPr>
          <p:cNvCxnSpPr>
            <a:cxnSpLocks/>
          </p:cNvCxnSpPr>
          <p:nvPr/>
        </p:nvCxnSpPr>
        <p:spPr>
          <a:xfrm>
            <a:off x="5345717" y="4023862"/>
            <a:ext cx="0" cy="10154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2882E30-E604-4673-8C0C-128B6E13CC88}"/>
              </a:ext>
            </a:extLst>
          </p:cNvPr>
          <p:cNvSpPr txBox="1"/>
          <p:nvPr/>
        </p:nvSpPr>
        <p:spPr>
          <a:xfrm>
            <a:off x="4063068" y="2514888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317E33-C8E3-4DD3-B5E5-ACC5983BDD00}"/>
              </a:ext>
            </a:extLst>
          </p:cNvPr>
          <p:cNvCxnSpPr>
            <a:cxnSpLocks/>
          </p:cNvCxnSpPr>
          <p:nvPr/>
        </p:nvCxnSpPr>
        <p:spPr>
          <a:xfrm flipH="1" flipV="1">
            <a:off x="1054284" y="4074635"/>
            <a:ext cx="468527" cy="40993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0A7D7-70AA-4238-AB39-BB0BD727FB61}"/>
              </a:ext>
            </a:extLst>
          </p:cNvPr>
          <p:cNvSpPr txBox="1"/>
          <p:nvPr/>
        </p:nvSpPr>
        <p:spPr>
          <a:xfrm>
            <a:off x="117058" y="4417655"/>
            <a:ext cx="11541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CB2784-FB86-4BFE-BF73-225BE8CD6C7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94139" y="3760399"/>
            <a:ext cx="178615" cy="6572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567A77-959A-48B7-8F07-729FA9C1365B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1798329" cy="54245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FB9678-BCEA-4148-970B-1B558298EE2E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2334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2BF6B1-9E11-4258-9F37-B529BA6B6858}"/>
              </a:ext>
            </a:extLst>
          </p:cNvPr>
          <p:cNvSpPr/>
          <p:nvPr/>
        </p:nvSpPr>
        <p:spPr>
          <a:xfrm>
            <a:off x="7063408" y="3928863"/>
            <a:ext cx="4926229" cy="54245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E31332B2-6F94-481E-9BDD-55FA188A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2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54621"/>
            <a:ext cx="11426818" cy="487490"/>
          </a:xfrm>
        </p:spPr>
        <p:txBody>
          <a:bodyPr>
            <a:normAutofit/>
          </a:bodyPr>
          <a:lstStyle/>
          <a:p>
            <a:r>
              <a:rPr lang="en-US" dirty="0"/>
              <a:t>Simulation Model of e</a:t>
            </a:r>
            <a:r>
              <a:rPr lang="en-US" baseline="30000" dirty="0"/>
              <a:t>+</a:t>
            </a:r>
            <a:r>
              <a:rPr lang="en-US" dirty="0"/>
              <a:t> Injector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39368B-7C8B-4F07-8E0D-22DB1E2DD509}"/>
              </a:ext>
            </a:extLst>
          </p:cNvPr>
          <p:cNvSpPr txBox="1"/>
          <p:nvPr/>
        </p:nvSpPr>
        <p:spPr>
          <a:xfrm>
            <a:off x="411893" y="4510774"/>
            <a:ext cx="565093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Start-to-end simulations (Geant4 + elegant)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1600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generated by 1 mA @ 120 MeV e</a:t>
            </a:r>
            <a:r>
              <a:rPr lang="en-US" sz="1600" baseline="30000" dirty="0">
                <a:solidFill>
                  <a:srgbClr val="000000"/>
                </a:solidFill>
                <a:latin typeface="Arial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in W target with</a:t>
            </a:r>
            <a:br>
              <a:rPr lang="en-US" sz="1600" dirty="0">
                <a:solidFill>
                  <a:srgbClr val="000000"/>
                </a:solidFill>
                <a:latin typeface="Arial"/>
              </a:rPr>
            </a:br>
            <a:r>
              <a:rPr lang="en-US" sz="1600" dirty="0">
                <a:solidFill>
                  <a:srgbClr val="000000"/>
                </a:solidFill>
                <a:latin typeface="Arial"/>
              </a:rPr>
              <a:t>thickness of 4 mm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Considered NC and SC focusing solenoids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NC SW standing wave capture cavity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6B085-29EC-4CFA-8184-0A6A530017AE}"/>
              </a:ext>
            </a:extLst>
          </p:cNvPr>
          <p:cNvSpPr txBox="1"/>
          <p:nvPr/>
        </p:nvSpPr>
        <p:spPr>
          <a:xfrm>
            <a:off x="6599045" y="4519030"/>
            <a:ext cx="513598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Added quads to energy selection chicane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Added matching sections before and after chicane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1600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accelerated to 123 MeV in C100 cryomodule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Bunch compression is not yet implemented/studied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1B7A243-4966-47EC-8298-48D65DF8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F4128-B266-457A-8CF5-F681BCC61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31"/>
          <a:stretch/>
        </p:blipFill>
        <p:spPr>
          <a:xfrm>
            <a:off x="141768" y="843254"/>
            <a:ext cx="1854098" cy="1472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B09E40-DCEA-4221-A18C-604F71376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27"/>
          <a:stretch/>
        </p:blipFill>
        <p:spPr>
          <a:xfrm>
            <a:off x="2110211" y="854818"/>
            <a:ext cx="1816571" cy="1472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A04E99-86F2-4590-8D24-AF097E993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71"/>
          <a:stretch/>
        </p:blipFill>
        <p:spPr>
          <a:xfrm>
            <a:off x="10357128" y="854818"/>
            <a:ext cx="1693104" cy="15165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4C13F2-6C11-4E4D-BCEE-55EC625B0122}"/>
              </a:ext>
            </a:extLst>
          </p:cNvPr>
          <p:cNvGrpSpPr/>
          <p:nvPr/>
        </p:nvGrpSpPr>
        <p:grpSpPr>
          <a:xfrm>
            <a:off x="87631" y="2006022"/>
            <a:ext cx="12016739" cy="2111811"/>
            <a:chOff x="87631" y="2006022"/>
            <a:chExt cx="12016739" cy="21118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31" y="2006022"/>
              <a:ext cx="12016739" cy="211181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9737C1B-9F22-49BB-B1FA-14E542B16DE2}"/>
                </a:ext>
              </a:extLst>
            </p:cNvPr>
            <p:cNvCxnSpPr/>
            <p:nvPr/>
          </p:nvCxnSpPr>
          <p:spPr>
            <a:xfrm flipV="1">
              <a:off x="612475" y="2199736"/>
              <a:ext cx="0" cy="1086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32366F0-50F8-4ED1-9B86-0E4BF2002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251" y="2371344"/>
              <a:ext cx="0" cy="10310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9DB0CF-0CB3-443A-A1BE-B576FD2238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81460" y="2371344"/>
              <a:ext cx="306152" cy="9751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7AA777-4FF7-41FA-B051-B29A471F0996}"/>
              </a:ext>
            </a:extLst>
          </p:cNvPr>
          <p:cNvSpPr txBox="1"/>
          <p:nvPr/>
        </p:nvSpPr>
        <p:spPr>
          <a:xfrm>
            <a:off x="4240972" y="1212971"/>
            <a:ext cx="2789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 of e</a:t>
            </a:r>
            <a:r>
              <a:rPr lang="en-US" sz="2000" b="1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</p:txBody>
      </p:sp>
    </p:spTree>
    <p:extLst>
      <p:ext uri="{BB962C8B-B14F-4D97-AF65-F5344CB8AC3E}">
        <p14:creationId xmlns:p14="http://schemas.microsoft.com/office/powerpoint/2010/main" val="123934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54621"/>
            <a:ext cx="11426818" cy="487490"/>
          </a:xfrm>
        </p:spPr>
        <p:txBody>
          <a:bodyPr>
            <a:normAutofit/>
          </a:bodyPr>
          <a:lstStyle/>
          <a:p>
            <a:r>
              <a:rPr lang="en-US" dirty="0"/>
              <a:t>Simulation Model of e</a:t>
            </a:r>
            <a:r>
              <a:rPr lang="en-US" baseline="30000" dirty="0"/>
              <a:t>+</a:t>
            </a:r>
            <a:r>
              <a:rPr lang="en-US" dirty="0"/>
              <a:t> Injector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39368B-7C8B-4F07-8E0D-22DB1E2DD509}"/>
              </a:ext>
            </a:extLst>
          </p:cNvPr>
          <p:cNvSpPr txBox="1"/>
          <p:nvPr/>
        </p:nvSpPr>
        <p:spPr>
          <a:xfrm>
            <a:off x="160986" y="2889428"/>
            <a:ext cx="4881093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Different NC and SC options for focusing solenoid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1.6 T NC solenoid with 41 cm coil length (field map provided by Jay Benesch)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2.5 T SC solenoid with 25 cm length (simplified model, elegant)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Capture cavity: 1.497 MHz, 11 cells, 4 cm iris radius, 4 MV/m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Chicane: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Bending angle of rectangular dipoles: 0.2 rad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5 cm quad half width, 5 cm radius of beam pipe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Rectangular collimators: 1.5 cm X half width, 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5 cm Y half width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1B7A243-4966-47EC-8298-48D65DF8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3D0D89-3480-4493-9FD7-CA93E6679DDD}"/>
              </a:ext>
            </a:extLst>
          </p:cNvPr>
          <p:cNvGrpSpPr/>
          <p:nvPr/>
        </p:nvGrpSpPr>
        <p:grpSpPr>
          <a:xfrm>
            <a:off x="160986" y="789802"/>
            <a:ext cx="12031014" cy="1954381"/>
            <a:chOff x="160986" y="789802"/>
            <a:chExt cx="12031014" cy="19543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7454" r="-120"/>
            <a:stretch/>
          </p:blipFill>
          <p:spPr>
            <a:xfrm>
              <a:off x="160986" y="789802"/>
              <a:ext cx="12031014" cy="19543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D981C45-9C49-4CFB-AD5B-5C2BF125337C}"/>
                </a:ext>
              </a:extLst>
            </p:cNvPr>
            <p:cNvSpPr/>
            <p:nvPr/>
          </p:nvSpPr>
          <p:spPr>
            <a:xfrm>
              <a:off x="6877318" y="1493949"/>
              <a:ext cx="476519" cy="231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ADD831-1C11-475A-A3DE-1B1F4C666AC6}"/>
              </a:ext>
            </a:extLst>
          </p:cNvPr>
          <p:cNvGrpSpPr/>
          <p:nvPr/>
        </p:nvGrpSpPr>
        <p:grpSpPr>
          <a:xfrm>
            <a:off x="5368146" y="3267920"/>
            <a:ext cx="6443264" cy="3053874"/>
            <a:chOff x="5368146" y="3171335"/>
            <a:chExt cx="6443264" cy="30538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AE1E8B-9DD1-4D77-95F5-7C502B8B7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69" t="5680"/>
            <a:stretch/>
          </p:blipFill>
          <p:spPr>
            <a:xfrm rot="19457749">
              <a:off x="5368146" y="3171335"/>
              <a:ext cx="3066214" cy="30538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827D33-7823-4BFE-A9DC-3E89EA49D879}"/>
                </a:ext>
              </a:extLst>
            </p:cNvPr>
            <p:cNvGrpSpPr/>
            <p:nvPr/>
          </p:nvGrpSpPr>
          <p:grpSpPr>
            <a:xfrm>
              <a:off x="8818308" y="3534340"/>
              <a:ext cx="2993102" cy="2319998"/>
              <a:chOff x="8818308" y="3534340"/>
              <a:chExt cx="2993102" cy="231999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6469755-E666-491D-B071-8AA8BBAABEDB}"/>
                  </a:ext>
                </a:extLst>
              </p:cNvPr>
              <p:cNvGrpSpPr/>
              <p:nvPr/>
            </p:nvGrpSpPr>
            <p:grpSpPr>
              <a:xfrm>
                <a:off x="8818308" y="3879911"/>
                <a:ext cx="2993102" cy="1974427"/>
                <a:chOff x="8818308" y="3879911"/>
                <a:chExt cx="2993102" cy="197442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34644E-16A0-4E5F-9251-6A62D96731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8308" y="3879911"/>
                  <a:ext cx="2911014" cy="1974427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2E0A73F-038B-486C-9BE7-5AF81B2A2CFA}"/>
                    </a:ext>
                  </a:extLst>
                </p:cNvPr>
                <p:cNvSpPr/>
                <p:nvPr/>
              </p:nvSpPr>
              <p:spPr>
                <a:xfrm>
                  <a:off x="10326624" y="4193038"/>
                  <a:ext cx="1479892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  <a:t>41 cm Coil Solenoid </a:t>
                  </a:r>
                  <a:endParaRPr lang="en-US" sz="11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8CB528B-C743-4DCC-9B13-5524DEAC7C49}"/>
                    </a:ext>
                  </a:extLst>
                </p:cNvPr>
                <p:cNvSpPr/>
                <p:nvPr/>
              </p:nvSpPr>
              <p:spPr>
                <a:xfrm>
                  <a:off x="10557541" y="4422172"/>
                  <a:ext cx="1253869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  <a:t>1.24 m Target to </a:t>
                  </a:r>
                  <a:b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</a:br>
                  <a: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  <a:t>Cavity Distance</a:t>
                  </a:r>
                  <a:endParaRPr lang="en-US" sz="11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0F845C8-2B0A-4226-B63C-3032642D6DBC}"/>
                    </a:ext>
                  </a:extLst>
                </p:cNvPr>
                <p:cNvSpPr/>
                <p:nvPr/>
              </p:nvSpPr>
              <p:spPr>
                <a:xfrm>
                  <a:off x="10543957" y="4801981"/>
                  <a:ext cx="1242648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  <a:t>Cavity with 4 cm</a:t>
                  </a:r>
                  <a:b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</a:br>
                  <a:r>
                    <a:rPr lang="en-US" sz="1100" dirty="0">
                      <a:solidFill>
                        <a:srgbClr val="0000CC"/>
                      </a:solidFill>
                      <a:latin typeface="Arial" panose="020B0604020202020204" pitchFamily="34" charset="0"/>
                    </a:rPr>
                    <a:t>Aperture Radius </a:t>
                  </a:r>
                  <a:endParaRPr lang="en-US" sz="1100" dirty="0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35CFBB0-67CC-4FF2-9361-ACC808086900}"/>
                  </a:ext>
                </a:extLst>
              </p:cNvPr>
              <p:cNvSpPr/>
              <p:nvPr/>
            </p:nvSpPr>
            <p:spPr>
              <a:xfrm>
                <a:off x="9303049" y="3534340"/>
                <a:ext cx="22763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Profile on Beam Axis</a:t>
                </a:r>
                <a:endPara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ADA71-1027-4111-9A2C-E843650240C6}"/>
              </a:ext>
            </a:extLst>
          </p:cNvPr>
          <p:cNvSpPr/>
          <p:nvPr/>
        </p:nvSpPr>
        <p:spPr>
          <a:xfrm>
            <a:off x="5780551" y="2925701"/>
            <a:ext cx="55739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Concept of Focusing and Bucking Solenoids (Jay Benesch)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EE173D-D75C-4359-921B-CE9D818BBF9E}"/>
              </a:ext>
            </a:extLst>
          </p:cNvPr>
          <p:cNvSpPr/>
          <p:nvPr/>
        </p:nvSpPr>
        <p:spPr>
          <a:xfrm>
            <a:off x="9224340" y="5498554"/>
            <a:ext cx="18288" cy="199623"/>
          </a:xfrm>
          <a:prstGeom prst="rect">
            <a:avLst/>
          </a:prstGeom>
          <a:solidFill>
            <a:srgbClr val="BE1D1D">
              <a:alpha val="69804"/>
            </a:srgbClr>
          </a:solidFill>
          <a:ln w="6350">
            <a:solidFill>
              <a:srgbClr val="8B1212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A42BC8-6E6D-42CC-A3DF-44712586F46D}"/>
              </a:ext>
            </a:extLst>
          </p:cNvPr>
          <p:cNvCxnSpPr>
            <a:cxnSpLocks/>
          </p:cNvCxnSpPr>
          <p:nvPr/>
        </p:nvCxnSpPr>
        <p:spPr>
          <a:xfrm flipH="1">
            <a:off x="9241234" y="5329453"/>
            <a:ext cx="273606" cy="20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90DBBF2-16D9-4961-87C7-9EEE1BF1BCC5}"/>
              </a:ext>
            </a:extLst>
          </p:cNvPr>
          <p:cNvSpPr/>
          <p:nvPr/>
        </p:nvSpPr>
        <p:spPr>
          <a:xfrm>
            <a:off x="9454795" y="5143082"/>
            <a:ext cx="611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</a:rPr>
              <a:t>Target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4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46919"/>
            <a:ext cx="11285837" cy="487490"/>
          </a:xfrm>
        </p:spPr>
        <p:txBody>
          <a:bodyPr/>
          <a:lstStyle/>
          <a:p>
            <a:r>
              <a:rPr lang="en-US" dirty="0"/>
              <a:t>Capture with NC and SC Solenoid #1 and NC Cavity inside NC Solenoid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367A78-8709-4C66-933F-DF23D9BA0E3E}"/>
              </a:ext>
            </a:extLst>
          </p:cNvPr>
          <p:cNvSpPr/>
          <p:nvPr/>
        </p:nvSpPr>
        <p:spPr>
          <a:xfrm>
            <a:off x="197481" y="3260746"/>
            <a:ext cx="705523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/>
              </a:rPr>
              <a:t>Steps used for design of energy selection chicane: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/>
              </a:rPr>
              <a:t>Calculated Twiss parameters at exit of capture cavity for 60 MeV or </a:t>
            </a:r>
            <a:br>
              <a:rPr lang="en-US" sz="1600" dirty="0">
                <a:latin typeface="Arial"/>
              </a:rPr>
            </a:br>
            <a:r>
              <a:rPr lang="en-US" sz="1600" dirty="0">
                <a:latin typeface="Arial"/>
              </a:rPr>
              <a:t>20 MeV positrons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/>
              </a:rPr>
              <a:t>Defined chicane parameters (typically at chicane entrance beta X = 3 m, beta Y = 1 m, maximal dispersion at middle of chicane and low dispersion at start and end) 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/>
              </a:rPr>
              <a:t>Calculated required parameters of matching section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/>
              </a:rPr>
              <a:t>Tracked all positrons and optimized phase of SRF for lowest energy spread and highest e</a:t>
            </a:r>
            <a:r>
              <a:rPr lang="en-US" sz="1600" baseline="30000" dirty="0">
                <a:latin typeface="Arial"/>
              </a:rPr>
              <a:t>+</a:t>
            </a:r>
            <a:r>
              <a:rPr lang="en-US" sz="1600" dirty="0">
                <a:latin typeface="Arial"/>
              </a:rPr>
              <a:t> current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E6DAD14-FFA9-466E-983B-DDE81B629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728830"/>
              </p:ext>
            </p:extLst>
          </p:nvPr>
        </p:nvGraphicFramePr>
        <p:xfrm>
          <a:off x="2065553" y="989907"/>
          <a:ext cx="7978516" cy="1939225"/>
        </p:xfrm>
        <a:graphic>
          <a:graphicData uri="http://schemas.openxmlformats.org/drawingml/2006/table">
            <a:tbl>
              <a:tblPr/>
              <a:tblGrid>
                <a:gridCol w="1437679">
                  <a:extLst>
                    <a:ext uri="{9D8B030D-6E8A-4147-A177-3AD203B41FA5}">
                      <a16:colId xmlns:a16="http://schemas.microsoft.com/office/drawing/2014/main" val="3284481315"/>
                    </a:ext>
                  </a:extLst>
                </a:gridCol>
                <a:gridCol w="1336197">
                  <a:extLst>
                    <a:ext uri="{9D8B030D-6E8A-4147-A177-3AD203B41FA5}">
                      <a16:colId xmlns:a16="http://schemas.microsoft.com/office/drawing/2014/main" val="710639772"/>
                    </a:ext>
                  </a:extLst>
                </a:gridCol>
                <a:gridCol w="797368">
                  <a:extLst>
                    <a:ext uri="{9D8B030D-6E8A-4147-A177-3AD203B41FA5}">
                      <a16:colId xmlns:a16="http://schemas.microsoft.com/office/drawing/2014/main" val="4015158760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1614273794"/>
                    </a:ext>
                  </a:extLst>
                </a:gridCol>
                <a:gridCol w="1007583">
                  <a:extLst>
                    <a:ext uri="{9D8B030D-6E8A-4147-A177-3AD203B41FA5}">
                      <a16:colId xmlns:a16="http://schemas.microsoft.com/office/drawing/2014/main" val="2967831331"/>
                    </a:ext>
                  </a:extLst>
                </a:gridCol>
                <a:gridCol w="768374">
                  <a:extLst>
                    <a:ext uri="{9D8B030D-6E8A-4147-A177-3AD203B41FA5}">
                      <a16:colId xmlns:a16="http://schemas.microsoft.com/office/drawing/2014/main" val="4222985612"/>
                    </a:ext>
                  </a:extLst>
                </a:gridCol>
                <a:gridCol w="826364">
                  <a:extLst>
                    <a:ext uri="{9D8B030D-6E8A-4147-A177-3AD203B41FA5}">
                      <a16:colId xmlns:a16="http://schemas.microsoft.com/office/drawing/2014/main" val="2172333260"/>
                    </a:ext>
                  </a:extLst>
                </a:gridCol>
                <a:gridCol w="1000334">
                  <a:extLst>
                    <a:ext uri="{9D8B030D-6E8A-4147-A177-3AD203B41FA5}">
                      <a16:colId xmlns:a16="http://schemas.microsoft.com/office/drawing/2014/main" val="3144883272"/>
                    </a:ext>
                  </a:extLst>
                </a:gridCol>
              </a:tblGrid>
              <a:tr h="242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61" marR="4661" marT="466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4661" marR="4661" marT="4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Sol. #1 with </a:t>
                      </a:r>
                      <a:r>
                        <a:rPr lang="en-US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41 cm</a:t>
                      </a: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Coil </a:t>
                      </a:r>
                    </a:p>
                  </a:txBody>
                  <a:tcPr marL="4661" marR="4661" marT="4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 cm</a:t>
                      </a:r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SC Solenoid #1</a:t>
                      </a:r>
                    </a:p>
                  </a:txBody>
                  <a:tcPr marL="4661" marR="4661" marT="4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027204"/>
                  </a:ext>
                </a:extLst>
              </a:tr>
              <a:tr h="30557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γ</a:t>
                      </a:r>
                    </a:p>
                  </a:txBody>
                  <a:tcPr marL="4661" marR="4661" marT="4661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e+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1Sol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2TW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2TW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1Sol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2TW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lang="en-US" sz="15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2TW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315024"/>
                  </a:ext>
                </a:extLst>
              </a:tr>
              <a:tr h="47443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Δγ/γ = ±0.1</a:t>
                      </a:r>
                    </a:p>
                  </a:txBody>
                  <a:tcPr marL="4661" marR="4661" marT="4661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 Exit</a:t>
                      </a: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Cavity Exit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 Cavity Exit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05976"/>
                  </a:ext>
                </a:extLst>
              </a:tr>
              <a:tr h="305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61" marR="4661" marT="4661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/10M e</a:t>
                      </a:r>
                      <a:r>
                        <a:rPr lang="en-US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/10M e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4661" marR="4661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4661" marR="4661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/10M e</a:t>
                      </a:r>
                      <a:r>
                        <a:rPr lang="en-US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61" marR="4661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7662"/>
                  </a:ext>
                </a:extLst>
              </a:tr>
              <a:tr h="3055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4661" marR="83888" marT="4661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51530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1.615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0.901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43389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2.500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0.463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40189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84603"/>
                  </a:ext>
                </a:extLst>
              </a:tr>
              <a:tr h="30557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661" marR="83888" marT="4661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172960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0.542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0.321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82840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0.868</a:t>
                      </a:r>
                    </a:p>
                  </a:txBody>
                  <a:tcPr marL="4661" marR="83888" marT="4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0.130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60015</a:t>
                      </a:r>
                    </a:p>
                  </a:txBody>
                  <a:tcPr marL="4661" marR="83888" marT="4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84071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EC2038B-465C-44C4-960A-998881F6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053" y="3243686"/>
            <a:ext cx="4618961" cy="318270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2DD03FA-F986-4710-9868-358DF28D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6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D2914D-0EB5-4902-89D5-1222FCEA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38" y="3576671"/>
            <a:ext cx="4310525" cy="2799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Momentum-Time Distribution at End of NC Capture Cavity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3347049" y="2156604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5A248-BB8A-48D7-B26C-33A5AF1DE892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96BB98-C975-4157-8D36-5982F77F9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39" y="3576671"/>
            <a:ext cx="4310525" cy="27998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9145A8-36E5-41F8-B519-FF7B799AF8F6}"/>
              </a:ext>
            </a:extLst>
          </p:cNvPr>
          <p:cNvSpPr/>
          <p:nvPr/>
        </p:nvSpPr>
        <p:spPr>
          <a:xfrm>
            <a:off x="1772880" y="4553210"/>
            <a:ext cx="698175" cy="38026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FD6FC-5DE2-45A0-B778-D6FF61FB084D}"/>
              </a:ext>
            </a:extLst>
          </p:cNvPr>
          <p:cNvSpPr/>
          <p:nvPr/>
        </p:nvSpPr>
        <p:spPr>
          <a:xfrm>
            <a:off x="2131477" y="3764287"/>
            <a:ext cx="2811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Capture of 60 MeV 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Target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5188BD-4898-48F2-835D-397AF01E2B6B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0761E-EEC3-4A93-A465-3B0CC131F70F}"/>
              </a:ext>
            </a:extLst>
          </p:cNvPr>
          <p:cNvSpPr/>
          <p:nvPr/>
        </p:nvSpPr>
        <p:spPr>
          <a:xfrm>
            <a:off x="7472396" y="5304070"/>
            <a:ext cx="720383" cy="38026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AA08CA-C1AC-4D40-A5DE-6C3287CEAB7F}"/>
              </a:ext>
            </a:extLst>
          </p:cNvPr>
          <p:cNvSpPr/>
          <p:nvPr/>
        </p:nvSpPr>
        <p:spPr>
          <a:xfrm>
            <a:off x="7820313" y="3764287"/>
            <a:ext cx="2811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Capture of 20 MeV 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Target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0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55B8D88-26AB-49FA-8592-38FD3601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458" y="3584446"/>
            <a:ext cx="4516876" cy="2825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CF40D-6750-4E01-9C35-F813E388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70" y="3589248"/>
            <a:ext cx="4516874" cy="2825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XX’ Distribution at End of NC Capture Cavity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3347049" y="2156604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3F759-5898-4C6E-B841-3F89F8BFAAFE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7834A7-7F57-48F8-8EA3-57C17FB184C0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394451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830D1C-E542-4C12-BFDA-CEC37C59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3" y="3584448"/>
            <a:ext cx="4489324" cy="2802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1F89C-338C-4FB4-9403-7B70C92A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89" y="3584448"/>
            <a:ext cx="4480560" cy="2808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Momentum vs X before Collimator #1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5388574" y="1207914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0294D-BB5C-4D23-AF43-44BC1E81768C}"/>
              </a:ext>
            </a:extLst>
          </p:cNvPr>
          <p:cNvSpPr/>
          <p:nvPr/>
        </p:nvSpPr>
        <p:spPr>
          <a:xfrm>
            <a:off x="2906973" y="3650777"/>
            <a:ext cx="939959" cy="230734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4315D-DC7E-427A-879E-0EC1D5ECB900}"/>
              </a:ext>
            </a:extLst>
          </p:cNvPr>
          <p:cNvSpPr/>
          <p:nvPr/>
        </p:nvSpPr>
        <p:spPr>
          <a:xfrm>
            <a:off x="8627659" y="3650777"/>
            <a:ext cx="939959" cy="230734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AD80DA-2005-4F77-83CB-EC8A038F790D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1F0098-71F8-4C59-B83C-D0A2B592EA4F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27356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7A66C-C301-4FCC-BDA7-84F5534AF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3" y="3584447"/>
            <a:ext cx="4386260" cy="274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61E96-47CB-4ECE-B4B5-20CF6A6A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90" y="3584447"/>
            <a:ext cx="4386259" cy="2799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BAC6-6556-4A3B-8096-91BA31A5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872585"/>
            <a:ext cx="12016739" cy="211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Momentum-Time Distribution before C100 (NC Solenoid)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DC29A3-DEA5-4D45-90D6-7CC195E5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Andriy Ushakov, PWG Workshop, Mar 24, 2025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271CBC-497D-42CC-9647-B27283250F5D}"/>
              </a:ext>
            </a:extLst>
          </p:cNvPr>
          <p:cNvSpPr/>
          <p:nvPr/>
        </p:nvSpPr>
        <p:spPr>
          <a:xfrm>
            <a:off x="7562179" y="2151081"/>
            <a:ext cx="60385" cy="163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B65739-1676-45B1-9095-70F400C73A67}"/>
              </a:ext>
            </a:extLst>
          </p:cNvPr>
          <p:cNvSpPr/>
          <p:nvPr/>
        </p:nvSpPr>
        <p:spPr>
          <a:xfrm>
            <a:off x="2136919" y="317067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Polarization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BC8764-D24B-4131-B5EB-F6D06344FF50}"/>
              </a:ext>
            </a:extLst>
          </p:cNvPr>
          <p:cNvSpPr/>
          <p:nvPr/>
        </p:nvSpPr>
        <p:spPr>
          <a:xfrm>
            <a:off x="8035027" y="317067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Current Mode</a:t>
            </a:r>
          </a:p>
        </p:txBody>
      </p:sp>
    </p:spTree>
    <p:extLst>
      <p:ext uri="{BB962C8B-B14F-4D97-AF65-F5344CB8AC3E}">
        <p14:creationId xmlns:p14="http://schemas.microsoft.com/office/powerpoint/2010/main" val="1900860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3" ma:contentTypeDescription="Create a new document." ma:contentTypeScope="" ma:versionID="02cf28e49a1f032029e51a2736b97030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79a7ef58ac1fb93c702df990454a66e8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C1DE3A-A701-4560-97E7-3C91CBF05FD9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1417</TotalTime>
  <Words>1739</Words>
  <Application>Microsoft Office PowerPoint</Application>
  <PresentationFormat>Widescreen</PresentationFormat>
  <Paragraphs>421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.PingFangSC-Regular</vt:lpstr>
      <vt:lpstr>Arial</vt:lpstr>
      <vt:lpstr>Calibri</vt:lpstr>
      <vt:lpstr>Cambria Math</vt:lpstr>
      <vt:lpstr>PingFangSC-Regular</vt:lpstr>
      <vt:lpstr>Times New Roman</vt:lpstr>
      <vt:lpstr>Wingdings</vt:lpstr>
      <vt:lpstr>Office Theme</vt:lpstr>
      <vt:lpstr>Update on Ce+BAF Injector Baseline Simulations</vt:lpstr>
      <vt:lpstr>Pol. e+ Injector Critical Risk Areas mA e‒ Source, High Power Targets, Capture Cavity</vt:lpstr>
      <vt:lpstr>Simulation Model of e+ Injector</vt:lpstr>
      <vt:lpstr>Simulation Model of e+ Injector</vt:lpstr>
      <vt:lpstr>Capture with NC and SC Solenoid #1 and NC Cavity inside NC Solenoid #2 </vt:lpstr>
      <vt:lpstr>Momentum-Time Distribution at End of NC Capture Cavity (NC Solenoid)</vt:lpstr>
      <vt:lpstr>XX’ Distribution at End of NC Capture Cavity (NC Solenoid)</vt:lpstr>
      <vt:lpstr>Momentum vs X before Collimator #1 (NC Solenoid)</vt:lpstr>
      <vt:lpstr>Momentum-Time Distribution before C100 (NC Solenoid)</vt:lpstr>
      <vt:lpstr>Momentum-Time Distribution after C100 (NC Solenoid)</vt:lpstr>
      <vt:lpstr>XX’ Phase Space before C100 (NC Solenoid)</vt:lpstr>
      <vt:lpstr>XX’ Phase Space after C100 (NC Solenoid)</vt:lpstr>
      <vt:lpstr>e+ Current along Beamline for Source with NC Solenoid and Ie- = 1 mA</vt:lpstr>
      <vt:lpstr>Energy Spread along Beamline (NC Solenoid)</vt:lpstr>
      <vt:lpstr>Bunch Length along Beamline (NC Solenoid)</vt:lpstr>
      <vt:lpstr>NC and SC Solenoids for Capture of 60 MeV e+ (High Polarization Mode)</vt:lpstr>
      <vt:lpstr>NC and SC Solenoids for Capture of 20 MeV e+ (High Current Mode)</vt:lpstr>
      <vt:lpstr>Emittance at End of e+ Beamline</vt:lpstr>
      <vt:lpstr>Would an Emittance Filter Help to Improve other Beam Parameters?</vt:lpstr>
      <vt:lpstr>Polarization vs Energy at End of e+ Injector</vt:lpstr>
      <vt:lpstr>Summary and Outlook</vt:lpstr>
      <vt:lpstr>PowerPoint Presentation</vt:lpstr>
      <vt:lpstr>Dispersion along Beamline (NC Solenoid) and Kept Low at End</vt:lpstr>
      <vt:lpstr>e+ Exiting Target Captured and Transported up to the End of C100</vt:lpstr>
      <vt:lpstr>Distribution of Power Deposed by 1 mA @ 120 MeV e‒ Beam (FLUKA)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116</cp:revision>
  <dcterms:created xsi:type="dcterms:W3CDTF">2023-02-20T01:51:32Z</dcterms:created>
  <dcterms:modified xsi:type="dcterms:W3CDTF">2025-03-23T19:05:24Z</dcterms:modified>
</cp:coreProperties>
</file>