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5"/>
  </p:notesMasterIdLst>
  <p:sldIdLst>
    <p:sldId id="264" r:id="rId2"/>
    <p:sldId id="265" r:id="rId3"/>
    <p:sldId id="266" r:id="rId4"/>
    <p:sldId id="267" r:id="rId5"/>
    <p:sldId id="268" r:id="rId6"/>
    <p:sldId id="269" r:id="rId7"/>
    <p:sldId id="270" r:id="rId8"/>
    <p:sldId id="271" r:id="rId9"/>
    <p:sldId id="272" r:id="rId10"/>
    <p:sldId id="273" r:id="rId11"/>
    <p:sldId id="274" r:id="rId12"/>
    <p:sldId id="275" r:id="rId13"/>
    <p:sldId id="276" r:id="rId14"/>
    <p:sldId id="277" r:id="rId15"/>
    <p:sldId id="278" r:id="rId16"/>
    <p:sldId id="279" r:id="rId17"/>
    <p:sldId id="280" r:id="rId18"/>
    <p:sldId id="281" r:id="rId19"/>
    <p:sldId id="282" r:id="rId20"/>
    <p:sldId id="283" r:id="rId21"/>
    <p:sldId id="284" r:id="rId22"/>
    <p:sldId id="285" r:id="rId23"/>
    <p:sldId id="286" r:id="rId24"/>
    <p:sldId id="287" r:id="rId25"/>
    <p:sldId id="288" r:id="rId26"/>
    <p:sldId id="289" r:id="rId27"/>
    <p:sldId id="290" r:id="rId28"/>
    <p:sldId id="291" r:id="rId29"/>
    <p:sldId id="292" r:id="rId30"/>
    <p:sldId id="293" r:id="rId31"/>
    <p:sldId id="294" r:id="rId32"/>
    <p:sldId id="295" r:id="rId33"/>
    <p:sldId id="296" r:id="rId3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92" autoAdjust="0"/>
    <p:restoredTop sz="94660"/>
  </p:normalViewPr>
  <p:slideViewPr>
    <p:cSldViewPr snapToGrid="0">
      <p:cViewPr varScale="1">
        <p:scale>
          <a:sx n="94" d="100"/>
          <a:sy n="94" d="100"/>
        </p:scale>
        <p:origin x="108" y="4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4E5D38-79F3-4605-A202-DA8DB3714019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E066B8-7C41-43DD-B2C1-BDC584F3DA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9731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V7_NRF_1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FBFD37-4774-4B34-A941-99DCB0F7CB9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6430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V7_SRF_3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FBFD37-4774-4B34-A941-99DCB0F7CB9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674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srfnode4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FBFD37-4774-4B34-A941-99DCB0F7CB93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7610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458974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13509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372533"/>
          </a:xfrm>
        </p:spPr>
        <p:txBody>
          <a:bodyPr/>
          <a:lstStyle>
            <a:lvl1pPr algn="ctr"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0" y="394440"/>
            <a:ext cx="12192000" cy="0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53944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10583064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43182" y="1720793"/>
            <a:ext cx="5875975" cy="324667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Subtitle Here</a:t>
            </a:r>
          </a:p>
        </p:txBody>
      </p:sp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443182" y="5560503"/>
            <a:ext cx="3208124" cy="365125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fld id="{C1B74398-39EA-0749-9F74-6FE982C11DA9}" type="datetime2">
              <a:rPr lang="en-US" smtClean="0"/>
              <a:pPr/>
              <a:t>Monday, March 24, 2025</a:t>
            </a:fld>
            <a:endParaRPr lang="en-US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443182" y="5126730"/>
            <a:ext cx="5875975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/>
              <a:t>Author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6572250" y="1720850"/>
            <a:ext cx="5619750" cy="3840163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8976008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1128583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1200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3CB969-6F36-485D-B874-62FBAB40C679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765D82-25FE-4044-83E1-9DE0EE71E1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041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6" r:id="rId2"/>
    <p:sldLayoutId id="2147483667" r:id="rId3"/>
    <p:sldLayoutId id="2147483668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emf"/><Relationship Id="rId5" Type="http://schemas.openxmlformats.org/officeDocument/2006/relationships/image" Target="../media/image33.emf"/><Relationship Id="rId4" Type="http://schemas.openxmlformats.org/officeDocument/2006/relationships/image" Target="../media/image32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emf"/><Relationship Id="rId4" Type="http://schemas.openxmlformats.org/officeDocument/2006/relationships/image" Target="../media/image20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0.png"/><Relationship Id="rId3" Type="http://schemas.openxmlformats.org/officeDocument/2006/relationships/image" Target="../media/image52.png"/><Relationship Id="rId7" Type="http://schemas.openxmlformats.org/officeDocument/2006/relationships/image" Target="../media/image210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0.png"/><Relationship Id="rId11" Type="http://schemas.openxmlformats.org/officeDocument/2006/relationships/image" Target="../media/image54.png"/><Relationship Id="rId5" Type="http://schemas.openxmlformats.org/officeDocument/2006/relationships/image" Target="../media/image190.png"/><Relationship Id="rId10" Type="http://schemas.openxmlformats.org/officeDocument/2006/relationships/image" Target="../media/image53.png"/><Relationship Id="rId4" Type="http://schemas.openxmlformats.org/officeDocument/2006/relationships/image" Target="../media/image180.png"/><Relationship Id="rId9" Type="http://schemas.openxmlformats.org/officeDocument/2006/relationships/image" Target="../media/image23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emf"/><Relationship Id="rId4" Type="http://schemas.openxmlformats.org/officeDocument/2006/relationships/image" Target="../media/image69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emf"/><Relationship Id="rId5" Type="http://schemas.openxmlformats.org/officeDocument/2006/relationships/image" Target="../media/image74.emf"/><Relationship Id="rId4" Type="http://schemas.openxmlformats.org/officeDocument/2006/relationships/image" Target="../media/image7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80.emf"/><Relationship Id="rId4" Type="http://schemas.openxmlformats.org/officeDocument/2006/relationships/image" Target="../media/image79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7" Type="http://schemas.openxmlformats.org/officeDocument/2006/relationships/image" Target="../media/image84.emf"/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emf"/><Relationship Id="rId5" Type="http://schemas.openxmlformats.org/officeDocument/2006/relationships/image" Target="../media/image78.emf"/><Relationship Id="rId4" Type="http://schemas.openxmlformats.org/officeDocument/2006/relationships/image" Target="../media/image83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emf"/><Relationship Id="rId2" Type="http://schemas.openxmlformats.org/officeDocument/2006/relationships/image" Target="../media/image8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emf"/><Relationship Id="rId5" Type="http://schemas.openxmlformats.org/officeDocument/2006/relationships/image" Target="../media/image88.emf"/><Relationship Id="rId4" Type="http://schemas.openxmlformats.org/officeDocument/2006/relationships/image" Target="../media/image8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em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13" Type="http://schemas.openxmlformats.org/officeDocument/2006/relationships/image" Target="../media/image101.png"/><Relationship Id="rId3" Type="http://schemas.openxmlformats.org/officeDocument/2006/relationships/image" Target="../media/image91.png"/><Relationship Id="rId7" Type="http://schemas.openxmlformats.org/officeDocument/2006/relationships/image" Target="../media/image95.png"/><Relationship Id="rId12" Type="http://schemas.openxmlformats.org/officeDocument/2006/relationships/image" Target="../media/image100.jpe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4.png"/><Relationship Id="rId11" Type="http://schemas.openxmlformats.org/officeDocument/2006/relationships/image" Target="../media/image99.png"/><Relationship Id="rId5" Type="http://schemas.openxmlformats.org/officeDocument/2006/relationships/image" Target="../media/image93.png"/><Relationship Id="rId10" Type="http://schemas.openxmlformats.org/officeDocument/2006/relationships/image" Target="../media/image98.jpeg"/><Relationship Id="rId4" Type="http://schemas.openxmlformats.org/officeDocument/2006/relationships/image" Target="../media/image92.png"/><Relationship Id="rId9" Type="http://schemas.openxmlformats.org/officeDocument/2006/relationships/image" Target="../media/image97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png"/><Relationship Id="rId7" Type="http://schemas.openxmlformats.org/officeDocument/2006/relationships/image" Target="../media/image20.e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media" Target="../media/media2.wmv"/><Relationship Id="rId7" Type="http://schemas.openxmlformats.org/officeDocument/2006/relationships/image" Target="../media/image23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22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wmv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emf"/><Relationship Id="rId4" Type="http://schemas.openxmlformats.org/officeDocument/2006/relationships/image" Target="../media/image2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3181" y="321296"/>
            <a:ext cx="11378705" cy="617838"/>
          </a:xfrm>
        </p:spPr>
        <p:txBody>
          <a:bodyPr/>
          <a:lstStyle/>
          <a:p>
            <a:r>
              <a:rPr lang="en-US"/>
              <a:t>The </a:t>
            </a:r>
            <a:r>
              <a:rPr lang="en-US" smtClean="0"/>
              <a:t>Capturing Scheme </a:t>
            </a:r>
            <a:r>
              <a:rPr lang="en-US"/>
              <a:t>for CW Ce+BAF </a:t>
            </a:r>
            <a:r>
              <a:rPr lang="en-US" smtClean="0"/>
              <a:t>Positron Source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57583" y="1720793"/>
            <a:ext cx="5068386" cy="3246670"/>
          </a:xfrm>
        </p:spPr>
        <p:txBody>
          <a:bodyPr>
            <a:normAutofit/>
          </a:bodyPr>
          <a:lstStyle/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/>
              <a:t>CW Ce+BAF </a:t>
            </a:r>
            <a:r>
              <a:rPr lang="en-US" smtClean="0"/>
              <a:t>positron source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mtClean="0"/>
              <a:t>QWT section</a:t>
            </a:r>
            <a:endParaRPr lang="en-US" dirty="0"/>
          </a:p>
          <a:p>
            <a:pPr marL="457200" indent="-457200">
              <a:lnSpc>
                <a:spcPts val="3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/>
              <a:t>Capturing with NRF cavities</a:t>
            </a:r>
          </a:p>
          <a:p>
            <a:pPr marL="457200" indent="-457200">
              <a:lnSpc>
                <a:spcPts val="3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/>
              <a:t>Capturing with </a:t>
            </a:r>
            <a:r>
              <a:rPr lang="en-US" smtClean="0"/>
              <a:t>SRF cavities</a:t>
            </a:r>
          </a:p>
          <a:p>
            <a:pPr marL="457200" indent="-457200">
              <a:lnSpc>
                <a:spcPts val="3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/>
              <a:t>Conclusion &amp; Outlook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2"/>
          </p:nvPr>
        </p:nvSpPr>
        <p:spPr>
          <a:xfrm>
            <a:off x="443181" y="5355488"/>
            <a:ext cx="6256199" cy="731240"/>
          </a:xfrm>
        </p:spPr>
        <p:txBody>
          <a:bodyPr/>
          <a:lstStyle/>
          <a:p>
            <a:r>
              <a:rPr lang="en-US" sz="1600" dirty="0"/>
              <a:t>Positron Working Group Workshop, Jefferson Lab</a:t>
            </a:r>
          </a:p>
          <a:p>
            <a:r>
              <a:rPr lang="en-US" sz="1600" dirty="0"/>
              <a:t>March 24, 2025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443181" y="4525636"/>
            <a:ext cx="7219749" cy="1149575"/>
          </a:xfrm>
        </p:spPr>
        <p:txBody>
          <a:bodyPr>
            <a:normAutofit/>
          </a:bodyPr>
          <a:lstStyle/>
          <a:p>
            <a:r>
              <a:rPr lang="de-DE" sz="1900" smtClean="0"/>
              <a:t>Shaoheng Wang (</a:t>
            </a:r>
            <a:r>
              <a:rPr lang="de-DE" sz="1800" i="1" smtClean="0"/>
              <a:t>Jefferson Lab)</a:t>
            </a:r>
          </a:p>
          <a:p>
            <a:r>
              <a:rPr lang="en-US" sz="1800" i="1"/>
              <a:t>on behalf of the Ce+BAF Working Group</a:t>
            </a:r>
          </a:p>
          <a:p>
            <a:endParaRPr lang="en-US" sz="1800" i="1" dirty="0"/>
          </a:p>
        </p:txBody>
      </p:sp>
      <p:pic>
        <p:nvPicPr>
          <p:cNvPr id="7" name="Picture 10" descr="PRLMay2016illustration_F2b-01.jpg">
            <a:extLst>
              <a:ext uri="{FF2B5EF4-FFF2-40B4-BE49-F238E27FC236}">
                <a16:creationId xmlns:a16="http://schemas.microsoft.com/office/drawing/2014/main" id="{C19257B8-BEFE-473B-9EA1-003680A27AD0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33" b="15833"/>
          <a:stretch>
            <a:fillRect/>
          </a:stretch>
        </p:blipFill>
        <p:spPr>
          <a:xfrm>
            <a:off x="7414260" y="1644651"/>
            <a:ext cx="4035587" cy="2757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6951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368007" y="3467101"/>
            <a:ext cx="4068505" cy="3390899"/>
            <a:chOff x="5648325" y="2800350"/>
            <a:chExt cx="4947563" cy="4057650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648325" y="2800350"/>
              <a:ext cx="4933950" cy="4057650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3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5661938" y="2800350"/>
              <a:ext cx="4933950" cy="4057650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Harmonics </a:t>
            </a:r>
            <a:r>
              <a:rPr lang="en-US" smtClean="0"/>
              <a:t>Islands, continued</a:t>
            </a:r>
            <a:endParaRPr lang="en-US" dirty="0"/>
          </a:p>
        </p:txBody>
      </p:sp>
      <p:grpSp>
        <p:nvGrpSpPr>
          <p:cNvPr id="33" name="Group 32"/>
          <p:cNvGrpSpPr/>
          <p:nvPr/>
        </p:nvGrpSpPr>
        <p:grpSpPr>
          <a:xfrm>
            <a:off x="0" y="1308682"/>
            <a:ext cx="4838700" cy="4053894"/>
            <a:chOff x="842963" y="1308682"/>
            <a:chExt cx="4838700" cy="4053894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42963" y="1571626"/>
              <a:ext cx="4838700" cy="3790950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2672581" y="1308682"/>
              <a:ext cx="138781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smtClean="0"/>
                <a:t>Time = 5.5 ns</a:t>
              </a:r>
              <a:endParaRPr lang="en-US" sz="1600" smtClean="0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4878131" y="1647236"/>
              <a:ext cx="342900" cy="319416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2" name="Picture 4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6683" y="401109"/>
            <a:ext cx="3931154" cy="3160562"/>
          </a:xfrm>
          <a:prstGeom prst="rect">
            <a:avLst/>
          </a:prstGeom>
        </p:spPr>
      </p:pic>
      <p:cxnSp>
        <p:nvCxnSpPr>
          <p:cNvPr id="37" name="Straight Arrow Connector 36"/>
          <p:cNvCxnSpPr/>
          <p:nvPr/>
        </p:nvCxnSpPr>
        <p:spPr>
          <a:xfrm>
            <a:off x="4366378" y="1721643"/>
            <a:ext cx="1056692" cy="21007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4366378" y="1721643"/>
            <a:ext cx="1056692" cy="210026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Picture 3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84926" y="3467100"/>
            <a:ext cx="2607073" cy="3390899"/>
          </a:xfrm>
          <a:prstGeom prst="rect">
            <a:avLst/>
          </a:prstGeom>
        </p:spPr>
      </p:pic>
      <p:cxnSp>
        <p:nvCxnSpPr>
          <p:cNvPr id="43" name="Straight Connector 42"/>
          <p:cNvCxnSpPr/>
          <p:nvPr/>
        </p:nvCxnSpPr>
        <p:spPr>
          <a:xfrm flipH="1">
            <a:off x="5676901" y="5191125"/>
            <a:ext cx="4848224" cy="0"/>
          </a:xfrm>
          <a:prstGeom prst="line">
            <a:avLst/>
          </a:prstGeom>
          <a:ln w="28575">
            <a:solidFill>
              <a:schemeClr val="accent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H="1">
            <a:off x="5676901" y="4762500"/>
            <a:ext cx="5200649" cy="0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53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Another Reason We Care Only the Head of the Bunch</a:t>
            </a:r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8525" y="1500187"/>
            <a:ext cx="5314950" cy="38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1281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With Absrober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680378" y="1324431"/>
            <a:ext cx="16862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smtClean="0"/>
              <a:t>No absorber</a:t>
            </a:r>
            <a:endParaRPr lang="en-US" sz="1600"/>
          </a:p>
        </p:txBody>
      </p:sp>
      <p:sp>
        <p:nvSpPr>
          <p:cNvPr id="11" name="TextBox 10"/>
          <p:cNvSpPr txBox="1"/>
          <p:nvPr/>
        </p:nvSpPr>
        <p:spPr>
          <a:xfrm>
            <a:off x="9482884" y="1324431"/>
            <a:ext cx="16862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smtClean="0"/>
              <a:t>With </a:t>
            </a:r>
            <a:r>
              <a:rPr lang="en-US" sz="1600" smtClean="0"/>
              <a:t>absorber</a:t>
            </a:r>
            <a:endParaRPr lang="en-US" sz="1600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57401"/>
            <a:ext cx="4838700" cy="379095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829618" y="1794457"/>
            <a:ext cx="13878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smtClean="0"/>
              <a:t>Time = 5.5 ns</a:t>
            </a:r>
            <a:endParaRPr lang="en-US" sz="1600" smtClean="0"/>
          </a:p>
        </p:txBody>
      </p:sp>
      <p:grpSp>
        <p:nvGrpSpPr>
          <p:cNvPr id="23" name="Group 22"/>
          <p:cNvGrpSpPr/>
          <p:nvPr/>
        </p:nvGrpSpPr>
        <p:grpSpPr>
          <a:xfrm>
            <a:off x="4777171" y="1594112"/>
            <a:ext cx="2468332" cy="3741109"/>
            <a:chOff x="525686" y="706446"/>
            <a:chExt cx="1908950" cy="286820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6F3526E3-8933-4A0E-8A3D-9E442E8C25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3456" r="84114"/>
            <a:stretch/>
          </p:blipFill>
          <p:spPr>
            <a:xfrm>
              <a:off x="525686" y="706446"/>
              <a:ext cx="1908950" cy="1827637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8529" y="2526742"/>
              <a:ext cx="1486107" cy="1047912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1828800" y="2771775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/>
                <a:t>Bz</a:t>
              </a:r>
              <a:endParaRPr lang="en-US"/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32602" y="2056202"/>
            <a:ext cx="4679852" cy="3792149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9482884" y="1794457"/>
            <a:ext cx="13878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smtClean="0"/>
              <a:t>Time = 5.5 ns</a:t>
            </a:r>
            <a:endParaRPr lang="en-US" sz="1600" smtClean="0"/>
          </a:p>
        </p:txBody>
      </p:sp>
      <p:sp>
        <p:nvSpPr>
          <p:cNvPr id="6" name="TextBox 5"/>
          <p:cNvSpPr txBox="1"/>
          <p:nvPr/>
        </p:nvSpPr>
        <p:spPr>
          <a:xfrm>
            <a:off x="1813132" y="550809"/>
            <a:ext cx="89431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mtClean="0"/>
              <a:t>The absorber is located near the exit of solenoid, e+ of energy far from E</a:t>
            </a:r>
            <a:r>
              <a:rPr lang="en-US" sz="2000" baseline="-25000" smtClean="0">
                <a:solidFill>
                  <a:srgbClr val="C00000"/>
                </a:solidFill>
              </a:rPr>
              <a:t>n</a:t>
            </a:r>
            <a:r>
              <a:rPr lang="en-US" sz="2000" smtClean="0"/>
              <a:t> has larger radius and are removed by absorber, and the harmonic islands are carved out.</a:t>
            </a:r>
            <a:endParaRPr lang="en-US" sz="2000"/>
          </a:p>
        </p:txBody>
      </p:sp>
      <p:sp>
        <p:nvSpPr>
          <p:cNvPr id="16" name="Rectangle 15"/>
          <p:cNvSpPr/>
          <p:nvPr/>
        </p:nvSpPr>
        <p:spPr>
          <a:xfrm>
            <a:off x="11744325" y="3495675"/>
            <a:ext cx="190500" cy="71437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11744325" y="4754855"/>
            <a:ext cx="190500" cy="2248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8543925" y="6076950"/>
            <a:ext cx="2981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To be selected for capturing</a:t>
            </a:r>
            <a:endParaRPr lang="en-US"/>
          </a:p>
        </p:txBody>
      </p:sp>
      <p:cxnSp>
        <p:nvCxnSpPr>
          <p:cNvPr id="21" name="Straight Arrow Connector 20"/>
          <p:cNvCxnSpPr>
            <a:stCxn id="16" idx="1"/>
          </p:cNvCxnSpPr>
          <p:nvPr/>
        </p:nvCxnSpPr>
        <p:spPr>
          <a:xfrm flipH="1">
            <a:off x="10639425" y="3852863"/>
            <a:ext cx="1104900" cy="222408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H="1">
            <a:off x="10639425" y="4919663"/>
            <a:ext cx="1104900" cy="115728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806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Energy Selection After QWT Matching</a:t>
            </a:r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19099" y="714375"/>
            <a:ext cx="8714961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C00000"/>
                </a:solidFill>
              </a:rPr>
              <a:t>Use</a:t>
            </a:r>
          </a:p>
          <a:p>
            <a:endParaRPr lang="en-US" sz="2800" b="1">
              <a:solidFill>
                <a:srgbClr val="C00000"/>
              </a:solidFill>
            </a:endParaRPr>
          </a:p>
          <a:p>
            <a:endParaRPr lang="en-US" sz="2800" b="1">
              <a:solidFill>
                <a:srgbClr val="C00000"/>
              </a:solidFill>
            </a:endParaRPr>
          </a:p>
          <a:p>
            <a:endParaRPr lang="en-US" sz="2800" b="1" smtClean="0">
              <a:solidFill>
                <a:srgbClr val="C00000"/>
              </a:solidFill>
            </a:endParaRPr>
          </a:p>
          <a:p>
            <a:endParaRPr lang="en-US" sz="2800" b="1" smtClean="0">
              <a:solidFill>
                <a:srgbClr val="C00000"/>
              </a:solidFill>
            </a:endParaRPr>
          </a:p>
          <a:p>
            <a:endParaRPr lang="en-US" sz="2800" b="1" smtClean="0">
              <a:solidFill>
                <a:srgbClr val="C00000"/>
              </a:solidFill>
            </a:endParaRPr>
          </a:p>
          <a:p>
            <a:r>
              <a:rPr lang="en-US" sz="2800" b="1" smtClean="0">
                <a:solidFill>
                  <a:srgbClr val="C00000"/>
                </a:solidFill>
              </a:rPr>
              <a:t>Or                                                                  Or</a:t>
            </a:r>
            <a:endParaRPr lang="en-US" sz="2800" b="1">
              <a:solidFill>
                <a:srgbClr val="C00000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3190876" y="789802"/>
            <a:ext cx="4786311" cy="1954381"/>
            <a:chOff x="3190876" y="789802"/>
            <a:chExt cx="4786311" cy="195438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F3526E3-8933-4A0E-8A3D-9E442E8C25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7196" t="7454" r="37610"/>
            <a:stretch/>
          </p:blipFill>
          <p:spPr>
            <a:xfrm>
              <a:off x="3429001" y="789802"/>
              <a:ext cx="4229099" cy="1954381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D981C45-9C49-4CFB-AD5B-5C2BF125337C}"/>
                </a:ext>
              </a:extLst>
            </p:cNvPr>
            <p:cNvSpPr/>
            <p:nvPr/>
          </p:nvSpPr>
          <p:spPr>
            <a:xfrm>
              <a:off x="6877318" y="1493949"/>
              <a:ext cx="476519" cy="2318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3190876" y="1493949"/>
              <a:ext cx="266699" cy="6395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3248026" y="2133458"/>
              <a:ext cx="200025" cy="3158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7639050" y="1609859"/>
              <a:ext cx="338137" cy="6761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8515350" y="2133458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See Andriy’s talk</a:t>
            </a:r>
            <a:endParaRPr lang="en-US"/>
          </a:p>
        </p:txBody>
      </p:sp>
      <p:grpSp>
        <p:nvGrpSpPr>
          <p:cNvPr id="71" name="Group 70"/>
          <p:cNvGrpSpPr/>
          <p:nvPr/>
        </p:nvGrpSpPr>
        <p:grpSpPr>
          <a:xfrm>
            <a:off x="146934" y="3926019"/>
            <a:ext cx="5553768" cy="2292174"/>
            <a:chOff x="131368" y="3492212"/>
            <a:chExt cx="5553768" cy="2292174"/>
          </a:xfrm>
        </p:grpSpPr>
        <p:sp>
          <p:nvSpPr>
            <p:cNvPr id="13" name="Pie 12"/>
            <p:cNvSpPr/>
            <p:nvPr/>
          </p:nvSpPr>
          <p:spPr>
            <a:xfrm rot="11479068">
              <a:off x="2177974" y="4328016"/>
              <a:ext cx="508719" cy="473984"/>
            </a:xfrm>
            <a:prstGeom prst="pie">
              <a:avLst>
                <a:gd name="adj1" fmla="val 12693489"/>
                <a:gd name="adj2" fmla="val 16200000"/>
              </a:avLst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Pie 13"/>
            <p:cNvSpPr/>
            <p:nvPr/>
          </p:nvSpPr>
          <p:spPr>
            <a:xfrm rot="747334">
              <a:off x="3297470" y="4270676"/>
              <a:ext cx="508719" cy="473984"/>
            </a:xfrm>
            <a:prstGeom prst="pie">
              <a:avLst>
                <a:gd name="adj1" fmla="val 12693489"/>
                <a:gd name="adj2" fmla="val 16200000"/>
              </a:avLst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 rot="21540000">
              <a:off x="3889094" y="3982721"/>
              <a:ext cx="10991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</a:rPr>
                <a:t>positrons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 rot="20640000">
              <a:off x="2687417" y="4479308"/>
              <a:ext cx="959683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 smtClean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</a:rPr>
                <a:t>Quadrupole</a:t>
              </a:r>
            </a:p>
          </p:txBody>
        </p:sp>
        <p:sp>
          <p:nvSpPr>
            <p:cNvPr id="17" name="Rectangle 16"/>
            <p:cNvSpPr/>
            <p:nvPr/>
          </p:nvSpPr>
          <p:spPr>
            <a:xfrm rot="21540000">
              <a:off x="916464" y="4382299"/>
              <a:ext cx="45719" cy="546475"/>
            </a:xfrm>
            <a:prstGeom prst="rect">
              <a:avLst/>
            </a:prstGeom>
            <a:solidFill>
              <a:sysClr val="windowText" lastClr="00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8" name="Straight Arrow Connector 17"/>
            <p:cNvCxnSpPr>
              <a:endCxn id="17" idx="1"/>
            </p:cNvCxnSpPr>
            <p:nvPr/>
          </p:nvCxnSpPr>
          <p:spPr>
            <a:xfrm>
              <a:off x="131368" y="4652030"/>
              <a:ext cx="785099" cy="3905"/>
            </a:xfrm>
            <a:prstGeom prst="straightConnector1">
              <a:avLst/>
            </a:prstGeom>
            <a:noFill/>
            <a:ln w="6350" cap="flat" cmpd="sng" algn="ctr">
              <a:solidFill>
                <a:srgbClr val="5B9BD5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9" name="Straight Arrow Connector 18"/>
            <p:cNvCxnSpPr/>
            <p:nvPr/>
          </p:nvCxnSpPr>
          <p:spPr>
            <a:xfrm rot="20640000">
              <a:off x="974701" y="4460923"/>
              <a:ext cx="1510839" cy="457200"/>
            </a:xfrm>
            <a:prstGeom prst="straightConnector1">
              <a:avLst/>
            </a:prstGeom>
            <a:noFill/>
            <a:ln w="6350" cap="flat" cmpd="sng" algn="ctr">
              <a:solidFill>
                <a:srgbClr val="5B9BD5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20" name="Straight Arrow Connector 19"/>
            <p:cNvCxnSpPr/>
            <p:nvPr/>
          </p:nvCxnSpPr>
          <p:spPr>
            <a:xfrm rot="20640000">
              <a:off x="984898" y="4423925"/>
              <a:ext cx="1495021" cy="456212"/>
            </a:xfrm>
            <a:prstGeom prst="straightConnector1">
              <a:avLst/>
            </a:prstGeom>
            <a:noFill/>
            <a:ln w="6350" cap="flat" cmpd="sng" algn="ctr">
              <a:solidFill>
                <a:srgbClr val="FF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21" name="Straight Arrow Connector 20"/>
            <p:cNvCxnSpPr>
              <a:stCxn id="17" idx="3"/>
            </p:cNvCxnSpPr>
            <p:nvPr/>
          </p:nvCxnSpPr>
          <p:spPr>
            <a:xfrm>
              <a:off x="962180" y="4655138"/>
              <a:ext cx="3032721" cy="0"/>
            </a:xfrm>
            <a:prstGeom prst="straightConnector1">
              <a:avLst/>
            </a:prstGeom>
            <a:noFill/>
            <a:ln w="6350" cap="flat" cmpd="sng" algn="ctr">
              <a:solidFill>
                <a:srgbClr val="00B05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22" name="Straight Arrow Connector 21"/>
            <p:cNvCxnSpPr/>
            <p:nvPr/>
          </p:nvCxnSpPr>
          <p:spPr>
            <a:xfrm rot="20640000" flipV="1">
              <a:off x="2480140" y="4515612"/>
              <a:ext cx="1101629" cy="332"/>
            </a:xfrm>
            <a:prstGeom prst="straightConnector1">
              <a:avLst/>
            </a:prstGeom>
            <a:noFill/>
            <a:ln w="6350" cap="flat" cmpd="sng" algn="ctr">
              <a:solidFill>
                <a:srgbClr val="FF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23" name="Straight Arrow Connector 22"/>
            <p:cNvCxnSpPr/>
            <p:nvPr/>
          </p:nvCxnSpPr>
          <p:spPr>
            <a:xfrm rot="20640000">
              <a:off x="2612439" y="4489170"/>
              <a:ext cx="1523365" cy="916712"/>
            </a:xfrm>
            <a:prstGeom prst="straightConnector1">
              <a:avLst/>
            </a:prstGeom>
            <a:noFill/>
            <a:ln w="6350" cap="flat" cmpd="sng" algn="ctr">
              <a:solidFill>
                <a:srgbClr val="5B9BD5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24" name="TextBox 23"/>
            <p:cNvSpPr txBox="1"/>
            <p:nvPr/>
          </p:nvSpPr>
          <p:spPr>
            <a:xfrm>
              <a:off x="249939" y="4178038"/>
              <a:ext cx="9497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target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 rot="20640000">
              <a:off x="2282663" y="3719125"/>
              <a:ext cx="153876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Achromatic</a:t>
              </a:r>
            </a:p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Dogleg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 rot="931759">
              <a:off x="3019298" y="5104461"/>
              <a:ext cx="13330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</a:rPr>
                <a:t>electrons</a:t>
              </a:r>
            </a:p>
          </p:txBody>
        </p:sp>
        <p:cxnSp>
          <p:nvCxnSpPr>
            <p:cNvPr id="27" name="Straight Arrow Connector 26"/>
            <p:cNvCxnSpPr/>
            <p:nvPr/>
          </p:nvCxnSpPr>
          <p:spPr>
            <a:xfrm>
              <a:off x="3548368" y="4362704"/>
              <a:ext cx="1166507" cy="0"/>
            </a:xfrm>
            <a:prstGeom prst="straightConnector1">
              <a:avLst/>
            </a:prstGeom>
            <a:noFill/>
            <a:ln w="6350" cap="flat" cmpd="sng" algn="ctr">
              <a:solidFill>
                <a:srgbClr val="FF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28" name="Straight Arrow Connector 27"/>
            <p:cNvCxnSpPr/>
            <p:nvPr/>
          </p:nvCxnSpPr>
          <p:spPr>
            <a:xfrm>
              <a:off x="3974672" y="4673256"/>
              <a:ext cx="625589" cy="171879"/>
            </a:xfrm>
            <a:prstGeom prst="straightConnector1">
              <a:avLst/>
            </a:prstGeom>
            <a:noFill/>
            <a:ln w="6350" cap="flat" cmpd="sng" algn="ctr">
              <a:solidFill>
                <a:srgbClr val="00B05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29" name="Rectangle 28"/>
            <p:cNvSpPr/>
            <p:nvPr/>
          </p:nvSpPr>
          <p:spPr>
            <a:xfrm rot="5940000">
              <a:off x="4008580" y="4345918"/>
              <a:ext cx="45719" cy="546475"/>
            </a:xfrm>
            <a:prstGeom prst="rect">
              <a:avLst/>
            </a:prstGeom>
            <a:solidFill>
              <a:sysClr val="windowText" lastClr="00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 rot="20640000">
              <a:off x="2843215" y="4469814"/>
              <a:ext cx="108139" cy="159715"/>
            </a:xfrm>
            <a:prstGeom prst="rect">
              <a:avLst/>
            </a:prstGeom>
            <a:solidFill>
              <a:srgbClr val="7030A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 rot="20640000">
              <a:off x="3108830" y="4395783"/>
              <a:ext cx="108139" cy="159715"/>
            </a:xfrm>
            <a:prstGeom prst="rect">
              <a:avLst/>
            </a:prstGeom>
            <a:solidFill>
              <a:srgbClr val="7030A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 rot="20640000">
              <a:off x="3206003" y="4004370"/>
              <a:ext cx="959683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 smtClean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libri" panose="020F0502020204030204"/>
                </a:rPr>
                <a:t>Dipole</a:t>
              </a: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962180" y="3519572"/>
              <a:ext cx="945411" cy="349295"/>
            </a:xfrm>
            <a:prstGeom prst="rect">
              <a:avLst/>
            </a:prstGeom>
            <a:solidFill>
              <a:srgbClr val="5B9BD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939323" y="5435091"/>
              <a:ext cx="945411" cy="349295"/>
            </a:xfrm>
            <a:prstGeom prst="rect">
              <a:avLst/>
            </a:prstGeom>
            <a:solidFill>
              <a:srgbClr val="5B9BD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950980" y="3492212"/>
              <a:ext cx="12096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solenoid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903945" y="5412602"/>
              <a:ext cx="12096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solenoid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 rot="20640000">
              <a:off x="2224188" y="4718141"/>
              <a:ext cx="661995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 smtClean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libri" panose="020F0502020204030204"/>
                </a:rPr>
                <a:t>Dipole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 rot="941565">
              <a:off x="4352041" y="4554258"/>
              <a:ext cx="13330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</a:rPr>
                <a:t>photons</a:t>
              </a: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6751592" y="3919543"/>
            <a:ext cx="5242399" cy="2292174"/>
            <a:chOff x="455567" y="2955970"/>
            <a:chExt cx="5242399" cy="2292174"/>
          </a:xfrm>
        </p:grpSpPr>
        <p:sp>
          <p:nvSpPr>
            <p:cNvPr id="42" name="Pie 41"/>
            <p:cNvSpPr/>
            <p:nvPr/>
          </p:nvSpPr>
          <p:spPr>
            <a:xfrm rot="11479068">
              <a:off x="2502173" y="3791774"/>
              <a:ext cx="508719" cy="473984"/>
            </a:xfrm>
            <a:prstGeom prst="pie">
              <a:avLst>
                <a:gd name="adj1" fmla="val 12693489"/>
                <a:gd name="adj2" fmla="val 16200000"/>
              </a:avLst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Pie 42"/>
            <p:cNvSpPr/>
            <p:nvPr/>
          </p:nvSpPr>
          <p:spPr>
            <a:xfrm rot="747334">
              <a:off x="3531554" y="3671743"/>
              <a:ext cx="660028" cy="613368"/>
            </a:xfrm>
            <a:prstGeom prst="pie">
              <a:avLst>
                <a:gd name="adj1" fmla="val 12693489"/>
                <a:gd name="adj2" fmla="val 16200000"/>
              </a:avLst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 rot="21540000">
              <a:off x="3911925" y="3719046"/>
              <a:ext cx="987543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</a:rPr>
                <a:t>60 MeV e</a:t>
              </a:r>
              <a:r>
                <a:rPr kumimoji="0" lang="en-US" sz="1050" b="0" i="0" u="none" strike="noStrike" kern="0" cap="none" spc="0" normalizeH="0" baseline="30000" noProof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</a:rPr>
                <a:t>+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 rot="20640000">
              <a:off x="3011616" y="3943066"/>
              <a:ext cx="959683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 smtClean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</a:rPr>
                <a:t>Quadrupole</a:t>
              </a:r>
            </a:p>
          </p:txBody>
        </p:sp>
        <p:sp>
          <p:nvSpPr>
            <p:cNvPr id="46" name="Rectangle 45"/>
            <p:cNvSpPr/>
            <p:nvPr/>
          </p:nvSpPr>
          <p:spPr>
            <a:xfrm rot="21540000">
              <a:off x="1240663" y="3846057"/>
              <a:ext cx="45719" cy="546475"/>
            </a:xfrm>
            <a:prstGeom prst="rect">
              <a:avLst/>
            </a:prstGeom>
            <a:solidFill>
              <a:sysClr val="windowText" lastClr="00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47" name="Straight Arrow Connector 46"/>
            <p:cNvCxnSpPr>
              <a:endCxn id="46" idx="1"/>
            </p:cNvCxnSpPr>
            <p:nvPr/>
          </p:nvCxnSpPr>
          <p:spPr>
            <a:xfrm>
              <a:off x="455567" y="4115788"/>
              <a:ext cx="785099" cy="3905"/>
            </a:xfrm>
            <a:prstGeom prst="straightConnector1">
              <a:avLst/>
            </a:prstGeom>
            <a:noFill/>
            <a:ln w="6350" cap="flat" cmpd="sng" algn="ctr">
              <a:solidFill>
                <a:srgbClr val="5B9BD5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48" name="Straight Arrow Connector 47"/>
            <p:cNvCxnSpPr/>
            <p:nvPr/>
          </p:nvCxnSpPr>
          <p:spPr>
            <a:xfrm rot="20640000">
              <a:off x="1298900" y="3924681"/>
              <a:ext cx="1510839" cy="457200"/>
            </a:xfrm>
            <a:prstGeom prst="straightConnector1">
              <a:avLst/>
            </a:prstGeom>
            <a:noFill/>
            <a:ln w="6350" cap="flat" cmpd="sng" algn="ctr">
              <a:solidFill>
                <a:srgbClr val="5B9BD5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49" name="Straight Arrow Connector 48"/>
            <p:cNvCxnSpPr/>
            <p:nvPr/>
          </p:nvCxnSpPr>
          <p:spPr>
            <a:xfrm rot="20640000">
              <a:off x="1309097" y="3887683"/>
              <a:ext cx="1495021" cy="456212"/>
            </a:xfrm>
            <a:prstGeom prst="straightConnector1">
              <a:avLst/>
            </a:prstGeom>
            <a:noFill/>
            <a:ln w="6350" cap="flat" cmpd="sng" algn="ctr">
              <a:solidFill>
                <a:srgbClr val="FF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50" name="Straight Arrow Connector 49"/>
            <p:cNvCxnSpPr>
              <a:stCxn id="46" idx="3"/>
            </p:cNvCxnSpPr>
            <p:nvPr/>
          </p:nvCxnSpPr>
          <p:spPr>
            <a:xfrm>
              <a:off x="1286379" y="4118896"/>
              <a:ext cx="3032721" cy="0"/>
            </a:xfrm>
            <a:prstGeom prst="straightConnector1">
              <a:avLst/>
            </a:prstGeom>
            <a:noFill/>
            <a:ln w="6350" cap="flat" cmpd="sng" algn="ctr">
              <a:solidFill>
                <a:srgbClr val="00B05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51" name="Straight Arrow Connector 50"/>
            <p:cNvCxnSpPr/>
            <p:nvPr/>
          </p:nvCxnSpPr>
          <p:spPr>
            <a:xfrm flipV="1">
              <a:off x="2839629" y="3898974"/>
              <a:ext cx="995861" cy="215769"/>
            </a:xfrm>
            <a:prstGeom prst="straightConnector1">
              <a:avLst/>
            </a:prstGeom>
            <a:noFill/>
            <a:ln w="6350" cap="flat" cmpd="sng" algn="ctr">
              <a:solidFill>
                <a:srgbClr val="FF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52" name="Straight Arrow Connector 51"/>
            <p:cNvCxnSpPr/>
            <p:nvPr/>
          </p:nvCxnSpPr>
          <p:spPr>
            <a:xfrm rot="20640000">
              <a:off x="2936638" y="3952928"/>
              <a:ext cx="1523365" cy="916712"/>
            </a:xfrm>
            <a:prstGeom prst="straightConnector1">
              <a:avLst/>
            </a:prstGeom>
            <a:noFill/>
            <a:ln w="6350" cap="flat" cmpd="sng" algn="ctr">
              <a:solidFill>
                <a:srgbClr val="5B9BD5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53" name="TextBox 52"/>
            <p:cNvSpPr txBox="1"/>
            <p:nvPr/>
          </p:nvSpPr>
          <p:spPr>
            <a:xfrm>
              <a:off x="574138" y="3641796"/>
              <a:ext cx="9497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target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 rot="20640000">
              <a:off x="2606862" y="3182883"/>
              <a:ext cx="153876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Achromatic</a:t>
              </a:r>
            </a:p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Dogleg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 rot="941565">
              <a:off x="4364871" y="4280486"/>
              <a:ext cx="13330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</a:rPr>
                <a:t>photons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 rot="931759">
              <a:off x="3343497" y="4568219"/>
              <a:ext cx="13330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</a:rPr>
                <a:t>electrons</a:t>
              </a:r>
            </a:p>
          </p:txBody>
        </p:sp>
        <p:cxnSp>
          <p:nvCxnSpPr>
            <p:cNvPr id="57" name="Straight Arrow Connector 56"/>
            <p:cNvCxnSpPr/>
            <p:nvPr/>
          </p:nvCxnSpPr>
          <p:spPr>
            <a:xfrm>
              <a:off x="3847400" y="3910352"/>
              <a:ext cx="1153225" cy="0"/>
            </a:xfrm>
            <a:prstGeom prst="straightConnector1">
              <a:avLst/>
            </a:prstGeom>
            <a:noFill/>
            <a:ln w="6350" cap="flat" cmpd="sng" algn="ctr">
              <a:solidFill>
                <a:srgbClr val="FF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58" name="Straight Arrow Connector 57"/>
            <p:cNvCxnSpPr/>
            <p:nvPr/>
          </p:nvCxnSpPr>
          <p:spPr>
            <a:xfrm>
              <a:off x="4298871" y="4137014"/>
              <a:ext cx="709225" cy="194858"/>
            </a:xfrm>
            <a:prstGeom prst="straightConnector1">
              <a:avLst/>
            </a:prstGeom>
            <a:noFill/>
            <a:ln w="6350" cap="flat" cmpd="sng" algn="ctr">
              <a:solidFill>
                <a:srgbClr val="00B05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59" name="Rectangle 58"/>
            <p:cNvSpPr/>
            <p:nvPr/>
          </p:nvSpPr>
          <p:spPr>
            <a:xfrm rot="5940000">
              <a:off x="4256135" y="3896476"/>
              <a:ext cx="31227" cy="339318"/>
            </a:xfrm>
            <a:prstGeom prst="rect">
              <a:avLst/>
            </a:prstGeom>
            <a:solidFill>
              <a:sysClr val="windowText" lastClr="00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Rectangle 59"/>
            <p:cNvSpPr/>
            <p:nvPr/>
          </p:nvSpPr>
          <p:spPr>
            <a:xfrm rot="20640000">
              <a:off x="3167414" y="3933572"/>
              <a:ext cx="108139" cy="159715"/>
            </a:xfrm>
            <a:prstGeom prst="rect">
              <a:avLst/>
            </a:prstGeom>
            <a:solidFill>
              <a:srgbClr val="7030A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Rectangle 60"/>
            <p:cNvSpPr/>
            <p:nvPr/>
          </p:nvSpPr>
          <p:spPr>
            <a:xfrm rot="20640000">
              <a:off x="3428457" y="3827013"/>
              <a:ext cx="107957" cy="192912"/>
            </a:xfrm>
            <a:prstGeom prst="rect">
              <a:avLst/>
            </a:prstGeom>
            <a:solidFill>
              <a:srgbClr val="7030A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 rot="20640000">
              <a:off x="3438975" y="3400545"/>
              <a:ext cx="959683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 smtClean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libri" panose="020F0502020204030204"/>
                </a:rPr>
                <a:t>Dipole</a:t>
              </a:r>
            </a:p>
          </p:txBody>
        </p:sp>
        <p:sp>
          <p:nvSpPr>
            <p:cNvPr id="63" name="Rectangle 62"/>
            <p:cNvSpPr/>
            <p:nvPr/>
          </p:nvSpPr>
          <p:spPr>
            <a:xfrm>
              <a:off x="1286379" y="2983330"/>
              <a:ext cx="945411" cy="349295"/>
            </a:xfrm>
            <a:prstGeom prst="rect">
              <a:avLst/>
            </a:prstGeom>
            <a:solidFill>
              <a:srgbClr val="5B9BD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Rectangle 63"/>
            <p:cNvSpPr/>
            <p:nvPr/>
          </p:nvSpPr>
          <p:spPr>
            <a:xfrm>
              <a:off x="1263522" y="4898849"/>
              <a:ext cx="945411" cy="349295"/>
            </a:xfrm>
            <a:prstGeom prst="rect">
              <a:avLst/>
            </a:prstGeom>
            <a:solidFill>
              <a:srgbClr val="5B9BD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1275179" y="2955970"/>
              <a:ext cx="12096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solenoid</a:t>
              </a: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1228144" y="4876360"/>
              <a:ext cx="12096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solenoid</a:t>
              </a:r>
            </a:p>
          </p:txBody>
        </p:sp>
        <p:sp>
          <p:nvSpPr>
            <p:cNvPr id="67" name="TextBox 66"/>
            <p:cNvSpPr txBox="1"/>
            <p:nvPr/>
          </p:nvSpPr>
          <p:spPr>
            <a:xfrm rot="20640000">
              <a:off x="2548387" y="4181899"/>
              <a:ext cx="661995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 smtClean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libri" panose="020F0502020204030204"/>
                </a:rPr>
                <a:t>Dipole</a:t>
              </a:r>
            </a:p>
          </p:txBody>
        </p:sp>
        <p:cxnSp>
          <p:nvCxnSpPr>
            <p:cNvPr id="68" name="Straight Arrow Connector 67"/>
            <p:cNvCxnSpPr/>
            <p:nvPr/>
          </p:nvCxnSpPr>
          <p:spPr>
            <a:xfrm>
              <a:off x="3835490" y="3690477"/>
              <a:ext cx="1165135" cy="0"/>
            </a:xfrm>
            <a:prstGeom prst="straightConnector1">
              <a:avLst/>
            </a:prstGeom>
            <a:noFill/>
            <a:ln w="6350" cap="flat" cmpd="sng" algn="ctr">
              <a:solidFill>
                <a:srgbClr val="FF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69" name="Straight Arrow Connector 68"/>
            <p:cNvCxnSpPr/>
            <p:nvPr/>
          </p:nvCxnSpPr>
          <p:spPr>
            <a:xfrm flipV="1">
              <a:off x="2802739" y="3713302"/>
              <a:ext cx="1012268" cy="410445"/>
            </a:xfrm>
            <a:prstGeom prst="straightConnector1">
              <a:avLst/>
            </a:prstGeom>
            <a:noFill/>
            <a:ln w="6350" cap="flat" cmpd="sng" algn="ctr">
              <a:solidFill>
                <a:srgbClr val="FF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70" name="TextBox 69"/>
            <p:cNvSpPr txBox="1"/>
            <p:nvPr/>
          </p:nvSpPr>
          <p:spPr>
            <a:xfrm rot="21540000">
              <a:off x="3918620" y="3472432"/>
              <a:ext cx="987543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050" kern="0" smtClean="0">
                  <a:solidFill>
                    <a:srgbClr val="FF0000"/>
                  </a:solidFill>
                  <a:latin typeface="Calibri" panose="020F0502020204030204"/>
                </a:rPr>
                <a:t>19</a:t>
              </a:r>
              <a:r>
                <a:rPr kumimoji="0" lang="en-US" sz="1050" b="0" i="0" u="none" strike="noStrike" kern="0" cap="none" spc="0" normalizeH="0" baseline="0" noProof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</a:rPr>
                <a:t> MeV e</a:t>
              </a:r>
              <a:r>
                <a:rPr kumimoji="0" lang="en-US" sz="1050" b="0" i="0" u="none" strike="noStrike" kern="0" cap="none" spc="0" normalizeH="0" baseline="30000" noProof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</a:rPr>
                <a:t>+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250510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Single Bunch Distribution When the Head Exits the QWT Region</a:t>
            </a:r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819149" y="400050"/>
            <a:ext cx="10631400" cy="3295650"/>
            <a:chOff x="819149" y="400050"/>
            <a:chExt cx="10631400" cy="329565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19149" y="400050"/>
              <a:ext cx="10631400" cy="3295650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9136239" y="2516481"/>
              <a:ext cx="573749" cy="6932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9136238" y="552847"/>
              <a:ext cx="266699" cy="3294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9372599" y="884669"/>
              <a:ext cx="266699" cy="3294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10178200" y="2407702"/>
            <a:ext cx="18940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mtClean="0"/>
              <a:t>Physical </a:t>
            </a:r>
            <a:r>
              <a:rPr lang="en-US" smtClean="0"/>
              <a:t>boundary of absorber</a:t>
            </a:r>
          </a:p>
        </p:txBody>
      </p:sp>
      <p:cxnSp>
        <p:nvCxnSpPr>
          <p:cNvPr id="11" name="Straight Arrow Connector 10"/>
          <p:cNvCxnSpPr>
            <a:stCxn id="10" idx="1"/>
          </p:cNvCxnSpPr>
          <p:nvPr/>
        </p:nvCxnSpPr>
        <p:spPr>
          <a:xfrm flipH="1" flipV="1">
            <a:off x="9136238" y="2646508"/>
            <a:ext cx="1041962" cy="843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8628375" y="517912"/>
            <a:ext cx="2996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Single e+ bunch at 5.5 ns</a:t>
            </a:r>
            <a:endParaRPr lang="en-US"/>
          </a:p>
        </p:txBody>
      </p:sp>
      <p:grpSp>
        <p:nvGrpSpPr>
          <p:cNvPr id="17" name="Group 16"/>
          <p:cNvGrpSpPr/>
          <p:nvPr/>
        </p:nvGrpSpPr>
        <p:grpSpPr>
          <a:xfrm>
            <a:off x="521317" y="3562350"/>
            <a:ext cx="10929230" cy="3295650"/>
            <a:chOff x="521317" y="3562350"/>
            <a:chExt cx="10929230" cy="329565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19148" y="3562350"/>
              <a:ext cx="10631399" cy="3295650"/>
            </a:xfrm>
            <a:prstGeom prst="rect">
              <a:avLst/>
            </a:prstGeom>
          </p:spPr>
        </p:pic>
        <p:cxnSp>
          <p:nvCxnSpPr>
            <p:cNvPr id="15" name="Straight Connector 14"/>
            <p:cNvCxnSpPr/>
            <p:nvPr/>
          </p:nvCxnSpPr>
          <p:spPr>
            <a:xfrm>
              <a:off x="1409700" y="5029200"/>
              <a:ext cx="9715500" cy="0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 15"/>
            <p:cNvSpPr/>
            <p:nvPr/>
          </p:nvSpPr>
          <p:spPr>
            <a:xfrm rot="16200000">
              <a:off x="252700" y="4732646"/>
              <a:ext cx="1130342" cy="59310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i="1" smtClean="0">
                  <a:solidFill>
                    <a:schemeClr val="tx1"/>
                  </a:solidFill>
                  <a:latin typeface="Symbol" panose="05050102010706020507" pitchFamily="18" charset="2"/>
                </a:rPr>
                <a:t>b</a:t>
              </a:r>
              <a:r>
                <a:rPr lang="en-US" sz="2400" baseline="-25000" smtClean="0">
                  <a:solidFill>
                    <a:schemeClr val="tx1"/>
                  </a:solidFill>
                </a:rPr>
                <a:t>z</a:t>
              </a:r>
              <a:endParaRPr lang="en-US" sz="2400" baseline="-2500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156459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the Negative Beta Z</a:t>
            </a:r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4777962" y="507600"/>
            <a:ext cx="23032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Magnetic mirror effect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3395" y="995075"/>
            <a:ext cx="2812392" cy="24176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903293" y="3623891"/>
            <a:ext cx="47549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Particles whose velocity vectors </a:t>
            </a:r>
            <a:r>
              <a:rPr lang="en-US"/>
              <a:t>lie </a:t>
            </a:r>
            <a:r>
              <a:rPr lang="en-US" smtClean="0"/>
              <a:t>outside </a:t>
            </a:r>
            <a:r>
              <a:rPr lang="en-US"/>
              <a:t>the </a:t>
            </a:r>
            <a:r>
              <a:rPr lang="en-US"/>
              <a:t>cone </a:t>
            </a:r>
            <a:r>
              <a:rPr lang="en-US" smtClean="0"/>
              <a:t>are </a:t>
            </a:r>
            <a:r>
              <a:rPr lang="en-US"/>
              <a:t>reflected by the magnetic field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621" y="5062033"/>
            <a:ext cx="3419501" cy="14867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3945" y="5073976"/>
            <a:ext cx="3361608" cy="149008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1550" y="5092673"/>
            <a:ext cx="3222779" cy="142546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29029" y="5095385"/>
            <a:ext cx="3231324" cy="14227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12756" y="5092673"/>
            <a:ext cx="3234697" cy="142546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0" y="4723341"/>
            <a:ext cx="113172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Some travel a while and </a:t>
            </a:r>
            <a:r>
              <a:rPr lang="en-US" b="1" dirty="0">
                <a:solidFill>
                  <a:srgbClr val="FF0000"/>
                </a:solidFill>
              </a:rPr>
              <a:t>return</a:t>
            </a:r>
            <a:r>
              <a:rPr lang="en-US" dirty="0" smtClean="0"/>
              <a:t> to </a:t>
            </a:r>
            <a:r>
              <a:rPr lang="en-US" smtClean="0"/>
              <a:t>the </a:t>
            </a:r>
            <a:r>
              <a:rPr lang="en-US" smtClean="0"/>
              <a:t>target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41877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/>
        </p:nvGrpSpPr>
        <p:grpSpPr>
          <a:xfrm>
            <a:off x="621506" y="1199428"/>
            <a:ext cx="10644187" cy="3969010"/>
            <a:chOff x="802481" y="2885353"/>
            <a:chExt cx="10644187" cy="3969010"/>
          </a:xfrm>
        </p:grpSpPr>
        <p:grpSp>
          <p:nvGrpSpPr>
            <p:cNvPr id="24" name="Group 23"/>
            <p:cNvGrpSpPr/>
            <p:nvPr/>
          </p:nvGrpSpPr>
          <p:grpSpPr>
            <a:xfrm>
              <a:off x="802481" y="3554749"/>
              <a:ext cx="10644187" cy="3299614"/>
              <a:chOff x="802481" y="3554749"/>
              <a:chExt cx="10644187" cy="3299614"/>
            </a:xfrm>
          </p:grpSpPr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802481" y="3554749"/>
                <a:ext cx="10644187" cy="3299614"/>
              </a:xfrm>
              <a:prstGeom prst="rect">
                <a:avLst/>
              </a:prstGeom>
            </p:spPr>
          </p:pic>
          <p:sp>
            <p:nvSpPr>
              <p:cNvPr id="16" name="Rectangle 15"/>
              <p:cNvSpPr/>
              <p:nvPr/>
            </p:nvSpPr>
            <p:spPr>
              <a:xfrm>
                <a:off x="9372600" y="5662889"/>
                <a:ext cx="266699" cy="63950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9136239" y="5972979"/>
                <a:ext cx="266699" cy="3294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8257557" y="6008262"/>
                <a:ext cx="266699" cy="3294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9345217" y="3984963"/>
                <a:ext cx="266699" cy="3294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8" name="Straight Arrow Connector 7"/>
            <p:cNvCxnSpPr/>
            <p:nvPr/>
          </p:nvCxnSpPr>
          <p:spPr>
            <a:xfrm flipH="1">
              <a:off x="8673983" y="2885353"/>
              <a:ext cx="1452567" cy="125501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Distribution for the </a:t>
            </a:r>
            <a:r>
              <a:rPr lang="en-US" b="1" smtClean="0">
                <a:solidFill>
                  <a:srgbClr val="C00000"/>
                </a:solidFill>
              </a:rPr>
              <a:t>CW</a:t>
            </a:r>
            <a:r>
              <a:rPr lang="en-US" smtClean="0"/>
              <a:t> Bunch Chrain </a:t>
            </a:r>
            <a:r>
              <a:rPr lang="en-US"/>
              <a:t>@ 1.5 GHz </a:t>
            </a:r>
            <a:r>
              <a:rPr lang="en-US"/>
              <a:t>in </a:t>
            </a:r>
            <a:r>
              <a:rPr lang="en-US" smtClean="0"/>
              <a:t>QWT Region</a:t>
            </a: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9945575" y="885570"/>
            <a:ext cx="189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Physical </a:t>
            </a:r>
            <a:r>
              <a:rPr lang="en-US" smtClean="0"/>
              <a:t>boundary of absorber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8343281" y="4209042"/>
            <a:ext cx="322959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mtClean="0"/>
              <a:t>1.5 GHz rep-rate e+ bunch chain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6137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Normal Conducting and Super Conducting RF Cavities</a:t>
            </a:r>
            <a:endParaRPr lang="en-US"/>
          </a:p>
        </p:txBody>
      </p:sp>
      <p:pic>
        <p:nvPicPr>
          <p:cNvPr id="3" name="Picture 2"/>
          <p:cNvPicPr/>
          <p:nvPr/>
        </p:nvPicPr>
        <p:blipFill rotWithShape="1">
          <a:blip r:embed="rId2"/>
          <a:srcRect t="38574"/>
          <a:stretch/>
        </p:blipFill>
        <p:spPr bwMode="auto">
          <a:xfrm>
            <a:off x="2762606" y="2542592"/>
            <a:ext cx="5619037" cy="18864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2399" y="5057671"/>
            <a:ext cx="5029902" cy="148610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858250" y="6229350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CEBAF C100</a:t>
            </a:r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8915400" y="3966094"/>
            <a:ext cx="2114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S. Wang, LCWS 24</a:t>
            </a: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895349" y="713604"/>
            <a:ext cx="109632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/>
              <a:t>In order to capture as much as possible e+, RF cavity and solenoid chains are used to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smtClean="0"/>
              <a:t>Transversely decrease the e+ bunch’s emittance with adiabatic damping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smtClean="0"/>
              <a:t>Longitudinally to manipulate the e+ phase space distribution to capture more e+</a:t>
            </a: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4963694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 rotWithShape="1">
          <a:blip r:embed="rId2"/>
          <a:srcRect t="38574"/>
          <a:stretch/>
        </p:blipFill>
        <p:spPr bwMode="auto">
          <a:xfrm>
            <a:off x="342979" y="498029"/>
            <a:ext cx="5619037" cy="18864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/>
          <p:cNvPicPr/>
          <p:nvPr/>
        </p:nvPicPr>
        <p:blipFill>
          <a:blip r:embed="rId3"/>
          <a:stretch>
            <a:fillRect/>
          </a:stretch>
        </p:blipFill>
        <p:spPr>
          <a:xfrm>
            <a:off x="6982653" y="4119727"/>
            <a:ext cx="4638914" cy="273827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Normal Conducting RF Cavity Study</a:t>
            </a:r>
            <a:endParaRPr lang="en-US"/>
          </a:p>
        </p:txBody>
      </p:sp>
      <p:pic>
        <p:nvPicPr>
          <p:cNvPr id="4" name="Picture 3"/>
          <p:cNvPicPr/>
          <p:nvPr/>
        </p:nvPicPr>
        <p:blipFill rotWithShape="1">
          <a:blip r:embed="rId4"/>
          <a:srcRect b="968"/>
          <a:stretch/>
        </p:blipFill>
        <p:spPr>
          <a:xfrm>
            <a:off x="6539712" y="456775"/>
            <a:ext cx="5524797" cy="2183991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>
          <a:blip r:embed="rId5"/>
          <a:stretch>
            <a:fillRect/>
          </a:stretch>
        </p:blipFill>
        <p:spPr>
          <a:xfrm>
            <a:off x="5001155" y="2567841"/>
            <a:ext cx="2815039" cy="142371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7307" y="4020661"/>
            <a:ext cx="4548335" cy="275036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7905750" y="3501644"/>
            <a:ext cx="3429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mtClean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Shunt Impedance for Type </a:t>
            </a:r>
            <a:r>
              <a:rPr lang="en-US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 </a:t>
            </a:r>
            <a:r>
              <a:rPr lang="en-US" smtClean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Cell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437997" y="3501644"/>
            <a:ext cx="3429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mtClean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Shunt Impedance for Type </a:t>
            </a:r>
            <a:r>
              <a:rPr lang="en-US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mtClean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Cell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35141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Emittance Adiabatic Damping and Acceleration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57546" y="842481"/>
            <a:ext cx="55685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Trace space: (x,x’,y,y’)</a:t>
            </a:r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5014525" y="744345"/>
                <a:ext cx="2283189" cy="5656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</m:den>
                      </m:f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  <m:r>
                        <a:rPr lang="en-US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  <m:r>
                            <a:rPr lang="en-US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𝜸</m:t>
                          </m:r>
                        </m:den>
                      </m:f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14525" y="744345"/>
                <a:ext cx="2283189" cy="56560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7" name="Group 36"/>
          <p:cNvGrpSpPr/>
          <p:nvPr/>
        </p:nvGrpSpPr>
        <p:grpSpPr>
          <a:xfrm>
            <a:off x="2309504" y="2307154"/>
            <a:ext cx="9714733" cy="774023"/>
            <a:chOff x="2309504" y="2307154"/>
            <a:chExt cx="9714733" cy="774023"/>
          </a:xfrm>
        </p:grpSpPr>
        <p:cxnSp>
          <p:nvCxnSpPr>
            <p:cNvPr id="6" name="Straight Arrow Connector 5"/>
            <p:cNvCxnSpPr/>
            <p:nvPr/>
          </p:nvCxnSpPr>
          <p:spPr>
            <a:xfrm>
              <a:off x="2363055" y="2722652"/>
              <a:ext cx="1284269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/>
            <p:nvPr/>
          </p:nvCxnSpPr>
          <p:spPr>
            <a:xfrm flipV="1">
              <a:off x="3647324" y="2332234"/>
              <a:ext cx="0" cy="39041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V="1">
              <a:off x="2363055" y="2332234"/>
              <a:ext cx="1284269" cy="390418"/>
            </a:xfrm>
            <a:prstGeom prst="line">
              <a:avLst/>
            </a:prstGeom>
            <a:ln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>
              <a:off x="6698640" y="2722652"/>
              <a:ext cx="4877013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flipV="1">
              <a:off x="11577250" y="2332234"/>
              <a:ext cx="0" cy="39041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V="1">
              <a:off x="6697043" y="2332234"/>
              <a:ext cx="4878610" cy="390418"/>
            </a:xfrm>
            <a:prstGeom prst="line">
              <a:avLst/>
            </a:prstGeom>
            <a:ln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4" name="Group 23"/>
            <p:cNvGrpSpPr/>
            <p:nvPr/>
          </p:nvGrpSpPr>
          <p:grpSpPr>
            <a:xfrm>
              <a:off x="4213507" y="2364127"/>
              <a:ext cx="1915757" cy="717050"/>
              <a:chOff x="4213507" y="2364127"/>
              <a:chExt cx="1915757" cy="717050"/>
            </a:xfrm>
          </p:grpSpPr>
          <p:grpSp>
            <p:nvGrpSpPr>
              <p:cNvPr id="21" name="Group 20"/>
              <p:cNvGrpSpPr/>
              <p:nvPr/>
            </p:nvGrpSpPr>
            <p:grpSpPr>
              <a:xfrm>
                <a:off x="4213507" y="2364127"/>
                <a:ext cx="1915757" cy="717050"/>
                <a:chOff x="2574050" y="3485080"/>
                <a:chExt cx="6715125" cy="2209800"/>
              </a:xfrm>
            </p:grpSpPr>
            <p:pic>
              <p:nvPicPr>
                <p:cNvPr id="18" name="Picture 17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2574050" y="3485080"/>
                  <a:ext cx="6715125" cy="2209800"/>
                </a:xfrm>
                <a:prstGeom prst="rect">
                  <a:avLst/>
                </a:prstGeom>
              </p:spPr>
            </p:pic>
            <p:sp>
              <p:nvSpPr>
                <p:cNvPr id="19" name="Rectangle 18"/>
                <p:cNvSpPr/>
                <p:nvPr/>
              </p:nvSpPr>
              <p:spPr>
                <a:xfrm>
                  <a:off x="3277456" y="4048019"/>
                  <a:ext cx="5691883" cy="106851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23" name="Straight Arrow Connector 22"/>
              <p:cNvCxnSpPr/>
              <p:nvPr/>
            </p:nvCxnSpPr>
            <p:spPr>
              <a:xfrm>
                <a:off x="4654193" y="2720152"/>
                <a:ext cx="1047964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Rectangle 25"/>
                <p:cNvSpPr/>
                <p:nvPr/>
              </p:nvSpPr>
              <p:spPr>
                <a:xfrm>
                  <a:off x="3560119" y="2364127"/>
                  <a:ext cx="448584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</m:oMath>
                    </m:oMathPara>
                  </a14:m>
                  <a:endParaRPr lang="en-US">
                    <a:solidFill>
                      <a:schemeClr val="accent1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26" name="Rectangle 2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60119" y="2364127"/>
                  <a:ext cx="448584" cy="369332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Rectangle 26"/>
                <p:cNvSpPr/>
                <p:nvPr/>
              </p:nvSpPr>
              <p:spPr>
                <a:xfrm>
                  <a:off x="11575653" y="2307883"/>
                  <a:ext cx="448584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</m:oMath>
                    </m:oMathPara>
                  </a14:m>
                  <a:endParaRPr lang="en-US">
                    <a:solidFill>
                      <a:schemeClr val="accent1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27" name="Rectangle 2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575653" y="2307883"/>
                  <a:ext cx="448584" cy="36933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Rectangle 27"/>
                <p:cNvSpPr/>
                <p:nvPr/>
              </p:nvSpPr>
              <p:spPr>
                <a:xfrm>
                  <a:off x="2760509" y="2703170"/>
                  <a:ext cx="562142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  <m:r>
                              <a:rPr lang="en-US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>
                    <a:solidFill>
                      <a:schemeClr val="accent1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28" name="Rectangle 2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60509" y="2703170"/>
                  <a:ext cx="562142" cy="3693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Rectangle 28"/>
                <p:cNvSpPr/>
                <p:nvPr/>
              </p:nvSpPr>
              <p:spPr>
                <a:xfrm>
                  <a:off x="9178982" y="2703170"/>
                  <a:ext cx="552524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  <m:r>
                              <a:rPr lang="en-US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>
                    <a:solidFill>
                      <a:schemeClr val="accent1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29" name="Rectangle 2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78982" y="2703170"/>
                  <a:ext cx="552524" cy="36933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/>
                <p:cNvSpPr txBox="1"/>
                <p:nvPr/>
              </p:nvSpPr>
              <p:spPr>
                <a:xfrm>
                  <a:off x="2309504" y="2307154"/>
                  <a:ext cx="342979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>
                    <a:solidFill>
                      <a:schemeClr val="accent1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31" name="TextBox 3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09504" y="2307154"/>
                  <a:ext cx="342979" cy="276999"/>
                </a:xfrm>
                <a:prstGeom prst="rect">
                  <a:avLst/>
                </a:prstGeom>
                <a:blipFill>
                  <a:blip r:embed="rId8"/>
                  <a:stretch>
                    <a:fillRect l="-17857" t="-2174" r="-7143" b="-1521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/>
                <p:cNvSpPr txBox="1"/>
                <p:nvPr/>
              </p:nvSpPr>
              <p:spPr>
                <a:xfrm>
                  <a:off x="6942578" y="2332233"/>
                  <a:ext cx="342979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>
                    <a:solidFill>
                      <a:schemeClr val="accent1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32" name="TextBox 3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42578" y="2332233"/>
                  <a:ext cx="342979" cy="276999"/>
                </a:xfrm>
                <a:prstGeom prst="rect">
                  <a:avLst/>
                </a:prstGeom>
                <a:blipFill>
                  <a:blip r:embed="rId9"/>
                  <a:stretch>
                    <a:fillRect l="-17857" t="-4444" r="-5357" b="-155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5" name="Straight Connector 34"/>
            <p:cNvCxnSpPr/>
            <p:nvPr/>
          </p:nvCxnSpPr>
          <p:spPr>
            <a:xfrm>
              <a:off x="7438490" y="2677215"/>
              <a:ext cx="20548" cy="5624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2659288" y="2633259"/>
              <a:ext cx="20548" cy="996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39" name="TextBox 38"/>
              <p:cNvSpPr txBox="1"/>
              <p:nvPr/>
            </p:nvSpPr>
            <p:spPr>
              <a:xfrm>
                <a:off x="3438254" y="4341570"/>
                <a:ext cx="2287486" cy="5674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123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𝑀𝑒𝑉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60</m:t>
                              </m:r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𝑀𝑒𝑉</m:t>
                              </m:r>
                            </m:sub>
                          </m:sSub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241.7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118.4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2.0</m:t>
                      </m:r>
                    </m:oMath>
                  </m:oMathPara>
                </a14:m>
                <a:endParaRPr lang="en-US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8254" y="4341570"/>
                <a:ext cx="2287486" cy="567463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0" name="TextBox 39"/>
              <p:cNvSpPr txBox="1"/>
              <p:nvPr/>
            </p:nvSpPr>
            <p:spPr>
              <a:xfrm>
                <a:off x="3438253" y="5330031"/>
                <a:ext cx="2287485" cy="56733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123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𝑀𝑒𝑉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19</m:t>
                              </m:r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𝑀𝑒𝑉</m:t>
                              </m:r>
                            </m:sub>
                          </m:sSub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241.7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38.2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=6.3</m:t>
                      </m:r>
                    </m:oMath>
                  </m:oMathPara>
                </a14:m>
                <a:endParaRPr lang="en-US"/>
              </a:p>
            </p:txBody>
          </p:sp>
        </mc:Choice>
        <mc:Fallback>
          <p:sp>
            <p:nvSpPr>
              <p:cNvPr id="40" name="TextBox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8253" y="5330031"/>
                <a:ext cx="2287485" cy="56733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TextBox 40"/>
          <p:cNvSpPr txBox="1"/>
          <p:nvPr/>
        </p:nvSpPr>
        <p:spPr>
          <a:xfrm>
            <a:off x="657546" y="3846967"/>
            <a:ext cx="26918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Emittance reduction factor</a:t>
            </a:r>
            <a:endParaRPr lang="en-US"/>
          </a:p>
        </p:txBody>
      </p:sp>
      <p:sp>
        <p:nvSpPr>
          <p:cNvPr id="44" name="TextBox 43"/>
          <p:cNvSpPr txBox="1"/>
          <p:nvPr/>
        </p:nvSpPr>
        <p:spPr>
          <a:xfrm>
            <a:off x="7285557" y="5528034"/>
            <a:ext cx="41989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So 60 MeV island is chosen for first study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7125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Ce+baf and Work Scope of This Study</a:t>
            </a:r>
            <a:endParaRPr lang="en-US" dirty="0"/>
          </a:p>
        </p:txBody>
      </p:sp>
      <p:grpSp>
        <p:nvGrpSpPr>
          <p:cNvPr id="16" name="Group 15"/>
          <p:cNvGrpSpPr/>
          <p:nvPr/>
        </p:nvGrpSpPr>
        <p:grpSpPr>
          <a:xfrm>
            <a:off x="1642665" y="1197367"/>
            <a:ext cx="8706927" cy="3808191"/>
            <a:chOff x="1642665" y="1197367"/>
            <a:chExt cx="8706927" cy="3808191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C81653B-9C38-4A56-8764-0FAB31B45A2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42665" y="1240298"/>
              <a:ext cx="8626578" cy="3525110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2A14242-C213-4DC9-A996-A38E0DF0A3C7}"/>
                </a:ext>
              </a:extLst>
            </p:cNvPr>
            <p:cNvSpPr/>
            <p:nvPr/>
          </p:nvSpPr>
          <p:spPr>
            <a:xfrm>
              <a:off x="8317700" y="1197367"/>
              <a:ext cx="1521013" cy="210143"/>
            </a:xfrm>
            <a:prstGeom prst="rect">
              <a:avLst/>
            </a:prstGeom>
            <a:solidFill>
              <a:srgbClr val="0070C0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DEDB836-3BB1-479D-A789-55A29A5F2A2A}"/>
                </a:ext>
              </a:extLst>
            </p:cNvPr>
            <p:cNvSpPr/>
            <p:nvPr/>
          </p:nvSpPr>
          <p:spPr>
            <a:xfrm>
              <a:off x="3211650" y="4554938"/>
              <a:ext cx="960383" cy="230492"/>
            </a:xfrm>
            <a:prstGeom prst="rect">
              <a:avLst/>
            </a:prstGeom>
            <a:solidFill>
              <a:srgbClr val="7030A0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3F5F163F-470E-475C-939F-D24ACBBFFB4A}"/>
                </a:ext>
              </a:extLst>
            </p:cNvPr>
            <p:cNvSpPr/>
            <p:nvPr/>
          </p:nvSpPr>
          <p:spPr>
            <a:xfrm rot="20552803">
              <a:off x="7762638" y="1997074"/>
              <a:ext cx="846172" cy="311801"/>
            </a:xfrm>
            <a:prstGeom prst="ellipse">
              <a:avLst/>
            </a:prstGeom>
            <a:noFill/>
            <a:ln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8000"/>
                </a:solidFill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8C860A4-E920-473A-A156-834681EDE290}"/>
                </a:ext>
              </a:extLst>
            </p:cNvPr>
            <p:cNvSpPr/>
            <p:nvPr/>
          </p:nvSpPr>
          <p:spPr>
            <a:xfrm>
              <a:off x="7376183" y="2612476"/>
              <a:ext cx="1272746" cy="200055"/>
            </a:xfrm>
            <a:prstGeom prst="rect">
              <a:avLst/>
            </a:prstGeom>
            <a:solidFill>
              <a:srgbClr val="92D050">
                <a:alpha val="50000"/>
              </a:srgbClr>
            </a:solidFill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1300" dirty="0">
                  <a:latin typeface="Arial" panose="020B0604020202020204" pitchFamily="34" charset="0"/>
                  <a:cs typeface="Arial" panose="020B0604020202020204" pitchFamily="34" charset="0"/>
                </a:rPr>
                <a:t>Target Test Area</a:t>
              </a:r>
              <a:endParaRPr lang="en-US" sz="1300" dirty="0"/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749A93DF-FEA3-4CE0-ABCF-C0AC8CCB7DB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014109" y="2342528"/>
              <a:ext cx="62667" cy="245251"/>
            </a:xfrm>
            <a:prstGeom prst="straightConnector1">
              <a:avLst/>
            </a:prstGeom>
            <a:ln>
              <a:solidFill>
                <a:srgbClr val="008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ounded Rectangle 10"/>
            <p:cNvSpPr/>
            <p:nvPr/>
          </p:nvSpPr>
          <p:spPr>
            <a:xfrm>
              <a:off x="4102217" y="3154261"/>
              <a:ext cx="2374084" cy="796954"/>
            </a:xfrm>
            <a:prstGeom prst="roundRect">
              <a:avLst/>
            </a:prstGeom>
            <a:noFill/>
            <a:ln w="5715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>
              <a:off x="8770014" y="3577905"/>
              <a:ext cx="1525272" cy="0"/>
            </a:xfrm>
            <a:prstGeom prst="straightConnector1">
              <a:avLst/>
            </a:prstGeom>
            <a:ln w="5715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8824320" y="4143784"/>
              <a:ext cx="1525272" cy="86177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smtClean="0"/>
                <a:t>123 MeV e+</a:t>
              </a:r>
            </a:p>
            <a:p>
              <a:pPr algn="ctr"/>
              <a:endParaRPr lang="en-US" sz="1600"/>
            </a:p>
            <a:p>
              <a:pPr algn="ctr"/>
              <a:endParaRPr lang="en-US" sz="160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069037" y="4541115"/>
              <a:ext cx="1242827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smtClean="0"/>
                <a:t>RF Cavities</a:t>
              </a:r>
              <a:endParaRPr lang="en-US" sz="1600"/>
            </a:p>
          </p:txBody>
        </p:sp>
      </p:grpSp>
    </p:spTree>
    <p:extLst>
      <p:ext uri="{BB962C8B-B14F-4D97-AF65-F5344CB8AC3E}">
        <p14:creationId xmlns:p14="http://schemas.microsoft.com/office/powerpoint/2010/main" val="27597285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NRF </a:t>
            </a:r>
            <a:r>
              <a:rPr lang="en-US" smtClean="0"/>
              <a:t>Cavity and Solenoid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588680" y="4511576"/>
            <a:ext cx="701464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With 100 kW per cavity,</a:t>
            </a:r>
          </a:p>
          <a:p>
            <a:r>
              <a:rPr lang="en-US" smtClean="0"/>
              <a:t>	</a:t>
            </a:r>
          </a:p>
          <a:p>
            <a:r>
              <a:rPr lang="en-US"/>
              <a:t>	</a:t>
            </a:r>
            <a:r>
              <a:rPr lang="en-US">
                <a:solidFill>
                  <a:srgbClr val="C00000"/>
                </a:solidFill>
              </a:rPr>
              <a:t>case 1</a:t>
            </a:r>
            <a:r>
              <a:rPr lang="en-US"/>
              <a:t>, For Rshunt = 15 M</a:t>
            </a:r>
            <a:r>
              <a:rPr lang="en-US">
                <a:latin typeface="Symbol" panose="05050102010706020507" pitchFamily="18" charset="2"/>
              </a:rPr>
              <a:t>W</a:t>
            </a:r>
            <a:r>
              <a:rPr lang="en-US"/>
              <a:t> and Riris = 40 mm,  Eacc = 1.2 MV/m</a:t>
            </a:r>
          </a:p>
          <a:p>
            <a:endParaRPr lang="en-US" smtClean="0"/>
          </a:p>
          <a:p>
            <a:r>
              <a:rPr lang="en-US"/>
              <a:t>	</a:t>
            </a:r>
            <a:r>
              <a:rPr lang="en-US" smtClean="0">
                <a:solidFill>
                  <a:srgbClr val="C00000"/>
                </a:solidFill>
              </a:rPr>
              <a:t>case 2</a:t>
            </a:r>
            <a:r>
              <a:rPr lang="en-US" smtClean="0"/>
              <a:t>, </a:t>
            </a:r>
            <a:r>
              <a:rPr lang="en-US" smtClean="0"/>
              <a:t>For </a:t>
            </a:r>
            <a:r>
              <a:rPr lang="en-US" smtClean="0"/>
              <a:t>Rshunt = 25 M</a:t>
            </a:r>
            <a:r>
              <a:rPr lang="en-US" smtClean="0">
                <a:latin typeface="Symbol" panose="05050102010706020507" pitchFamily="18" charset="2"/>
              </a:rPr>
              <a:t>W</a:t>
            </a:r>
            <a:r>
              <a:rPr lang="en-US" smtClean="0"/>
              <a:t> and Riris = 25 mm</a:t>
            </a:r>
            <a:r>
              <a:rPr lang="en-US" smtClean="0"/>
              <a:t>, Eacc </a:t>
            </a:r>
            <a:r>
              <a:rPr lang="en-US" smtClean="0"/>
              <a:t>= 1.6 MV/m</a:t>
            </a:r>
          </a:p>
          <a:p>
            <a:endParaRPr lang="en-US"/>
          </a:p>
          <a:p>
            <a:r>
              <a:rPr lang="en-US"/>
              <a:t>	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432865" y="481941"/>
            <a:ext cx="10673285" cy="3524809"/>
            <a:chOff x="432865" y="481941"/>
            <a:chExt cx="10673285" cy="3524809"/>
          </a:xfrm>
        </p:grpSpPr>
        <p:grpSp>
          <p:nvGrpSpPr>
            <p:cNvPr id="15" name="Group 14"/>
            <p:cNvGrpSpPr/>
            <p:nvPr/>
          </p:nvGrpSpPr>
          <p:grpSpPr>
            <a:xfrm>
              <a:off x="432865" y="481941"/>
              <a:ext cx="4920185" cy="3524809"/>
              <a:chOff x="1004365" y="447116"/>
              <a:chExt cx="4920185" cy="3524809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 rotWithShape="1">
              <a:blip r:embed="rId3"/>
              <a:srcRect t="9947" r="52927" b="12247"/>
              <a:stretch/>
            </p:blipFill>
            <p:spPr>
              <a:xfrm>
                <a:off x="1243535" y="809625"/>
                <a:ext cx="4681015" cy="2971800"/>
              </a:xfrm>
              <a:prstGeom prst="rect">
                <a:avLst/>
              </a:prstGeom>
            </p:spPr>
          </p:pic>
          <p:pic>
            <p:nvPicPr>
              <p:cNvPr id="3" name="Picture 2"/>
              <p:cNvPicPr>
                <a:picLocks noChangeAspect="1"/>
              </p:cNvPicPr>
              <p:nvPr/>
            </p:nvPicPr>
            <p:blipFill rotWithShape="1">
              <a:blip r:embed="rId4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rcRect t="7703" r="52549" b="12995"/>
              <a:stretch/>
            </p:blipFill>
            <p:spPr>
              <a:xfrm>
                <a:off x="1172097" y="723899"/>
                <a:ext cx="4752453" cy="3028951"/>
              </a:xfrm>
              <a:prstGeom prst="rect">
                <a:avLst/>
              </a:prstGeom>
            </p:spPr>
          </p:pic>
          <p:sp>
            <p:nvSpPr>
              <p:cNvPr id="9" name="Rectangle 8"/>
              <p:cNvSpPr/>
              <p:nvPr/>
            </p:nvSpPr>
            <p:spPr>
              <a:xfrm>
                <a:off x="1004365" y="447116"/>
                <a:ext cx="753573" cy="352480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6" name="Group 15"/>
            <p:cNvGrpSpPr/>
            <p:nvPr/>
          </p:nvGrpSpPr>
          <p:grpSpPr>
            <a:xfrm>
              <a:off x="8316319" y="920650"/>
              <a:ext cx="2789831" cy="2895600"/>
              <a:chOff x="8001994" y="3752850"/>
              <a:chExt cx="2789831" cy="2895600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3"/>
              <a:srcRect l="67943" t="11647" r="6109" b="12543"/>
              <a:stretch/>
            </p:blipFill>
            <p:spPr>
              <a:xfrm>
                <a:off x="8001994" y="3752850"/>
                <a:ext cx="2580281" cy="2895600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4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rcRect l="68362" t="12394" r="3973" b="12794"/>
              <a:stretch/>
            </p:blipFill>
            <p:spPr>
              <a:xfrm>
                <a:off x="8021045" y="3781424"/>
                <a:ext cx="2770780" cy="2857501"/>
              </a:xfrm>
              <a:prstGeom prst="rect">
                <a:avLst/>
              </a:prstGeom>
            </p:spPr>
          </p:pic>
        </p:grpSp>
        <p:sp>
          <p:nvSpPr>
            <p:cNvPr id="17" name="TextBox 16"/>
            <p:cNvSpPr txBox="1"/>
            <p:nvPr/>
          </p:nvSpPr>
          <p:spPr>
            <a:xfrm>
              <a:off x="5762625" y="1638300"/>
              <a:ext cx="234414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smtClean="0"/>
                <a:t>……………</a:t>
              </a:r>
              <a:r>
                <a:rPr lang="en-US" sz="4000"/>
                <a:t>…</a:t>
              </a: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1676400" y="758724"/>
            <a:ext cx="523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>
                <a:solidFill>
                  <a:schemeClr val="accent2">
                    <a:lumMod val="75000"/>
                  </a:schemeClr>
                </a:solidFill>
              </a:rPr>
              <a:t>1 T</a:t>
            </a:r>
            <a:endParaRPr lang="en-US" b="1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360106" y="3343215"/>
            <a:ext cx="783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smtClean="0">
                <a:solidFill>
                  <a:schemeClr val="accent2">
                    <a:lumMod val="75000"/>
                  </a:schemeClr>
                </a:solidFill>
              </a:rPr>
              <a:t>0.12 T</a:t>
            </a:r>
            <a:endParaRPr lang="en-US" b="1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29497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Too Many NRF Cavities and Too Much Power</a:t>
            </a:r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4986" t="3321" r="1766" b="3055"/>
          <a:stretch/>
        </p:blipFill>
        <p:spPr>
          <a:xfrm>
            <a:off x="2247901" y="542925"/>
            <a:ext cx="7543800" cy="299085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 rot="20877176">
            <a:off x="5124449" y="914400"/>
            <a:ext cx="124777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smtClean="0">
                <a:solidFill>
                  <a:schemeClr val="accent2"/>
                </a:solidFill>
              </a:rPr>
              <a:t>36 cavities</a:t>
            </a:r>
            <a:endParaRPr lang="en-US" b="1">
              <a:solidFill>
                <a:schemeClr val="accent2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 rot="20877176">
            <a:off x="6120802" y="1387139"/>
            <a:ext cx="124777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smtClean="0">
                <a:solidFill>
                  <a:schemeClr val="accent1"/>
                </a:solidFill>
              </a:rPr>
              <a:t>50 cavities</a:t>
            </a:r>
            <a:endParaRPr lang="en-US" b="1">
              <a:solidFill>
                <a:schemeClr val="accent1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/>
          <a:srcRect l="2072" t="1307" r="1406" b="709"/>
          <a:stretch/>
        </p:blipFill>
        <p:spPr>
          <a:xfrm>
            <a:off x="2038349" y="3779102"/>
            <a:ext cx="7648576" cy="2890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5545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C100 </a:t>
            </a:r>
            <a:r>
              <a:rPr lang="en-US" smtClean="0"/>
              <a:t>Cryomodule</a:t>
            </a:r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>
            <a:off x="413767" y="5099800"/>
            <a:ext cx="11062144" cy="423931"/>
            <a:chOff x="233199" y="4465293"/>
            <a:chExt cx="11062144" cy="42393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3199" y="4469359"/>
              <a:ext cx="1382768" cy="419863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15967" y="4469361"/>
              <a:ext cx="1382768" cy="419863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998735" y="4469360"/>
              <a:ext cx="1382768" cy="419863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381503" y="4469359"/>
              <a:ext cx="1382768" cy="419863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5764271" y="4469358"/>
              <a:ext cx="1382768" cy="419863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7147039" y="4469357"/>
              <a:ext cx="1382768" cy="419863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8529807" y="4467325"/>
              <a:ext cx="1382768" cy="419863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9912575" y="4465293"/>
              <a:ext cx="1382768" cy="419863"/>
            </a:xfrm>
            <a:prstGeom prst="rect">
              <a:avLst/>
            </a:prstGeom>
          </p:spPr>
        </p:pic>
      </p:grpSp>
      <p:sp>
        <p:nvSpPr>
          <p:cNvPr id="17" name="TextBox 16"/>
          <p:cNvSpPr txBox="1"/>
          <p:nvPr/>
        </p:nvSpPr>
        <p:spPr>
          <a:xfrm>
            <a:off x="9180101" y="5863963"/>
            <a:ext cx="28260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Iris radius = 26.5 mm</a:t>
            </a:r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0687" y="482440"/>
            <a:ext cx="4355665" cy="134286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9166" y="1887937"/>
            <a:ext cx="5558706" cy="2120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1502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SRF, one 8-cavity cryomodule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83060"/>
            <a:ext cx="5720067" cy="2589358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77083" y="695325"/>
            <a:ext cx="5833629" cy="2537445"/>
            <a:chOff x="0" y="865958"/>
            <a:chExt cx="5833629" cy="253744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/>
            <a:srcRect t="6267"/>
            <a:stretch/>
          </p:blipFill>
          <p:spPr>
            <a:xfrm>
              <a:off x="117487" y="866776"/>
              <a:ext cx="5602580" cy="2438400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6061" y="865958"/>
              <a:ext cx="5687568" cy="2407504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0" y="865958"/>
              <a:ext cx="438150" cy="25249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38150" y="3095626"/>
              <a:ext cx="5281917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smtClean="0"/>
                <a:t>Z (m)</a:t>
              </a:r>
              <a:endParaRPr lang="en-US" sz="140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28795" y="981075"/>
              <a:ext cx="4000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/>
                <a:t>Bz</a:t>
              </a:r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876945" y="1106447"/>
              <a:ext cx="4000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E</a:t>
              </a:r>
              <a:r>
                <a:rPr lang="en-US" smtClean="0"/>
                <a:t>z</a:t>
              </a:r>
              <a:endParaRPr lang="en-US"/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2763" t="1586" r="636" b="1323"/>
          <a:stretch/>
        </p:blipFill>
        <p:spPr>
          <a:xfrm>
            <a:off x="5910712" y="695325"/>
            <a:ext cx="6281288" cy="2804281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118659" y="935814"/>
            <a:ext cx="523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/>
              <a:t>1 T</a:t>
            </a:r>
            <a:endParaRPr lang="en-US" b="1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/>
          <a:srcRect l="2122" t="2149" r="945" b="1685"/>
          <a:stretch/>
        </p:blipFill>
        <p:spPr>
          <a:xfrm>
            <a:off x="6116807" y="3822397"/>
            <a:ext cx="6075193" cy="2665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4745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3035" t="919" r="944" b="1728"/>
          <a:stretch/>
        </p:blipFill>
        <p:spPr>
          <a:xfrm>
            <a:off x="5983467" y="590770"/>
            <a:ext cx="6175195" cy="27810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SRF, </a:t>
            </a:r>
            <a:r>
              <a:rPr lang="en-US" smtClean="0"/>
              <a:t>two 4-cavity cryomodule, with solenoid in between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11" y="3444614"/>
            <a:ext cx="5746338" cy="2479052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63911" y="728534"/>
            <a:ext cx="5708239" cy="1975111"/>
            <a:chOff x="63911" y="728534"/>
            <a:chExt cx="5708239" cy="1975111"/>
          </a:xfrm>
        </p:grpSpPr>
        <p:grpSp>
          <p:nvGrpSpPr>
            <p:cNvPr id="13" name="Group 12"/>
            <p:cNvGrpSpPr/>
            <p:nvPr/>
          </p:nvGrpSpPr>
          <p:grpSpPr>
            <a:xfrm>
              <a:off x="130587" y="728534"/>
              <a:ext cx="5641563" cy="1975111"/>
              <a:chOff x="492537" y="2606414"/>
              <a:chExt cx="11170825" cy="4133850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28637" y="2606414"/>
                <a:ext cx="11134725" cy="4133850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92537" y="2606414"/>
                <a:ext cx="11170824" cy="4133850"/>
              </a:xfrm>
              <a:prstGeom prst="rect">
                <a:avLst/>
              </a:prstGeom>
            </p:spPr>
          </p:pic>
        </p:grpSp>
        <p:sp>
          <p:nvSpPr>
            <p:cNvPr id="14" name="TextBox 13"/>
            <p:cNvSpPr txBox="1"/>
            <p:nvPr/>
          </p:nvSpPr>
          <p:spPr>
            <a:xfrm>
              <a:off x="704995" y="921781"/>
              <a:ext cx="4000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/>
                <a:t>Bz</a:t>
              </a:r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753120" y="728534"/>
              <a:ext cx="4000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E</a:t>
              </a:r>
              <a:r>
                <a:rPr lang="en-US" smtClean="0"/>
                <a:t>z</a:t>
              </a:r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63911" y="728534"/>
              <a:ext cx="345664" cy="19751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9401175" y="1499683"/>
            <a:ext cx="2600325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mtClean="0">
                <a:solidFill>
                  <a:schemeClr val="accent2"/>
                </a:solidFill>
              </a:rPr>
              <a:t>157</a:t>
            </a:r>
            <a:r>
              <a:rPr lang="en-US" smtClean="0">
                <a:solidFill>
                  <a:schemeClr val="accent2"/>
                </a:solidFill>
              </a:rPr>
              <a:t>% </a:t>
            </a:r>
            <a:r>
              <a:rPr lang="en-US" smtClean="0">
                <a:solidFill>
                  <a:schemeClr val="accent2"/>
                </a:solidFill>
              </a:rPr>
              <a:t>improvement</a:t>
            </a:r>
          </a:p>
          <a:p>
            <a:r>
              <a:rPr lang="en-US" smtClean="0">
                <a:solidFill>
                  <a:schemeClr val="accent2"/>
                </a:solidFill>
              </a:rPr>
              <a:t>No loss after the solenoid</a:t>
            </a:r>
            <a:endParaRPr lang="en-US">
              <a:solidFill>
                <a:schemeClr val="accent2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5811" y="928837"/>
            <a:ext cx="523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/>
              <a:t>1 T</a:t>
            </a:r>
            <a:endParaRPr lang="en-US" b="1"/>
          </a:p>
        </p:txBody>
      </p:sp>
      <p:sp>
        <p:nvSpPr>
          <p:cNvPr id="21" name="TextBox 20"/>
          <p:cNvSpPr txBox="1"/>
          <p:nvPr/>
        </p:nvSpPr>
        <p:spPr>
          <a:xfrm>
            <a:off x="2960484" y="1346757"/>
            <a:ext cx="6719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/>
              <a:t>0.6 T</a:t>
            </a:r>
            <a:endParaRPr lang="en-US" b="1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/>
          <a:srcRect l="2310" t="996" r="757" b="1258"/>
          <a:stretch/>
        </p:blipFill>
        <p:spPr>
          <a:xfrm>
            <a:off x="6152763" y="3444614"/>
            <a:ext cx="6039237" cy="2692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1688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3036" t="1585" r="711" b="1847"/>
          <a:stretch/>
        </p:blipFill>
        <p:spPr>
          <a:xfrm>
            <a:off x="6119631" y="684807"/>
            <a:ext cx="6072369" cy="27061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SRF, two </a:t>
            </a:r>
            <a:r>
              <a:rPr lang="en-US" smtClean="0"/>
              <a:t>2-cavity cryomodule, one 4-cavity </a:t>
            </a:r>
            <a:r>
              <a:rPr lang="en-US"/>
              <a:t>cryomodule</a:t>
            </a:r>
            <a:r>
              <a:rPr lang="en-US" smtClean="0"/>
              <a:t>, </a:t>
            </a:r>
            <a:r>
              <a:rPr lang="en-US"/>
              <a:t>with solenoid in between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t="5159"/>
          <a:stretch/>
        </p:blipFill>
        <p:spPr>
          <a:xfrm>
            <a:off x="939068" y="3520284"/>
            <a:ext cx="4060224" cy="282998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620897" y="1412585"/>
            <a:ext cx="15144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2</a:t>
            </a:r>
            <a:r>
              <a:rPr lang="en-US" smtClean="0"/>
              <a:t>18</a:t>
            </a:r>
            <a:r>
              <a:rPr lang="en-US" smtClean="0"/>
              <a:t>% improvement</a:t>
            </a:r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63911" y="728534"/>
            <a:ext cx="6032089" cy="2017463"/>
            <a:chOff x="63911" y="728534"/>
            <a:chExt cx="6032089" cy="2017463"/>
          </a:xfrm>
        </p:grpSpPr>
        <p:grpSp>
          <p:nvGrpSpPr>
            <p:cNvPr id="7" name="Group 6"/>
            <p:cNvGrpSpPr/>
            <p:nvPr/>
          </p:nvGrpSpPr>
          <p:grpSpPr>
            <a:xfrm>
              <a:off x="76633" y="730380"/>
              <a:ext cx="6019367" cy="2015617"/>
              <a:chOff x="352858" y="2165857"/>
              <a:chExt cx="11667744" cy="4573535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79920" y="2165857"/>
                <a:ext cx="11639550" cy="4562475"/>
              </a:xfrm>
              <a:prstGeom prst="rect">
                <a:avLst/>
              </a:prstGeom>
            </p:spPr>
          </p:pic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52858" y="2165867"/>
                <a:ext cx="11667744" cy="4573525"/>
              </a:xfrm>
              <a:prstGeom prst="rect">
                <a:avLst/>
              </a:prstGeom>
            </p:spPr>
          </p:pic>
        </p:grpSp>
        <p:sp>
          <p:nvSpPr>
            <p:cNvPr id="14" name="Rectangle 13"/>
            <p:cNvSpPr/>
            <p:nvPr/>
          </p:nvSpPr>
          <p:spPr>
            <a:xfrm>
              <a:off x="63911" y="728534"/>
              <a:ext cx="278989" cy="19751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620978" y="913200"/>
            <a:ext cx="400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Bz</a:t>
            </a:r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4753120" y="728534"/>
            <a:ext cx="400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E</a:t>
            </a:r>
            <a:r>
              <a:rPr lang="en-US" smtClean="0"/>
              <a:t>z</a:t>
            </a:r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/>
          <a:srcRect l="2582" t="1521" r="834" b="1521"/>
          <a:stretch/>
        </p:blipFill>
        <p:spPr>
          <a:xfrm>
            <a:off x="6334125" y="3781424"/>
            <a:ext cx="5857875" cy="2600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8813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3037" t="1324" r="1059" b="1585"/>
          <a:stretch/>
        </p:blipFill>
        <p:spPr>
          <a:xfrm>
            <a:off x="5901028" y="563035"/>
            <a:ext cx="6290971" cy="2829030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83345" y="657226"/>
            <a:ext cx="5803106" cy="2200274"/>
            <a:chOff x="664369" y="5110163"/>
            <a:chExt cx="11374967" cy="174783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92944" y="5110163"/>
              <a:ext cx="11346392" cy="1747837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4369" y="5110163"/>
              <a:ext cx="11374967" cy="1747837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Four 2-Cavity Cryomodules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078" y="3629025"/>
            <a:ext cx="5527071" cy="2505076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63911" y="657226"/>
            <a:ext cx="288514" cy="22002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609745" y="774727"/>
            <a:ext cx="400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Bz</a:t>
            </a:r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4667395" y="657226"/>
            <a:ext cx="400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E</a:t>
            </a:r>
            <a:r>
              <a:rPr lang="en-US" smtClean="0"/>
              <a:t>z</a:t>
            </a:r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10620897" y="1412585"/>
            <a:ext cx="15144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C00000"/>
                </a:solidFill>
              </a:rPr>
              <a:t>2</a:t>
            </a:r>
            <a:r>
              <a:rPr lang="en-US" smtClean="0">
                <a:solidFill>
                  <a:srgbClr val="C00000"/>
                </a:solidFill>
              </a:rPr>
              <a:t>38</a:t>
            </a:r>
            <a:r>
              <a:rPr lang="en-US" smtClean="0">
                <a:solidFill>
                  <a:srgbClr val="C00000"/>
                </a:solidFill>
              </a:rPr>
              <a:t>% improvement</a:t>
            </a:r>
            <a:endParaRPr lang="en-US">
              <a:solidFill>
                <a:srgbClr val="C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/>
          <a:srcRect l="2231" t="1495" r="1067" b="1549"/>
          <a:stretch/>
        </p:blipFill>
        <p:spPr>
          <a:xfrm>
            <a:off x="6104772" y="3714750"/>
            <a:ext cx="6087227" cy="2698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8493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286" y="5110163"/>
            <a:ext cx="11449050" cy="17478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58269"/>
            <a:ext cx="11925300" cy="372497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7551" y="404690"/>
            <a:ext cx="3042627" cy="205275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2944" y="5110163"/>
            <a:ext cx="11346392" cy="17478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4369" y="5110163"/>
            <a:ext cx="11374967" cy="174783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Four 2-Cavity Cryomodules, Transverse Emittance 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83757" y="439464"/>
            <a:ext cx="2991085" cy="2017986"/>
          </a:xfrm>
          <a:prstGeom prst="rect">
            <a:avLst/>
          </a:prstGeom>
        </p:spPr>
      </p:pic>
      <p:cxnSp>
        <p:nvCxnSpPr>
          <p:cNvPr id="19" name="Straight Arrow Connector 18"/>
          <p:cNvCxnSpPr>
            <a:stCxn id="12" idx="2"/>
          </p:cNvCxnSpPr>
          <p:nvPr/>
        </p:nvCxnSpPr>
        <p:spPr>
          <a:xfrm flipH="1">
            <a:off x="5200651" y="2457449"/>
            <a:ext cx="1388214" cy="102143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15" idx="2"/>
          </p:cNvCxnSpPr>
          <p:nvPr/>
        </p:nvCxnSpPr>
        <p:spPr>
          <a:xfrm>
            <a:off x="10179300" y="2457450"/>
            <a:ext cx="1423828" cy="140017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8305800" y="3981450"/>
            <a:ext cx="3297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Emittance reduction factor = </a:t>
            </a:r>
            <a:r>
              <a:rPr lang="en-US" b="1" smtClean="0">
                <a:solidFill>
                  <a:srgbClr val="C00000"/>
                </a:solidFill>
              </a:rPr>
              <a:t>1.92</a:t>
            </a:r>
            <a:endParaRPr lang="en-US" b="1">
              <a:solidFill>
                <a:srgbClr val="C00000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0" y="5110163"/>
            <a:ext cx="1228725" cy="17243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8737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28612" y="2514600"/>
            <a:ext cx="5838825" cy="4210050"/>
            <a:chOff x="3176587" y="1323975"/>
            <a:chExt cx="5838825" cy="421005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lum bright="70000" contrast="-70000"/>
            </a:blip>
            <a:stretch>
              <a:fillRect/>
            </a:stretch>
          </p:blipFill>
          <p:spPr>
            <a:xfrm>
              <a:off x="3186112" y="1328737"/>
              <a:ext cx="5819775" cy="4200525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3176587" y="1323975"/>
              <a:ext cx="5838825" cy="4210050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What is captured, what is not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772" y="442792"/>
            <a:ext cx="10602805" cy="172426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lum bright="70000" contrast="-70000"/>
          </a:blip>
          <a:stretch>
            <a:fillRect/>
          </a:stretch>
        </p:blipFill>
        <p:spPr>
          <a:xfrm>
            <a:off x="6096000" y="2514599"/>
            <a:ext cx="5819775" cy="420052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096000" y="2514599"/>
            <a:ext cx="5838825" cy="4210050"/>
          </a:xfrm>
          <a:prstGeom prst="rect">
            <a:avLst/>
          </a:prstGeom>
        </p:spPr>
      </p:pic>
      <p:sp>
        <p:nvSpPr>
          <p:cNvPr id="18" name="5-Point Star 17"/>
          <p:cNvSpPr/>
          <p:nvPr/>
        </p:nvSpPr>
        <p:spPr>
          <a:xfrm>
            <a:off x="1733550" y="2051578"/>
            <a:ext cx="381000" cy="371475"/>
          </a:xfrm>
          <a:prstGeom prst="star5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2432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Transition from QWT to SRF</a:t>
            </a: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4434" t="12097" r="3620" b="18639"/>
          <a:stretch/>
        </p:blipFill>
        <p:spPr>
          <a:xfrm>
            <a:off x="7441552" y="4416003"/>
            <a:ext cx="4743450" cy="1524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5949" t="3463" r="81577" b="11689"/>
          <a:stretch/>
        </p:blipFill>
        <p:spPr>
          <a:xfrm>
            <a:off x="5562600" y="4154065"/>
            <a:ext cx="723900" cy="18669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23184" t="3463" r="7757" b="11689"/>
          <a:stretch/>
        </p:blipFill>
        <p:spPr>
          <a:xfrm>
            <a:off x="6650978" y="4154065"/>
            <a:ext cx="4007498" cy="18669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67173" t="3463" r="3775" b="11689"/>
          <a:stretch/>
        </p:blipFill>
        <p:spPr>
          <a:xfrm>
            <a:off x="10499077" y="4154065"/>
            <a:ext cx="1685925" cy="186690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207608" y="657069"/>
            <a:ext cx="4983518" cy="2829030"/>
            <a:chOff x="131408" y="1977498"/>
            <a:chExt cx="4983518" cy="282903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/>
            <a:srcRect l="3037" t="1324" r="20991" b="1585"/>
            <a:stretch/>
          </p:blipFill>
          <p:spPr>
            <a:xfrm>
              <a:off x="131408" y="1977498"/>
              <a:ext cx="4983518" cy="2829030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1847850" y="2047875"/>
              <a:ext cx="866775" cy="1420390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5629421" y="657069"/>
            <a:ext cx="5803106" cy="2200274"/>
            <a:chOff x="664369" y="5110163"/>
            <a:chExt cx="11374967" cy="1747837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92944" y="5110163"/>
              <a:ext cx="11346392" cy="1747837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4369" y="5110163"/>
              <a:ext cx="11374967" cy="1747837"/>
            </a:xfrm>
            <a:prstGeom prst="rect">
              <a:avLst/>
            </a:prstGeom>
          </p:spPr>
        </p:pic>
      </p:grpSp>
      <p:sp>
        <p:nvSpPr>
          <p:cNvPr id="15" name="Down Arrow 14"/>
          <p:cNvSpPr/>
          <p:nvPr/>
        </p:nvSpPr>
        <p:spPr>
          <a:xfrm>
            <a:off x="8654727" y="3191834"/>
            <a:ext cx="590550" cy="76316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113035" y="4470737"/>
            <a:ext cx="52673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/>
              <a:t>The transition will include: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smtClean="0"/>
              <a:t>Energy selection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smtClean="0"/>
              <a:t>Capturable e+ selection with Bz tuning</a:t>
            </a:r>
            <a:endParaRPr lang="en-US" sz="2400"/>
          </a:p>
        </p:txBody>
      </p:sp>
      <p:sp>
        <p:nvSpPr>
          <p:cNvPr id="21" name="TextBox 20"/>
          <p:cNvSpPr txBox="1"/>
          <p:nvPr/>
        </p:nvSpPr>
        <p:spPr>
          <a:xfrm>
            <a:off x="6286500" y="5486400"/>
            <a:ext cx="3644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…</a:t>
            </a:r>
            <a:endParaRPr lang="en-US"/>
          </a:p>
        </p:txBody>
      </p:sp>
      <p:sp>
        <p:nvSpPr>
          <p:cNvPr id="22" name="Curved Right Arrow 21"/>
          <p:cNvSpPr/>
          <p:nvPr/>
        </p:nvSpPr>
        <p:spPr>
          <a:xfrm rot="16200000">
            <a:off x="3796977" y="3931927"/>
            <a:ext cx="764963" cy="4943039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08539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5972" y="400150"/>
            <a:ext cx="4824220" cy="315161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6258" y="3444408"/>
            <a:ext cx="5084067" cy="33062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Beginning At the Exit Plane of the Target</a:t>
            </a:r>
            <a:endParaRPr lang="en-US"/>
          </a:p>
        </p:txBody>
      </p:sp>
      <p:sp>
        <p:nvSpPr>
          <p:cNvPr id="8" name="TextBox 7"/>
          <p:cNvSpPr txBox="1"/>
          <p:nvPr/>
        </p:nvSpPr>
        <p:spPr>
          <a:xfrm rot="16200000">
            <a:off x="-72041" y="4866692"/>
            <a:ext cx="1766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latin typeface="Symbol" panose="05050102010706020507" pitchFamily="18" charset="2"/>
              </a:rPr>
              <a:t>s</a:t>
            </a:r>
            <a:r>
              <a:rPr lang="en-US" sz="2400" baseline="-25000" smtClean="0">
                <a:latin typeface="Symbol" panose="05050102010706020507" pitchFamily="18" charset="2"/>
              </a:rPr>
              <a:t>q</a:t>
            </a:r>
            <a:r>
              <a:rPr lang="en-US" sz="2400" baseline="-25000" smtClean="0"/>
              <a:t>x</a:t>
            </a:r>
            <a:r>
              <a:rPr lang="en-US" sz="2400" smtClean="0"/>
              <a:t> = 28 deg</a:t>
            </a:r>
            <a:endParaRPr lang="en-US" sz="2400"/>
          </a:p>
        </p:txBody>
      </p:sp>
      <p:sp>
        <p:nvSpPr>
          <p:cNvPr id="15" name="Rectangle 14"/>
          <p:cNvSpPr/>
          <p:nvPr/>
        </p:nvSpPr>
        <p:spPr>
          <a:xfrm rot="16200000">
            <a:off x="-72040" y="1689992"/>
            <a:ext cx="17668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>
                <a:latin typeface="Symbol" panose="05050102010706020507" pitchFamily="18" charset="2"/>
              </a:rPr>
              <a:t>s</a:t>
            </a:r>
            <a:r>
              <a:rPr lang="en-US" sz="2400" baseline="-25000"/>
              <a:t>x</a:t>
            </a:r>
            <a:r>
              <a:rPr lang="en-US" sz="2400"/>
              <a:t>  = </a:t>
            </a:r>
            <a:r>
              <a:rPr lang="en-US" sz="2400"/>
              <a:t>1.2 </a:t>
            </a:r>
            <a:r>
              <a:rPr lang="en-US" sz="2400" smtClean="0"/>
              <a:t>mm</a:t>
            </a:r>
            <a:endParaRPr lang="en-US" sz="2400"/>
          </a:p>
        </p:txBody>
      </p:sp>
      <p:sp>
        <p:nvSpPr>
          <p:cNvPr id="16" name="Rectangle 15"/>
          <p:cNvSpPr/>
          <p:nvPr/>
        </p:nvSpPr>
        <p:spPr>
          <a:xfrm>
            <a:off x="4769235" y="5820976"/>
            <a:ext cx="13886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>
                <a:latin typeface="Symbol" panose="05050102010706020507" pitchFamily="18" charset="2"/>
              </a:rPr>
              <a:t>s</a:t>
            </a:r>
            <a:r>
              <a:rPr lang="en-US" sz="2400" baseline="-25000"/>
              <a:t>t</a:t>
            </a:r>
            <a:r>
              <a:rPr lang="en-US" sz="2400"/>
              <a:t>  = 2 	ps</a:t>
            </a:r>
          </a:p>
        </p:txBody>
      </p:sp>
      <p:sp>
        <p:nvSpPr>
          <p:cNvPr id="11" name="TextBox 10"/>
          <p:cNvSpPr txBox="1"/>
          <p:nvPr/>
        </p:nvSpPr>
        <p:spPr>
          <a:xfrm rot="16200000">
            <a:off x="886813" y="4680226"/>
            <a:ext cx="110523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mtClean="0">
                <a:latin typeface="Symbol" panose="05050102010706020507" pitchFamily="18" charset="2"/>
              </a:rPr>
              <a:t>q</a:t>
            </a:r>
            <a:r>
              <a:rPr lang="en-US" baseline="-25000" smtClean="0"/>
              <a:t>x</a:t>
            </a:r>
            <a:r>
              <a:rPr lang="en-US" smtClean="0"/>
              <a:t> (deg)</a:t>
            </a:r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 rot="16200000">
            <a:off x="958309" y="1656320"/>
            <a:ext cx="110523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mtClean="0"/>
              <a:t> X (mm)</a:t>
            </a:r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3508896" y="6488668"/>
            <a:ext cx="110523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mtClean="0"/>
              <a:t> time (ps)</a:t>
            </a:r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2004985" y="2869051"/>
            <a:ext cx="7905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head</a:t>
            </a:r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5367310" y="2869051"/>
            <a:ext cx="7905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tail</a:t>
            </a:r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8142326" y="1279118"/>
            <a:ext cx="24669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The e+ distribution produced with Geant4 with 123 MeV e beam bombard on the target.</a:t>
            </a:r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5977" y="3496832"/>
            <a:ext cx="5019675" cy="3279306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 rot="16200000">
            <a:off x="6439598" y="4714043"/>
            <a:ext cx="110523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mtClean="0">
                <a:latin typeface="Symbol" panose="05050102010706020507" pitchFamily="18" charset="2"/>
              </a:rPr>
              <a:t>q</a:t>
            </a:r>
            <a:r>
              <a:rPr lang="en-US" baseline="-25000" smtClean="0"/>
              <a:t>x</a:t>
            </a:r>
            <a:r>
              <a:rPr lang="en-US" smtClean="0"/>
              <a:t> (deg)</a:t>
            </a:r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3250663" y="507507"/>
            <a:ext cx="10039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smtClean="0">
                <a:latin typeface="Symbol" panose="05050102010706020507" pitchFamily="18" charset="2"/>
              </a:rPr>
              <a:t>120 </a:t>
            </a:r>
            <a:r>
              <a:rPr lang="en-US" sz="2400" smtClean="0"/>
              <a:t>ps</a:t>
            </a:r>
            <a:endParaRPr lang="en-US" sz="2400"/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4305538" y="715481"/>
            <a:ext cx="120625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>
            <a:off x="1934204" y="715481"/>
            <a:ext cx="126551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934764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0F9C13-686B-7A43-B192-308D95742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B050"/>
                </a:solidFill>
              </a:rPr>
              <a:t>Conclusion</a:t>
            </a:r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&amp; Outlook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1DD0A4-D666-1B45-BF9E-BFCE84DB8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38562" y="6467336"/>
            <a:ext cx="714877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684E5FB-A4D8-6947-94B3-4A16EA65DDA9}"/>
              </a:ext>
            </a:extLst>
          </p:cNvPr>
          <p:cNvSpPr/>
          <p:nvPr/>
        </p:nvSpPr>
        <p:spPr>
          <a:xfrm>
            <a:off x="411892" y="3309757"/>
            <a:ext cx="11149758" cy="116955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800100" lvl="1" indent="-342900">
              <a:spcAft>
                <a:spcPts val="600"/>
              </a:spcAft>
              <a:buFont typeface="Arial"/>
              <a:buChar char="•"/>
            </a:pPr>
            <a:r>
              <a:rPr lang="en-US" sz="2000">
                <a:solidFill>
                  <a:srgbClr val="FF0000"/>
                </a:solidFill>
                <a:latin typeface="Arial"/>
                <a:ea typeface="+mn-lt"/>
                <a:cs typeface="Arial"/>
              </a:rPr>
              <a:t>Longitudinal capturing study</a:t>
            </a:r>
            <a:endParaRPr lang="en-US" sz="2000">
              <a:solidFill>
                <a:srgbClr val="FF0000"/>
              </a:solidFill>
              <a:cs typeface="Times New Roman" panose="02020603050405020304"/>
            </a:endParaRPr>
          </a:p>
          <a:p>
            <a:pPr marL="800100" lvl="1" indent="-342900">
              <a:spcAft>
                <a:spcPts val="600"/>
              </a:spcAft>
              <a:buFont typeface="Arial"/>
              <a:buChar char="•"/>
            </a:pPr>
            <a:r>
              <a:rPr lang="en-US" sz="2000">
                <a:solidFill>
                  <a:srgbClr val="FF0000"/>
                </a:solidFill>
                <a:latin typeface="Arial"/>
                <a:ea typeface="+mn-lt"/>
                <a:cs typeface="Arial"/>
              </a:rPr>
              <a:t>QWT </a:t>
            </a:r>
            <a:r>
              <a:rPr lang="en-US" sz="2000">
                <a:solidFill>
                  <a:srgbClr val="FF0000"/>
                </a:solidFill>
                <a:latin typeface="Arial"/>
                <a:ea typeface="+mn-lt"/>
                <a:cs typeface="Arial"/>
              </a:rPr>
              <a:t>to </a:t>
            </a:r>
            <a:r>
              <a:rPr lang="en-US" sz="2000" smtClean="0">
                <a:solidFill>
                  <a:srgbClr val="FF0000"/>
                </a:solidFill>
                <a:latin typeface="Arial"/>
                <a:ea typeface="+mn-lt"/>
                <a:cs typeface="Arial"/>
              </a:rPr>
              <a:t>SRF transition beamline study</a:t>
            </a:r>
            <a:endParaRPr lang="en-US" sz="2000">
              <a:solidFill>
                <a:srgbClr val="FF0000"/>
              </a:solidFill>
              <a:latin typeface="Arial"/>
              <a:ea typeface="+mn-lt"/>
              <a:cs typeface="Arial"/>
            </a:endParaRPr>
          </a:p>
          <a:p>
            <a:pPr marL="800100" lvl="1" indent="-342900">
              <a:spcAft>
                <a:spcPts val="600"/>
              </a:spcAft>
              <a:buFont typeface="Arial"/>
              <a:buChar char="•"/>
            </a:pPr>
            <a:r>
              <a:rPr lang="en-US" sz="2000" smtClean="0">
                <a:solidFill>
                  <a:srgbClr val="FF0000"/>
                </a:solidFill>
                <a:latin typeface="Arial"/>
                <a:ea typeface="+mn-lt"/>
                <a:cs typeface="Arial"/>
              </a:rPr>
              <a:t>Beam loading</a:t>
            </a:r>
            <a:endParaRPr lang="en-US" sz="2000" dirty="0">
              <a:solidFill>
                <a:srgbClr val="FF0000"/>
              </a:solidFill>
              <a:latin typeface="Arial"/>
              <a:ea typeface="+mn-lt"/>
              <a:cs typeface="Arial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610240C-DC84-A0D2-4FF4-ACFEC25FBA04}"/>
              </a:ext>
            </a:extLst>
          </p:cNvPr>
          <p:cNvSpPr/>
          <p:nvPr/>
        </p:nvSpPr>
        <p:spPr>
          <a:xfrm>
            <a:off x="453082" y="2009309"/>
            <a:ext cx="11285836" cy="78483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800100" lvl="1" indent="-342900">
              <a:spcAft>
                <a:spcPts val="600"/>
              </a:spcAft>
              <a:buFont typeface="Arial"/>
              <a:buChar char="•"/>
            </a:pPr>
            <a:r>
              <a:rPr lang="en-US" sz="2000">
                <a:solidFill>
                  <a:srgbClr val="00B050"/>
                </a:solidFill>
                <a:latin typeface="Arial"/>
                <a:ea typeface="+mn-lt"/>
                <a:cs typeface="Arial"/>
              </a:rPr>
              <a:t>e</a:t>
            </a:r>
            <a:r>
              <a:rPr lang="en-US" sz="2000" smtClean="0">
                <a:solidFill>
                  <a:srgbClr val="00B050"/>
                </a:solidFill>
                <a:latin typeface="Arial"/>
                <a:ea typeface="+mn-lt"/>
                <a:cs typeface="Arial"/>
              </a:rPr>
              <a:t>+ dynamics inside QWT matching section</a:t>
            </a:r>
            <a:endParaRPr lang="en-US" sz="2000" dirty="0">
              <a:solidFill>
                <a:srgbClr val="00B050"/>
              </a:solidFill>
              <a:latin typeface="Arial"/>
              <a:ea typeface="+mn-lt"/>
              <a:cs typeface="Arial"/>
            </a:endParaRPr>
          </a:p>
          <a:p>
            <a:pPr marL="800100" lvl="1" indent="-342900">
              <a:spcAft>
                <a:spcPts val="600"/>
              </a:spcAft>
              <a:buFont typeface="Arial"/>
              <a:buChar char="•"/>
            </a:pPr>
            <a:r>
              <a:rPr lang="en-US" sz="2000" smtClean="0">
                <a:solidFill>
                  <a:srgbClr val="00B050"/>
                </a:solidFill>
                <a:latin typeface="Arial"/>
                <a:ea typeface="+mn-lt"/>
                <a:cs typeface="Arial"/>
              </a:rPr>
              <a:t>Comparision of NRF and SRF captring scheme</a:t>
            </a:r>
            <a:endParaRPr lang="en-US" sz="2000" dirty="0">
              <a:solidFill>
                <a:srgbClr val="00B050"/>
              </a:solidFill>
              <a:latin typeface="Arial"/>
              <a:ea typeface="+mn-lt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126818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92517F69-AF7A-4E8C-B5E9-858D82B0C4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466" y="5302186"/>
            <a:ext cx="1593654" cy="114583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1862A78-0C39-D0E0-FD58-E65632D1BC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Ce</a:t>
            </a:r>
            <a:r>
              <a:rPr lang="en-US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BAF Working Group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C616E6-D526-AEA3-7BB1-6A5BBA007C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38562" y="6467336"/>
            <a:ext cx="714877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0233B7F-2515-5708-4C57-0E6BCE961BBF}"/>
              </a:ext>
            </a:extLst>
          </p:cNvPr>
          <p:cNvSpPr txBox="1"/>
          <p:nvPr/>
        </p:nvSpPr>
        <p:spPr>
          <a:xfrm>
            <a:off x="210248" y="881745"/>
            <a:ext cx="1168912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We would like to acknowledge members of the </a:t>
            </a:r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</a:t>
            </a:r>
            <a:r>
              <a:rPr lang="en-US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BAF Working Group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the </a:t>
            </a:r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Jefferson Lab Positron Working Group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the </a:t>
            </a:r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 industry partner </a:t>
            </a:r>
            <a:r>
              <a:rPr lang="en-US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Xelera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members of the </a:t>
            </a:r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 US-Japan HEP Collaboration,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and collaborators at</a:t>
            </a:r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Universities and National Labs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which contribute to the positron R&amp;D effort.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T. Abe, J. Benesch, A. Bogacz, M.W. Bruker, L.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Cardman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J. Conway, S.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Covrig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P.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Degtiarenko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Y.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Enomoto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S. Gessner, P. Ghoshal, S. Gopinath, </a:t>
            </a: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J. Grames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J. Gubeli, C. Gulliford, S.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Habet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G. Hays, C. Hernández-García,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D.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Higinbotham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A.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Hofler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R. Kazimi, M. Kostin, V.O.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Kostroun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F. Lin, V. Lizarraga-Rubio, K.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Malher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Y. Morikawa, S.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Nagaitsev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E.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Nanni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S. Ogur, G. Palacios-Serrano, M.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Poelker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N. Raut, </a:t>
            </a:r>
            <a:r>
              <a:rPr lang="en-US" sz="1800" dirty="0">
                <a:solidFill>
                  <a:srgbClr val="0070C0"/>
                </a:solidFill>
                <a:latin typeface="Calibri" panose="020F0502020204030204"/>
              </a:rPr>
              <a:t>B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Rimmer, Y. Roblin,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Seryi, K.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Smolenski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M. Spata, M. Stutzman, R. Suleiman, A. Sy, N. Taylor, D. Turner, A. Ushakov,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C. Valerio-Lizarraga, E.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Voutier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H. Wang, S. Wang, S. Zhang, Y. Zhang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42B68F7-E7BC-082F-C8F6-D4684286F9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4649" y="4576438"/>
            <a:ext cx="2756929" cy="63015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57F23F1-53A9-8B2E-C05D-947A98F9EB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0264" y="4623323"/>
            <a:ext cx="1096113" cy="141534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E329DBD-0698-D460-602A-13E995C7B8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81766" y="5366059"/>
            <a:ext cx="1800380" cy="114254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A5C8948-BC46-01A7-69E1-576166CA909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581" t="10203" r="4660" b="11207"/>
          <a:stretch/>
        </p:blipFill>
        <p:spPr>
          <a:xfrm>
            <a:off x="5430471" y="5443259"/>
            <a:ext cx="1931671" cy="99183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A0CA378-B064-D04C-07CC-75A321C20B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54148" y="3728365"/>
            <a:ext cx="1418189" cy="132999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6CB30F2-8D4D-FBEE-40E2-3445985C5B2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73401" y="3927278"/>
            <a:ext cx="3085354" cy="50304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5A3FF4A-7D76-6911-E3D5-6E48481FEB8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9415" y="3710787"/>
            <a:ext cx="1404889" cy="140488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F21B9E4-F988-7A79-4228-915CE53EDF0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44245" y="5319656"/>
            <a:ext cx="1647058" cy="111181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46A7783-C631-4A29-98F7-8CD9F893C5EE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6545" t="31714" r="25781" b="5214"/>
          <a:stretch/>
        </p:blipFill>
        <p:spPr>
          <a:xfrm>
            <a:off x="9627245" y="3710787"/>
            <a:ext cx="1193578" cy="134331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02D3FC6-DDCD-445F-9BD8-E7E81C5B278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75936" y="3716376"/>
            <a:ext cx="2774202" cy="71394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48AF9FD-F3D5-437C-8453-C51BF308A39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996996" y="4505835"/>
            <a:ext cx="2837942" cy="861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05005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No absorber, Note the Negative Beta Z</a:t>
            </a:r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7606887" y="490677"/>
            <a:ext cx="23032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Magnetic mirror effect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2320" y="978152"/>
            <a:ext cx="2812392" cy="24176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732218" y="3606968"/>
            <a:ext cx="47549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Particles whose velocity vectors </a:t>
            </a:r>
            <a:r>
              <a:rPr lang="en-US"/>
              <a:t>lie </a:t>
            </a:r>
            <a:r>
              <a:rPr lang="en-US" smtClean="0"/>
              <a:t>outside </a:t>
            </a:r>
            <a:r>
              <a:rPr lang="en-US"/>
              <a:t>the </a:t>
            </a:r>
            <a:r>
              <a:rPr lang="en-US"/>
              <a:t>cone </a:t>
            </a:r>
            <a:r>
              <a:rPr lang="en-US" smtClean="0"/>
              <a:t>are </a:t>
            </a:r>
            <a:r>
              <a:rPr lang="en-US"/>
              <a:t>reflected by the magnetic field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621" y="5062033"/>
            <a:ext cx="3419501" cy="14867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3945" y="5073976"/>
            <a:ext cx="3361608" cy="149008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1550" y="5092673"/>
            <a:ext cx="3222779" cy="142546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29029" y="5095385"/>
            <a:ext cx="3231324" cy="14227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12756" y="5092673"/>
            <a:ext cx="3234697" cy="142546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0" y="4723341"/>
            <a:ext cx="113172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Some travel a while and </a:t>
            </a:r>
            <a:r>
              <a:rPr lang="en-US" b="1" dirty="0">
                <a:solidFill>
                  <a:srgbClr val="FF0000"/>
                </a:solidFill>
              </a:rPr>
              <a:t>return</a:t>
            </a:r>
            <a:r>
              <a:rPr lang="en-US" dirty="0" smtClean="0"/>
              <a:t> to </a:t>
            </a:r>
            <a:r>
              <a:rPr lang="en-US" smtClean="0"/>
              <a:t>the </a:t>
            </a:r>
            <a:r>
              <a:rPr lang="en-US" smtClean="0"/>
              <a:t>target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3081" y="658736"/>
            <a:ext cx="4753638" cy="3829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66786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Solenoid of NRF 3 has same amplitude with that of SRF 4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428" t="1166" r="1317" b="1389"/>
          <a:stretch/>
        </p:blipFill>
        <p:spPr>
          <a:xfrm>
            <a:off x="2057400" y="3586300"/>
            <a:ext cx="6753225" cy="32717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4165" t="995" r="1130" b="1259"/>
          <a:stretch/>
        </p:blipFill>
        <p:spPr>
          <a:xfrm>
            <a:off x="2233613" y="666751"/>
            <a:ext cx="6577012" cy="2696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2971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When all e+ exit the target</a:t>
            </a:r>
            <a:endParaRPr lang="en-US"/>
          </a:p>
        </p:txBody>
      </p:sp>
      <p:sp>
        <p:nvSpPr>
          <p:cNvPr id="5" name="Rectangle 4"/>
          <p:cNvSpPr/>
          <p:nvPr/>
        </p:nvSpPr>
        <p:spPr>
          <a:xfrm rot="16200000">
            <a:off x="482288" y="3128349"/>
            <a:ext cx="20601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smtClean="0">
                <a:latin typeface="Symbol" panose="05050102010706020507" pitchFamily="18" charset="2"/>
              </a:rPr>
              <a:t>s</a:t>
            </a:r>
            <a:r>
              <a:rPr lang="en-US" sz="2400" baseline="-25000"/>
              <a:t>x</a:t>
            </a:r>
            <a:r>
              <a:rPr lang="en-US" sz="2400" smtClean="0"/>
              <a:t>  </a:t>
            </a:r>
            <a:r>
              <a:rPr lang="en-US" sz="2400"/>
              <a:t>= </a:t>
            </a:r>
            <a:r>
              <a:rPr lang="en-US" sz="2400" smtClean="0"/>
              <a:t>12.9 </a:t>
            </a:r>
            <a:r>
              <a:rPr lang="en-US" sz="2400"/>
              <a:t>	mm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6410" y="535580"/>
            <a:ext cx="3533775" cy="58102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312119" y="8749"/>
            <a:ext cx="3028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solidFill>
                  <a:schemeClr val="bg2">
                    <a:lumMod val="50000"/>
                  </a:schemeClr>
                </a:solidFill>
              </a:rPr>
              <a:t>No solenoid field is applied</a:t>
            </a:r>
            <a:endParaRPr lang="en-US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7934" y="440293"/>
            <a:ext cx="182374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The transverse size already expands 10 times just finishing the emitting process</a:t>
            </a:r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719610" y="6345830"/>
            <a:ext cx="7905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head</a:t>
            </a:r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538385" y="6345830"/>
            <a:ext cx="7905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tail</a:t>
            </a:r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6365564" y="1178957"/>
            <a:ext cx="5685791" cy="4974193"/>
            <a:chOff x="6584639" y="1178957"/>
            <a:chExt cx="5685791" cy="4974193"/>
          </a:xfrm>
        </p:grpSpPr>
        <p:sp>
          <p:nvSpPr>
            <p:cNvPr id="4" name="Rectangle 3"/>
            <p:cNvSpPr/>
            <p:nvPr/>
          </p:nvSpPr>
          <p:spPr>
            <a:xfrm>
              <a:off x="8754718" y="5691485"/>
              <a:ext cx="176041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smtClean="0">
                  <a:latin typeface="Symbol" panose="05050102010706020507" pitchFamily="18" charset="2"/>
                </a:rPr>
                <a:t>s</a:t>
              </a:r>
              <a:r>
                <a:rPr lang="en-US" sz="2400" baseline="-25000" smtClean="0"/>
                <a:t>z</a:t>
              </a:r>
              <a:r>
                <a:rPr lang="en-US" sz="2400" smtClean="0"/>
                <a:t>  </a:t>
              </a:r>
              <a:r>
                <a:rPr lang="en-US" sz="2400"/>
                <a:t>= </a:t>
              </a:r>
              <a:r>
                <a:rPr lang="en-US" sz="2400" smtClean="0"/>
                <a:t>7.5 mm</a:t>
              </a:r>
              <a:endParaRPr lang="en-US" sz="2400"/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84639" y="1178957"/>
              <a:ext cx="5454959" cy="4436470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 rot="16200000">
              <a:off x="11021530" y="3311356"/>
              <a:ext cx="2036135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smtClean="0">
                  <a:latin typeface="Symbol" panose="05050102010706020507" pitchFamily="18" charset="2"/>
                </a:rPr>
                <a:t>s</a:t>
              </a:r>
              <a:r>
                <a:rPr lang="en-US" sz="2400" baseline="-25000" smtClean="0"/>
                <a:t>E</a:t>
              </a:r>
              <a:r>
                <a:rPr lang="en-US" sz="2400" smtClean="0"/>
                <a:t>  </a:t>
              </a:r>
              <a:r>
                <a:rPr lang="en-US" sz="2400"/>
                <a:t>= </a:t>
              </a:r>
              <a:r>
                <a:rPr lang="en-US" sz="2400" smtClean="0"/>
                <a:t>15.4 MeV</a:t>
              </a:r>
              <a:endParaRPr lang="en-US" sz="2400"/>
            </a:p>
          </p:txBody>
        </p:sp>
      </p:grpSp>
      <p:sp>
        <p:nvSpPr>
          <p:cNvPr id="15" name="Rectangle 14"/>
          <p:cNvSpPr/>
          <p:nvPr/>
        </p:nvSpPr>
        <p:spPr>
          <a:xfrm>
            <a:off x="7420160" y="588306"/>
            <a:ext cx="30476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And, with Large Energy Spread</a:t>
            </a:r>
          </a:p>
        </p:txBody>
      </p:sp>
    </p:spTree>
    <p:extLst>
      <p:ext uri="{BB962C8B-B14F-4D97-AF65-F5344CB8AC3E}">
        <p14:creationId xmlns:p14="http://schemas.microsoft.com/office/powerpoint/2010/main" val="23153758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Work Scope, Continued</a:t>
            </a:r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84771" y="5167618"/>
            <a:ext cx="1252009" cy="1495315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278867" y="771787"/>
            <a:ext cx="9762443" cy="5253705"/>
            <a:chOff x="1278867" y="771787"/>
            <a:chExt cx="9762443" cy="5253705"/>
          </a:xfrm>
        </p:grpSpPr>
        <p:grpSp>
          <p:nvGrpSpPr>
            <p:cNvPr id="16" name="Group 15"/>
            <p:cNvGrpSpPr/>
            <p:nvPr/>
          </p:nvGrpSpPr>
          <p:grpSpPr>
            <a:xfrm>
              <a:off x="3221372" y="4014124"/>
              <a:ext cx="5590630" cy="2011368"/>
              <a:chOff x="2776756" y="4043494"/>
              <a:chExt cx="5590630" cy="2011368"/>
            </a:xfrm>
          </p:grpSpPr>
          <p:sp>
            <p:nvSpPr>
              <p:cNvPr id="14" name="TextBox 13"/>
              <p:cNvSpPr txBox="1"/>
              <p:nvPr/>
            </p:nvSpPr>
            <p:spPr>
              <a:xfrm>
                <a:off x="2776756" y="4043494"/>
                <a:ext cx="5590630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mtClean="0"/>
                  <a:t>The purpose is to </a:t>
                </a:r>
              </a:p>
              <a:p>
                <a:endParaRPr lang="en-US"/>
              </a:p>
              <a:p>
                <a:r>
                  <a:rPr lang="en-US" smtClean="0"/>
                  <a:t>Capture as many as possible e+ with CEBAF acceptance.</a:t>
                </a:r>
              </a:p>
              <a:p>
                <a:endParaRPr lang="en-US"/>
              </a:p>
              <a:p>
                <a:r>
                  <a:rPr lang="en-US" smtClean="0"/>
                  <a:t>Or, we can say, to</a:t>
                </a:r>
              </a:p>
              <a:p>
                <a:endParaRPr lang="en-US"/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2776756" y="5685530"/>
                <a:ext cx="5384807" cy="369332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</p:spPr>
            <p:txBody>
              <a:bodyPr wrap="none">
                <a:spAutoFit/>
              </a:bodyPr>
              <a:lstStyle/>
              <a:p>
                <a:r>
                  <a:rPr lang="en-US">
                    <a:solidFill>
                      <a:schemeClr val="bg1"/>
                    </a:solidFill>
                  </a:rPr>
                  <a:t>Minimize and appropriately distribute unacceptable e+.</a:t>
                </a:r>
              </a:p>
            </p:txBody>
          </p:sp>
        </p:grp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F3526E3-8933-4A0E-8A3D-9E442E8C25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3456" r="84114"/>
            <a:stretch/>
          </p:blipFill>
          <p:spPr>
            <a:xfrm>
              <a:off x="1278867" y="1560353"/>
              <a:ext cx="1908950" cy="1827637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1929468" y="771787"/>
              <a:ext cx="111573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mtClean="0"/>
                <a:t>QWT </a:t>
              </a:r>
            </a:p>
            <a:p>
              <a:pPr algn="ctr"/>
              <a:r>
                <a:rPr lang="en-US"/>
                <a:t>S</a:t>
              </a:r>
              <a:r>
                <a:rPr lang="en-US" smtClean="0"/>
                <a:t>ection</a:t>
              </a:r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3045204" y="2186487"/>
              <a:ext cx="352337" cy="10821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3045204" y="2608976"/>
              <a:ext cx="17616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3045204" y="2685875"/>
              <a:ext cx="17616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ounded Rectangle 12"/>
            <p:cNvSpPr/>
            <p:nvPr/>
          </p:nvSpPr>
          <p:spPr>
            <a:xfrm>
              <a:off x="3221372" y="1979802"/>
              <a:ext cx="4924338" cy="1408188"/>
            </a:xfrm>
            <a:prstGeom prst="round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smtClean="0">
                  <a:solidFill>
                    <a:schemeClr val="tx1"/>
                  </a:solidFill>
                </a:rPr>
                <a:t>Capture Section</a:t>
              </a:r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18" name="Straight Connector 17"/>
            <p:cNvCxnSpPr/>
            <p:nvPr/>
          </p:nvCxnSpPr>
          <p:spPr>
            <a:xfrm>
              <a:off x="8145710" y="2608976"/>
              <a:ext cx="17616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8145710" y="2685875"/>
              <a:ext cx="17616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ounded Rectangle 19"/>
            <p:cNvSpPr/>
            <p:nvPr/>
          </p:nvSpPr>
          <p:spPr>
            <a:xfrm>
              <a:off x="8321878" y="1979802"/>
              <a:ext cx="2719432" cy="1408188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smtClean="0">
                  <a:solidFill>
                    <a:schemeClr val="tx1"/>
                  </a:solidFill>
                </a:rPr>
                <a:t>CEBAF </a:t>
              </a:r>
            </a:p>
            <a:p>
              <a:pPr algn="ctr"/>
              <a:r>
                <a:rPr lang="en-US" sz="2400" smtClean="0">
                  <a:solidFill>
                    <a:schemeClr val="tx1"/>
                  </a:solidFill>
                </a:rPr>
                <a:t>Acceptance</a:t>
              </a: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2" name="Right Brace 21"/>
            <p:cNvSpPr/>
            <p:nvPr/>
          </p:nvSpPr>
          <p:spPr>
            <a:xfrm rot="5400000">
              <a:off x="4771370" y="606160"/>
              <a:ext cx="538358" cy="6386489"/>
            </a:xfrm>
            <a:prstGeom prst="rightBrace">
              <a:avLst>
                <a:gd name="adj1" fmla="val 55826"/>
                <a:gd name="adj2" fmla="val 50000"/>
              </a:avLst>
            </a:prstGeom>
            <a:ln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5874248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4098015" y="532748"/>
            <a:ext cx="7459847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mtClean="0"/>
              <a:t>The large angle spread e+ beam is confined by a short </a:t>
            </a:r>
            <a:r>
              <a:rPr lang="en-US"/>
              <a:t>intensity </a:t>
            </a:r>
            <a:r>
              <a:rPr lang="en-US"/>
              <a:t>magnetic </a:t>
            </a:r>
            <a:r>
              <a:rPr lang="en-US" smtClean="0"/>
              <a:t>field roduced by a solenoid.</a:t>
            </a:r>
          </a:p>
          <a:p>
            <a:endParaRPr lang="en-US" smtClean="0"/>
          </a:p>
          <a:p>
            <a:r>
              <a:rPr lang="en-US"/>
              <a:t>e</a:t>
            </a:r>
            <a:r>
              <a:rPr lang="en-US" smtClean="0"/>
              <a:t>+ rotate in their helicoidal motion in solenoid field, e+ which have an energy such that they </a:t>
            </a:r>
            <a:r>
              <a:rPr lang="en-US"/>
              <a:t>complete one half cycle </a:t>
            </a:r>
            <a:r>
              <a:rPr lang="en-US"/>
              <a:t>of </a:t>
            </a:r>
            <a:r>
              <a:rPr lang="en-US" smtClean="0"/>
              <a:t>helix, come out of this solenoid in a direction parallel to the axis of the accelerator. </a:t>
            </a:r>
          </a:p>
          <a:p>
            <a:endParaRPr lang="en-US"/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endParaRPr lang="en-US"/>
          </a:p>
          <a:p>
            <a:endParaRPr lang="en-US" smtClean="0"/>
          </a:p>
          <a:p>
            <a:endParaRPr lang="en-US"/>
          </a:p>
          <a:p>
            <a:r>
              <a:rPr lang="en-US" smtClean="0"/>
              <a:t>The solenoid reduces </a:t>
            </a:r>
            <a:r>
              <a:rPr lang="en-US"/>
              <a:t>the large angular divergence of </a:t>
            </a:r>
            <a:r>
              <a:rPr lang="en-US"/>
              <a:t>positrons </a:t>
            </a:r>
            <a:r>
              <a:rPr lang="en-US" smtClean="0"/>
              <a:t>by </a:t>
            </a:r>
            <a:r>
              <a:rPr lang="en-US"/>
              <a:t>increasing the beam radius. In this way, the positron beam occupies all the geometrical acceptance at the entrance of the accelerating structures</a:t>
            </a:r>
            <a:r>
              <a:rPr lang="en-US"/>
              <a:t>. 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Matching Solenoid</a:t>
            </a:r>
            <a:endParaRPr lang="en-US"/>
          </a:p>
        </p:txBody>
      </p:sp>
      <p:grpSp>
        <p:nvGrpSpPr>
          <p:cNvPr id="28" name="Group 27"/>
          <p:cNvGrpSpPr/>
          <p:nvPr/>
        </p:nvGrpSpPr>
        <p:grpSpPr>
          <a:xfrm>
            <a:off x="617613" y="4376282"/>
            <a:ext cx="2419705" cy="2481718"/>
            <a:chOff x="2617939" y="1939783"/>
            <a:chExt cx="3249461" cy="3332739"/>
          </a:xfrm>
        </p:grpSpPr>
        <p:sp>
          <p:nvSpPr>
            <p:cNvPr id="4" name="Oval 3"/>
            <p:cNvSpPr/>
            <p:nvPr/>
          </p:nvSpPr>
          <p:spPr>
            <a:xfrm>
              <a:off x="3265819" y="2162013"/>
              <a:ext cx="2601581" cy="2601581"/>
            </a:xfrm>
            <a:prstGeom prst="ellipse">
              <a:avLst/>
            </a:prstGeom>
            <a:noFill/>
            <a:ln w="12700" cap="flat" cmpd="sng" algn="ctr">
              <a:solidFill>
                <a:srgbClr val="00B0F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5" name="Straight Connector 4"/>
            <p:cNvCxnSpPr>
              <a:stCxn id="4" idx="2"/>
            </p:cNvCxnSpPr>
            <p:nvPr/>
          </p:nvCxnSpPr>
          <p:spPr>
            <a:xfrm flipV="1">
              <a:off x="3265819" y="3462803"/>
              <a:ext cx="1300790" cy="2"/>
            </a:xfrm>
            <a:prstGeom prst="line">
              <a:avLst/>
            </a:prstGeom>
            <a:noFill/>
            <a:ln w="6350" cap="flat" cmpd="sng" algn="ctr">
              <a:solidFill>
                <a:srgbClr val="00B0F0"/>
              </a:solidFill>
              <a:prstDash val="dash"/>
              <a:miter lim="800000"/>
            </a:ln>
            <a:effectLst/>
          </p:spPr>
        </p:cxnSp>
        <p:cxnSp>
          <p:nvCxnSpPr>
            <p:cNvPr id="6" name="Straight Connector 5"/>
            <p:cNvCxnSpPr>
              <a:stCxn id="4" idx="7"/>
            </p:cNvCxnSpPr>
            <p:nvPr/>
          </p:nvCxnSpPr>
          <p:spPr>
            <a:xfrm flipH="1">
              <a:off x="4566608" y="2543007"/>
              <a:ext cx="919798" cy="919796"/>
            </a:xfrm>
            <a:prstGeom prst="line">
              <a:avLst/>
            </a:prstGeom>
            <a:noFill/>
            <a:ln w="6350" cap="flat" cmpd="sng" algn="ctr">
              <a:solidFill>
                <a:srgbClr val="00B0F0"/>
              </a:solidFill>
              <a:prstDash val="dash"/>
              <a:miter lim="800000"/>
            </a:ln>
            <a:effectLst/>
          </p:spPr>
        </p:cxnSp>
        <p:cxnSp>
          <p:nvCxnSpPr>
            <p:cNvPr id="7" name="Straight Connector 6"/>
            <p:cNvCxnSpPr>
              <a:stCxn id="4" idx="2"/>
            </p:cNvCxnSpPr>
            <p:nvPr/>
          </p:nvCxnSpPr>
          <p:spPr>
            <a:xfrm>
              <a:off x="3265819" y="3462805"/>
              <a:ext cx="840891" cy="1190161"/>
            </a:xfrm>
            <a:prstGeom prst="line">
              <a:avLst/>
            </a:prstGeom>
            <a:noFill/>
            <a:ln w="6350" cap="flat" cmpd="sng" algn="ctr">
              <a:solidFill>
                <a:srgbClr val="00B0F0"/>
              </a:solidFill>
              <a:prstDash val="dash"/>
              <a:miter lim="800000"/>
            </a:ln>
            <a:effectLst/>
          </p:spPr>
        </p:cxnSp>
        <p:cxnSp>
          <p:nvCxnSpPr>
            <p:cNvPr id="8" name="Straight Connector 7"/>
            <p:cNvCxnSpPr>
              <a:stCxn id="4" idx="7"/>
            </p:cNvCxnSpPr>
            <p:nvPr/>
          </p:nvCxnSpPr>
          <p:spPr>
            <a:xfrm flipH="1">
              <a:off x="4106710" y="2543007"/>
              <a:ext cx="1379697" cy="2109960"/>
            </a:xfrm>
            <a:prstGeom prst="line">
              <a:avLst/>
            </a:prstGeom>
            <a:noFill/>
            <a:ln w="6350" cap="flat" cmpd="sng" algn="ctr">
              <a:solidFill>
                <a:srgbClr val="00B0F0"/>
              </a:solidFill>
              <a:prstDash val="dash"/>
              <a:miter lim="800000"/>
            </a:ln>
            <a:effectLst/>
          </p:spPr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9" name="Rectangle 8"/>
                <p:cNvSpPr/>
                <p:nvPr/>
              </p:nvSpPr>
              <p:spPr>
                <a:xfrm>
                  <a:off x="3925030" y="4158067"/>
                  <a:ext cx="472732" cy="41331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F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oMath>
                    </m:oMathPara>
                  </a14:m>
                  <a:endParaRPr kumimoji="0" lang="en-US" sz="14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endParaRPr>
                </a:p>
              </p:txBody>
            </p:sp>
          </mc:Choice>
          <mc:Fallback>
            <p:sp>
              <p:nvSpPr>
                <p:cNvPr id="9" name="Rectangle 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25030" y="4158067"/>
                  <a:ext cx="472732" cy="413319"/>
                </a:xfrm>
                <a:prstGeom prst="rect">
                  <a:avLst/>
                </a:prstGeom>
                <a:blipFill>
                  <a:blip r:embed="rId2"/>
                  <a:stretch>
                    <a:fillRect b="-8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0" name="Rectangle 9"/>
                <p:cNvSpPr/>
                <p:nvPr/>
              </p:nvSpPr>
              <p:spPr>
                <a:xfrm>
                  <a:off x="4300972" y="3107132"/>
                  <a:ext cx="444489" cy="41331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F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oMath>
                    </m:oMathPara>
                  </a14:m>
                  <a:endParaRPr kumimoji="0" lang="en-US" sz="14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endParaRPr>
                </a:p>
              </p:txBody>
            </p:sp>
          </mc:Choice>
          <mc:Fallback>
            <p:sp>
              <p:nvSpPr>
                <p:cNvPr id="10" name="Rectangle 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00972" y="3107132"/>
                  <a:ext cx="444489" cy="413319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" name="TextBox 10"/>
            <p:cNvSpPr txBox="1"/>
            <p:nvPr/>
          </p:nvSpPr>
          <p:spPr>
            <a:xfrm>
              <a:off x="2963369" y="4569881"/>
              <a:ext cx="1524695" cy="7026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" panose="020F0502020204030204"/>
                </a:rPr>
                <a:t>Axis of</a:t>
              </a:r>
            </a:p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" panose="020F0502020204030204"/>
                </a:rPr>
                <a:t>solenoid</a:t>
              </a: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2" name="Rectangle 11"/>
                <p:cNvSpPr/>
                <p:nvPr/>
              </p:nvSpPr>
              <p:spPr>
                <a:xfrm>
                  <a:off x="2617939" y="2264927"/>
                  <a:ext cx="1063692" cy="41331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F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  <m:r>
                          <a:rPr kumimoji="0" lang="en-US" sz="1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F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=2</m:t>
                        </m:r>
                        <m:r>
                          <a:rPr kumimoji="0" lang="en-US" sz="1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F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oMath>
                    </m:oMathPara>
                  </a14:m>
                  <a:endParaRPr kumimoji="0" lang="en-US" sz="1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latin typeface="Calibri" panose="020F0502020204030204"/>
                  </a:endParaRPr>
                </a:p>
              </p:txBody>
            </p:sp>
          </mc:Choice>
          <mc:Fallback>
            <p:sp>
              <p:nvSpPr>
                <p:cNvPr id="12" name="Rectangle 1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17939" y="2264927"/>
                  <a:ext cx="1063692" cy="413319"/>
                </a:xfrm>
                <a:prstGeom prst="rect">
                  <a:avLst/>
                </a:prstGeom>
                <a:blipFill>
                  <a:blip r:embed="rId4"/>
                  <a:stretch>
                    <a:fillRect b="-8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" name="Arc 12"/>
            <p:cNvSpPr/>
            <p:nvPr/>
          </p:nvSpPr>
          <p:spPr>
            <a:xfrm rot="18793601">
              <a:off x="3264506" y="2170765"/>
              <a:ext cx="1495301" cy="1033338"/>
            </a:xfrm>
            <a:prstGeom prst="arc">
              <a:avLst>
                <a:gd name="adj1" fmla="val 16200000"/>
                <a:gd name="adj2" fmla="val 19931374"/>
              </a:avLst>
            </a:prstGeom>
            <a:noFill/>
            <a:ln w="6350" cap="flat" cmpd="sng" algn="ctr">
              <a:solidFill>
                <a:srgbClr val="00B0F0"/>
              </a:solidFill>
              <a:prstDash val="solid"/>
              <a:miter lim="800000"/>
              <a:headEnd type="none" w="med" len="med"/>
              <a:tailEnd type="triangle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/>
              <p:cNvSpPr txBox="1"/>
              <p:nvPr/>
            </p:nvSpPr>
            <p:spPr>
              <a:xfrm>
                <a:off x="6086475" y="2500995"/>
                <a:ext cx="3038475" cy="69538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  <m:r>
                        <a:rPr lang="en-US" sz="200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𝑒𝑐</m:t>
                          </m:r>
                          <m:nary>
                            <m:naryPr>
                              <m:limLoc m:val="undOvr"/>
                              <m:subHide m:val="on"/>
                              <m:supHide m:val="on"/>
                              <m:ctrlPr>
                                <a:rPr lang="en-US" sz="2000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r>
                                <a:rPr lang="en-US" sz="2000" b="0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  <m:r>
                                <a:rPr lang="en-US" sz="2000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  <m:t>𝑑𝑧</m:t>
                              </m:r>
                            </m:e>
                          </m:nary>
                        </m:num>
                        <m:den>
                          <m:r>
                            <a:rPr lang="en-US" sz="20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en-US" sz="2000" i="1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den>
                      </m:f>
                      <m:r>
                        <a:rPr lang="en-US" sz="2000" b="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=(</m:t>
                      </m:r>
                      <m:r>
                        <a:rPr lang="en-US" sz="20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𝑛</m:t>
                      </m:r>
                      <m:r>
                        <a:rPr lang="en-US" sz="2000" b="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0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2000" b="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  <m:r>
                        <a:rPr lang="en-US" sz="2000" b="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</m:oMath>
                  </m:oMathPara>
                </a14:m>
                <a:endParaRPr lang="en-US" sz="2000">
                  <a:solidFill>
                    <a:srgbClr val="00B0F0"/>
                  </a:solidFill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86475" y="2500995"/>
                <a:ext cx="3038475" cy="69538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7" name="Group 26"/>
          <p:cNvGrpSpPr/>
          <p:nvPr/>
        </p:nvGrpSpPr>
        <p:grpSpPr>
          <a:xfrm>
            <a:off x="491465" y="512640"/>
            <a:ext cx="2468332" cy="3741109"/>
            <a:chOff x="525686" y="706446"/>
            <a:chExt cx="1908950" cy="286820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6F3526E3-8933-4A0E-8A3D-9E442E8C25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13456" r="84114"/>
            <a:stretch/>
          </p:blipFill>
          <p:spPr>
            <a:xfrm>
              <a:off x="525686" y="706446"/>
              <a:ext cx="1908950" cy="1827637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48529" y="2526742"/>
              <a:ext cx="1486107" cy="1047912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1828800" y="2771775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/>
                <a:t>Bz</a:t>
              </a:r>
              <a:endParaRPr lang="en-US"/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9" name="TextBox 28"/>
              <p:cNvSpPr txBox="1"/>
              <p:nvPr/>
            </p:nvSpPr>
            <p:spPr>
              <a:xfrm>
                <a:off x="6006798" y="3661593"/>
                <a:ext cx="5202386" cy="74212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: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: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i="1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en-US" b="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…=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US" i="1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i="1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i="1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den>
                      </m:f>
                      <m:r>
                        <a:rPr lang="en-US" b="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: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i="1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i="1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i="1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den>
                      </m:f>
                      <m:r>
                        <a:rPr lang="en-US" i="1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: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i="1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i="1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i="1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den>
                      </m:f>
                      <m:r>
                        <a:rPr lang="en-US" b="0" i="0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:</m:t>
                      </m:r>
                      <m:r>
                        <a:rPr lang="en-US" b="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…=</m:t>
                      </m:r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60:20:12</m:t>
                      </m:r>
                      <m:r>
                        <a:rPr lang="en-US" b="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…</m:t>
                      </m:r>
                    </m:oMath>
                  </m:oMathPara>
                </a14:m>
                <a:endParaRPr lang="en-US">
                  <a:solidFill>
                    <a:srgbClr val="00B0F0"/>
                  </a:solidFill>
                </a:endParaRPr>
              </a:p>
            </p:txBody>
          </p:sp>
        </mc:Choice>
        <mc:Fallback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6798" y="3661593"/>
                <a:ext cx="5202386" cy="74212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TextBox 29"/>
          <p:cNvSpPr txBox="1"/>
          <p:nvPr/>
        </p:nvSpPr>
        <p:spPr>
          <a:xfrm>
            <a:off x="3905823" y="3745407"/>
            <a:ext cx="22949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solidFill>
                  <a:srgbClr val="00B0F0"/>
                </a:solidFill>
                <a:latin typeface="Symbol" panose="05050102010706020507" pitchFamily="18" charset="2"/>
              </a:rPr>
              <a:t>p</a:t>
            </a:r>
            <a:r>
              <a:rPr lang="en-US" smtClean="0">
                <a:solidFill>
                  <a:srgbClr val="00B0F0"/>
                </a:solidFill>
              </a:rPr>
              <a:t>/2-phase energies:</a:t>
            </a:r>
            <a:endParaRPr lang="en-US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1067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Matched Single Particle Case, Movie in (x, y) and (</a:t>
            </a:r>
            <a:r>
              <a:rPr lang="en-US" i="1" smtClean="0">
                <a:latin typeface="Symbol" panose="05050102010706020507" pitchFamily="18" charset="2"/>
              </a:rPr>
              <a:t>b</a:t>
            </a:r>
            <a:r>
              <a:rPr lang="en-US" baseline="-25000" smtClean="0"/>
              <a:t>x</a:t>
            </a:r>
            <a:r>
              <a:rPr lang="en-US" smtClean="0"/>
              <a:t>, </a:t>
            </a:r>
            <a:r>
              <a:rPr lang="en-US" i="1" smtClean="0">
                <a:latin typeface="Symbol" panose="05050102010706020507" pitchFamily="18" charset="2"/>
              </a:rPr>
              <a:t>b</a:t>
            </a:r>
            <a:r>
              <a:rPr lang="en-US" baseline="-25000" smtClean="0"/>
              <a:t>y</a:t>
            </a:r>
            <a:r>
              <a:rPr lang="en-US" smtClean="0"/>
              <a:t>) Spaces</a:t>
            </a:r>
            <a:endParaRPr lang="en-US"/>
          </a:p>
        </p:txBody>
      </p:sp>
      <p:pic>
        <p:nvPicPr>
          <p:cNvPr id="14" name="V3_01_X-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04988" y="548921"/>
            <a:ext cx="3709987" cy="3154997"/>
          </a:xfrm>
          <a:prstGeom prst="rect">
            <a:avLst/>
          </a:prstGeom>
        </p:spPr>
      </p:pic>
      <p:pic>
        <p:nvPicPr>
          <p:cNvPr id="15" name="V3_01_Bx-By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851440" y="548921"/>
            <a:ext cx="3645110" cy="2919412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1804988" y="4125558"/>
            <a:ext cx="3277894" cy="2719388"/>
            <a:chOff x="1804988" y="4125558"/>
            <a:chExt cx="3277894" cy="2719388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047801" y="4125558"/>
              <a:ext cx="3035081" cy="2719388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 rot="16200000">
              <a:off x="1078708" y="5041104"/>
              <a:ext cx="1857372" cy="4048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mtClean="0">
                  <a:solidFill>
                    <a:schemeClr val="tx1"/>
                  </a:solidFill>
                </a:rPr>
                <a:t>Rasius (m)</a:t>
              </a:r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6851440" y="4125558"/>
            <a:ext cx="3738682" cy="2396775"/>
            <a:chOff x="6851440" y="4125558"/>
            <a:chExt cx="3738682" cy="2396775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088277" y="4125558"/>
              <a:ext cx="3501845" cy="2396775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/>
          </p:nvSpPr>
          <p:spPr>
            <a:xfrm rot="16200000">
              <a:off x="6125160" y="5041104"/>
              <a:ext cx="1857372" cy="4048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mtClean="0">
                  <a:solidFill>
                    <a:schemeClr val="tx1"/>
                  </a:solidFill>
                  <a:latin typeface="Symbol" panose="05050102010706020507" pitchFamily="18" charset="2"/>
                </a:rPr>
                <a:t>b</a:t>
              </a:r>
              <a:r>
                <a:rPr lang="en-US" baseline="-25000" smtClean="0">
                  <a:solidFill>
                    <a:schemeClr val="tx1"/>
                  </a:solidFill>
                </a:rPr>
                <a:t>transverse</a:t>
              </a:r>
              <a:endParaRPr lang="en-US" baseline="-2500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61161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Matched Single Particle Case</a:t>
            </a:r>
            <a:r>
              <a:rPr lang="en-US"/>
              <a:t>, </a:t>
            </a:r>
            <a:r>
              <a:rPr lang="en-US" smtClean="0"/>
              <a:t>Energy Scan</a:t>
            </a:r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858221" y="1741755"/>
            <a:ext cx="4352499" cy="2834791"/>
            <a:chOff x="1163021" y="1570305"/>
            <a:chExt cx="4352499" cy="283479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50234" y="1570305"/>
              <a:ext cx="4265286" cy="2834791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 rot="16200000">
              <a:off x="468871" y="2833811"/>
              <a:ext cx="1696078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smtClean="0"/>
                <a:t>Beta_transverse</a:t>
              </a:r>
              <a:endParaRPr lang="en-US" sz="1400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238912" y="1741755"/>
            <a:ext cx="4413200" cy="2894012"/>
            <a:chOff x="6238912" y="1741755"/>
            <a:chExt cx="4413200" cy="2894012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92801" y="1741755"/>
              <a:ext cx="4259311" cy="2894012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 rot="16200000">
              <a:off x="5544762" y="3005261"/>
              <a:ext cx="1696078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smtClean="0"/>
                <a:t>r</a:t>
              </a:r>
              <a:endParaRPr lang="en-US" sz="1400"/>
            </a:p>
          </p:txBody>
        </p:sp>
      </p:grpSp>
      <p:sp>
        <p:nvSpPr>
          <p:cNvPr id="12" name="5-Point Star 11"/>
          <p:cNvSpPr/>
          <p:nvPr/>
        </p:nvSpPr>
        <p:spPr>
          <a:xfrm>
            <a:off x="4629150" y="4576546"/>
            <a:ext cx="381000" cy="371475"/>
          </a:xfrm>
          <a:prstGeom prst="star5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5-Point Star 12"/>
          <p:cNvSpPr/>
          <p:nvPr/>
        </p:nvSpPr>
        <p:spPr>
          <a:xfrm>
            <a:off x="9296400" y="4576545"/>
            <a:ext cx="381000" cy="371475"/>
          </a:xfrm>
          <a:prstGeom prst="star5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7796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848128" y="1425403"/>
            <a:ext cx="2555630" cy="3741109"/>
            <a:chOff x="597348" y="1857251"/>
            <a:chExt cx="2555630" cy="3741109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6F3526E3-8933-4A0E-8A3D-9E442E8C25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13456" r="84114"/>
            <a:stretch/>
          </p:blipFill>
          <p:spPr>
            <a:xfrm>
              <a:off x="597348" y="1857251"/>
              <a:ext cx="2468332" cy="2383854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44097" y="4231530"/>
              <a:ext cx="1921583" cy="1366830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2282315" y="4551135"/>
              <a:ext cx="591174" cy="4817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/>
                <a:t>Bz</a:t>
              </a:r>
              <a:endParaRPr lang="en-US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2310890" y="2391135"/>
              <a:ext cx="842088" cy="18499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Harmonics </a:t>
            </a:r>
            <a:r>
              <a:rPr lang="en-US" smtClean="0"/>
              <a:t>Islands with Matching Solenoid Only, no Absorber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9129199" y="935749"/>
            <a:ext cx="13878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smtClean="0"/>
              <a:t>Time = 5.5 ns</a:t>
            </a:r>
            <a:endParaRPr lang="en-US" sz="1600" smtClean="0"/>
          </a:p>
        </p:txBody>
      </p:sp>
      <p:sp>
        <p:nvSpPr>
          <p:cNvPr id="13" name="TextBox 12"/>
          <p:cNvSpPr txBox="1"/>
          <p:nvPr/>
        </p:nvSpPr>
        <p:spPr>
          <a:xfrm>
            <a:off x="1580128" y="935749"/>
            <a:ext cx="1686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smtClean="0"/>
              <a:t>Just out of </a:t>
            </a:r>
            <a:r>
              <a:rPr lang="en-US" sz="1600" smtClean="0"/>
              <a:t>target</a:t>
            </a:r>
          </a:p>
          <a:p>
            <a:pPr algn="ctr"/>
            <a:r>
              <a:rPr lang="en-US" sz="1600" smtClean="0"/>
              <a:t>Time = 0.15 ns</a:t>
            </a:r>
            <a:endParaRPr lang="en-US" sz="1600"/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25403"/>
            <a:ext cx="5035228" cy="3937172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64006" y="1520524"/>
            <a:ext cx="4838700" cy="3790950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10991850" y="5311474"/>
            <a:ext cx="10477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Islands in the head</a:t>
            </a:r>
            <a:endParaRPr lang="en-US"/>
          </a:p>
        </p:txBody>
      </p:sp>
      <p:sp>
        <p:nvSpPr>
          <p:cNvPr id="47" name="TextBox 46"/>
          <p:cNvSpPr txBox="1"/>
          <p:nvPr/>
        </p:nvSpPr>
        <p:spPr>
          <a:xfrm>
            <a:off x="8039197" y="5311474"/>
            <a:ext cx="16096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More about tail to be described later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127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950C39E5-FE81-48C9-9C4E-AED8062A4E13}" vid="{21CA6BCB-4F38-4BF8-8407-682511B3E19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Wide Orange</Template>
  <TotalTime>2416</TotalTime>
  <Words>1391</Words>
  <Application>Microsoft Office PowerPoint</Application>
  <PresentationFormat>Widescreen</PresentationFormat>
  <Paragraphs>230</Paragraphs>
  <Slides>33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2" baseType="lpstr">
      <vt:lpstr>Arial</vt:lpstr>
      <vt:lpstr>Calibri</vt:lpstr>
      <vt:lpstr>Calibri Light</vt:lpstr>
      <vt:lpstr>Cambria Math</vt:lpstr>
      <vt:lpstr>PingFangSC-Regular</vt:lpstr>
      <vt:lpstr>Symbol</vt:lpstr>
      <vt:lpstr>Times</vt:lpstr>
      <vt:lpstr>Times New Roman</vt:lpstr>
      <vt:lpstr>Office Theme</vt:lpstr>
      <vt:lpstr>The Capturing Scheme for CW Ce+BAF Positron Source</vt:lpstr>
      <vt:lpstr>Ce+baf and Work Scope of This Study</vt:lpstr>
      <vt:lpstr>Beginning At the Exit Plane of the Target</vt:lpstr>
      <vt:lpstr>When all e+ exit the target</vt:lpstr>
      <vt:lpstr>Work Scope, Continued</vt:lpstr>
      <vt:lpstr>Matching Solenoid</vt:lpstr>
      <vt:lpstr>Matched Single Particle Case, Movie in (x, y) and (bx, by) Spaces</vt:lpstr>
      <vt:lpstr>Matched Single Particle Case, Energy Scan</vt:lpstr>
      <vt:lpstr>Harmonics Islands with Matching Solenoid Only, no Absorber</vt:lpstr>
      <vt:lpstr>Harmonics Islands, continued</vt:lpstr>
      <vt:lpstr>Another Reason We Care Only the Head of the Bunch</vt:lpstr>
      <vt:lpstr>With Absrober</vt:lpstr>
      <vt:lpstr>Energy Selection After QWT Matching</vt:lpstr>
      <vt:lpstr>Single Bunch Distribution When the Head Exits the QWT Region</vt:lpstr>
      <vt:lpstr>the Negative Beta Z</vt:lpstr>
      <vt:lpstr>Distribution for the CW Bunch Chrain @ 1.5 GHz in QWT Region</vt:lpstr>
      <vt:lpstr>Normal Conducting and Super Conducting RF Cavities</vt:lpstr>
      <vt:lpstr>Normal Conducting RF Cavity Study</vt:lpstr>
      <vt:lpstr>Emittance Adiabatic Damping and Acceleration</vt:lpstr>
      <vt:lpstr>NRF Cavity and Solenoid</vt:lpstr>
      <vt:lpstr>Too Many NRF Cavities and Too Much Power</vt:lpstr>
      <vt:lpstr>C100 Cryomodule</vt:lpstr>
      <vt:lpstr>SRF, one 8-cavity cryomodule</vt:lpstr>
      <vt:lpstr>SRF, two 4-cavity cryomodule, with solenoid in between</vt:lpstr>
      <vt:lpstr>SRF, two 2-cavity cryomodule, one 4-cavity cryomodule, with solenoid in between</vt:lpstr>
      <vt:lpstr>Four 2-Cavity Cryomodules</vt:lpstr>
      <vt:lpstr>Four 2-Cavity Cryomodules, Transverse Emittance </vt:lpstr>
      <vt:lpstr>What is captured, what is not</vt:lpstr>
      <vt:lpstr>Transition from QWT to SRF</vt:lpstr>
      <vt:lpstr>Conclusion &amp; Outlook </vt:lpstr>
      <vt:lpstr>Ce+BAF Working Group</vt:lpstr>
      <vt:lpstr>No absorber, Note the Negative Beta Z</vt:lpstr>
      <vt:lpstr>Solenoid of NRF 3 has same amplitude with that of SRF 4</vt:lpstr>
    </vt:vector>
  </TitlesOfParts>
  <Company>JLAB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Shaoheng Wang</dc:creator>
  <cp:lastModifiedBy>Shaoheng Wang</cp:lastModifiedBy>
  <cp:revision>8</cp:revision>
  <dcterms:created xsi:type="dcterms:W3CDTF">2025-03-19T02:06:40Z</dcterms:created>
  <dcterms:modified xsi:type="dcterms:W3CDTF">2025-03-24T04:14:22Z</dcterms:modified>
</cp:coreProperties>
</file>