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1422" r:id="rId2"/>
    <p:sldId id="606" r:id="rId3"/>
    <p:sldId id="1430" r:id="rId4"/>
    <p:sldId id="1426" r:id="rId5"/>
    <p:sldId id="500" r:id="rId6"/>
    <p:sldId id="1431" r:id="rId7"/>
    <p:sldId id="1396" r:id="rId8"/>
    <p:sldId id="1420" r:id="rId9"/>
    <p:sldId id="1432" r:id="rId10"/>
    <p:sldId id="1421" r:id="rId11"/>
    <p:sldId id="1406" r:id="rId12"/>
    <p:sldId id="307" r:id="rId13"/>
    <p:sldId id="1407" r:id="rId14"/>
    <p:sldId id="1409" r:id="rId15"/>
    <p:sldId id="1410" r:id="rId16"/>
    <p:sldId id="1411" r:id="rId17"/>
    <p:sldId id="1413" r:id="rId18"/>
    <p:sldId id="1424" r:id="rId19"/>
    <p:sldId id="1425" r:id="rId20"/>
    <p:sldId id="1412" r:id="rId21"/>
    <p:sldId id="1429" r:id="rId22"/>
    <p:sldId id="328" r:id="rId23"/>
    <p:sldId id="1404" r:id="rId24"/>
    <p:sldId id="1364" r:id="rId25"/>
    <p:sldId id="136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3D3FDD-D899-49DE-B0F3-8DC0C49FBB50}" v="88" dt="2025-03-24T13:25:37.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62" autoAdjust="0"/>
    <p:restoredTop sz="96408" autoAdjust="0"/>
  </p:normalViewPr>
  <p:slideViewPr>
    <p:cSldViewPr snapToGrid="0" snapToObjects="1">
      <p:cViewPr varScale="1">
        <p:scale>
          <a:sx n="111" d="100"/>
          <a:sy n="111" d="100"/>
        </p:scale>
        <p:origin x="936" y="96"/>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im Ogur" userId="e95c4534-509d-4460-b1fb-533b825a4c02" providerId="ADAL" clId="{A63D3FDD-D899-49DE-B0F3-8DC0C49FBB50}"/>
    <pc:docChg chg="undo redo custSel addSld delSld modSld sldOrd">
      <pc:chgData name="Salim Ogur" userId="e95c4534-509d-4460-b1fb-533b825a4c02" providerId="ADAL" clId="{A63D3FDD-D899-49DE-B0F3-8DC0C49FBB50}" dt="2025-03-24T13:26:47.469" v="2235"/>
      <pc:docMkLst>
        <pc:docMk/>
      </pc:docMkLst>
      <pc:sldChg chg="add del">
        <pc:chgData name="Salim Ogur" userId="e95c4534-509d-4460-b1fb-533b825a4c02" providerId="ADAL" clId="{A63D3FDD-D899-49DE-B0F3-8DC0C49FBB50}" dt="2025-03-23T23:21:23.118" v="1104" actId="47"/>
        <pc:sldMkLst>
          <pc:docMk/>
          <pc:sldMk cId="1328520565" sldId="298"/>
        </pc:sldMkLst>
      </pc:sldChg>
      <pc:sldChg chg="addSp delSp modSp add mod delAnim modAnim">
        <pc:chgData name="Salim Ogur" userId="e95c4534-509d-4460-b1fb-533b825a4c02" providerId="ADAL" clId="{A63D3FDD-D899-49DE-B0F3-8DC0C49FBB50}" dt="2025-03-24T13:08:05.434" v="2173"/>
        <pc:sldMkLst>
          <pc:docMk/>
          <pc:sldMk cId="2156710745" sldId="307"/>
        </pc:sldMkLst>
        <pc:spChg chg="mod">
          <ac:chgData name="Salim Ogur" userId="e95c4534-509d-4460-b1fb-533b825a4c02" providerId="ADAL" clId="{A63D3FDD-D899-49DE-B0F3-8DC0C49FBB50}" dt="2025-03-24T00:21:52.038" v="1346" actId="20577"/>
          <ac:spMkLst>
            <pc:docMk/>
            <pc:sldMk cId="2156710745" sldId="307"/>
            <ac:spMk id="2" creationId="{030AA562-8E51-DEF7-279B-BA3496DB79EC}"/>
          </ac:spMkLst>
        </pc:spChg>
        <pc:spChg chg="mod">
          <ac:chgData name="Salim Ogur" userId="e95c4534-509d-4460-b1fb-533b825a4c02" providerId="ADAL" clId="{A63D3FDD-D899-49DE-B0F3-8DC0C49FBB50}" dt="2025-03-24T03:40:31.863" v="2113" actId="20577"/>
          <ac:spMkLst>
            <pc:docMk/>
            <pc:sldMk cId="2156710745" sldId="307"/>
            <ac:spMk id="8" creationId="{7D389489-856A-6484-A94D-F6BB6008BE42}"/>
          </ac:spMkLst>
        </pc:spChg>
        <pc:spChg chg="mod">
          <ac:chgData name="Salim Ogur" userId="e95c4534-509d-4460-b1fb-533b825a4c02" providerId="ADAL" clId="{A63D3FDD-D899-49DE-B0F3-8DC0C49FBB50}" dt="2025-03-24T03:40:27.397" v="2111" actId="5793"/>
          <ac:spMkLst>
            <pc:docMk/>
            <pc:sldMk cId="2156710745" sldId="307"/>
            <ac:spMk id="9" creationId="{0E400D11-914A-F74E-112A-92A87ADEBE5A}"/>
          </ac:spMkLst>
        </pc:spChg>
        <pc:spChg chg="mod">
          <ac:chgData name="Salim Ogur" userId="e95c4534-509d-4460-b1fb-533b825a4c02" providerId="ADAL" clId="{A63D3FDD-D899-49DE-B0F3-8DC0C49FBB50}" dt="2025-03-24T00:22:13.428" v="1354" actId="20577"/>
          <ac:spMkLst>
            <pc:docMk/>
            <pc:sldMk cId="2156710745" sldId="307"/>
            <ac:spMk id="11" creationId="{674E313D-0ADB-A874-F2D3-BF3912ED6ADF}"/>
          </ac:spMkLst>
        </pc:spChg>
        <pc:spChg chg="mod">
          <ac:chgData name="Salim Ogur" userId="e95c4534-509d-4460-b1fb-533b825a4c02" providerId="ADAL" clId="{A63D3FDD-D899-49DE-B0F3-8DC0C49FBB50}" dt="2025-03-23T23:48:44.974" v="1338" actId="207"/>
          <ac:spMkLst>
            <pc:docMk/>
            <pc:sldMk cId="2156710745" sldId="307"/>
            <ac:spMk id="13" creationId="{02F0D363-9AEB-591F-D7FD-EFD4FFBCE8C5}"/>
          </ac:spMkLst>
        </pc:spChg>
        <pc:picChg chg="add mod">
          <ac:chgData name="Salim Ogur" userId="e95c4534-509d-4460-b1fb-533b825a4c02" providerId="ADAL" clId="{A63D3FDD-D899-49DE-B0F3-8DC0C49FBB50}" dt="2025-03-24T03:43:29.526" v="2120" actId="1076"/>
          <ac:picMkLst>
            <pc:docMk/>
            <pc:sldMk cId="2156710745" sldId="307"/>
            <ac:picMk id="5" creationId="{227CD507-0FF3-61EF-E91F-13BA595A0631}"/>
          </ac:picMkLst>
        </pc:picChg>
        <pc:picChg chg="del">
          <ac:chgData name="Salim Ogur" userId="e95c4534-509d-4460-b1fb-533b825a4c02" providerId="ADAL" clId="{A63D3FDD-D899-49DE-B0F3-8DC0C49FBB50}" dt="2025-03-24T03:43:14.480" v="2114" actId="478"/>
          <ac:picMkLst>
            <pc:docMk/>
            <pc:sldMk cId="2156710745" sldId="307"/>
            <ac:picMk id="6" creationId="{0BE58EF0-F469-7369-ACE0-3462046D82F2}"/>
          </ac:picMkLst>
        </pc:picChg>
      </pc:sldChg>
      <pc:sldChg chg="delSp modSp mod">
        <pc:chgData name="Salim Ogur" userId="e95c4534-509d-4460-b1fb-533b825a4c02" providerId="ADAL" clId="{A63D3FDD-D899-49DE-B0F3-8DC0C49FBB50}" dt="2025-03-24T13:26:47.469" v="2235"/>
        <pc:sldMkLst>
          <pc:docMk/>
          <pc:sldMk cId="2164297145" sldId="328"/>
        </pc:sldMkLst>
        <pc:spChg chg="mod">
          <ac:chgData name="Salim Ogur" userId="e95c4534-509d-4460-b1fb-533b825a4c02" providerId="ADAL" clId="{A63D3FDD-D899-49DE-B0F3-8DC0C49FBB50}" dt="2025-03-24T13:26:47.469" v="2235"/>
          <ac:spMkLst>
            <pc:docMk/>
            <pc:sldMk cId="2164297145" sldId="328"/>
            <ac:spMk id="3" creationId="{A610240C-DC84-A0D2-4FF4-ACFEC25FBA04}"/>
          </ac:spMkLst>
        </pc:spChg>
        <pc:spChg chg="del mod">
          <ac:chgData name="Salim Ogur" userId="e95c4534-509d-4460-b1fb-533b825a4c02" providerId="ADAL" clId="{A63D3FDD-D899-49DE-B0F3-8DC0C49FBB50}" dt="2025-03-24T02:49:45.088" v="1913" actId="478"/>
          <ac:spMkLst>
            <pc:docMk/>
            <pc:sldMk cId="2164297145" sldId="328"/>
            <ac:spMk id="6" creationId="{4684E5FB-A4D8-6947-94B3-4A16EA65DDA9}"/>
          </ac:spMkLst>
        </pc:spChg>
        <pc:spChg chg="mod">
          <ac:chgData name="Salim Ogur" userId="e95c4534-509d-4460-b1fb-533b825a4c02" providerId="ADAL" clId="{A63D3FDD-D899-49DE-B0F3-8DC0C49FBB50}" dt="2025-03-24T02:51:28.138" v="1956" actId="1076"/>
          <ac:spMkLst>
            <pc:docMk/>
            <pc:sldMk cId="2164297145" sldId="328"/>
            <ac:spMk id="7" creationId="{E3D737A0-EDCC-4FD4-9F8A-479F7DE7AB9B}"/>
          </ac:spMkLst>
        </pc:spChg>
      </pc:sldChg>
      <pc:sldChg chg="modSp mod ord modAnim">
        <pc:chgData name="Salim Ogur" userId="e95c4534-509d-4460-b1fb-533b825a4c02" providerId="ADAL" clId="{A63D3FDD-D899-49DE-B0F3-8DC0C49FBB50}" dt="2025-03-24T03:27:17.695" v="2077"/>
        <pc:sldMkLst>
          <pc:docMk/>
          <pc:sldMk cId="190595957" sldId="500"/>
        </pc:sldMkLst>
        <pc:spChg chg="mod">
          <ac:chgData name="Salim Ogur" userId="e95c4534-509d-4460-b1fb-533b825a4c02" providerId="ADAL" clId="{A63D3FDD-D899-49DE-B0F3-8DC0C49FBB50}" dt="2025-03-24T00:46:53.958" v="1404" actId="20577"/>
          <ac:spMkLst>
            <pc:docMk/>
            <pc:sldMk cId="190595957" sldId="500"/>
            <ac:spMk id="2" creationId="{820D9E40-E82D-DB4E-92E6-34EEE2C2BD22}"/>
          </ac:spMkLst>
        </pc:spChg>
      </pc:sldChg>
      <pc:sldChg chg="del">
        <pc:chgData name="Salim Ogur" userId="e95c4534-509d-4460-b1fb-533b825a4c02" providerId="ADAL" clId="{A63D3FDD-D899-49DE-B0F3-8DC0C49FBB50}" dt="2025-03-19T14:31:48.330" v="2" actId="47"/>
        <pc:sldMkLst>
          <pc:docMk/>
          <pc:sldMk cId="4225013501" sldId="614"/>
        </pc:sldMkLst>
      </pc:sldChg>
      <pc:sldChg chg="del">
        <pc:chgData name="Salim Ogur" userId="e95c4534-509d-4460-b1fb-533b825a4c02" providerId="ADAL" clId="{A63D3FDD-D899-49DE-B0F3-8DC0C49FBB50}" dt="2025-03-19T14:31:47.396" v="1" actId="47"/>
        <pc:sldMkLst>
          <pc:docMk/>
          <pc:sldMk cId="3274844900" sldId="615"/>
        </pc:sldMkLst>
      </pc:sldChg>
      <pc:sldChg chg="del">
        <pc:chgData name="Salim Ogur" userId="e95c4534-509d-4460-b1fb-533b825a4c02" providerId="ADAL" clId="{A63D3FDD-D899-49DE-B0F3-8DC0C49FBB50}" dt="2025-03-19T14:31:41.110" v="0" actId="47"/>
        <pc:sldMkLst>
          <pc:docMk/>
          <pc:sldMk cId="1767297318" sldId="619"/>
        </pc:sldMkLst>
      </pc:sldChg>
      <pc:sldChg chg="add del">
        <pc:chgData name="Salim Ogur" userId="e95c4534-509d-4460-b1fb-533b825a4c02" providerId="ADAL" clId="{A63D3FDD-D899-49DE-B0F3-8DC0C49FBB50}" dt="2025-03-19T14:31:52.995" v="4" actId="47"/>
        <pc:sldMkLst>
          <pc:docMk/>
          <pc:sldMk cId="233607409" sldId="1364"/>
        </pc:sldMkLst>
      </pc:sldChg>
      <pc:sldChg chg="del">
        <pc:chgData name="Salim Ogur" userId="e95c4534-509d-4460-b1fb-533b825a4c02" providerId="ADAL" clId="{A63D3FDD-D899-49DE-B0F3-8DC0C49FBB50}" dt="2025-03-19T14:32:05.008" v="6" actId="47"/>
        <pc:sldMkLst>
          <pc:docMk/>
          <pc:sldMk cId="4089562166" sldId="1391"/>
        </pc:sldMkLst>
      </pc:sldChg>
      <pc:sldChg chg="modSp ord">
        <pc:chgData name="Salim Ogur" userId="e95c4534-509d-4460-b1fb-533b825a4c02" providerId="ADAL" clId="{A63D3FDD-D899-49DE-B0F3-8DC0C49FBB50}" dt="2025-03-24T03:29:04.550" v="2081"/>
        <pc:sldMkLst>
          <pc:docMk/>
          <pc:sldMk cId="3213448706" sldId="1396"/>
        </pc:sldMkLst>
        <pc:spChg chg="mod">
          <ac:chgData name="Salim Ogur" userId="e95c4534-509d-4460-b1fb-533b825a4c02" providerId="ADAL" clId="{A63D3FDD-D899-49DE-B0F3-8DC0C49FBB50}" dt="2025-03-24T00:47:27.104" v="1420" actId="207"/>
          <ac:spMkLst>
            <pc:docMk/>
            <pc:sldMk cId="3213448706" sldId="1396"/>
            <ac:spMk id="2" creationId="{2B35324A-2E0C-4745-9D18-0AE8A73BE529}"/>
          </ac:spMkLst>
        </pc:spChg>
      </pc:sldChg>
      <pc:sldChg chg="del ord">
        <pc:chgData name="Salim Ogur" userId="e95c4534-509d-4460-b1fb-533b825a4c02" providerId="ADAL" clId="{A63D3FDD-D899-49DE-B0F3-8DC0C49FBB50}" dt="2025-03-23T23:24:39.303" v="1134" actId="47"/>
        <pc:sldMkLst>
          <pc:docMk/>
          <pc:sldMk cId="507213827" sldId="1399"/>
        </pc:sldMkLst>
      </pc:sldChg>
      <pc:sldChg chg="addSp delSp modSp mod delAnim">
        <pc:chgData name="Salim Ogur" userId="e95c4534-509d-4460-b1fb-533b825a4c02" providerId="ADAL" clId="{A63D3FDD-D899-49DE-B0F3-8DC0C49FBB50}" dt="2025-03-24T03:39:40.832" v="2109" actId="167"/>
        <pc:sldMkLst>
          <pc:docMk/>
          <pc:sldMk cId="248631286" sldId="1406"/>
        </pc:sldMkLst>
        <pc:spChg chg="mod">
          <ac:chgData name="Salim Ogur" userId="e95c4534-509d-4460-b1fb-533b825a4c02" providerId="ADAL" clId="{A63D3FDD-D899-49DE-B0F3-8DC0C49FBB50}" dt="2025-03-24T00:48:08.302" v="1451" actId="207"/>
          <ac:spMkLst>
            <pc:docMk/>
            <pc:sldMk cId="248631286" sldId="1406"/>
            <ac:spMk id="6" creationId="{9C2485AC-0EB7-929F-9972-1D7BC886A091}"/>
          </ac:spMkLst>
        </pc:spChg>
        <pc:spChg chg="mod">
          <ac:chgData name="Salim Ogur" userId="e95c4534-509d-4460-b1fb-533b825a4c02" providerId="ADAL" clId="{A63D3FDD-D899-49DE-B0F3-8DC0C49FBB50}" dt="2025-03-24T00:48:58.115" v="1453" actId="207"/>
          <ac:spMkLst>
            <pc:docMk/>
            <pc:sldMk cId="248631286" sldId="1406"/>
            <ac:spMk id="8" creationId="{0FFA1C6F-6D5E-B556-FC6E-88EB68876424}"/>
          </ac:spMkLst>
        </pc:spChg>
        <pc:spChg chg="mod">
          <ac:chgData name="Salim Ogur" userId="e95c4534-509d-4460-b1fb-533b825a4c02" providerId="ADAL" clId="{A63D3FDD-D899-49DE-B0F3-8DC0C49FBB50}" dt="2025-03-20T16:33:29.927" v="982" actId="14100"/>
          <ac:spMkLst>
            <pc:docMk/>
            <pc:sldMk cId="248631286" sldId="1406"/>
            <ac:spMk id="10" creationId="{7F4005CB-A763-2B56-EE5C-90E7D4B7A046}"/>
          </ac:spMkLst>
        </pc:spChg>
        <pc:spChg chg="mod">
          <ac:chgData name="Salim Ogur" userId="e95c4534-509d-4460-b1fb-533b825a4c02" providerId="ADAL" clId="{A63D3FDD-D899-49DE-B0F3-8DC0C49FBB50}" dt="2025-03-24T00:48:53.198" v="1452" actId="207"/>
          <ac:spMkLst>
            <pc:docMk/>
            <pc:sldMk cId="248631286" sldId="1406"/>
            <ac:spMk id="16" creationId="{B1B00C6C-E852-7920-E8FE-E3F07B2177E8}"/>
          </ac:spMkLst>
        </pc:spChg>
        <pc:picChg chg="add mod">
          <ac:chgData name="Salim Ogur" userId="e95c4534-509d-4460-b1fb-533b825a4c02" providerId="ADAL" clId="{A63D3FDD-D899-49DE-B0F3-8DC0C49FBB50}" dt="2025-03-23T23:44:06.050" v="1159" actId="1076"/>
          <ac:picMkLst>
            <pc:docMk/>
            <pc:sldMk cId="248631286" sldId="1406"/>
            <ac:picMk id="4" creationId="{9016CE45-F1E7-62BA-7BD4-42FEF2976422}"/>
          </ac:picMkLst>
        </pc:picChg>
        <pc:picChg chg="del">
          <ac:chgData name="Salim Ogur" userId="e95c4534-509d-4460-b1fb-533b825a4c02" providerId="ADAL" clId="{A63D3FDD-D899-49DE-B0F3-8DC0C49FBB50}" dt="2025-03-24T03:34:29.384" v="2101" actId="478"/>
          <ac:picMkLst>
            <pc:docMk/>
            <pc:sldMk cId="248631286" sldId="1406"/>
            <ac:picMk id="7" creationId="{D3D73F66-6591-D318-0088-B753E2BED79C}"/>
          </ac:picMkLst>
        </pc:picChg>
        <pc:picChg chg="add mod">
          <ac:chgData name="Salim Ogur" userId="e95c4534-509d-4460-b1fb-533b825a4c02" providerId="ADAL" clId="{A63D3FDD-D899-49DE-B0F3-8DC0C49FBB50}" dt="2025-03-23T23:43:59.254" v="1157"/>
          <ac:picMkLst>
            <pc:docMk/>
            <pc:sldMk cId="248631286" sldId="1406"/>
            <ac:picMk id="11" creationId="{E24F99CD-2841-AE9D-B069-E0300900EC58}"/>
          </ac:picMkLst>
        </pc:picChg>
        <pc:picChg chg="add mod">
          <ac:chgData name="Salim Ogur" userId="e95c4534-509d-4460-b1fb-533b825a4c02" providerId="ADAL" clId="{A63D3FDD-D899-49DE-B0F3-8DC0C49FBB50}" dt="2025-03-20T17:01:22.541" v="1079" actId="14100"/>
          <ac:picMkLst>
            <pc:docMk/>
            <pc:sldMk cId="248631286" sldId="1406"/>
            <ac:picMk id="12" creationId="{8FDB2929-AA04-1E5E-8437-FC427DB81407}"/>
          </ac:picMkLst>
        </pc:picChg>
        <pc:picChg chg="add mod">
          <ac:chgData name="Salim Ogur" userId="e95c4534-509d-4460-b1fb-533b825a4c02" providerId="ADAL" clId="{A63D3FDD-D899-49DE-B0F3-8DC0C49FBB50}" dt="2025-03-23T23:43:59.254" v="1157"/>
          <ac:picMkLst>
            <pc:docMk/>
            <pc:sldMk cId="248631286" sldId="1406"/>
            <ac:picMk id="13" creationId="{DF5B703B-95DC-9501-F957-2B2F7A9E0512}"/>
          </ac:picMkLst>
        </pc:picChg>
        <pc:picChg chg="add mod">
          <ac:chgData name="Salim Ogur" userId="e95c4534-509d-4460-b1fb-533b825a4c02" providerId="ADAL" clId="{A63D3FDD-D899-49DE-B0F3-8DC0C49FBB50}" dt="2025-03-23T23:43:59.254" v="1157"/>
          <ac:picMkLst>
            <pc:docMk/>
            <pc:sldMk cId="248631286" sldId="1406"/>
            <ac:picMk id="14" creationId="{E623DE39-9582-E4CD-A35C-B820147E60B6}"/>
          </ac:picMkLst>
        </pc:picChg>
        <pc:picChg chg="add mod">
          <ac:chgData name="Salim Ogur" userId="e95c4534-509d-4460-b1fb-533b825a4c02" providerId="ADAL" clId="{A63D3FDD-D899-49DE-B0F3-8DC0C49FBB50}" dt="2025-03-23T23:44:49.543" v="1175"/>
          <ac:picMkLst>
            <pc:docMk/>
            <pc:sldMk cId="248631286" sldId="1406"/>
            <ac:picMk id="15" creationId="{54F9AA90-46D7-0CE7-02B1-523EBC2DE379}"/>
          </ac:picMkLst>
        </pc:picChg>
        <pc:picChg chg="add mod">
          <ac:chgData name="Salim Ogur" userId="e95c4534-509d-4460-b1fb-533b825a4c02" providerId="ADAL" clId="{A63D3FDD-D899-49DE-B0F3-8DC0C49FBB50}" dt="2025-03-23T23:44:49.543" v="1175"/>
          <ac:picMkLst>
            <pc:docMk/>
            <pc:sldMk cId="248631286" sldId="1406"/>
            <ac:picMk id="17" creationId="{412A0456-384C-A64F-16BE-1BCD6E0906D1}"/>
          </ac:picMkLst>
        </pc:picChg>
        <pc:picChg chg="add mod">
          <ac:chgData name="Salim Ogur" userId="e95c4534-509d-4460-b1fb-533b825a4c02" providerId="ADAL" clId="{A63D3FDD-D899-49DE-B0F3-8DC0C49FBB50}" dt="2025-03-23T23:44:49.543" v="1175"/>
          <ac:picMkLst>
            <pc:docMk/>
            <pc:sldMk cId="248631286" sldId="1406"/>
            <ac:picMk id="18" creationId="{FA871D70-B368-1FED-1A47-EEFAB0C07775}"/>
          </ac:picMkLst>
        </pc:picChg>
        <pc:picChg chg="add mod">
          <ac:chgData name="Salim Ogur" userId="e95c4534-509d-4460-b1fb-533b825a4c02" providerId="ADAL" clId="{A63D3FDD-D899-49DE-B0F3-8DC0C49FBB50}" dt="2025-03-23T23:44:49.543" v="1175"/>
          <ac:picMkLst>
            <pc:docMk/>
            <pc:sldMk cId="248631286" sldId="1406"/>
            <ac:picMk id="19" creationId="{710B50D3-8C24-B6C6-5627-ED71EC75B0AD}"/>
          </ac:picMkLst>
        </pc:picChg>
        <pc:picChg chg="add del">
          <ac:chgData name="Salim Ogur" userId="e95c4534-509d-4460-b1fb-533b825a4c02" providerId="ADAL" clId="{A63D3FDD-D899-49DE-B0F3-8DC0C49FBB50}" dt="2025-03-24T03:38:43.973" v="2103" actId="478"/>
          <ac:picMkLst>
            <pc:docMk/>
            <pc:sldMk cId="248631286" sldId="1406"/>
            <ac:picMk id="21" creationId="{52BC5FA7-A054-B8FA-3442-6C3336BD9F5D}"/>
          </ac:picMkLst>
        </pc:picChg>
        <pc:picChg chg="add mod ord">
          <ac:chgData name="Salim Ogur" userId="e95c4534-509d-4460-b1fb-533b825a4c02" providerId="ADAL" clId="{A63D3FDD-D899-49DE-B0F3-8DC0C49FBB50}" dt="2025-03-24T03:39:40.832" v="2109" actId="167"/>
          <ac:picMkLst>
            <pc:docMk/>
            <pc:sldMk cId="248631286" sldId="1406"/>
            <ac:picMk id="23" creationId="{9B0A4E42-1B06-CEC2-190B-D23DBEAA8DA3}"/>
          </ac:picMkLst>
        </pc:picChg>
      </pc:sldChg>
      <pc:sldChg chg="addSp modSp mod modAnim">
        <pc:chgData name="Salim Ogur" userId="e95c4534-509d-4460-b1fb-533b825a4c02" providerId="ADAL" clId="{A63D3FDD-D899-49DE-B0F3-8DC0C49FBB50}" dt="2025-03-24T01:58:41.265" v="1502" actId="207"/>
        <pc:sldMkLst>
          <pc:docMk/>
          <pc:sldMk cId="1567191827" sldId="1407"/>
        </pc:sldMkLst>
        <pc:spChg chg="mod">
          <ac:chgData name="Salim Ogur" userId="e95c4534-509d-4460-b1fb-533b825a4c02" providerId="ADAL" clId="{A63D3FDD-D899-49DE-B0F3-8DC0C49FBB50}" dt="2025-03-24T01:58:41.265" v="1502" actId="207"/>
          <ac:spMkLst>
            <pc:docMk/>
            <pc:sldMk cId="1567191827" sldId="1407"/>
            <ac:spMk id="2" creationId="{04924871-2DC3-CAA9-9877-2E1EC5773838}"/>
          </ac:spMkLst>
        </pc:spChg>
        <pc:spChg chg="add mod">
          <ac:chgData name="Salim Ogur" userId="e95c4534-509d-4460-b1fb-533b825a4c02" providerId="ADAL" clId="{A63D3FDD-D899-49DE-B0F3-8DC0C49FBB50}" dt="2025-03-20T16:34:53.559" v="1065" actId="1076"/>
          <ac:spMkLst>
            <pc:docMk/>
            <pc:sldMk cId="1567191827" sldId="1407"/>
            <ac:spMk id="15" creationId="{9259B60E-DBFD-523A-AE7D-54180F3DE66D}"/>
          </ac:spMkLst>
        </pc:spChg>
      </pc:sldChg>
      <pc:sldChg chg="addSp delSp modSp mod">
        <pc:chgData name="Salim Ogur" userId="e95c4534-509d-4460-b1fb-533b825a4c02" providerId="ADAL" clId="{A63D3FDD-D899-49DE-B0F3-8DC0C49FBB50}" dt="2025-03-24T13:18:45.134" v="2184" actId="14100"/>
        <pc:sldMkLst>
          <pc:docMk/>
          <pc:sldMk cId="2796444806" sldId="1409"/>
        </pc:sldMkLst>
        <pc:spChg chg="mod">
          <ac:chgData name="Salim Ogur" userId="e95c4534-509d-4460-b1fb-533b825a4c02" providerId="ADAL" clId="{A63D3FDD-D899-49DE-B0F3-8DC0C49FBB50}" dt="2025-03-24T03:45:15.316" v="2143" actId="20577"/>
          <ac:spMkLst>
            <pc:docMk/>
            <pc:sldMk cId="2796444806" sldId="1409"/>
            <ac:spMk id="6" creationId="{9C2485AC-0EB7-929F-9972-1D7BC886A091}"/>
          </ac:spMkLst>
        </pc:spChg>
        <pc:picChg chg="add mod ord">
          <ac:chgData name="Salim Ogur" userId="e95c4534-509d-4460-b1fb-533b825a4c02" providerId="ADAL" clId="{A63D3FDD-D899-49DE-B0F3-8DC0C49FBB50}" dt="2025-03-24T13:17:22.901" v="2179" actId="167"/>
          <ac:picMkLst>
            <pc:docMk/>
            <pc:sldMk cId="2796444806" sldId="1409"/>
            <ac:picMk id="4" creationId="{75DB0766-5F51-CA4A-F9BB-FDD60FBC750B}"/>
          </ac:picMkLst>
        </pc:picChg>
        <pc:picChg chg="del">
          <ac:chgData name="Salim Ogur" userId="e95c4534-509d-4460-b1fb-533b825a4c02" providerId="ADAL" clId="{A63D3FDD-D899-49DE-B0F3-8DC0C49FBB50}" dt="2025-03-24T03:45:04.104" v="2122" actId="478"/>
          <ac:picMkLst>
            <pc:docMk/>
            <pc:sldMk cId="2796444806" sldId="1409"/>
            <ac:picMk id="9" creationId="{C9E25B74-AA4F-B7CE-8E80-C65B0BA77535}"/>
          </ac:picMkLst>
        </pc:picChg>
        <pc:picChg chg="add mod">
          <ac:chgData name="Salim Ogur" userId="e95c4534-509d-4460-b1fb-533b825a4c02" providerId="ADAL" clId="{A63D3FDD-D899-49DE-B0F3-8DC0C49FBB50}" dt="2025-03-24T13:18:45.134" v="2184" actId="14100"/>
          <ac:picMkLst>
            <pc:docMk/>
            <pc:sldMk cId="2796444806" sldId="1409"/>
            <ac:picMk id="11" creationId="{774A9A47-36C7-E753-0686-9E3A5307504B}"/>
          </ac:picMkLst>
        </pc:picChg>
        <pc:picChg chg="del">
          <ac:chgData name="Salim Ogur" userId="e95c4534-509d-4460-b1fb-533b825a4c02" providerId="ADAL" clId="{A63D3FDD-D899-49DE-B0F3-8DC0C49FBB50}" dt="2025-03-24T03:44:59.653" v="2121" actId="478"/>
          <ac:picMkLst>
            <pc:docMk/>
            <pc:sldMk cId="2796444806" sldId="1409"/>
            <ac:picMk id="12" creationId="{AEEAD6C6-F4AC-1C96-F998-C02E396672E7}"/>
          </ac:picMkLst>
        </pc:picChg>
        <pc:cxnChg chg="mod">
          <ac:chgData name="Salim Ogur" userId="e95c4534-509d-4460-b1fb-533b825a4c02" providerId="ADAL" clId="{A63D3FDD-D899-49DE-B0F3-8DC0C49FBB50}" dt="2025-03-24T13:17:30.208" v="2180" actId="14100"/>
          <ac:cxnSpMkLst>
            <pc:docMk/>
            <pc:sldMk cId="2796444806" sldId="1409"/>
            <ac:cxnSpMk id="7" creationId="{AC9E1855-738E-F315-64B3-D99AA4BC2308}"/>
          </ac:cxnSpMkLst>
        </pc:cxnChg>
      </pc:sldChg>
      <pc:sldChg chg="modSp mod">
        <pc:chgData name="Salim Ogur" userId="e95c4534-509d-4460-b1fb-533b825a4c02" providerId="ADAL" clId="{A63D3FDD-D899-49DE-B0F3-8DC0C49FBB50}" dt="2025-03-24T03:45:38.666" v="2168" actId="20577"/>
        <pc:sldMkLst>
          <pc:docMk/>
          <pc:sldMk cId="1450791143" sldId="1410"/>
        </pc:sldMkLst>
        <pc:spChg chg="mod">
          <ac:chgData name="Salim Ogur" userId="e95c4534-509d-4460-b1fb-533b825a4c02" providerId="ADAL" clId="{A63D3FDD-D899-49DE-B0F3-8DC0C49FBB50}" dt="2025-03-24T03:45:38.666" v="2168" actId="20577"/>
          <ac:spMkLst>
            <pc:docMk/>
            <pc:sldMk cId="1450791143" sldId="1410"/>
            <ac:spMk id="6" creationId="{9C2485AC-0EB7-929F-9972-1D7BC886A091}"/>
          </ac:spMkLst>
        </pc:spChg>
      </pc:sldChg>
      <pc:sldChg chg="addSp delSp modSp mod">
        <pc:chgData name="Salim Ogur" userId="e95c4534-509d-4460-b1fb-533b825a4c02" providerId="ADAL" clId="{A63D3FDD-D899-49DE-B0F3-8DC0C49FBB50}" dt="2025-03-24T13:21:02.220" v="2196" actId="1076"/>
        <pc:sldMkLst>
          <pc:docMk/>
          <pc:sldMk cId="3765999116" sldId="1411"/>
        </pc:sldMkLst>
        <pc:spChg chg="mod">
          <ac:chgData name="Salim Ogur" userId="e95c4534-509d-4460-b1fb-533b825a4c02" providerId="ADAL" clId="{A63D3FDD-D899-49DE-B0F3-8DC0C49FBB50}" dt="2025-03-24T01:59:57.571" v="1521" actId="207"/>
          <ac:spMkLst>
            <pc:docMk/>
            <pc:sldMk cId="3765999116" sldId="1411"/>
            <ac:spMk id="6" creationId="{9C2485AC-0EB7-929F-9972-1D7BC886A091}"/>
          </ac:spMkLst>
        </pc:spChg>
        <pc:picChg chg="del">
          <ac:chgData name="Salim Ogur" userId="e95c4534-509d-4460-b1fb-533b825a4c02" providerId="ADAL" clId="{A63D3FDD-D899-49DE-B0F3-8DC0C49FBB50}" dt="2025-03-24T13:20:29.181" v="2191" actId="478"/>
          <ac:picMkLst>
            <pc:docMk/>
            <pc:sldMk cId="3765999116" sldId="1411"/>
            <ac:picMk id="8" creationId="{BD2D17C6-E272-D504-87C1-75B061AFE8BD}"/>
          </ac:picMkLst>
        </pc:picChg>
        <pc:picChg chg="add mod ord">
          <ac:chgData name="Salim Ogur" userId="e95c4534-509d-4460-b1fb-533b825a4c02" providerId="ADAL" clId="{A63D3FDD-D899-49DE-B0F3-8DC0C49FBB50}" dt="2025-03-24T13:20:24.250" v="2190" actId="167"/>
          <ac:picMkLst>
            <pc:docMk/>
            <pc:sldMk cId="3765999116" sldId="1411"/>
            <ac:picMk id="11" creationId="{6D2EDD13-C66E-E411-8BA3-17ECEBBBDB6F}"/>
          </ac:picMkLst>
        </pc:picChg>
        <pc:picChg chg="add mod">
          <ac:chgData name="Salim Ogur" userId="e95c4534-509d-4460-b1fb-533b825a4c02" providerId="ADAL" clId="{A63D3FDD-D899-49DE-B0F3-8DC0C49FBB50}" dt="2025-03-24T13:21:02.220" v="2196" actId="1076"/>
          <ac:picMkLst>
            <pc:docMk/>
            <pc:sldMk cId="3765999116" sldId="1411"/>
            <ac:picMk id="13" creationId="{8C6BACBE-ADD5-DAC3-B2ED-94AB7454AA1B}"/>
          </ac:picMkLst>
        </pc:picChg>
        <pc:picChg chg="del">
          <ac:chgData name="Salim Ogur" userId="e95c4534-509d-4460-b1fb-533b825a4c02" providerId="ADAL" clId="{A63D3FDD-D899-49DE-B0F3-8DC0C49FBB50}" dt="2025-03-24T13:19:03.713" v="2185" actId="478"/>
          <ac:picMkLst>
            <pc:docMk/>
            <pc:sldMk cId="3765999116" sldId="1411"/>
            <ac:picMk id="16" creationId="{08C5333D-CCEE-F5B9-7F35-A21495751FEA}"/>
          </ac:picMkLst>
        </pc:picChg>
      </pc:sldChg>
      <pc:sldChg chg="addSp delSp modSp mod ord">
        <pc:chgData name="Salim Ogur" userId="e95c4534-509d-4460-b1fb-533b825a4c02" providerId="ADAL" clId="{A63D3FDD-D899-49DE-B0F3-8DC0C49FBB50}" dt="2025-03-24T13:25:37.375" v="2228" actId="207"/>
        <pc:sldMkLst>
          <pc:docMk/>
          <pc:sldMk cId="1809915463" sldId="1412"/>
        </pc:sldMkLst>
        <pc:spChg chg="add del mod">
          <ac:chgData name="Salim Ogur" userId="e95c4534-509d-4460-b1fb-533b825a4c02" providerId="ADAL" clId="{A63D3FDD-D899-49DE-B0F3-8DC0C49FBB50}" dt="2025-03-24T13:24:51.923" v="2226" actId="20577"/>
          <ac:spMkLst>
            <pc:docMk/>
            <pc:sldMk cId="1809915463" sldId="1412"/>
            <ac:spMk id="2" creationId="{FBCDCDFD-659E-D90E-EE74-17994FB85B13}"/>
          </ac:spMkLst>
        </pc:spChg>
        <pc:spChg chg="mod">
          <ac:chgData name="Salim Ogur" userId="e95c4534-509d-4460-b1fb-533b825a4c02" providerId="ADAL" clId="{A63D3FDD-D899-49DE-B0F3-8DC0C49FBB50}" dt="2025-03-24T13:25:37.375" v="2228" actId="207"/>
          <ac:spMkLst>
            <pc:docMk/>
            <pc:sldMk cId="1809915463" sldId="1412"/>
            <ac:spMk id="4" creationId="{0B3741A1-3C75-2D51-5472-D302C909473B}"/>
          </ac:spMkLst>
        </pc:spChg>
        <pc:spChg chg="add del">
          <ac:chgData name="Salim Ogur" userId="e95c4534-509d-4460-b1fb-533b825a4c02" providerId="ADAL" clId="{A63D3FDD-D899-49DE-B0F3-8DC0C49FBB50}" dt="2025-03-24T02:52:06.249" v="1959" actId="22"/>
          <ac:spMkLst>
            <pc:docMk/>
            <pc:sldMk cId="1809915463" sldId="1412"/>
            <ac:spMk id="7" creationId="{80D0FD4D-3ACC-98C6-265D-1498EB3B361E}"/>
          </ac:spMkLst>
        </pc:spChg>
      </pc:sldChg>
      <pc:sldChg chg="modSp mod">
        <pc:chgData name="Salim Ogur" userId="e95c4534-509d-4460-b1fb-533b825a4c02" providerId="ADAL" clId="{A63D3FDD-D899-49DE-B0F3-8DC0C49FBB50}" dt="2025-03-24T02:00:13.879" v="1526" actId="20577"/>
        <pc:sldMkLst>
          <pc:docMk/>
          <pc:sldMk cId="230197880" sldId="1413"/>
        </pc:sldMkLst>
        <pc:spChg chg="mod">
          <ac:chgData name="Salim Ogur" userId="e95c4534-509d-4460-b1fb-533b825a4c02" providerId="ADAL" clId="{A63D3FDD-D899-49DE-B0F3-8DC0C49FBB50}" dt="2025-03-24T02:00:13.879" v="1526" actId="20577"/>
          <ac:spMkLst>
            <pc:docMk/>
            <pc:sldMk cId="230197880" sldId="1413"/>
            <ac:spMk id="6" creationId="{9C2485AC-0EB7-929F-9972-1D7BC886A091}"/>
          </ac:spMkLst>
        </pc:spChg>
      </pc:sldChg>
      <pc:sldChg chg="addSp delSp modSp mod delAnim modAnim">
        <pc:chgData name="Salim Ogur" userId="e95c4534-509d-4460-b1fb-533b825a4c02" providerId="ADAL" clId="{A63D3FDD-D899-49DE-B0F3-8DC0C49FBB50}" dt="2025-03-24T01:34:11.676" v="1464" actId="478"/>
        <pc:sldMkLst>
          <pc:docMk/>
          <pc:sldMk cId="600634640" sldId="1420"/>
        </pc:sldMkLst>
        <pc:spChg chg="mod">
          <ac:chgData name="Salim Ogur" userId="e95c4534-509d-4460-b1fb-533b825a4c02" providerId="ADAL" clId="{A63D3FDD-D899-49DE-B0F3-8DC0C49FBB50}" dt="2025-03-24T00:47:39.986" v="1428" actId="207"/>
          <ac:spMkLst>
            <pc:docMk/>
            <pc:sldMk cId="600634640" sldId="1420"/>
            <ac:spMk id="2" creationId="{2B35324A-2E0C-4745-9D18-0AE8A73BE529}"/>
          </ac:spMkLst>
        </pc:spChg>
        <pc:picChg chg="add del mod">
          <ac:chgData name="Salim Ogur" userId="e95c4534-509d-4460-b1fb-533b825a4c02" providerId="ADAL" clId="{A63D3FDD-D899-49DE-B0F3-8DC0C49FBB50}" dt="2025-03-24T01:34:11.676" v="1464" actId="478"/>
          <ac:picMkLst>
            <pc:docMk/>
            <pc:sldMk cId="600634640" sldId="1420"/>
            <ac:picMk id="3" creationId="{45E74DAD-3816-4736-2886-BE32B8AF4249}"/>
          </ac:picMkLst>
        </pc:picChg>
        <pc:picChg chg="mod">
          <ac:chgData name="Salim Ogur" userId="e95c4534-509d-4460-b1fb-533b825a4c02" providerId="ADAL" clId="{A63D3FDD-D899-49DE-B0F3-8DC0C49FBB50}" dt="2025-03-24T01:01:39.708" v="1457" actId="1076"/>
          <ac:picMkLst>
            <pc:docMk/>
            <pc:sldMk cId="600634640" sldId="1420"/>
            <ac:picMk id="6" creationId="{B60DC4DB-0FED-1B45-5825-E3DCC14536A9}"/>
          </ac:picMkLst>
        </pc:picChg>
      </pc:sldChg>
      <pc:sldChg chg="addSp delSp modSp mod ord">
        <pc:chgData name="Salim Ogur" userId="e95c4534-509d-4460-b1fb-533b825a4c02" providerId="ADAL" clId="{A63D3FDD-D899-49DE-B0F3-8DC0C49FBB50}" dt="2025-03-24T03:33:57.748" v="2100" actId="20577"/>
        <pc:sldMkLst>
          <pc:docMk/>
          <pc:sldMk cId="1221605873" sldId="1421"/>
        </pc:sldMkLst>
        <pc:spChg chg="del">
          <ac:chgData name="Salim Ogur" userId="e95c4534-509d-4460-b1fb-533b825a4c02" providerId="ADAL" clId="{A63D3FDD-D899-49DE-B0F3-8DC0C49FBB50}" dt="2025-03-23T23:20:47.264" v="1098" actId="478"/>
          <ac:spMkLst>
            <pc:docMk/>
            <pc:sldMk cId="1221605873" sldId="1421"/>
            <ac:spMk id="2" creationId="{2B35324A-2E0C-4745-9D18-0AE8A73BE529}"/>
          </ac:spMkLst>
        </pc:spChg>
        <pc:spChg chg="add del mod">
          <ac:chgData name="Salim Ogur" userId="e95c4534-509d-4460-b1fb-533b825a4c02" providerId="ADAL" clId="{A63D3FDD-D899-49DE-B0F3-8DC0C49FBB50}" dt="2025-03-23T23:20:51.035" v="1100" actId="478"/>
          <ac:spMkLst>
            <pc:docMk/>
            <pc:sldMk cId="1221605873" sldId="1421"/>
            <ac:spMk id="7" creationId="{9E4816A3-566C-FDA7-ABEE-908CC73B3AAA}"/>
          </ac:spMkLst>
        </pc:spChg>
        <pc:spChg chg="add mod">
          <ac:chgData name="Salim Ogur" userId="e95c4534-509d-4460-b1fb-533b825a4c02" providerId="ADAL" clId="{A63D3FDD-D899-49DE-B0F3-8DC0C49FBB50}" dt="2025-03-24T03:33:57.748" v="2100" actId="20577"/>
          <ac:spMkLst>
            <pc:docMk/>
            <pc:sldMk cId="1221605873" sldId="1421"/>
            <ac:spMk id="8" creationId="{CC32ADDB-3918-9EA9-769D-CF45BBB9D720}"/>
          </ac:spMkLst>
        </pc:spChg>
      </pc:sldChg>
      <pc:sldChg chg="addSp delSp modSp mod">
        <pc:chgData name="Salim Ogur" userId="e95c4534-509d-4460-b1fb-533b825a4c02" providerId="ADAL" clId="{A63D3FDD-D899-49DE-B0F3-8DC0C49FBB50}" dt="2025-03-24T13:24:05.971" v="2212" actId="167"/>
        <pc:sldMkLst>
          <pc:docMk/>
          <pc:sldMk cId="4177083155" sldId="1424"/>
        </pc:sldMkLst>
        <pc:spChg chg="mod">
          <ac:chgData name="Salim Ogur" userId="e95c4534-509d-4460-b1fb-533b825a4c02" providerId="ADAL" clId="{A63D3FDD-D899-49DE-B0F3-8DC0C49FBB50}" dt="2025-03-24T02:00:22.412" v="1529" actId="207"/>
          <ac:spMkLst>
            <pc:docMk/>
            <pc:sldMk cId="4177083155" sldId="1424"/>
            <ac:spMk id="6" creationId="{9C2485AC-0EB7-929F-9972-1D7BC886A091}"/>
          </ac:spMkLst>
        </pc:spChg>
        <pc:spChg chg="mod">
          <ac:chgData name="Salim Ogur" userId="e95c4534-509d-4460-b1fb-533b825a4c02" providerId="ADAL" clId="{A63D3FDD-D899-49DE-B0F3-8DC0C49FBB50}" dt="2025-03-24T00:41:41.145" v="1393" actId="1076"/>
          <ac:spMkLst>
            <pc:docMk/>
            <pc:sldMk cId="4177083155" sldId="1424"/>
            <ac:spMk id="16" creationId="{B346415B-3A21-F8C1-3B56-851F9FAFE034}"/>
          </ac:spMkLst>
        </pc:spChg>
        <pc:spChg chg="mod">
          <ac:chgData name="Salim Ogur" userId="e95c4534-509d-4460-b1fb-533b825a4c02" providerId="ADAL" clId="{A63D3FDD-D899-49DE-B0F3-8DC0C49FBB50}" dt="2025-03-24T00:41:39.011" v="1392" actId="1076"/>
          <ac:spMkLst>
            <pc:docMk/>
            <pc:sldMk cId="4177083155" sldId="1424"/>
            <ac:spMk id="18" creationId="{CB3D388E-43DE-11D0-B11E-D7B6C0D95192}"/>
          </ac:spMkLst>
        </pc:spChg>
        <pc:spChg chg="mod">
          <ac:chgData name="Salim Ogur" userId="e95c4534-509d-4460-b1fb-533b825a4c02" providerId="ADAL" clId="{A63D3FDD-D899-49DE-B0F3-8DC0C49FBB50}" dt="2025-03-24T00:41:49.311" v="1395" actId="1076"/>
          <ac:spMkLst>
            <pc:docMk/>
            <pc:sldMk cId="4177083155" sldId="1424"/>
            <ac:spMk id="20" creationId="{7619C753-5CBD-65A5-F33F-D838050D38F0}"/>
          </ac:spMkLst>
        </pc:spChg>
        <pc:spChg chg="mod">
          <ac:chgData name="Salim Ogur" userId="e95c4534-509d-4460-b1fb-533b825a4c02" providerId="ADAL" clId="{A63D3FDD-D899-49DE-B0F3-8DC0C49FBB50}" dt="2025-03-24T00:41:46.201" v="1394" actId="1076"/>
          <ac:spMkLst>
            <pc:docMk/>
            <pc:sldMk cId="4177083155" sldId="1424"/>
            <ac:spMk id="22" creationId="{7A6B8D23-C7B9-54B6-0F06-F30DA99C242A}"/>
          </ac:spMkLst>
        </pc:spChg>
        <pc:picChg chg="del">
          <ac:chgData name="Salim Ogur" userId="e95c4534-509d-4460-b1fb-533b825a4c02" providerId="ADAL" clId="{A63D3FDD-D899-49DE-B0F3-8DC0C49FBB50}" dt="2025-03-24T13:21:23.506" v="2197" actId="478"/>
          <ac:picMkLst>
            <pc:docMk/>
            <pc:sldMk cId="4177083155" sldId="1424"/>
            <ac:picMk id="8" creationId="{1F4B82FC-E57F-338C-E6D9-EE5E4937576A}"/>
          </ac:picMkLst>
        </pc:picChg>
        <pc:picChg chg="add del mod ord">
          <ac:chgData name="Salim Ogur" userId="e95c4534-509d-4460-b1fb-533b825a4c02" providerId="ADAL" clId="{A63D3FDD-D899-49DE-B0F3-8DC0C49FBB50}" dt="2025-03-24T13:21:26.344" v="2198" actId="478"/>
          <ac:picMkLst>
            <pc:docMk/>
            <pc:sldMk cId="4177083155" sldId="1424"/>
            <ac:picMk id="9" creationId="{74453BD9-E2F0-EC81-E2DE-F4FF02E84258}"/>
          </ac:picMkLst>
        </pc:picChg>
        <pc:picChg chg="add mod ord">
          <ac:chgData name="Salim Ogur" userId="e95c4534-509d-4460-b1fb-533b825a4c02" providerId="ADAL" clId="{A63D3FDD-D899-49DE-B0F3-8DC0C49FBB50}" dt="2025-03-24T13:22:55.954" v="2206" actId="1076"/>
          <ac:picMkLst>
            <pc:docMk/>
            <pc:sldMk cId="4177083155" sldId="1424"/>
            <ac:picMk id="11" creationId="{550B5E6B-F15F-3EEF-A52B-1026ACDC3C96}"/>
          </ac:picMkLst>
        </pc:picChg>
        <pc:picChg chg="add mod ord">
          <ac:chgData name="Salim Ogur" userId="e95c4534-509d-4460-b1fb-533b825a4c02" providerId="ADAL" clId="{A63D3FDD-D899-49DE-B0F3-8DC0C49FBB50}" dt="2025-03-24T13:24:05.971" v="2212" actId="167"/>
          <ac:picMkLst>
            <pc:docMk/>
            <pc:sldMk cId="4177083155" sldId="1424"/>
            <ac:picMk id="13" creationId="{07CCC0BC-56D1-EA9B-215C-B22126599CB9}"/>
          </ac:picMkLst>
        </pc:picChg>
        <pc:picChg chg="del">
          <ac:chgData name="Salim Ogur" userId="e95c4534-509d-4460-b1fb-533b825a4c02" providerId="ADAL" clId="{A63D3FDD-D899-49DE-B0F3-8DC0C49FBB50}" dt="2025-03-24T00:23:34.618" v="1356" actId="478"/>
          <ac:picMkLst>
            <pc:docMk/>
            <pc:sldMk cId="4177083155" sldId="1424"/>
            <ac:picMk id="14" creationId="{E5631D00-5184-1A1F-D13E-9BDED2A61316}"/>
          </ac:picMkLst>
        </pc:picChg>
      </pc:sldChg>
      <pc:sldChg chg="addSp delSp modSp mod">
        <pc:chgData name="Salim Ogur" userId="e95c4534-509d-4460-b1fb-533b825a4c02" providerId="ADAL" clId="{A63D3FDD-D899-49DE-B0F3-8DC0C49FBB50}" dt="2025-03-24T03:51:52.522" v="2172" actId="20577"/>
        <pc:sldMkLst>
          <pc:docMk/>
          <pc:sldMk cId="2781169939" sldId="1425"/>
        </pc:sldMkLst>
        <pc:spChg chg="mod">
          <ac:chgData name="Salim Ogur" userId="e95c4534-509d-4460-b1fb-533b825a4c02" providerId="ADAL" clId="{A63D3FDD-D899-49DE-B0F3-8DC0C49FBB50}" dt="2025-03-24T03:51:52.522" v="2172" actId="20577"/>
          <ac:spMkLst>
            <pc:docMk/>
            <pc:sldMk cId="2781169939" sldId="1425"/>
            <ac:spMk id="2" creationId="{FBCDCDFD-659E-D90E-EE74-17994FB85B13}"/>
          </ac:spMkLst>
        </pc:spChg>
        <pc:spChg chg="mod">
          <ac:chgData name="Salim Ogur" userId="e95c4534-509d-4460-b1fb-533b825a4c02" providerId="ADAL" clId="{A63D3FDD-D899-49DE-B0F3-8DC0C49FBB50}" dt="2025-03-24T03:17:37.246" v="1996" actId="20577"/>
          <ac:spMkLst>
            <pc:docMk/>
            <pc:sldMk cId="2781169939" sldId="1425"/>
            <ac:spMk id="4" creationId="{9615F0FD-497A-CB24-01A8-123CAEB6FACE}"/>
          </ac:spMkLst>
        </pc:spChg>
        <pc:spChg chg="del">
          <ac:chgData name="Salim Ogur" userId="e95c4534-509d-4460-b1fb-533b825a4c02" providerId="ADAL" clId="{A63D3FDD-D899-49DE-B0F3-8DC0C49FBB50}" dt="2025-03-24T01:57:51.206" v="1494" actId="478"/>
          <ac:spMkLst>
            <pc:docMk/>
            <pc:sldMk cId="2781169939" sldId="1425"/>
            <ac:spMk id="10" creationId="{0BBD194E-7471-4256-2120-8638AFE77F52}"/>
          </ac:spMkLst>
        </pc:spChg>
        <pc:picChg chg="add mod">
          <ac:chgData name="Salim Ogur" userId="e95c4534-509d-4460-b1fb-533b825a4c02" providerId="ADAL" clId="{A63D3FDD-D899-49DE-B0F3-8DC0C49FBB50}" dt="2025-03-24T01:59:31.916" v="1513" actId="14100"/>
          <ac:picMkLst>
            <pc:docMk/>
            <pc:sldMk cId="2781169939" sldId="1425"/>
            <ac:picMk id="3" creationId="{7F27CF4A-5F38-CB0C-642F-DB90E2D4A47C}"/>
          </ac:picMkLst>
        </pc:picChg>
        <pc:picChg chg="del">
          <ac:chgData name="Salim Ogur" userId="e95c4534-509d-4460-b1fb-533b825a4c02" providerId="ADAL" clId="{A63D3FDD-D899-49DE-B0F3-8DC0C49FBB50}" dt="2025-03-24T00:42:10.542" v="1397" actId="478"/>
          <ac:picMkLst>
            <pc:docMk/>
            <pc:sldMk cId="2781169939" sldId="1425"/>
            <ac:picMk id="16" creationId="{F530D807-8567-2515-95E0-1823FAFF6456}"/>
          </ac:picMkLst>
        </pc:picChg>
        <pc:picChg chg="del">
          <ac:chgData name="Salim Ogur" userId="e95c4534-509d-4460-b1fb-533b825a4c02" providerId="ADAL" clId="{A63D3FDD-D899-49DE-B0F3-8DC0C49FBB50}" dt="2025-03-24T00:42:07.977" v="1396" actId="478"/>
          <ac:picMkLst>
            <pc:docMk/>
            <pc:sldMk cId="2781169939" sldId="1425"/>
            <ac:picMk id="20" creationId="{A713AED4-12E2-1A89-4914-03FBCF4F6A2B}"/>
          </ac:picMkLst>
        </pc:picChg>
      </pc:sldChg>
      <pc:sldChg chg="addSp delSp modSp mod ord">
        <pc:chgData name="Salim Ogur" userId="e95c4534-509d-4460-b1fb-533b825a4c02" providerId="ADAL" clId="{A63D3FDD-D899-49DE-B0F3-8DC0C49FBB50}" dt="2025-03-24T03:26:34.477" v="2075" actId="1076"/>
        <pc:sldMkLst>
          <pc:docMk/>
          <pc:sldMk cId="1692193252" sldId="1426"/>
        </pc:sldMkLst>
        <pc:spChg chg="mod">
          <ac:chgData name="Salim Ogur" userId="e95c4534-509d-4460-b1fb-533b825a4c02" providerId="ADAL" clId="{A63D3FDD-D899-49DE-B0F3-8DC0C49FBB50}" dt="2025-03-20T15:58:34.917" v="956" actId="207"/>
          <ac:spMkLst>
            <pc:docMk/>
            <pc:sldMk cId="1692193252" sldId="1426"/>
            <ac:spMk id="6" creationId="{86E2A92E-6596-CBF7-CD08-476AFBA6F633}"/>
          </ac:spMkLst>
        </pc:spChg>
        <pc:spChg chg="mod">
          <ac:chgData name="Salim Ogur" userId="e95c4534-509d-4460-b1fb-533b825a4c02" providerId="ADAL" clId="{A63D3FDD-D899-49DE-B0F3-8DC0C49FBB50}" dt="2025-03-24T03:26:34.477" v="2075" actId="1076"/>
          <ac:spMkLst>
            <pc:docMk/>
            <pc:sldMk cId="1692193252" sldId="1426"/>
            <ac:spMk id="8" creationId="{A2D85520-7ACB-19A3-45F8-05385F8FFD9C}"/>
          </ac:spMkLst>
        </pc:spChg>
        <pc:graphicFrameChg chg="add del mod modGraphic">
          <ac:chgData name="Salim Ogur" userId="e95c4534-509d-4460-b1fb-533b825a4c02" providerId="ADAL" clId="{A63D3FDD-D899-49DE-B0F3-8DC0C49FBB50}" dt="2025-03-23T23:24:52.737" v="1135" actId="21"/>
          <ac:graphicFrameMkLst>
            <pc:docMk/>
            <pc:sldMk cId="1692193252" sldId="1426"/>
            <ac:graphicFrameMk id="2" creationId="{3001B8CD-99A5-F25E-76F3-200E0D09906E}"/>
          </ac:graphicFrameMkLst>
        </pc:graphicFrameChg>
      </pc:sldChg>
      <pc:sldChg chg="del">
        <pc:chgData name="Salim Ogur" userId="e95c4534-509d-4460-b1fb-533b825a4c02" providerId="ADAL" clId="{A63D3FDD-D899-49DE-B0F3-8DC0C49FBB50}" dt="2025-03-19T14:31:58.666" v="5" actId="47"/>
        <pc:sldMkLst>
          <pc:docMk/>
          <pc:sldMk cId="2856389932" sldId="1427"/>
        </pc:sldMkLst>
      </pc:sldChg>
      <pc:sldChg chg="del">
        <pc:chgData name="Salim Ogur" userId="e95c4534-509d-4460-b1fb-533b825a4c02" providerId="ADAL" clId="{A63D3FDD-D899-49DE-B0F3-8DC0C49FBB50}" dt="2025-03-24T02:01:41.694" v="1564" actId="47"/>
        <pc:sldMkLst>
          <pc:docMk/>
          <pc:sldMk cId="3515005346" sldId="1428"/>
        </pc:sldMkLst>
      </pc:sldChg>
      <pc:sldChg chg="addSp delSp modSp mod ord modAnim">
        <pc:chgData name="Salim Ogur" userId="e95c4534-509d-4460-b1fb-533b825a4c02" providerId="ADAL" clId="{A63D3FDD-D899-49DE-B0F3-8DC0C49FBB50}" dt="2025-03-24T02:53:15.768" v="1978" actId="20577"/>
        <pc:sldMkLst>
          <pc:docMk/>
          <pc:sldMk cId="1522044726" sldId="1429"/>
        </pc:sldMkLst>
        <pc:spChg chg="mod">
          <ac:chgData name="Salim Ogur" userId="e95c4534-509d-4460-b1fb-533b825a4c02" providerId="ADAL" clId="{A63D3FDD-D899-49DE-B0F3-8DC0C49FBB50}" dt="2025-03-24T02:53:15.768" v="1978" actId="20577"/>
          <ac:spMkLst>
            <pc:docMk/>
            <pc:sldMk cId="1522044726" sldId="1429"/>
            <ac:spMk id="2" creationId="{F5A9AD7D-183A-68D1-5BFA-775892B25188}"/>
          </ac:spMkLst>
        </pc:spChg>
        <pc:spChg chg="add mod">
          <ac:chgData name="Salim Ogur" userId="e95c4534-509d-4460-b1fb-533b825a4c02" providerId="ADAL" clId="{A63D3FDD-D899-49DE-B0F3-8DC0C49FBB50}" dt="2025-03-24T02:06:31.365" v="1566"/>
          <ac:spMkLst>
            <pc:docMk/>
            <pc:sldMk cId="1522044726" sldId="1429"/>
            <ac:spMk id="6" creationId="{00D53919-338E-815A-2E47-1FFA158AB1C4}"/>
          </ac:spMkLst>
        </pc:spChg>
        <pc:spChg chg="add mod">
          <ac:chgData name="Salim Ogur" userId="e95c4534-509d-4460-b1fb-533b825a4c02" providerId="ADAL" clId="{A63D3FDD-D899-49DE-B0F3-8DC0C49FBB50}" dt="2025-03-24T02:06:48.341" v="1567"/>
          <ac:spMkLst>
            <pc:docMk/>
            <pc:sldMk cId="1522044726" sldId="1429"/>
            <ac:spMk id="9" creationId="{683B3D92-B427-3174-B74D-02F5B78FAFAF}"/>
          </ac:spMkLst>
        </pc:spChg>
        <pc:spChg chg="mod">
          <ac:chgData name="Salim Ogur" userId="e95c4534-509d-4460-b1fb-533b825a4c02" providerId="ADAL" clId="{A63D3FDD-D899-49DE-B0F3-8DC0C49FBB50}" dt="2025-03-24T02:10:27.958" v="1699" actId="14100"/>
          <ac:spMkLst>
            <pc:docMk/>
            <pc:sldMk cId="1522044726" sldId="1429"/>
            <ac:spMk id="10" creationId="{BBBE8CF4-80EE-6F88-139C-B8985246C7E8}"/>
          </ac:spMkLst>
        </pc:spChg>
        <pc:spChg chg="add mod">
          <ac:chgData name="Salim Ogur" userId="e95c4534-509d-4460-b1fb-533b825a4c02" providerId="ADAL" clId="{A63D3FDD-D899-49DE-B0F3-8DC0C49FBB50}" dt="2025-03-24T02:07:50.272" v="1573" actId="1076"/>
          <ac:spMkLst>
            <pc:docMk/>
            <pc:sldMk cId="1522044726" sldId="1429"/>
            <ac:spMk id="12" creationId="{E40A2F8C-1C86-4D3F-A2F6-47D7DD60028E}"/>
          </ac:spMkLst>
        </pc:spChg>
        <pc:spChg chg="add mod">
          <ac:chgData name="Salim Ogur" userId="e95c4534-509d-4460-b1fb-533b825a4c02" providerId="ADAL" clId="{A63D3FDD-D899-49DE-B0F3-8DC0C49FBB50}" dt="2025-03-24T02:08:44.621" v="1661" actId="20577"/>
          <ac:spMkLst>
            <pc:docMk/>
            <pc:sldMk cId="1522044726" sldId="1429"/>
            <ac:spMk id="14" creationId="{F3AA5D21-1105-263E-3ACB-C68D780BE284}"/>
          </ac:spMkLst>
        </pc:spChg>
        <pc:graphicFrameChg chg="add mod">
          <ac:chgData name="Salim Ogur" userId="e95c4534-509d-4460-b1fb-533b825a4c02" providerId="ADAL" clId="{A63D3FDD-D899-49DE-B0F3-8DC0C49FBB50}" dt="2025-03-24T02:06:25.493" v="1565"/>
          <ac:graphicFrameMkLst>
            <pc:docMk/>
            <pc:sldMk cId="1522044726" sldId="1429"/>
            <ac:graphicFrameMk id="3" creationId="{D720FC2E-1CBD-C6E2-6D11-C68E3C68B5B7}"/>
          </ac:graphicFrameMkLst>
        </pc:graphicFrameChg>
        <pc:graphicFrameChg chg="add mod modGraphic">
          <ac:chgData name="Salim Ogur" userId="e95c4534-509d-4460-b1fb-533b825a4c02" providerId="ADAL" clId="{A63D3FDD-D899-49DE-B0F3-8DC0C49FBB50}" dt="2025-03-24T02:12:00.260" v="1722" actId="113"/>
          <ac:graphicFrameMkLst>
            <pc:docMk/>
            <pc:sldMk cId="1522044726" sldId="1429"/>
            <ac:graphicFrameMk id="7" creationId="{C9819622-42CD-FACD-DBCF-75605B92E5ED}"/>
          </ac:graphicFrameMkLst>
        </pc:graphicFrameChg>
        <pc:picChg chg="del">
          <ac:chgData name="Salim Ogur" userId="e95c4534-509d-4460-b1fb-533b825a4c02" providerId="ADAL" clId="{A63D3FDD-D899-49DE-B0F3-8DC0C49FBB50}" dt="2025-03-24T02:09:43.515" v="1670" actId="478"/>
          <ac:picMkLst>
            <pc:docMk/>
            <pc:sldMk cId="1522044726" sldId="1429"/>
            <ac:picMk id="4" creationId="{9EF357E9-2F98-1B82-F826-6F071E4BDCC2}"/>
          </ac:picMkLst>
        </pc:picChg>
        <pc:picChg chg="mod">
          <ac:chgData name="Salim Ogur" userId="e95c4534-509d-4460-b1fb-533b825a4c02" providerId="ADAL" clId="{A63D3FDD-D899-49DE-B0F3-8DC0C49FBB50}" dt="2025-03-24T02:09:27.539" v="1669" actId="1076"/>
          <ac:picMkLst>
            <pc:docMk/>
            <pc:sldMk cId="1522044726" sldId="1429"/>
            <ac:picMk id="11" creationId="{B0DC097F-9BD6-51A2-1292-A62D81A4AB3C}"/>
          </ac:picMkLst>
        </pc:picChg>
        <pc:picChg chg="mod">
          <ac:chgData name="Salim Ogur" userId="e95c4534-509d-4460-b1fb-533b825a4c02" providerId="ADAL" clId="{A63D3FDD-D899-49DE-B0F3-8DC0C49FBB50}" dt="2025-03-24T02:09:17.564" v="1667" actId="14100"/>
          <ac:picMkLst>
            <pc:docMk/>
            <pc:sldMk cId="1522044726" sldId="1429"/>
            <ac:picMk id="13" creationId="{0DF55009-2B06-4195-A955-3860F32DEA96}"/>
          </ac:picMkLst>
        </pc:picChg>
        <pc:picChg chg="del">
          <ac:chgData name="Salim Ogur" userId="e95c4534-509d-4460-b1fb-533b825a4c02" providerId="ADAL" clId="{A63D3FDD-D899-49DE-B0F3-8DC0C49FBB50}" dt="2025-03-24T02:00:57.379" v="1553" actId="478"/>
          <ac:picMkLst>
            <pc:docMk/>
            <pc:sldMk cId="1522044726" sldId="1429"/>
            <ac:picMk id="15" creationId="{176DA6CF-52F3-0CA7-8BCC-E498F612C47C}"/>
          </ac:picMkLst>
        </pc:picChg>
      </pc:sldChg>
      <pc:sldChg chg="addSp delSp modSp add mod ord modAnim">
        <pc:chgData name="Salim Ogur" userId="e95c4534-509d-4460-b1fb-533b825a4c02" providerId="ADAL" clId="{A63D3FDD-D899-49DE-B0F3-8DC0C49FBB50}" dt="2025-03-24T00:42:35.577" v="1399" actId="14100"/>
        <pc:sldMkLst>
          <pc:docMk/>
          <pc:sldMk cId="458145448" sldId="1430"/>
        </pc:sldMkLst>
        <pc:spChg chg="mod">
          <ac:chgData name="Salim Ogur" userId="e95c4534-509d-4460-b1fb-533b825a4c02" providerId="ADAL" clId="{A63D3FDD-D899-49DE-B0F3-8DC0C49FBB50}" dt="2025-03-20T15:09:35.669" v="780" actId="403"/>
          <ac:spMkLst>
            <pc:docMk/>
            <pc:sldMk cId="458145448" sldId="1430"/>
            <ac:spMk id="6" creationId="{4973580A-C2C1-E4C2-8B5C-158C5E6EDBC0}"/>
          </ac:spMkLst>
        </pc:spChg>
        <pc:spChg chg="mod">
          <ac:chgData name="Salim Ogur" userId="e95c4534-509d-4460-b1fb-533b825a4c02" providerId="ADAL" clId="{A63D3FDD-D899-49DE-B0F3-8DC0C49FBB50}" dt="2025-03-23T23:25:22.126" v="1145" actId="20577"/>
          <ac:spMkLst>
            <pc:docMk/>
            <pc:sldMk cId="458145448" sldId="1430"/>
            <ac:spMk id="8" creationId="{8EE443C7-F2D3-A651-686A-A944D1F4074F}"/>
          </ac:spMkLst>
        </pc:spChg>
        <pc:graphicFrameChg chg="add mod modGraphic">
          <ac:chgData name="Salim Ogur" userId="e95c4534-509d-4460-b1fb-533b825a4c02" providerId="ADAL" clId="{A63D3FDD-D899-49DE-B0F3-8DC0C49FBB50}" dt="2025-03-24T00:42:35.577" v="1399" actId="14100"/>
          <ac:graphicFrameMkLst>
            <pc:docMk/>
            <pc:sldMk cId="458145448" sldId="1430"/>
            <ac:graphicFrameMk id="2" creationId="{3001B8CD-99A5-F25E-76F3-200E0D09906E}"/>
          </ac:graphicFrameMkLst>
        </pc:graphicFrameChg>
      </pc:sldChg>
      <pc:sldChg chg="addSp delSp modSp add mod delAnim modAnim">
        <pc:chgData name="Salim Ogur" userId="e95c4534-509d-4460-b1fb-533b825a4c02" providerId="ADAL" clId="{A63D3FDD-D899-49DE-B0F3-8DC0C49FBB50}" dt="2025-03-24T00:46:58.457" v="1410" actId="20577"/>
        <pc:sldMkLst>
          <pc:docMk/>
          <pc:sldMk cId="658495924" sldId="1431"/>
        </pc:sldMkLst>
        <pc:spChg chg="del">
          <ac:chgData name="Salim Ogur" userId="e95c4534-509d-4460-b1fb-533b825a4c02" providerId="ADAL" clId="{A63D3FDD-D899-49DE-B0F3-8DC0C49FBB50}" dt="2025-03-23T23:20:19.211" v="1094" actId="478"/>
          <ac:spMkLst>
            <pc:docMk/>
            <pc:sldMk cId="658495924" sldId="1431"/>
            <ac:spMk id="2" creationId="{256DF96A-4CCF-AF6E-B6E1-7BE5B3EA50EA}"/>
          </ac:spMkLst>
        </pc:spChg>
        <pc:spChg chg="add del mod">
          <ac:chgData name="Salim Ogur" userId="e95c4534-509d-4460-b1fb-533b825a4c02" providerId="ADAL" clId="{A63D3FDD-D899-49DE-B0F3-8DC0C49FBB50}" dt="2025-03-23T23:20:26.479" v="1096" actId="478"/>
          <ac:spMkLst>
            <pc:docMk/>
            <pc:sldMk cId="658495924" sldId="1431"/>
            <ac:spMk id="6" creationId="{593B6652-C508-8257-36E6-57B4CE17438F}"/>
          </ac:spMkLst>
        </pc:spChg>
        <pc:spChg chg="add mod">
          <ac:chgData name="Salim Ogur" userId="e95c4534-509d-4460-b1fb-533b825a4c02" providerId="ADAL" clId="{A63D3FDD-D899-49DE-B0F3-8DC0C49FBB50}" dt="2025-03-24T00:46:58.457" v="1410" actId="20577"/>
          <ac:spMkLst>
            <pc:docMk/>
            <pc:sldMk cId="658495924" sldId="1431"/>
            <ac:spMk id="7" creationId="{A27370EF-1209-A7AE-0D30-049637450468}"/>
          </ac:spMkLst>
        </pc:spChg>
        <pc:spChg chg="mod">
          <ac:chgData name="Salim Ogur" userId="e95c4534-509d-4460-b1fb-533b825a4c02" providerId="ADAL" clId="{A63D3FDD-D899-49DE-B0F3-8DC0C49FBB50}" dt="2025-03-20T15:51:42.711" v="797" actId="1076"/>
          <ac:spMkLst>
            <pc:docMk/>
            <pc:sldMk cId="658495924" sldId="1431"/>
            <ac:spMk id="66" creationId="{85014B52-562E-DF04-130C-8C418630FC3F}"/>
          </ac:spMkLst>
        </pc:spChg>
        <pc:spChg chg="mod">
          <ac:chgData name="Salim Ogur" userId="e95c4534-509d-4460-b1fb-533b825a4c02" providerId="ADAL" clId="{A63D3FDD-D899-49DE-B0F3-8DC0C49FBB50}" dt="2025-03-20T15:51:23.990" v="796" actId="14100"/>
          <ac:spMkLst>
            <pc:docMk/>
            <pc:sldMk cId="658495924" sldId="1431"/>
            <ac:spMk id="77" creationId="{59FDD7F9-B1D9-4731-5ED8-59CB2466CE7E}"/>
          </ac:spMkLst>
        </pc:spChg>
        <pc:grpChg chg="mod">
          <ac:chgData name="Salim Ogur" userId="e95c4534-509d-4460-b1fb-533b825a4c02" providerId="ADAL" clId="{A63D3FDD-D899-49DE-B0F3-8DC0C49FBB50}" dt="2025-03-20T15:51:42.711" v="797" actId="1076"/>
          <ac:grpSpMkLst>
            <pc:docMk/>
            <pc:sldMk cId="658495924" sldId="1431"/>
            <ac:grpSpMk id="44" creationId="{091DEFA2-8443-6617-7AD4-327DA404E405}"/>
          </ac:grpSpMkLst>
        </pc:grpChg>
        <pc:grpChg chg="mod">
          <ac:chgData name="Salim Ogur" userId="e95c4534-509d-4460-b1fb-533b825a4c02" providerId="ADAL" clId="{A63D3FDD-D899-49DE-B0F3-8DC0C49FBB50}" dt="2025-03-20T15:51:23.990" v="796" actId="14100"/>
          <ac:grpSpMkLst>
            <pc:docMk/>
            <pc:sldMk cId="658495924" sldId="1431"/>
            <ac:grpSpMk id="67" creationId="{48E4D37A-B848-C925-E11A-DFF61B26AE67}"/>
          </ac:grpSpMkLst>
        </pc:grpChg>
        <pc:picChg chg="add mod">
          <ac:chgData name="Salim Ogur" userId="e95c4534-509d-4460-b1fb-533b825a4c02" providerId="ADAL" clId="{A63D3FDD-D899-49DE-B0F3-8DC0C49FBB50}" dt="2025-03-20T15:53:51.139" v="807" actId="14100"/>
          <ac:picMkLst>
            <pc:docMk/>
            <pc:sldMk cId="658495924" sldId="1431"/>
            <ac:picMk id="3" creationId="{55473FD8-F0FD-EFCA-8D21-9BCF8ADB68FC}"/>
          </ac:picMkLst>
        </pc:picChg>
        <pc:picChg chg="mod">
          <ac:chgData name="Salim Ogur" userId="e95c4534-509d-4460-b1fb-533b825a4c02" providerId="ADAL" clId="{A63D3FDD-D899-49DE-B0F3-8DC0C49FBB50}" dt="2025-03-20T15:51:42.711" v="797" actId="1076"/>
          <ac:picMkLst>
            <pc:docMk/>
            <pc:sldMk cId="658495924" sldId="1431"/>
            <ac:picMk id="59" creationId="{671D5CA6-3D6F-FC05-5F05-7711DBCCB44B}"/>
          </ac:picMkLst>
        </pc:picChg>
        <pc:picChg chg="mod">
          <ac:chgData name="Salim Ogur" userId="e95c4534-509d-4460-b1fb-533b825a4c02" providerId="ADAL" clId="{A63D3FDD-D899-49DE-B0F3-8DC0C49FBB50}" dt="2025-03-20T15:51:23.990" v="796" actId="14100"/>
          <ac:picMkLst>
            <pc:docMk/>
            <pc:sldMk cId="658495924" sldId="1431"/>
            <ac:picMk id="76" creationId="{AE041E45-79F1-7A2C-62B2-F386335E196C}"/>
          </ac:picMkLst>
        </pc:picChg>
      </pc:sldChg>
      <pc:sldChg chg="add del">
        <pc:chgData name="Salim Ogur" userId="e95c4534-509d-4460-b1fb-533b825a4c02" providerId="ADAL" clId="{A63D3FDD-D899-49DE-B0F3-8DC0C49FBB50}" dt="2025-03-24T00:22:55.565" v="1355" actId="47"/>
        <pc:sldMkLst>
          <pc:docMk/>
          <pc:sldMk cId="89110589" sldId="1432"/>
        </pc:sldMkLst>
      </pc:sldChg>
      <pc:sldChg chg="delSp modSp add mod ord delAnim modAnim">
        <pc:chgData name="Salim Ogur" userId="e95c4534-509d-4460-b1fb-533b825a4c02" providerId="ADAL" clId="{A63D3FDD-D899-49DE-B0F3-8DC0C49FBB50}" dt="2025-03-24T03:30:26.514" v="2089"/>
        <pc:sldMkLst>
          <pc:docMk/>
          <pc:sldMk cId="4064749086" sldId="1432"/>
        </pc:sldMkLst>
        <pc:spChg chg="del">
          <ac:chgData name="Salim Ogur" userId="e95c4534-509d-4460-b1fb-533b825a4c02" providerId="ADAL" clId="{A63D3FDD-D899-49DE-B0F3-8DC0C49FBB50}" dt="2025-03-24T01:35:29.700" v="1482" actId="478"/>
          <ac:spMkLst>
            <pc:docMk/>
            <pc:sldMk cId="4064749086" sldId="1432"/>
            <ac:spMk id="11" creationId="{70708E33-1F4E-1E24-48A9-73AA6CD56543}"/>
          </ac:spMkLst>
        </pc:spChg>
        <pc:spChg chg="del">
          <ac:chgData name="Salim Ogur" userId="e95c4534-509d-4460-b1fb-533b825a4c02" providerId="ADAL" clId="{A63D3FDD-D899-49DE-B0F3-8DC0C49FBB50}" dt="2025-03-24T01:35:28.640" v="1481" actId="478"/>
          <ac:spMkLst>
            <pc:docMk/>
            <pc:sldMk cId="4064749086" sldId="1432"/>
            <ac:spMk id="15" creationId="{CFA5D8C4-5C76-2746-5953-3B5E54AF18E5}"/>
          </ac:spMkLst>
        </pc:spChg>
        <pc:spChg chg="del">
          <ac:chgData name="Salim Ogur" userId="e95c4534-509d-4460-b1fb-533b825a4c02" providerId="ADAL" clId="{A63D3FDD-D899-49DE-B0F3-8DC0C49FBB50}" dt="2025-03-24T01:34:24.970" v="1467" actId="478"/>
          <ac:spMkLst>
            <pc:docMk/>
            <pc:sldMk cId="4064749086" sldId="1432"/>
            <ac:spMk id="18" creationId="{91B2DB64-758D-88E2-21E4-F7AE8E247F91}"/>
          </ac:spMkLst>
        </pc:spChg>
        <pc:spChg chg="del mod">
          <ac:chgData name="Salim Ogur" userId="e95c4534-509d-4460-b1fb-533b825a4c02" providerId="ADAL" clId="{A63D3FDD-D899-49DE-B0F3-8DC0C49FBB50}" dt="2025-03-24T01:34:36.345" v="1470" actId="478"/>
          <ac:spMkLst>
            <pc:docMk/>
            <pc:sldMk cId="4064749086" sldId="1432"/>
            <ac:spMk id="31" creationId="{EFF3C8D1-A51C-4853-A5BE-C2D0E0B5A5A8}"/>
          </ac:spMkLst>
        </pc:spChg>
        <pc:picChg chg="mod">
          <ac:chgData name="Salim Ogur" userId="e95c4534-509d-4460-b1fb-533b825a4c02" providerId="ADAL" clId="{A63D3FDD-D899-49DE-B0F3-8DC0C49FBB50}" dt="2025-03-24T01:35:55.893" v="1490" actId="1076"/>
          <ac:picMkLst>
            <pc:docMk/>
            <pc:sldMk cId="4064749086" sldId="1432"/>
            <ac:picMk id="3" creationId="{45E74DAD-3816-4736-2886-BE32B8AF4249}"/>
          </ac:picMkLst>
        </pc:picChg>
        <pc:picChg chg="del">
          <ac:chgData name="Salim Ogur" userId="e95c4534-509d-4460-b1fb-533b825a4c02" providerId="ADAL" clId="{A63D3FDD-D899-49DE-B0F3-8DC0C49FBB50}" dt="2025-03-24T01:34:21.398" v="1465" actId="478"/>
          <ac:picMkLst>
            <pc:docMk/>
            <pc:sldMk cId="4064749086" sldId="1432"/>
            <ac:picMk id="6" creationId="{B60DC4DB-0FED-1B45-5825-E3DCC14536A9}"/>
          </ac:picMkLst>
        </pc:picChg>
        <pc:picChg chg="mod ord">
          <ac:chgData name="Salim Ogur" userId="e95c4534-509d-4460-b1fb-533b825a4c02" providerId="ADAL" clId="{A63D3FDD-D899-49DE-B0F3-8DC0C49FBB50}" dt="2025-03-24T01:35:51.726" v="1488" actId="14100"/>
          <ac:picMkLst>
            <pc:docMk/>
            <pc:sldMk cId="4064749086" sldId="1432"/>
            <ac:picMk id="12" creationId="{92B9D294-8C5D-5091-28C3-671F1130C9B8}"/>
          </ac:picMkLst>
        </pc:picChg>
        <pc:cxnChg chg="del">
          <ac:chgData name="Salim Ogur" userId="e95c4534-509d-4460-b1fb-533b825a4c02" providerId="ADAL" clId="{A63D3FDD-D899-49DE-B0F3-8DC0C49FBB50}" dt="2025-03-24T01:34:28.176" v="1468" actId="478"/>
          <ac:cxnSpMkLst>
            <pc:docMk/>
            <pc:sldMk cId="4064749086" sldId="1432"/>
            <ac:cxnSpMk id="14" creationId="{8E0CC4EB-F5AD-5A64-4A8E-4D5387E809B4}"/>
          </ac:cxnSpMkLst>
        </pc:cxnChg>
      </pc:sldChg>
      <pc:sldMasterChg chg="delSldLayout">
        <pc:chgData name="Salim Ogur" userId="e95c4534-509d-4460-b1fb-533b825a4c02" providerId="ADAL" clId="{A63D3FDD-D899-49DE-B0F3-8DC0C49FBB50}" dt="2025-03-23T23:21:23.118" v="1104" actId="47"/>
        <pc:sldMasterMkLst>
          <pc:docMk/>
          <pc:sldMasterMk cId="1526086246" sldId="2147483660"/>
        </pc:sldMasterMkLst>
        <pc:sldLayoutChg chg="del">
          <pc:chgData name="Salim Ogur" userId="e95c4534-509d-4460-b1fb-533b825a4c02" providerId="ADAL" clId="{A63D3FDD-D899-49DE-B0F3-8DC0C49FBB50}" dt="2025-03-23T23:21:23.118" v="1104" actId="47"/>
          <pc:sldLayoutMkLst>
            <pc:docMk/>
            <pc:sldMasterMk cId="1526086246" sldId="2147483660"/>
            <pc:sldLayoutMk cId="569453126" sldId="214748367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E3BBD-79D6-7BFE-38C8-BA168D912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4DCBAA-C786-752B-E309-47965238A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03F9DD-8F13-7C17-1158-77BE8455928D}"/>
              </a:ext>
            </a:extLst>
          </p:cNvPr>
          <p:cNvSpPr>
            <a:spLocks noGrp="1"/>
          </p:cNvSpPr>
          <p:nvPr>
            <p:ph type="body" idx="1"/>
          </p:nvPr>
        </p:nvSpPr>
        <p:spPr/>
        <p:txBody>
          <a:bodyPr/>
          <a:lstStyle/>
          <a:p>
            <a:r>
              <a:rPr lang="en-US" b="0" i="0" u="none" strike="noStrike" dirty="0">
                <a:solidFill>
                  <a:srgbClr val="000000"/>
                </a:solidFill>
                <a:effectLst/>
                <a:latin typeface="Arial" panose="020B0604020202020204" pitchFamily="34" charset="0"/>
                <a:cs typeface="Arial" panose="020B0604020202020204" pitchFamily="34" charset="0"/>
              </a:rPr>
              <a:t>Use for: Introducing new topics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74C00688-4DCE-F59B-9EAB-749E7BCE1B5E}"/>
              </a:ext>
            </a:extLst>
          </p:cNvPr>
          <p:cNvSpPr>
            <a:spLocks noGrp="1"/>
          </p:cNvSpPr>
          <p:nvPr>
            <p:ph type="sldNum" sz="quarter" idx="5"/>
          </p:nvPr>
        </p:nvSpPr>
        <p:spPr/>
        <p:txBody>
          <a:bodyPr/>
          <a:lstStyle/>
          <a:p>
            <a:fld id="{493BBF43-A868-D94C-A9CC-39C296714D2B}" type="slidenum">
              <a:rPr lang="en-US" smtClean="0"/>
              <a:t>12</a:t>
            </a:fld>
            <a:endParaRPr lang="en-US" dirty="0"/>
          </a:p>
        </p:txBody>
      </p:sp>
    </p:spTree>
    <p:extLst>
      <p:ext uri="{BB962C8B-B14F-4D97-AF65-F5344CB8AC3E}">
        <p14:creationId xmlns:p14="http://schemas.microsoft.com/office/powerpoint/2010/main" val="978484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Monday, March 24, 2025</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C1B74398-39EA-0749-9F74-6FE982C11DA9}" type="datetime2">
              <a:rPr lang="en-US" smtClean="0"/>
              <a:pPr/>
              <a:t>Monday, March 24, 2025</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ransitio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2233369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Monday, March 24, 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Talk Title Here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0.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281" y="2967487"/>
            <a:ext cx="4225289" cy="1214386"/>
          </a:xfrm>
        </p:spPr>
        <p:txBody>
          <a:bodyPr>
            <a:normAutofit/>
          </a:bodyPr>
          <a:lstStyle/>
          <a:p>
            <a:pPr>
              <a:lnSpc>
                <a:spcPct val="150000"/>
              </a:lnSpc>
            </a:pPr>
            <a:endParaRPr lang="en-US" altLang="en-US" sz="2400" dirty="0">
              <a:solidFill>
                <a:srgbClr val="002060"/>
              </a:solidFill>
              <a:latin typeface="Arial" panose="020B0604020202020204" pitchFamily="34" charset="0"/>
            </a:endParaRPr>
          </a:p>
          <a:p>
            <a:pPr>
              <a:lnSpc>
                <a:spcPct val="150000"/>
              </a:lnSpc>
            </a:pPr>
            <a:endParaRPr lang="en-US" sz="2400" dirty="0">
              <a:solidFill>
                <a:srgbClr val="002060"/>
              </a:solidFill>
            </a:endParaRPr>
          </a:p>
        </p:txBody>
      </p:sp>
      <p:sp>
        <p:nvSpPr>
          <p:cNvPr id="5" name="Text Placeholder 4"/>
          <p:cNvSpPr>
            <a:spLocks noGrp="1"/>
          </p:cNvSpPr>
          <p:nvPr>
            <p:ph type="body" sz="quarter" idx="14"/>
          </p:nvPr>
        </p:nvSpPr>
        <p:spPr>
          <a:xfrm>
            <a:off x="132596" y="2678828"/>
            <a:ext cx="6295548" cy="895940"/>
          </a:xfrm>
        </p:spPr>
        <p:txBody>
          <a:bodyPr>
            <a:noAutofit/>
          </a:bodyPr>
          <a:lstStyle/>
          <a:p>
            <a:pPr algn="l" rtl="0" fontAlgn="base"/>
            <a:r>
              <a:rPr lang="en-US" sz="2000" dirty="0">
                <a:solidFill>
                  <a:srgbClr val="0070C0"/>
                </a:solidFill>
              </a:rPr>
              <a:t>Salim Ogur</a:t>
            </a:r>
            <a:r>
              <a:rPr lang="en-US" sz="2000" i="0" u="none" strike="noStrike" dirty="0">
                <a:solidFill>
                  <a:srgbClr val="0070C0"/>
                </a:solidFill>
                <a:effectLst/>
                <a:latin typeface="Arial" panose="020B0604020202020204" pitchFamily="34" charset="0"/>
              </a:rPr>
              <a:t> </a:t>
            </a:r>
            <a:r>
              <a:rPr lang="en-US" sz="2000" u="none" strike="noStrike" dirty="0">
                <a:solidFill>
                  <a:srgbClr val="0070C0"/>
                </a:solidFill>
                <a:effectLst/>
                <a:latin typeface="Arial" panose="020B0604020202020204" pitchFamily="34" charset="0"/>
              </a:rPr>
              <a:t>(</a:t>
            </a:r>
            <a:r>
              <a:rPr lang="de-DE" sz="2000" u="none" strike="noStrike" dirty="0">
                <a:solidFill>
                  <a:srgbClr val="0070C0"/>
                </a:solidFill>
                <a:effectLst/>
                <a:latin typeface="Arial" panose="020B0604020202020204" pitchFamily="34" charset="0"/>
              </a:rPr>
              <a:t>Jefferson Lab)</a:t>
            </a:r>
            <a:r>
              <a:rPr lang="en-US" sz="2000" dirty="0">
                <a:solidFill>
                  <a:srgbClr val="0070C0"/>
                </a:solidFill>
                <a:effectLst/>
                <a:latin typeface="Arial" panose="020B0604020202020204" pitchFamily="34" charset="0"/>
              </a:rPr>
              <a:t>​</a:t>
            </a:r>
            <a:endParaRPr lang="en-US" sz="2000" dirty="0">
              <a:solidFill>
                <a:srgbClr val="0070C0"/>
              </a:solidFill>
              <a:effectLst/>
              <a:latin typeface="Segoe UI" panose="020B0502040204020203" pitchFamily="34" charset="0"/>
            </a:endParaRPr>
          </a:p>
          <a:p>
            <a:pPr algn="l" rtl="0" fontAlgn="base"/>
            <a:r>
              <a:rPr lang="en-US" sz="2000" u="none" strike="noStrike" dirty="0">
                <a:solidFill>
                  <a:srgbClr val="0070C0"/>
                </a:solidFill>
                <a:effectLst/>
                <a:latin typeface="Arial" panose="020B0604020202020204" pitchFamily="34" charset="0"/>
              </a:rPr>
              <a:t>on behalf of the Ce+BAF Working Group</a:t>
            </a:r>
            <a:endParaRPr lang="en-US" sz="2000" dirty="0">
              <a:solidFill>
                <a:srgbClr val="0070C0"/>
              </a:solidFill>
              <a:effectLst/>
              <a:latin typeface="Segoe UI" panose="020B0502040204020203" pitchFamily="34" charset="0"/>
            </a:endParaRPr>
          </a:p>
          <a:p>
            <a:endParaRPr lang="en-US" sz="2400" b="1" dirty="0">
              <a:solidFill>
                <a:srgbClr val="002060"/>
              </a:solidFill>
            </a:endParaRPr>
          </a:p>
          <a:p>
            <a:endParaRPr lang="en-US" sz="2400" b="1" dirty="0">
              <a:solidFill>
                <a:srgbClr val="002060"/>
              </a:solidFill>
            </a:endParaRPr>
          </a:p>
        </p:txBody>
      </p:sp>
      <p:sp>
        <p:nvSpPr>
          <p:cNvPr id="18" name="Title 1">
            <a:extLst>
              <a:ext uri="{FF2B5EF4-FFF2-40B4-BE49-F238E27FC236}">
                <a16:creationId xmlns:a16="http://schemas.microsoft.com/office/drawing/2014/main" id="{B1EF029D-9CDA-4A04-AE81-ABDDBB52AA0C}"/>
              </a:ext>
            </a:extLst>
          </p:cNvPr>
          <p:cNvSpPr txBox="1">
            <a:spLocks/>
          </p:cNvSpPr>
          <p:nvPr/>
        </p:nvSpPr>
        <p:spPr>
          <a:xfrm>
            <a:off x="443182" y="282880"/>
            <a:ext cx="11578325" cy="76141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000" b="1" kern="1200" cap="none" baseline="0">
                <a:solidFill>
                  <a:schemeClr val="tx1"/>
                </a:solidFill>
                <a:latin typeface="Arial" charset="0"/>
                <a:ea typeface="+mj-ea"/>
                <a:cs typeface="Arial" panose="020B0604020202020204" pitchFamily="34" charset="0"/>
              </a:defRPr>
            </a:lvl1pPr>
          </a:lstStyle>
          <a:p>
            <a:r>
              <a:rPr lang="en-US" sz="3200" b="1" dirty="0">
                <a:solidFill>
                  <a:srgbClr val="FF0000"/>
                </a:solidFill>
                <a:effectLst/>
                <a:latin typeface="Aptos" panose="020B0004020202020204" pitchFamily="34" charset="0"/>
                <a:ea typeface="Aptos" panose="020B0004020202020204" pitchFamily="34" charset="0"/>
                <a:cs typeface="Aptos" panose="020B0004020202020204" pitchFamily="34" charset="0"/>
              </a:rPr>
              <a:t>Injection of e+ from LERF to experimental halls</a:t>
            </a:r>
            <a:endParaRPr lang="en-US" dirty="0">
              <a:solidFill>
                <a:srgbClr val="FF0000"/>
              </a:solidFill>
            </a:endParaRPr>
          </a:p>
        </p:txBody>
      </p:sp>
      <p:sp>
        <p:nvSpPr>
          <p:cNvPr id="19" name="Subtitle 2">
            <a:extLst>
              <a:ext uri="{FF2B5EF4-FFF2-40B4-BE49-F238E27FC236}">
                <a16:creationId xmlns:a16="http://schemas.microsoft.com/office/drawing/2014/main" id="{7B582375-B164-460F-BAF0-38854164B4D5}"/>
              </a:ext>
            </a:extLst>
          </p:cNvPr>
          <p:cNvSpPr txBox="1">
            <a:spLocks/>
          </p:cNvSpPr>
          <p:nvPr/>
        </p:nvSpPr>
        <p:spPr>
          <a:xfrm>
            <a:off x="443182" y="1409497"/>
            <a:ext cx="5875975" cy="324667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200" kern="1200" baseline="0">
                <a:solidFill>
                  <a:schemeClr val="accent1"/>
                </a:solidFill>
                <a:latin typeface="Arial"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endParaRPr lang="en-US" sz="2400" dirty="0">
              <a:solidFill>
                <a:srgbClr val="002060"/>
              </a:solidFill>
            </a:endParaRPr>
          </a:p>
        </p:txBody>
      </p:sp>
      <p:grpSp>
        <p:nvGrpSpPr>
          <p:cNvPr id="20" name="Group 19">
            <a:extLst>
              <a:ext uri="{FF2B5EF4-FFF2-40B4-BE49-F238E27FC236}">
                <a16:creationId xmlns:a16="http://schemas.microsoft.com/office/drawing/2014/main" id="{39DF5573-5509-425E-8C5C-3C9424A19D5C}"/>
              </a:ext>
            </a:extLst>
          </p:cNvPr>
          <p:cNvGrpSpPr/>
          <p:nvPr/>
        </p:nvGrpSpPr>
        <p:grpSpPr>
          <a:xfrm>
            <a:off x="548015" y="3758702"/>
            <a:ext cx="5116660" cy="609689"/>
            <a:chOff x="2910177" y="6080003"/>
            <a:chExt cx="5116660" cy="609689"/>
          </a:xfrm>
        </p:grpSpPr>
        <p:cxnSp>
          <p:nvCxnSpPr>
            <p:cNvPr id="21" name="Straight Connector 20">
              <a:extLst>
                <a:ext uri="{FF2B5EF4-FFF2-40B4-BE49-F238E27FC236}">
                  <a16:creationId xmlns:a16="http://schemas.microsoft.com/office/drawing/2014/main" id="{289A8489-4769-4917-BC23-76FE4651CDF7}"/>
                </a:ext>
              </a:extLst>
            </p:cNvPr>
            <p:cNvCxnSpPr>
              <a:cxnSpLocks/>
            </p:cNvCxnSpPr>
            <p:nvPr/>
          </p:nvCxnSpPr>
          <p:spPr>
            <a:xfrm>
              <a:off x="2910177" y="6080003"/>
              <a:ext cx="1216896" cy="0"/>
            </a:xfrm>
            <a:prstGeom prst="line">
              <a:avLst/>
            </a:prstGeom>
            <a:ln w="19050">
              <a:solidFill>
                <a:srgbClr val="002060"/>
              </a:solidFill>
            </a:ln>
          </p:spPr>
          <p:style>
            <a:lnRef idx="1">
              <a:schemeClr val="dk1"/>
            </a:lnRef>
            <a:fillRef idx="0">
              <a:schemeClr val="dk1"/>
            </a:fillRef>
            <a:effectRef idx="0">
              <a:schemeClr val="dk1"/>
            </a:effectRef>
            <a:fontRef idx="minor">
              <a:schemeClr val="tx1"/>
            </a:fontRef>
          </p:style>
        </p:cxnSp>
        <p:sp>
          <p:nvSpPr>
            <p:cNvPr id="22" name="Subtitle 2">
              <a:extLst>
                <a:ext uri="{FF2B5EF4-FFF2-40B4-BE49-F238E27FC236}">
                  <a16:creationId xmlns:a16="http://schemas.microsoft.com/office/drawing/2014/main" id="{ADB50B47-D454-43B0-A37C-E47F43F625D0}"/>
                </a:ext>
              </a:extLst>
            </p:cNvPr>
            <p:cNvSpPr txBox="1">
              <a:spLocks/>
            </p:cNvSpPr>
            <p:nvPr/>
          </p:nvSpPr>
          <p:spPr>
            <a:xfrm>
              <a:off x="2913681" y="6127666"/>
              <a:ext cx="5113156" cy="562026"/>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rgbClr val="002060"/>
                </a:solidFill>
              </a:endParaRPr>
            </a:p>
          </p:txBody>
        </p:sp>
      </p:grpSp>
      <p:sp>
        <p:nvSpPr>
          <p:cNvPr id="34" name="Date Placeholder 5">
            <a:extLst>
              <a:ext uri="{FF2B5EF4-FFF2-40B4-BE49-F238E27FC236}">
                <a16:creationId xmlns:a16="http://schemas.microsoft.com/office/drawing/2014/main" id="{74CB8EB6-C2BA-4AFF-8614-F640C4B3E71B}"/>
              </a:ext>
            </a:extLst>
          </p:cNvPr>
          <p:cNvSpPr txBox="1">
            <a:spLocks/>
          </p:cNvSpPr>
          <p:nvPr/>
        </p:nvSpPr>
        <p:spPr>
          <a:xfrm>
            <a:off x="4235570" y="6304922"/>
            <a:ext cx="4675517" cy="69616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rgbClr val="002060"/>
                </a:solidFill>
              </a:rPr>
              <a:t>24 March 2025, PWG 2025, Jefferson Lab </a:t>
            </a:r>
          </a:p>
          <a:p>
            <a:pPr marL="0" indent="0">
              <a:buFont typeface="Arial" panose="020B0604020202020204" pitchFamily="34" charset="0"/>
              <a:buNone/>
            </a:pPr>
            <a:endParaRPr lang="en-US" sz="1600" dirty="0">
              <a:solidFill>
                <a:srgbClr val="002060"/>
              </a:solidFill>
            </a:endParaRPr>
          </a:p>
        </p:txBody>
      </p:sp>
      <p:pic>
        <p:nvPicPr>
          <p:cNvPr id="1028" name="Picture 4">
            <a:extLst>
              <a:ext uri="{FF2B5EF4-FFF2-40B4-BE49-F238E27FC236}">
                <a16:creationId xmlns:a16="http://schemas.microsoft.com/office/drawing/2014/main" id="{29527E3A-7AEA-D687-7CEA-3265A5875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978" y="1682151"/>
            <a:ext cx="6766426" cy="2835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227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771788" y="6554636"/>
            <a:ext cx="714877" cy="303364"/>
          </a:xfrm>
        </p:spPr>
        <p:txBody>
          <a:bodyPr/>
          <a:lstStyle/>
          <a:p>
            <a:fld id="{07E1C93C-5050-FC42-8F10-D22D4F119D13}" type="slidenum">
              <a:rPr lang="en-US" smtClean="0"/>
              <a:pPr/>
              <a:t>10</a:t>
            </a:fld>
            <a:endParaRPr lang="en-US" dirty="0"/>
          </a:p>
        </p:txBody>
      </p:sp>
      <p:sp>
        <p:nvSpPr>
          <p:cNvPr id="31" name="Footer Placeholder 3">
            <a:extLst>
              <a:ext uri="{FF2B5EF4-FFF2-40B4-BE49-F238E27FC236}">
                <a16:creationId xmlns:a16="http://schemas.microsoft.com/office/drawing/2014/main" id="{EFF3C8D1-A51C-4853-A5BE-C2D0E0B5A5A8}"/>
              </a:ext>
            </a:extLst>
          </p:cNvPr>
          <p:cNvSpPr>
            <a:spLocks noGrp="1"/>
          </p:cNvSpPr>
          <p:nvPr>
            <p:ph type="ftr" sz="quarter" idx="11"/>
          </p:nvPr>
        </p:nvSpPr>
        <p:spPr>
          <a:xfrm>
            <a:off x="558540" y="797312"/>
            <a:ext cx="11285837" cy="1007662"/>
          </a:xfrm>
        </p:spPr>
        <p:txBody>
          <a:bodyPr/>
          <a:lstStyle/>
          <a:p>
            <a:pPr marL="171450" indent="-171450">
              <a:buFont typeface="Arial" panose="020B0604020202020204" pitchFamily="34" charset="0"/>
              <a:buChar char="•"/>
            </a:pPr>
            <a:r>
              <a:rPr lang="en-US" sz="1600" dirty="0"/>
              <a:t>The transport line would be suspended from the ceiling, TL is descending to the NL level when it goes near the CEBAF. </a:t>
            </a:r>
          </a:p>
          <a:p>
            <a:pPr marL="171450" indent="-171450">
              <a:buFont typeface="Arial" panose="020B0604020202020204" pitchFamily="34" charset="0"/>
              <a:buChar char="•"/>
            </a:pPr>
            <a:r>
              <a:rPr lang="en-US" sz="1600" dirty="0"/>
              <a:t>The tunnel would not be blocked, yet the machine to outer wall clearance would be 4-feet (J. Benesch).</a:t>
            </a:r>
          </a:p>
          <a:p>
            <a:pPr marL="171450" indent="-171450">
              <a:buFont typeface="Arial" panose="020B0604020202020204" pitchFamily="34" charset="0"/>
              <a:buChar char="•"/>
            </a:pPr>
            <a:r>
              <a:rPr lang="en-US" sz="1600" dirty="0"/>
              <a:t>123 MeV positron line for Ce+BAF upgrade would be used as 650 MeV electron transfer line for 22 GeV FFA@CEBAF upgrade.  </a:t>
            </a:r>
          </a:p>
        </p:txBody>
      </p:sp>
      <p:pic>
        <p:nvPicPr>
          <p:cNvPr id="1026" name="Picture 2">
            <a:extLst>
              <a:ext uri="{FF2B5EF4-FFF2-40B4-BE49-F238E27FC236}">
                <a16:creationId xmlns:a16="http://schemas.microsoft.com/office/drawing/2014/main" id="{5C62A91A-5928-505E-404E-B95E4251E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2401" y="1949241"/>
            <a:ext cx="5598167" cy="314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F4248AC8-82A8-91C9-0363-3AE5FC0E19B0}"/>
              </a:ext>
            </a:extLst>
          </p:cNvPr>
          <p:cNvCxnSpPr>
            <a:cxnSpLocks/>
          </p:cNvCxnSpPr>
          <p:nvPr/>
        </p:nvCxnSpPr>
        <p:spPr>
          <a:xfrm flipV="1">
            <a:off x="6201458" y="3745067"/>
            <a:ext cx="1145876" cy="84716"/>
          </a:xfrm>
          <a:prstGeom prst="straightConnector1">
            <a:avLst/>
          </a:prstGeom>
          <a:ln w="76200">
            <a:solidFill>
              <a:srgbClr val="FF0000"/>
            </a:solidFill>
            <a:prstDash val="solid"/>
            <a:headEnd type="none" w="med" len="med"/>
            <a:tailEnd type="triangle" w="med" len="med"/>
          </a:ln>
        </p:spPr>
        <p:style>
          <a:lnRef idx="3">
            <a:schemeClr val="accent1"/>
          </a:lnRef>
          <a:fillRef idx="0">
            <a:schemeClr val="accent1"/>
          </a:fillRef>
          <a:effectRef idx="2">
            <a:schemeClr val="accent1"/>
          </a:effectRef>
          <a:fontRef idx="minor">
            <a:schemeClr val="tx1"/>
          </a:fontRef>
        </p:style>
      </p:cxnSp>
      <p:pic>
        <p:nvPicPr>
          <p:cNvPr id="1027" name="Picture 3">
            <a:extLst>
              <a:ext uri="{FF2B5EF4-FFF2-40B4-BE49-F238E27FC236}">
                <a16:creationId xmlns:a16="http://schemas.microsoft.com/office/drawing/2014/main" id="{FD0096A0-F4E4-0700-2385-9F6624F5C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62" y="1949243"/>
            <a:ext cx="5598168" cy="314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66AF5A75-0E91-A5AC-F5DF-24D49B1E640C}"/>
              </a:ext>
            </a:extLst>
          </p:cNvPr>
          <p:cNvCxnSpPr>
            <a:cxnSpLocks/>
          </p:cNvCxnSpPr>
          <p:nvPr/>
        </p:nvCxnSpPr>
        <p:spPr>
          <a:xfrm flipH="1">
            <a:off x="4572002" y="2165230"/>
            <a:ext cx="647698" cy="1082209"/>
          </a:xfrm>
          <a:prstGeom prst="straightConnector1">
            <a:avLst/>
          </a:prstGeom>
          <a:ln w="76200">
            <a:solidFill>
              <a:srgbClr val="FF0000"/>
            </a:solidFill>
            <a:prstDash val="solid"/>
            <a:headEnd type="non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D2ED9952-6467-E4AF-44D2-65924D9A9CDA}"/>
              </a:ext>
            </a:extLst>
          </p:cNvPr>
          <p:cNvCxnSpPr>
            <a:cxnSpLocks/>
          </p:cNvCxnSpPr>
          <p:nvPr/>
        </p:nvCxnSpPr>
        <p:spPr>
          <a:xfrm flipH="1">
            <a:off x="4185263" y="3247439"/>
            <a:ext cx="360858" cy="0"/>
          </a:xfrm>
          <a:prstGeom prst="straightConnector1">
            <a:avLst/>
          </a:prstGeom>
          <a:ln w="76200">
            <a:solidFill>
              <a:srgbClr val="FF0000"/>
            </a:solidFill>
            <a:prstDash val="solid"/>
            <a:headEnd type="non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E59BE584-7A9F-BFE9-8CAB-C0CEF1CCD72F}"/>
              </a:ext>
            </a:extLst>
          </p:cNvPr>
          <p:cNvCxnSpPr>
            <a:cxnSpLocks/>
          </p:cNvCxnSpPr>
          <p:nvPr/>
        </p:nvCxnSpPr>
        <p:spPr>
          <a:xfrm>
            <a:off x="4227669" y="3310178"/>
            <a:ext cx="138023" cy="300383"/>
          </a:xfrm>
          <a:prstGeom prst="straightConnector1">
            <a:avLst/>
          </a:prstGeom>
          <a:ln w="76200">
            <a:solidFill>
              <a:srgbClr val="FF0000"/>
            </a:solidFill>
            <a:prstDash val="solid"/>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32" name="TextBox 31">
            <a:extLst>
              <a:ext uri="{FF2B5EF4-FFF2-40B4-BE49-F238E27FC236}">
                <a16:creationId xmlns:a16="http://schemas.microsoft.com/office/drawing/2014/main" id="{DC97D162-C2A2-123D-4030-CD33724252F6}"/>
              </a:ext>
            </a:extLst>
          </p:cNvPr>
          <p:cNvSpPr txBox="1"/>
          <p:nvPr/>
        </p:nvSpPr>
        <p:spPr>
          <a:xfrm rot="21305198">
            <a:off x="6058422" y="3823868"/>
            <a:ext cx="1516991" cy="369332"/>
          </a:xfrm>
          <a:prstGeom prst="rect">
            <a:avLst/>
          </a:prstGeom>
          <a:noFill/>
        </p:spPr>
        <p:txBody>
          <a:bodyPr wrap="square">
            <a:spAutoFit/>
          </a:bodyPr>
          <a:lstStyle/>
          <a:p>
            <a:r>
              <a:rPr lang="en-US" b="1" dirty="0">
                <a:solidFill>
                  <a:srgbClr val="FF0000"/>
                </a:solidFill>
                <a:highlight>
                  <a:srgbClr val="FFFF00"/>
                </a:highlight>
              </a:rPr>
              <a:t>POSITRONS</a:t>
            </a:r>
          </a:p>
        </p:txBody>
      </p:sp>
      <p:cxnSp>
        <p:nvCxnSpPr>
          <p:cNvPr id="3" name="Straight Arrow Connector 2">
            <a:extLst>
              <a:ext uri="{FF2B5EF4-FFF2-40B4-BE49-F238E27FC236}">
                <a16:creationId xmlns:a16="http://schemas.microsoft.com/office/drawing/2014/main" id="{D8745A62-3887-799C-B170-3F82B999528A}"/>
              </a:ext>
            </a:extLst>
          </p:cNvPr>
          <p:cNvCxnSpPr>
            <a:cxnSpLocks/>
          </p:cNvCxnSpPr>
          <p:nvPr/>
        </p:nvCxnSpPr>
        <p:spPr>
          <a:xfrm>
            <a:off x="6597487" y="3170053"/>
            <a:ext cx="888017" cy="310445"/>
          </a:xfrm>
          <a:prstGeom prst="straightConnector1">
            <a:avLst/>
          </a:prstGeom>
          <a:ln w="76200">
            <a:solidFill>
              <a:srgbClr val="00B0F0"/>
            </a:solidFill>
            <a:prstDash val="solid"/>
            <a:headEnd type="non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F509288C-F460-6449-D7A9-9580EA4DFC91}"/>
              </a:ext>
            </a:extLst>
          </p:cNvPr>
          <p:cNvCxnSpPr>
            <a:cxnSpLocks/>
          </p:cNvCxnSpPr>
          <p:nvPr/>
        </p:nvCxnSpPr>
        <p:spPr>
          <a:xfrm flipV="1">
            <a:off x="1356491" y="3523726"/>
            <a:ext cx="2577334" cy="183845"/>
          </a:xfrm>
          <a:prstGeom prst="straightConnector1">
            <a:avLst/>
          </a:prstGeom>
          <a:ln w="76200">
            <a:solidFill>
              <a:srgbClr val="00B0F0"/>
            </a:solidFill>
            <a:prstDash val="solid"/>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EA17214D-B669-3E8F-5433-8108C06D1B2C}"/>
              </a:ext>
            </a:extLst>
          </p:cNvPr>
          <p:cNvSpPr txBox="1"/>
          <p:nvPr/>
        </p:nvSpPr>
        <p:spPr>
          <a:xfrm rot="18100357">
            <a:off x="4183014" y="2883222"/>
            <a:ext cx="1782065" cy="461665"/>
          </a:xfrm>
          <a:prstGeom prst="rect">
            <a:avLst/>
          </a:prstGeom>
          <a:noFill/>
        </p:spPr>
        <p:txBody>
          <a:bodyPr wrap="square">
            <a:spAutoFit/>
          </a:bodyPr>
          <a:lstStyle/>
          <a:p>
            <a:r>
              <a:rPr lang="en-US" sz="2400" b="1" dirty="0">
                <a:solidFill>
                  <a:srgbClr val="FF0000"/>
                </a:solidFill>
                <a:highlight>
                  <a:srgbClr val="FFFF00"/>
                </a:highlight>
              </a:rPr>
              <a:t>POSITRONS</a:t>
            </a:r>
          </a:p>
        </p:txBody>
      </p:sp>
      <p:sp>
        <p:nvSpPr>
          <p:cNvPr id="15" name="TextBox 14">
            <a:extLst>
              <a:ext uri="{FF2B5EF4-FFF2-40B4-BE49-F238E27FC236}">
                <a16:creationId xmlns:a16="http://schemas.microsoft.com/office/drawing/2014/main" id="{13334F86-95C0-AB0E-E48B-7F724A297E41}"/>
              </a:ext>
            </a:extLst>
          </p:cNvPr>
          <p:cNvSpPr txBox="1"/>
          <p:nvPr/>
        </p:nvSpPr>
        <p:spPr>
          <a:xfrm rot="21350017">
            <a:off x="1754125" y="3114054"/>
            <a:ext cx="1782065" cy="461665"/>
          </a:xfrm>
          <a:prstGeom prst="rect">
            <a:avLst/>
          </a:prstGeom>
          <a:noFill/>
        </p:spPr>
        <p:txBody>
          <a:bodyPr wrap="square">
            <a:spAutoFit/>
          </a:bodyPr>
          <a:lstStyle/>
          <a:p>
            <a:r>
              <a:rPr lang="en-US" sz="2400" b="1" dirty="0">
                <a:solidFill>
                  <a:srgbClr val="00B0F0"/>
                </a:solidFill>
                <a:highlight>
                  <a:srgbClr val="FFFF00"/>
                </a:highlight>
              </a:rPr>
              <a:t>ELECTRONS</a:t>
            </a:r>
          </a:p>
        </p:txBody>
      </p:sp>
      <p:sp>
        <p:nvSpPr>
          <p:cNvPr id="18" name="TextBox 17">
            <a:extLst>
              <a:ext uri="{FF2B5EF4-FFF2-40B4-BE49-F238E27FC236}">
                <a16:creationId xmlns:a16="http://schemas.microsoft.com/office/drawing/2014/main" id="{4E76880F-7055-C222-9528-D50DFDDCC56A}"/>
              </a:ext>
            </a:extLst>
          </p:cNvPr>
          <p:cNvSpPr txBox="1"/>
          <p:nvPr/>
        </p:nvSpPr>
        <p:spPr>
          <a:xfrm rot="1242297">
            <a:off x="6497603" y="2928267"/>
            <a:ext cx="1600438" cy="369332"/>
          </a:xfrm>
          <a:prstGeom prst="rect">
            <a:avLst/>
          </a:prstGeom>
          <a:noFill/>
        </p:spPr>
        <p:txBody>
          <a:bodyPr wrap="square">
            <a:spAutoFit/>
          </a:bodyPr>
          <a:lstStyle/>
          <a:p>
            <a:r>
              <a:rPr lang="en-US" b="1" dirty="0">
                <a:solidFill>
                  <a:srgbClr val="00B0F0"/>
                </a:solidFill>
                <a:highlight>
                  <a:srgbClr val="FFFF00"/>
                </a:highlight>
              </a:rPr>
              <a:t>ELECTRONS</a:t>
            </a:r>
          </a:p>
        </p:txBody>
      </p:sp>
      <p:sp>
        <p:nvSpPr>
          <p:cNvPr id="8" name="Title 1">
            <a:extLst>
              <a:ext uri="{FF2B5EF4-FFF2-40B4-BE49-F238E27FC236}">
                <a16:creationId xmlns:a16="http://schemas.microsoft.com/office/drawing/2014/main" id="{CC32ADDB-3918-9EA9-769D-CF45BBB9D720}"/>
              </a:ext>
            </a:extLst>
          </p:cNvPr>
          <p:cNvSpPr txBox="1">
            <a:spLocks/>
          </p:cNvSpPr>
          <p:nvPr/>
        </p:nvSpPr>
        <p:spPr>
          <a:xfrm>
            <a:off x="486509" y="1715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solidFill>
                  <a:srgbClr val="FF0000"/>
                </a:solidFill>
              </a:rPr>
              <a:t>1.4 - Positron Injector and Transport Line at CEBAF - MERGER</a:t>
            </a:r>
          </a:p>
        </p:txBody>
      </p:sp>
    </p:spTree>
    <p:extLst>
      <p:ext uri="{BB962C8B-B14F-4D97-AF65-F5344CB8AC3E}">
        <p14:creationId xmlns:p14="http://schemas.microsoft.com/office/powerpoint/2010/main" val="1221605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B0A4E42-1B06-CEC2-190B-D23DBEAA8DA3}"/>
              </a:ext>
            </a:extLst>
          </p:cNvPr>
          <p:cNvPicPr>
            <a:picLocks noChangeAspect="1"/>
          </p:cNvPicPr>
          <p:nvPr/>
        </p:nvPicPr>
        <p:blipFill>
          <a:blip r:embed="rId2"/>
          <a:stretch>
            <a:fillRect/>
          </a:stretch>
        </p:blipFill>
        <p:spPr>
          <a:xfrm>
            <a:off x="1017785" y="1789070"/>
            <a:ext cx="4087615" cy="2791103"/>
          </a:xfrm>
          <a:prstGeom prst="rect">
            <a:avLst/>
          </a:prstGeom>
        </p:spPr>
      </p:pic>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445940" y="6163972"/>
            <a:ext cx="714877" cy="303364"/>
          </a:xfrm>
        </p:spPr>
        <p:txBody>
          <a:bodyPr/>
          <a:lstStyle/>
          <a:p>
            <a:fld id="{07E1C93C-5050-FC42-8F10-D22D4F119D13}" type="slidenum">
              <a:rPr lang="en-US" smtClean="0"/>
              <a:pPr/>
              <a:t>11</a:t>
            </a:fld>
            <a:endParaRPr lang="en-US" dirty="0"/>
          </a:p>
        </p:txBody>
      </p:sp>
      <p:sp>
        <p:nvSpPr>
          <p:cNvPr id="6" name="Title 1">
            <a:extLst>
              <a:ext uri="{FF2B5EF4-FFF2-40B4-BE49-F238E27FC236}">
                <a16:creationId xmlns:a16="http://schemas.microsoft.com/office/drawing/2014/main" id="{9C2485AC-0EB7-929F-9972-1D7BC886A091}"/>
              </a:ext>
            </a:extLst>
          </p:cNvPr>
          <p:cNvSpPr txBox="1">
            <a:spLocks/>
          </p:cNvSpPr>
          <p:nvPr/>
        </p:nvSpPr>
        <p:spPr>
          <a:xfrm>
            <a:off x="453081" y="2051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solidFill>
                  <a:srgbClr val="FF0000"/>
                </a:solidFill>
              </a:rPr>
              <a:t> 2.1 - Optics LERF Transfer Line (LTL) to East Arc </a:t>
            </a:r>
          </a:p>
        </p:txBody>
      </p:sp>
      <p:sp>
        <p:nvSpPr>
          <p:cNvPr id="16" name="Footer Placeholder 3">
            <a:extLst>
              <a:ext uri="{FF2B5EF4-FFF2-40B4-BE49-F238E27FC236}">
                <a16:creationId xmlns:a16="http://schemas.microsoft.com/office/drawing/2014/main" id="{B1B00C6C-E852-7920-E8FE-E3F07B2177E8}"/>
              </a:ext>
            </a:extLst>
          </p:cNvPr>
          <p:cNvSpPr>
            <a:spLocks noGrp="1"/>
          </p:cNvSpPr>
          <p:nvPr>
            <p:ph type="ftr" sz="quarter" idx="11"/>
          </p:nvPr>
        </p:nvSpPr>
        <p:spPr>
          <a:xfrm>
            <a:off x="639894" y="783948"/>
            <a:ext cx="11163485" cy="487490"/>
          </a:xfrm>
        </p:spPr>
        <p:txBody>
          <a:bodyPr/>
          <a:lstStyle/>
          <a:p>
            <a:pPr marL="171450" indent="-171450">
              <a:buFont typeface="Wingdings" panose="05000000000000000000" pitchFamily="2" charset="2"/>
              <a:buChar char="Ø"/>
            </a:pPr>
            <a:r>
              <a:rPr lang="en-US" dirty="0"/>
              <a:t>The Twiss Beta and dispersion functions are constrained in accordance with </a:t>
            </a:r>
            <a:r>
              <a:rPr lang="en-US" b="1" dirty="0">
                <a:solidFill>
                  <a:srgbClr val="0070C0"/>
                </a:solidFill>
              </a:rPr>
              <a:t>the SRF cavities we already deploy (70 mm iris aperture).</a:t>
            </a:r>
          </a:p>
        </p:txBody>
      </p:sp>
      <p:sp>
        <p:nvSpPr>
          <p:cNvPr id="2" name="Footer Placeholder 3">
            <a:extLst>
              <a:ext uri="{FF2B5EF4-FFF2-40B4-BE49-F238E27FC236}">
                <a16:creationId xmlns:a16="http://schemas.microsoft.com/office/drawing/2014/main" id="{9D281755-903F-F0E4-5103-130A4FEB08B4}"/>
              </a:ext>
            </a:extLst>
          </p:cNvPr>
          <p:cNvSpPr txBox="1">
            <a:spLocks/>
          </p:cNvSpPr>
          <p:nvPr/>
        </p:nvSpPr>
        <p:spPr>
          <a:xfrm>
            <a:off x="8467726" y="5038725"/>
            <a:ext cx="3335654" cy="87470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anose="05000000000000000000" pitchFamily="2" charset="2"/>
              <a:buChar char="Ø"/>
            </a:pPr>
            <a:r>
              <a:rPr lang="en-US" dirty="0"/>
              <a:t> We use Elegant and Bmad for optics designs, yet Bmad would be used for the start-to-end tracking with spin components. </a:t>
            </a:r>
            <a:endParaRPr lang="en-US" b="1" dirty="0">
              <a:solidFill>
                <a:srgbClr val="FF0000"/>
              </a:solidFill>
            </a:endParaRPr>
          </a:p>
        </p:txBody>
      </p:sp>
      <p:sp>
        <p:nvSpPr>
          <p:cNvPr id="8" name="Footer Placeholder 3">
            <a:extLst>
              <a:ext uri="{FF2B5EF4-FFF2-40B4-BE49-F238E27FC236}">
                <a16:creationId xmlns:a16="http://schemas.microsoft.com/office/drawing/2014/main" id="{0FFA1C6F-6D5E-B556-FC6E-88EB68876424}"/>
              </a:ext>
            </a:extLst>
          </p:cNvPr>
          <p:cNvSpPr txBox="1">
            <a:spLocks/>
          </p:cNvSpPr>
          <p:nvPr/>
        </p:nvSpPr>
        <p:spPr>
          <a:xfrm>
            <a:off x="639894" y="1217125"/>
            <a:ext cx="11163485" cy="487490"/>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anose="05000000000000000000" pitchFamily="2" charset="2"/>
              <a:buChar char="Ø"/>
            </a:pPr>
            <a:r>
              <a:rPr lang="en-US" b="1" dirty="0">
                <a:solidFill>
                  <a:srgbClr val="0070C0"/>
                </a:solidFill>
              </a:rPr>
              <a:t>Positron generation and capture studies are ongoing, this presentation addresses the largest positron beam to be delivered without changing the existing CEBAF cryomodules. If the necessity emerges for larger cryomodule deployment as studies evolve, we may consider this option. </a:t>
            </a:r>
          </a:p>
        </p:txBody>
      </p:sp>
      <p:pic>
        <p:nvPicPr>
          <p:cNvPr id="3" name="Picture 2">
            <a:extLst>
              <a:ext uri="{FF2B5EF4-FFF2-40B4-BE49-F238E27FC236}">
                <a16:creationId xmlns:a16="http://schemas.microsoft.com/office/drawing/2014/main" id="{9F822B22-5AEC-2831-903F-B1E5C43DAA0D}"/>
              </a:ext>
            </a:extLst>
          </p:cNvPr>
          <p:cNvPicPr>
            <a:picLocks noChangeAspect="1"/>
          </p:cNvPicPr>
          <p:nvPr/>
        </p:nvPicPr>
        <p:blipFill>
          <a:blip r:embed="rId3"/>
          <a:stretch>
            <a:fillRect/>
          </a:stretch>
        </p:blipFill>
        <p:spPr>
          <a:xfrm>
            <a:off x="944355" y="4904819"/>
            <a:ext cx="4839131" cy="1953181"/>
          </a:xfrm>
          <a:prstGeom prst="rect">
            <a:avLst/>
          </a:prstGeom>
        </p:spPr>
      </p:pic>
      <p:cxnSp>
        <p:nvCxnSpPr>
          <p:cNvPr id="9" name="Straight Arrow Connector 8">
            <a:extLst>
              <a:ext uri="{FF2B5EF4-FFF2-40B4-BE49-F238E27FC236}">
                <a16:creationId xmlns:a16="http://schemas.microsoft.com/office/drawing/2014/main" id="{8DAC5F54-C628-7405-B3E2-6B55CF95E5D7}"/>
              </a:ext>
            </a:extLst>
          </p:cNvPr>
          <p:cNvCxnSpPr>
            <a:cxnSpLocks/>
          </p:cNvCxnSpPr>
          <p:nvPr/>
        </p:nvCxnSpPr>
        <p:spPr>
          <a:xfrm flipH="1" flipV="1">
            <a:off x="4791075" y="4391025"/>
            <a:ext cx="314325" cy="1393987"/>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F4005CB-A763-2B56-EE5C-90E7D4B7A046}"/>
              </a:ext>
            </a:extLst>
          </p:cNvPr>
          <p:cNvSpPr/>
          <p:nvPr/>
        </p:nvSpPr>
        <p:spPr>
          <a:xfrm>
            <a:off x="4496706" y="5785012"/>
            <a:ext cx="1054327" cy="867862"/>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FDB2929-AA04-1E5E-8437-FC427DB81407}"/>
              </a:ext>
            </a:extLst>
          </p:cNvPr>
          <p:cNvPicPr>
            <a:picLocks noChangeAspect="1"/>
          </p:cNvPicPr>
          <p:nvPr/>
        </p:nvPicPr>
        <p:blipFill>
          <a:blip r:embed="rId4"/>
          <a:stretch>
            <a:fillRect/>
          </a:stretch>
        </p:blipFill>
        <p:spPr>
          <a:xfrm>
            <a:off x="6770755" y="1822197"/>
            <a:ext cx="3759189" cy="2791103"/>
          </a:xfrm>
          <a:prstGeom prst="rect">
            <a:avLst/>
          </a:prstGeom>
        </p:spPr>
      </p:pic>
    </p:spTree>
    <p:extLst>
      <p:ext uri="{BB962C8B-B14F-4D97-AF65-F5344CB8AC3E}">
        <p14:creationId xmlns:p14="http://schemas.microsoft.com/office/powerpoint/2010/main" val="248631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2D25D-8F6F-C12C-98A2-711762C906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0AA562-8E51-DEF7-279B-BA3496DB79EC}"/>
              </a:ext>
            </a:extLst>
          </p:cNvPr>
          <p:cNvSpPr>
            <a:spLocks noGrp="1"/>
          </p:cNvSpPr>
          <p:nvPr>
            <p:ph type="title"/>
          </p:nvPr>
        </p:nvSpPr>
        <p:spPr>
          <a:xfrm>
            <a:off x="637627" y="29465"/>
            <a:ext cx="9446256" cy="840727"/>
          </a:xfrm>
        </p:spPr>
        <p:txBody>
          <a:bodyPr>
            <a:noAutofit/>
          </a:bodyPr>
          <a:lstStyle/>
          <a:p>
            <a:r>
              <a:rPr lang="en-US" sz="3600" dirty="0"/>
              <a:t> &lt; LERF TO East ARC - R56 Options &gt; </a:t>
            </a:r>
          </a:p>
        </p:txBody>
      </p:sp>
      <p:pic>
        <p:nvPicPr>
          <p:cNvPr id="4" name="Picture 3">
            <a:extLst>
              <a:ext uri="{FF2B5EF4-FFF2-40B4-BE49-F238E27FC236}">
                <a16:creationId xmlns:a16="http://schemas.microsoft.com/office/drawing/2014/main" id="{0C30E762-4119-3ED7-0C4C-1EC7ECE7617B}"/>
              </a:ext>
            </a:extLst>
          </p:cNvPr>
          <p:cNvPicPr>
            <a:picLocks noChangeAspect="1"/>
          </p:cNvPicPr>
          <p:nvPr/>
        </p:nvPicPr>
        <p:blipFill>
          <a:blip r:embed="rId3"/>
          <a:stretch>
            <a:fillRect/>
          </a:stretch>
        </p:blipFill>
        <p:spPr>
          <a:xfrm>
            <a:off x="1039601" y="1234065"/>
            <a:ext cx="3677791" cy="2590151"/>
          </a:xfrm>
          <a:prstGeom prst="rect">
            <a:avLst/>
          </a:prstGeom>
        </p:spPr>
      </p:pic>
      <p:sp>
        <p:nvSpPr>
          <p:cNvPr id="8" name="TextBox 7">
            <a:extLst>
              <a:ext uri="{FF2B5EF4-FFF2-40B4-BE49-F238E27FC236}">
                <a16:creationId xmlns:a16="http://schemas.microsoft.com/office/drawing/2014/main" id="{7D389489-856A-6484-A94D-F6BB6008BE42}"/>
              </a:ext>
            </a:extLst>
          </p:cNvPr>
          <p:cNvSpPr txBox="1"/>
          <p:nvPr/>
        </p:nvSpPr>
        <p:spPr>
          <a:xfrm>
            <a:off x="2749212" y="867462"/>
            <a:ext cx="916215" cy="369332"/>
          </a:xfrm>
          <a:prstGeom prst="rect">
            <a:avLst/>
          </a:prstGeom>
          <a:noFill/>
        </p:spPr>
        <p:txBody>
          <a:bodyPr wrap="square" rtlCol="0">
            <a:spAutoFit/>
          </a:bodyPr>
          <a:lstStyle/>
          <a:p>
            <a:r>
              <a:rPr lang="en-US" dirty="0">
                <a:solidFill>
                  <a:schemeClr val="bg1"/>
                </a:solidFill>
                <a:highlight>
                  <a:srgbClr val="FF0000"/>
                </a:highlight>
              </a:rPr>
              <a:t>V 1 </a:t>
            </a:r>
          </a:p>
        </p:txBody>
      </p:sp>
      <p:sp>
        <p:nvSpPr>
          <p:cNvPr id="9" name="TextBox 8">
            <a:extLst>
              <a:ext uri="{FF2B5EF4-FFF2-40B4-BE49-F238E27FC236}">
                <a16:creationId xmlns:a16="http://schemas.microsoft.com/office/drawing/2014/main" id="{0E400D11-914A-F74E-112A-92A87ADEBE5A}"/>
              </a:ext>
            </a:extLst>
          </p:cNvPr>
          <p:cNvSpPr txBox="1"/>
          <p:nvPr/>
        </p:nvSpPr>
        <p:spPr>
          <a:xfrm>
            <a:off x="9442788" y="864733"/>
            <a:ext cx="2111585" cy="369332"/>
          </a:xfrm>
          <a:prstGeom prst="rect">
            <a:avLst/>
          </a:prstGeom>
          <a:noFill/>
        </p:spPr>
        <p:txBody>
          <a:bodyPr wrap="square" rtlCol="0">
            <a:spAutoFit/>
          </a:bodyPr>
          <a:lstStyle/>
          <a:p>
            <a:r>
              <a:rPr lang="en-US" dirty="0">
                <a:solidFill>
                  <a:schemeClr val="bg1"/>
                </a:solidFill>
                <a:highlight>
                  <a:srgbClr val="008000"/>
                </a:highlight>
              </a:rPr>
              <a:t>V 2</a:t>
            </a:r>
          </a:p>
        </p:txBody>
      </p:sp>
      <p:pic>
        <p:nvPicPr>
          <p:cNvPr id="10" name="Picture 9">
            <a:extLst>
              <a:ext uri="{FF2B5EF4-FFF2-40B4-BE49-F238E27FC236}">
                <a16:creationId xmlns:a16="http://schemas.microsoft.com/office/drawing/2014/main" id="{63689821-255B-198B-0C64-37E5C8B4B361}"/>
              </a:ext>
            </a:extLst>
          </p:cNvPr>
          <p:cNvPicPr>
            <a:picLocks noChangeAspect="1"/>
          </p:cNvPicPr>
          <p:nvPr/>
        </p:nvPicPr>
        <p:blipFill>
          <a:blip r:embed="rId4"/>
          <a:stretch>
            <a:fillRect/>
          </a:stretch>
        </p:blipFill>
        <p:spPr>
          <a:xfrm>
            <a:off x="1063219" y="4072466"/>
            <a:ext cx="3654173" cy="2506181"/>
          </a:xfrm>
          <a:prstGeom prst="rect">
            <a:avLst/>
          </a:prstGeom>
        </p:spPr>
      </p:pic>
      <p:sp>
        <p:nvSpPr>
          <p:cNvPr id="11" name="TextBox 10">
            <a:extLst>
              <a:ext uri="{FF2B5EF4-FFF2-40B4-BE49-F238E27FC236}">
                <a16:creationId xmlns:a16="http://schemas.microsoft.com/office/drawing/2014/main" id="{674E313D-0ADB-A874-F2D3-BF3912ED6ADF}"/>
              </a:ext>
            </a:extLst>
          </p:cNvPr>
          <p:cNvSpPr txBox="1"/>
          <p:nvPr/>
        </p:nvSpPr>
        <p:spPr>
          <a:xfrm>
            <a:off x="4798553" y="1954387"/>
            <a:ext cx="3136946" cy="1477328"/>
          </a:xfrm>
          <a:prstGeom prst="rect">
            <a:avLst/>
          </a:prstGeom>
          <a:noFill/>
        </p:spPr>
        <p:txBody>
          <a:bodyPr wrap="square">
            <a:spAutoFit/>
          </a:bodyPr>
          <a:lstStyle/>
          <a:p>
            <a:pPr marL="285750" indent="-285750">
              <a:buFont typeface="Wingdings" panose="05000000000000000000" pitchFamily="2" charset="2"/>
              <a:buChar char="Ø"/>
            </a:pPr>
            <a:r>
              <a:rPr lang="en-US" sz="1800" dirty="0"/>
              <a:t>R56 is a matrix element which controls longitudinal beam properties (exchange between momentum spread and bunch length)</a:t>
            </a:r>
          </a:p>
        </p:txBody>
      </p:sp>
      <p:sp>
        <p:nvSpPr>
          <p:cNvPr id="13" name="TextBox 12">
            <a:extLst>
              <a:ext uri="{FF2B5EF4-FFF2-40B4-BE49-F238E27FC236}">
                <a16:creationId xmlns:a16="http://schemas.microsoft.com/office/drawing/2014/main" id="{02F0D363-9AEB-591F-D7FD-EFD4FFBCE8C5}"/>
              </a:ext>
            </a:extLst>
          </p:cNvPr>
          <p:cNvSpPr txBox="1"/>
          <p:nvPr/>
        </p:nvSpPr>
        <p:spPr>
          <a:xfrm>
            <a:off x="4879715" y="4515911"/>
            <a:ext cx="2974623" cy="923330"/>
          </a:xfrm>
          <a:prstGeom prst="rect">
            <a:avLst/>
          </a:prstGeom>
          <a:noFill/>
        </p:spPr>
        <p:txBody>
          <a:bodyPr wrap="square">
            <a:spAutoFit/>
          </a:bodyPr>
          <a:lstStyle/>
          <a:p>
            <a:pPr marL="285750" indent="-285750">
              <a:buFont typeface="Wingdings" panose="05000000000000000000" pitchFamily="2" charset="2"/>
              <a:buChar char="Ø"/>
            </a:pPr>
            <a:r>
              <a:rPr lang="en-US" sz="1800" dirty="0">
                <a:solidFill>
                  <a:srgbClr val="FF0000"/>
                </a:solidFill>
              </a:rPr>
              <a:t>V1 R56 </a:t>
            </a:r>
            <a:r>
              <a:rPr lang="en-US" sz="1800" dirty="0"/>
              <a:t>= 0.2083 m</a:t>
            </a:r>
          </a:p>
          <a:p>
            <a:pPr marL="285750" indent="-285750">
              <a:buFont typeface="Wingdings" panose="05000000000000000000" pitchFamily="2" charset="2"/>
              <a:buChar char="Ø"/>
            </a:pPr>
            <a:r>
              <a:rPr lang="en-US" dirty="0">
                <a:solidFill>
                  <a:srgbClr val="00B050"/>
                </a:solidFill>
              </a:rPr>
              <a:t>V2 R56 </a:t>
            </a:r>
            <a:r>
              <a:rPr lang="en-US" dirty="0"/>
              <a:t>= 0.026 m</a:t>
            </a:r>
            <a:br>
              <a:rPr lang="en-US" dirty="0"/>
            </a:br>
            <a:endParaRPr lang="en-US" sz="1800" dirty="0"/>
          </a:p>
        </p:txBody>
      </p:sp>
      <p:pic>
        <p:nvPicPr>
          <p:cNvPr id="18" name="Picture 17">
            <a:extLst>
              <a:ext uri="{FF2B5EF4-FFF2-40B4-BE49-F238E27FC236}">
                <a16:creationId xmlns:a16="http://schemas.microsoft.com/office/drawing/2014/main" id="{DD81CB97-7B9D-94D4-AAF1-C4E3025841DC}"/>
              </a:ext>
            </a:extLst>
          </p:cNvPr>
          <p:cNvPicPr>
            <a:picLocks noChangeAspect="1"/>
          </p:cNvPicPr>
          <p:nvPr/>
        </p:nvPicPr>
        <p:blipFill>
          <a:blip r:embed="rId5"/>
          <a:stretch>
            <a:fillRect/>
          </a:stretch>
        </p:blipFill>
        <p:spPr>
          <a:xfrm>
            <a:off x="8173326" y="1260740"/>
            <a:ext cx="3677791" cy="2563476"/>
          </a:xfrm>
          <a:prstGeom prst="rect">
            <a:avLst/>
          </a:prstGeom>
        </p:spPr>
      </p:pic>
      <p:pic>
        <p:nvPicPr>
          <p:cNvPr id="5" name="Picture 4">
            <a:extLst>
              <a:ext uri="{FF2B5EF4-FFF2-40B4-BE49-F238E27FC236}">
                <a16:creationId xmlns:a16="http://schemas.microsoft.com/office/drawing/2014/main" id="{227CD507-0FF3-61EF-E91F-13BA595A0631}"/>
              </a:ext>
            </a:extLst>
          </p:cNvPr>
          <p:cNvPicPr>
            <a:picLocks noChangeAspect="1"/>
          </p:cNvPicPr>
          <p:nvPr/>
        </p:nvPicPr>
        <p:blipFill>
          <a:blip r:embed="rId6"/>
          <a:stretch>
            <a:fillRect/>
          </a:stretch>
        </p:blipFill>
        <p:spPr>
          <a:xfrm>
            <a:off x="8185693" y="4072466"/>
            <a:ext cx="3677791" cy="2522379"/>
          </a:xfrm>
          <a:prstGeom prst="rect">
            <a:avLst/>
          </a:prstGeom>
        </p:spPr>
      </p:pic>
    </p:spTree>
    <p:extLst>
      <p:ext uri="{BB962C8B-B14F-4D97-AF65-F5344CB8AC3E}">
        <p14:creationId xmlns:p14="http://schemas.microsoft.com/office/powerpoint/2010/main" val="215671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24871-2DC3-CAA9-9877-2E1EC5773838}"/>
              </a:ext>
            </a:extLst>
          </p:cNvPr>
          <p:cNvSpPr>
            <a:spLocks noGrp="1"/>
          </p:cNvSpPr>
          <p:nvPr>
            <p:ph type="title"/>
          </p:nvPr>
        </p:nvSpPr>
        <p:spPr/>
        <p:txBody>
          <a:bodyPr/>
          <a:lstStyle/>
          <a:p>
            <a:r>
              <a:rPr lang="en-US" dirty="0">
                <a:solidFill>
                  <a:srgbClr val="FF0000"/>
                </a:solidFill>
              </a:rPr>
              <a:t> 2.2 - South Transfer Line (STL) </a:t>
            </a:r>
          </a:p>
        </p:txBody>
      </p:sp>
      <p:sp>
        <p:nvSpPr>
          <p:cNvPr id="5" name="Slide Number Placeholder 4">
            <a:extLst>
              <a:ext uri="{FF2B5EF4-FFF2-40B4-BE49-F238E27FC236}">
                <a16:creationId xmlns:a16="http://schemas.microsoft.com/office/drawing/2014/main" id="{A4304918-4CC6-93DC-4B05-D81069E679D0}"/>
              </a:ext>
            </a:extLst>
          </p:cNvPr>
          <p:cNvSpPr>
            <a:spLocks noGrp="1"/>
          </p:cNvSpPr>
          <p:nvPr>
            <p:ph type="sldNum" sz="quarter" idx="12"/>
          </p:nvPr>
        </p:nvSpPr>
        <p:spPr/>
        <p:txBody>
          <a:bodyPr/>
          <a:lstStyle/>
          <a:p>
            <a:fld id="{07E1C93C-5050-FC42-8F10-D22D4F119D13}" type="slidenum">
              <a:rPr lang="en-US" smtClean="0"/>
              <a:pPr/>
              <a:t>13</a:t>
            </a:fld>
            <a:endParaRPr lang="en-US" dirty="0"/>
          </a:p>
        </p:txBody>
      </p:sp>
      <p:pic>
        <p:nvPicPr>
          <p:cNvPr id="7" name="Picture 6">
            <a:extLst>
              <a:ext uri="{FF2B5EF4-FFF2-40B4-BE49-F238E27FC236}">
                <a16:creationId xmlns:a16="http://schemas.microsoft.com/office/drawing/2014/main" id="{A2EB6C43-F9CC-A7A9-BDA3-5502DFD680B8}"/>
              </a:ext>
            </a:extLst>
          </p:cNvPr>
          <p:cNvPicPr>
            <a:picLocks noChangeAspect="1"/>
          </p:cNvPicPr>
          <p:nvPr/>
        </p:nvPicPr>
        <p:blipFill>
          <a:blip r:embed="rId2"/>
          <a:stretch>
            <a:fillRect/>
          </a:stretch>
        </p:blipFill>
        <p:spPr>
          <a:xfrm>
            <a:off x="411893" y="1033790"/>
            <a:ext cx="4699983" cy="3298960"/>
          </a:xfrm>
          <a:prstGeom prst="rect">
            <a:avLst/>
          </a:prstGeom>
        </p:spPr>
      </p:pic>
      <p:pic>
        <p:nvPicPr>
          <p:cNvPr id="9" name="Picture 8">
            <a:extLst>
              <a:ext uri="{FF2B5EF4-FFF2-40B4-BE49-F238E27FC236}">
                <a16:creationId xmlns:a16="http://schemas.microsoft.com/office/drawing/2014/main" id="{947841B2-8DCE-93B0-9EA7-2FC3F528ECE2}"/>
              </a:ext>
            </a:extLst>
          </p:cNvPr>
          <p:cNvPicPr>
            <a:picLocks noChangeAspect="1"/>
          </p:cNvPicPr>
          <p:nvPr/>
        </p:nvPicPr>
        <p:blipFill>
          <a:blip r:embed="rId3"/>
          <a:stretch>
            <a:fillRect/>
          </a:stretch>
        </p:blipFill>
        <p:spPr>
          <a:xfrm>
            <a:off x="5770753" y="944431"/>
            <a:ext cx="4708831" cy="3298960"/>
          </a:xfrm>
          <a:prstGeom prst="rect">
            <a:avLst/>
          </a:prstGeom>
        </p:spPr>
      </p:pic>
      <p:pic>
        <p:nvPicPr>
          <p:cNvPr id="13" name="Picture 12">
            <a:extLst>
              <a:ext uri="{FF2B5EF4-FFF2-40B4-BE49-F238E27FC236}">
                <a16:creationId xmlns:a16="http://schemas.microsoft.com/office/drawing/2014/main" id="{E9871CA7-3C88-875F-52B2-90C615A92A31}"/>
              </a:ext>
            </a:extLst>
          </p:cNvPr>
          <p:cNvPicPr>
            <a:picLocks noChangeAspect="1"/>
          </p:cNvPicPr>
          <p:nvPr/>
        </p:nvPicPr>
        <p:blipFill>
          <a:blip r:embed="rId4"/>
          <a:stretch>
            <a:fillRect/>
          </a:stretch>
        </p:blipFill>
        <p:spPr>
          <a:xfrm>
            <a:off x="7869908" y="5175503"/>
            <a:ext cx="2294430" cy="1590534"/>
          </a:xfrm>
          <a:prstGeom prst="rect">
            <a:avLst/>
          </a:prstGeom>
        </p:spPr>
      </p:pic>
      <p:pic>
        <p:nvPicPr>
          <p:cNvPr id="4" name="Picture 3">
            <a:extLst>
              <a:ext uri="{FF2B5EF4-FFF2-40B4-BE49-F238E27FC236}">
                <a16:creationId xmlns:a16="http://schemas.microsoft.com/office/drawing/2014/main" id="{9E2055A8-24F0-49AC-ADE8-3E455F9B0869}"/>
              </a:ext>
            </a:extLst>
          </p:cNvPr>
          <p:cNvPicPr>
            <a:picLocks noChangeAspect="1"/>
          </p:cNvPicPr>
          <p:nvPr/>
        </p:nvPicPr>
        <p:blipFill>
          <a:blip r:embed="rId5"/>
          <a:stretch>
            <a:fillRect/>
          </a:stretch>
        </p:blipFill>
        <p:spPr>
          <a:xfrm>
            <a:off x="8309077" y="4451504"/>
            <a:ext cx="2181529" cy="724001"/>
          </a:xfrm>
          <a:prstGeom prst="rect">
            <a:avLst/>
          </a:prstGeom>
        </p:spPr>
      </p:pic>
      <p:sp>
        <p:nvSpPr>
          <p:cNvPr id="6" name="TextBox 5">
            <a:extLst>
              <a:ext uri="{FF2B5EF4-FFF2-40B4-BE49-F238E27FC236}">
                <a16:creationId xmlns:a16="http://schemas.microsoft.com/office/drawing/2014/main" id="{49FFEE89-C70A-50E4-1748-5894F2E7AD32}"/>
              </a:ext>
            </a:extLst>
          </p:cNvPr>
          <p:cNvSpPr txBox="1"/>
          <p:nvPr/>
        </p:nvSpPr>
        <p:spPr>
          <a:xfrm>
            <a:off x="7736869" y="4659615"/>
            <a:ext cx="572208" cy="307777"/>
          </a:xfrm>
          <a:prstGeom prst="rect">
            <a:avLst/>
          </a:prstGeom>
          <a:noFill/>
        </p:spPr>
        <p:txBody>
          <a:bodyPr wrap="none" rtlCol="0">
            <a:spAutoFit/>
          </a:bodyPr>
          <a:lstStyle/>
          <a:p>
            <a:r>
              <a:rPr lang="en-US" sz="1400" b="1" dirty="0"/>
              <a:t>Trace</a:t>
            </a:r>
          </a:p>
        </p:txBody>
      </p:sp>
      <p:sp>
        <p:nvSpPr>
          <p:cNvPr id="8" name="TextBox 7">
            <a:extLst>
              <a:ext uri="{FF2B5EF4-FFF2-40B4-BE49-F238E27FC236}">
                <a16:creationId xmlns:a16="http://schemas.microsoft.com/office/drawing/2014/main" id="{DD52F133-19C9-A32E-8786-1B5C0BC92BCE}"/>
              </a:ext>
            </a:extLst>
          </p:cNvPr>
          <p:cNvSpPr txBox="1"/>
          <p:nvPr/>
        </p:nvSpPr>
        <p:spPr>
          <a:xfrm>
            <a:off x="10483819" y="4659615"/>
            <a:ext cx="445956" cy="307777"/>
          </a:xfrm>
          <a:prstGeom prst="rect">
            <a:avLst/>
          </a:prstGeom>
          <a:noFill/>
        </p:spPr>
        <p:txBody>
          <a:bodyPr wrap="none" rtlCol="0">
            <a:spAutoFit/>
          </a:bodyPr>
          <a:lstStyle/>
          <a:p>
            <a:r>
              <a:rPr lang="en-US" sz="1400" b="1" dirty="0"/>
              <a:t>&lt; 2 </a:t>
            </a:r>
          </a:p>
        </p:txBody>
      </p:sp>
      <p:pic>
        <p:nvPicPr>
          <p:cNvPr id="12" name="Graphic 11" descr="Checkmark outline">
            <a:extLst>
              <a:ext uri="{FF2B5EF4-FFF2-40B4-BE49-F238E27FC236}">
                <a16:creationId xmlns:a16="http://schemas.microsoft.com/office/drawing/2014/main" id="{39FF8F91-3149-7CA5-EF16-B384F5F5F9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29775" y="4523971"/>
            <a:ext cx="572473" cy="572473"/>
          </a:xfrm>
          <a:prstGeom prst="rect">
            <a:avLst/>
          </a:prstGeom>
        </p:spPr>
      </p:pic>
      <p:pic>
        <p:nvPicPr>
          <p:cNvPr id="3" name="Picture 2">
            <a:extLst>
              <a:ext uri="{FF2B5EF4-FFF2-40B4-BE49-F238E27FC236}">
                <a16:creationId xmlns:a16="http://schemas.microsoft.com/office/drawing/2014/main" id="{405E379D-FD73-7BDD-C772-EAB38CD69545}"/>
              </a:ext>
            </a:extLst>
          </p:cNvPr>
          <p:cNvPicPr>
            <a:picLocks noChangeAspect="1"/>
          </p:cNvPicPr>
          <p:nvPr/>
        </p:nvPicPr>
        <p:blipFill>
          <a:blip r:embed="rId8"/>
          <a:stretch>
            <a:fillRect/>
          </a:stretch>
        </p:blipFill>
        <p:spPr>
          <a:xfrm>
            <a:off x="577027" y="4808421"/>
            <a:ext cx="4839131" cy="1953181"/>
          </a:xfrm>
          <a:prstGeom prst="rect">
            <a:avLst/>
          </a:prstGeom>
        </p:spPr>
      </p:pic>
      <p:cxnSp>
        <p:nvCxnSpPr>
          <p:cNvPr id="10" name="Straight Arrow Connector 9">
            <a:extLst>
              <a:ext uri="{FF2B5EF4-FFF2-40B4-BE49-F238E27FC236}">
                <a16:creationId xmlns:a16="http://schemas.microsoft.com/office/drawing/2014/main" id="{56912E3C-0CA8-272C-4582-D9F2F9DB0C9A}"/>
              </a:ext>
            </a:extLst>
          </p:cNvPr>
          <p:cNvCxnSpPr>
            <a:cxnSpLocks/>
          </p:cNvCxnSpPr>
          <p:nvPr/>
        </p:nvCxnSpPr>
        <p:spPr>
          <a:xfrm flipV="1">
            <a:off x="2919046" y="4451504"/>
            <a:ext cx="0" cy="1825471"/>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3D6E2FF-0945-53E6-335D-F58B8E8DF8BD}"/>
              </a:ext>
            </a:extLst>
          </p:cNvPr>
          <p:cNvSpPr/>
          <p:nvPr/>
        </p:nvSpPr>
        <p:spPr>
          <a:xfrm>
            <a:off x="1500498" y="6276975"/>
            <a:ext cx="3157227" cy="340486"/>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259B60E-DBFD-523A-AE7D-54180F3DE66D}"/>
              </a:ext>
            </a:extLst>
          </p:cNvPr>
          <p:cNvSpPr txBox="1"/>
          <p:nvPr/>
        </p:nvSpPr>
        <p:spPr>
          <a:xfrm>
            <a:off x="5770753" y="4987162"/>
            <a:ext cx="1857764" cy="1323439"/>
          </a:xfrm>
          <a:prstGeom prst="rect">
            <a:avLst/>
          </a:prstGeom>
          <a:noFill/>
        </p:spPr>
        <p:txBody>
          <a:bodyPr wrap="square">
            <a:spAutoFit/>
          </a:bodyPr>
          <a:lstStyle/>
          <a:p>
            <a:pPr marL="171450" indent="-171450">
              <a:buFont typeface="Wingdings" panose="05000000000000000000" pitchFamily="2" charset="2"/>
              <a:buChar char="Ø"/>
            </a:pPr>
            <a:r>
              <a:rPr lang="en-US" sz="1600" dirty="0">
                <a:solidFill>
                  <a:srgbClr val="FF0000"/>
                </a:solidFill>
              </a:rPr>
              <a:t>Minimum number of quads yet providing stable optics to be deployed </a:t>
            </a:r>
          </a:p>
        </p:txBody>
      </p:sp>
    </p:spTree>
    <p:extLst>
      <p:ext uri="{BB962C8B-B14F-4D97-AF65-F5344CB8AC3E}">
        <p14:creationId xmlns:p14="http://schemas.microsoft.com/office/powerpoint/2010/main" val="156719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DB0766-5F51-CA4A-F9BB-FDD60FBC750B}"/>
              </a:ext>
            </a:extLst>
          </p:cNvPr>
          <p:cNvPicPr>
            <a:picLocks noChangeAspect="1"/>
          </p:cNvPicPr>
          <p:nvPr/>
        </p:nvPicPr>
        <p:blipFill>
          <a:blip r:embed="rId2"/>
          <a:stretch>
            <a:fillRect/>
          </a:stretch>
        </p:blipFill>
        <p:spPr>
          <a:xfrm>
            <a:off x="582639" y="1072989"/>
            <a:ext cx="4954445" cy="3430000"/>
          </a:xfrm>
          <a:prstGeom prst="rect">
            <a:avLst/>
          </a:prstGeom>
        </p:spPr>
      </p:pic>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445940" y="6163972"/>
            <a:ext cx="714877" cy="303364"/>
          </a:xfrm>
        </p:spPr>
        <p:txBody>
          <a:bodyPr/>
          <a:lstStyle/>
          <a:p>
            <a:fld id="{07E1C93C-5050-FC42-8F10-D22D4F119D13}" type="slidenum">
              <a:rPr lang="en-US" smtClean="0"/>
              <a:pPr/>
              <a:t>14</a:t>
            </a:fld>
            <a:endParaRPr lang="en-US" dirty="0"/>
          </a:p>
        </p:txBody>
      </p:sp>
      <p:sp>
        <p:nvSpPr>
          <p:cNvPr id="6" name="Title 1">
            <a:extLst>
              <a:ext uri="{FF2B5EF4-FFF2-40B4-BE49-F238E27FC236}">
                <a16:creationId xmlns:a16="http://schemas.microsoft.com/office/drawing/2014/main" id="{9C2485AC-0EB7-929F-9972-1D7BC886A091}"/>
              </a:ext>
            </a:extLst>
          </p:cNvPr>
          <p:cNvSpPr txBox="1">
            <a:spLocks/>
          </p:cNvSpPr>
          <p:nvPr/>
        </p:nvSpPr>
        <p:spPr>
          <a:xfrm>
            <a:off x="453081" y="2051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solidFill>
                  <a:srgbClr val="FF0000"/>
                </a:solidFill>
              </a:rPr>
              <a:t> 2.3 – LTL&amp;STL Matching to New Double Bend Achromat Arc</a:t>
            </a:r>
          </a:p>
        </p:txBody>
      </p:sp>
      <p:pic>
        <p:nvPicPr>
          <p:cNvPr id="3" name="Picture 2">
            <a:extLst>
              <a:ext uri="{FF2B5EF4-FFF2-40B4-BE49-F238E27FC236}">
                <a16:creationId xmlns:a16="http://schemas.microsoft.com/office/drawing/2014/main" id="{415984C4-2AC3-903A-EBC0-E8227853C941}"/>
              </a:ext>
            </a:extLst>
          </p:cNvPr>
          <p:cNvPicPr>
            <a:picLocks noChangeAspect="1"/>
          </p:cNvPicPr>
          <p:nvPr/>
        </p:nvPicPr>
        <p:blipFill>
          <a:blip r:embed="rId3"/>
          <a:stretch>
            <a:fillRect/>
          </a:stretch>
        </p:blipFill>
        <p:spPr>
          <a:xfrm>
            <a:off x="577027" y="4808421"/>
            <a:ext cx="4839131" cy="1953181"/>
          </a:xfrm>
          <a:prstGeom prst="rect">
            <a:avLst/>
          </a:prstGeom>
        </p:spPr>
      </p:pic>
      <p:cxnSp>
        <p:nvCxnSpPr>
          <p:cNvPr id="7" name="Straight Arrow Connector 6">
            <a:extLst>
              <a:ext uri="{FF2B5EF4-FFF2-40B4-BE49-F238E27FC236}">
                <a16:creationId xmlns:a16="http://schemas.microsoft.com/office/drawing/2014/main" id="{AC9E1855-738E-F315-64B3-D99AA4BC2308}"/>
              </a:ext>
            </a:extLst>
          </p:cNvPr>
          <p:cNvCxnSpPr>
            <a:cxnSpLocks/>
          </p:cNvCxnSpPr>
          <p:nvPr/>
        </p:nvCxnSpPr>
        <p:spPr>
          <a:xfrm flipV="1">
            <a:off x="3479271" y="4011283"/>
            <a:ext cx="0" cy="1773728"/>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59F32C9-B4AC-DE84-3C1D-80D92B51C304}"/>
              </a:ext>
            </a:extLst>
          </p:cNvPr>
          <p:cNvSpPr/>
          <p:nvPr/>
        </p:nvSpPr>
        <p:spPr>
          <a:xfrm>
            <a:off x="1500498" y="5792130"/>
            <a:ext cx="3671577" cy="825331"/>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74A9A47-36C7-E753-0686-9E3A5307504B}"/>
              </a:ext>
            </a:extLst>
          </p:cNvPr>
          <p:cNvPicPr>
            <a:picLocks noChangeAspect="1"/>
          </p:cNvPicPr>
          <p:nvPr/>
        </p:nvPicPr>
        <p:blipFill>
          <a:blip r:embed="rId4"/>
          <a:stretch>
            <a:fillRect/>
          </a:stretch>
        </p:blipFill>
        <p:spPr>
          <a:xfrm>
            <a:off x="6164592" y="1072989"/>
            <a:ext cx="5044989" cy="3430000"/>
          </a:xfrm>
          <a:prstGeom prst="rect">
            <a:avLst/>
          </a:prstGeom>
        </p:spPr>
      </p:pic>
    </p:spTree>
    <p:extLst>
      <p:ext uri="{BB962C8B-B14F-4D97-AF65-F5344CB8AC3E}">
        <p14:creationId xmlns:p14="http://schemas.microsoft.com/office/powerpoint/2010/main" val="2796444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445940" y="6163972"/>
            <a:ext cx="714877" cy="303364"/>
          </a:xfrm>
        </p:spPr>
        <p:txBody>
          <a:bodyPr/>
          <a:lstStyle/>
          <a:p>
            <a:fld id="{07E1C93C-5050-FC42-8F10-D22D4F119D13}" type="slidenum">
              <a:rPr lang="en-US" smtClean="0"/>
              <a:pPr/>
              <a:t>15</a:t>
            </a:fld>
            <a:endParaRPr lang="en-US" dirty="0"/>
          </a:p>
        </p:txBody>
      </p:sp>
      <p:sp>
        <p:nvSpPr>
          <p:cNvPr id="6" name="Title 1">
            <a:extLst>
              <a:ext uri="{FF2B5EF4-FFF2-40B4-BE49-F238E27FC236}">
                <a16:creationId xmlns:a16="http://schemas.microsoft.com/office/drawing/2014/main" id="{9C2485AC-0EB7-929F-9972-1D7BC886A091}"/>
              </a:ext>
            </a:extLst>
          </p:cNvPr>
          <p:cNvSpPr txBox="1">
            <a:spLocks/>
          </p:cNvSpPr>
          <p:nvPr/>
        </p:nvSpPr>
        <p:spPr>
          <a:xfrm>
            <a:off x="453081" y="2051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solidFill>
                  <a:srgbClr val="FF0000"/>
                </a:solidFill>
              </a:rPr>
              <a:t> &lt; The Double Bend Achromat Cell &gt;</a:t>
            </a:r>
          </a:p>
        </p:txBody>
      </p:sp>
      <p:sp>
        <p:nvSpPr>
          <p:cNvPr id="2" name="Footer Placeholder 3">
            <a:extLst>
              <a:ext uri="{FF2B5EF4-FFF2-40B4-BE49-F238E27FC236}">
                <a16:creationId xmlns:a16="http://schemas.microsoft.com/office/drawing/2014/main" id="{0BCE54E2-6FFB-0EA1-BD2E-B2800368B8AB}"/>
              </a:ext>
            </a:extLst>
          </p:cNvPr>
          <p:cNvSpPr txBox="1">
            <a:spLocks/>
          </p:cNvSpPr>
          <p:nvPr/>
        </p:nvSpPr>
        <p:spPr>
          <a:xfrm>
            <a:off x="575433" y="877443"/>
            <a:ext cx="11163485" cy="487490"/>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anose="05000000000000000000" pitchFamily="2" charset="2"/>
              <a:buChar char="Ø"/>
            </a:pPr>
            <a:r>
              <a:rPr lang="en-US" dirty="0">
                <a:latin typeface="Arial" panose="020B0604020202020204" pitchFamily="34" charset="0"/>
              </a:rPr>
              <a:t>Double bend achromat cell is designed for 180 degree turn from south to north straight sections. Below 40 m beta functions with 14 cm dispersion are achieved. </a:t>
            </a:r>
            <a:endParaRPr lang="en-US" dirty="0">
              <a:solidFill>
                <a:srgbClr val="00B050"/>
              </a:solidFill>
            </a:endParaRPr>
          </a:p>
        </p:txBody>
      </p:sp>
      <p:pic>
        <p:nvPicPr>
          <p:cNvPr id="20" name="Picture 19">
            <a:extLst>
              <a:ext uri="{FF2B5EF4-FFF2-40B4-BE49-F238E27FC236}">
                <a16:creationId xmlns:a16="http://schemas.microsoft.com/office/drawing/2014/main" id="{56EF79E1-EBD4-47A7-82C6-22547B7008BD}"/>
              </a:ext>
            </a:extLst>
          </p:cNvPr>
          <p:cNvPicPr>
            <a:picLocks noChangeAspect="1"/>
          </p:cNvPicPr>
          <p:nvPr/>
        </p:nvPicPr>
        <p:blipFill>
          <a:blip r:embed="rId2"/>
          <a:stretch>
            <a:fillRect/>
          </a:stretch>
        </p:blipFill>
        <p:spPr>
          <a:xfrm>
            <a:off x="5788913" y="1462318"/>
            <a:ext cx="5446353" cy="3761914"/>
          </a:xfrm>
          <a:prstGeom prst="rect">
            <a:avLst/>
          </a:prstGeom>
        </p:spPr>
      </p:pic>
      <p:pic>
        <p:nvPicPr>
          <p:cNvPr id="3" name="Picture 2">
            <a:extLst>
              <a:ext uri="{FF2B5EF4-FFF2-40B4-BE49-F238E27FC236}">
                <a16:creationId xmlns:a16="http://schemas.microsoft.com/office/drawing/2014/main" id="{7262E1FE-88B8-9819-D951-5ABBC49DD528}"/>
              </a:ext>
            </a:extLst>
          </p:cNvPr>
          <p:cNvPicPr>
            <a:picLocks noChangeAspect="1"/>
          </p:cNvPicPr>
          <p:nvPr/>
        </p:nvPicPr>
        <p:blipFill>
          <a:blip r:embed="rId3"/>
          <a:stretch>
            <a:fillRect/>
          </a:stretch>
        </p:blipFill>
        <p:spPr>
          <a:xfrm>
            <a:off x="575433" y="5652001"/>
            <a:ext cx="10870507" cy="277756"/>
          </a:xfrm>
          <a:prstGeom prst="rect">
            <a:avLst/>
          </a:prstGeom>
        </p:spPr>
      </p:pic>
      <p:pic>
        <p:nvPicPr>
          <p:cNvPr id="4" name="Picture 3">
            <a:extLst>
              <a:ext uri="{FF2B5EF4-FFF2-40B4-BE49-F238E27FC236}">
                <a16:creationId xmlns:a16="http://schemas.microsoft.com/office/drawing/2014/main" id="{9F4777A6-3ED7-243D-DAE3-1D0D59D38122}"/>
              </a:ext>
            </a:extLst>
          </p:cNvPr>
          <p:cNvPicPr>
            <a:picLocks noChangeAspect="1"/>
          </p:cNvPicPr>
          <p:nvPr/>
        </p:nvPicPr>
        <p:blipFill>
          <a:blip r:embed="rId4"/>
          <a:stretch>
            <a:fillRect/>
          </a:stretch>
        </p:blipFill>
        <p:spPr>
          <a:xfrm>
            <a:off x="270174" y="2855240"/>
            <a:ext cx="5263446" cy="2124444"/>
          </a:xfrm>
          <a:prstGeom prst="rect">
            <a:avLst/>
          </a:prstGeom>
        </p:spPr>
      </p:pic>
      <p:cxnSp>
        <p:nvCxnSpPr>
          <p:cNvPr id="7" name="Straight Arrow Connector 6">
            <a:extLst>
              <a:ext uri="{FF2B5EF4-FFF2-40B4-BE49-F238E27FC236}">
                <a16:creationId xmlns:a16="http://schemas.microsoft.com/office/drawing/2014/main" id="{A96BB8E4-3FD4-AC5F-2B7D-BBFC748DFCB2}"/>
              </a:ext>
            </a:extLst>
          </p:cNvPr>
          <p:cNvCxnSpPr>
            <a:cxnSpLocks/>
          </p:cNvCxnSpPr>
          <p:nvPr/>
        </p:nvCxnSpPr>
        <p:spPr>
          <a:xfrm>
            <a:off x="956734" y="4276725"/>
            <a:ext cx="4758266" cy="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248EA8F-2D79-2091-3AFF-09665035ECB0}"/>
              </a:ext>
            </a:extLst>
          </p:cNvPr>
          <p:cNvSpPr/>
          <p:nvPr/>
        </p:nvSpPr>
        <p:spPr>
          <a:xfrm>
            <a:off x="610430" y="4148748"/>
            <a:ext cx="346304" cy="428251"/>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791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D2EDD13-C66E-E411-8BA3-17ECEBBBDB6F}"/>
              </a:ext>
            </a:extLst>
          </p:cNvPr>
          <p:cNvPicPr>
            <a:picLocks noChangeAspect="1"/>
          </p:cNvPicPr>
          <p:nvPr/>
        </p:nvPicPr>
        <p:blipFill>
          <a:blip r:embed="rId2"/>
          <a:stretch>
            <a:fillRect/>
          </a:stretch>
        </p:blipFill>
        <p:spPr>
          <a:xfrm>
            <a:off x="575433" y="1522686"/>
            <a:ext cx="5291966" cy="3619174"/>
          </a:xfrm>
          <a:prstGeom prst="rect">
            <a:avLst/>
          </a:prstGeom>
        </p:spPr>
      </p:pic>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445940" y="6163972"/>
            <a:ext cx="714877" cy="303364"/>
          </a:xfrm>
        </p:spPr>
        <p:txBody>
          <a:bodyPr/>
          <a:lstStyle/>
          <a:p>
            <a:fld id="{07E1C93C-5050-FC42-8F10-D22D4F119D13}" type="slidenum">
              <a:rPr lang="en-US" smtClean="0"/>
              <a:pPr/>
              <a:t>16</a:t>
            </a:fld>
            <a:endParaRPr lang="en-US" dirty="0"/>
          </a:p>
        </p:txBody>
      </p:sp>
      <p:sp>
        <p:nvSpPr>
          <p:cNvPr id="6" name="Title 1">
            <a:extLst>
              <a:ext uri="{FF2B5EF4-FFF2-40B4-BE49-F238E27FC236}">
                <a16:creationId xmlns:a16="http://schemas.microsoft.com/office/drawing/2014/main" id="{9C2485AC-0EB7-929F-9972-1D7BC886A091}"/>
              </a:ext>
            </a:extLst>
          </p:cNvPr>
          <p:cNvSpPr txBox="1">
            <a:spLocks/>
          </p:cNvSpPr>
          <p:nvPr/>
        </p:nvSpPr>
        <p:spPr>
          <a:xfrm>
            <a:off x="453081" y="2051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solidFill>
                  <a:srgbClr val="FF0000"/>
                </a:solidFill>
              </a:rPr>
              <a:t> 2.5- LTL+ STL + WTL</a:t>
            </a:r>
          </a:p>
        </p:txBody>
      </p:sp>
      <p:sp>
        <p:nvSpPr>
          <p:cNvPr id="2" name="Footer Placeholder 3">
            <a:extLst>
              <a:ext uri="{FF2B5EF4-FFF2-40B4-BE49-F238E27FC236}">
                <a16:creationId xmlns:a16="http://schemas.microsoft.com/office/drawing/2014/main" id="{0BCE54E2-6FFB-0EA1-BD2E-B2800368B8AB}"/>
              </a:ext>
            </a:extLst>
          </p:cNvPr>
          <p:cNvSpPr txBox="1">
            <a:spLocks/>
          </p:cNvSpPr>
          <p:nvPr/>
        </p:nvSpPr>
        <p:spPr>
          <a:xfrm>
            <a:off x="575433" y="877443"/>
            <a:ext cx="11163485" cy="487490"/>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anose="05000000000000000000" pitchFamily="2" charset="2"/>
              <a:buChar char="Ø"/>
            </a:pPr>
            <a:r>
              <a:rPr lang="en-US" dirty="0">
                <a:latin typeface="Arial" panose="020B0604020202020204" pitchFamily="34" charset="0"/>
              </a:rPr>
              <a:t>The last five quads MQL1-4 and MQB1A01 were used for fast-matching to the DBA arc. </a:t>
            </a:r>
            <a:r>
              <a:rPr lang="en-US" dirty="0">
                <a:solidFill>
                  <a:srgbClr val="FF0000"/>
                </a:solidFill>
                <a:latin typeface="Arial" panose="020B0604020202020204" pitchFamily="34" charset="0"/>
              </a:rPr>
              <a:t>No drift length optimization. </a:t>
            </a:r>
            <a:endParaRPr lang="en-US" dirty="0">
              <a:solidFill>
                <a:srgbClr val="FF0000"/>
              </a:solidFill>
            </a:endParaRPr>
          </a:p>
        </p:txBody>
      </p:sp>
      <p:pic>
        <p:nvPicPr>
          <p:cNvPr id="4" name="Picture 3">
            <a:extLst>
              <a:ext uri="{FF2B5EF4-FFF2-40B4-BE49-F238E27FC236}">
                <a16:creationId xmlns:a16="http://schemas.microsoft.com/office/drawing/2014/main" id="{83B80855-B943-C65A-C25C-AC9EB2F9B5E4}"/>
              </a:ext>
            </a:extLst>
          </p:cNvPr>
          <p:cNvPicPr>
            <a:picLocks noChangeAspect="1"/>
          </p:cNvPicPr>
          <p:nvPr/>
        </p:nvPicPr>
        <p:blipFill>
          <a:blip r:embed="rId3"/>
          <a:stretch>
            <a:fillRect/>
          </a:stretch>
        </p:blipFill>
        <p:spPr>
          <a:xfrm>
            <a:off x="491766" y="5508264"/>
            <a:ext cx="11330817" cy="257863"/>
          </a:xfrm>
          <a:prstGeom prst="rect">
            <a:avLst/>
          </a:prstGeom>
        </p:spPr>
      </p:pic>
      <p:pic>
        <p:nvPicPr>
          <p:cNvPr id="7" name="Picture 6">
            <a:extLst>
              <a:ext uri="{FF2B5EF4-FFF2-40B4-BE49-F238E27FC236}">
                <a16:creationId xmlns:a16="http://schemas.microsoft.com/office/drawing/2014/main" id="{7D0DED0F-403B-B12D-F4E9-506F0B128A4A}"/>
              </a:ext>
            </a:extLst>
          </p:cNvPr>
          <p:cNvPicPr>
            <a:picLocks noChangeAspect="1"/>
          </p:cNvPicPr>
          <p:nvPr/>
        </p:nvPicPr>
        <p:blipFill>
          <a:blip r:embed="rId4"/>
          <a:stretch>
            <a:fillRect/>
          </a:stretch>
        </p:blipFill>
        <p:spPr>
          <a:xfrm>
            <a:off x="2219324" y="5313054"/>
            <a:ext cx="3827703" cy="1544946"/>
          </a:xfrm>
          <a:prstGeom prst="rect">
            <a:avLst/>
          </a:prstGeom>
        </p:spPr>
      </p:pic>
      <p:cxnSp>
        <p:nvCxnSpPr>
          <p:cNvPr id="9" name="Straight Arrow Connector 8">
            <a:extLst>
              <a:ext uri="{FF2B5EF4-FFF2-40B4-BE49-F238E27FC236}">
                <a16:creationId xmlns:a16="http://schemas.microsoft.com/office/drawing/2014/main" id="{359D8B40-B93A-8275-E8D3-D503BBCB185D}"/>
              </a:ext>
            </a:extLst>
          </p:cNvPr>
          <p:cNvCxnSpPr>
            <a:cxnSpLocks/>
          </p:cNvCxnSpPr>
          <p:nvPr/>
        </p:nvCxnSpPr>
        <p:spPr>
          <a:xfrm flipV="1">
            <a:off x="4238625" y="4743450"/>
            <a:ext cx="0" cy="838199"/>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5097419-57E0-3CA0-DB07-4192D739C529}"/>
              </a:ext>
            </a:extLst>
          </p:cNvPr>
          <p:cNvSpPr/>
          <p:nvPr/>
        </p:nvSpPr>
        <p:spPr>
          <a:xfrm>
            <a:off x="2467804" y="5581649"/>
            <a:ext cx="3399595" cy="1152525"/>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C6BACBE-ADD5-DAC3-B2ED-94AB7454AA1B}"/>
              </a:ext>
            </a:extLst>
          </p:cNvPr>
          <p:cNvPicPr>
            <a:picLocks noChangeAspect="1"/>
          </p:cNvPicPr>
          <p:nvPr/>
        </p:nvPicPr>
        <p:blipFill>
          <a:blip r:embed="rId5"/>
          <a:stretch>
            <a:fillRect/>
          </a:stretch>
        </p:blipFill>
        <p:spPr>
          <a:xfrm>
            <a:off x="6324603" y="1521234"/>
            <a:ext cx="5236252" cy="3619174"/>
          </a:xfrm>
          <a:prstGeom prst="rect">
            <a:avLst/>
          </a:prstGeom>
        </p:spPr>
      </p:pic>
    </p:spTree>
    <p:extLst>
      <p:ext uri="{BB962C8B-B14F-4D97-AF65-F5344CB8AC3E}">
        <p14:creationId xmlns:p14="http://schemas.microsoft.com/office/powerpoint/2010/main" val="3765999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445940" y="6163972"/>
            <a:ext cx="714877" cy="303364"/>
          </a:xfrm>
        </p:spPr>
        <p:txBody>
          <a:bodyPr/>
          <a:lstStyle/>
          <a:p>
            <a:fld id="{07E1C93C-5050-FC42-8F10-D22D4F119D13}" type="slidenum">
              <a:rPr lang="en-US" smtClean="0"/>
              <a:pPr/>
              <a:t>17</a:t>
            </a:fld>
            <a:endParaRPr lang="en-US" dirty="0"/>
          </a:p>
        </p:txBody>
      </p:sp>
      <p:sp>
        <p:nvSpPr>
          <p:cNvPr id="6" name="Title 1">
            <a:extLst>
              <a:ext uri="{FF2B5EF4-FFF2-40B4-BE49-F238E27FC236}">
                <a16:creationId xmlns:a16="http://schemas.microsoft.com/office/drawing/2014/main" id="{9C2485AC-0EB7-929F-9972-1D7BC886A091}"/>
              </a:ext>
            </a:extLst>
          </p:cNvPr>
          <p:cNvSpPr txBox="1">
            <a:spLocks/>
          </p:cNvSpPr>
          <p:nvPr/>
        </p:nvSpPr>
        <p:spPr>
          <a:xfrm>
            <a:off x="453081" y="2051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solidFill>
                  <a:srgbClr val="FF0000"/>
                </a:solidFill>
              </a:rPr>
              <a:t>2.5- LTL+ STL + WTL (Zoomed)</a:t>
            </a:r>
          </a:p>
        </p:txBody>
      </p:sp>
      <p:sp>
        <p:nvSpPr>
          <p:cNvPr id="2" name="Footer Placeholder 3">
            <a:extLst>
              <a:ext uri="{FF2B5EF4-FFF2-40B4-BE49-F238E27FC236}">
                <a16:creationId xmlns:a16="http://schemas.microsoft.com/office/drawing/2014/main" id="{0BCE54E2-6FFB-0EA1-BD2E-B2800368B8AB}"/>
              </a:ext>
            </a:extLst>
          </p:cNvPr>
          <p:cNvSpPr txBox="1">
            <a:spLocks/>
          </p:cNvSpPr>
          <p:nvPr/>
        </p:nvSpPr>
        <p:spPr>
          <a:xfrm>
            <a:off x="575433" y="877443"/>
            <a:ext cx="11163485" cy="487490"/>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anose="05000000000000000000" pitchFamily="2" charset="2"/>
              <a:buChar char="Ø"/>
            </a:pPr>
            <a:r>
              <a:rPr lang="en-US" dirty="0">
                <a:latin typeface="Arial" panose="020B0604020202020204" pitchFamily="34" charset="0"/>
              </a:rPr>
              <a:t>DBA Arc zoomed into the stitched LERF and SL. They are all well matched resulting in NO betatron or dispersion oscillations. </a:t>
            </a:r>
            <a:endParaRPr lang="en-US" dirty="0"/>
          </a:p>
        </p:txBody>
      </p:sp>
      <p:pic>
        <p:nvPicPr>
          <p:cNvPr id="7" name="Picture 6">
            <a:extLst>
              <a:ext uri="{FF2B5EF4-FFF2-40B4-BE49-F238E27FC236}">
                <a16:creationId xmlns:a16="http://schemas.microsoft.com/office/drawing/2014/main" id="{3A3E7AF7-A17E-7B55-B54C-710D3D94D57F}"/>
              </a:ext>
            </a:extLst>
          </p:cNvPr>
          <p:cNvPicPr>
            <a:picLocks noChangeAspect="1"/>
          </p:cNvPicPr>
          <p:nvPr/>
        </p:nvPicPr>
        <p:blipFill>
          <a:blip r:embed="rId2"/>
          <a:stretch>
            <a:fillRect/>
          </a:stretch>
        </p:blipFill>
        <p:spPr>
          <a:xfrm>
            <a:off x="6414837" y="1549760"/>
            <a:ext cx="5031103" cy="3469981"/>
          </a:xfrm>
          <a:prstGeom prst="rect">
            <a:avLst/>
          </a:prstGeom>
        </p:spPr>
      </p:pic>
      <p:pic>
        <p:nvPicPr>
          <p:cNvPr id="10" name="Picture 9">
            <a:extLst>
              <a:ext uri="{FF2B5EF4-FFF2-40B4-BE49-F238E27FC236}">
                <a16:creationId xmlns:a16="http://schemas.microsoft.com/office/drawing/2014/main" id="{B6BB8B0F-EC8F-5C36-5779-5C97CBF59852}"/>
              </a:ext>
            </a:extLst>
          </p:cNvPr>
          <p:cNvPicPr>
            <a:picLocks noChangeAspect="1"/>
          </p:cNvPicPr>
          <p:nvPr/>
        </p:nvPicPr>
        <p:blipFill>
          <a:blip r:embed="rId3"/>
          <a:stretch>
            <a:fillRect/>
          </a:stretch>
        </p:blipFill>
        <p:spPr>
          <a:xfrm>
            <a:off x="666297" y="1549760"/>
            <a:ext cx="5024474" cy="3469981"/>
          </a:xfrm>
          <a:prstGeom prst="rect">
            <a:avLst/>
          </a:prstGeom>
        </p:spPr>
      </p:pic>
      <p:pic>
        <p:nvPicPr>
          <p:cNvPr id="3" name="Picture 2">
            <a:extLst>
              <a:ext uri="{FF2B5EF4-FFF2-40B4-BE49-F238E27FC236}">
                <a16:creationId xmlns:a16="http://schemas.microsoft.com/office/drawing/2014/main" id="{491A91F4-5CF6-B958-75AD-FD949168D378}"/>
              </a:ext>
            </a:extLst>
          </p:cNvPr>
          <p:cNvPicPr>
            <a:picLocks noChangeAspect="1"/>
          </p:cNvPicPr>
          <p:nvPr/>
        </p:nvPicPr>
        <p:blipFill>
          <a:blip r:embed="rId4"/>
          <a:stretch>
            <a:fillRect/>
          </a:stretch>
        </p:blipFill>
        <p:spPr>
          <a:xfrm>
            <a:off x="2219324" y="5313054"/>
            <a:ext cx="3827703" cy="1544946"/>
          </a:xfrm>
          <a:prstGeom prst="rect">
            <a:avLst/>
          </a:prstGeom>
        </p:spPr>
      </p:pic>
      <p:cxnSp>
        <p:nvCxnSpPr>
          <p:cNvPr id="4" name="Straight Arrow Connector 3">
            <a:extLst>
              <a:ext uri="{FF2B5EF4-FFF2-40B4-BE49-F238E27FC236}">
                <a16:creationId xmlns:a16="http://schemas.microsoft.com/office/drawing/2014/main" id="{D7CAF296-D18D-B502-F2C1-2CDA4A910183}"/>
              </a:ext>
            </a:extLst>
          </p:cNvPr>
          <p:cNvCxnSpPr>
            <a:cxnSpLocks/>
          </p:cNvCxnSpPr>
          <p:nvPr/>
        </p:nvCxnSpPr>
        <p:spPr>
          <a:xfrm flipV="1">
            <a:off x="2695575" y="4600641"/>
            <a:ext cx="0" cy="838199"/>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6005691-ADA3-5ED6-D5EB-E4E8B62DCC70}"/>
              </a:ext>
            </a:extLst>
          </p:cNvPr>
          <p:cNvSpPr/>
          <p:nvPr/>
        </p:nvSpPr>
        <p:spPr>
          <a:xfrm>
            <a:off x="2467805" y="5429251"/>
            <a:ext cx="503991" cy="1304924"/>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197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CCC0BC-56D1-EA9B-215C-B22126599CB9}"/>
              </a:ext>
            </a:extLst>
          </p:cNvPr>
          <p:cNvPicPr>
            <a:picLocks noChangeAspect="1"/>
          </p:cNvPicPr>
          <p:nvPr/>
        </p:nvPicPr>
        <p:blipFill>
          <a:blip r:embed="rId2"/>
          <a:stretch>
            <a:fillRect/>
          </a:stretch>
        </p:blipFill>
        <p:spPr>
          <a:xfrm>
            <a:off x="6219321" y="935649"/>
            <a:ext cx="5478706" cy="3732570"/>
          </a:xfrm>
          <a:prstGeom prst="rect">
            <a:avLst/>
          </a:prstGeom>
        </p:spPr>
      </p:pic>
      <p:pic>
        <p:nvPicPr>
          <p:cNvPr id="11" name="Picture 10">
            <a:extLst>
              <a:ext uri="{FF2B5EF4-FFF2-40B4-BE49-F238E27FC236}">
                <a16:creationId xmlns:a16="http://schemas.microsoft.com/office/drawing/2014/main" id="{550B5E6B-F15F-3EEF-A52B-1026ACDC3C96}"/>
              </a:ext>
            </a:extLst>
          </p:cNvPr>
          <p:cNvPicPr>
            <a:picLocks noChangeAspect="1"/>
          </p:cNvPicPr>
          <p:nvPr/>
        </p:nvPicPr>
        <p:blipFill>
          <a:blip r:embed="rId3"/>
          <a:stretch>
            <a:fillRect/>
          </a:stretch>
        </p:blipFill>
        <p:spPr>
          <a:xfrm>
            <a:off x="584315" y="935649"/>
            <a:ext cx="5478707" cy="3760055"/>
          </a:xfrm>
          <a:prstGeom prst="rect">
            <a:avLst/>
          </a:prstGeom>
        </p:spPr>
      </p:pic>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738918" y="6554636"/>
            <a:ext cx="714877" cy="303364"/>
          </a:xfrm>
        </p:spPr>
        <p:txBody>
          <a:bodyPr/>
          <a:lstStyle/>
          <a:p>
            <a:fld id="{07E1C93C-5050-FC42-8F10-D22D4F119D13}" type="slidenum">
              <a:rPr lang="en-US" smtClean="0"/>
              <a:pPr/>
              <a:t>18</a:t>
            </a:fld>
            <a:endParaRPr lang="en-US" dirty="0"/>
          </a:p>
        </p:txBody>
      </p:sp>
      <p:sp>
        <p:nvSpPr>
          <p:cNvPr id="6" name="Title 1">
            <a:extLst>
              <a:ext uri="{FF2B5EF4-FFF2-40B4-BE49-F238E27FC236}">
                <a16:creationId xmlns:a16="http://schemas.microsoft.com/office/drawing/2014/main" id="{9C2485AC-0EB7-929F-9972-1D7BC886A091}"/>
              </a:ext>
            </a:extLst>
          </p:cNvPr>
          <p:cNvSpPr txBox="1">
            <a:spLocks/>
          </p:cNvSpPr>
          <p:nvPr/>
        </p:nvSpPr>
        <p:spPr>
          <a:xfrm>
            <a:off x="453081" y="2051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solidFill>
                  <a:srgbClr val="FF0000"/>
                </a:solidFill>
              </a:rPr>
              <a:t>2.6 - Positron LERF to NL </a:t>
            </a:r>
            <a:r>
              <a:rPr lang="en-US" i="1" dirty="0">
                <a:solidFill>
                  <a:srgbClr val="FF0000"/>
                </a:solidFill>
              </a:rPr>
              <a:t>(ELEGANT) </a:t>
            </a:r>
          </a:p>
        </p:txBody>
      </p:sp>
      <p:sp>
        <p:nvSpPr>
          <p:cNvPr id="10" name="TextBox 9">
            <a:extLst>
              <a:ext uri="{FF2B5EF4-FFF2-40B4-BE49-F238E27FC236}">
                <a16:creationId xmlns:a16="http://schemas.microsoft.com/office/drawing/2014/main" id="{0BBD194E-7471-4256-2120-8638AFE77F52}"/>
              </a:ext>
            </a:extLst>
          </p:cNvPr>
          <p:cNvSpPr txBox="1"/>
          <p:nvPr/>
        </p:nvSpPr>
        <p:spPr>
          <a:xfrm>
            <a:off x="624076" y="6091141"/>
            <a:ext cx="9621133" cy="369332"/>
          </a:xfrm>
          <a:prstGeom prst="rect">
            <a:avLst/>
          </a:prstGeom>
          <a:noFill/>
        </p:spPr>
        <p:txBody>
          <a:bodyPr wrap="square">
            <a:spAutoFit/>
          </a:bodyPr>
          <a:lstStyle/>
          <a:p>
            <a:pPr marL="285750" indent="-285750">
              <a:buFont typeface="Wingdings" panose="05000000000000000000" pitchFamily="2" charset="2"/>
              <a:buChar char="ü"/>
            </a:pPr>
            <a:r>
              <a:rPr lang="en-US" dirty="0">
                <a:solidFill>
                  <a:srgbClr val="0070C0"/>
                </a:solidFill>
              </a:rPr>
              <a:t>LERF TL is taken as reference for beta and dispersion function limits.</a:t>
            </a:r>
          </a:p>
        </p:txBody>
      </p:sp>
      <p:sp>
        <p:nvSpPr>
          <p:cNvPr id="15" name="Left Brace 14">
            <a:extLst>
              <a:ext uri="{FF2B5EF4-FFF2-40B4-BE49-F238E27FC236}">
                <a16:creationId xmlns:a16="http://schemas.microsoft.com/office/drawing/2014/main" id="{6825741E-478D-D38D-D821-6FE6FF21574C}"/>
              </a:ext>
            </a:extLst>
          </p:cNvPr>
          <p:cNvSpPr/>
          <p:nvPr/>
        </p:nvSpPr>
        <p:spPr>
          <a:xfrm rot="16200000">
            <a:off x="1538553" y="4288633"/>
            <a:ext cx="726771" cy="585354"/>
          </a:xfrm>
          <a:prstGeom prst="lef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B346415B-3A21-F8C1-3B56-851F9FAFE034}"/>
              </a:ext>
            </a:extLst>
          </p:cNvPr>
          <p:cNvSpPr txBox="1"/>
          <p:nvPr/>
        </p:nvSpPr>
        <p:spPr>
          <a:xfrm>
            <a:off x="1097073" y="4975947"/>
            <a:ext cx="1425594" cy="830997"/>
          </a:xfrm>
          <a:prstGeom prst="rect">
            <a:avLst/>
          </a:prstGeom>
          <a:noFill/>
        </p:spPr>
        <p:txBody>
          <a:bodyPr wrap="square" rtlCol="0">
            <a:spAutoFit/>
          </a:bodyPr>
          <a:lstStyle/>
          <a:p>
            <a:pPr algn="ctr"/>
            <a:r>
              <a:rPr lang="en-US" sz="1600" dirty="0">
                <a:solidFill>
                  <a:srgbClr val="00B050"/>
                </a:solidFill>
              </a:rPr>
              <a:t>LERF Transfer Line</a:t>
            </a:r>
          </a:p>
          <a:p>
            <a:pPr algn="ctr"/>
            <a:r>
              <a:rPr lang="en-US" sz="1600" dirty="0">
                <a:solidFill>
                  <a:srgbClr val="00B050"/>
                </a:solidFill>
              </a:rPr>
              <a:t> (LTL) </a:t>
            </a:r>
          </a:p>
        </p:txBody>
      </p:sp>
      <p:sp>
        <p:nvSpPr>
          <p:cNvPr id="17" name="Left Brace 16">
            <a:extLst>
              <a:ext uri="{FF2B5EF4-FFF2-40B4-BE49-F238E27FC236}">
                <a16:creationId xmlns:a16="http://schemas.microsoft.com/office/drawing/2014/main" id="{E48B0CB5-FD3F-19C7-ADC5-FF964AA64A63}"/>
              </a:ext>
            </a:extLst>
          </p:cNvPr>
          <p:cNvSpPr/>
          <p:nvPr/>
        </p:nvSpPr>
        <p:spPr>
          <a:xfrm rot="16200000">
            <a:off x="2658819" y="3876902"/>
            <a:ext cx="726773" cy="1408811"/>
          </a:xfrm>
          <a:prstGeom prst="lef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CB3D388E-43DE-11D0-B11E-D7B6C0D95192}"/>
              </a:ext>
            </a:extLst>
          </p:cNvPr>
          <p:cNvSpPr txBox="1"/>
          <p:nvPr/>
        </p:nvSpPr>
        <p:spPr>
          <a:xfrm>
            <a:off x="2299427" y="5013158"/>
            <a:ext cx="1526772" cy="830997"/>
          </a:xfrm>
          <a:prstGeom prst="rect">
            <a:avLst/>
          </a:prstGeom>
          <a:noFill/>
        </p:spPr>
        <p:txBody>
          <a:bodyPr wrap="square" rtlCol="0">
            <a:spAutoFit/>
          </a:bodyPr>
          <a:lstStyle/>
          <a:p>
            <a:pPr algn="ctr"/>
            <a:r>
              <a:rPr lang="en-US" sz="1600" dirty="0">
                <a:solidFill>
                  <a:srgbClr val="00B050"/>
                </a:solidFill>
              </a:rPr>
              <a:t>South Transfer Line</a:t>
            </a:r>
          </a:p>
          <a:p>
            <a:pPr algn="ctr"/>
            <a:r>
              <a:rPr lang="en-US" sz="1600" dirty="0">
                <a:solidFill>
                  <a:srgbClr val="00B050"/>
                </a:solidFill>
              </a:rPr>
              <a:t> (STL) </a:t>
            </a:r>
          </a:p>
        </p:txBody>
      </p:sp>
      <p:sp>
        <p:nvSpPr>
          <p:cNvPr id="19" name="Left Brace 18">
            <a:extLst>
              <a:ext uri="{FF2B5EF4-FFF2-40B4-BE49-F238E27FC236}">
                <a16:creationId xmlns:a16="http://schemas.microsoft.com/office/drawing/2014/main" id="{E74C7F3C-9DB3-BA97-DFDC-D5744293CEEF}"/>
              </a:ext>
            </a:extLst>
          </p:cNvPr>
          <p:cNvSpPr/>
          <p:nvPr/>
        </p:nvSpPr>
        <p:spPr>
          <a:xfrm rot="16200000">
            <a:off x="3875096" y="4162283"/>
            <a:ext cx="709511" cy="822325"/>
          </a:xfrm>
          <a:prstGeom prst="lef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7619C753-5CBD-65A5-F33F-D838050D38F0}"/>
              </a:ext>
            </a:extLst>
          </p:cNvPr>
          <p:cNvSpPr txBox="1"/>
          <p:nvPr/>
        </p:nvSpPr>
        <p:spPr>
          <a:xfrm>
            <a:off x="3584799" y="5038763"/>
            <a:ext cx="1526772" cy="830997"/>
          </a:xfrm>
          <a:prstGeom prst="rect">
            <a:avLst/>
          </a:prstGeom>
          <a:noFill/>
        </p:spPr>
        <p:txBody>
          <a:bodyPr wrap="square" rtlCol="0">
            <a:spAutoFit/>
          </a:bodyPr>
          <a:lstStyle/>
          <a:p>
            <a:pPr algn="ctr"/>
            <a:r>
              <a:rPr lang="en-US" sz="1600" dirty="0">
                <a:solidFill>
                  <a:srgbClr val="00B050"/>
                </a:solidFill>
              </a:rPr>
              <a:t>West Transfer Line</a:t>
            </a:r>
          </a:p>
          <a:p>
            <a:pPr algn="ctr"/>
            <a:r>
              <a:rPr lang="en-US" sz="1600" dirty="0">
                <a:solidFill>
                  <a:srgbClr val="00B050"/>
                </a:solidFill>
              </a:rPr>
              <a:t> (WTL) </a:t>
            </a:r>
          </a:p>
        </p:txBody>
      </p:sp>
      <p:sp>
        <p:nvSpPr>
          <p:cNvPr id="21" name="Left Brace 20">
            <a:extLst>
              <a:ext uri="{FF2B5EF4-FFF2-40B4-BE49-F238E27FC236}">
                <a16:creationId xmlns:a16="http://schemas.microsoft.com/office/drawing/2014/main" id="{C4FE9254-57BF-ED26-90AC-D998956059DE}"/>
              </a:ext>
            </a:extLst>
          </p:cNvPr>
          <p:cNvSpPr/>
          <p:nvPr/>
        </p:nvSpPr>
        <p:spPr>
          <a:xfrm rot="16200000">
            <a:off x="4574846" y="4347923"/>
            <a:ext cx="554833" cy="362010"/>
          </a:xfrm>
          <a:prstGeom prst="lef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7A6B8D23-C7B9-54B6-0F06-F30DA99C242A}"/>
              </a:ext>
            </a:extLst>
          </p:cNvPr>
          <p:cNvSpPr txBox="1"/>
          <p:nvPr/>
        </p:nvSpPr>
        <p:spPr>
          <a:xfrm>
            <a:off x="4379451" y="4817401"/>
            <a:ext cx="1526772" cy="338554"/>
          </a:xfrm>
          <a:prstGeom prst="rect">
            <a:avLst/>
          </a:prstGeom>
          <a:noFill/>
        </p:spPr>
        <p:txBody>
          <a:bodyPr wrap="square" rtlCol="0">
            <a:spAutoFit/>
          </a:bodyPr>
          <a:lstStyle/>
          <a:p>
            <a:pPr algn="ctr"/>
            <a:r>
              <a:rPr lang="en-US" sz="1600" dirty="0">
                <a:solidFill>
                  <a:srgbClr val="00B050"/>
                </a:solidFill>
              </a:rPr>
              <a:t>Merger TL</a:t>
            </a:r>
          </a:p>
        </p:txBody>
      </p:sp>
      <p:pic>
        <p:nvPicPr>
          <p:cNvPr id="2" name="Picture 1">
            <a:extLst>
              <a:ext uri="{FF2B5EF4-FFF2-40B4-BE49-F238E27FC236}">
                <a16:creationId xmlns:a16="http://schemas.microsoft.com/office/drawing/2014/main" id="{B993CF4D-1A10-5043-413C-17074150B22F}"/>
              </a:ext>
            </a:extLst>
          </p:cNvPr>
          <p:cNvPicPr>
            <a:picLocks noChangeAspect="1"/>
          </p:cNvPicPr>
          <p:nvPr/>
        </p:nvPicPr>
        <p:blipFill>
          <a:blip r:embed="rId4"/>
          <a:stretch>
            <a:fillRect/>
          </a:stretch>
        </p:blipFill>
        <p:spPr>
          <a:xfrm>
            <a:off x="8125597" y="4815467"/>
            <a:ext cx="4066404" cy="1641291"/>
          </a:xfrm>
          <a:prstGeom prst="rect">
            <a:avLst/>
          </a:prstGeom>
        </p:spPr>
      </p:pic>
      <p:cxnSp>
        <p:nvCxnSpPr>
          <p:cNvPr id="3" name="Straight Arrow Connector 2">
            <a:extLst>
              <a:ext uri="{FF2B5EF4-FFF2-40B4-BE49-F238E27FC236}">
                <a16:creationId xmlns:a16="http://schemas.microsoft.com/office/drawing/2014/main" id="{BB5396AC-D174-E747-EEDE-D44A4919537B}"/>
              </a:ext>
            </a:extLst>
          </p:cNvPr>
          <p:cNvCxnSpPr>
            <a:cxnSpLocks/>
          </p:cNvCxnSpPr>
          <p:nvPr/>
        </p:nvCxnSpPr>
        <p:spPr>
          <a:xfrm flipH="1" flipV="1">
            <a:off x="5434643" y="4095750"/>
            <a:ext cx="2730402" cy="1426998"/>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826A832-2746-D981-6DEF-A0C5927B6715}"/>
              </a:ext>
            </a:extLst>
          </p:cNvPr>
          <p:cNvSpPr/>
          <p:nvPr/>
        </p:nvSpPr>
        <p:spPr>
          <a:xfrm>
            <a:off x="8243215" y="4863081"/>
            <a:ext cx="3769158" cy="1469852"/>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083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738918" y="6554636"/>
            <a:ext cx="714877" cy="303364"/>
          </a:xfrm>
        </p:spPr>
        <p:txBody>
          <a:bodyPr/>
          <a:lstStyle/>
          <a:p>
            <a:fld id="{07E1C93C-5050-FC42-8F10-D22D4F119D13}" type="slidenum">
              <a:rPr lang="en-US" smtClean="0"/>
              <a:pPr/>
              <a:t>19</a:t>
            </a:fld>
            <a:endParaRPr lang="en-US" dirty="0"/>
          </a:p>
        </p:txBody>
      </p:sp>
      <p:sp>
        <p:nvSpPr>
          <p:cNvPr id="2" name="Title 1">
            <a:extLst>
              <a:ext uri="{FF2B5EF4-FFF2-40B4-BE49-F238E27FC236}">
                <a16:creationId xmlns:a16="http://schemas.microsoft.com/office/drawing/2014/main" id="{FBCDCDFD-659E-D90E-EE74-17994FB85B13}"/>
              </a:ext>
            </a:extLst>
          </p:cNvPr>
          <p:cNvSpPr txBox="1">
            <a:spLocks/>
          </p:cNvSpPr>
          <p:nvPr/>
        </p:nvSpPr>
        <p:spPr>
          <a:xfrm>
            <a:off x="-334319" y="2051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2400">
                <a:solidFill>
                  <a:srgbClr val="FF0000"/>
                </a:solidFill>
                <a:latin typeface="Arial" panose="020B0604020202020204" pitchFamily="34" charset="0"/>
              </a:rPr>
              <a:t>	2.6.2- </a:t>
            </a:r>
            <a:r>
              <a:rPr lang="en-US" sz="2400" dirty="0">
                <a:solidFill>
                  <a:srgbClr val="FF0000"/>
                </a:solidFill>
                <a:latin typeface="Arial" panose="020B0604020202020204" pitchFamily="34" charset="0"/>
              </a:rPr>
              <a:t>Benchmarking the Positron Transport Line Optics </a:t>
            </a:r>
            <a:endParaRPr lang="en-US" i="1" dirty="0">
              <a:solidFill>
                <a:srgbClr val="FF0000"/>
              </a:solidFill>
            </a:endParaRPr>
          </a:p>
        </p:txBody>
      </p:sp>
      <p:sp>
        <p:nvSpPr>
          <p:cNvPr id="4" name="TextBox 3">
            <a:extLst>
              <a:ext uri="{FF2B5EF4-FFF2-40B4-BE49-F238E27FC236}">
                <a16:creationId xmlns:a16="http://schemas.microsoft.com/office/drawing/2014/main" id="{9615F0FD-497A-CB24-01A8-123CAEB6FACE}"/>
              </a:ext>
            </a:extLst>
          </p:cNvPr>
          <p:cNvSpPr txBox="1"/>
          <p:nvPr/>
        </p:nvSpPr>
        <p:spPr>
          <a:xfrm>
            <a:off x="6647731" y="1774569"/>
            <a:ext cx="4964387" cy="923330"/>
          </a:xfrm>
          <a:prstGeom prst="rect">
            <a:avLst/>
          </a:prstGeom>
          <a:noFill/>
        </p:spPr>
        <p:txBody>
          <a:bodyPr wrap="square">
            <a:spAutoFit/>
          </a:bodyPr>
          <a:lstStyle/>
          <a:p>
            <a:pPr marL="285750" indent="-285750">
              <a:buFont typeface="Wingdings" panose="05000000000000000000" pitchFamily="2" charset="2"/>
              <a:buChar char="ü"/>
            </a:pPr>
            <a:r>
              <a:rPr lang="en-US" dirty="0">
                <a:solidFill>
                  <a:srgbClr val="0070C0"/>
                </a:solidFill>
              </a:rPr>
              <a:t>LERF to North Linac transfer line optics design are benchmarked with Elegant and Bmad, very small discrepancies are seen and corrected. </a:t>
            </a:r>
          </a:p>
        </p:txBody>
      </p:sp>
      <p:pic>
        <p:nvPicPr>
          <p:cNvPr id="3" name="Picture 2">
            <a:extLst>
              <a:ext uri="{FF2B5EF4-FFF2-40B4-BE49-F238E27FC236}">
                <a16:creationId xmlns:a16="http://schemas.microsoft.com/office/drawing/2014/main" id="{7F27CF4A-5F38-CB0C-642F-DB90E2D4A47C}"/>
              </a:ext>
            </a:extLst>
          </p:cNvPr>
          <p:cNvPicPr>
            <a:picLocks noChangeAspect="1"/>
          </p:cNvPicPr>
          <p:nvPr/>
        </p:nvPicPr>
        <p:blipFill>
          <a:blip r:embed="rId2"/>
          <a:stretch>
            <a:fillRect/>
          </a:stretch>
        </p:blipFill>
        <p:spPr>
          <a:xfrm>
            <a:off x="741874" y="1486970"/>
            <a:ext cx="5946874" cy="4685230"/>
          </a:xfrm>
          <a:prstGeom prst="rect">
            <a:avLst/>
          </a:prstGeom>
        </p:spPr>
      </p:pic>
    </p:spTree>
    <p:extLst>
      <p:ext uri="{BB962C8B-B14F-4D97-AF65-F5344CB8AC3E}">
        <p14:creationId xmlns:p14="http://schemas.microsoft.com/office/powerpoint/2010/main" val="2781169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2517F69-AF7A-4E8C-B5E9-858D82B0C46D}"/>
              </a:ext>
            </a:extLst>
          </p:cNvPr>
          <p:cNvPicPr>
            <a:picLocks noChangeAspect="1"/>
          </p:cNvPicPr>
          <p:nvPr/>
        </p:nvPicPr>
        <p:blipFill>
          <a:blip r:embed="rId2"/>
          <a:stretch>
            <a:fillRect/>
          </a:stretch>
        </p:blipFill>
        <p:spPr>
          <a:xfrm>
            <a:off x="725466" y="5302186"/>
            <a:ext cx="1593654" cy="1145833"/>
          </a:xfrm>
          <a:prstGeom prst="rect">
            <a:avLst/>
          </a:prstGeom>
        </p:spPr>
      </p:pic>
      <p:sp>
        <p:nvSpPr>
          <p:cNvPr id="2" name="Title 1">
            <a:extLst>
              <a:ext uri="{FF2B5EF4-FFF2-40B4-BE49-F238E27FC236}">
                <a16:creationId xmlns:a16="http://schemas.microsoft.com/office/drawing/2014/main" id="{A1862A78-0C39-D0E0-FD58-E65632D1BCE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Ce</a:t>
            </a:r>
            <a:r>
              <a:rPr lang="en-US" b="1" baseline="30000"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BAF Working Group</a:t>
            </a:r>
            <a:endParaRPr lang="en-US" dirty="0"/>
          </a:p>
        </p:txBody>
      </p:sp>
      <p:sp>
        <p:nvSpPr>
          <p:cNvPr id="5" name="Slide Number Placeholder 4">
            <a:extLst>
              <a:ext uri="{FF2B5EF4-FFF2-40B4-BE49-F238E27FC236}">
                <a16:creationId xmlns:a16="http://schemas.microsoft.com/office/drawing/2014/main" id="{2FC616E6-D526-AEA3-7BB1-6A5BBA007C06}"/>
              </a:ext>
            </a:extLst>
          </p:cNvPr>
          <p:cNvSpPr>
            <a:spLocks noGrp="1"/>
          </p:cNvSpPr>
          <p:nvPr>
            <p:ph type="sldNum" sz="quarter" idx="12"/>
          </p:nvPr>
        </p:nvSpPr>
        <p:spPr>
          <a:xfrm>
            <a:off x="5738562" y="6467336"/>
            <a:ext cx="714877" cy="303364"/>
          </a:xfrm>
        </p:spPr>
        <p:txBody>
          <a:bodyPr/>
          <a:lstStyle/>
          <a:p>
            <a:fld id="{07E1C93C-5050-FC42-8F10-D22D4F119D13}" type="slidenum">
              <a:rPr lang="en-US" smtClean="0"/>
              <a:pPr/>
              <a:t>2</a:t>
            </a:fld>
            <a:endParaRPr lang="en-US" dirty="0"/>
          </a:p>
        </p:txBody>
      </p:sp>
      <p:sp>
        <p:nvSpPr>
          <p:cNvPr id="6" name="TextBox 5">
            <a:extLst>
              <a:ext uri="{FF2B5EF4-FFF2-40B4-BE49-F238E27FC236}">
                <a16:creationId xmlns:a16="http://schemas.microsoft.com/office/drawing/2014/main" id="{D0233B7F-2515-5708-4C57-0E6BCE961BBF}"/>
              </a:ext>
            </a:extLst>
          </p:cNvPr>
          <p:cNvSpPr txBox="1"/>
          <p:nvPr/>
        </p:nvSpPr>
        <p:spPr>
          <a:xfrm>
            <a:off x="210248" y="881745"/>
            <a:ext cx="11689123" cy="2585323"/>
          </a:xfrm>
          <a:prstGeom prst="rect">
            <a:avLst/>
          </a:prstGeom>
          <a:noFill/>
        </p:spPr>
        <p:txBody>
          <a:bodyPr wrap="square" rtlCol="0">
            <a:spAutoFit/>
          </a:bodyPr>
          <a:lstStyle/>
          <a:p>
            <a:pPr>
              <a:spcBef>
                <a:spcPts val="600"/>
              </a:spcBef>
            </a:pPr>
            <a:r>
              <a:rPr lang="en-US" dirty="0">
                <a:latin typeface="Arial" panose="020B0604020202020204" pitchFamily="34" charset="0"/>
                <a:cs typeface="Arial" panose="020B0604020202020204" pitchFamily="34" charset="0"/>
              </a:rPr>
              <a:t>We would like to acknowledge members of the </a:t>
            </a:r>
            <a:r>
              <a:rPr lang="en-US" b="1" dirty="0">
                <a:solidFill>
                  <a:srgbClr val="C00000"/>
                </a:solidFill>
                <a:latin typeface="Arial" panose="020B0604020202020204" pitchFamily="34" charset="0"/>
                <a:cs typeface="Arial" panose="020B0604020202020204" pitchFamily="34" charset="0"/>
              </a:rPr>
              <a:t>Ce</a:t>
            </a:r>
            <a:r>
              <a:rPr lang="en-US" b="1" baseline="30000" dirty="0">
                <a:solidFill>
                  <a:srgbClr val="C00000"/>
                </a:solidFill>
                <a:latin typeface="Arial" panose="020B0604020202020204" pitchFamily="34" charset="0"/>
                <a:cs typeface="Arial" panose="020B0604020202020204" pitchFamily="34" charset="0"/>
              </a:rPr>
              <a:t>+</a:t>
            </a:r>
            <a:r>
              <a:rPr lang="en-US" b="1" dirty="0">
                <a:solidFill>
                  <a:srgbClr val="C00000"/>
                </a:solidFill>
                <a:latin typeface="Arial" panose="020B0604020202020204" pitchFamily="34" charset="0"/>
                <a:cs typeface="Arial" panose="020B0604020202020204" pitchFamily="34" charset="0"/>
              </a:rPr>
              <a:t>BAF Working Group</a:t>
            </a:r>
            <a:r>
              <a:rPr lang="en-US" dirty="0">
                <a:latin typeface="Arial" panose="020B0604020202020204" pitchFamily="34" charset="0"/>
                <a:cs typeface="Arial" panose="020B0604020202020204" pitchFamily="34" charset="0"/>
              </a:rPr>
              <a:t>, the </a:t>
            </a:r>
            <a:r>
              <a:rPr lang="en-US" b="1" dirty="0">
                <a:solidFill>
                  <a:srgbClr val="C00000"/>
                </a:solidFill>
                <a:latin typeface="Arial" panose="020B0604020202020204" pitchFamily="34" charset="0"/>
                <a:cs typeface="Arial" panose="020B0604020202020204" pitchFamily="34" charset="0"/>
              </a:rPr>
              <a:t>Jefferson Lab Positron Working Group</a:t>
            </a:r>
            <a:r>
              <a:rPr lang="en-US" dirty="0">
                <a:latin typeface="Arial" panose="020B0604020202020204" pitchFamily="34" charset="0"/>
                <a:cs typeface="Arial" panose="020B0604020202020204" pitchFamily="34" charset="0"/>
              </a:rPr>
              <a:t>, the </a:t>
            </a:r>
            <a:r>
              <a:rPr lang="en-US" b="1" dirty="0">
                <a:solidFill>
                  <a:srgbClr val="C00000"/>
                </a:solidFill>
                <a:latin typeface="Arial" panose="020B0604020202020204" pitchFamily="34" charset="0"/>
                <a:cs typeface="Arial" panose="020B0604020202020204" pitchFamily="34" charset="0"/>
              </a:rPr>
              <a:t>DOE industry partner Xelera</a:t>
            </a:r>
            <a:r>
              <a:rPr lang="en-US" dirty="0">
                <a:latin typeface="Arial" panose="020B0604020202020204" pitchFamily="34" charset="0"/>
                <a:cs typeface="Arial" panose="020B0604020202020204" pitchFamily="34" charset="0"/>
              </a:rPr>
              <a:t>, members of the </a:t>
            </a:r>
            <a:r>
              <a:rPr lang="en-US" b="1" dirty="0">
                <a:solidFill>
                  <a:srgbClr val="C00000"/>
                </a:solidFill>
                <a:latin typeface="Arial" panose="020B0604020202020204" pitchFamily="34" charset="0"/>
                <a:cs typeface="Arial" panose="020B0604020202020204" pitchFamily="34" charset="0"/>
              </a:rPr>
              <a:t>DOE US-Japan HEP Collaboration, </a:t>
            </a:r>
            <a:r>
              <a:rPr lang="en-US" dirty="0">
                <a:latin typeface="Arial" panose="020B0604020202020204" pitchFamily="34" charset="0"/>
                <a:cs typeface="Arial" panose="020B0604020202020204" pitchFamily="34" charset="0"/>
              </a:rPr>
              <a:t>and collaborators at</a:t>
            </a:r>
            <a:r>
              <a:rPr lang="en-US" b="1" dirty="0">
                <a:solidFill>
                  <a:srgbClr val="C00000"/>
                </a:solidFill>
                <a:latin typeface="Arial" panose="020B0604020202020204" pitchFamily="34" charset="0"/>
                <a:cs typeface="Arial" panose="020B0604020202020204" pitchFamily="34" charset="0"/>
              </a:rPr>
              <a:t> Universities and National Labs </a:t>
            </a:r>
            <a:r>
              <a:rPr lang="en-US" dirty="0">
                <a:latin typeface="Arial" panose="020B0604020202020204" pitchFamily="34" charset="0"/>
                <a:cs typeface="Arial" panose="020B0604020202020204" pitchFamily="34" charset="0"/>
              </a:rPr>
              <a:t>which contribute to the positron R&amp;D effort.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T. Abe, J. Benesch, A. Bogacz, M.W. Bruker, L. Cardman, J. Conway, S. Covrig, P. Degtiarenko, Y. Enomoto,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S. Gessner, P. Ghoshal, S. Gopinath, </a:t>
            </a:r>
            <a:r>
              <a:rPr kumimoji="0" lang="en-US" sz="1800" b="0" i="0" u="sng" strike="noStrike" kern="1200" cap="none" spc="0" normalizeH="0" baseline="0" noProof="0" dirty="0">
                <a:ln>
                  <a:noFill/>
                </a:ln>
                <a:solidFill>
                  <a:srgbClr val="0070C0"/>
                </a:solidFill>
                <a:effectLst/>
                <a:uLnTx/>
                <a:uFillTx/>
                <a:latin typeface="Calibri" panose="020F0502020204030204"/>
                <a:ea typeface="+mn-ea"/>
                <a:cs typeface="+mn-cs"/>
              </a:rPr>
              <a:t>J. Grames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J. Gubeli, C. Gulliford, S. Habet, G. Hays, C. Hernández-García,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D. Higinbotham, A. Hofler, R. Kazimi, M. Kostin, V.O. Kostroun, F. Lin, V. Lizarraga-Rubio, K. Malher,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Y. Morikawa, S. Nagaitsev, E. Nanni, S. Ogur, G. Palacios-Serrano, M. Poelker, N. Raut, </a:t>
            </a:r>
            <a:r>
              <a:rPr lang="en-US" sz="1800" dirty="0">
                <a:solidFill>
                  <a:srgbClr val="0070C0"/>
                </a:solidFill>
                <a:latin typeface="Calibri" panose="020F0502020204030204"/>
              </a:rPr>
              <a:t>B</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Rimmer, Y. Roblin,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A. Seryi, K. Smolenski, M. Spata, M. Stutzman, R. Suleiman, A. Sy, N. Taylor, D. Turner, A. Ushakov,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C. Valerio-Lizarraga, E. Voutier, H. Wang, S. Wang, S. Zhang, Y. Zhang</a:t>
            </a:r>
          </a:p>
        </p:txBody>
      </p:sp>
      <p:pic>
        <p:nvPicPr>
          <p:cNvPr id="7" name="Picture 6">
            <a:extLst>
              <a:ext uri="{FF2B5EF4-FFF2-40B4-BE49-F238E27FC236}">
                <a16:creationId xmlns:a16="http://schemas.microsoft.com/office/drawing/2014/main" id="{B42B68F7-E7BC-082F-C8F6-D4684286F956}"/>
              </a:ext>
            </a:extLst>
          </p:cNvPr>
          <p:cNvPicPr>
            <a:picLocks noChangeAspect="1"/>
          </p:cNvPicPr>
          <p:nvPr/>
        </p:nvPicPr>
        <p:blipFill>
          <a:blip r:embed="rId3"/>
          <a:stretch>
            <a:fillRect/>
          </a:stretch>
        </p:blipFill>
        <p:spPr>
          <a:xfrm>
            <a:off x="1884649" y="4576438"/>
            <a:ext cx="2756929" cy="630155"/>
          </a:xfrm>
          <a:prstGeom prst="rect">
            <a:avLst/>
          </a:prstGeom>
        </p:spPr>
      </p:pic>
      <p:pic>
        <p:nvPicPr>
          <p:cNvPr id="8" name="Picture 7">
            <a:extLst>
              <a:ext uri="{FF2B5EF4-FFF2-40B4-BE49-F238E27FC236}">
                <a16:creationId xmlns:a16="http://schemas.microsoft.com/office/drawing/2014/main" id="{C57F23F1-53A9-8B2E-C05D-947A98F9EB59}"/>
              </a:ext>
            </a:extLst>
          </p:cNvPr>
          <p:cNvPicPr>
            <a:picLocks noChangeAspect="1"/>
          </p:cNvPicPr>
          <p:nvPr/>
        </p:nvPicPr>
        <p:blipFill>
          <a:blip r:embed="rId4"/>
          <a:stretch>
            <a:fillRect/>
          </a:stretch>
        </p:blipFill>
        <p:spPr>
          <a:xfrm>
            <a:off x="10880264" y="4623323"/>
            <a:ext cx="1096113" cy="1415341"/>
          </a:xfrm>
          <a:prstGeom prst="rect">
            <a:avLst/>
          </a:prstGeom>
        </p:spPr>
      </p:pic>
      <p:pic>
        <p:nvPicPr>
          <p:cNvPr id="10" name="Picture 9">
            <a:extLst>
              <a:ext uri="{FF2B5EF4-FFF2-40B4-BE49-F238E27FC236}">
                <a16:creationId xmlns:a16="http://schemas.microsoft.com/office/drawing/2014/main" id="{4E329DBD-0698-D460-602A-13E995C7B8CB}"/>
              </a:ext>
            </a:extLst>
          </p:cNvPr>
          <p:cNvPicPr>
            <a:picLocks noChangeAspect="1"/>
          </p:cNvPicPr>
          <p:nvPr/>
        </p:nvPicPr>
        <p:blipFill>
          <a:blip r:embed="rId5"/>
          <a:stretch>
            <a:fillRect/>
          </a:stretch>
        </p:blipFill>
        <p:spPr>
          <a:xfrm>
            <a:off x="2881766" y="5366059"/>
            <a:ext cx="1800380" cy="1142549"/>
          </a:xfrm>
          <a:prstGeom prst="rect">
            <a:avLst/>
          </a:prstGeom>
        </p:spPr>
      </p:pic>
      <p:pic>
        <p:nvPicPr>
          <p:cNvPr id="12" name="Picture 11">
            <a:extLst>
              <a:ext uri="{FF2B5EF4-FFF2-40B4-BE49-F238E27FC236}">
                <a16:creationId xmlns:a16="http://schemas.microsoft.com/office/drawing/2014/main" id="{AA5C8948-BC46-01A7-69E1-576166CA9098}"/>
              </a:ext>
            </a:extLst>
          </p:cNvPr>
          <p:cNvPicPr>
            <a:picLocks noChangeAspect="1"/>
          </p:cNvPicPr>
          <p:nvPr/>
        </p:nvPicPr>
        <p:blipFill rotWithShape="1">
          <a:blip r:embed="rId6"/>
          <a:srcRect l="6581" t="10203" r="4660" b="11207"/>
          <a:stretch/>
        </p:blipFill>
        <p:spPr>
          <a:xfrm>
            <a:off x="5430471" y="5443259"/>
            <a:ext cx="1931671" cy="991831"/>
          </a:xfrm>
          <a:prstGeom prst="rect">
            <a:avLst/>
          </a:prstGeom>
        </p:spPr>
      </p:pic>
      <p:pic>
        <p:nvPicPr>
          <p:cNvPr id="13" name="Picture 12">
            <a:extLst>
              <a:ext uri="{FF2B5EF4-FFF2-40B4-BE49-F238E27FC236}">
                <a16:creationId xmlns:a16="http://schemas.microsoft.com/office/drawing/2014/main" id="{7A0CA378-B064-D04C-07CC-75A321C20B07}"/>
              </a:ext>
            </a:extLst>
          </p:cNvPr>
          <p:cNvPicPr>
            <a:picLocks noChangeAspect="1"/>
          </p:cNvPicPr>
          <p:nvPr/>
        </p:nvPicPr>
        <p:blipFill>
          <a:blip r:embed="rId7"/>
          <a:stretch>
            <a:fillRect/>
          </a:stretch>
        </p:blipFill>
        <p:spPr>
          <a:xfrm>
            <a:off x="8154148" y="3728365"/>
            <a:ext cx="1418189" cy="1329994"/>
          </a:xfrm>
          <a:prstGeom prst="rect">
            <a:avLst/>
          </a:prstGeom>
        </p:spPr>
      </p:pic>
      <p:pic>
        <p:nvPicPr>
          <p:cNvPr id="15" name="Picture 14">
            <a:extLst>
              <a:ext uri="{FF2B5EF4-FFF2-40B4-BE49-F238E27FC236}">
                <a16:creationId xmlns:a16="http://schemas.microsoft.com/office/drawing/2014/main" id="{B6CB30F2-8D4D-FBEE-40E2-3445985C5B23}"/>
              </a:ext>
            </a:extLst>
          </p:cNvPr>
          <p:cNvPicPr>
            <a:picLocks noChangeAspect="1"/>
          </p:cNvPicPr>
          <p:nvPr/>
        </p:nvPicPr>
        <p:blipFill>
          <a:blip r:embed="rId8"/>
          <a:stretch>
            <a:fillRect/>
          </a:stretch>
        </p:blipFill>
        <p:spPr>
          <a:xfrm>
            <a:off x="4873401" y="3927278"/>
            <a:ext cx="3085354" cy="503047"/>
          </a:xfrm>
          <a:prstGeom prst="rect">
            <a:avLst/>
          </a:prstGeom>
        </p:spPr>
      </p:pic>
      <p:pic>
        <p:nvPicPr>
          <p:cNvPr id="18" name="Picture 17">
            <a:extLst>
              <a:ext uri="{FF2B5EF4-FFF2-40B4-BE49-F238E27FC236}">
                <a16:creationId xmlns:a16="http://schemas.microsoft.com/office/drawing/2014/main" id="{55A3FF4A-7D76-6911-E3D5-6E48481FEB82}"/>
              </a:ext>
            </a:extLst>
          </p:cNvPr>
          <p:cNvPicPr>
            <a:picLocks noChangeAspect="1"/>
          </p:cNvPicPr>
          <p:nvPr/>
        </p:nvPicPr>
        <p:blipFill>
          <a:blip r:embed="rId9"/>
          <a:stretch>
            <a:fillRect/>
          </a:stretch>
        </p:blipFill>
        <p:spPr>
          <a:xfrm>
            <a:off x="209415" y="3710787"/>
            <a:ext cx="1404889" cy="1404889"/>
          </a:xfrm>
          <a:prstGeom prst="rect">
            <a:avLst/>
          </a:prstGeom>
        </p:spPr>
      </p:pic>
      <p:pic>
        <p:nvPicPr>
          <p:cNvPr id="20" name="Picture 19">
            <a:extLst>
              <a:ext uri="{FF2B5EF4-FFF2-40B4-BE49-F238E27FC236}">
                <a16:creationId xmlns:a16="http://schemas.microsoft.com/office/drawing/2014/main" id="{CF21B9E4-F988-7A79-4228-915CE53EDF09}"/>
              </a:ext>
            </a:extLst>
          </p:cNvPr>
          <p:cNvPicPr>
            <a:picLocks noChangeAspect="1"/>
          </p:cNvPicPr>
          <p:nvPr/>
        </p:nvPicPr>
        <p:blipFill>
          <a:blip r:embed="rId10"/>
          <a:stretch>
            <a:fillRect/>
          </a:stretch>
        </p:blipFill>
        <p:spPr>
          <a:xfrm>
            <a:off x="8444245" y="5319656"/>
            <a:ext cx="1647058" cy="1111812"/>
          </a:xfrm>
          <a:prstGeom prst="rect">
            <a:avLst/>
          </a:prstGeom>
        </p:spPr>
      </p:pic>
      <p:pic>
        <p:nvPicPr>
          <p:cNvPr id="16" name="Picture 15">
            <a:extLst>
              <a:ext uri="{FF2B5EF4-FFF2-40B4-BE49-F238E27FC236}">
                <a16:creationId xmlns:a16="http://schemas.microsoft.com/office/drawing/2014/main" id="{346A7783-C631-4A29-98F7-8CD9F893C5EE}"/>
              </a:ext>
            </a:extLst>
          </p:cNvPr>
          <p:cNvPicPr>
            <a:picLocks noChangeAspect="1"/>
          </p:cNvPicPr>
          <p:nvPr/>
        </p:nvPicPr>
        <p:blipFill rotWithShape="1">
          <a:blip r:embed="rId11"/>
          <a:srcRect l="26545" t="31714" r="25781" b="5214"/>
          <a:stretch/>
        </p:blipFill>
        <p:spPr>
          <a:xfrm>
            <a:off x="9627245" y="3710787"/>
            <a:ext cx="1193578" cy="1343316"/>
          </a:xfrm>
          <a:prstGeom prst="rect">
            <a:avLst/>
          </a:prstGeom>
        </p:spPr>
      </p:pic>
      <p:pic>
        <p:nvPicPr>
          <p:cNvPr id="14" name="Picture 13">
            <a:extLst>
              <a:ext uri="{FF2B5EF4-FFF2-40B4-BE49-F238E27FC236}">
                <a16:creationId xmlns:a16="http://schemas.microsoft.com/office/drawing/2014/main" id="{002D3FC6-DDCD-445F-9BD8-E7E81C5B278A}"/>
              </a:ext>
            </a:extLst>
          </p:cNvPr>
          <p:cNvPicPr>
            <a:picLocks noChangeAspect="1"/>
          </p:cNvPicPr>
          <p:nvPr/>
        </p:nvPicPr>
        <p:blipFill>
          <a:blip r:embed="rId12"/>
          <a:stretch>
            <a:fillRect/>
          </a:stretch>
        </p:blipFill>
        <p:spPr>
          <a:xfrm>
            <a:off x="1775936" y="3716376"/>
            <a:ext cx="2774202" cy="713949"/>
          </a:xfrm>
          <a:prstGeom prst="rect">
            <a:avLst/>
          </a:prstGeom>
        </p:spPr>
      </p:pic>
      <p:pic>
        <p:nvPicPr>
          <p:cNvPr id="9" name="Picture 8">
            <a:extLst>
              <a:ext uri="{FF2B5EF4-FFF2-40B4-BE49-F238E27FC236}">
                <a16:creationId xmlns:a16="http://schemas.microsoft.com/office/drawing/2014/main" id="{448AF9FD-F3D5-437C-8453-C51BF308A39C}"/>
              </a:ext>
            </a:extLst>
          </p:cNvPr>
          <p:cNvPicPr>
            <a:picLocks noChangeAspect="1"/>
          </p:cNvPicPr>
          <p:nvPr/>
        </p:nvPicPr>
        <p:blipFill>
          <a:blip r:embed="rId13"/>
          <a:stretch>
            <a:fillRect/>
          </a:stretch>
        </p:blipFill>
        <p:spPr>
          <a:xfrm>
            <a:off x="4996996" y="4505835"/>
            <a:ext cx="2837942" cy="861914"/>
          </a:xfrm>
          <a:prstGeom prst="rect">
            <a:avLst/>
          </a:prstGeom>
        </p:spPr>
      </p:pic>
    </p:spTree>
    <p:extLst>
      <p:ext uri="{BB962C8B-B14F-4D97-AF65-F5344CB8AC3E}">
        <p14:creationId xmlns:p14="http://schemas.microsoft.com/office/powerpoint/2010/main" val="1082467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738918" y="6554636"/>
            <a:ext cx="714877" cy="303364"/>
          </a:xfrm>
        </p:spPr>
        <p:txBody>
          <a:bodyPr/>
          <a:lstStyle/>
          <a:p>
            <a:fld id="{07E1C93C-5050-FC42-8F10-D22D4F119D13}" type="slidenum">
              <a:rPr lang="en-US" smtClean="0"/>
              <a:pPr/>
              <a:t>20</a:t>
            </a:fld>
            <a:endParaRPr lang="en-US" dirty="0"/>
          </a:p>
        </p:txBody>
      </p:sp>
      <p:sp>
        <p:nvSpPr>
          <p:cNvPr id="10" name="TextBox 9">
            <a:extLst>
              <a:ext uri="{FF2B5EF4-FFF2-40B4-BE49-F238E27FC236}">
                <a16:creationId xmlns:a16="http://schemas.microsoft.com/office/drawing/2014/main" id="{0BBD194E-7471-4256-2120-8638AFE77F52}"/>
              </a:ext>
            </a:extLst>
          </p:cNvPr>
          <p:cNvSpPr txBox="1"/>
          <p:nvPr/>
        </p:nvSpPr>
        <p:spPr>
          <a:xfrm>
            <a:off x="520403" y="827252"/>
            <a:ext cx="11151191" cy="369332"/>
          </a:xfrm>
          <a:prstGeom prst="rect">
            <a:avLst/>
          </a:prstGeom>
          <a:noFill/>
        </p:spPr>
        <p:txBody>
          <a:bodyPr wrap="square">
            <a:spAutoFit/>
          </a:bodyPr>
          <a:lstStyle/>
          <a:p>
            <a:pPr marL="285750" indent="-285750">
              <a:buFont typeface="Wingdings" panose="05000000000000000000" pitchFamily="2" charset="2"/>
              <a:buChar char="Ø"/>
            </a:pPr>
            <a:r>
              <a:rPr lang="en-US" dirty="0">
                <a:solidFill>
                  <a:srgbClr val="0070C0"/>
                </a:solidFill>
              </a:rPr>
              <a:t>Tracking with spin component giving a hypothetical </a:t>
            </a:r>
            <a:r>
              <a:rPr lang="en-US" dirty="0" err="1">
                <a:solidFill>
                  <a:srgbClr val="0070C0"/>
                </a:solidFill>
              </a:rPr>
              <a:t>spin_z</a:t>
            </a:r>
            <a:r>
              <a:rPr lang="en-US" dirty="0">
                <a:solidFill>
                  <a:srgbClr val="0070C0"/>
                </a:solidFill>
              </a:rPr>
              <a:t>=1. </a:t>
            </a:r>
            <a:r>
              <a:rPr lang="en-US" dirty="0">
                <a:solidFill>
                  <a:srgbClr val="FF0000"/>
                </a:solidFill>
              </a:rPr>
              <a:t>(PRELIMINARY)  </a:t>
            </a:r>
          </a:p>
        </p:txBody>
      </p:sp>
      <p:sp>
        <p:nvSpPr>
          <p:cNvPr id="2" name="Title 1">
            <a:extLst>
              <a:ext uri="{FF2B5EF4-FFF2-40B4-BE49-F238E27FC236}">
                <a16:creationId xmlns:a16="http://schemas.microsoft.com/office/drawing/2014/main" id="{FBCDCDFD-659E-D90E-EE74-17994FB85B13}"/>
              </a:ext>
            </a:extLst>
          </p:cNvPr>
          <p:cNvSpPr txBox="1">
            <a:spLocks/>
          </p:cNvSpPr>
          <p:nvPr/>
        </p:nvSpPr>
        <p:spPr>
          <a:xfrm>
            <a:off x="453081" y="2051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solidFill>
                  <a:srgbClr val="FF0000"/>
                </a:solidFill>
              </a:rPr>
              <a:t>3.1 – Multiparticle Tracking with Current e+ 123 MeV Beam to the NL</a:t>
            </a:r>
            <a:endParaRPr lang="en-US" i="1" dirty="0">
              <a:solidFill>
                <a:srgbClr val="FF0000"/>
              </a:solidFill>
            </a:endParaRPr>
          </a:p>
        </p:txBody>
      </p:sp>
      <p:pic>
        <p:nvPicPr>
          <p:cNvPr id="8" name="Picture 7">
            <a:extLst>
              <a:ext uri="{FF2B5EF4-FFF2-40B4-BE49-F238E27FC236}">
                <a16:creationId xmlns:a16="http://schemas.microsoft.com/office/drawing/2014/main" id="{EE9F975E-5541-1EA0-4611-ED7028CCC5E9}"/>
              </a:ext>
            </a:extLst>
          </p:cNvPr>
          <p:cNvPicPr>
            <a:picLocks noChangeAspect="1"/>
          </p:cNvPicPr>
          <p:nvPr/>
        </p:nvPicPr>
        <p:blipFill>
          <a:blip r:embed="rId2"/>
          <a:stretch>
            <a:fillRect/>
          </a:stretch>
        </p:blipFill>
        <p:spPr>
          <a:xfrm>
            <a:off x="984025" y="1301929"/>
            <a:ext cx="5241563" cy="4254141"/>
          </a:xfrm>
          <a:prstGeom prst="rect">
            <a:avLst/>
          </a:prstGeom>
        </p:spPr>
      </p:pic>
      <p:pic>
        <p:nvPicPr>
          <p:cNvPr id="11" name="Picture 10">
            <a:extLst>
              <a:ext uri="{FF2B5EF4-FFF2-40B4-BE49-F238E27FC236}">
                <a16:creationId xmlns:a16="http://schemas.microsoft.com/office/drawing/2014/main" id="{8DE1666B-7549-CE89-87EF-3198025C9586}"/>
              </a:ext>
            </a:extLst>
          </p:cNvPr>
          <p:cNvPicPr>
            <a:picLocks noChangeAspect="1"/>
          </p:cNvPicPr>
          <p:nvPr/>
        </p:nvPicPr>
        <p:blipFill>
          <a:blip r:embed="rId3"/>
          <a:stretch>
            <a:fillRect/>
          </a:stretch>
        </p:blipFill>
        <p:spPr>
          <a:xfrm>
            <a:off x="388190" y="5729109"/>
            <a:ext cx="9946256" cy="965105"/>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CB24A96-DBB5-610B-5A71-DE2631A8A68F}"/>
                  </a:ext>
                </a:extLst>
              </p:cNvPr>
              <p:cNvSpPr txBox="1"/>
              <p:nvPr/>
            </p:nvSpPr>
            <p:spPr>
              <a:xfrm>
                <a:off x="6781799" y="1570132"/>
                <a:ext cx="4629151" cy="2194447"/>
              </a:xfrm>
              <a:prstGeom prst="rect">
                <a:avLst/>
              </a:prstGeom>
              <a:noFill/>
            </p:spPr>
            <p:txBody>
              <a:bodyPr wrap="square" lIns="0" tIns="0" rIns="0" bIns="0" rtlCol="0">
                <a:spAutoFit/>
              </a:bodyPr>
              <a:lstStyle/>
              <a:p>
                <a:pPr algn="ctr"/>
                <a14:m>
                  <m:oMath xmlns:m="http://schemas.openxmlformats.org/officeDocument/2006/math">
                    <m:sSub>
                      <m:sSubPr>
                        <m:ctrlPr>
                          <a:rPr lang="pt-BR" i="1" smtClean="0">
                            <a:latin typeface="Cambria Math" panose="02040503050406030204" pitchFamily="18" charset="0"/>
                          </a:rPr>
                        </m:ctrlPr>
                      </m:sSubPr>
                      <m:e>
                        <m:r>
                          <m:rPr>
                            <m:sty m:val="p"/>
                          </m:rPr>
                          <a:rPr lang="el-GR" i="1" smtClean="0">
                            <a:latin typeface="Cambria Math" panose="02040503050406030204" pitchFamily="18" charset="0"/>
                          </a:rPr>
                          <m:t>Θ</m:t>
                        </m:r>
                      </m:e>
                      <m:sub>
                        <m:r>
                          <a:rPr lang="en-US" b="0" i="1" smtClean="0">
                            <a:latin typeface="Cambria Math" panose="02040503050406030204" pitchFamily="18" charset="0"/>
                          </a:rPr>
                          <m:t>𝑠𝑝𝑖𝑛</m:t>
                        </m:r>
                      </m:sub>
                    </m:sSub>
                    <m:r>
                      <a:rPr lang="en-US" b="0" i="1" smtClean="0">
                        <a:latin typeface="Cambria Math" panose="02040503050406030204" pitchFamily="18" charset="0"/>
                      </a:rPr>
                      <m:t>=</m:t>
                    </m:r>
                    <m:r>
                      <a:rPr lang="en-US" b="0" i="1" smtClean="0">
                        <a:latin typeface="Cambria Math" panose="02040503050406030204" pitchFamily="18" charset="0"/>
                      </a:rPr>
                      <m:t>𝑎</m:t>
                    </m:r>
                    <m:r>
                      <m:rPr>
                        <m:sty m:val="p"/>
                      </m:rPr>
                      <a:rPr lang="el-GR" b="0" i="1" smtClean="0">
                        <a:latin typeface="Cambria Math" panose="02040503050406030204" pitchFamily="18" charset="0"/>
                      </a:rPr>
                      <m:t>γ</m:t>
                    </m:r>
                    <m:sSub>
                      <m:sSubPr>
                        <m:ctrlPr>
                          <a:rPr lang="pt-BR" i="1">
                            <a:latin typeface="Cambria Math" panose="02040503050406030204" pitchFamily="18" charset="0"/>
                          </a:rPr>
                        </m:ctrlPr>
                      </m:sSubPr>
                      <m:e>
                        <m:r>
                          <m:rPr>
                            <m:sty m:val="p"/>
                          </m:rPr>
                          <a:rPr lang="el-GR" i="1" smtClean="0">
                            <a:latin typeface="Cambria Math" panose="02040503050406030204" pitchFamily="18" charset="0"/>
                          </a:rPr>
                          <m:t>ϕ</m:t>
                        </m:r>
                      </m:e>
                      <m:sub>
                        <m:r>
                          <a:rPr lang="en-US" b="0" i="1" smtClean="0">
                            <a:latin typeface="Cambria Math" panose="02040503050406030204" pitchFamily="18" charset="0"/>
                          </a:rPr>
                          <m:t>𝑑𝑖𝑝𝑜𝑙𝑒</m:t>
                        </m:r>
                      </m:sub>
                    </m:sSub>
                  </m:oMath>
                </a14:m>
                <a:r>
                  <a:rPr lang="en-US" dirty="0"/>
                  <a:t> </a:t>
                </a:r>
                <a:br>
                  <a:rPr lang="en-US" dirty="0"/>
                </a:br>
                <a:endParaRPr lang="en-US" dirty="0"/>
              </a:p>
              <a:p>
                <a:pPr marL="285750" indent="-285750" algn="just">
                  <a:lnSpc>
                    <a:spcPct val="150000"/>
                  </a:lnSpc>
                  <a:buFont typeface="Wingdings" panose="05000000000000000000" pitchFamily="2" charset="2"/>
                  <a:buChar char="ü"/>
                </a:pPr>
                <a:r>
                  <a:rPr lang="en-US" dirty="0"/>
                  <a:t>Spin rotation of ~100 degree analytically is confirmed as sin(100) = 98.48 while final horizontal component of the spin has a magnitude of 98.48% from the tracking.   </a:t>
                </a:r>
              </a:p>
            </p:txBody>
          </p:sp>
        </mc:Choice>
        <mc:Fallback xmlns="">
          <p:sp>
            <p:nvSpPr>
              <p:cNvPr id="3" name="TextBox 2">
                <a:extLst>
                  <a:ext uri="{FF2B5EF4-FFF2-40B4-BE49-F238E27FC236}">
                    <a16:creationId xmlns:a16="http://schemas.microsoft.com/office/drawing/2014/main" id="{7CB24A96-DBB5-610B-5A71-DE2631A8A68F}"/>
                  </a:ext>
                </a:extLst>
              </p:cNvPr>
              <p:cNvSpPr txBox="1">
                <a:spLocks noRot="1" noChangeAspect="1" noMove="1" noResize="1" noEditPoints="1" noAdjustHandles="1" noChangeArrowheads="1" noChangeShapeType="1" noTextEdit="1"/>
              </p:cNvSpPr>
              <p:nvPr/>
            </p:nvSpPr>
            <p:spPr>
              <a:xfrm>
                <a:off x="6781799" y="1570132"/>
                <a:ext cx="4629151" cy="2194447"/>
              </a:xfrm>
              <a:prstGeom prst="rect">
                <a:avLst/>
              </a:prstGeom>
              <a:blipFill>
                <a:blip r:embed="rId4"/>
                <a:stretch>
                  <a:fillRect l="-2763" r="-3026" b="-555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B3741A1-3C75-2D51-5472-D302C909473B}"/>
              </a:ext>
            </a:extLst>
          </p:cNvPr>
          <p:cNvSpPr txBox="1"/>
          <p:nvPr/>
        </p:nvSpPr>
        <p:spPr>
          <a:xfrm>
            <a:off x="6600825" y="4117654"/>
            <a:ext cx="5362575" cy="923330"/>
          </a:xfrm>
          <a:prstGeom prst="rect">
            <a:avLst/>
          </a:prstGeom>
          <a:noFill/>
        </p:spPr>
        <p:txBody>
          <a:bodyPr wrap="square">
            <a:spAutoFit/>
          </a:bodyPr>
          <a:lstStyle/>
          <a:p>
            <a:pPr marL="285750" indent="-285750">
              <a:buFont typeface="Wingdings" panose="05000000000000000000" pitchFamily="2" charset="2"/>
              <a:buChar char="Ø"/>
            </a:pPr>
            <a:r>
              <a:rPr lang="en-US" dirty="0">
                <a:solidFill>
                  <a:srgbClr val="FFC000"/>
                </a:solidFill>
              </a:rPr>
              <a:t>Positron multi-particle beam (+spin) tracking from injector to the experiment halls (up to 11 GeV) is currently being prepared.  </a:t>
            </a:r>
          </a:p>
        </p:txBody>
      </p:sp>
    </p:spTree>
    <p:extLst>
      <p:ext uri="{BB962C8B-B14F-4D97-AF65-F5344CB8AC3E}">
        <p14:creationId xmlns:p14="http://schemas.microsoft.com/office/powerpoint/2010/main" val="180991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4EE29-6F6B-AE96-682F-8937785B04C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FA6CA34-F720-2C54-F6A3-81BF7DFE1E81}"/>
              </a:ext>
            </a:extLst>
          </p:cNvPr>
          <p:cNvSpPr>
            <a:spLocks noGrp="1"/>
          </p:cNvSpPr>
          <p:nvPr>
            <p:ph type="sldNum" sz="quarter" idx="12"/>
          </p:nvPr>
        </p:nvSpPr>
        <p:spPr>
          <a:xfrm>
            <a:off x="11738918" y="6554636"/>
            <a:ext cx="714877" cy="303364"/>
          </a:xfrm>
        </p:spPr>
        <p:txBody>
          <a:bodyPr/>
          <a:lstStyle/>
          <a:p>
            <a:fld id="{07E1C93C-5050-FC42-8F10-D22D4F119D13}" type="slidenum">
              <a:rPr lang="en-US" smtClean="0"/>
              <a:pPr/>
              <a:t>21</a:t>
            </a:fld>
            <a:endParaRPr lang="en-US" dirty="0"/>
          </a:p>
        </p:txBody>
      </p:sp>
      <p:sp>
        <p:nvSpPr>
          <p:cNvPr id="10" name="TextBox 9">
            <a:extLst>
              <a:ext uri="{FF2B5EF4-FFF2-40B4-BE49-F238E27FC236}">
                <a16:creationId xmlns:a16="http://schemas.microsoft.com/office/drawing/2014/main" id="{BBBE8CF4-80EE-6F88-139C-B8985246C7E8}"/>
              </a:ext>
            </a:extLst>
          </p:cNvPr>
          <p:cNvSpPr txBox="1"/>
          <p:nvPr/>
        </p:nvSpPr>
        <p:spPr>
          <a:xfrm>
            <a:off x="453080" y="827253"/>
            <a:ext cx="11491269" cy="1292662"/>
          </a:xfrm>
          <a:prstGeom prst="rect">
            <a:avLst/>
          </a:prstGeom>
          <a:noFill/>
        </p:spPr>
        <p:txBody>
          <a:bodyPr wrap="square">
            <a:spAutoFit/>
          </a:bodyPr>
          <a:lstStyle/>
          <a:p>
            <a:pPr marL="285750" indent="-285750">
              <a:buFont typeface="Wingdings" panose="05000000000000000000" pitchFamily="2" charset="2"/>
              <a:buChar char="Ø"/>
            </a:pPr>
            <a:r>
              <a:rPr lang="en-US" dirty="0">
                <a:solidFill>
                  <a:srgbClr val="0070C0"/>
                </a:solidFill>
              </a:rPr>
              <a:t>Preliminary Tracking with 100K particles to LERF to Hall C at pass 5, 2200 MeV per pass using Yves’ goal parameters on March 12, 2025.</a:t>
            </a:r>
          </a:p>
          <a:p>
            <a:pPr marL="742950" lvl="1" indent="-285750">
              <a:buFont typeface="Arial" panose="020B0604020202020204" pitchFamily="34" charset="0"/>
              <a:buChar char="•"/>
            </a:pPr>
            <a:r>
              <a:rPr lang="en-US" sz="1200" dirty="0"/>
              <a:t>MA1: MAXAMP,X_MAX=0.035,Y_MAX=0.025 (LERF to NL) </a:t>
            </a:r>
          </a:p>
          <a:p>
            <a:pPr marL="742950" lvl="1" indent="-285750">
              <a:buFont typeface="Arial" panose="020B0604020202020204" pitchFamily="34" charset="0"/>
              <a:buChar char="•"/>
            </a:pPr>
            <a:r>
              <a:rPr lang="en-US" sz="1200" dirty="0"/>
              <a:t>MA2: MAXAMP,X_MAX=0.025,Y_MAX=0.025 (NL to BSYA) </a:t>
            </a:r>
          </a:p>
          <a:p>
            <a:pPr marL="285750" indent="-285750">
              <a:buFont typeface="Wingdings" panose="05000000000000000000" pitchFamily="2" charset="2"/>
              <a:buChar char="Ø"/>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Transmission is 60.1% without any modification to Yves’s low-dispersion </a:t>
            </a:r>
            <a:r>
              <a:rPr lang="en-US" dirty="0">
                <a:solidFill>
                  <a:srgbClr val="FF0000"/>
                </a:solidFill>
                <a:latin typeface="Calibri" panose="020F0502020204030204"/>
              </a:rPr>
              <a:t>&amp;</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low-R56 Ce+BAF optics.</a:t>
            </a:r>
            <a:endParaRPr lang="en-US" sz="1200" dirty="0">
              <a:solidFill>
                <a:srgbClr val="FF0000"/>
              </a:solidFill>
            </a:endParaRPr>
          </a:p>
        </p:txBody>
      </p:sp>
      <p:sp>
        <p:nvSpPr>
          <p:cNvPr id="2" name="Title 1">
            <a:extLst>
              <a:ext uri="{FF2B5EF4-FFF2-40B4-BE49-F238E27FC236}">
                <a16:creationId xmlns:a16="http://schemas.microsoft.com/office/drawing/2014/main" id="{F5A9AD7D-183A-68D1-5BFA-775892B25188}"/>
              </a:ext>
            </a:extLst>
          </p:cNvPr>
          <p:cNvSpPr txBox="1">
            <a:spLocks/>
          </p:cNvSpPr>
          <p:nvPr/>
        </p:nvSpPr>
        <p:spPr>
          <a:xfrm>
            <a:off x="453081" y="2051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solidFill>
                  <a:srgbClr val="FF0000"/>
                </a:solidFill>
              </a:rPr>
              <a:t>3.1 – Multiparticle Tracking with 123 MeV e+ Beam to the Hall C: 11.2 GeV  </a:t>
            </a:r>
            <a:endParaRPr lang="en-US" i="1" dirty="0">
              <a:solidFill>
                <a:srgbClr val="FF0000"/>
              </a:solidFill>
            </a:endParaRPr>
          </a:p>
        </p:txBody>
      </p:sp>
      <p:pic>
        <p:nvPicPr>
          <p:cNvPr id="8" name="Picture 7">
            <a:extLst>
              <a:ext uri="{FF2B5EF4-FFF2-40B4-BE49-F238E27FC236}">
                <a16:creationId xmlns:a16="http://schemas.microsoft.com/office/drawing/2014/main" id="{49BD2E54-22CB-618C-5329-A425A4C393B2}"/>
              </a:ext>
            </a:extLst>
          </p:cNvPr>
          <p:cNvPicPr>
            <a:picLocks noChangeAspect="1"/>
          </p:cNvPicPr>
          <p:nvPr/>
        </p:nvPicPr>
        <p:blipFill>
          <a:blip r:embed="rId2"/>
          <a:stretch>
            <a:fillRect/>
          </a:stretch>
        </p:blipFill>
        <p:spPr>
          <a:xfrm>
            <a:off x="8478581" y="2254552"/>
            <a:ext cx="3260337" cy="2255307"/>
          </a:xfrm>
          <a:prstGeom prst="rect">
            <a:avLst/>
          </a:prstGeom>
        </p:spPr>
      </p:pic>
      <p:pic>
        <p:nvPicPr>
          <p:cNvPr id="11" name="Picture 10">
            <a:extLst>
              <a:ext uri="{FF2B5EF4-FFF2-40B4-BE49-F238E27FC236}">
                <a16:creationId xmlns:a16="http://schemas.microsoft.com/office/drawing/2014/main" id="{B0DC097F-9BD6-51A2-1292-A62D81A4AB3C}"/>
              </a:ext>
            </a:extLst>
          </p:cNvPr>
          <p:cNvPicPr>
            <a:picLocks noChangeAspect="1"/>
          </p:cNvPicPr>
          <p:nvPr/>
        </p:nvPicPr>
        <p:blipFill>
          <a:blip r:embed="rId3"/>
          <a:stretch>
            <a:fillRect/>
          </a:stretch>
        </p:blipFill>
        <p:spPr>
          <a:xfrm>
            <a:off x="5145110" y="4533961"/>
            <a:ext cx="3221178" cy="2231139"/>
          </a:xfrm>
          <a:prstGeom prst="rect">
            <a:avLst/>
          </a:prstGeom>
        </p:spPr>
      </p:pic>
      <p:pic>
        <p:nvPicPr>
          <p:cNvPr id="13" name="Picture 12">
            <a:extLst>
              <a:ext uri="{FF2B5EF4-FFF2-40B4-BE49-F238E27FC236}">
                <a16:creationId xmlns:a16="http://schemas.microsoft.com/office/drawing/2014/main" id="{0DF55009-2B06-4195-A955-3860F32DEA96}"/>
              </a:ext>
            </a:extLst>
          </p:cNvPr>
          <p:cNvPicPr>
            <a:picLocks noChangeAspect="1"/>
          </p:cNvPicPr>
          <p:nvPr/>
        </p:nvPicPr>
        <p:blipFill>
          <a:blip r:embed="rId4"/>
          <a:stretch>
            <a:fillRect/>
          </a:stretch>
        </p:blipFill>
        <p:spPr>
          <a:xfrm>
            <a:off x="5145110" y="2254552"/>
            <a:ext cx="3221177" cy="2255307"/>
          </a:xfrm>
          <a:prstGeom prst="rect">
            <a:avLst/>
          </a:prstGeom>
        </p:spPr>
      </p:pic>
      <p:pic>
        <p:nvPicPr>
          <p:cNvPr id="20" name="Picture 19">
            <a:extLst>
              <a:ext uri="{FF2B5EF4-FFF2-40B4-BE49-F238E27FC236}">
                <a16:creationId xmlns:a16="http://schemas.microsoft.com/office/drawing/2014/main" id="{E749ABBD-A613-B9BC-58C8-C6901B99110A}"/>
              </a:ext>
            </a:extLst>
          </p:cNvPr>
          <p:cNvPicPr>
            <a:picLocks noChangeAspect="1"/>
          </p:cNvPicPr>
          <p:nvPr/>
        </p:nvPicPr>
        <p:blipFill>
          <a:blip r:embed="rId5"/>
          <a:stretch>
            <a:fillRect/>
          </a:stretch>
        </p:blipFill>
        <p:spPr>
          <a:xfrm>
            <a:off x="8478580" y="4534321"/>
            <a:ext cx="3260338" cy="2254947"/>
          </a:xfrm>
          <a:prstGeom prst="rect">
            <a:avLst/>
          </a:prstGeom>
        </p:spPr>
      </p:pic>
      <p:graphicFrame>
        <p:nvGraphicFramePr>
          <p:cNvPr id="7" name="Table 6">
            <a:extLst>
              <a:ext uri="{FF2B5EF4-FFF2-40B4-BE49-F238E27FC236}">
                <a16:creationId xmlns:a16="http://schemas.microsoft.com/office/drawing/2014/main" id="{C9819622-42CD-FACD-DBCF-75605B92E5ED}"/>
              </a:ext>
            </a:extLst>
          </p:cNvPr>
          <p:cNvGraphicFramePr>
            <a:graphicFrameLocks noGrp="1"/>
          </p:cNvGraphicFramePr>
          <p:nvPr>
            <p:extLst>
              <p:ext uri="{D42A27DB-BD31-4B8C-83A1-F6EECF244321}">
                <p14:modId xmlns:p14="http://schemas.microsoft.com/office/powerpoint/2010/main" val="3242139140"/>
              </p:ext>
            </p:extLst>
          </p:nvPr>
        </p:nvGraphicFramePr>
        <p:xfrm>
          <a:off x="589220" y="3120243"/>
          <a:ext cx="3124200" cy="2533650"/>
        </p:xfrm>
        <a:graphic>
          <a:graphicData uri="http://schemas.openxmlformats.org/drawingml/2006/table">
            <a:tbl>
              <a:tblPr/>
              <a:tblGrid>
                <a:gridCol w="1590675">
                  <a:extLst>
                    <a:ext uri="{9D8B030D-6E8A-4147-A177-3AD203B41FA5}">
                      <a16:colId xmlns:a16="http://schemas.microsoft.com/office/drawing/2014/main" val="1768983922"/>
                    </a:ext>
                  </a:extLst>
                </a:gridCol>
                <a:gridCol w="762000">
                  <a:extLst>
                    <a:ext uri="{9D8B030D-6E8A-4147-A177-3AD203B41FA5}">
                      <a16:colId xmlns:a16="http://schemas.microsoft.com/office/drawing/2014/main" val="134549839"/>
                    </a:ext>
                  </a:extLst>
                </a:gridCol>
                <a:gridCol w="771525">
                  <a:extLst>
                    <a:ext uri="{9D8B030D-6E8A-4147-A177-3AD203B41FA5}">
                      <a16:colId xmlns:a16="http://schemas.microsoft.com/office/drawing/2014/main" val="1124185620"/>
                    </a:ext>
                  </a:extLst>
                </a:gridCol>
              </a:tblGrid>
              <a:tr h="361950">
                <a:tc>
                  <a:txBody>
                    <a:bodyPr/>
                    <a:lstStyle/>
                    <a:p>
                      <a:pPr algn="l" fontAlgn="auto">
                        <a:lnSpc>
                          <a:spcPts val="1950"/>
                        </a:lnSpc>
                      </a:pPr>
                      <a:r>
                        <a:rPr lang="en-US" sz="1600" b="1" i="0">
                          <a:solidFill>
                            <a:srgbClr val="FFFFFF"/>
                          </a:solidFill>
                          <a:effectLst/>
                          <a:latin typeface="Calibri" panose="020F0502020204030204" pitchFamily="34" charset="0"/>
                        </a:rPr>
                        <a:t>​</a:t>
                      </a: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solidFill>
                      <a:srgbClr val="BE1D1D"/>
                    </a:solidFill>
                  </a:tcPr>
                </a:tc>
                <a:tc>
                  <a:txBody>
                    <a:bodyPr/>
                    <a:lstStyle/>
                    <a:p>
                      <a:pPr algn="ctr" fontAlgn="base">
                        <a:lnSpc>
                          <a:spcPts val="1950"/>
                        </a:lnSpc>
                      </a:pPr>
                      <a:r>
                        <a:rPr lang="en-US" sz="1600" b="1" i="0" dirty="0">
                          <a:solidFill>
                            <a:srgbClr val="FFFFFF"/>
                          </a:solidFill>
                          <a:effectLst/>
                          <a:latin typeface="Calibri" panose="020F0502020204030204" pitchFamily="34" charset="0"/>
                        </a:rPr>
                        <a:t>Simul.​</a:t>
                      </a:r>
                      <a:endParaRPr lang="en-US" b="1" i="0" dirty="0">
                        <a:solidFill>
                          <a:srgbClr val="FFFFFF"/>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solidFill>
                      <a:srgbClr val="BE1D1D"/>
                    </a:solidFill>
                  </a:tcPr>
                </a:tc>
                <a:tc>
                  <a:txBody>
                    <a:bodyPr/>
                    <a:lstStyle/>
                    <a:p>
                      <a:pPr algn="ctr" fontAlgn="base">
                        <a:lnSpc>
                          <a:spcPts val="1950"/>
                        </a:lnSpc>
                      </a:pPr>
                      <a:r>
                        <a:rPr lang="en-US" sz="1600" b="1" i="0">
                          <a:solidFill>
                            <a:srgbClr val="FFFFFF"/>
                          </a:solidFill>
                          <a:effectLst/>
                          <a:latin typeface="Calibri" panose="020F0502020204030204" pitchFamily="34" charset="0"/>
                        </a:rPr>
                        <a:t>Goal​</a:t>
                      </a:r>
                      <a:endParaRPr lang="en-US" b="1" i="0">
                        <a:solidFill>
                          <a:srgbClr val="FFFFFF"/>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solidFill>
                      <a:srgbClr val="BE1D1D"/>
                    </a:solidFill>
                  </a:tcPr>
                </a:tc>
                <a:extLst>
                  <a:ext uri="{0D108BD9-81ED-4DB2-BD59-A6C34878D82A}">
                    <a16:rowId xmlns:a16="http://schemas.microsoft.com/office/drawing/2014/main" val="1615520197"/>
                  </a:ext>
                </a:extLst>
              </a:tr>
              <a:tr h="361950">
                <a:tc>
                  <a:txBody>
                    <a:bodyPr/>
                    <a:lstStyle/>
                    <a:p>
                      <a:pPr algn="l" fontAlgn="base">
                        <a:lnSpc>
                          <a:spcPts val="1950"/>
                        </a:lnSpc>
                      </a:pPr>
                      <a:r>
                        <a:rPr lang="en-US" sz="1600" b="0" i="0">
                          <a:solidFill>
                            <a:srgbClr val="000000"/>
                          </a:solidFill>
                          <a:effectLst/>
                          <a:latin typeface="Calibri" panose="020F0502020204030204" pitchFamily="34" charset="0"/>
                        </a:rPr>
                        <a:t>Energy [MeV]​</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E8CCCC"/>
                    </a:solidFill>
                  </a:tcPr>
                </a:tc>
                <a:tc gridSpan="2">
                  <a:txBody>
                    <a:bodyPr/>
                    <a:lstStyle/>
                    <a:p>
                      <a:pPr algn="ctr" fontAlgn="base">
                        <a:lnSpc>
                          <a:spcPts val="1950"/>
                        </a:lnSpc>
                      </a:pPr>
                      <a:r>
                        <a:rPr lang="en-US" sz="1600" b="0" i="0">
                          <a:solidFill>
                            <a:srgbClr val="000000"/>
                          </a:solidFill>
                          <a:effectLst/>
                          <a:latin typeface="Calibri" panose="020F0502020204030204" pitchFamily="34" charset="0"/>
                        </a:rPr>
                        <a:t>123​</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E8CCCC"/>
                    </a:solidFill>
                  </a:tcPr>
                </a:tc>
                <a:tc hMerge="1">
                  <a:txBody>
                    <a:bodyPr/>
                    <a:lstStyle/>
                    <a:p>
                      <a:endParaRPr lang="en-US"/>
                    </a:p>
                  </a:txBody>
                  <a:tcPr/>
                </a:tc>
                <a:extLst>
                  <a:ext uri="{0D108BD9-81ED-4DB2-BD59-A6C34878D82A}">
                    <a16:rowId xmlns:a16="http://schemas.microsoft.com/office/drawing/2014/main" val="3978514533"/>
                  </a:ext>
                </a:extLst>
              </a:tr>
              <a:tr h="361950">
                <a:tc>
                  <a:txBody>
                    <a:bodyPr/>
                    <a:lstStyle/>
                    <a:p>
                      <a:pPr algn="l" fontAlgn="base">
                        <a:lnSpc>
                          <a:spcPts val="1950"/>
                        </a:lnSpc>
                      </a:pPr>
                      <a:r>
                        <a:rPr lang="en-US" sz="1600" b="0" i="0">
                          <a:solidFill>
                            <a:srgbClr val="000000"/>
                          </a:solidFill>
                          <a:effectLst/>
                          <a:latin typeface="Calibri" panose="020F0502020204030204" pitchFamily="34" charset="0"/>
                        </a:rPr>
                        <a:t>Current [nA]​</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4E7E7"/>
                    </a:solidFill>
                  </a:tcPr>
                </a:tc>
                <a:tc>
                  <a:txBody>
                    <a:bodyPr/>
                    <a:lstStyle/>
                    <a:p>
                      <a:pPr algn="ctr" fontAlgn="base">
                        <a:lnSpc>
                          <a:spcPts val="1950"/>
                        </a:lnSpc>
                      </a:pPr>
                      <a:r>
                        <a:rPr lang="en-US" sz="1600" b="0" i="0">
                          <a:solidFill>
                            <a:srgbClr val="008000"/>
                          </a:solidFill>
                          <a:effectLst/>
                          <a:latin typeface="Calibri" panose="020F0502020204030204" pitchFamily="34" charset="0"/>
                        </a:rPr>
                        <a:t>170</a:t>
                      </a:r>
                      <a:r>
                        <a:rPr lang="en-US" sz="1600" b="0" i="0">
                          <a:solidFill>
                            <a:srgbClr val="000000"/>
                          </a:solidFill>
                          <a:effectLst/>
                          <a:latin typeface="Calibri" panose="020F0502020204030204" pitchFamily="34" charset="0"/>
                        </a:rPr>
                        <a:t>​</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4E7E7"/>
                    </a:solidFill>
                  </a:tcPr>
                </a:tc>
                <a:tc>
                  <a:txBody>
                    <a:bodyPr/>
                    <a:lstStyle/>
                    <a:p>
                      <a:pPr algn="ctr" fontAlgn="base">
                        <a:lnSpc>
                          <a:spcPts val="1950"/>
                        </a:lnSpc>
                      </a:pPr>
                      <a:r>
                        <a:rPr lang="en-US" sz="1600" b="0" i="0">
                          <a:solidFill>
                            <a:srgbClr val="000000"/>
                          </a:solidFill>
                          <a:effectLst/>
                          <a:latin typeface="Calibri" panose="020F0502020204030204" pitchFamily="34" charset="0"/>
                        </a:rPr>
                        <a:t>&gt; 50​</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4E7E7"/>
                    </a:solidFill>
                  </a:tcPr>
                </a:tc>
                <a:extLst>
                  <a:ext uri="{0D108BD9-81ED-4DB2-BD59-A6C34878D82A}">
                    <a16:rowId xmlns:a16="http://schemas.microsoft.com/office/drawing/2014/main" val="141139200"/>
                  </a:ext>
                </a:extLst>
              </a:tr>
              <a:tr h="361950">
                <a:tc>
                  <a:txBody>
                    <a:bodyPr/>
                    <a:lstStyle/>
                    <a:p>
                      <a:pPr algn="l" fontAlgn="base">
                        <a:lnSpc>
                          <a:spcPts val="1950"/>
                        </a:lnSpc>
                      </a:pPr>
                      <a:r>
                        <a:rPr lang="en-US" sz="1600" b="0" i="0">
                          <a:solidFill>
                            <a:srgbClr val="000000"/>
                          </a:solidFill>
                          <a:effectLst/>
                          <a:latin typeface="Calibri" panose="020F0502020204030204" pitchFamily="34" charset="0"/>
                        </a:rPr>
                        <a:t>Polarization [%]​</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E8CCCC"/>
                    </a:solidFill>
                  </a:tcPr>
                </a:tc>
                <a:tc>
                  <a:txBody>
                    <a:bodyPr/>
                    <a:lstStyle/>
                    <a:p>
                      <a:pPr algn="ctr" fontAlgn="base">
                        <a:lnSpc>
                          <a:spcPts val="1950"/>
                        </a:lnSpc>
                      </a:pPr>
                      <a:r>
                        <a:rPr lang="en-US" sz="1600" b="0" i="0">
                          <a:solidFill>
                            <a:srgbClr val="008000"/>
                          </a:solidFill>
                          <a:effectLst/>
                          <a:latin typeface="Calibri" panose="020F0502020204030204" pitchFamily="34" charset="0"/>
                        </a:rPr>
                        <a:t>65</a:t>
                      </a:r>
                      <a:r>
                        <a:rPr lang="en-US" sz="1600" b="0" i="0">
                          <a:solidFill>
                            <a:srgbClr val="000000"/>
                          </a:solidFill>
                          <a:effectLst/>
                          <a:latin typeface="Calibri" panose="020F0502020204030204" pitchFamily="34" charset="0"/>
                        </a:rPr>
                        <a:t>​</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E8CCCC"/>
                    </a:solidFill>
                  </a:tcPr>
                </a:tc>
                <a:tc>
                  <a:txBody>
                    <a:bodyPr/>
                    <a:lstStyle/>
                    <a:p>
                      <a:pPr algn="ctr" fontAlgn="base">
                        <a:lnSpc>
                          <a:spcPts val="1950"/>
                        </a:lnSpc>
                      </a:pPr>
                      <a:r>
                        <a:rPr lang="en-US" sz="1600" b="0" i="0">
                          <a:solidFill>
                            <a:srgbClr val="000000"/>
                          </a:solidFill>
                          <a:effectLst/>
                          <a:latin typeface="Calibri" panose="020F0502020204030204" pitchFamily="34" charset="0"/>
                        </a:rPr>
                        <a:t>&gt; 60​</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E8CCCC"/>
                    </a:solidFill>
                  </a:tcPr>
                </a:tc>
                <a:extLst>
                  <a:ext uri="{0D108BD9-81ED-4DB2-BD59-A6C34878D82A}">
                    <a16:rowId xmlns:a16="http://schemas.microsoft.com/office/drawing/2014/main" val="1616109999"/>
                  </a:ext>
                </a:extLst>
              </a:tr>
              <a:tr h="361950">
                <a:tc>
                  <a:txBody>
                    <a:bodyPr/>
                    <a:lstStyle/>
                    <a:p>
                      <a:pPr algn="l" fontAlgn="base">
                        <a:lnSpc>
                          <a:spcPts val="1950"/>
                        </a:lnSpc>
                      </a:pPr>
                      <a:r>
                        <a:rPr lang="en-US" sz="1600" b="0" i="0">
                          <a:solidFill>
                            <a:srgbClr val="000000"/>
                          </a:solidFill>
                          <a:effectLst/>
                          <a:latin typeface="Calibri" panose="020F0502020204030204" pitchFamily="34" charset="0"/>
                        </a:rPr>
                        <a:t>[%]​</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4E7E7"/>
                    </a:solidFill>
                  </a:tcPr>
                </a:tc>
                <a:tc>
                  <a:txBody>
                    <a:bodyPr/>
                    <a:lstStyle/>
                    <a:p>
                      <a:pPr algn="ctr" fontAlgn="base">
                        <a:lnSpc>
                          <a:spcPts val="1950"/>
                        </a:lnSpc>
                      </a:pPr>
                      <a:r>
                        <a:rPr lang="en-US" sz="1600" b="0" i="0">
                          <a:solidFill>
                            <a:srgbClr val="008000"/>
                          </a:solidFill>
                          <a:effectLst/>
                          <a:latin typeface="Calibri" panose="020F0502020204030204" pitchFamily="34" charset="0"/>
                        </a:rPr>
                        <a:t>0.6</a:t>
                      </a:r>
                      <a:r>
                        <a:rPr lang="en-US" sz="1600" b="0" i="0">
                          <a:solidFill>
                            <a:srgbClr val="000000"/>
                          </a:solidFill>
                          <a:effectLst/>
                          <a:latin typeface="Calibri" panose="020F0502020204030204" pitchFamily="34" charset="0"/>
                        </a:rPr>
                        <a:t>​</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4E7E7"/>
                    </a:solidFill>
                  </a:tcPr>
                </a:tc>
                <a:tc>
                  <a:txBody>
                    <a:bodyPr/>
                    <a:lstStyle/>
                    <a:p>
                      <a:pPr algn="ctr" fontAlgn="base">
                        <a:lnSpc>
                          <a:spcPts val="1950"/>
                        </a:lnSpc>
                      </a:pPr>
                      <a:r>
                        <a:rPr lang="en-US" sz="1600" b="0" i="0">
                          <a:solidFill>
                            <a:srgbClr val="000000"/>
                          </a:solidFill>
                          <a:effectLst/>
                          <a:latin typeface="Calibri" panose="020F0502020204030204" pitchFamily="34" charset="0"/>
                        </a:rPr>
                        <a:t>&lt; 1​</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4E7E7"/>
                    </a:solidFill>
                  </a:tcPr>
                </a:tc>
                <a:extLst>
                  <a:ext uri="{0D108BD9-81ED-4DB2-BD59-A6C34878D82A}">
                    <a16:rowId xmlns:a16="http://schemas.microsoft.com/office/drawing/2014/main" val="892725603"/>
                  </a:ext>
                </a:extLst>
              </a:tr>
              <a:tr h="361950">
                <a:tc>
                  <a:txBody>
                    <a:bodyPr/>
                    <a:lstStyle/>
                    <a:p>
                      <a:pPr algn="l" fontAlgn="base">
                        <a:lnSpc>
                          <a:spcPts val="1950"/>
                        </a:lnSpc>
                      </a:pPr>
                      <a:r>
                        <a:rPr lang="en-US" sz="1600" b="0" i="0">
                          <a:solidFill>
                            <a:srgbClr val="000000"/>
                          </a:solidFill>
                          <a:effectLst/>
                          <a:latin typeface="Calibri" panose="020F0502020204030204" pitchFamily="34" charset="0"/>
                        </a:rPr>
                        <a:t>[ps]​</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E8CCCC"/>
                    </a:solidFill>
                  </a:tcPr>
                </a:tc>
                <a:tc>
                  <a:txBody>
                    <a:bodyPr/>
                    <a:lstStyle/>
                    <a:p>
                      <a:pPr algn="ctr" fontAlgn="base">
                        <a:lnSpc>
                          <a:spcPts val="1950"/>
                        </a:lnSpc>
                      </a:pPr>
                      <a:r>
                        <a:rPr lang="en-US" sz="1600" b="0" i="0">
                          <a:solidFill>
                            <a:srgbClr val="008000"/>
                          </a:solidFill>
                          <a:effectLst/>
                          <a:latin typeface="Calibri" panose="020F0502020204030204" pitchFamily="34" charset="0"/>
                        </a:rPr>
                        <a:t>2</a:t>
                      </a:r>
                      <a:r>
                        <a:rPr lang="en-US" sz="1600" b="0" i="0">
                          <a:solidFill>
                            <a:srgbClr val="000000"/>
                          </a:solidFill>
                          <a:effectLst/>
                          <a:latin typeface="Calibri" panose="020F0502020204030204" pitchFamily="34" charset="0"/>
                        </a:rPr>
                        <a:t>​</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E8CCCC"/>
                    </a:solidFill>
                  </a:tcPr>
                </a:tc>
                <a:tc>
                  <a:txBody>
                    <a:bodyPr/>
                    <a:lstStyle/>
                    <a:p>
                      <a:pPr algn="ctr" fontAlgn="base">
                        <a:lnSpc>
                          <a:spcPts val="1950"/>
                        </a:lnSpc>
                      </a:pPr>
                      <a:r>
                        <a:rPr lang="en-US" sz="1600" b="0" i="0">
                          <a:solidFill>
                            <a:srgbClr val="000000"/>
                          </a:solidFill>
                          <a:effectLst/>
                          <a:latin typeface="Calibri" panose="020F0502020204030204" pitchFamily="34" charset="0"/>
                        </a:rPr>
                        <a:t>&lt; 4​</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E8CCCC"/>
                    </a:solidFill>
                  </a:tcPr>
                </a:tc>
                <a:extLst>
                  <a:ext uri="{0D108BD9-81ED-4DB2-BD59-A6C34878D82A}">
                    <a16:rowId xmlns:a16="http://schemas.microsoft.com/office/drawing/2014/main" val="1224716528"/>
                  </a:ext>
                </a:extLst>
              </a:tr>
              <a:tr h="361950">
                <a:tc>
                  <a:txBody>
                    <a:bodyPr/>
                    <a:lstStyle/>
                    <a:p>
                      <a:pPr algn="l" fontAlgn="base">
                        <a:lnSpc>
                          <a:spcPts val="1950"/>
                        </a:lnSpc>
                      </a:pPr>
                      <a:r>
                        <a:rPr lang="en-US" sz="1600" b="0" i="0">
                          <a:solidFill>
                            <a:srgbClr val="000000"/>
                          </a:solidFill>
                          <a:effectLst/>
                          <a:latin typeface="Calibri" panose="020F0502020204030204" pitchFamily="34" charset="0"/>
                        </a:rPr>
                        <a:t>[m·rad]​</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4E7E7"/>
                    </a:solidFill>
                  </a:tcPr>
                </a:tc>
                <a:tc>
                  <a:txBody>
                    <a:bodyPr/>
                    <a:lstStyle/>
                    <a:p>
                      <a:pPr algn="ctr" fontAlgn="base">
                        <a:lnSpc>
                          <a:spcPts val="1950"/>
                        </a:lnSpc>
                      </a:pPr>
                      <a:r>
                        <a:rPr lang="en-US" sz="1600" b="0" i="0">
                          <a:solidFill>
                            <a:srgbClr val="C00000"/>
                          </a:solidFill>
                          <a:effectLst/>
                          <a:latin typeface="Calibri" panose="020F0502020204030204" pitchFamily="34" charset="0"/>
                        </a:rPr>
                        <a:t>1.5e-3</a:t>
                      </a:r>
                      <a:r>
                        <a:rPr lang="en-US" sz="1600" b="0" i="0">
                          <a:solidFill>
                            <a:srgbClr val="000000"/>
                          </a:solidFill>
                          <a:effectLst/>
                          <a:latin typeface="Calibri" panose="020F0502020204030204" pitchFamily="34" charset="0"/>
                        </a:rPr>
                        <a:t>​</a:t>
                      </a:r>
                      <a:endParaRPr lang="en-US" b="0" i="0">
                        <a:solidFill>
                          <a:srgbClr val="000000"/>
                        </a:solidFill>
                        <a:effectLs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4E7E7"/>
                    </a:solidFill>
                  </a:tcPr>
                </a:tc>
                <a:tc>
                  <a:txBody>
                    <a:bodyPr/>
                    <a:lstStyle/>
                    <a:p>
                      <a:pPr algn="ctr" fontAlgn="base">
                        <a:lnSpc>
                          <a:spcPts val="1950"/>
                        </a:lnSpc>
                      </a:pPr>
                      <a:r>
                        <a:rPr lang="en-US" sz="1600" b="0" i="0" dirty="0">
                          <a:solidFill>
                            <a:srgbClr val="000000"/>
                          </a:solidFill>
                          <a:effectLst/>
                          <a:latin typeface="Calibri" panose="020F0502020204030204" pitchFamily="34" charset="0"/>
                        </a:rPr>
                        <a:t>&lt; 4e-5</a:t>
                      </a:r>
                      <a:r>
                        <a:rPr lang="en-US" sz="1600" b="0" i="0" dirty="0">
                          <a:solidFill>
                            <a:srgbClr val="000000"/>
                          </a:solidFill>
                          <a:effectLst/>
                          <a:highlight>
                            <a:srgbClr val="FFFF00"/>
                          </a:highlight>
                          <a:latin typeface="Calibri" panose="020F0502020204030204" pitchFamily="34" charset="0"/>
                        </a:rPr>
                        <a:t>​</a:t>
                      </a:r>
                      <a:endParaRPr lang="en-US" b="0" i="0" dirty="0">
                        <a:solidFill>
                          <a:srgbClr val="000000"/>
                        </a:solidFill>
                        <a:effectLst/>
                        <a:highlight>
                          <a:srgbClr val="FFFF00"/>
                        </a:highlight>
                      </a:endParaRPr>
                    </a:p>
                  </a:txBody>
                  <a:tcPr anchor="ct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4E7E7"/>
                    </a:solidFill>
                  </a:tcPr>
                </a:tc>
                <a:extLst>
                  <a:ext uri="{0D108BD9-81ED-4DB2-BD59-A6C34878D82A}">
                    <a16:rowId xmlns:a16="http://schemas.microsoft.com/office/drawing/2014/main" val="1294716226"/>
                  </a:ext>
                </a:extLst>
              </a:tr>
            </a:tbl>
          </a:graphicData>
        </a:graphic>
      </p:graphicFrame>
      <p:sp>
        <p:nvSpPr>
          <p:cNvPr id="9" name="Rectangle 2">
            <a:extLst>
              <a:ext uri="{FF2B5EF4-FFF2-40B4-BE49-F238E27FC236}">
                <a16:creationId xmlns:a16="http://schemas.microsoft.com/office/drawing/2014/main" id="{683B3D92-B427-3174-B74D-02F5B78FAFAF}"/>
              </a:ext>
            </a:extLst>
          </p:cNvPr>
          <p:cNvSpPr>
            <a:spLocks noChangeArrowheads="1"/>
          </p:cNvSpPr>
          <p:nvPr/>
        </p:nvSpPr>
        <p:spPr bwMode="auto">
          <a:xfrm>
            <a:off x="4533900" y="27352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Box 29">
            <a:extLst>
              <a:ext uri="{FF2B5EF4-FFF2-40B4-BE49-F238E27FC236}">
                <a16:creationId xmlns:a16="http://schemas.microsoft.com/office/drawing/2014/main" id="{E40A2F8C-1C86-4D3F-A2F6-47D7DD60028E}"/>
              </a:ext>
            </a:extLst>
          </p:cNvPr>
          <p:cNvSpPr txBox="1"/>
          <p:nvPr/>
        </p:nvSpPr>
        <p:spPr>
          <a:xfrm>
            <a:off x="453081" y="2565986"/>
            <a:ext cx="3264242"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latin typeface="Arial" panose="020B0604020202020204" pitchFamily="34" charset="0"/>
                <a:cs typeface="Arial" panose="020B0604020202020204" pitchFamily="34" charset="0"/>
              </a:rPr>
              <a:t>S. Habet, PhD Thesis, Dec 2023</a:t>
            </a:r>
          </a:p>
        </p:txBody>
      </p:sp>
      <p:sp>
        <p:nvSpPr>
          <p:cNvPr id="14" name="TextBox 29">
            <a:extLst>
              <a:ext uri="{FF2B5EF4-FFF2-40B4-BE49-F238E27FC236}">
                <a16:creationId xmlns:a16="http://schemas.microsoft.com/office/drawing/2014/main" id="{F3AA5D21-1105-263E-3ACB-C68D780BE284}"/>
              </a:ext>
            </a:extLst>
          </p:cNvPr>
          <p:cNvSpPr txBox="1"/>
          <p:nvPr/>
        </p:nvSpPr>
        <p:spPr>
          <a:xfrm>
            <a:off x="348306" y="6030747"/>
            <a:ext cx="406474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latin typeface="Arial" panose="020B0604020202020204" pitchFamily="34" charset="0"/>
                <a:cs typeface="Arial" panose="020B0604020202020204" pitchFamily="34" charset="0"/>
              </a:rPr>
              <a:t>Follow A. Ushakov’s talk on positron parameters 03.25.2025</a:t>
            </a:r>
          </a:p>
        </p:txBody>
      </p:sp>
    </p:spTree>
    <p:extLst>
      <p:ext uri="{BB962C8B-B14F-4D97-AF65-F5344CB8AC3E}">
        <p14:creationId xmlns:p14="http://schemas.microsoft.com/office/powerpoint/2010/main" val="152204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par>
                                <p:cTn id="8" presetID="16" presetClass="entr" presetSubtype="37"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par>
                                <p:cTn id="11" presetID="16" presetClass="entr" presetSubtype="37"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par>
                                <p:cTn id="14" presetID="16" presetClass="entr" presetSubtype="37"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outVertic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F9C13-686B-7A43-B192-308D957423D3}"/>
              </a:ext>
            </a:extLst>
          </p:cNvPr>
          <p:cNvSpPr>
            <a:spLocks noGrp="1"/>
          </p:cNvSpPr>
          <p:nvPr>
            <p:ph type="title"/>
          </p:nvPr>
        </p:nvSpPr>
        <p:spPr/>
        <p:txBody>
          <a:bodyPr/>
          <a:lstStyle/>
          <a:p>
            <a:r>
              <a:rPr lang="en-US" dirty="0">
                <a:solidFill>
                  <a:srgbClr val="00B050"/>
                </a:solidFill>
              </a:rPr>
              <a:t>Conclusion</a:t>
            </a:r>
            <a:r>
              <a:rPr lang="en-US" dirty="0"/>
              <a:t> </a:t>
            </a:r>
            <a:r>
              <a:rPr lang="en-US" dirty="0">
                <a:solidFill>
                  <a:srgbClr val="FF0000"/>
                </a:solidFill>
              </a:rPr>
              <a:t>&amp; Outlook </a:t>
            </a:r>
          </a:p>
        </p:txBody>
      </p:sp>
      <p:sp>
        <p:nvSpPr>
          <p:cNvPr id="5" name="Slide Number Placeholder 4">
            <a:extLst>
              <a:ext uri="{FF2B5EF4-FFF2-40B4-BE49-F238E27FC236}">
                <a16:creationId xmlns:a16="http://schemas.microsoft.com/office/drawing/2014/main" id="{581DD0A4-D666-1B45-BF9E-BFCE84DB8B54}"/>
              </a:ext>
            </a:extLst>
          </p:cNvPr>
          <p:cNvSpPr>
            <a:spLocks noGrp="1"/>
          </p:cNvSpPr>
          <p:nvPr>
            <p:ph type="sldNum" sz="quarter" idx="12"/>
          </p:nvPr>
        </p:nvSpPr>
        <p:spPr>
          <a:xfrm>
            <a:off x="5738562" y="6467336"/>
            <a:ext cx="714877" cy="303364"/>
          </a:xfrm>
        </p:spPr>
        <p:txBody>
          <a:bodyPr/>
          <a:lstStyle/>
          <a:p>
            <a:fld id="{07E1C93C-5050-FC42-8F10-D22D4F119D13}" type="slidenum">
              <a:rPr lang="en-US" smtClean="0"/>
              <a:pPr/>
              <a:t>22</a:t>
            </a:fld>
            <a:endParaRPr lang="en-US"/>
          </a:p>
        </p:txBody>
      </p:sp>
      <p:sp>
        <p:nvSpPr>
          <p:cNvPr id="7" name="Footer Placeholder 3">
            <a:extLst>
              <a:ext uri="{FF2B5EF4-FFF2-40B4-BE49-F238E27FC236}">
                <a16:creationId xmlns:a16="http://schemas.microsoft.com/office/drawing/2014/main" id="{E3D737A0-EDCC-4FD4-9F8A-479F7DE7AB9B}"/>
              </a:ext>
            </a:extLst>
          </p:cNvPr>
          <p:cNvSpPr>
            <a:spLocks noGrp="1"/>
          </p:cNvSpPr>
          <p:nvPr>
            <p:ph type="ftr" sz="quarter" idx="11"/>
          </p:nvPr>
        </p:nvSpPr>
        <p:spPr>
          <a:xfrm>
            <a:off x="2187299" y="6181431"/>
            <a:ext cx="8166376" cy="311322"/>
          </a:xfrm>
        </p:spPr>
        <p:txBody>
          <a:bodyPr/>
          <a:lstStyle/>
          <a:p>
            <a:r>
              <a:rPr lang="en-US" sz="1600" dirty="0">
                <a:latin typeface="+mn-lt"/>
              </a:rPr>
              <a:t>S. Ogur, et al “</a:t>
            </a:r>
            <a:r>
              <a:rPr lang="en-US" sz="1600" dirty="0">
                <a:solidFill>
                  <a:srgbClr val="FF0000"/>
                </a:solidFill>
                <a:effectLst/>
                <a:latin typeface="+mn-lt"/>
                <a:ea typeface="Aptos" panose="020B0004020202020204" pitchFamily="34" charset="0"/>
                <a:cs typeface="Aptos" panose="020B0004020202020204" pitchFamily="34" charset="0"/>
              </a:rPr>
              <a:t>Injection of e+ from LERF to experimental halls </a:t>
            </a:r>
            <a:r>
              <a:rPr lang="en-US" sz="1600" dirty="0">
                <a:latin typeface="+mn-lt"/>
              </a:rPr>
              <a:t>”, PWG March 24, 2024</a:t>
            </a:r>
          </a:p>
        </p:txBody>
      </p:sp>
      <p:sp>
        <p:nvSpPr>
          <p:cNvPr id="3" name="Rectangle 2">
            <a:extLst>
              <a:ext uri="{FF2B5EF4-FFF2-40B4-BE49-F238E27FC236}">
                <a16:creationId xmlns:a16="http://schemas.microsoft.com/office/drawing/2014/main" id="{A610240C-DC84-A0D2-4FF4-ACFEC25FBA04}"/>
              </a:ext>
            </a:extLst>
          </p:cNvPr>
          <p:cNvSpPr/>
          <p:nvPr/>
        </p:nvSpPr>
        <p:spPr>
          <a:xfrm>
            <a:off x="324933" y="1080291"/>
            <a:ext cx="10552617" cy="3400931"/>
          </a:xfrm>
          <a:prstGeom prst="rect">
            <a:avLst/>
          </a:prstGeom>
        </p:spPr>
        <p:txBody>
          <a:bodyPr wrap="square" lIns="91440" tIns="45720" rIns="91440" bIns="45720" anchor="t">
            <a:spAutoFit/>
          </a:bodyPr>
          <a:lstStyle/>
          <a:p>
            <a:pPr marL="800100" lvl="1" indent="-342900">
              <a:spcAft>
                <a:spcPts val="600"/>
              </a:spcAft>
              <a:buFont typeface="Arial"/>
              <a:buChar char="•"/>
            </a:pPr>
            <a:r>
              <a:rPr lang="en-US" sz="2000" dirty="0">
                <a:solidFill>
                  <a:srgbClr val="00B050"/>
                </a:solidFill>
                <a:latin typeface="Arial"/>
                <a:ea typeface="+mn-lt"/>
                <a:cs typeface="Arial"/>
              </a:rPr>
              <a:t>Injection optics from the positron injector to the existing CEBAF is designed. </a:t>
            </a:r>
            <a:br>
              <a:rPr lang="en-US" sz="2000" dirty="0">
                <a:solidFill>
                  <a:srgbClr val="00B050"/>
                </a:solidFill>
                <a:latin typeface="Arial"/>
                <a:ea typeface="+mn-lt"/>
                <a:cs typeface="Arial"/>
              </a:rPr>
            </a:br>
            <a:endParaRPr lang="en-US" sz="2000" dirty="0">
              <a:solidFill>
                <a:srgbClr val="00B050"/>
              </a:solidFill>
              <a:latin typeface="Arial"/>
              <a:ea typeface="+mn-lt"/>
              <a:cs typeface="Arial"/>
            </a:endParaRPr>
          </a:p>
          <a:p>
            <a:pPr marL="800100" lvl="1" indent="-342900">
              <a:spcAft>
                <a:spcPts val="600"/>
              </a:spcAft>
              <a:buFont typeface="Arial"/>
              <a:buChar char="•"/>
            </a:pPr>
            <a:r>
              <a:rPr lang="en-US" sz="2000" dirty="0">
                <a:solidFill>
                  <a:srgbClr val="00B050"/>
                </a:solidFill>
                <a:latin typeface="Arial"/>
                <a:ea typeface="+mn-lt"/>
                <a:cs typeface="Arial"/>
              </a:rPr>
              <a:t>Minimum new tunnel digging is aimed and achieved. Meanwhile, the new transport line would not block existing CEBAF operation. </a:t>
            </a:r>
            <a:br>
              <a:rPr lang="en-US" sz="2000" dirty="0">
                <a:solidFill>
                  <a:srgbClr val="00B050"/>
                </a:solidFill>
                <a:latin typeface="Arial"/>
                <a:ea typeface="+mn-lt"/>
                <a:cs typeface="Arial"/>
              </a:rPr>
            </a:br>
            <a:endParaRPr lang="en-US" sz="2000" dirty="0">
              <a:solidFill>
                <a:srgbClr val="00B050"/>
              </a:solidFill>
              <a:latin typeface="Arial"/>
              <a:ea typeface="+mn-lt"/>
              <a:cs typeface="Arial"/>
            </a:endParaRPr>
          </a:p>
          <a:p>
            <a:pPr marL="800100" lvl="1" indent="-342900">
              <a:spcAft>
                <a:spcPts val="600"/>
              </a:spcAft>
              <a:buFont typeface="Arial"/>
              <a:buChar char="•"/>
            </a:pPr>
            <a:r>
              <a:rPr lang="en-US" sz="2000" dirty="0">
                <a:solidFill>
                  <a:srgbClr val="FF0000"/>
                </a:solidFill>
                <a:latin typeface="Arial"/>
                <a:ea typeface="+mn-lt"/>
                <a:cs typeface="Arial"/>
              </a:rPr>
              <a:t>Low dispersion and low beta optics are achieved, yet subject to change as upstream (see A. Ushakov and S. Wang’s talks)  and downstream optimizations are ongoing. (Also see V. Lizarraga’s talk on Degraded beam study of CEBAF)</a:t>
            </a:r>
            <a:br>
              <a:rPr lang="en-US" sz="2000" dirty="0">
                <a:solidFill>
                  <a:srgbClr val="00B050"/>
                </a:solidFill>
                <a:latin typeface="Arial"/>
                <a:ea typeface="+mn-lt"/>
                <a:cs typeface="Arial"/>
              </a:rPr>
            </a:br>
            <a:r>
              <a:rPr lang="en-US" sz="2000" dirty="0">
                <a:solidFill>
                  <a:srgbClr val="00B050"/>
                </a:solidFill>
                <a:latin typeface="Arial"/>
                <a:ea typeface="+mn-lt"/>
                <a:cs typeface="Arial"/>
              </a:rPr>
              <a:t>   </a:t>
            </a:r>
          </a:p>
          <a:p>
            <a:pPr marL="800100" lvl="1" indent="-342900">
              <a:spcAft>
                <a:spcPts val="600"/>
              </a:spcAft>
              <a:buFont typeface="Arial"/>
              <a:buChar char="•"/>
            </a:pPr>
            <a:r>
              <a:rPr lang="en-US" sz="2000" dirty="0">
                <a:solidFill>
                  <a:srgbClr val="FFC000"/>
                </a:solidFill>
                <a:latin typeface="Arial"/>
                <a:ea typeface="+mn-lt"/>
                <a:cs typeface="Arial"/>
              </a:rPr>
              <a:t>Preliminary positron tracking with spin components are available for experiments! </a:t>
            </a:r>
            <a:endParaRPr lang="en-US" dirty="0">
              <a:solidFill>
                <a:srgbClr val="FFC000"/>
              </a:solidFill>
              <a:cs typeface="Times New Roman" panose="02020603050405020304"/>
            </a:endParaRPr>
          </a:p>
        </p:txBody>
      </p:sp>
    </p:spTree>
    <p:extLst>
      <p:ext uri="{BB962C8B-B14F-4D97-AF65-F5344CB8AC3E}">
        <p14:creationId xmlns:p14="http://schemas.microsoft.com/office/powerpoint/2010/main" val="2164297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86C3C0-2B87-5E6E-E0AF-C787C7A72527}"/>
              </a:ext>
            </a:extLst>
          </p:cNvPr>
          <p:cNvSpPr txBox="1">
            <a:spLocks/>
          </p:cNvSpPr>
          <p:nvPr/>
        </p:nvSpPr>
        <p:spPr>
          <a:xfrm>
            <a:off x="696921" y="236158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a:t>Back Up</a:t>
            </a:r>
            <a:endParaRPr lang="en-US" dirty="0"/>
          </a:p>
        </p:txBody>
      </p:sp>
    </p:spTree>
    <p:extLst>
      <p:ext uri="{BB962C8B-B14F-4D97-AF65-F5344CB8AC3E}">
        <p14:creationId xmlns:p14="http://schemas.microsoft.com/office/powerpoint/2010/main" val="1129786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0816C8-CF13-418F-B388-160501F64BC6}"/>
              </a:ext>
            </a:extLst>
          </p:cNvPr>
          <p:cNvSpPr>
            <a:spLocks noGrp="1"/>
          </p:cNvSpPr>
          <p:nvPr>
            <p:ph type="sldNum" sz="quarter" idx="12"/>
          </p:nvPr>
        </p:nvSpPr>
        <p:spPr/>
        <p:txBody>
          <a:bodyPr/>
          <a:lstStyle/>
          <a:p>
            <a:fld id="{07E1C93C-5050-FC42-8F10-D22D4F119D13}" type="slidenum">
              <a:rPr lang="en-US" smtClean="0"/>
              <a:pPr/>
              <a:t>24</a:t>
            </a:fld>
            <a:endParaRPr lang="en-US" dirty="0"/>
          </a:p>
        </p:txBody>
      </p:sp>
      <p:sp>
        <p:nvSpPr>
          <p:cNvPr id="9" name="TextBox 326">
            <a:extLst>
              <a:ext uri="{FF2B5EF4-FFF2-40B4-BE49-F238E27FC236}">
                <a16:creationId xmlns:a16="http://schemas.microsoft.com/office/drawing/2014/main" id="{B393EF01-E349-48F5-B5AE-8A80F1FCF8A6}"/>
              </a:ext>
            </a:extLst>
          </p:cNvPr>
          <p:cNvSpPr txBox="1">
            <a:spLocks noChangeArrowheads="1"/>
          </p:cNvSpPr>
          <p:nvPr/>
        </p:nvSpPr>
        <p:spPr bwMode="auto">
          <a:xfrm>
            <a:off x="1524000" y="122275"/>
            <a:ext cx="9183757" cy="523220"/>
          </a:xfrm>
          <a:prstGeom prst="rect">
            <a:avLst/>
          </a:prstGeom>
          <a:noFill/>
          <a:ln w="9525">
            <a:noFill/>
            <a:miter lim="800000"/>
            <a:headEnd/>
            <a:tailEnd/>
          </a:ln>
        </p:spPr>
        <p:txBody>
          <a:bodyPr wrap="square">
            <a:spAutoFit/>
          </a:bodyPr>
          <a:lstStyle/>
          <a:p>
            <a:pPr algn="ctr"/>
            <a:r>
              <a:rPr lang="en-US" sz="2800" b="1" dirty="0">
                <a:latin typeface="Arial" panose="020B0604020202020204" pitchFamily="34" charset="0"/>
                <a:cs typeface="Arial" panose="020B0604020202020204" pitchFamily="34" charset="0"/>
              </a:rPr>
              <a:t>Recirculating Injector Based on LERF (3-pass)</a:t>
            </a:r>
          </a:p>
        </p:txBody>
      </p:sp>
      <p:grpSp>
        <p:nvGrpSpPr>
          <p:cNvPr id="10" name="Group 9">
            <a:extLst>
              <a:ext uri="{FF2B5EF4-FFF2-40B4-BE49-F238E27FC236}">
                <a16:creationId xmlns:a16="http://schemas.microsoft.com/office/drawing/2014/main" id="{6070CD0D-7FC8-4072-89CD-C5A618DEBFD8}"/>
              </a:ext>
            </a:extLst>
          </p:cNvPr>
          <p:cNvGrpSpPr/>
          <p:nvPr/>
        </p:nvGrpSpPr>
        <p:grpSpPr>
          <a:xfrm flipH="1">
            <a:off x="278273" y="1379897"/>
            <a:ext cx="11909498" cy="3643952"/>
            <a:chOff x="0" y="1352551"/>
            <a:chExt cx="11912600" cy="3644901"/>
          </a:xfrm>
        </p:grpSpPr>
        <p:grpSp>
          <p:nvGrpSpPr>
            <p:cNvPr id="11" name="Group 10">
              <a:extLst>
                <a:ext uri="{FF2B5EF4-FFF2-40B4-BE49-F238E27FC236}">
                  <a16:creationId xmlns:a16="http://schemas.microsoft.com/office/drawing/2014/main" id="{6D588680-7795-473A-89EB-A46A7323D7C3}"/>
                </a:ext>
              </a:extLst>
            </p:cNvPr>
            <p:cNvGrpSpPr/>
            <p:nvPr/>
          </p:nvGrpSpPr>
          <p:grpSpPr>
            <a:xfrm flipH="1">
              <a:off x="0" y="1352551"/>
              <a:ext cx="11912600" cy="3644900"/>
              <a:chOff x="0" y="1352550"/>
              <a:chExt cx="12192000" cy="3934053"/>
            </a:xfrm>
          </p:grpSpPr>
          <p:pic>
            <p:nvPicPr>
              <p:cNvPr id="14" name="Picture 13">
                <a:extLst>
                  <a:ext uri="{FF2B5EF4-FFF2-40B4-BE49-F238E27FC236}">
                    <a16:creationId xmlns:a16="http://schemas.microsoft.com/office/drawing/2014/main" id="{49F9A617-89D1-4950-B6C6-D2E9A76124EC}"/>
                  </a:ext>
                </a:extLst>
              </p:cNvPr>
              <p:cNvPicPr>
                <a:picLocks noChangeAspect="1"/>
              </p:cNvPicPr>
              <p:nvPr/>
            </p:nvPicPr>
            <p:blipFill>
              <a:blip r:embed="rId2"/>
              <a:stretch>
                <a:fillRect/>
              </a:stretch>
            </p:blipFill>
            <p:spPr>
              <a:xfrm>
                <a:off x="0" y="1571397"/>
                <a:ext cx="12192000" cy="3715206"/>
              </a:xfrm>
              <a:prstGeom prst="rect">
                <a:avLst/>
              </a:prstGeom>
            </p:spPr>
          </p:pic>
          <p:pic>
            <p:nvPicPr>
              <p:cNvPr id="15" name="Picture 14">
                <a:extLst>
                  <a:ext uri="{FF2B5EF4-FFF2-40B4-BE49-F238E27FC236}">
                    <a16:creationId xmlns:a16="http://schemas.microsoft.com/office/drawing/2014/main" id="{B9616B93-2003-4FF6-989F-CBCD442FB9EE}"/>
                  </a:ext>
                </a:extLst>
              </p:cNvPr>
              <p:cNvPicPr>
                <a:picLocks noChangeAspect="1"/>
              </p:cNvPicPr>
              <p:nvPr/>
            </p:nvPicPr>
            <p:blipFill>
              <a:blip r:embed="rId3"/>
              <a:stretch>
                <a:fillRect/>
              </a:stretch>
            </p:blipFill>
            <p:spPr>
              <a:xfrm>
                <a:off x="4154357" y="3176690"/>
                <a:ext cx="2773494" cy="1087336"/>
              </a:xfrm>
              <a:prstGeom prst="rect">
                <a:avLst/>
              </a:prstGeom>
            </p:spPr>
          </p:pic>
          <p:sp>
            <p:nvSpPr>
              <p:cNvPr id="16" name="Rectangle 15">
                <a:extLst>
                  <a:ext uri="{FF2B5EF4-FFF2-40B4-BE49-F238E27FC236}">
                    <a16:creationId xmlns:a16="http://schemas.microsoft.com/office/drawing/2014/main" id="{3785DE92-BE26-4489-9AF9-8304D384A7C2}"/>
                  </a:ext>
                </a:extLst>
              </p:cNvPr>
              <p:cNvSpPr/>
              <p:nvPr/>
            </p:nvSpPr>
            <p:spPr>
              <a:xfrm>
                <a:off x="1930400" y="1352550"/>
                <a:ext cx="686435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11FC-4BAD-4261-8BB3-8A0B4D178499}"/>
                  </a:ext>
                </a:extLst>
              </p:cNvPr>
              <p:cNvSpPr/>
              <p:nvPr/>
            </p:nvSpPr>
            <p:spPr>
              <a:xfrm>
                <a:off x="1028700" y="4666420"/>
                <a:ext cx="1676400" cy="176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92D8D2C-B0D7-45D4-9820-A26BB555966F}"/>
                  </a:ext>
                </a:extLst>
              </p:cNvPr>
              <p:cNvSpPr/>
              <p:nvPr/>
            </p:nvSpPr>
            <p:spPr>
              <a:xfrm>
                <a:off x="9855200" y="4666420"/>
                <a:ext cx="1354667" cy="13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1830FC0-D73E-4446-8D8F-7091A6B8914F}"/>
                  </a:ext>
                </a:extLst>
              </p:cNvPr>
              <p:cNvSpPr/>
              <p:nvPr/>
            </p:nvSpPr>
            <p:spPr>
              <a:xfrm rot="20646255">
                <a:off x="2052704" y="3045473"/>
                <a:ext cx="800728" cy="339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0BB58A75-0093-4D30-A5B0-2ECE2B271DEF}"/>
                </a:ext>
              </a:extLst>
            </p:cNvPr>
            <p:cNvSpPr/>
            <p:nvPr/>
          </p:nvSpPr>
          <p:spPr>
            <a:xfrm>
              <a:off x="11717914" y="2493906"/>
              <a:ext cx="193345" cy="2503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3E9F678-B51F-473D-B899-774840DED838}"/>
                </a:ext>
              </a:extLst>
            </p:cNvPr>
            <p:cNvSpPr/>
            <p:nvPr/>
          </p:nvSpPr>
          <p:spPr>
            <a:xfrm>
              <a:off x="47848" y="1924494"/>
              <a:ext cx="340656" cy="3072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1982E40-F5E7-4175-95F9-DC53F64268C3}"/>
              </a:ext>
            </a:extLst>
          </p:cNvPr>
          <p:cNvGrpSpPr/>
          <p:nvPr/>
        </p:nvGrpSpPr>
        <p:grpSpPr>
          <a:xfrm flipH="1">
            <a:off x="3358170" y="2628168"/>
            <a:ext cx="5285459" cy="397080"/>
            <a:chOff x="3556648" y="2627959"/>
            <a:chExt cx="5286836" cy="397183"/>
          </a:xfrm>
        </p:grpSpPr>
        <p:grpSp>
          <p:nvGrpSpPr>
            <p:cNvPr id="21" name="Group 20">
              <a:extLst>
                <a:ext uri="{FF2B5EF4-FFF2-40B4-BE49-F238E27FC236}">
                  <a16:creationId xmlns:a16="http://schemas.microsoft.com/office/drawing/2014/main" id="{F76B2E41-E05B-4EAE-9CFB-7B09BF7E8D72}"/>
                </a:ext>
              </a:extLst>
            </p:cNvPr>
            <p:cNvGrpSpPr/>
            <p:nvPr/>
          </p:nvGrpSpPr>
          <p:grpSpPr>
            <a:xfrm>
              <a:off x="3556648" y="2634979"/>
              <a:ext cx="1549400" cy="390163"/>
              <a:chOff x="3657600" y="2728533"/>
              <a:chExt cx="1549400" cy="387350"/>
            </a:xfrm>
          </p:grpSpPr>
          <p:sp>
            <p:nvSpPr>
              <p:cNvPr id="28" name="Rectangle: Rounded Corners 27">
                <a:extLst>
                  <a:ext uri="{FF2B5EF4-FFF2-40B4-BE49-F238E27FC236}">
                    <a16:creationId xmlns:a16="http://schemas.microsoft.com/office/drawing/2014/main" id="{0C3C10FB-C846-499E-8763-6C652CB3DB1F}"/>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6E23DB4-59C4-4C9B-8654-CFD31F1C5D33}"/>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nvGrpSpPr>
            <p:cNvPr id="22" name="Group 21">
              <a:extLst>
                <a:ext uri="{FF2B5EF4-FFF2-40B4-BE49-F238E27FC236}">
                  <a16:creationId xmlns:a16="http://schemas.microsoft.com/office/drawing/2014/main" id="{10671719-C169-4CDA-9C47-C37B20DA8A98}"/>
                </a:ext>
              </a:extLst>
            </p:cNvPr>
            <p:cNvGrpSpPr/>
            <p:nvPr/>
          </p:nvGrpSpPr>
          <p:grpSpPr>
            <a:xfrm>
              <a:off x="5413445" y="2634979"/>
              <a:ext cx="1549400" cy="390163"/>
              <a:chOff x="3657600" y="2728533"/>
              <a:chExt cx="1549400" cy="387350"/>
            </a:xfrm>
          </p:grpSpPr>
          <p:sp>
            <p:nvSpPr>
              <p:cNvPr id="26" name="Rectangle: Rounded Corners 25">
                <a:extLst>
                  <a:ext uri="{FF2B5EF4-FFF2-40B4-BE49-F238E27FC236}">
                    <a16:creationId xmlns:a16="http://schemas.microsoft.com/office/drawing/2014/main" id="{E1F8B122-C6DB-45F1-88DA-CE622A5AB266}"/>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F30183D-1B87-4AB1-95C7-64D4EECEC345}"/>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nvGrpSpPr>
            <p:cNvPr id="23" name="Group 22">
              <a:extLst>
                <a:ext uri="{FF2B5EF4-FFF2-40B4-BE49-F238E27FC236}">
                  <a16:creationId xmlns:a16="http://schemas.microsoft.com/office/drawing/2014/main" id="{7B87B038-8D14-4711-AD0A-30C82A073607}"/>
                </a:ext>
              </a:extLst>
            </p:cNvPr>
            <p:cNvGrpSpPr/>
            <p:nvPr/>
          </p:nvGrpSpPr>
          <p:grpSpPr>
            <a:xfrm>
              <a:off x="7294084" y="2627959"/>
              <a:ext cx="1549400" cy="390163"/>
              <a:chOff x="3657600" y="2728533"/>
              <a:chExt cx="1549400" cy="387350"/>
            </a:xfrm>
          </p:grpSpPr>
          <p:sp>
            <p:nvSpPr>
              <p:cNvPr id="24" name="Rectangle: Rounded Corners 23">
                <a:extLst>
                  <a:ext uri="{FF2B5EF4-FFF2-40B4-BE49-F238E27FC236}">
                    <a16:creationId xmlns:a16="http://schemas.microsoft.com/office/drawing/2014/main" id="{EA68C103-9855-4A60-A209-25A59E0AC1EC}"/>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7D79EB8-D02D-442B-A2FC-2D92D4099E8C}"/>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sp>
        <p:nvSpPr>
          <p:cNvPr id="30" name="Oval 29">
            <a:extLst>
              <a:ext uri="{FF2B5EF4-FFF2-40B4-BE49-F238E27FC236}">
                <a16:creationId xmlns:a16="http://schemas.microsoft.com/office/drawing/2014/main" id="{79858E50-B6C6-45B4-A53B-C52BC98C11DC}"/>
              </a:ext>
            </a:extLst>
          </p:cNvPr>
          <p:cNvSpPr/>
          <p:nvPr/>
        </p:nvSpPr>
        <p:spPr>
          <a:xfrm flipH="1">
            <a:off x="10897939" y="2178376"/>
            <a:ext cx="101574" cy="1079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C2C62E0-01E8-4B29-B987-8FAC0A874EF3}"/>
              </a:ext>
            </a:extLst>
          </p:cNvPr>
          <p:cNvSpPr txBox="1"/>
          <p:nvPr/>
        </p:nvSpPr>
        <p:spPr>
          <a:xfrm flipH="1">
            <a:off x="1046967" y="2428083"/>
            <a:ext cx="799245" cy="276927"/>
          </a:xfrm>
          <a:prstGeom prst="rect">
            <a:avLst/>
          </a:prstGeom>
          <a:noFill/>
        </p:spPr>
        <p:txBody>
          <a:bodyPr wrap="square" rtlCol="0">
            <a:spAutoFit/>
          </a:bodyPr>
          <a:lstStyle/>
          <a:p>
            <a:r>
              <a:rPr lang="en-US" sz="1200" dirty="0">
                <a:solidFill>
                  <a:srgbClr val="FF0000"/>
                </a:solidFill>
              </a:rPr>
              <a:t>436 MeV</a:t>
            </a:r>
          </a:p>
        </p:txBody>
      </p:sp>
      <p:sp>
        <p:nvSpPr>
          <p:cNvPr id="32" name="TextBox 31">
            <a:extLst>
              <a:ext uri="{FF2B5EF4-FFF2-40B4-BE49-F238E27FC236}">
                <a16:creationId xmlns:a16="http://schemas.microsoft.com/office/drawing/2014/main" id="{4E959DDA-2AC0-4DD2-A3E1-1E5FC2D3AE26}"/>
              </a:ext>
            </a:extLst>
          </p:cNvPr>
          <p:cNvSpPr txBox="1"/>
          <p:nvPr/>
        </p:nvSpPr>
        <p:spPr>
          <a:xfrm>
            <a:off x="4067112" y="1232061"/>
            <a:ext cx="4587989" cy="400006"/>
          </a:xfrm>
          <a:prstGeom prst="rect">
            <a:avLst/>
          </a:prstGeom>
          <a:noFill/>
        </p:spPr>
        <p:txBody>
          <a:bodyPr wrap="square" rtlCol="0">
            <a:spAutoFit/>
          </a:bodyPr>
          <a:lstStyle/>
          <a:p>
            <a:pPr algn="ctr"/>
            <a:r>
              <a:rPr lang="en-US" sz="1999" dirty="0"/>
              <a:t>10 MeV + </a:t>
            </a:r>
            <a:r>
              <a:rPr lang="en-US" sz="1999" dirty="0">
                <a:solidFill>
                  <a:srgbClr val="FF0000"/>
                </a:solidFill>
              </a:rPr>
              <a:t>3</a:t>
            </a:r>
            <a:r>
              <a:rPr lang="en-US" sz="1999" dirty="0"/>
              <a:t> × 3 × 71 MeV = 650 MeV</a:t>
            </a:r>
          </a:p>
        </p:txBody>
      </p:sp>
      <p:grpSp>
        <p:nvGrpSpPr>
          <p:cNvPr id="33" name="Group 32">
            <a:extLst>
              <a:ext uri="{FF2B5EF4-FFF2-40B4-BE49-F238E27FC236}">
                <a16:creationId xmlns:a16="http://schemas.microsoft.com/office/drawing/2014/main" id="{EC46B73B-7D40-4AA3-90F4-D26A9A34DD9F}"/>
              </a:ext>
            </a:extLst>
          </p:cNvPr>
          <p:cNvGrpSpPr/>
          <p:nvPr/>
        </p:nvGrpSpPr>
        <p:grpSpPr>
          <a:xfrm>
            <a:off x="11025407" y="1820791"/>
            <a:ext cx="888321" cy="374286"/>
            <a:chOff x="11026690" y="1820372"/>
            <a:chExt cx="888552" cy="374383"/>
          </a:xfrm>
        </p:grpSpPr>
        <p:cxnSp>
          <p:nvCxnSpPr>
            <p:cNvPr id="34" name="Straight Arrow Connector 33">
              <a:extLst>
                <a:ext uri="{FF2B5EF4-FFF2-40B4-BE49-F238E27FC236}">
                  <a16:creationId xmlns:a16="http://schemas.microsoft.com/office/drawing/2014/main" id="{A3EA61B1-9E16-4168-9ABA-4B3153F66F70}"/>
                </a:ext>
              </a:extLst>
            </p:cNvPr>
            <p:cNvCxnSpPr>
              <a:cxnSpLocks/>
            </p:cNvCxnSpPr>
            <p:nvPr/>
          </p:nvCxnSpPr>
          <p:spPr>
            <a:xfrm flipH="1">
              <a:off x="11026690" y="2061405"/>
              <a:ext cx="356184" cy="1333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373BBBA-3667-4FDB-BF64-89AE1427E704}"/>
                </a:ext>
              </a:extLst>
            </p:cNvPr>
            <p:cNvSpPr txBox="1"/>
            <p:nvPr/>
          </p:nvSpPr>
          <p:spPr>
            <a:xfrm flipH="1">
              <a:off x="11115789" y="1820372"/>
              <a:ext cx="799453" cy="276999"/>
            </a:xfrm>
            <a:prstGeom prst="rect">
              <a:avLst/>
            </a:prstGeom>
            <a:noFill/>
          </p:spPr>
          <p:txBody>
            <a:bodyPr wrap="square" rtlCol="0">
              <a:spAutoFit/>
            </a:bodyPr>
            <a:lstStyle/>
            <a:p>
              <a:r>
                <a:rPr lang="en-US" sz="1200" dirty="0">
                  <a:solidFill>
                    <a:srgbClr val="FF0000"/>
                  </a:solidFill>
                </a:rPr>
                <a:t>10 MeV</a:t>
              </a:r>
            </a:p>
          </p:txBody>
        </p:sp>
      </p:grpSp>
      <p:sp>
        <p:nvSpPr>
          <p:cNvPr id="36" name="Footer Placeholder 3">
            <a:extLst>
              <a:ext uri="{FF2B5EF4-FFF2-40B4-BE49-F238E27FC236}">
                <a16:creationId xmlns:a16="http://schemas.microsoft.com/office/drawing/2014/main" id="{25870077-A617-4925-9EFD-81CBE9E75231}"/>
              </a:ext>
            </a:extLst>
          </p:cNvPr>
          <p:cNvSpPr>
            <a:spLocks noGrp="1"/>
          </p:cNvSpPr>
          <p:nvPr>
            <p:ph type="ftr" sz="quarter" idx="11"/>
          </p:nvPr>
        </p:nvSpPr>
        <p:spPr>
          <a:xfrm>
            <a:off x="1665507" y="6464753"/>
            <a:ext cx="2938416" cy="233492"/>
          </a:xfrm>
        </p:spPr>
        <p:txBody>
          <a:bodyPr/>
          <a:lstStyle/>
          <a:p>
            <a:r>
              <a:rPr lang="en-US" dirty="0">
                <a:latin typeface="Arial" panose="020B0604020202020204" pitchFamily="34" charset="0"/>
              </a:rPr>
              <a:t>FFA 22 GeV CEBAF Energy Upgrade</a:t>
            </a:r>
            <a:endParaRPr lang="en-US" dirty="0"/>
          </a:p>
        </p:txBody>
      </p:sp>
      <p:sp>
        <p:nvSpPr>
          <p:cNvPr id="2" name="Footer Placeholder 3">
            <a:extLst>
              <a:ext uri="{FF2B5EF4-FFF2-40B4-BE49-F238E27FC236}">
                <a16:creationId xmlns:a16="http://schemas.microsoft.com/office/drawing/2014/main" id="{B43E111D-9965-ED4D-8E14-F723F010DE61}"/>
              </a:ext>
            </a:extLst>
          </p:cNvPr>
          <p:cNvSpPr txBox="1">
            <a:spLocks/>
          </p:cNvSpPr>
          <p:nvPr/>
        </p:nvSpPr>
        <p:spPr>
          <a:xfrm>
            <a:off x="5494782" y="5664976"/>
            <a:ext cx="2938416" cy="233492"/>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rPr>
              <a:t>A. Bogacz</a:t>
            </a:r>
            <a:endParaRPr lang="en-US" dirty="0"/>
          </a:p>
        </p:txBody>
      </p:sp>
    </p:spTree>
    <p:extLst>
      <p:ext uri="{BB962C8B-B14F-4D97-AF65-F5344CB8AC3E}">
        <p14:creationId xmlns:p14="http://schemas.microsoft.com/office/powerpoint/2010/main" val="23360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0.00013 0.00047 L -0.17305 0.09028 L -0.77709 0.08843 L -0.79545 0.11042 L -0.80599 0.125 L -0.81914 0.13102 L -0.83594 0.12963 L -0.8461 0.13496 L -0.8487 0.14445 L -0.85052 0.1544 L -0.84753 0.16574 L -0.84427 0.17292 L -0.83711 0.17824 L -0.81459 0.17639 L -0.80039 0.18635 L -0.78125 0.21644 L -0.03047 0.21713 L -0.01328 0.19375 L -0.0013 0.17778 L 0.00885 0.17639 L 0.02617 0.17639 L 0.03359 0.17292 L 0.03854 0.16435 L 0.03932 0.15579 L 0.03776 0.14028 L 0.03021 0.13172 L 0.01718 0.13033 L -0.00091 0.12709 L -0.01589 0.11227 L -0.03008 0.08959 L -0.77227 0.08843 L -0.77227 0.08635 L -0.77188 0.08773 " pathEditMode="relative" rAng="0" ptsTypes="AAAAAAAAAAAAAAAAAAAAAAAAAAAAAAAAA">
                                      <p:cBhvr>
                                        <p:cTn id="9" dur="5000" fill="hold"/>
                                        <p:tgtEl>
                                          <p:spTgt spid="30"/>
                                        </p:tgtEl>
                                        <p:attrNameLst>
                                          <p:attrName>ppt_x</p:attrName>
                                          <p:attrName>ppt_y</p:attrName>
                                        </p:attrNameLst>
                                      </p:cBhvr>
                                      <p:rCtr x="-40547" y="10833"/>
                                    </p:animMotion>
                                  </p:childTnLst>
                                </p:cTn>
                              </p:par>
                            </p:childTnLst>
                          </p:cTn>
                        </p:par>
                        <p:par>
                          <p:cTn id="10" fill="hold">
                            <p:stCondLst>
                              <p:cond delay="5000"/>
                            </p:stCondLst>
                            <p:childTnLst>
                              <p:par>
                                <p:cTn id="11" presetID="1"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0816C8-CF13-418F-B388-160501F64BC6}"/>
              </a:ext>
            </a:extLst>
          </p:cNvPr>
          <p:cNvSpPr>
            <a:spLocks noGrp="1"/>
          </p:cNvSpPr>
          <p:nvPr>
            <p:ph type="sldNum" sz="quarter" idx="12"/>
          </p:nvPr>
        </p:nvSpPr>
        <p:spPr/>
        <p:txBody>
          <a:bodyPr/>
          <a:lstStyle/>
          <a:p>
            <a:fld id="{07E1C93C-5050-FC42-8F10-D22D4F119D13}" type="slidenum">
              <a:rPr lang="en-US" smtClean="0"/>
              <a:pPr/>
              <a:t>25</a:t>
            </a:fld>
            <a:endParaRPr lang="en-US" dirty="0"/>
          </a:p>
        </p:txBody>
      </p:sp>
      <p:sp>
        <p:nvSpPr>
          <p:cNvPr id="9" name="TextBox 326">
            <a:extLst>
              <a:ext uri="{FF2B5EF4-FFF2-40B4-BE49-F238E27FC236}">
                <a16:creationId xmlns:a16="http://schemas.microsoft.com/office/drawing/2014/main" id="{B393EF01-E349-48F5-B5AE-8A80F1FCF8A6}"/>
              </a:ext>
            </a:extLst>
          </p:cNvPr>
          <p:cNvSpPr txBox="1">
            <a:spLocks noChangeArrowheads="1"/>
          </p:cNvSpPr>
          <p:nvPr/>
        </p:nvSpPr>
        <p:spPr bwMode="auto">
          <a:xfrm>
            <a:off x="1524000" y="122275"/>
            <a:ext cx="9183757" cy="523220"/>
          </a:xfrm>
          <a:prstGeom prst="rect">
            <a:avLst/>
          </a:prstGeom>
          <a:noFill/>
          <a:ln w="9525">
            <a:noFill/>
            <a:miter lim="800000"/>
            <a:headEnd/>
            <a:tailEnd/>
          </a:ln>
        </p:spPr>
        <p:txBody>
          <a:bodyPr wrap="square">
            <a:spAutoFit/>
          </a:bodyPr>
          <a:lstStyle/>
          <a:p>
            <a:pPr algn="ctr"/>
            <a:r>
              <a:rPr lang="en-US" sz="2800" b="1" dirty="0">
                <a:latin typeface="Arial" panose="020B0604020202020204" pitchFamily="34" charset="0"/>
                <a:cs typeface="Arial" panose="020B0604020202020204" pitchFamily="34" charset="0"/>
              </a:rPr>
              <a:t>Recirculating Injector Based on LERF (3-pass)</a:t>
            </a:r>
          </a:p>
        </p:txBody>
      </p:sp>
      <p:grpSp>
        <p:nvGrpSpPr>
          <p:cNvPr id="10" name="Group 9">
            <a:extLst>
              <a:ext uri="{FF2B5EF4-FFF2-40B4-BE49-F238E27FC236}">
                <a16:creationId xmlns:a16="http://schemas.microsoft.com/office/drawing/2014/main" id="{6070CD0D-7FC8-4072-89CD-C5A618DEBFD8}"/>
              </a:ext>
            </a:extLst>
          </p:cNvPr>
          <p:cNvGrpSpPr/>
          <p:nvPr/>
        </p:nvGrpSpPr>
        <p:grpSpPr>
          <a:xfrm flipH="1">
            <a:off x="278273" y="1379897"/>
            <a:ext cx="11909498" cy="3643952"/>
            <a:chOff x="0" y="1352551"/>
            <a:chExt cx="11912600" cy="3644901"/>
          </a:xfrm>
        </p:grpSpPr>
        <p:grpSp>
          <p:nvGrpSpPr>
            <p:cNvPr id="11" name="Group 10">
              <a:extLst>
                <a:ext uri="{FF2B5EF4-FFF2-40B4-BE49-F238E27FC236}">
                  <a16:creationId xmlns:a16="http://schemas.microsoft.com/office/drawing/2014/main" id="{6D588680-7795-473A-89EB-A46A7323D7C3}"/>
                </a:ext>
              </a:extLst>
            </p:cNvPr>
            <p:cNvGrpSpPr/>
            <p:nvPr/>
          </p:nvGrpSpPr>
          <p:grpSpPr>
            <a:xfrm flipH="1">
              <a:off x="0" y="1352551"/>
              <a:ext cx="11912600" cy="3644900"/>
              <a:chOff x="0" y="1352550"/>
              <a:chExt cx="12192000" cy="3934053"/>
            </a:xfrm>
          </p:grpSpPr>
          <p:pic>
            <p:nvPicPr>
              <p:cNvPr id="14" name="Picture 13">
                <a:extLst>
                  <a:ext uri="{FF2B5EF4-FFF2-40B4-BE49-F238E27FC236}">
                    <a16:creationId xmlns:a16="http://schemas.microsoft.com/office/drawing/2014/main" id="{49F9A617-89D1-4950-B6C6-D2E9A76124EC}"/>
                  </a:ext>
                </a:extLst>
              </p:cNvPr>
              <p:cNvPicPr>
                <a:picLocks noChangeAspect="1"/>
              </p:cNvPicPr>
              <p:nvPr/>
            </p:nvPicPr>
            <p:blipFill>
              <a:blip r:embed="rId2"/>
              <a:stretch>
                <a:fillRect/>
              </a:stretch>
            </p:blipFill>
            <p:spPr>
              <a:xfrm>
                <a:off x="0" y="1571397"/>
                <a:ext cx="12192000" cy="3715206"/>
              </a:xfrm>
              <a:prstGeom prst="rect">
                <a:avLst/>
              </a:prstGeom>
            </p:spPr>
          </p:pic>
          <p:pic>
            <p:nvPicPr>
              <p:cNvPr id="15" name="Picture 14">
                <a:extLst>
                  <a:ext uri="{FF2B5EF4-FFF2-40B4-BE49-F238E27FC236}">
                    <a16:creationId xmlns:a16="http://schemas.microsoft.com/office/drawing/2014/main" id="{B9616B93-2003-4FF6-989F-CBCD442FB9EE}"/>
                  </a:ext>
                </a:extLst>
              </p:cNvPr>
              <p:cNvPicPr>
                <a:picLocks noChangeAspect="1"/>
              </p:cNvPicPr>
              <p:nvPr/>
            </p:nvPicPr>
            <p:blipFill>
              <a:blip r:embed="rId3"/>
              <a:stretch>
                <a:fillRect/>
              </a:stretch>
            </p:blipFill>
            <p:spPr>
              <a:xfrm>
                <a:off x="4154357" y="3176690"/>
                <a:ext cx="2773494" cy="1087336"/>
              </a:xfrm>
              <a:prstGeom prst="rect">
                <a:avLst/>
              </a:prstGeom>
            </p:spPr>
          </p:pic>
          <p:sp>
            <p:nvSpPr>
              <p:cNvPr id="16" name="Rectangle 15">
                <a:extLst>
                  <a:ext uri="{FF2B5EF4-FFF2-40B4-BE49-F238E27FC236}">
                    <a16:creationId xmlns:a16="http://schemas.microsoft.com/office/drawing/2014/main" id="{3785DE92-BE26-4489-9AF9-8304D384A7C2}"/>
                  </a:ext>
                </a:extLst>
              </p:cNvPr>
              <p:cNvSpPr/>
              <p:nvPr/>
            </p:nvSpPr>
            <p:spPr>
              <a:xfrm>
                <a:off x="1930400" y="1352550"/>
                <a:ext cx="686435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11FC-4BAD-4261-8BB3-8A0B4D178499}"/>
                  </a:ext>
                </a:extLst>
              </p:cNvPr>
              <p:cNvSpPr/>
              <p:nvPr/>
            </p:nvSpPr>
            <p:spPr>
              <a:xfrm>
                <a:off x="1028700" y="4666420"/>
                <a:ext cx="1676400" cy="176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92D8D2C-B0D7-45D4-9820-A26BB555966F}"/>
                  </a:ext>
                </a:extLst>
              </p:cNvPr>
              <p:cNvSpPr/>
              <p:nvPr/>
            </p:nvSpPr>
            <p:spPr>
              <a:xfrm>
                <a:off x="9855200" y="4666420"/>
                <a:ext cx="1354667" cy="13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1830FC0-D73E-4446-8D8F-7091A6B8914F}"/>
                  </a:ext>
                </a:extLst>
              </p:cNvPr>
              <p:cNvSpPr/>
              <p:nvPr/>
            </p:nvSpPr>
            <p:spPr>
              <a:xfrm rot="20646255">
                <a:off x="2052704" y="3045473"/>
                <a:ext cx="800728" cy="339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0BB58A75-0093-4D30-A5B0-2ECE2B271DEF}"/>
                </a:ext>
              </a:extLst>
            </p:cNvPr>
            <p:cNvSpPr/>
            <p:nvPr/>
          </p:nvSpPr>
          <p:spPr>
            <a:xfrm>
              <a:off x="11717914" y="2493906"/>
              <a:ext cx="193345" cy="2503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3E9F678-B51F-473D-B899-774840DED838}"/>
                </a:ext>
              </a:extLst>
            </p:cNvPr>
            <p:cNvSpPr/>
            <p:nvPr/>
          </p:nvSpPr>
          <p:spPr>
            <a:xfrm>
              <a:off x="47848" y="1924494"/>
              <a:ext cx="340656" cy="3072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1982E40-F5E7-4175-95F9-DC53F64268C3}"/>
              </a:ext>
            </a:extLst>
          </p:cNvPr>
          <p:cNvGrpSpPr/>
          <p:nvPr/>
        </p:nvGrpSpPr>
        <p:grpSpPr>
          <a:xfrm flipH="1">
            <a:off x="3358170" y="2628168"/>
            <a:ext cx="5285459" cy="397080"/>
            <a:chOff x="3556648" y="2627959"/>
            <a:chExt cx="5286836" cy="397183"/>
          </a:xfrm>
        </p:grpSpPr>
        <p:grpSp>
          <p:nvGrpSpPr>
            <p:cNvPr id="21" name="Group 20">
              <a:extLst>
                <a:ext uri="{FF2B5EF4-FFF2-40B4-BE49-F238E27FC236}">
                  <a16:creationId xmlns:a16="http://schemas.microsoft.com/office/drawing/2014/main" id="{F76B2E41-E05B-4EAE-9CFB-7B09BF7E8D72}"/>
                </a:ext>
              </a:extLst>
            </p:cNvPr>
            <p:cNvGrpSpPr/>
            <p:nvPr/>
          </p:nvGrpSpPr>
          <p:grpSpPr>
            <a:xfrm>
              <a:off x="3556648" y="2634979"/>
              <a:ext cx="1549400" cy="390163"/>
              <a:chOff x="3657600" y="2728533"/>
              <a:chExt cx="1549400" cy="387350"/>
            </a:xfrm>
          </p:grpSpPr>
          <p:sp>
            <p:nvSpPr>
              <p:cNvPr id="28" name="Rectangle: Rounded Corners 27">
                <a:extLst>
                  <a:ext uri="{FF2B5EF4-FFF2-40B4-BE49-F238E27FC236}">
                    <a16:creationId xmlns:a16="http://schemas.microsoft.com/office/drawing/2014/main" id="{0C3C10FB-C846-499E-8763-6C652CB3DB1F}"/>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6E23DB4-59C4-4C9B-8654-CFD31F1C5D33}"/>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nvGrpSpPr>
            <p:cNvPr id="22" name="Group 21">
              <a:extLst>
                <a:ext uri="{FF2B5EF4-FFF2-40B4-BE49-F238E27FC236}">
                  <a16:creationId xmlns:a16="http://schemas.microsoft.com/office/drawing/2014/main" id="{10671719-C169-4CDA-9C47-C37B20DA8A98}"/>
                </a:ext>
              </a:extLst>
            </p:cNvPr>
            <p:cNvGrpSpPr/>
            <p:nvPr/>
          </p:nvGrpSpPr>
          <p:grpSpPr>
            <a:xfrm>
              <a:off x="5413445" y="2634979"/>
              <a:ext cx="1549400" cy="390163"/>
              <a:chOff x="3657600" y="2728533"/>
              <a:chExt cx="1549400" cy="387350"/>
            </a:xfrm>
          </p:grpSpPr>
          <p:sp>
            <p:nvSpPr>
              <p:cNvPr id="26" name="Rectangle: Rounded Corners 25">
                <a:extLst>
                  <a:ext uri="{FF2B5EF4-FFF2-40B4-BE49-F238E27FC236}">
                    <a16:creationId xmlns:a16="http://schemas.microsoft.com/office/drawing/2014/main" id="{E1F8B122-C6DB-45F1-88DA-CE622A5AB266}"/>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F30183D-1B87-4AB1-95C7-64D4EECEC345}"/>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nvGrpSpPr>
            <p:cNvPr id="23" name="Group 22">
              <a:extLst>
                <a:ext uri="{FF2B5EF4-FFF2-40B4-BE49-F238E27FC236}">
                  <a16:creationId xmlns:a16="http://schemas.microsoft.com/office/drawing/2014/main" id="{7B87B038-8D14-4711-AD0A-30C82A073607}"/>
                </a:ext>
              </a:extLst>
            </p:cNvPr>
            <p:cNvGrpSpPr/>
            <p:nvPr/>
          </p:nvGrpSpPr>
          <p:grpSpPr>
            <a:xfrm>
              <a:off x="7294084" y="2627959"/>
              <a:ext cx="1549400" cy="390163"/>
              <a:chOff x="3657600" y="2728533"/>
              <a:chExt cx="1549400" cy="387350"/>
            </a:xfrm>
          </p:grpSpPr>
          <p:sp>
            <p:nvSpPr>
              <p:cNvPr id="24" name="Rectangle: Rounded Corners 23">
                <a:extLst>
                  <a:ext uri="{FF2B5EF4-FFF2-40B4-BE49-F238E27FC236}">
                    <a16:creationId xmlns:a16="http://schemas.microsoft.com/office/drawing/2014/main" id="{EA68C103-9855-4A60-A209-25A59E0AC1EC}"/>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7D79EB8-D02D-442B-A2FC-2D92D4099E8C}"/>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sp>
        <p:nvSpPr>
          <p:cNvPr id="30" name="Oval 29">
            <a:extLst>
              <a:ext uri="{FF2B5EF4-FFF2-40B4-BE49-F238E27FC236}">
                <a16:creationId xmlns:a16="http://schemas.microsoft.com/office/drawing/2014/main" id="{79858E50-B6C6-45B4-A53B-C52BC98C11DC}"/>
              </a:ext>
            </a:extLst>
          </p:cNvPr>
          <p:cNvSpPr/>
          <p:nvPr/>
        </p:nvSpPr>
        <p:spPr>
          <a:xfrm flipH="1">
            <a:off x="10897939" y="2178376"/>
            <a:ext cx="101574" cy="1079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C2C62E0-01E8-4B29-B987-8FAC0A874EF3}"/>
              </a:ext>
            </a:extLst>
          </p:cNvPr>
          <p:cNvSpPr txBox="1"/>
          <p:nvPr/>
        </p:nvSpPr>
        <p:spPr>
          <a:xfrm flipH="1">
            <a:off x="1046967" y="2428083"/>
            <a:ext cx="799245" cy="276927"/>
          </a:xfrm>
          <a:prstGeom prst="rect">
            <a:avLst/>
          </a:prstGeom>
          <a:noFill/>
        </p:spPr>
        <p:txBody>
          <a:bodyPr wrap="square" rtlCol="0">
            <a:spAutoFit/>
          </a:bodyPr>
          <a:lstStyle/>
          <a:p>
            <a:r>
              <a:rPr lang="en-US" sz="1200" dirty="0">
                <a:solidFill>
                  <a:srgbClr val="FF0000"/>
                </a:solidFill>
              </a:rPr>
              <a:t>436 MeV</a:t>
            </a:r>
          </a:p>
        </p:txBody>
      </p:sp>
      <p:sp>
        <p:nvSpPr>
          <p:cNvPr id="32" name="TextBox 31">
            <a:extLst>
              <a:ext uri="{FF2B5EF4-FFF2-40B4-BE49-F238E27FC236}">
                <a16:creationId xmlns:a16="http://schemas.microsoft.com/office/drawing/2014/main" id="{4E959DDA-2AC0-4DD2-A3E1-1E5FC2D3AE26}"/>
              </a:ext>
            </a:extLst>
          </p:cNvPr>
          <p:cNvSpPr txBox="1"/>
          <p:nvPr/>
        </p:nvSpPr>
        <p:spPr>
          <a:xfrm>
            <a:off x="4067112" y="1232061"/>
            <a:ext cx="4587989" cy="400006"/>
          </a:xfrm>
          <a:prstGeom prst="rect">
            <a:avLst/>
          </a:prstGeom>
          <a:noFill/>
        </p:spPr>
        <p:txBody>
          <a:bodyPr wrap="square" rtlCol="0">
            <a:spAutoFit/>
          </a:bodyPr>
          <a:lstStyle/>
          <a:p>
            <a:pPr algn="ctr"/>
            <a:r>
              <a:rPr lang="en-US" sz="1999" dirty="0"/>
              <a:t>10 MeV + </a:t>
            </a:r>
            <a:r>
              <a:rPr lang="en-US" sz="1999" dirty="0">
                <a:solidFill>
                  <a:srgbClr val="FF0000"/>
                </a:solidFill>
              </a:rPr>
              <a:t>3</a:t>
            </a:r>
            <a:r>
              <a:rPr lang="en-US" sz="1999" dirty="0"/>
              <a:t> × 3 × 71 MeV = 650 MeV</a:t>
            </a:r>
          </a:p>
        </p:txBody>
      </p:sp>
      <p:grpSp>
        <p:nvGrpSpPr>
          <p:cNvPr id="33" name="Group 32">
            <a:extLst>
              <a:ext uri="{FF2B5EF4-FFF2-40B4-BE49-F238E27FC236}">
                <a16:creationId xmlns:a16="http://schemas.microsoft.com/office/drawing/2014/main" id="{EC46B73B-7D40-4AA3-90F4-D26A9A34DD9F}"/>
              </a:ext>
            </a:extLst>
          </p:cNvPr>
          <p:cNvGrpSpPr/>
          <p:nvPr/>
        </p:nvGrpSpPr>
        <p:grpSpPr>
          <a:xfrm>
            <a:off x="11025407" y="1820791"/>
            <a:ext cx="888321" cy="374286"/>
            <a:chOff x="11026690" y="1820372"/>
            <a:chExt cx="888552" cy="374383"/>
          </a:xfrm>
        </p:grpSpPr>
        <p:cxnSp>
          <p:nvCxnSpPr>
            <p:cNvPr id="34" name="Straight Arrow Connector 33">
              <a:extLst>
                <a:ext uri="{FF2B5EF4-FFF2-40B4-BE49-F238E27FC236}">
                  <a16:creationId xmlns:a16="http://schemas.microsoft.com/office/drawing/2014/main" id="{A3EA61B1-9E16-4168-9ABA-4B3153F66F70}"/>
                </a:ext>
              </a:extLst>
            </p:cNvPr>
            <p:cNvCxnSpPr>
              <a:cxnSpLocks/>
            </p:cNvCxnSpPr>
            <p:nvPr/>
          </p:nvCxnSpPr>
          <p:spPr>
            <a:xfrm flipH="1">
              <a:off x="11026690" y="2061405"/>
              <a:ext cx="356184" cy="1333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373BBBA-3667-4FDB-BF64-89AE1427E704}"/>
                </a:ext>
              </a:extLst>
            </p:cNvPr>
            <p:cNvSpPr txBox="1"/>
            <p:nvPr/>
          </p:nvSpPr>
          <p:spPr>
            <a:xfrm flipH="1">
              <a:off x="11115789" y="1820372"/>
              <a:ext cx="799453" cy="276999"/>
            </a:xfrm>
            <a:prstGeom prst="rect">
              <a:avLst/>
            </a:prstGeom>
            <a:noFill/>
          </p:spPr>
          <p:txBody>
            <a:bodyPr wrap="square" rtlCol="0">
              <a:spAutoFit/>
            </a:bodyPr>
            <a:lstStyle/>
            <a:p>
              <a:r>
                <a:rPr lang="en-US" sz="1200" dirty="0">
                  <a:solidFill>
                    <a:srgbClr val="FF0000"/>
                  </a:solidFill>
                </a:rPr>
                <a:t>10 MeV</a:t>
              </a:r>
            </a:p>
          </p:txBody>
        </p:sp>
      </p:grpSp>
      <p:grpSp>
        <p:nvGrpSpPr>
          <p:cNvPr id="36" name="Group 35">
            <a:extLst>
              <a:ext uri="{FF2B5EF4-FFF2-40B4-BE49-F238E27FC236}">
                <a16:creationId xmlns:a16="http://schemas.microsoft.com/office/drawing/2014/main" id="{8E675617-0FF8-445B-AFF8-AC22A53D8879}"/>
              </a:ext>
            </a:extLst>
          </p:cNvPr>
          <p:cNvGrpSpPr/>
          <p:nvPr/>
        </p:nvGrpSpPr>
        <p:grpSpPr>
          <a:xfrm flipH="1">
            <a:off x="278273" y="1379897"/>
            <a:ext cx="11909498" cy="3643952"/>
            <a:chOff x="0" y="1352551"/>
            <a:chExt cx="11912600" cy="3644901"/>
          </a:xfrm>
        </p:grpSpPr>
        <p:grpSp>
          <p:nvGrpSpPr>
            <p:cNvPr id="37" name="Group 36">
              <a:extLst>
                <a:ext uri="{FF2B5EF4-FFF2-40B4-BE49-F238E27FC236}">
                  <a16:creationId xmlns:a16="http://schemas.microsoft.com/office/drawing/2014/main" id="{B0E93C67-06F6-4CB9-BF01-37657EDD70CC}"/>
                </a:ext>
              </a:extLst>
            </p:cNvPr>
            <p:cNvGrpSpPr/>
            <p:nvPr/>
          </p:nvGrpSpPr>
          <p:grpSpPr>
            <a:xfrm flipH="1">
              <a:off x="0" y="1352551"/>
              <a:ext cx="11912600" cy="3644900"/>
              <a:chOff x="0" y="1352550"/>
              <a:chExt cx="12192000" cy="3934053"/>
            </a:xfrm>
          </p:grpSpPr>
          <p:pic>
            <p:nvPicPr>
              <p:cNvPr id="40" name="Picture 39">
                <a:extLst>
                  <a:ext uri="{FF2B5EF4-FFF2-40B4-BE49-F238E27FC236}">
                    <a16:creationId xmlns:a16="http://schemas.microsoft.com/office/drawing/2014/main" id="{98B75DBD-9932-448A-AB29-39866809A80A}"/>
                  </a:ext>
                </a:extLst>
              </p:cNvPr>
              <p:cNvPicPr>
                <a:picLocks noChangeAspect="1"/>
              </p:cNvPicPr>
              <p:nvPr/>
            </p:nvPicPr>
            <p:blipFill>
              <a:blip r:embed="rId2"/>
              <a:stretch>
                <a:fillRect/>
              </a:stretch>
            </p:blipFill>
            <p:spPr>
              <a:xfrm>
                <a:off x="0" y="1571397"/>
                <a:ext cx="12192000" cy="3715206"/>
              </a:xfrm>
              <a:prstGeom prst="rect">
                <a:avLst/>
              </a:prstGeom>
            </p:spPr>
          </p:pic>
          <p:pic>
            <p:nvPicPr>
              <p:cNvPr id="41" name="Picture 40">
                <a:extLst>
                  <a:ext uri="{FF2B5EF4-FFF2-40B4-BE49-F238E27FC236}">
                    <a16:creationId xmlns:a16="http://schemas.microsoft.com/office/drawing/2014/main" id="{E150D1BE-EBBC-451E-BF7A-3EED823C2F28}"/>
                  </a:ext>
                </a:extLst>
              </p:cNvPr>
              <p:cNvPicPr>
                <a:picLocks noChangeAspect="1"/>
              </p:cNvPicPr>
              <p:nvPr/>
            </p:nvPicPr>
            <p:blipFill>
              <a:blip r:embed="rId3"/>
              <a:stretch>
                <a:fillRect/>
              </a:stretch>
            </p:blipFill>
            <p:spPr>
              <a:xfrm>
                <a:off x="4154357" y="3176690"/>
                <a:ext cx="2773494" cy="1087336"/>
              </a:xfrm>
              <a:prstGeom prst="rect">
                <a:avLst/>
              </a:prstGeom>
            </p:spPr>
          </p:pic>
          <p:sp>
            <p:nvSpPr>
              <p:cNvPr id="42" name="Rectangle 41">
                <a:extLst>
                  <a:ext uri="{FF2B5EF4-FFF2-40B4-BE49-F238E27FC236}">
                    <a16:creationId xmlns:a16="http://schemas.microsoft.com/office/drawing/2014/main" id="{748A3E0B-7163-46C5-A36E-BAC542F3F19A}"/>
                  </a:ext>
                </a:extLst>
              </p:cNvPr>
              <p:cNvSpPr/>
              <p:nvPr/>
            </p:nvSpPr>
            <p:spPr>
              <a:xfrm>
                <a:off x="1930400" y="1352550"/>
                <a:ext cx="686435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A8311F3-282F-473A-8487-8185D3204EF7}"/>
                  </a:ext>
                </a:extLst>
              </p:cNvPr>
              <p:cNvSpPr/>
              <p:nvPr/>
            </p:nvSpPr>
            <p:spPr>
              <a:xfrm>
                <a:off x="1028700" y="4666420"/>
                <a:ext cx="1676400" cy="176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845BF03-F53F-4330-ACD0-09E9DA2DC843}"/>
                  </a:ext>
                </a:extLst>
              </p:cNvPr>
              <p:cNvSpPr/>
              <p:nvPr/>
            </p:nvSpPr>
            <p:spPr>
              <a:xfrm>
                <a:off x="9855200" y="4666420"/>
                <a:ext cx="1354667" cy="13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3E56F7C-FAF7-4DC3-8031-68887ED2730F}"/>
                  </a:ext>
                </a:extLst>
              </p:cNvPr>
              <p:cNvSpPr/>
              <p:nvPr/>
            </p:nvSpPr>
            <p:spPr>
              <a:xfrm rot="20646255">
                <a:off x="2052704" y="3045473"/>
                <a:ext cx="800728" cy="339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60CCBF59-34CA-4CD8-AB15-64C4F76EFF9B}"/>
                </a:ext>
              </a:extLst>
            </p:cNvPr>
            <p:cNvSpPr/>
            <p:nvPr/>
          </p:nvSpPr>
          <p:spPr>
            <a:xfrm>
              <a:off x="11717914" y="2493906"/>
              <a:ext cx="193345" cy="2503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01146A8-441D-4624-BF16-016CD8242E09}"/>
                </a:ext>
              </a:extLst>
            </p:cNvPr>
            <p:cNvSpPr/>
            <p:nvPr/>
          </p:nvSpPr>
          <p:spPr>
            <a:xfrm>
              <a:off x="47848" y="1924494"/>
              <a:ext cx="340656" cy="3072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C37FABF2-EE15-4893-B783-C4A395D2E72E}"/>
              </a:ext>
            </a:extLst>
          </p:cNvPr>
          <p:cNvGrpSpPr/>
          <p:nvPr/>
        </p:nvGrpSpPr>
        <p:grpSpPr>
          <a:xfrm flipH="1">
            <a:off x="3358170" y="2628168"/>
            <a:ext cx="5285459" cy="397080"/>
            <a:chOff x="3556648" y="2627959"/>
            <a:chExt cx="5286836" cy="397183"/>
          </a:xfrm>
        </p:grpSpPr>
        <p:grpSp>
          <p:nvGrpSpPr>
            <p:cNvPr id="47" name="Group 46">
              <a:extLst>
                <a:ext uri="{FF2B5EF4-FFF2-40B4-BE49-F238E27FC236}">
                  <a16:creationId xmlns:a16="http://schemas.microsoft.com/office/drawing/2014/main" id="{9B7C4E24-79CC-4734-B165-7C2F6B0A86AD}"/>
                </a:ext>
              </a:extLst>
            </p:cNvPr>
            <p:cNvGrpSpPr/>
            <p:nvPr/>
          </p:nvGrpSpPr>
          <p:grpSpPr>
            <a:xfrm>
              <a:off x="3556648" y="2634979"/>
              <a:ext cx="1549400" cy="390163"/>
              <a:chOff x="3657600" y="2728533"/>
              <a:chExt cx="1549400" cy="387350"/>
            </a:xfrm>
          </p:grpSpPr>
          <p:sp>
            <p:nvSpPr>
              <p:cNvPr id="54" name="Rectangle: Rounded Corners 53">
                <a:extLst>
                  <a:ext uri="{FF2B5EF4-FFF2-40B4-BE49-F238E27FC236}">
                    <a16:creationId xmlns:a16="http://schemas.microsoft.com/office/drawing/2014/main" id="{2EC1C1FA-6FB8-42FA-A094-97D09F08057F}"/>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A99A6045-0F80-4A0F-B61B-A68791617740}"/>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nvGrpSpPr>
            <p:cNvPr id="48" name="Group 47">
              <a:extLst>
                <a:ext uri="{FF2B5EF4-FFF2-40B4-BE49-F238E27FC236}">
                  <a16:creationId xmlns:a16="http://schemas.microsoft.com/office/drawing/2014/main" id="{57567269-394B-4D4C-96DA-F73A96614F73}"/>
                </a:ext>
              </a:extLst>
            </p:cNvPr>
            <p:cNvGrpSpPr/>
            <p:nvPr/>
          </p:nvGrpSpPr>
          <p:grpSpPr>
            <a:xfrm>
              <a:off x="5413445" y="2634979"/>
              <a:ext cx="1549400" cy="390163"/>
              <a:chOff x="3657600" y="2728533"/>
              <a:chExt cx="1549400" cy="387350"/>
            </a:xfrm>
          </p:grpSpPr>
          <p:sp>
            <p:nvSpPr>
              <p:cNvPr id="52" name="Rectangle: Rounded Corners 51">
                <a:extLst>
                  <a:ext uri="{FF2B5EF4-FFF2-40B4-BE49-F238E27FC236}">
                    <a16:creationId xmlns:a16="http://schemas.microsoft.com/office/drawing/2014/main" id="{D438691F-E8DB-4856-BCC9-BD63E19F9D11}"/>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211EA0D2-67C2-41EF-84E2-BE77002BBE86}"/>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nvGrpSpPr>
            <p:cNvPr id="49" name="Group 48">
              <a:extLst>
                <a:ext uri="{FF2B5EF4-FFF2-40B4-BE49-F238E27FC236}">
                  <a16:creationId xmlns:a16="http://schemas.microsoft.com/office/drawing/2014/main" id="{E6C26094-E91D-468E-B3CC-A9BB66D74F08}"/>
                </a:ext>
              </a:extLst>
            </p:cNvPr>
            <p:cNvGrpSpPr/>
            <p:nvPr/>
          </p:nvGrpSpPr>
          <p:grpSpPr>
            <a:xfrm>
              <a:off x="7294084" y="2627959"/>
              <a:ext cx="1549400" cy="390163"/>
              <a:chOff x="3657600" y="2728533"/>
              <a:chExt cx="1549400" cy="387350"/>
            </a:xfrm>
          </p:grpSpPr>
          <p:sp>
            <p:nvSpPr>
              <p:cNvPr id="50" name="Rectangle: Rounded Corners 49">
                <a:extLst>
                  <a:ext uri="{FF2B5EF4-FFF2-40B4-BE49-F238E27FC236}">
                    <a16:creationId xmlns:a16="http://schemas.microsoft.com/office/drawing/2014/main" id="{34354818-0B85-417A-BF69-C09DEA4B8D9C}"/>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17F176A-AFEA-4CE6-A46F-E41A02704270}"/>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sp>
        <p:nvSpPr>
          <p:cNvPr id="56" name="TextBox 55">
            <a:extLst>
              <a:ext uri="{FF2B5EF4-FFF2-40B4-BE49-F238E27FC236}">
                <a16:creationId xmlns:a16="http://schemas.microsoft.com/office/drawing/2014/main" id="{8ACEA8C5-2720-4389-B49C-C62112E230F1}"/>
              </a:ext>
            </a:extLst>
          </p:cNvPr>
          <p:cNvSpPr txBox="1"/>
          <p:nvPr/>
        </p:nvSpPr>
        <p:spPr>
          <a:xfrm>
            <a:off x="4067112" y="1232061"/>
            <a:ext cx="4587989" cy="400006"/>
          </a:xfrm>
          <a:prstGeom prst="rect">
            <a:avLst/>
          </a:prstGeom>
          <a:noFill/>
        </p:spPr>
        <p:txBody>
          <a:bodyPr wrap="square" rtlCol="0">
            <a:spAutoFit/>
          </a:bodyPr>
          <a:lstStyle/>
          <a:p>
            <a:pPr algn="ctr"/>
            <a:r>
              <a:rPr lang="en-US" sz="1999" dirty="0"/>
              <a:t>10 MeV + </a:t>
            </a:r>
            <a:r>
              <a:rPr lang="en-US" sz="1999" dirty="0">
                <a:solidFill>
                  <a:srgbClr val="FF0000"/>
                </a:solidFill>
              </a:rPr>
              <a:t>3</a:t>
            </a:r>
            <a:r>
              <a:rPr lang="en-US" sz="1999" dirty="0"/>
              <a:t> × 3 × 71 MeV = 650 MeV</a:t>
            </a:r>
          </a:p>
        </p:txBody>
      </p:sp>
      <p:grpSp>
        <p:nvGrpSpPr>
          <p:cNvPr id="57" name="Group 56">
            <a:extLst>
              <a:ext uri="{FF2B5EF4-FFF2-40B4-BE49-F238E27FC236}">
                <a16:creationId xmlns:a16="http://schemas.microsoft.com/office/drawing/2014/main" id="{F701C2A8-A3FF-46E1-903E-5BD7C802F743}"/>
              </a:ext>
            </a:extLst>
          </p:cNvPr>
          <p:cNvGrpSpPr/>
          <p:nvPr/>
        </p:nvGrpSpPr>
        <p:grpSpPr>
          <a:xfrm>
            <a:off x="61419" y="2796424"/>
            <a:ext cx="1207323" cy="1093862"/>
            <a:chOff x="41558" y="2800831"/>
            <a:chExt cx="1207637" cy="1094147"/>
          </a:xfrm>
        </p:grpSpPr>
        <p:grpSp>
          <p:nvGrpSpPr>
            <p:cNvPr id="58" name="Group 57">
              <a:extLst>
                <a:ext uri="{FF2B5EF4-FFF2-40B4-BE49-F238E27FC236}">
                  <a16:creationId xmlns:a16="http://schemas.microsoft.com/office/drawing/2014/main" id="{4A405DB5-7860-44C7-A06C-807EFF911548}"/>
                </a:ext>
              </a:extLst>
            </p:cNvPr>
            <p:cNvGrpSpPr/>
            <p:nvPr/>
          </p:nvGrpSpPr>
          <p:grpSpPr>
            <a:xfrm flipH="1">
              <a:off x="143882" y="2800831"/>
              <a:ext cx="1105313" cy="990640"/>
              <a:chOff x="11080526" y="2760672"/>
              <a:chExt cx="959012" cy="1052113"/>
            </a:xfrm>
          </p:grpSpPr>
          <p:pic>
            <p:nvPicPr>
              <p:cNvPr id="60" name="Picture 59">
                <a:extLst>
                  <a:ext uri="{FF2B5EF4-FFF2-40B4-BE49-F238E27FC236}">
                    <a16:creationId xmlns:a16="http://schemas.microsoft.com/office/drawing/2014/main" id="{49DB920F-3D01-41EE-ACDB-9EBFB51EE81F}"/>
                  </a:ext>
                </a:extLst>
              </p:cNvPr>
              <p:cNvPicPr>
                <a:picLocks noChangeAspect="1"/>
              </p:cNvPicPr>
              <p:nvPr/>
            </p:nvPicPr>
            <p:blipFill>
              <a:blip r:embed="rId4"/>
              <a:stretch>
                <a:fillRect/>
              </a:stretch>
            </p:blipFill>
            <p:spPr>
              <a:xfrm rot="3960555">
                <a:off x="11762946" y="3155857"/>
                <a:ext cx="271239" cy="281945"/>
              </a:xfrm>
              <a:prstGeom prst="rect">
                <a:avLst/>
              </a:prstGeom>
            </p:spPr>
          </p:pic>
          <p:pic>
            <p:nvPicPr>
              <p:cNvPr id="61" name="Picture 60">
                <a:extLst>
                  <a:ext uri="{FF2B5EF4-FFF2-40B4-BE49-F238E27FC236}">
                    <a16:creationId xmlns:a16="http://schemas.microsoft.com/office/drawing/2014/main" id="{5DEC35EC-0942-4CD5-A73F-D5C28C456D5F}"/>
                  </a:ext>
                </a:extLst>
              </p:cNvPr>
              <p:cNvPicPr>
                <a:picLocks noChangeAspect="1"/>
              </p:cNvPicPr>
              <p:nvPr/>
            </p:nvPicPr>
            <p:blipFill>
              <a:blip r:embed="rId5"/>
              <a:stretch>
                <a:fillRect/>
              </a:stretch>
            </p:blipFill>
            <p:spPr>
              <a:xfrm>
                <a:off x="11091871" y="2760672"/>
                <a:ext cx="473764" cy="281945"/>
              </a:xfrm>
              <a:prstGeom prst="rect">
                <a:avLst/>
              </a:prstGeom>
            </p:spPr>
          </p:pic>
          <p:pic>
            <p:nvPicPr>
              <p:cNvPr id="62" name="Picture 61">
                <a:extLst>
                  <a:ext uri="{FF2B5EF4-FFF2-40B4-BE49-F238E27FC236}">
                    <a16:creationId xmlns:a16="http://schemas.microsoft.com/office/drawing/2014/main" id="{838CBF65-6B0F-4005-AFC2-226B8DD02CB9}"/>
                  </a:ext>
                </a:extLst>
              </p:cNvPr>
              <p:cNvPicPr>
                <a:picLocks noChangeAspect="1"/>
              </p:cNvPicPr>
              <p:nvPr/>
            </p:nvPicPr>
            <p:blipFill>
              <a:blip r:embed="rId4"/>
              <a:stretch>
                <a:fillRect/>
              </a:stretch>
            </p:blipFill>
            <p:spPr>
              <a:xfrm>
                <a:off x="11577382" y="2824507"/>
                <a:ext cx="271239" cy="281945"/>
              </a:xfrm>
              <a:prstGeom prst="rect">
                <a:avLst/>
              </a:prstGeom>
            </p:spPr>
          </p:pic>
          <p:pic>
            <p:nvPicPr>
              <p:cNvPr id="63" name="Picture 62">
                <a:extLst>
                  <a:ext uri="{FF2B5EF4-FFF2-40B4-BE49-F238E27FC236}">
                    <a16:creationId xmlns:a16="http://schemas.microsoft.com/office/drawing/2014/main" id="{FA0FF63C-3111-4F0E-B64B-552EF3E5BAAF}"/>
                  </a:ext>
                </a:extLst>
              </p:cNvPr>
              <p:cNvPicPr>
                <a:picLocks noChangeAspect="1"/>
              </p:cNvPicPr>
              <p:nvPr/>
            </p:nvPicPr>
            <p:blipFill>
              <a:blip r:embed="rId6"/>
              <a:stretch>
                <a:fillRect/>
              </a:stretch>
            </p:blipFill>
            <p:spPr>
              <a:xfrm rot="3621610">
                <a:off x="11789882" y="3042853"/>
                <a:ext cx="173134" cy="154584"/>
              </a:xfrm>
              <a:prstGeom prst="rect">
                <a:avLst/>
              </a:prstGeom>
            </p:spPr>
          </p:pic>
          <p:grpSp>
            <p:nvGrpSpPr>
              <p:cNvPr id="64" name="Group 63">
                <a:extLst>
                  <a:ext uri="{FF2B5EF4-FFF2-40B4-BE49-F238E27FC236}">
                    <a16:creationId xmlns:a16="http://schemas.microsoft.com/office/drawing/2014/main" id="{26F26982-2AED-482D-99B0-9C9A3FFABD3B}"/>
                  </a:ext>
                </a:extLst>
              </p:cNvPr>
              <p:cNvGrpSpPr/>
              <p:nvPr/>
            </p:nvGrpSpPr>
            <p:grpSpPr>
              <a:xfrm flipV="1">
                <a:off x="11080526" y="3366745"/>
                <a:ext cx="861870" cy="446040"/>
                <a:chOff x="11057836" y="2760672"/>
                <a:chExt cx="861870" cy="446040"/>
              </a:xfrm>
            </p:grpSpPr>
            <p:pic>
              <p:nvPicPr>
                <p:cNvPr id="65" name="Picture 64">
                  <a:extLst>
                    <a:ext uri="{FF2B5EF4-FFF2-40B4-BE49-F238E27FC236}">
                      <a16:creationId xmlns:a16="http://schemas.microsoft.com/office/drawing/2014/main" id="{3BE96BA3-2E1E-4D43-82E6-9CE6BF77FBFD}"/>
                    </a:ext>
                  </a:extLst>
                </p:cNvPr>
                <p:cNvPicPr>
                  <a:picLocks noChangeAspect="1"/>
                </p:cNvPicPr>
                <p:nvPr/>
              </p:nvPicPr>
              <p:blipFill>
                <a:blip r:embed="rId5"/>
                <a:stretch>
                  <a:fillRect/>
                </a:stretch>
              </p:blipFill>
              <p:spPr>
                <a:xfrm>
                  <a:off x="11057836" y="2760672"/>
                  <a:ext cx="473764" cy="281945"/>
                </a:xfrm>
                <a:prstGeom prst="rect">
                  <a:avLst/>
                </a:prstGeom>
              </p:spPr>
            </p:pic>
            <p:pic>
              <p:nvPicPr>
                <p:cNvPr id="66" name="Picture 65">
                  <a:extLst>
                    <a:ext uri="{FF2B5EF4-FFF2-40B4-BE49-F238E27FC236}">
                      <a16:creationId xmlns:a16="http://schemas.microsoft.com/office/drawing/2014/main" id="{038F63DA-27BF-4FEE-855C-553CC4D55541}"/>
                    </a:ext>
                  </a:extLst>
                </p:cNvPr>
                <p:cNvPicPr>
                  <a:picLocks noChangeAspect="1"/>
                </p:cNvPicPr>
                <p:nvPr/>
              </p:nvPicPr>
              <p:blipFill>
                <a:blip r:embed="rId4"/>
                <a:stretch>
                  <a:fillRect/>
                </a:stretch>
              </p:blipFill>
              <p:spPr>
                <a:xfrm>
                  <a:off x="11543347" y="2824507"/>
                  <a:ext cx="271239" cy="281945"/>
                </a:xfrm>
                <a:prstGeom prst="rect">
                  <a:avLst/>
                </a:prstGeom>
              </p:spPr>
            </p:pic>
            <p:pic>
              <p:nvPicPr>
                <p:cNvPr id="67" name="Picture 66">
                  <a:extLst>
                    <a:ext uri="{FF2B5EF4-FFF2-40B4-BE49-F238E27FC236}">
                      <a16:creationId xmlns:a16="http://schemas.microsoft.com/office/drawing/2014/main" id="{BDCF8BEF-3BB3-420D-A193-23184CC1C1DF}"/>
                    </a:ext>
                  </a:extLst>
                </p:cNvPr>
                <p:cNvPicPr>
                  <a:picLocks noChangeAspect="1"/>
                </p:cNvPicPr>
                <p:nvPr/>
              </p:nvPicPr>
              <p:blipFill>
                <a:blip r:embed="rId6"/>
                <a:stretch>
                  <a:fillRect/>
                </a:stretch>
              </p:blipFill>
              <p:spPr>
                <a:xfrm rot="3621610">
                  <a:off x="11755847" y="3042853"/>
                  <a:ext cx="173134" cy="154584"/>
                </a:xfrm>
                <a:prstGeom prst="rect">
                  <a:avLst/>
                </a:prstGeom>
              </p:spPr>
            </p:pic>
          </p:grpSp>
        </p:grpSp>
        <p:sp>
          <p:nvSpPr>
            <p:cNvPr id="59" name="TextBox 58">
              <a:extLst>
                <a:ext uri="{FF2B5EF4-FFF2-40B4-BE49-F238E27FC236}">
                  <a16:creationId xmlns:a16="http://schemas.microsoft.com/office/drawing/2014/main" id="{CA12FBE9-075F-4B6D-BA7C-9EDE9F4087FE}"/>
                </a:ext>
              </a:extLst>
            </p:cNvPr>
            <p:cNvSpPr txBox="1"/>
            <p:nvPr/>
          </p:nvSpPr>
          <p:spPr>
            <a:xfrm>
              <a:off x="41558" y="3648757"/>
              <a:ext cx="653874" cy="246221"/>
            </a:xfrm>
            <a:prstGeom prst="rect">
              <a:avLst/>
            </a:prstGeom>
            <a:noFill/>
          </p:spPr>
          <p:txBody>
            <a:bodyPr wrap="square" rtlCol="0">
              <a:spAutoFit/>
            </a:bodyPr>
            <a:lstStyle/>
            <a:p>
              <a:r>
                <a:rPr lang="en-US" sz="1000" dirty="0"/>
                <a:t>New arc</a:t>
              </a:r>
            </a:p>
          </p:txBody>
        </p:sp>
      </p:grpSp>
      <p:grpSp>
        <p:nvGrpSpPr>
          <p:cNvPr id="68" name="Group 67">
            <a:extLst>
              <a:ext uri="{FF2B5EF4-FFF2-40B4-BE49-F238E27FC236}">
                <a16:creationId xmlns:a16="http://schemas.microsoft.com/office/drawing/2014/main" id="{37FD6E64-29F4-4678-A07A-395E3AE29F92}"/>
              </a:ext>
            </a:extLst>
          </p:cNvPr>
          <p:cNvGrpSpPr/>
          <p:nvPr/>
        </p:nvGrpSpPr>
        <p:grpSpPr>
          <a:xfrm>
            <a:off x="10796197" y="2781878"/>
            <a:ext cx="1453102" cy="1018881"/>
            <a:chOff x="10797421" y="2790853"/>
            <a:chExt cx="1453481" cy="1019146"/>
          </a:xfrm>
        </p:grpSpPr>
        <p:grpSp>
          <p:nvGrpSpPr>
            <p:cNvPr id="69" name="Group 68">
              <a:extLst>
                <a:ext uri="{FF2B5EF4-FFF2-40B4-BE49-F238E27FC236}">
                  <a16:creationId xmlns:a16="http://schemas.microsoft.com/office/drawing/2014/main" id="{3590AE37-1361-45B9-AB62-0C302A84A4B3}"/>
                </a:ext>
              </a:extLst>
            </p:cNvPr>
            <p:cNvGrpSpPr/>
            <p:nvPr/>
          </p:nvGrpSpPr>
          <p:grpSpPr>
            <a:xfrm>
              <a:off x="10797421" y="2790853"/>
              <a:ext cx="1105313" cy="990640"/>
              <a:chOff x="11080526" y="2760672"/>
              <a:chExt cx="959012" cy="1052113"/>
            </a:xfrm>
          </p:grpSpPr>
          <p:pic>
            <p:nvPicPr>
              <p:cNvPr id="71" name="Picture 70">
                <a:extLst>
                  <a:ext uri="{FF2B5EF4-FFF2-40B4-BE49-F238E27FC236}">
                    <a16:creationId xmlns:a16="http://schemas.microsoft.com/office/drawing/2014/main" id="{767EC599-E9B5-4744-8282-E6970D948258}"/>
                  </a:ext>
                </a:extLst>
              </p:cNvPr>
              <p:cNvPicPr>
                <a:picLocks noChangeAspect="1"/>
              </p:cNvPicPr>
              <p:nvPr/>
            </p:nvPicPr>
            <p:blipFill>
              <a:blip r:embed="rId4"/>
              <a:stretch>
                <a:fillRect/>
              </a:stretch>
            </p:blipFill>
            <p:spPr>
              <a:xfrm rot="3960555">
                <a:off x="11762946" y="3155857"/>
                <a:ext cx="271239" cy="281945"/>
              </a:xfrm>
              <a:prstGeom prst="rect">
                <a:avLst/>
              </a:prstGeom>
            </p:spPr>
          </p:pic>
          <p:pic>
            <p:nvPicPr>
              <p:cNvPr id="72" name="Picture 71">
                <a:extLst>
                  <a:ext uri="{FF2B5EF4-FFF2-40B4-BE49-F238E27FC236}">
                    <a16:creationId xmlns:a16="http://schemas.microsoft.com/office/drawing/2014/main" id="{09FE0B3F-88A7-4A26-802B-A73886247D97}"/>
                  </a:ext>
                </a:extLst>
              </p:cNvPr>
              <p:cNvPicPr>
                <a:picLocks noChangeAspect="1"/>
              </p:cNvPicPr>
              <p:nvPr/>
            </p:nvPicPr>
            <p:blipFill>
              <a:blip r:embed="rId5"/>
              <a:stretch>
                <a:fillRect/>
              </a:stretch>
            </p:blipFill>
            <p:spPr>
              <a:xfrm>
                <a:off x="11091871" y="2760672"/>
                <a:ext cx="473764" cy="281945"/>
              </a:xfrm>
              <a:prstGeom prst="rect">
                <a:avLst/>
              </a:prstGeom>
            </p:spPr>
          </p:pic>
          <p:pic>
            <p:nvPicPr>
              <p:cNvPr id="73" name="Picture 72">
                <a:extLst>
                  <a:ext uri="{FF2B5EF4-FFF2-40B4-BE49-F238E27FC236}">
                    <a16:creationId xmlns:a16="http://schemas.microsoft.com/office/drawing/2014/main" id="{AEE3EDEC-DF9B-46B9-AA1E-CD0207DC88BB}"/>
                  </a:ext>
                </a:extLst>
              </p:cNvPr>
              <p:cNvPicPr>
                <a:picLocks noChangeAspect="1"/>
              </p:cNvPicPr>
              <p:nvPr/>
            </p:nvPicPr>
            <p:blipFill>
              <a:blip r:embed="rId4"/>
              <a:stretch>
                <a:fillRect/>
              </a:stretch>
            </p:blipFill>
            <p:spPr>
              <a:xfrm>
                <a:off x="11577382" y="2824507"/>
                <a:ext cx="271239" cy="281945"/>
              </a:xfrm>
              <a:prstGeom prst="rect">
                <a:avLst/>
              </a:prstGeom>
            </p:spPr>
          </p:pic>
          <p:pic>
            <p:nvPicPr>
              <p:cNvPr id="74" name="Picture 73">
                <a:extLst>
                  <a:ext uri="{FF2B5EF4-FFF2-40B4-BE49-F238E27FC236}">
                    <a16:creationId xmlns:a16="http://schemas.microsoft.com/office/drawing/2014/main" id="{E6FCFACA-C3B3-4642-9106-4B62048A945E}"/>
                  </a:ext>
                </a:extLst>
              </p:cNvPr>
              <p:cNvPicPr>
                <a:picLocks noChangeAspect="1"/>
              </p:cNvPicPr>
              <p:nvPr/>
            </p:nvPicPr>
            <p:blipFill>
              <a:blip r:embed="rId6"/>
              <a:stretch>
                <a:fillRect/>
              </a:stretch>
            </p:blipFill>
            <p:spPr>
              <a:xfrm rot="3621610">
                <a:off x="11789882" y="3042853"/>
                <a:ext cx="173134" cy="154584"/>
              </a:xfrm>
              <a:prstGeom prst="rect">
                <a:avLst/>
              </a:prstGeom>
            </p:spPr>
          </p:pic>
          <p:grpSp>
            <p:nvGrpSpPr>
              <p:cNvPr id="75" name="Group 74">
                <a:extLst>
                  <a:ext uri="{FF2B5EF4-FFF2-40B4-BE49-F238E27FC236}">
                    <a16:creationId xmlns:a16="http://schemas.microsoft.com/office/drawing/2014/main" id="{751801B9-5ED1-4A2A-87CB-F7F291C76159}"/>
                  </a:ext>
                </a:extLst>
              </p:cNvPr>
              <p:cNvGrpSpPr/>
              <p:nvPr/>
            </p:nvGrpSpPr>
            <p:grpSpPr>
              <a:xfrm flipV="1">
                <a:off x="11080526" y="3366745"/>
                <a:ext cx="861870" cy="446040"/>
                <a:chOff x="11057836" y="2760672"/>
                <a:chExt cx="861870" cy="446040"/>
              </a:xfrm>
            </p:grpSpPr>
            <p:pic>
              <p:nvPicPr>
                <p:cNvPr id="76" name="Picture 75">
                  <a:extLst>
                    <a:ext uri="{FF2B5EF4-FFF2-40B4-BE49-F238E27FC236}">
                      <a16:creationId xmlns:a16="http://schemas.microsoft.com/office/drawing/2014/main" id="{58D573FF-C8FE-49DC-8446-D4F7280D1C20}"/>
                    </a:ext>
                  </a:extLst>
                </p:cNvPr>
                <p:cNvPicPr>
                  <a:picLocks noChangeAspect="1"/>
                </p:cNvPicPr>
                <p:nvPr/>
              </p:nvPicPr>
              <p:blipFill>
                <a:blip r:embed="rId5"/>
                <a:stretch>
                  <a:fillRect/>
                </a:stretch>
              </p:blipFill>
              <p:spPr>
                <a:xfrm>
                  <a:off x="11057836" y="2760672"/>
                  <a:ext cx="473764" cy="281945"/>
                </a:xfrm>
                <a:prstGeom prst="rect">
                  <a:avLst/>
                </a:prstGeom>
              </p:spPr>
            </p:pic>
            <p:pic>
              <p:nvPicPr>
                <p:cNvPr id="77" name="Picture 76">
                  <a:extLst>
                    <a:ext uri="{FF2B5EF4-FFF2-40B4-BE49-F238E27FC236}">
                      <a16:creationId xmlns:a16="http://schemas.microsoft.com/office/drawing/2014/main" id="{D4C4E16B-6DA2-421F-93C8-3E8900CD5F07}"/>
                    </a:ext>
                  </a:extLst>
                </p:cNvPr>
                <p:cNvPicPr>
                  <a:picLocks noChangeAspect="1"/>
                </p:cNvPicPr>
                <p:nvPr/>
              </p:nvPicPr>
              <p:blipFill>
                <a:blip r:embed="rId4"/>
                <a:stretch>
                  <a:fillRect/>
                </a:stretch>
              </p:blipFill>
              <p:spPr>
                <a:xfrm>
                  <a:off x="11543347" y="2824507"/>
                  <a:ext cx="271239" cy="281945"/>
                </a:xfrm>
                <a:prstGeom prst="rect">
                  <a:avLst/>
                </a:prstGeom>
              </p:spPr>
            </p:pic>
            <p:pic>
              <p:nvPicPr>
                <p:cNvPr id="78" name="Picture 77">
                  <a:extLst>
                    <a:ext uri="{FF2B5EF4-FFF2-40B4-BE49-F238E27FC236}">
                      <a16:creationId xmlns:a16="http://schemas.microsoft.com/office/drawing/2014/main" id="{61B01620-E81E-4063-B652-24FCADAB6DD5}"/>
                    </a:ext>
                  </a:extLst>
                </p:cNvPr>
                <p:cNvPicPr>
                  <a:picLocks noChangeAspect="1"/>
                </p:cNvPicPr>
                <p:nvPr/>
              </p:nvPicPr>
              <p:blipFill>
                <a:blip r:embed="rId6"/>
                <a:stretch>
                  <a:fillRect/>
                </a:stretch>
              </p:blipFill>
              <p:spPr>
                <a:xfrm rot="3621610">
                  <a:off x="11755847" y="3042853"/>
                  <a:ext cx="173134" cy="154584"/>
                </a:xfrm>
                <a:prstGeom prst="rect">
                  <a:avLst/>
                </a:prstGeom>
              </p:spPr>
            </p:pic>
          </p:grpSp>
        </p:grpSp>
        <p:sp>
          <p:nvSpPr>
            <p:cNvPr id="70" name="TextBox 69">
              <a:extLst>
                <a:ext uri="{FF2B5EF4-FFF2-40B4-BE49-F238E27FC236}">
                  <a16:creationId xmlns:a16="http://schemas.microsoft.com/office/drawing/2014/main" id="{F4AA5673-E7B0-442B-8E42-9D3950E78800}"/>
                </a:ext>
              </a:extLst>
            </p:cNvPr>
            <p:cNvSpPr txBox="1"/>
            <p:nvPr/>
          </p:nvSpPr>
          <p:spPr>
            <a:xfrm>
              <a:off x="11597028" y="3563778"/>
              <a:ext cx="653874" cy="246221"/>
            </a:xfrm>
            <a:prstGeom prst="rect">
              <a:avLst/>
            </a:prstGeom>
            <a:noFill/>
          </p:spPr>
          <p:txBody>
            <a:bodyPr wrap="square" rtlCol="0">
              <a:spAutoFit/>
            </a:bodyPr>
            <a:lstStyle/>
            <a:p>
              <a:r>
                <a:rPr lang="en-US" sz="1000" dirty="0"/>
                <a:t>New arc</a:t>
              </a:r>
            </a:p>
          </p:txBody>
        </p:sp>
      </p:grpSp>
      <p:grpSp>
        <p:nvGrpSpPr>
          <p:cNvPr id="79" name="Group 78">
            <a:extLst>
              <a:ext uri="{FF2B5EF4-FFF2-40B4-BE49-F238E27FC236}">
                <a16:creationId xmlns:a16="http://schemas.microsoft.com/office/drawing/2014/main" id="{D24794D7-EEE0-45CA-9E63-33FA6B50CC81}"/>
              </a:ext>
            </a:extLst>
          </p:cNvPr>
          <p:cNvGrpSpPr/>
          <p:nvPr/>
        </p:nvGrpSpPr>
        <p:grpSpPr>
          <a:xfrm>
            <a:off x="-47987" y="2537647"/>
            <a:ext cx="799245" cy="304290"/>
            <a:chOff x="-49588" y="2537414"/>
            <a:chExt cx="799453" cy="304369"/>
          </a:xfrm>
        </p:grpSpPr>
        <p:cxnSp>
          <p:nvCxnSpPr>
            <p:cNvPr id="80" name="Straight Arrow Connector 79">
              <a:extLst>
                <a:ext uri="{FF2B5EF4-FFF2-40B4-BE49-F238E27FC236}">
                  <a16:creationId xmlns:a16="http://schemas.microsoft.com/office/drawing/2014/main" id="{CC76007E-11C1-4C05-9D65-9FB6F461D551}"/>
                </a:ext>
              </a:extLst>
            </p:cNvPr>
            <p:cNvCxnSpPr>
              <a:cxnSpLocks/>
            </p:cNvCxnSpPr>
            <p:nvPr/>
          </p:nvCxnSpPr>
          <p:spPr>
            <a:xfrm flipH="1">
              <a:off x="76044" y="2841783"/>
              <a:ext cx="40905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956BA93-0850-4976-A81C-9B7176BECA80}"/>
                </a:ext>
              </a:extLst>
            </p:cNvPr>
            <p:cNvSpPr txBox="1"/>
            <p:nvPr/>
          </p:nvSpPr>
          <p:spPr>
            <a:xfrm flipH="1">
              <a:off x="-49588" y="2537414"/>
              <a:ext cx="799453" cy="276999"/>
            </a:xfrm>
            <a:prstGeom prst="rect">
              <a:avLst/>
            </a:prstGeom>
            <a:noFill/>
          </p:spPr>
          <p:txBody>
            <a:bodyPr wrap="square" rtlCol="0">
              <a:spAutoFit/>
            </a:bodyPr>
            <a:lstStyle/>
            <a:p>
              <a:r>
                <a:rPr lang="en-US" sz="1200" dirty="0">
                  <a:solidFill>
                    <a:srgbClr val="FF0000"/>
                  </a:solidFill>
                </a:rPr>
                <a:t>650 MeV</a:t>
              </a:r>
            </a:p>
          </p:txBody>
        </p:sp>
      </p:grpSp>
      <p:sp>
        <p:nvSpPr>
          <p:cNvPr id="82" name="Oval 81">
            <a:extLst>
              <a:ext uri="{FF2B5EF4-FFF2-40B4-BE49-F238E27FC236}">
                <a16:creationId xmlns:a16="http://schemas.microsoft.com/office/drawing/2014/main" id="{85828838-E807-4A56-8AAF-4D82F1413ABE}"/>
              </a:ext>
            </a:extLst>
          </p:cNvPr>
          <p:cNvSpPr/>
          <p:nvPr/>
        </p:nvSpPr>
        <p:spPr>
          <a:xfrm flipH="1">
            <a:off x="1486169" y="2786448"/>
            <a:ext cx="101574" cy="1079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ooter Placeholder 3">
            <a:extLst>
              <a:ext uri="{FF2B5EF4-FFF2-40B4-BE49-F238E27FC236}">
                <a16:creationId xmlns:a16="http://schemas.microsoft.com/office/drawing/2014/main" id="{A63BBBAE-92CD-4FAA-90E7-F2654736957A}"/>
              </a:ext>
            </a:extLst>
          </p:cNvPr>
          <p:cNvSpPr>
            <a:spLocks noGrp="1"/>
          </p:cNvSpPr>
          <p:nvPr>
            <p:ph type="ftr" sz="quarter" idx="11"/>
          </p:nvPr>
        </p:nvSpPr>
        <p:spPr>
          <a:xfrm>
            <a:off x="1665507" y="6464753"/>
            <a:ext cx="2938416" cy="233492"/>
          </a:xfrm>
        </p:spPr>
        <p:txBody>
          <a:bodyPr/>
          <a:lstStyle/>
          <a:p>
            <a:r>
              <a:rPr lang="en-US" dirty="0">
                <a:latin typeface="Arial" panose="020B0604020202020204" pitchFamily="34" charset="0"/>
              </a:rPr>
              <a:t>FFA 22 GeV CEBAF Energy Upgrade</a:t>
            </a:r>
            <a:endParaRPr lang="en-US" dirty="0"/>
          </a:p>
        </p:txBody>
      </p:sp>
    </p:spTree>
    <p:extLst>
      <p:ext uri="{BB962C8B-B14F-4D97-AF65-F5344CB8AC3E}">
        <p14:creationId xmlns:p14="http://schemas.microsoft.com/office/powerpoint/2010/main" val="86306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00013 0.00047 L -0.17305 0.09028 L -0.77709 0.08843 L -0.79545 0.11042 L -0.80599 0.125 L -0.81914 0.13102 L -0.83594 0.12963 L -0.8461 0.13496 L -0.8487 0.14445 L -0.85052 0.1544 L -0.84753 0.16574 L -0.84427 0.17292 L -0.83711 0.17824 L -0.81459 0.17639 L -0.80039 0.18635 L -0.78125 0.21644 L -0.03047 0.21713 L -0.01328 0.19375 L -0.0013 0.17778 L 0.00885 0.17639 L 0.02617 0.17639 L 0.03359 0.17292 L 0.03854 0.16435 L 0.03932 0.15579 L 0.03776 0.14028 L 0.03021 0.13172 L 0.01718 0.13033 L -0.00091 0.12709 L -0.01589 0.11227 L -0.03008 0.08959 L -0.77227 0.08843 L -0.77227 0.08635 L -0.77188 0.08773 " pathEditMode="relative" rAng="0" ptsTypes="AAAAAAAAAAAAAAAAAAAAAAAAAAAAAAAAA">
                                      <p:cBhvr>
                                        <p:cTn id="8" dur="5000" fill="hold"/>
                                        <p:tgtEl>
                                          <p:spTgt spid="30"/>
                                        </p:tgtEl>
                                        <p:attrNameLst>
                                          <p:attrName>ppt_x</p:attrName>
                                          <p:attrName>ppt_y</p:attrName>
                                        </p:attrNameLst>
                                      </p:cBhvr>
                                      <p:rCtr x="-40547" y="10833"/>
                                    </p:animMotion>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childTnLst>
                          </p:cTn>
                        </p:par>
                        <p:par>
                          <p:cTn id="17" fill="hold">
                            <p:stCondLst>
                              <p:cond delay="0"/>
                            </p:stCondLst>
                            <p:childTnLst>
                              <p:par>
                                <p:cTn id="18" presetID="0" presetClass="path" presetSubtype="0" accel="50000" decel="50000" fill="hold" grpId="0" nodeType="afterEffect">
                                  <p:stCondLst>
                                    <p:cond delay="0"/>
                                  </p:stCondLst>
                                  <p:childTnLst>
                                    <p:animMotion origin="layout" path="M 0.00039 -0.00023 L -0.02096 0.00903 L -0.03229 0.01435 L -0.04948 0.0169 L -0.06719 0.01574 L -0.075 0.01574 L -0.08255 0.01898 L -0.09075 0.02824 L -0.09752 0.03912 L -0.1013 0.0544 L -0.10156 0.06435 L -0.10013 0.07639 L -0.09557 0.09167 L -0.08815 0.10509 L -0.08021 0.11181 L -0.07018 0.11435 L -0.05247 0.11505 L -0.03568 0.11366 L -0.02357 0.11968 L -0.01393 0.12361 L -0.00716 0.12963 L -0.00156 0.13565 L 0.16159 0.23657 L 0.57526 0.23588 L 0.74323 0.12917 L 0.75078 0.12037 L 0.75899 0.11574 L 0.76953 0.11366 L 0.78034 0.11296 L 0.80925 0.11366 L 0.81745 0.10972 L 0.82578 0.10232 L 0.83399 0.08912 L 0.83737 0.075 L 0.83893 0.06111 L 0.83737 0.04769 L 0.83399 0.03495 L 0.828 0.02639 L 0.81901 0.01574 L 0.80404 0.01157 L 0.79128 0.01435 L 0.77813 0.01366 L 0.77018 0.01227 L 0.75781 0.00556 L 0.74362 0.00093 L -0.08698 0.00023 " pathEditMode="relative" ptsTypes="AAAAAAAAAAAAAAAAAAAAAAAAAAAAAAAAAAAAAAAAAAAAAA">
                                      <p:cBhvr>
                                        <p:cTn id="19" dur="5000" fill="hold"/>
                                        <p:tgtEl>
                                          <p:spTgt spid="82"/>
                                        </p:tgtEl>
                                        <p:attrNameLst>
                                          <p:attrName>ppt_x</p:attrName>
                                          <p:attrName>ppt_y</p:attrName>
                                        </p:attrNameLst>
                                      </p:cBhvr>
                                    </p:animMotion>
                                  </p:childTnLst>
                                </p:cTn>
                              </p:par>
                            </p:childTnLst>
                          </p:cTn>
                        </p:par>
                        <p:par>
                          <p:cTn id="20" fill="hold">
                            <p:stCondLst>
                              <p:cond delay="5000"/>
                            </p:stCondLst>
                            <p:childTnLst>
                              <p:par>
                                <p:cTn id="21" presetID="1" presetClass="entr" presetSubtype="0"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8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23DFF-2521-6F4A-1355-AA070C02B60B}"/>
            </a:ext>
          </a:extLst>
        </p:cNvPr>
        <p:cNvGrpSpPr/>
        <p:nvPr/>
      </p:nvGrpSpPr>
      <p:grpSpPr>
        <a:xfrm>
          <a:off x="0" y="0"/>
          <a:ext cx="0" cy="0"/>
          <a:chOff x="0" y="0"/>
          <a:chExt cx="0" cy="0"/>
        </a:xfrm>
      </p:grpSpPr>
      <p:sp>
        <p:nvSpPr>
          <p:cNvPr id="23" name="Slide Number Placeholder 4">
            <a:extLst>
              <a:ext uri="{FF2B5EF4-FFF2-40B4-BE49-F238E27FC236}">
                <a16:creationId xmlns:a16="http://schemas.microsoft.com/office/drawing/2014/main" id="{B31C7C7C-FE7E-F1DA-115C-4F4B2FE85CA9}"/>
              </a:ext>
            </a:extLst>
          </p:cNvPr>
          <p:cNvSpPr>
            <a:spLocks noGrp="1"/>
          </p:cNvSpPr>
          <p:nvPr>
            <p:ph type="sldNum" sz="quarter" idx="12"/>
          </p:nvPr>
        </p:nvSpPr>
        <p:spPr>
          <a:xfrm>
            <a:off x="5635743" y="6467336"/>
            <a:ext cx="714877" cy="303364"/>
          </a:xfrm>
        </p:spPr>
        <p:txBody>
          <a:bodyPr/>
          <a:lstStyle/>
          <a:p>
            <a:fld id="{07E1C93C-5050-FC42-8F10-D22D4F119D13}" type="slidenum">
              <a:rPr lang="en-US" smtClean="0"/>
              <a:pPr/>
              <a:t>3</a:t>
            </a:fld>
            <a:endParaRPr lang="en-US" dirty="0"/>
          </a:p>
        </p:txBody>
      </p:sp>
      <p:sp>
        <p:nvSpPr>
          <p:cNvPr id="6" name="Title 5">
            <a:extLst>
              <a:ext uri="{FF2B5EF4-FFF2-40B4-BE49-F238E27FC236}">
                <a16:creationId xmlns:a16="http://schemas.microsoft.com/office/drawing/2014/main" id="{4973580A-C2C1-E4C2-8B5C-158C5E6EDBC0}"/>
              </a:ext>
            </a:extLst>
          </p:cNvPr>
          <p:cNvSpPr>
            <a:spLocks noGrp="1"/>
          </p:cNvSpPr>
          <p:nvPr>
            <p:ph type="title"/>
          </p:nvPr>
        </p:nvSpPr>
        <p:spPr/>
        <p:txBody>
          <a:bodyPr>
            <a:normAutofit/>
          </a:bodyPr>
          <a:lstStyle/>
          <a:p>
            <a:r>
              <a:rPr lang="en-US" sz="2800" dirty="0">
                <a:solidFill>
                  <a:srgbClr val="FF0000"/>
                </a:solidFill>
              </a:rPr>
              <a:t>Motivation</a:t>
            </a:r>
          </a:p>
        </p:txBody>
      </p:sp>
      <p:sp>
        <p:nvSpPr>
          <p:cNvPr id="8" name="TextBox 7">
            <a:extLst>
              <a:ext uri="{FF2B5EF4-FFF2-40B4-BE49-F238E27FC236}">
                <a16:creationId xmlns:a16="http://schemas.microsoft.com/office/drawing/2014/main" id="{8EE443C7-F2D3-A651-686A-A944D1F4074F}"/>
              </a:ext>
            </a:extLst>
          </p:cNvPr>
          <p:cNvSpPr txBox="1"/>
          <p:nvPr/>
        </p:nvSpPr>
        <p:spPr>
          <a:xfrm>
            <a:off x="310163" y="737672"/>
            <a:ext cx="11387566" cy="3145733"/>
          </a:xfrm>
          <a:prstGeom prst="rect">
            <a:avLst/>
          </a:prstGeom>
          <a:noFill/>
        </p:spPr>
        <p:txBody>
          <a:bodyPr wrap="square">
            <a:spAutoFit/>
          </a:bodyPr>
          <a:lstStyle/>
          <a:p>
            <a:pPr lvl="1">
              <a:lnSpc>
                <a:spcPct val="200000"/>
              </a:lnSpc>
            </a:pPr>
            <a:r>
              <a:rPr lang="en-US" sz="2000" b="1" dirty="0">
                <a:latin typeface="Arial" panose="020B0604020202020204" pitchFamily="34" charset="0"/>
              </a:rPr>
              <a:t>Positron beam transport line optics design connecting LERF to the existing CEBAF  </a:t>
            </a:r>
            <a:br>
              <a:rPr lang="en-US" sz="2000" dirty="0">
                <a:latin typeface="Arial" panose="020B0604020202020204" pitchFamily="34" charset="0"/>
              </a:rPr>
            </a:br>
            <a:r>
              <a:rPr lang="en-US" sz="1600" dirty="0">
                <a:solidFill>
                  <a:srgbClr val="0070C0"/>
                </a:solidFill>
                <a:latin typeface="Arial" panose="020B0604020202020204" pitchFamily="34" charset="0"/>
              </a:rPr>
              <a:t>	i.   which must fit into the existing CEBAF tunnel i.e. no tunnel enlargement</a:t>
            </a:r>
          </a:p>
          <a:p>
            <a:pPr lvl="1">
              <a:lnSpc>
                <a:spcPct val="200000"/>
              </a:lnSpc>
            </a:pPr>
            <a:r>
              <a:rPr lang="en-US" sz="1600" dirty="0">
                <a:solidFill>
                  <a:srgbClr val="0070C0"/>
                </a:solidFill>
                <a:latin typeface="Arial" panose="020B0604020202020204" pitchFamily="34" charset="0"/>
              </a:rPr>
              <a:t>	ii.   which would not block current CEBAF electron beam operation i.e. no hardware change in the CEBAF</a:t>
            </a:r>
          </a:p>
          <a:p>
            <a:pPr lvl="1">
              <a:lnSpc>
                <a:spcPct val="200000"/>
              </a:lnSpc>
            </a:pPr>
            <a:r>
              <a:rPr lang="en-US" sz="1600" dirty="0">
                <a:solidFill>
                  <a:srgbClr val="0070C0"/>
                </a:solidFill>
                <a:latin typeface="Arial" panose="020B0604020202020204" pitchFamily="34" charset="0"/>
              </a:rPr>
              <a:t>	iii.   that can also serve as the injector transfer line for the FFA CEBAF 22-24 GeV e-</a:t>
            </a:r>
          </a:p>
          <a:p>
            <a:pPr lvl="1">
              <a:lnSpc>
                <a:spcPct val="200000"/>
              </a:lnSpc>
            </a:pPr>
            <a:r>
              <a:rPr lang="en-US" sz="1600" dirty="0">
                <a:solidFill>
                  <a:srgbClr val="0070C0"/>
                </a:solidFill>
                <a:latin typeface="Arial" panose="020B0604020202020204" pitchFamily="34" charset="0"/>
              </a:rPr>
              <a:t>	iv.   which is being optimized for the large e+ transport, i.e. low dispersion and low beta function</a:t>
            </a:r>
          </a:p>
          <a:p>
            <a:pPr lvl="1">
              <a:lnSpc>
                <a:spcPct val="200000"/>
              </a:lnSpc>
            </a:pPr>
            <a:endParaRPr lang="en-US" dirty="0">
              <a:solidFill>
                <a:srgbClr val="0070C0"/>
              </a:solidFill>
              <a:latin typeface="Arial" panose="020B0604020202020204" pitchFamily="34" charset="0"/>
            </a:endParaRPr>
          </a:p>
        </p:txBody>
      </p:sp>
      <p:sp>
        <p:nvSpPr>
          <p:cNvPr id="7" name="Rectangle 2">
            <a:extLst>
              <a:ext uri="{FF2B5EF4-FFF2-40B4-BE49-F238E27FC236}">
                <a16:creationId xmlns:a16="http://schemas.microsoft.com/office/drawing/2014/main" id="{E814C0DF-A705-9413-AAEE-1523EAE0CF6A}"/>
              </a:ext>
            </a:extLst>
          </p:cNvPr>
          <p:cNvSpPr>
            <a:spLocks noChangeArrowheads="1"/>
          </p:cNvSpPr>
          <p:nvPr/>
        </p:nvSpPr>
        <p:spPr bwMode="auto">
          <a:xfrm>
            <a:off x="571886" y="24468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3001B8CD-99A5-F25E-76F3-200E0D09906E}"/>
              </a:ext>
            </a:extLst>
          </p:cNvPr>
          <p:cNvGraphicFramePr>
            <a:graphicFrameLocks noGrp="1"/>
          </p:cNvGraphicFramePr>
          <p:nvPr>
            <p:extLst>
              <p:ext uri="{D42A27DB-BD31-4B8C-83A1-F6EECF244321}">
                <p14:modId xmlns:p14="http://schemas.microsoft.com/office/powerpoint/2010/main" val="3534079402"/>
              </p:ext>
            </p:extLst>
          </p:nvPr>
        </p:nvGraphicFramePr>
        <p:xfrm>
          <a:off x="3213301" y="3510952"/>
          <a:ext cx="5499378" cy="2956384"/>
        </p:xfrm>
        <a:graphic>
          <a:graphicData uri="http://schemas.openxmlformats.org/drawingml/2006/table">
            <a:tbl>
              <a:tblPr/>
              <a:tblGrid>
                <a:gridCol w="1997384">
                  <a:extLst>
                    <a:ext uri="{9D8B030D-6E8A-4147-A177-3AD203B41FA5}">
                      <a16:colId xmlns:a16="http://schemas.microsoft.com/office/drawing/2014/main" val="1621677964"/>
                    </a:ext>
                  </a:extLst>
                </a:gridCol>
                <a:gridCol w="1813416">
                  <a:extLst>
                    <a:ext uri="{9D8B030D-6E8A-4147-A177-3AD203B41FA5}">
                      <a16:colId xmlns:a16="http://schemas.microsoft.com/office/drawing/2014/main" val="3712109529"/>
                    </a:ext>
                  </a:extLst>
                </a:gridCol>
                <a:gridCol w="1688578">
                  <a:extLst>
                    <a:ext uri="{9D8B030D-6E8A-4147-A177-3AD203B41FA5}">
                      <a16:colId xmlns:a16="http://schemas.microsoft.com/office/drawing/2014/main" val="2268936946"/>
                    </a:ext>
                  </a:extLst>
                </a:gridCol>
              </a:tblGrid>
              <a:tr h="306268">
                <a:tc>
                  <a:txBody>
                    <a:bodyPr/>
                    <a:lstStyle/>
                    <a:p>
                      <a:pPr algn="l" fontAlgn="base"/>
                      <a:r>
                        <a:rPr lang="en-US" sz="1200" b="1" i="0" dirty="0">
                          <a:solidFill>
                            <a:srgbClr val="000000"/>
                          </a:solidFill>
                          <a:effectLst/>
                          <a:latin typeface="Arial" panose="020B0604020202020204" pitchFamily="34" charset="0"/>
                        </a:rPr>
                        <a:t>Machine Parameter</a:t>
                      </a:r>
                      <a:r>
                        <a:rPr lang="en-US" sz="1200" b="1" i="0" dirty="0">
                          <a:solidFill>
                            <a:srgbClr val="FFFFFF"/>
                          </a:solidFill>
                          <a:effectLst/>
                          <a:latin typeface="Arial" panose="020B0604020202020204" pitchFamily="34" charset="0"/>
                        </a:rPr>
                        <a:t>​</a:t>
                      </a:r>
                      <a:endParaRPr lang="en-US" sz="1400" b="1" i="0" dirty="0">
                        <a:solidFill>
                          <a:srgbClr val="FFFFFF"/>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32385" cap="flat" cmpd="sng" algn="ctr">
                      <a:solidFill>
                        <a:srgbClr val="FFFFFF"/>
                      </a:solidFill>
                      <a:prstDash val="solid"/>
                      <a:round/>
                      <a:headEnd type="none" w="med" len="med"/>
                      <a:tailEnd type="none" w="med" len="med"/>
                    </a:lnB>
                    <a:solidFill>
                      <a:srgbClr val="D9D9D9"/>
                    </a:solidFill>
                  </a:tcPr>
                </a:tc>
                <a:tc>
                  <a:txBody>
                    <a:bodyPr/>
                    <a:lstStyle/>
                    <a:p>
                      <a:pPr algn="ctr" fontAlgn="base"/>
                      <a:r>
                        <a:rPr lang="en-US" sz="1200" b="1" i="0" dirty="0">
                          <a:solidFill>
                            <a:srgbClr val="FFFFFF"/>
                          </a:solidFill>
                          <a:effectLst/>
                          <a:latin typeface="Arial" panose="020B0604020202020204" pitchFamily="34" charset="0"/>
                        </a:rPr>
                        <a:t>Electrons​</a:t>
                      </a:r>
                      <a:endParaRPr lang="en-US" sz="1400" b="1" i="0" dirty="0">
                        <a:solidFill>
                          <a:srgbClr val="FFFFFF"/>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32385" cap="flat" cmpd="sng" algn="ctr">
                      <a:solidFill>
                        <a:srgbClr val="FFFFFF"/>
                      </a:solidFill>
                      <a:prstDash val="solid"/>
                      <a:round/>
                      <a:headEnd type="none" w="med" len="med"/>
                      <a:tailEnd type="none" w="med" len="med"/>
                    </a:lnB>
                    <a:solidFill>
                      <a:srgbClr val="00B0F0"/>
                    </a:solidFill>
                  </a:tcPr>
                </a:tc>
                <a:tc>
                  <a:txBody>
                    <a:bodyPr/>
                    <a:lstStyle/>
                    <a:p>
                      <a:pPr algn="ctr" fontAlgn="base"/>
                      <a:r>
                        <a:rPr lang="en-US" sz="1200" b="1" i="0" dirty="0">
                          <a:solidFill>
                            <a:srgbClr val="FFFFFF"/>
                          </a:solidFill>
                          <a:effectLst/>
                          <a:latin typeface="Arial" panose="020B0604020202020204" pitchFamily="34" charset="0"/>
                        </a:rPr>
                        <a:t>Positrons​</a:t>
                      </a:r>
                      <a:endParaRPr lang="en-US" sz="1400" b="1" i="0" dirty="0">
                        <a:solidFill>
                          <a:srgbClr val="FFFFFF"/>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32385" cap="flat" cmpd="sng" algn="ctr">
                      <a:solidFill>
                        <a:srgbClr val="FFFFFF"/>
                      </a:solidFill>
                      <a:prstDash val="solid"/>
                      <a:round/>
                      <a:headEnd type="none" w="med" len="med"/>
                      <a:tailEnd type="none" w="med" len="med"/>
                    </a:lnB>
                    <a:solidFill>
                      <a:srgbClr val="FF0000"/>
                    </a:solidFill>
                  </a:tcPr>
                </a:tc>
                <a:extLst>
                  <a:ext uri="{0D108BD9-81ED-4DB2-BD59-A6C34878D82A}">
                    <a16:rowId xmlns:a16="http://schemas.microsoft.com/office/drawing/2014/main" val="2992564852"/>
                  </a:ext>
                </a:extLst>
              </a:tr>
              <a:tr h="306268">
                <a:tc>
                  <a:txBody>
                    <a:bodyPr/>
                    <a:lstStyle/>
                    <a:p>
                      <a:pPr algn="l" fontAlgn="base"/>
                      <a:r>
                        <a:rPr lang="en-US" sz="1200" b="0" i="0" dirty="0">
                          <a:solidFill>
                            <a:srgbClr val="000000"/>
                          </a:solidFill>
                          <a:effectLst/>
                          <a:latin typeface="Arial" panose="020B0604020202020204" pitchFamily="34" charset="0"/>
                        </a:rPr>
                        <a:t>Hall Multiplicity​</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32385"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en-US" sz="1200" b="0" i="0" dirty="0">
                          <a:solidFill>
                            <a:srgbClr val="FFFFFF"/>
                          </a:solidFill>
                          <a:effectLst/>
                          <a:latin typeface="Arial" panose="020B0604020202020204" pitchFamily="34" charset="0"/>
                        </a:rPr>
                        <a:t>4</a:t>
                      </a:r>
                      <a:r>
                        <a:rPr lang="en-US" sz="1200" b="0" i="0" dirty="0">
                          <a:solidFill>
                            <a:srgbClr val="000000"/>
                          </a:solidFill>
                          <a:effectLst/>
                          <a:latin typeface="Arial" panose="020B0604020202020204" pitchFamily="34" charset="0"/>
                        </a:rPr>
                        <a:t>​</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32385"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00B0F0"/>
                    </a:solidFill>
                  </a:tcPr>
                </a:tc>
                <a:tc>
                  <a:txBody>
                    <a:bodyPr/>
                    <a:lstStyle/>
                    <a:p>
                      <a:pPr algn="ctr" fontAlgn="base"/>
                      <a:r>
                        <a:rPr lang="en-US" sz="1200" b="1" i="0" dirty="0">
                          <a:solidFill>
                            <a:srgbClr val="FFFFFF"/>
                          </a:solidFill>
                          <a:effectLst/>
                          <a:latin typeface="Arial" panose="020B0604020202020204" pitchFamily="34" charset="0"/>
                        </a:rPr>
                        <a:t>1 or 2</a:t>
                      </a:r>
                      <a:r>
                        <a:rPr lang="en-US" sz="1200" b="0" i="0" dirty="0">
                          <a:solidFill>
                            <a:srgbClr val="000000"/>
                          </a:solidFill>
                          <a:effectLst/>
                          <a:latin typeface="Arial" panose="020B0604020202020204" pitchFamily="34" charset="0"/>
                        </a:rPr>
                        <a:t>​</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32385"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FF0000"/>
                    </a:solidFill>
                  </a:tcPr>
                </a:tc>
                <a:extLst>
                  <a:ext uri="{0D108BD9-81ED-4DB2-BD59-A6C34878D82A}">
                    <a16:rowId xmlns:a16="http://schemas.microsoft.com/office/drawing/2014/main" val="4031674461"/>
                  </a:ext>
                </a:extLst>
              </a:tr>
              <a:tr h="306268">
                <a:tc>
                  <a:txBody>
                    <a:bodyPr/>
                    <a:lstStyle/>
                    <a:p>
                      <a:pPr algn="l" fontAlgn="base"/>
                      <a:r>
                        <a:rPr lang="en-US" sz="1200" b="0" i="0" dirty="0">
                          <a:solidFill>
                            <a:srgbClr val="000000"/>
                          </a:solidFill>
                          <a:effectLst/>
                          <a:latin typeface="Arial" panose="020B0604020202020204" pitchFamily="34" charset="0"/>
                        </a:rPr>
                        <a:t>Energy (ABC/D)​</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en-US" sz="1200" b="0" i="0" dirty="0">
                          <a:solidFill>
                            <a:srgbClr val="000000"/>
                          </a:solidFill>
                          <a:effectLst/>
                          <a:latin typeface="Arial" panose="020B0604020202020204" pitchFamily="34" charset="0"/>
                        </a:rPr>
                        <a:t>11/12 GeV​</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5D5D5"/>
                    </a:solidFill>
                  </a:tcPr>
                </a:tc>
                <a:tc>
                  <a:txBody>
                    <a:bodyPr/>
                    <a:lstStyle/>
                    <a:p>
                      <a:pPr algn="ctr" fontAlgn="base"/>
                      <a:r>
                        <a:rPr lang="en-US" sz="1200" b="0" i="0" dirty="0">
                          <a:solidFill>
                            <a:srgbClr val="000000"/>
                          </a:solidFill>
                          <a:effectLst/>
                          <a:latin typeface="Arial" panose="020B0604020202020204" pitchFamily="34" charset="0"/>
                        </a:rPr>
                        <a:t>11/12 GeV​</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5D5D5"/>
                    </a:solidFill>
                  </a:tcPr>
                </a:tc>
                <a:extLst>
                  <a:ext uri="{0D108BD9-81ED-4DB2-BD59-A6C34878D82A}">
                    <a16:rowId xmlns:a16="http://schemas.microsoft.com/office/drawing/2014/main" val="228017029"/>
                  </a:ext>
                </a:extLst>
              </a:tr>
              <a:tr h="306268">
                <a:tc>
                  <a:txBody>
                    <a:bodyPr/>
                    <a:lstStyle/>
                    <a:p>
                      <a:pPr algn="l" fontAlgn="base"/>
                      <a:r>
                        <a:rPr lang="en-US" sz="1200" b="0" i="0" dirty="0">
                          <a:solidFill>
                            <a:srgbClr val="000000"/>
                          </a:solidFill>
                          <a:effectLst/>
                          <a:latin typeface="Arial" panose="020B0604020202020204" pitchFamily="34" charset="0"/>
                        </a:rPr>
                        <a:t>Beam Repetition​</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en-US" sz="1200" b="0" i="0" dirty="0">
                          <a:solidFill>
                            <a:srgbClr val="000000"/>
                          </a:solidFill>
                          <a:effectLst/>
                          <a:latin typeface="Arial" panose="020B0604020202020204" pitchFamily="34" charset="0"/>
                        </a:rPr>
                        <a:t>249.5/499 MHz​</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5D5D5"/>
                    </a:solidFill>
                  </a:tcPr>
                </a:tc>
                <a:tc>
                  <a:txBody>
                    <a:bodyPr/>
                    <a:lstStyle/>
                    <a:p>
                      <a:pPr algn="ctr" fontAlgn="base"/>
                      <a:r>
                        <a:rPr lang="en-US" sz="1200" b="0" i="0" dirty="0">
                          <a:solidFill>
                            <a:srgbClr val="000000"/>
                          </a:solidFill>
                          <a:effectLst/>
                          <a:latin typeface="Arial" panose="020B0604020202020204" pitchFamily="34" charset="0"/>
                        </a:rPr>
                        <a:t>249.5/499 MHz​</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5D5D5"/>
                    </a:solidFill>
                  </a:tcPr>
                </a:tc>
                <a:extLst>
                  <a:ext uri="{0D108BD9-81ED-4DB2-BD59-A6C34878D82A}">
                    <a16:rowId xmlns:a16="http://schemas.microsoft.com/office/drawing/2014/main" val="1362081256"/>
                  </a:ext>
                </a:extLst>
              </a:tr>
              <a:tr h="306268">
                <a:tc>
                  <a:txBody>
                    <a:bodyPr/>
                    <a:lstStyle/>
                    <a:p>
                      <a:pPr algn="l" fontAlgn="base"/>
                      <a:r>
                        <a:rPr lang="en-US" sz="1200" b="0" i="0" dirty="0">
                          <a:solidFill>
                            <a:srgbClr val="000000"/>
                          </a:solidFill>
                          <a:effectLst/>
                          <a:latin typeface="Arial" panose="020B0604020202020204" pitchFamily="34" charset="0"/>
                        </a:rPr>
                        <a:t>Duty Factor​</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en-US" sz="1200" b="0" i="0" dirty="0">
                          <a:solidFill>
                            <a:srgbClr val="000000"/>
                          </a:solidFill>
                          <a:effectLst/>
                          <a:latin typeface="Arial" panose="020B0604020202020204" pitchFamily="34" charset="0"/>
                        </a:rPr>
                        <a:t>100% cw​</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5D5D5"/>
                    </a:solidFill>
                  </a:tcPr>
                </a:tc>
                <a:tc>
                  <a:txBody>
                    <a:bodyPr/>
                    <a:lstStyle/>
                    <a:p>
                      <a:pPr algn="ctr" fontAlgn="base"/>
                      <a:r>
                        <a:rPr lang="en-US" sz="1200" b="0" i="0" dirty="0">
                          <a:solidFill>
                            <a:srgbClr val="000000"/>
                          </a:solidFill>
                          <a:effectLst/>
                          <a:latin typeface="Arial" panose="020B0604020202020204" pitchFamily="34" charset="0"/>
                        </a:rPr>
                        <a:t>100% cw​</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5D5D5"/>
                    </a:solidFill>
                  </a:tcPr>
                </a:tc>
                <a:extLst>
                  <a:ext uri="{0D108BD9-81ED-4DB2-BD59-A6C34878D82A}">
                    <a16:rowId xmlns:a16="http://schemas.microsoft.com/office/drawing/2014/main" val="1778611049"/>
                  </a:ext>
                </a:extLst>
              </a:tr>
              <a:tr h="306268">
                <a:tc>
                  <a:txBody>
                    <a:bodyPr/>
                    <a:lstStyle/>
                    <a:p>
                      <a:pPr algn="l" fontAlgn="base"/>
                      <a:r>
                        <a:rPr lang="en-US" sz="1200" b="0" i="0" dirty="0">
                          <a:solidFill>
                            <a:srgbClr val="000000"/>
                          </a:solidFill>
                          <a:effectLst/>
                          <a:latin typeface="Arial" panose="020B0604020202020204" pitchFamily="34" charset="0"/>
                        </a:rPr>
                        <a:t>Unpolarized Intensity​</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en-US" sz="1200" b="0" i="0" dirty="0">
                          <a:solidFill>
                            <a:srgbClr val="FFFFFF"/>
                          </a:solidFill>
                          <a:effectLst/>
                          <a:latin typeface="Arial" panose="020B0604020202020204" pitchFamily="34" charset="0"/>
                        </a:rPr>
                        <a:t>170 µA</a:t>
                      </a:r>
                      <a:r>
                        <a:rPr lang="en-US" sz="1200" b="0" i="0" dirty="0">
                          <a:solidFill>
                            <a:srgbClr val="000000"/>
                          </a:solidFill>
                          <a:effectLst/>
                          <a:latin typeface="Arial" panose="020B0604020202020204" pitchFamily="34" charset="0"/>
                        </a:rPr>
                        <a:t>​</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00B0F0"/>
                    </a:solidFill>
                  </a:tcPr>
                </a:tc>
                <a:tc>
                  <a:txBody>
                    <a:bodyPr/>
                    <a:lstStyle/>
                    <a:p>
                      <a:pPr algn="ctr" fontAlgn="base"/>
                      <a:r>
                        <a:rPr lang="en-US" sz="1200" b="1" i="0" dirty="0">
                          <a:solidFill>
                            <a:srgbClr val="FFFFFF"/>
                          </a:solidFill>
                          <a:effectLst/>
                          <a:latin typeface="Arial" panose="020B0604020202020204" pitchFamily="34" charset="0"/>
                        </a:rPr>
                        <a:t>&gt; 1 µA</a:t>
                      </a:r>
                      <a:r>
                        <a:rPr lang="en-US" sz="1200" b="0" i="0" dirty="0">
                          <a:solidFill>
                            <a:srgbClr val="000000"/>
                          </a:solidFill>
                          <a:effectLst/>
                          <a:latin typeface="Arial" panose="020B0604020202020204" pitchFamily="34" charset="0"/>
                        </a:rPr>
                        <a:t>​</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FF0000"/>
                    </a:solidFill>
                  </a:tcPr>
                </a:tc>
                <a:extLst>
                  <a:ext uri="{0D108BD9-81ED-4DB2-BD59-A6C34878D82A}">
                    <a16:rowId xmlns:a16="http://schemas.microsoft.com/office/drawing/2014/main" val="632999192"/>
                  </a:ext>
                </a:extLst>
              </a:tr>
              <a:tr h="306268">
                <a:tc>
                  <a:txBody>
                    <a:bodyPr/>
                    <a:lstStyle/>
                    <a:p>
                      <a:pPr algn="l" fontAlgn="base"/>
                      <a:r>
                        <a:rPr lang="en-US" sz="1200" b="0" i="0" dirty="0">
                          <a:solidFill>
                            <a:srgbClr val="000000"/>
                          </a:solidFill>
                          <a:effectLst/>
                          <a:latin typeface="Arial" panose="020B0604020202020204" pitchFamily="34" charset="0"/>
                        </a:rPr>
                        <a:t>Polarized Intensity​</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en-US" sz="1200" b="0" i="0" dirty="0">
                          <a:solidFill>
                            <a:srgbClr val="FFFFFF"/>
                          </a:solidFill>
                          <a:effectLst/>
                          <a:latin typeface="Arial" panose="020B0604020202020204" pitchFamily="34" charset="0"/>
                        </a:rPr>
                        <a:t>170 µA</a:t>
                      </a:r>
                      <a:r>
                        <a:rPr lang="en-US" sz="1200" b="0" i="0" dirty="0">
                          <a:solidFill>
                            <a:srgbClr val="000000"/>
                          </a:solidFill>
                          <a:effectLst/>
                          <a:latin typeface="Arial" panose="020B0604020202020204" pitchFamily="34" charset="0"/>
                        </a:rPr>
                        <a:t>​</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00B0F0"/>
                    </a:solidFill>
                  </a:tcPr>
                </a:tc>
                <a:tc>
                  <a:txBody>
                    <a:bodyPr/>
                    <a:lstStyle/>
                    <a:p>
                      <a:pPr algn="ctr" fontAlgn="base"/>
                      <a:r>
                        <a:rPr lang="en-US" sz="1200" b="1" i="0" dirty="0">
                          <a:solidFill>
                            <a:srgbClr val="FFFFFF"/>
                          </a:solidFill>
                          <a:effectLst/>
                          <a:latin typeface="Arial" panose="020B0604020202020204" pitchFamily="34" charset="0"/>
                        </a:rPr>
                        <a:t>&gt; 50 </a:t>
                      </a:r>
                      <a:r>
                        <a:rPr lang="en-US" sz="1200" b="1" i="0" dirty="0" err="1">
                          <a:solidFill>
                            <a:srgbClr val="FFFFFF"/>
                          </a:solidFill>
                          <a:effectLst/>
                          <a:latin typeface="Arial" panose="020B0604020202020204" pitchFamily="34" charset="0"/>
                        </a:rPr>
                        <a:t>nA</a:t>
                      </a:r>
                      <a:r>
                        <a:rPr lang="en-US" sz="1200" b="0" i="0" dirty="0">
                          <a:solidFill>
                            <a:srgbClr val="000000"/>
                          </a:solidFill>
                          <a:effectLst/>
                          <a:latin typeface="Arial" panose="020B0604020202020204" pitchFamily="34" charset="0"/>
                        </a:rPr>
                        <a:t>​</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FF0000"/>
                    </a:solidFill>
                  </a:tcPr>
                </a:tc>
                <a:extLst>
                  <a:ext uri="{0D108BD9-81ED-4DB2-BD59-A6C34878D82A}">
                    <a16:rowId xmlns:a16="http://schemas.microsoft.com/office/drawing/2014/main" val="1310916486"/>
                  </a:ext>
                </a:extLst>
              </a:tr>
              <a:tr h="306268">
                <a:tc>
                  <a:txBody>
                    <a:bodyPr/>
                    <a:lstStyle/>
                    <a:p>
                      <a:pPr algn="l" fontAlgn="base"/>
                      <a:r>
                        <a:rPr lang="en-US" sz="1200" b="0" i="0" dirty="0">
                          <a:solidFill>
                            <a:srgbClr val="000000"/>
                          </a:solidFill>
                          <a:effectLst/>
                          <a:latin typeface="Arial" panose="020B0604020202020204" pitchFamily="34" charset="0"/>
                        </a:rPr>
                        <a:t>Beam Polarization​</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en-US" sz="1200" b="0" i="0">
                          <a:solidFill>
                            <a:srgbClr val="FFFFFF"/>
                          </a:solidFill>
                          <a:effectLst/>
                          <a:latin typeface="Arial" panose="020B0604020202020204" pitchFamily="34" charset="0"/>
                        </a:rPr>
                        <a:t>&gt; 85%</a:t>
                      </a:r>
                      <a:r>
                        <a:rPr lang="en-US" sz="1200" b="0" i="0">
                          <a:solidFill>
                            <a:srgbClr val="000000"/>
                          </a:solidFill>
                          <a:effectLst/>
                          <a:latin typeface="Arial" panose="020B0604020202020204" pitchFamily="34" charset="0"/>
                        </a:rPr>
                        <a:t>​</a:t>
                      </a:r>
                      <a:endParaRPr lang="en-US" sz="1400"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00B0F0"/>
                    </a:solidFill>
                  </a:tcPr>
                </a:tc>
                <a:tc>
                  <a:txBody>
                    <a:bodyPr/>
                    <a:lstStyle/>
                    <a:p>
                      <a:pPr algn="ctr" fontAlgn="base"/>
                      <a:r>
                        <a:rPr lang="en-US" sz="1200" b="1" i="0" dirty="0">
                          <a:solidFill>
                            <a:srgbClr val="FFFFFF"/>
                          </a:solidFill>
                          <a:effectLst/>
                          <a:latin typeface="Arial" panose="020B0604020202020204" pitchFamily="34" charset="0"/>
                        </a:rPr>
                        <a:t>&gt; 60%</a:t>
                      </a:r>
                      <a:r>
                        <a:rPr lang="en-US" sz="1200" b="0" i="0" dirty="0">
                          <a:solidFill>
                            <a:srgbClr val="000000"/>
                          </a:solidFill>
                          <a:effectLst/>
                          <a:latin typeface="Arial" panose="020B0604020202020204" pitchFamily="34" charset="0"/>
                        </a:rPr>
                        <a:t>​</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FF0000"/>
                    </a:solidFill>
                  </a:tcPr>
                </a:tc>
                <a:extLst>
                  <a:ext uri="{0D108BD9-81ED-4DB2-BD59-A6C34878D82A}">
                    <a16:rowId xmlns:a16="http://schemas.microsoft.com/office/drawing/2014/main" val="439959330"/>
                  </a:ext>
                </a:extLst>
              </a:tr>
              <a:tr h="506240">
                <a:tc>
                  <a:txBody>
                    <a:bodyPr/>
                    <a:lstStyle/>
                    <a:p>
                      <a:pPr algn="l" fontAlgn="base"/>
                      <a:r>
                        <a:rPr lang="en-US" sz="1200" b="0" i="0">
                          <a:solidFill>
                            <a:srgbClr val="000000"/>
                          </a:solidFill>
                          <a:effectLst/>
                          <a:latin typeface="Arial" panose="020B0604020202020204" pitchFamily="34" charset="0"/>
                        </a:rPr>
                        <a:t>Fast/Slow Helicity Reversal​</a:t>
                      </a:r>
                      <a:endParaRPr lang="en-US" sz="1400"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en-US" sz="1200" b="0" i="0">
                          <a:solidFill>
                            <a:srgbClr val="000000"/>
                          </a:solidFill>
                          <a:effectLst/>
                          <a:latin typeface="Arial" panose="020B0604020202020204" pitchFamily="34" charset="0"/>
                        </a:rPr>
                        <a:t>1920 Hz/Yes​</a:t>
                      </a:r>
                      <a:endParaRPr lang="en-US" sz="1400" b="0" i="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5D5D5"/>
                    </a:solidFill>
                  </a:tcPr>
                </a:tc>
                <a:tc>
                  <a:txBody>
                    <a:bodyPr/>
                    <a:lstStyle/>
                    <a:p>
                      <a:pPr algn="ctr" fontAlgn="base"/>
                      <a:r>
                        <a:rPr lang="en-US" sz="1200" b="0" i="0" dirty="0">
                          <a:solidFill>
                            <a:srgbClr val="000000"/>
                          </a:solidFill>
                          <a:effectLst/>
                          <a:latin typeface="Arial" panose="020B0604020202020204" pitchFamily="34" charset="0"/>
                        </a:rPr>
                        <a:t>1920 Hz/Yes​</a:t>
                      </a:r>
                      <a:endParaRPr lang="en-US" sz="1400" b="0" i="0" dirty="0">
                        <a:solidFill>
                          <a:srgbClr val="000000"/>
                        </a:solidFill>
                        <a:effectLst/>
                      </a:endParaRPr>
                    </a:p>
                  </a:txBody>
                  <a:tcPr>
                    <a:lnL w="10790" cap="flat" cmpd="sng" algn="ctr">
                      <a:solidFill>
                        <a:srgbClr val="FFFFFF"/>
                      </a:solidFill>
                      <a:prstDash val="solid"/>
                      <a:round/>
                      <a:headEnd type="none" w="med" len="med"/>
                      <a:tailEnd type="none" w="med" len="med"/>
                    </a:lnL>
                    <a:lnR w="10790" cap="flat" cmpd="sng" algn="ctr">
                      <a:solidFill>
                        <a:srgbClr val="FFFFFF"/>
                      </a:solidFill>
                      <a:prstDash val="solid"/>
                      <a:round/>
                      <a:headEnd type="none" w="med" len="med"/>
                      <a:tailEnd type="none" w="med" len="med"/>
                    </a:lnR>
                    <a:lnT w="10790" cap="flat" cmpd="sng" algn="ctr">
                      <a:solidFill>
                        <a:srgbClr val="FFFFFF"/>
                      </a:solidFill>
                      <a:prstDash val="solid"/>
                      <a:round/>
                      <a:headEnd type="none" w="med" len="med"/>
                      <a:tailEnd type="none" w="med" len="med"/>
                    </a:lnT>
                    <a:lnB w="10790" cap="flat" cmpd="sng" algn="ctr">
                      <a:solidFill>
                        <a:srgbClr val="FFFFFF"/>
                      </a:solidFill>
                      <a:prstDash val="solid"/>
                      <a:round/>
                      <a:headEnd type="none" w="med" len="med"/>
                      <a:tailEnd type="none" w="med" len="med"/>
                    </a:lnB>
                    <a:solidFill>
                      <a:srgbClr val="D5D5D5"/>
                    </a:solidFill>
                  </a:tcPr>
                </a:tc>
                <a:extLst>
                  <a:ext uri="{0D108BD9-81ED-4DB2-BD59-A6C34878D82A}">
                    <a16:rowId xmlns:a16="http://schemas.microsoft.com/office/drawing/2014/main" val="1279341276"/>
                  </a:ext>
                </a:extLst>
              </a:tr>
            </a:tbl>
          </a:graphicData>
        </a:graphic>
      </p:graphicFrame>
    </p:spTree>
    <p:extLst>
      <p:ext uri="{BB962C8B-B14F-4D97-AF65-F5344CB8AC3E}">
        <p14:creationId xmlns:p14="http://schemas.microsoft.com/office/powerpoint/2010/main" val="45814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4">
            <a:extLst>
              <a:ext uri="{FF2B5EF4-FFF2-40B4-BE49-F238E27FC236}">
                <a16:creationId xmlns:a16="http://schemas.microsoft.com/office/drawing/2014/main" id="{0E3767E8-BFE7-4C81-9DCD-CEF27C12855E}"/>
              </a:ext>
            </a:extLst>
          </p:cNvPr>
          <p:cNvSpPr>
            <a:spLocks noGrp="1"/>
          </p:cNvSpPr>
          <p:nvPr>
            <p:ph type="sldNum" sz="quarter" idx="12"/>
          </p:nvPr>
        </p:nvSpPr>
        <p:spPr>
          <a:xfrm>
            <a:off x="5635743" y="6467336"/>
            <a:ext cx="714877" cy="303364"/>
          </a:xfrm>
        </p:spPr>
        <p:txBody>
          <a:bodyPr/>
          <a:lstStyle/>
          <a:p>
            <a:fld id="{07E1C93C-5050-FC42-8F10-D22D4F119D13}" type="slidenum">
              <a:rPr lang="en-US" smtClean="0"/>
              <a:pPr/>
              <a:t>4</a:t>
            </a:fld>
            <a:endParaRPr lang="en-US" dirty="0"/>
          </a:p>
        </p:txBody>
      </p:sp>
      <p:sp>
        <p:nvSpPr>
          <p:cNvPr id="6" name="Title 5">
            <a:extLst>
              <a:ext uri="{FF2B5EF4-FFF2-40B4-BE49-F238E27FC236}">
                <a16:creationId xmlns:a16="http://schemas.microsoft.com/office/drawing/2014/main" id="{86E2A92E-6596-CBF7-CD08-476AFBA6F633}"/>
              </a:ext>
            </a:extLst>
          </p:cNvPr>
          <p:cNvSpPr>
            <a:spLocks noGrp="1"/>
          </p:cNvSpPr>
          <p:nvPr>
            <p:ph type="title"/>
          </p:nvPr>
        </p:nvSpPr>
        <p:spPr/>
        <p:txBody>
          <a:bodyPr/>
          <a:lstStyle/>
          <a:p>
            <a:r>
              <a:rPr lang="en-US" sz="2800" dirty="0">
                <a:solidFill>
                  <a:srgbClr val="FF0000"/>
                </a:solidFill>
              </a:rPr>
              <a:t>Outline</a:t>
            </a:r>
            <a:endParaRPr lang="en-US" dirty="0">
              <a:solidFill>
                <a:srgbClr val="FF0000"/>
              </a:solidFill>
            </a:endParaRPr>
          </a:p>
        </p:txBody>
      </p:sp>
      <p:sp>
        <p:nvSpPr>
          <p:cNvPr id="8" name="TextBox 7">
            <a:extLst>
              <a:ext uri="{FF2B5EF4-FFF2-40B4-BE49-F238E27FC236}">
                <a16:creationId xmlns:a16="http://schemas.microsoft.com/office/drawing/2014/main" id="{A2D85520-7ACB-19A3-45F8-05385F8FFD9C}"/>
              </a:ext>
            </a:extLst>
          </p:cNvPr>
          <p:cNvSpPr txBox="1"/>
          <p:nvPr/>
        </p:nvSpPr>
        <p:spPr>
          <a:xfrm>
            <a:off x="1699251" y="1955376"/>
            <a:ext cx="6759335" cy="2466381"/>
          </a:xfrm>
          <a:prstGeom prst="rect">
            <a:avLst/>
          </a:prstGeom>
          <a:noFill/>
        </p:spPr>
        <p:txBody>
          <a:bodyPr wrap="square">
            <a:spAutoFit/>
          </a:bodyPr>
          <a:lstStyle/>
          <a:p>
            <a:pPr lvl="1">
              <a:lnSpc>
                <a:spcPct val="200000"/>
              </a:lnSpc>
            </a:pPr>
            <a:r>
              <a:rPr lang="en-US" sz="2000" dirty="0">
                <a:solidFill>
                  <a:srgbClr val="0070C0"/>
                </a:solidFill>
                <a:latin typeface="Arial" panose="020B0604020202020204" pitchFamily="34" charset="0"/>
              </a:rPr>
              <a:t>	1. Layout of the Positron Transport Line</a:t>
            </a:r>
          </a:p>
          <a:p>
            <a:pPr lvl="1">
              <a:lnSpc>
                <a:spcPct val="200000"/>
              </a:lnSpc>
            </a:pPr>
            <a:r>
              <a:rPr lang="en-US" sz="2000" dirty="0">
                <a:solidFill>
                  <a:srgbClr val="0070C0"/>
                </a:solidFill>
                <a:latin typeface="Arial" panose="020B0604020202020204" pitchFamily="34" charset="0"/>
              </a:rPr>
              <a:t>	2. Positron Transport Line Optics </a:t>
            </a:r>
            <a:br>
              <a:rPr lang="en-US" sz="2000" dirty="0">
                <a:solidFill>
                  <a:srgbClr val="0070C0"/>
                </a:solidFill>
                <a:latin typeface="Arial" panose="020B0604020202020204" pitchFamily="34" charset="0"/>
              </a:rPr>
            </a:br>
            <a:r>
              <a:rPr lang="en-US" sz="2000" dirty="0">
                <a:solidFill>
                  <a:srgbClr val="0070C0"/>
                </a:solidFill>
                <a:latin typeface="Arial" panose="020B0604020202020204" pitchFamily="34" charset="0"/>
              </a:rPr>
              <a:t>	3. Ce+BAF to the Experimental Halls	</a:t>
            </a:r>
          </a:p>
          <a:p>
            <a:pPr lvl="1">
              <a:lnSpc>
                <a:spcPct val="200000"/>
              </a:lnSpc>
            </a:pPr>
            <a:r>
              <a:rPr lang="en-US" sz="2000" dirty="0">
                <a:solidFill>
                  <a:srgbClr val="0070C0"/>
                </a:solidFill>
                <a:latin typeface="Arial" panose="020B0604020202020204" pitchFamily="34" charset="0"/>
              </a:rPr>
              <a:t>	Conclusion and Outlook</a:t>
            </a:r>
            <a:endParaRPr lang="en-US" sz="2000" dirty="0">
              <a:solidFill>
                <a:srgbClr val="0070C0"/>
              </a:solidFill>
            </a:endParaRPr>
          </a:p>
        </p:txBody>
      </p:sp>
      <p:sp>
        <p:nvSpPr>
          <p:cNvPr id="7" name="Rectangle 2">
            <a:extLst>
              <a:ext uri="{FF2B5EF4-FFF2-40B4-BE49-F238E27FC236}">
                <a16:creationId xmlns:a16="http://schemas.microsoft.com/office/drawing/2014/main" id="{3BB45977-9579-332B-5AAA-E62C0B284CD3}"/>
              </a:ext>
            </a:extLst>
          </p:cNvPr>
          <p:cNvSpPr>
            <a:spLocks noChangeArrowheads="1"/>
          </p:cNvSpPr>
          <p:nvPr/>
        </p:nvSpPr>
        <p:spPr bwMode="auto">
          <a:xfrm>
            <a:off x="571886" y="24468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92193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85F43C3-CAA7-3A6F-5082-D752890CE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08" y="2016852"/>
            <a:ext cx="7722484" cy="32357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20D9E40-E82D-DB4E-92E6-34EEE2C2BD22}"/>
              </a:ext>
            </a:extLst>
          </p:cNvPr>
          <p:cNvSpPr>
            <a:spLocks noGrp="1"/>
          </p:cNvSpPr>
          <p:nvPr>
            <p:ph type="title"/>
          </p:nvPr>
        </p:nvSpPr>
        <p:spPr/>
        <p:txBody>
          <a:bodyPr/>
          <a:lstStyle/>
          <a:p>
            <a:r>
              <a:rPr lang="en-US" dirty="0">
                <a:solidFill>
                  <a:srgbClr val="FF0000"/>
                </a:solidFill>
              </a:rPr>
              <a:t>1- Positron Injector and Transport Line at CEBAF</a:t>
            </a:r>
          </a:p>
        </p:txBody>
      </p:sp>
      <p:sp>
        <p:nvSpPr>
          <p:cNvPr id="5" name="Slide Number Placeholder 4">
            <a:extLst>
              <a:ext uri="{FF2B5EF4-FFF2-40B4-BE49-F238E27FC236}">
                <a16:creationId xmlns:a16="http://schemas.microsoft.com/office/drawing/2014/main" id="{528F98D6-22C1-D14C-A3BE-D9936C34A64B}"/>
              </a:ext>
            </a:extLst>
          </p:cNvPr>
          <p:cNvSpPr>
            <a:spLocks noGrp="1"/>
          </p:cNvSpPr>
          <p:nvPr>
            <p:ph type="sldNum" sz="quarter" idx="12"/>
          </p:nvPr>
        </p:nvSpPr>
        <p:spPr>
          <a:xfrm>
            <a:off x="5738562" y="6467336"/>
            <a:ext cx="714877" cy="303364"/>
          </a:xfrm>
        </p:spPr>
        <p:txBody>
          <a:bodyPr/>
          <a:lstStyle/>
          <a:p>
            <a:fld id="{07E1C93C-5050-FC42-8F10-D22D4F119D13}" type="slidenum">
              <a:rPr lang="en-US" smtClean="0"/>
              <a:pPr/>
              <a:t>5</a:t>
            </a:fld>
            <a:endParaRPr lang="en-US"/>
          </a:p>
        </p:txBody>
      </p:sp>
      <p:sp>
        <p:nvSpPr>
          <p:cNvPr id="22" name="AutoShape 3">
            <a:extLst>
              <a:ext uri="{FF2B5EF4-FFF2-40B4-BE49-F238E27FC236}">
                <a16:creationId xmlns:a16="http://schemas.microsoft.com/office/drawing/2014/main" id="{C96ABA4C-3B82-4347-81D5-A7C427E6562B}"/>
              </a:ext>
            </a:extLst>
          </p:cNvPr>
          <p:cNvSpPr>
            <a:spLocks noChangeAspect="1" noChangeArrowheads="1" noTextEdit="1"/>
          </p:cNvSpPr>
          <p:nvPr/>
        </p:nvSpPr>
        <p:spPr bwMode="auto">
          <a:xfrm>
            <a:off x="237067" y="1495799"/>
            <a:ext cx="8353730" cy="376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8">
            <a:extLst>
              <a:ext uri="{FF2B5EF4-FFF2-40B4-BE49-F238E27FC236}">
                <a16:creationId xmlns:a16="http://schemas.microsoft.com/office/drawing/2014/main" id="{D35A1EAE-F1E1-43C0-BC9B-59391E49AA81}"/>
              </a:ext>
            </a:extLst>
          </p:cNvPr>
          <p:cNvSpPr>
            <a:spLocks/>
          </p:cNvSpPr>
          <p:nvPr/>
        </p:nvSpPr>
        <p:spPr bwMode="auto">
          <a:xfrm>
            <a:off x="5824375" y="4121116"/>
            <a:ext cx="627750" cy="301933"/>
          </a:xfrm>
          <a:custGeom>
            <a:avLst/>
            <a:gdLst>
              <a:gd name="T0" fmla="*/ 0 w 1471"/>
              <a:gd name="T1" fmla="*/ 0 h 533"/>
              <a:gd name="T2" fmla="*/ 0 w 1471"/>
              <a:gd name="T3" fmla="*/ 0 h 533"/>
              <a:gd name="T4" fmla="*/ 953 w 1471"/>
              <a:gd name="T5" fmla="*/ 77 h 533"/>
              <a:gd name="T6" fmla="*/ 1465 w 1471"/>
              <a:gd name="T7" fmla="*/ 315 h 533"/>
              <a:gd name="T8" fmla="*/ 1383 w 1471"/>
              <a:gd name="T9" fmla="*/ 533 h 533"/>
            </a:gdLst>
            <a:ahLst/>
            <a:cxnLst>
              <a:cxn ang="0">
                <a:pos x="T0" y="T1"/>
              </a:cxn>
              <a:cxn ang="0">
                <a:pos x="T2" y="T3"/>
              </a:cxn>
              <a:cxn ang="0">
                <a:pos x="T4" y="T5"/>
              </a:cxn>
              <a:cxn ang="0">
                <a:pos x="T6" y="T7"/>
              </a:cxn>
              <a:cxn ang="0">
                <a:pos x="T8" y="T9"/>
              </a:cxn>
            </a:cxnLst>
            <a:rect l="0" t="0" r="r" b="b"/>
            <a:pathLst>
              <a:path w="1471" h="533">
                <a:moveTo>
                  <a:pt x="0" y="0"/>
                </a:moveTo>
                <a:lnTo>
                  <a:pt x="0" y="0"/>
                </a:lnTo>
                <a:cubicBezTo>
                  <a:pt x="353" y="27"/>
                  <a:pt x="855" y="60"/>
                  <a:pt x="953" y="77"/>
                </a:cubicBezTo>
                <a:cubicBezTo>
                  <a:pt x="1052" y="94"/>
                  <a:pt x="1399" y="123"/>
                  <a:pt x="1465" y="315"/>
                </a:cubicBezTo>
                <a:cubicBezTo>
                  <a:pt x="1471" y="384"/>
                  <a:pt x="1465" y="399"/>
                  <a:pt x="1383" y="533"/>
                </a:cubicBezTo>
              </a:path>
            </a:pathLst>
          </a:custGeom>
          <a:noFill/>
          <a:ln w="50800" cap="flat">
            <a:solidFill>
              <a:srgbClr val="00B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9">
            <a:extLst>
              <a:ext uri="{FF2B5EF4-FFF2-40B4-BE49-F238E27FC236}">
                <a16:creationId xmlns:a16="http://schemas.microsoft.com/office/drawing/2014/main" id="{44E26AD1-69AB-4724-BAA5-BF3E0BD18206}"/>
              </a:ext>
            </a:extLst>
          </p:cNvPr>
          <p:cNvSpPr>
            <a:spLocks/>
          </p:cNvSpPr>
          <p:nvPr/>
        </p:nvSpPr>
        <p:spPr bwMode="auto">
          <a:xfrm rot="177077">
            <a:off x="3054064" y="4420480"/>
            <a:ext cx="3195918" cy="70170"/>
          </a:xfrm>
          <a:custGeom>
            <a:avLst/>
            <a:gdLst>
              <a:gd name="T0" fmla="*/ 0 w 6608"/>
              <a:gd name="T1" fmla="*/ 24 h 24"/>
              <a:gd name="T2" fmla="*/ 0 w 6608"/>
              <a:gd name="T3" fmla="*/ 24 h 24"/>
              <a:gd name="T4" fmla="*/ 6608 w 6608"/>
              <a:gd name="T5" fmla="*/ 0 h 24"/>
            </a:gdLst>
            <a:ahLst/>
            <a:cxnLst>
              <a:cxn ang="0">
                <a:pos x="T0" y="T1"/>
              </a:cxn>
              <a:cxn ang="0">
                <a:pos x="T2" y="T3"/>
              </a:cxn>
              <a:cxn ang="0">
                <a:pos x="T4" y="T5"/>
              </a:cxn>
            </a:cxnLst>
            <a:rect l="0" t="0" r="r" b="b"/>
            <a:pathLst>
              <a:path w="6608" h="24">
                <a:moveTo>
                  <a:pt x="0" y="24"/>
                </a:moveTo>
                <a:lnTo>
                  <a:pt x="0" y="24"/>
                </a:lnTo>
                <a:lnTo>
                  <a:pt x="6608" y="0"/>
                </a:lnTo>
              </a:path>
            </a:pathLst>
          </a:custGeom>
          <a:noFill/>
          <a:ln w="50800" cap="flat">
            <a:solidFill>
              <a:srgbClr val="00B0F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1">
            <a:extLst>
              <a:ext uri="{FF2B5EF4-FFF2-40B4-BE49-F238E27FC236}">
                <a16:creationId xmlns:a16="http://schemas.microsoft.com/office/drawing/2014/main" id="{A90A8CEC-CCE7-435F-86AD-93607C3C516C}"/>
              </a:ext>
            </a:extLst>
          </p:cNvPr>
          <p:cNvSpPr>
            <a:spLocks/>
          </p:cNvSpPr>
          <p:nvPr/>
        </p:nvSpPr>
        <p:spPr bwMode="auto">
          <a:xfrm>
            <a:off x="2842171" y="4104402"/>
            <a:ext cx="212206" cy="301933"/>
          </a:xfrm>
          <a:custGeom>
            <a:avLst/>
            <a:gdLst>
              <a:gd name="T0" fmla="*/ 833 w 833"/>
              <a:gd name="T1" fmla="*/ 1314 h 1314"/>
              <a:gd name="T2" fmla="*/ 833 w 833"/>
              <a:gd name="T3" fmla="*/ 1314 h 1314"/>
              <a:gd name="T4" fmla="*/ 0 w 833"/>
              <a:gd name="T5" fmla="*/ 0 h 1314"/>
            </a:gdLst>
            <a:ahLst/>
            <a:cxnLst>
              <a:cxn ang="0">
                <a:pos x="T0" y="T1"/>
              </a:cxn>
              <a:cxn ang="0">
                <a:pos x="T2" y="T3"/>
              </a:cxn>
              <a:cxn ang="0">
                <a:pos x="T4" y="T5"/>
              </a:cxn>
            </a:cxnLst>
            <a:rect l="0" t="0" r="r" b="b"/>
            <a:pathLst>
              <a:path w="833" h="1314">
                <a:moveTo>
                  <a:pt x="833" y="1314"/>
                </a:moveTo>
                <a:lnTo>
                  <a:pt x="833" y="1314"/>
                </a:lnTo>
                <a:cubicBezTo>
                  <a:pt x="373" y="1314"/>
                  <a:pt x="0" y="726"/>
                  <a:pt x="0" y="0"/>
                </a:cubicBezTo>
              </a:path>
            </a:pathLst>
          </a:custGeom>
          <a:noFill/>
          <a:ln w="50800" cap="flat">
            <a:solidFill>
              <a:srgbClr val="00B0F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3">
            <a:extLst>
              <a:ext uri="{FF2B5EF4-FFF2-40B4-BE49-F238E27FC236}">
                <a16:creationId xmlns:a16="http://schemas.microsoft.com/office/drawing/2014/main" id="{F467BEBE-9C94-4CD2-B842-AD758CE2E0D5}"/>
              </a:ext>
            </a:extLst>
          </p:cNvPr>
          <p:cNvSpPr>
            <a:spLocks/>
          </p:cNvSpPr>
          <p:nvPr/>
        </p:nvSpPr>
        <p:spPr bwMode="auto">
          <a:xfrm>
            <a:off x="2842170" y="3838857"/>
            <a:ext cx="403979" cy="307776"/>
          </a:xfrm>
          <a:custGeom>
            <a:avLst/>
            <a:gdLst>
              <a:gd name="T0" fmla="*/ 833 w 833"/>
              <a:gd name="T1" fmla="*/ 0 h 1133"/>
              <a:gd name="T2" fmla="*/ 833 w 833"/>
              <a:gd name="T3" fmla="*/ 0 h 1133"/>
              <a:gd name="T4" fmla="*/ 0 w 833"/>
              <a:gd name="T5" fmla="*/ 1133 h 1133"/>
            </a:gdLst>
            <a:ahLst/>
            <a:cxnLst>
              <a:cxn ang="0">
                <a:pos x="T0" y="T1"/>
              </a:cxn>
              <a:cxn ang="0">
                <a:pos x="T2" y="T3"/>
              </a:cxn>
              <a:cxn ang="0">
                <a:pos x="T4" y="T5"/>
              </a:cxn>
            </a:cxnLst>
            <a:rect l="0" t="0" r="r" b="b"/>
            <a:pathLst>
              <a:path w="833" h="1133">
                <a:moveTo>
                  <a:pt x="833" y="0"/>
                </a:moveTo>
                <a:lnTo>
                  <a:pt x="833" y="0"/>
                </a:lnTo>
                <a:cubicBezTo>
                  <a:pt x="373" y="0"/>
                  <a:pt x="0" y="507"/>
                  <a:pt x="0" y="1133"/>
                </a:cubicBezTo>
              </a:path>
            </a:pathLst>
          </a:custGeom>
          <a:noFill/>
          <a:ln w="50800" cap="flat">
            <a:solidFill>
              <a:srgbClr val="00B0F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4">
            <a:extLst>
              <a:ext uri="{FF2B5EF4-FFF2-40B4-BE49-F238E27FC236}">
                <a16:creationId xmlns:a16="http://schemas.microsoft.com/office/drawing/2014/main" id="{BEA291AD-9257-46D4-880F-874876E3D3C8}"/>
              </a:ext>
            </a:extLst>
          </p:cNvPr>
          <p:cNvSpPr>
            <a:spLocks/>
          </p:cNvSpPr>
          <p:nvPr/>
        </p:nvSpPr>
        <p:spPr bwMode="auto">
          <a:xfrm>
            <a:off x="3246150" y="3826507"/>
            <a:ext cx="488889" cy="45719"/>
          </a:xfrm>
          <a:custGeom>
            <a:avLst/>
            <a:gdLst>
              <a:gd name="T0" fmla="*/ 0 w 866"/>
              <a:gd name="T1" fmla="*/ 0 w 866"/>
              <a:gd name="T2" fmla="*/ 866 w 866"/>
            </a:gdLst>
            <a:ahLst/>
            <a:cxnLst>
              <a:cxn ang="0">
                <a:pos x="T0" y="0"/>
              </a:cxn>
              <a:cxn ang="0">
                <a:pos x="T1" y="0"/>
              </a:cxn>
              <a:cxn ang="0">
                <a:pos x="T2" y="0"/>
              </a:cxn>
            </a:cxnLst>
            <a:rect l="0" t="0" r="r" b="b"/>
            <a:pathLst>
              <a:path w="866">
                <a:moveTo>
                  <a:pt x="0" y="0"/>
                </a:moveTo>
                <a:lnTo>
                  <a:pt x="0" y="0"/>
                </a:lnTo>
                <a:lnTo>
                  <a:pt x="866" y="0"/>
                </a:lnTo>
              </a:path>
            </a:pathLst>
          </a:custGeom>
          <a:noFill/>
          <a:ln w="50800" cap="flat">
            <a:solidFill>
              <a:srgbClr val="00B0F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15">
            <a:extLst>
              <a:ext uri="{FF2B5EF4-FFF2-40B4-BE49-F238E27FC236}">
                <a16:creationId xmlns:a16="http://schemas.microsoft.com/office/drawing/2014/main" id="{29879BB1-1341-4089-B7B9-2E3D08EC4D3C}"/>
              </a:ext>
            </a:extLst>
          </p:cNvPr>
          <p:cNvSpPr>
            <a:spLocks/>
          </p:cNvSpPr>
          <p:nvPr/>
        </p:nvSpPr>
        <p:spPr bwMode="auto">
          <a:xfrm>
            <a:off x="3724946" y="3780788"/>
            <a:ext cx="268345" cy="45719"/>
          </a:xfrm>
          <a:custGeom>
            <a:avLst/>
            <a:gdLst>
              <a:gd name="T0" fmla="*/ 0 w 379"/>
              <a:gd name="T1" fmla="*/ 79 h 79"/>
              <a:gd name="T2" fmla="*/ 0 w 379"/>
              <a:gd name="T3" fmla="*/ 79 h 79"/>
              <a:gd name="T4" fmla="*/ 379 w 379"/>
              <a:gd name="T5" fmla="*/ 0 h 79"/>
            </a:gdLst>
            <a:ahLst/>
            <a:cxnLst>
              <a:cxn ang="0">
                <a:pos x="T0" y="T1"/>
              </a:cxn>
              <a:cxn ang="0">
                <a:pos x="T2" y="T3"/>
              </a:cxn>
              <a:cxn ang="0">
                <a:pos x="T4" y="T5"/>
              </a:cxn>
            </a:cxnLst>
            <a:rect l="0" t="0" r="r" b="b"/>
            <a:pathLst>
              <a:path w="379" h="79">
                <a:moveTo>
                  <a:pt x="0" y="79"/>
                </a:moveTo>
                <a:lnTo>
                  <a:pt x="0" y="79"/>
                </a:lnTo>
                <a:lnTo>
                  <a:pt x="379" y="0"/>
                </a:lnTo>
              </a:path>
            </a:pathLst>
          </a:custGeom>
          <a:noFill/>
          <a:ln w="50800" cap="flat">
            <a:solidFill>
              <a:srgbClr val="00B0F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17">
            <a:extLst>
              <a:ext uri="{FF2B5EF4-FFF2-40B4-BE49-F238E27FC236}">
                <a16:creationId xmlns:a16="http://schemas.microsoft.com/office/drawing/2014/main" id="{7B9F4F1E-7494-48BF-8EA9-C89A73DD4235}"/>
              </a:ext>
            </a:extLst>
          </p:cNvPr>
          <p:cNvSpPr>
            <a:spLocks/>
          </p:cNvSpPr>
          <p:nvPr/>
        </p:nvSpPr>
        <p:spPr bwMode="auto">
          <a:xfrm>
            <a:off x="6249669" y="4370670"/>
            <a:ext cx="212206" cy="122550"/>
          </a:xfrm>
          <a:custGeom>
            <a:avLst/>
            <a:gdLst>
              <a:gd name="T0" fmla="*/ 0 w 781"/>
              <a:gd name="T1" fmla="*/ 570 h 570"/>
              <a:gd name="T2" fmla="*/ 0 w 781"/>
              <a:gd name="T3" fmla="*/ 570 h 570"/>
              <a:gd name="T4" fmla="*/ 168 w 781"/>
              <a:gd name="T5" fmla="*/ 544 h 570"/>
              <a:gd name="T6" fmla="*/ 508 w 781"/>
              <a:gd name="T7" fmla="*/ 282 h 570"/>
              <a:gd name="T8" fmla="*/ 781 w 781"/>
              <a:gd name="T9" fmla="*/ 0 h 570"/>
            </a:gdLst>
            <a:ahLst/>
            <a:cxnLst>
              <a:cxn ang="0">
                <a:pos x="T0" y="T1"/>
              </a:cxn>
              <a:cxn ang="0">
                <a:pos x="T2" y="T3"/>
              </a:cxn>
              <a:cxn ang="0">
                <a:pos x="T4" y="T5"/>
              </a:cxn>
              <a:cxn ang="0">
                <a:pos x="T6" y="T7"/>
              </a:cxn>
              <a:cxn ang="0">
                <a:pos x="T8" y="T9"/>
              </a:cxn>
            </a:cxnLst>
            <a:rect l="0" t="0" r="r" b="b"/>
            <a:pathLst>
              <a:path w="781" h="570">
                <a:moveTo>
                  <a:pt x="0" y="570"/>
                </a:moveTo>
                <a:lnTo>
                  <a:pt x="0" y="570"/>
                </a:lnTo>
                <a:cubicBezTo>
                  <a:pt x="60" y="563"/>
                  <a:pt x="139" y="558"/>
                  <a:pt x="168" y="544"/>
                </a:cubicBezTo>
                <a:cubicBezTo>
                  <a:pt x="197" y="530"/>
                  <a:pt x="260" y="518"/>
                  <a:pt x="508" y="282"/>
                </a:cubicBezTo>
                <a:cubicBezTo>
                  <a:pt x="598" y="194"/>
                  <a:pt x="616" y="176"/>
                  <a:pt x="781" y="0"/>
                </a:cubicBezTo>
              </a:path>
            </a:pathLst>
          </a:custGeom>
          <a:noFill/>
          <a:ln w="50800" cap="flat">
            <a:solidFill>
              <a:srgbClr val="00B0F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ectangle 30">
            <a:extLst>
              <a:ext uri="{FF2B5EF4-FFF2-40B4-BE49-F238E27FC236}">
                <a16:creationId xmlns:a16="http://schemas.microsoft.com/office/drawing/2014/main" id="{BEB0D822-F0D3-495B-938B-8490FD259245}"/>
              </a:ext>
            </a:extLst>
          </p:cNvPr>
          <p:cNvSpPr>
            <a:spLocks noChangeArrowheads="1"/>
          </p:cNvSpPr>
          <p:nvPr/>
        </p:nvSpPr>
        <p:spPr bwMode="auto">
          <a:xfrm>
            <a:off x="4263167" y="1576483"/>
            <a:ext cx="0" cy="35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31">
            <a:extLst>
              <a:ext uri="{FF2B5EF4-FFF2-40B4-BE49-F238E27FC236}">
                <a16:creationId xmlns:a16="http://schemas.microsoft.com/office/drawing/2014/main" id="{673E31F2-38F2-4C7C-8DE0-5A714332F51E}"/>
              </a:ext>
            </a:extLst>
          </p:cNvPr>
          <p:cNvSpPr>
            <a:spLocks noChangeArrowheads="1"/>
          </p:cNvSpPr>
          <p:nvPr/>
        </p:nvSpPr>
        <p:spPr bwMode="auto">
          <a:xfrm>
            <a:off x="4403502" y="1576483"/>
            <a:ext cx="0" cy="35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32">
            <a:extLst>
              <a:ext uri="{FF2B5EF4-FFF2-40B4-BE49-F238E27FC236}">
                <a16:creationId xmlns:a16="http://schemas.microsoft.com/office/drawing/2014/main" id="{575E731E-BD10-4822-A8E2-34DA7B0565A6}"/>
              </a:ext>
            </a:extLst>
          </p:cNvPr>
          <p:cNvSpPr>
            <a:spLocks noChangeArrowheads="1"/>
          </p:cNvSpPr>
          <p:nvPr/>
        </p:nvSpPr>
        <p:spPr bwMode="auto">
          <a:xfrm>
            <a:off x="4450913" y="1576483"/>
            <a:ext cx="0" cy="35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33">
            <a:extLst>
              <a:ext uri="{FF2B5EF4-FFF2-40B4-BE49-F238E27FC236}">
                <a16:creationId xmlns:a16="http://schemas.microsoft.com/office/drawing/2014/main" id="{FD4F3E69-622F-4793-BC49-134B09D3259F}"/>
              </a:ext>
            </a:extLst>
          </p:cNvPr>
          <p:cNvSpPr>
            <a:spLocks noChangeArrowheads="1"/>
          </p:cNvSpPr>
          <p:nvPr/>
        </p:nvSpPr>
        <p:spPr bwMode="auto">
          <a:xfrm>
            <a:off x="4583662" y="1576483"/>
            <a:ext cx="0" cy="35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34">
            <a:extLst>
              <a:ext uri="{FF2B5EF4-FFF2-40B4-BE49-F238E27FC236}">
                <a16:creationId xmlns:a16="http://schemas.microsoft.com/office/drawing/2014/main" id="{C1CFC573-5773-4DCF-9C1D-C66FF8C30131}"/>
              </a:ext>
            </a:extLst>
          </p:cNvPr>
          <p:cNvSpPr>
            <a:spLocks noChangeArrowheads="1"/>
          </p:cNvSpPr>
          <p:nvPr/>
        </p:nvSpPr>
        <p:spPr bwMode="auto">
          <a:xfrm>
            <a:off x="4687965" y="1576483"/>
            <a:ext cx="0" cy="35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Freeform 38">
            <a:extLst>
              <a:ext uri="{FF2B5EF4-FFF2-40B4-BE49-F238E27FC236}">
                <a16:creationId xmlns:a16="http://schemas.microsoft.com/office/drawing/2014/main" id="{86EA9E98-076C-42DF-BFC3-5BE5F24AD3A6}"/>
              </a:ext>
            </a:extLst>
          </p:cNvPr>
          <p:cNvSpPr>
            <a:spLocks/>
          </p:cNvSpPr>
          <p:nvPr/>
        </p:nvSpPr>
        <p:spPr bwMode="auto">
          <a:xfrm>
            <a:off x="4815328" y="3519624"/>
            <a:ext cx="1751610" cy="474021"/>
          </a:xfrm>
          <a:custGeom>
            <a:avLst/>
            <a:gdLst>
              <a:gd name="T0" fmla="*/ 0 w 786"/>
              <a:gd name="T1" fmla="*/ 0 h 386"/>
              <a:gd name="T2" fmla="*/ 0 w 786"/>
              <a:gd name="T3" fmla="*/ 0 h 386"/>
              <a:gd name="T4" fmla="*/ 786 w 786"/>
              <a:gd name="T5" fmla="*/ 0 h 386"/>
              <a:gd name="T6" fmla="*/ 786 w 786"/>
              <a:gd name="T7" fmla="*/ 386 h 386"/>
              <a:gd name="T8" fmla="*/ 0 w 786"/>
              <a:gd name="T9" fmla="*/ 386 h 386"/>
              <a:gd name="T10" fmla="*/ 0 w 786"/>
              <a:gd name="T11" fmla="*/ 0 h 386"/>
            </a:gdLst>
            <a:ahLst/>
            <a:cxnLst>
              <a:cxn ang="0">
                <a:pos x="T0" y="T1"/>
              </a:cxn>
              <a:cxn ang="0">
                <a:pos x="T2" y="T3"/>
              </a:cxn>
              <a:cxn ang="0">
                <a:pos x="T4" y="T5"/>
              </a:cxn>
              <a:cxn ang="0">
                <a:pos x="T6" y="T7"/>
              </a:cxn>
              <a:cxn ang="0">
                <a:pos x="T8" y="T9"/>
              </a:cxn>
              <a:cxn ang="0">
                <a:pos x="T10" y="T11"/>
              </a:cxn>
            </a:cxnLst>
            <a:rect l="0" t="0" r="r" b="b"/>
            <a:pathLst>
              <a:path w="786" h="386">
                <a:moveTo>
                  <a:pt x="0" y="0"/>
                </a:moveTo>
                <a:lnTo>
                  <a:pt x="0" y="0"/>
                </a:lnTo>
                <a:lnTo>
                  <a:pt x="786" y="0"/>
                </a:lnTo>
                <a:lnTo>
                  <a:pt x="786" y="386"/>
                </a:lnTo>
                <a:lnTo>
                  <a:pt x="0" y="386"/>
                </a:lnTo>
                <a:lnTo>
                  <a:pt x="0" y="0"/>
                </a:lnTo>
                <a:close/>
              </a:path>
            </a:pathLst>
          </a:custGeom>
          <a:solidFill>
            <a:srgbClr val="FFFFFF">
              <a:alpha val="50000"/>
            </a:srgbClr>
          </a:solid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39">
            <a:extLst>
              <a:ext uri="{FF2B5EF4-FFF2-40B4-BE49-F238E27FC236}">
                <a16:creationId xmlns:a16="http://schemas.microsoft.com/office/drawing/2014/main" id="{D628D512-443C-4A1B-B89C-9AFE81D6A29E}"/>
              </a:ext>
            </a:extLst>
          </p:cNvPr>
          <p:cNvSpPr>
            <a:spLocks noChangeArrowheads="1"/>
          </p:cNvSpPr>
          <p:nvPr/>
        </p:nvSpPr>
        <p:spPr bwMode="auto">
          <a:xfrm>
            <a:off x="4824470" y="3550509"/>
            <a:ext cx="1649250" cy="430887"/>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400" b="1" dirty="0">
                <a:solidFill>
                  <a:srgbClr val="C00000"/>
                </a:solidFill>
              </a:rPr>
              <a:t>New 123 MeV </a:t>
            </a:r>
          </a:p>
          <a:p>
            <a:pPr algn="ctr"/>
            <a:r>
              <a:rPr lang="en-US" sz="1400" b="1" dirty="0">
                <a:solidFill>
                  <a:srgbClr val="C00000"/>
                </a:solidFill>
              </a:rPr>
              <a:t>e</a:t>
            </a:r>
            <a:r>
              <a:rPr lang="en-US" sz="1400" b="1" baseline="30000" dirty="0">
                <a:solidFill>
                  <a:srgbClr val="C00000"/>
                </a:solidFill>
              </a:rPr>
              <a:t>+</a:t>
            </a:r>
            <a:r>
              <a:rPr lang="en-US" sz="1400" b="1" dirty="0">
                <a:solidFill>
                  <a:srgbClr val="C00000"/>
                </a:solidFill>
              </a:rPr>
              <a:t> Injector at LERF</a:t>
            </a:r>
          </a:p>
        </p:txBody>
      </p:sp>
      <p:sp>
        <p:nvSpPr>
          <p:cNvPr id="47" name="Rectangle 109">
            <a:extLst>
              <a:ext uri="{FF2B5EF4-FFF2-40B4-BE49-F238E27FC236}">
                <a16:creationId xmlns:a16="http://schemas.microsoft.com/office/drawing/2014/main" id="{C1BA4B34-3850-436A-BE69-A5D0AE39418C}"/>
              </a:ext>
            </a:extLst>
          </p:cNvPr>
          <p:cNvSpPr>
            <a:spLocks noChangeArrowheads="1"/>
          </p:cNvSpPr>
          <p:nvPr/>
        </p:nvSpPr>
        <p:spPr bwMode="auto">
          <a:xfrm>
            <a:off x="1441294" y="1558329"/>
            <a:ext cx="117578" cy="26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114">
            <a:extLst>
              <a:ext uri="{FF2B5EF4-FFF2-40B4-BE49-F238E27FC236}">
                <a16:creationId xmlns:a16="http://schemas.microsoft.com/office/drawing/2014/main" id="{07C5BDEE-9EBF-40E1-8B77-B67C65973CE6}"/>
              </a:ext>
            </a:extLst>
          </p:cNvPr>
          <p:cNvSpPr>
            <a:spLocks noChangeArrowheads="1"/>
          </p:cNvSpPr>
          <p:nvPr/>
        </p:nvSpPr>
        <p:spPr bwMode="auto">
          <a:xfrm>
            <a:off x="1849024" y="1558329"/>
            <a:ext cx="68" cy="28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117">
            <a:extLst>
              <a:ext uri="{FF2B5EF4-FFF2-40B4-BE49-F238E27FC236}">
                <a16:creationId xmlns:a16="http://schemas.microsoft.com/office/drawing/2014/main" id="{B868C178-8ED3-496E-9F86-1FDE796E4E19}"/>
              </a:ext>
            </a:extLst>
          </p:cNvPr>
          <p:cNvSpPr>
            <a:spLocks noChangeArrowheads="1"/>
          </p:cNvSpPr>
          <p:nvPr/>
        </p:nvSpPr>
        <p:spPr bwMode="auto">
          <a:xfrm>
            <a:off x="2048148" y="1558329"/>
            <a:ext cx="68" cy="28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Rectangle 39">
            <a:extLst>
              <a:ext uri="{FF2B5EF4-FFF2-40B4-BE49-F238E27FC236}">
                <a16:creationId xmlns:a16="http://schemas.microsoft.com/office/drawing/2014/main" id="{7F713DAD-718C-47C4-8B8E-5C979B551C6B}"/>
              </a:ext>
            </a:extLst>
          </p:cNvPr>
          <p:cNvSpPr>
            <a:spLocks noChangeArrowheads="1"/>
          </p:cNvSpPr>
          <p:nvPr/>
        </p:nvSpPr>
        <p:spPr bwMode="auto">
          <a:xfrm>
            <a:off x="2842171" y="3273243"/>
            <a:ext cx="1936429" cy="430887"/>
          </a:xfrm>
          <a:prstGeom prst="rect">
            <a:avLst/>
          </a:prstGeom>
          <a:ln/>
        </p:spPr>
        <p:style>
          <a:lnRef idx="1">
            <a:schemeClr val="accent2"/>
          </a:lnRef>
          <a:fillRef idx="2">
            <a:schemeClr val="accent2"/>
          </a:fillRef>
          <a:effectRef idx="1">
            <a:schemeClr val="accent2"/>
          </a:effectRef>
          <a:fontRef idx="minor">
            <a:schemeClr val="dk1"/>
          </a:fontRef>
        </p:style>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400" b="1" dirty="0">
                <a:solidFill>
                  <a:srgbClr val="7030A0"/>
                </a:solidFill>
              </a:rPr>
              <a:t>123 MeV e</a:t>
            </a:r>
            <a:r>
              <a:rPr lang="en-US" sz="1400" b="1" baseline="30000" dirty="0">
                <a:solidFill>
                  <a:srgbClr val="7030A0"/>
                </a:solidFill>
              </a:rPr>
              <a:t>+ </a:t>
            </a:r>
            <a:r>
              <a:rPr lang="en-US" sz="1400" b="1" dirty="0">
                <a:solidFill>
                  <a:srgbClr val="7030A0"/>
                </a:solidFill>
              </a:rPr>
              <a:t>Beam</a:t>
            </a:r>
            <a:br>
              <a:rPr lang="en-US" sz="1400" b="1" baseline="30000" dirty="0">
                <a:solidFill>
                  <a:srgbClr val="7030A0"/>
                </a:solidFill>
              </a:rPr>
            </a:br>
            <a:r>
              <a:rPr lang="en-US" sz="1400" b="1" dirty="0">
                <a:solidFill>
                  <a:srgbClr val="7030A0"/>
                </a:solidFill>
              </a:rPr>
              <a:t>Injected to North Linac</a:t>
            </a:r>
          </a:p>
        </p:txBody>
      </p:sp>
      <p:cxnSp>
        <p:nvCxnSpPr>
          <p:cNvPr id="53" name="Straight Arrow Connector 52">
            <a:extLst>
              <a:ext uri="{FF2B5EF4-FFF2-40B4-BE49-F238E27FC236}">
                <a16:creationId xmlns:a16="http://schemas.microsoft.com/office/drawing/2014/main" id="{FE253131-84E7-4309-B220-3376415E3B39}"/>
              </a:ext>
            </a:extLst>
          </p:cNvPr>
          <p:cNvCxnSpPr>
            <a:cxnSpLocks/>
          </p:cNvCxnSpPr>
          <p:nvPr/>
        </p:nvCxnSpPr>
        <p:spPr>
          <a:xfrm flipH="1" flipV="1">
            <a:off x="3022559" y="4455565"/>
            <a:ext cx="1380943" cy="1157120"/>
          </a:xfrm>
          <a:prstGeom prst="straightConnector1">
            <a:avLst/>
          </a:prstGeom>
          <a:ln w="28575">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CC4C84AD-7348-4163-8204-EB09C99EB0A4}"/>
              </a:ext>
            </a:extLst>
          </p:cNvPr>
          <p:cNvSpPr/>
          <p:nvPr/>
        </p:nvSpPr>
        <p:spPr>
          <a:xfrm>
            <a:off x="3887644" y="5572012"/>
            <a:ext cx="2208356" cy="738664"/>
          </a:xfrm>
          <a:prstGeom prst="rect">
            <a:avLst/>
          </a:prstGeom>
        </p:spPr>
        <p:txBody>
          <a:bodyPr wrap="square">
            <a:spAutoFit/>
          </a:bodyPr>
          <a:lstStyle/>
          <a:p>
            <a:pPr algn="ctr"/>
            <a:r>
              <a:rPr lang="en-US" sz="1400" b="1" dirty="0">
                <a:solidFill>
                  <a:srgbClr val="00B0F0"/>
                </a:solidFill>
                <a:latin typeface="Arial" panose="020B0604020202020204" pitchFamily="34" charset="0"/>
                <a:cs typeface="Arial" panose="020B0604020202020204" pitchFamily="34" charset="0"/>
              </a:rPr>
              <a:t>New Transport Line </a:t>
            </a:r>
            <a:br>
              <a:rPr lang="en-US" sz="1400" b="1" dirty="0">
                <a:solidFill>
                  <a:srgbClr val="00B0F0"/>
                </a:solidFill>
                <a:latin typeface="Arial" panose="020B0604020202020204" pitchFamily="34" charset="0"/>
                <a:cs typeface="Arial" panose="020B0604020202020204" pitchFamily="34" charset="0"/>
              </a:rPr>
            </a:br>
            <a:r>
              <a:rPr lang="en-US" sz="1400" b="1" dirty="0">
                <a:solidFill>
                  <a:srgbClr val="00B0F0"/>
                </a:solidFill>
                <a:latin typeface="Arial" panose="020B0604020202020204" pitchFamily="34" charset="0"/>
                <a:cs typeface="Arial" panose="020B0604020202020204" pitchFamily="34" charset="0"/>
              </a:rPr>
              <a:t>along South Linac and West Arc</a:t>
            </a:r>
          </a:p>
        </p:txBody>
      </p:sp>
      <p:cxnSp>
        <p:nvCxnSpPr>
          <p:cNvPr id="58" name="Straight Arrow Connector 57">
            <a:extLst>
              <a:ext uri="{FF2B5EF4-FFF2-40B4-BE49-F238E27FC236}">
                <a16:creationId xmlns:a16="http://schemas.microsoft.com/office/drawing/2014/main" id="{58A6494D-2530-477D-BBD1-9D7705B2C518}"/>
              </a:ext>
            </a:extLst>
          </p:cNvPr>
          <p:cNvCxnSpPr>
            <a:cxnSpLocks/>
          </p:cNvCxnSpPr>
          <p:nvPr/>
        </p:nvCxnSpPr>
        <p:spPr>
          <a:xfrm>
            <a:off x="5384116" y="4130012"/>
            <a:ext cx="451669" cy="889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9182D35-0CE9-4DF7-B997-2BCB32B7812F}"/>
              </a:ext>
            </a:extLst>
          </p:cNvPr>
          <p:cNvCxnSpPr>
            <a:cxnSpLocks/>
          </p:cNvCxnSpPr>
          <p:nvPr/>
        </p:nvCxnSpPr>
        <p:spPr>
          <a:xfrm>
            <a:off x="4028465" y="3780788"/>
            <a:ext cx="488889" cy="610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D4643F0-67FA-4E9D-B2BB-1EB33CE88F53}"/>
              </a:ext>
            </a:extLst>
          </p:cNvPr>
          <p:cNvCxnSpPr>
            <a:cxnSpLocks/>
          </p:cNvCxnSpPr>
          <p:nvPr/>
        </p:nvCxnSpPr>
        <p:spPr>
          <a:xfrm flipH="1">
            <a:off x="3213100" y="2040221"/>
            <a:ext cx="69875" cy="391258"/>
          </a:xfrm>
          <a:prstGeom prst="straightConnector1">
            <a:avLst/>
          </a:prstGeom>
          <a:ln w="952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64B99F4-F47F-48B7-8157-2895DCC745F4}"/>
              </a:ext>
            </a:extLst>
          </p:cNvPr>
          <p:cNvCxnSpPr>
            <a:cxnSpLocks/>
          </p:cNvCxnSpPr>
          <p:nvPr/>
        </p:nvCxnSpPr>
        <p:spPr>
          <a:xfrm>
            <a:off x="1668780" y="2040221"/>
            <a:ext cx="379368" cy="354602"/>
          </a:xfrm>
          <a:prstGeom prst="straightConnector1">
            <a:avLst/>
          </a:prstGeom>
          <a:ln w="952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7F967CD-CE08-423A-A841-F1BA34689F85}"/>
              </a:ext>
            </a:extLst>
          </p:cNvPr>
          <p:cNvCxnSpPr>
            <a:cxnSpLocks/>
          </p:cNvCxnSpPr>
          <p:nvPr/>
        </p:nvCxnSpPr>
        <p:spPr>
          <a:xfrm flipH="1">
            <a:off x="7804426" y="3121885"/>
            <a:ext cx="398895" cy="9126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96B3BAF-9B15-4F6F-9561-B471E197B240}"/>
              </a:ext>
            </a:extLst>
          </p:cNvPr>
          <p:cNvCxnSpPr>
            <a:cxnSpLocks/>
          </p:cNvCxnSpPr>
          <p:nvPr/>
        </p:nvCxnSpPr>
        <p:spPr>
          <a:xfrm>
            <a:off x="1382378" y="3041218"/>
            <a:ext cx="349040" cy="8066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48507631-9E8B-469B-9335-8C3086C5F812}"/>
              </a:ext>
            </a:extLst>
          </p:cNvPr>
          <p:cNvSpPr txBox="1"/>
          <p:nvPr/>
        </p:nvSpPr>
        <p:spPr>
          <a:xfrm>
            <a:off x="832714" y="2737943"/>
            <a:ext cx="627751" cy="523220"/>
          </a:xfrm>
          <a:prstGeom prst="rect">
            <a:avLst/>
          </a:prstGeom>
          <a:noFill/>
        </p:spPr>
        <p:txBody>
          <a:bodyPr wrap="square" rtlCol="0">
            <a:spAutoFit/>
          </a:bodyPr>
          <a:lstStyle/>
          <a:p>
            <a:pPr algn="ctr"/>
            <a:r>
              <a:rPr lang="en-US" sz="1400">
                <a:solidFill>
                  <a:schemeClr val="tx1">
                    <a:lumMod val="65000"/>
                    <a:lumOff val="35000"/>
                  </a:schemeClr>
                </a:solidFill>
                <a:latin typeface="+mj-lt"/>
              </a:rPr>
              <a:t>West Arc</a:t>
            </a:r>
          </a:p>
        </p:txBody>
      </p:sp>
      <p:cxnSp>
        <p:nvCxnSpPr>
          <p:cNvPr id="71" name="Straight Arrow Connector 70">
            <a:extLst>
              <a:ext uri="{FF2B5EF4-FFF2-40B4-BE49-F238E27FC236}">
                <a16:creationId xmlns:a16="http://schemas.microsoft.com/office/drawing/2014/main" id="{24C9A6C6-3801-4460-B611-5FA258AB757F}"/>
              </a:ext>
            </a:extLst>
          </p:cNvPr>
          <p:cNvCxnSpPr>
            <a:cxnSpLocks/>
          </p:cNvCxnSpPr>
          <p:nvPr/>
        </p:nvCxnSpPr>
        <p:spPr>
          <a:xfrm>
            <a:off x="4903433" y="2121316"/>
            <a:ext cx="0" cy="240939"/>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946681B-6BEA-DEC0-07AB-E8F4B11B1605}"/>
              </a:ext>
            </a:extLst>
          </p:cNvPr>
          <p:cNvGrpSpPr/>
          <p:nvPr/>
        </p:nvGrpSpPr>
        <p:grpSpPr>
          <a:xfrm>
            <a:off x="9518366" y="3635546"/>
            <a:ext cx="2480577" cy="1993425"/>
            <a:chOff x="9489361" y="2541024"/>
            <a:chExt cx="2480577" cy="1993425"/>
          </a:xfrm>
        </p:grpSpPr>
        <p:pic>
          <p:nvPicPr>
            <p:cNvPr id="59" name="Picture 58">
              <a:extLst>
                <a:ext uri="{FF2B5EF4-FFF2-40B4-BE49-F238E27FC236}">
                  <a16:creationId xmlns:a16="http://schemas.microsoft.com/office/drawing/2014/main" id="{F3FBBC92-8F76-5949-D6AF-7D2DD404688D}"/>
                </a:ext>
              </a:extLst>
            </p:cNvPr>
            <p:cNvPicPr>
              <a:picLocks noChangeAspect="1"/>
            </p:cNvPicPr>
            <p:nvPr/>
          </p:nvPicPr>
          <p:blipFill>
            <a:blip r:embed="rId3"/>
            <a:stretch>
              <a:fillRect/>
            </a:stretch>
          </p:blipFill>
          <p:spPr>
            <a:xfrm>
              <a:off x="9489361" y="3118767"/>
              <a:ext cx="2480577" cy="1415682"/>
            </a:xfrm>
            <a:prstGeom prst="rect">
              <a:avLst/>
            </a:prstGeom>
            <a:ln>
              <a:solidFill>
                <a:srgbClr val="000000"/>
              </a:solidFill>
            </a:ln>
          </p:spPr>
        </p:pic>
        <p:sp>
          <p:nvSpPr>
            <p:cNvPr id="66" name="Rectangle 39">
              <a:extLst>
                <a:ext uri="{FF2B5EF4-FFF2-40B4-BE49-F238E27FC236}">
                  <a16:creationId xmlns:a16="http://schemas.microsoft.com/office/drawing/2014/main" id="{B876CE26-22E0-9342-FCBF-F8526FA322FB}"/>
                </a:ext>
              </a:extLst>
            </p:cNvPr>
            <p:cNvSpPr>
              <a:spLocks noChangeArrowheads="1"/>
            </p:cNvSpPr>
            <p:nvPr/>
          </p:nvSpPr>
          <p:spPr bwMode="auto">
            <a:xfrm>
              <a:off x="9894901" y="2541024"/>
              <a:ext cx="16694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600" b="1" dirty="0">
                  <a:solidFill>
                    <a:srgbClr val="00B050"/>
                  </a:solidFill>
                </a:rPr>
                <a:t>New Beamline</a:t>
              </a:r>
              <a:br>
                <a:rPr lang="en-US" sz="1600" b="1" dirty="0">
                  <a:solidFill>
                    <a:srgbClr val="00B050"/>
                  </a:solidFill>
                </a:rPr>
              </a:br>
              <a:r>
                <a:rPr lang="en-US" sz="1600" b="1" dirty="0">
                  <a:solidFill>
                    <a:srgbClr val="00B050"/>
                  </a:solidFill>
                </a:rPr>
                <a:t>to CEBAF Tunnel</a:t>
              </a:r>
            </a:p>
          </p:txBody>
        </p:sp>
      </p:grpSp>
      <p:grpSp>
        <p:nvGrpSpPr>
          <p:cNvPr id="67" name="Group 66">
            <a:extLst>
              <a:ext uri="{FF2B5EF4-FFF2-40B4-BE49-F238E27FC236}">
                <a16:creationId xmlns:a16="http://schemas.microsoft.com/office/drawing/2014/main" id="{7CC79961-CD7A-1B22-7149-194D289B19D8}"/>
              </a:ext>
            </a:extLst>
          </p:cNvPr>
          <p:cNvGrpSpPr/>
          <p:nvPr/>
        </p:nvGrpSpPr>
        <p:grpSpPr>
          <a:xfrm>
            <a:off x="9100900" y="1203905"/>
            <a:ext cx="3019213" cy="2146006"/>
            <a:chOff x="9117374" y="4138677"/>
            <a:chExt cx="3019213" cy="2146006"/>
          </a:xfrm>
        </p:grpSpPr>
        <p:pic>
          <p:nvPicPr>
            <p:cNvPr id="76" name="Picture 75">
              <a:extLst>
                <a:ext uri="{FF2B5EF4-FFF2-40B4-BE49-F238E27FC236}">
                  <a16:creationId xmlns:a16="http://schemas.microsoft.com/office/drawing/2014/main" id="{DB786F79-C13A-FECF-399A-BDAE8225DECD}"/>
                </a:ext>
              </a:extLst>
            </p:cNvPr>
            <p:cNvPicPr>
              <a:picLocks noChangeAspect="1"/>
            </p:cNvPicPr>
            <p:nvPr/>
          </p:nvPicPr>
          <p:blipFill>
            <a:blip r:embed="rId4"/>
            <a:stretch>
              <a:fillRect/>
            </a:stretch>
          </p:blipFill>
          <p:spPr>
            <a:xfrm>
              <a:off x="9534840" y="4449649"/>
              <a:ext cx="2451225" cy="1835034"/>
            </a:xfrm>
            <a:prstGeom prst="rect">
              <a:avLst/>
            </a:prstGeom>
            <a:ln w="12700">
              <a:solidFill>
                <a:schemeClr val="tx1"/>
              </a:solidFill>
            </a:ln>
          </p:spPr>
        </p:pic>
        <p:sp>
          <p:nvSpPr>
            <p:cNvPr id="77" name="Rectangle 39">
              <a:extLst>
                <a:ext uri="{FF2B5EF4-FFF2-40B4-BE49-F238E27FC236}">
                  <a16:creationId xmlns:a16="http://schemas.microsoft.com/office/drawing/2014/main" id="{3571647C-86FF-F09D-533B-CBE7E24DBB58}"/>
                </a:ext>
              </a:extLst>
            </p:cNvPr>
            <p:cNvSpPr>
              <a:spLocks noChangeArrowheads="1"/>
            </p:cNvSpPr>
            <p:nvPr/>
          </p:nvSpPr>
          <p:spPr bwMode="auto">
            <a:xfrm>
              <a:off x="9117374" y="4138677"/>
              <a:ext cx="3019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400" b="1" dirty="0">
                  <a:solidFill>
                    <a:srgbClr val="C00000"/>
                  </a:solidFill>
                </a:rPr>
                <a:t>Low Energy Recirculation Facility</a:t>
              </a:r>
            </a:p>
          </p:txBody>
        </p:sp>
      </p:grpSp>
      <p:cxnSp>
        <p:nvCxnSpPr>
          <p:cNvPr id="78" name="Straight Arrow Connector 77">
            <a:extLst>
              <a:ext uri="{FF2B5EF4-FFF2-40B4-BE49-F238E27FC236}">
                <a16:creationId xmlns:a16="http://schemas.microsoft.com/office/drawing/2014/main" id="{2206C8D7-E80E-942B-F5A6-4DD3DD67FB23}"/>
              </a:ext>
            </a:extLst>
          </p:cNvPr>
          <p:cNvCxnSpPr>
            <a:cxnSpLocks/>
          </p:cNvCxnSpPr>
          <p:nvPr/>
        </p:nvCxnSpPr>
        <p:spPr>
          <a:xfrm flipH="1" flipV="1">
            <a:off x="6483875" y="4246474"/>
            <a:ext cx="2954247" cy="682525"/>
          </a:xfrm>
          <a:prstGeom prst="straightConnector1">
            <a:avLst/>
          </a:prstGeom>
          <a:ln w="28575">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1A06F3FA-68D3-B2FC-B9E8-8768F0982006}"/>
              </a:ext>
            </a:extLst>
          </p:cNvPr>
          <p:cNvCxnSpPr>
            <a:cxnSpLocks/>
          </p:cNvCxnSpPr>
          <p:nvPr/>
        </p:nvCxnSpPr>
        <p:spPr>
          <a:xfrm flipH="1">
            <a:off x="6566938" y="2702057"/>
            <a:ext cx="2871184" cy="1063895"/>
          </a:xfrm>
          <a:prstGeom prst="straightConnector1">
            <a:avLst/>
          </a:prstGeom>
          <a:ln w="28575">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9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par>
                                <p:cTn id="11" presetID="22" presetClass="entr" presetSubtype="8"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wipe(left)">
                                      <p:cBhvr>
                                        <p:cTn id="13" dur="500"/>
                                        <p:tgtEl>
                                          <p:spTgt spid="79"/>
                                        </p:tgtEl>
                                      </p:cBhvr>
                                    </p:animEffect>
                                  </p:childTnLst>
                                </p:cTn>
                              </p:par>
                              <p:par>
                                <p:cTn id="14" presetID="22" presetClass="entr" presetSubtype="8"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1" grpId="0" animBg="1"/>
      <p:bldP spid="32" grpId="0" animBg="1"/>
      <p:bldP spid="33" grpId="0" animBg="1"/>
      <p:bldP spid="35" grpId="0" animBg="1"/>
      <p:bldP spid="42" grpId="0" animBg="1"/>
      <p:bldP spid="43" grpId="0" animBg="1"/>
      <p:bldP spid="51" grpId="0" animBg="1"/>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F0F76-96A0-29DF-7AA0-805F84723FB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BED199-5FFA-D7AC-24E0-09D8B6AC2796}"/>
              </a:ext>
            </a:extLst>
          </p:cNvPr>
          <p:cNvSpPr>
            <a:spLocks noGrp="1"/>
          </p:cNvSpPr>
          <p:nvPr>
            <p:ph type="sldNum" sz="quarter" idx="12"/>
          </p:nvPr>
        </p:nvSpPr>
        <p:spPr>
          <a:xfrm>
            <a:off x="5738562" y="6467336"/>
            <a:ext cx="714877" cy="303364"/>
          </a:xfrm>
        </p:spPr>
        <p:txBody>
          <a:bodyPr/>
          <a:lstStyle/>
          <a:p>
            <a:fld id="{07E1C93C-5050-FC42-8F10-D22D4F119D13}" type="slidenum">
              <a:rPr lang="en-US" smtClean="0"/>
              <a:pPr/>
              <a:t>6</a:t>
            </a:fld>
            <a:endParaRPr lang="en-US"/>
          </a:p>
        </p:txBody>
      </p:sp>
      <p:grpSp>
        <p:nvGrpSpPr>
          <p:cNvPr id="44" name="Group 43">
            <a:extLst>
              <a:ext uri="{FF2B5EF4-FFF2-40B4-BE49-F238E27FC236}">
                <a16:creationId xmlns:a16="http://schemas.microsoft.com/office/drawing/2014/main" id="{091DEFA2-8443-6617-7AD4-327DA404E405}"/>
              </a:ext>
            </a:extLst>
          </p:cNvPr>
          <p:cNvGrpSpPr/>
          <p:nvPr/>
        </p:nvGrpSpPr>
        <p:grpSpPr>
          <a:xfrm>
            <a:off x="457157" y="4015108"/>
            <a:ext cx="2480577" cy="1993425"/>
            <a:chOff x="9489361" y="2541024"/>
            <a:chExt cx="2480577" cy="1993425"/>
          </a:xfrm>
        </p:grpSpPr>
        <p:pic>
          <p:nvPicPr>
            <p:cNvPr id="59" name="Picture 58">
              <a:extLst>
                <a:ext uri="{FF2B5EF4-FFF2-40B4-BE49-F238E27FC236}">
                  <a16:creationId xmlns:a16="http://schemas.microsoft.com/office/drawing/2014/main" id="{671D5CA6-3D6F-FC05-5F05-7711DBCCB44B}"/>
                </a:ext>
              </a:extLst>
            </p:cNvPr>
            <p:cNvPicPr>
              <a:picLocks noChangeAspect="1"/>
            </p:cNvPicPr>
            <p:nvPr/>
          </p:nvPicPr>
          <p:blipFill>
            <a:blip r:embed="rId4"/>
            <a:stretch>
              <a:fillRect/>
            </a:stretch>
          </p:blipFill>
          <p:spPr>
            <a:xfrm>
              <a:off x="9489361" y="3118767"/>
              <a:ext cx="2480577" cy="1415682"/>
            </a:xfrm>
            <a:prstGeom prst="rect">
              <a:avLst/>
            </a:prstGeom>
            <a:ln>
              <a:solidFill>
                <a:srgbClr val="000000"/>
              </a:solidFill>
            </a:ln>
          </p:spPr>
        </p:pic>
        <p:sp>
          <p:nvSpPr>
            <p:cNvPr id="66" name="Rectangle 39">
              <a:extLst>
                <a:ext uri="{FF2B5EF4-FFF2-40B4-BE49-F238E27FC236}">
                  <a16:creationId xmlns:a16="http://schemas.microsoft.com/office/drawing/2014/main" id="{85014B52-562E-DF04-130C-8C418630FC3F}"/>
                </a:ext>
              </a:extLst>
            </p:cNvPr>
            <p:cNvSpPr>
              <a:spLocks noChangeArrowheads="1"/>
            </p:cNvSpPr>
            <p:nvPr/>
          </p:nvSpPr>
          <p:spPr bwMode="auto">
            <a:xfrm>
              <a:off x="9894901" y="2541024"/>
              <a:ext cx="16694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600" b="1" dirty="0">
                  <a:solidFill>
                    <a:srgbClr val="00B050"/>
                  </a:solidFill>
                </a:rPr>
                <a:t>New Beamline</a:t>
              </a:r>
              <a:br>
                <a:rPr lang="en-US" sz="1600" b="1" dirty="0">
                  <a:solidFill>
                    <a:srgbClr val="00B050"/>
                  </a:solidFill>
                </a:rPr>
              </a:br>
              <a:r>
                <a:rPr lang="en-US" sz="1600" b="1" dirty="0">
                  <a:solidFill>
                    <a:srgbClr val="00B050"/>
                  </a:solidFill>
                </a:rPr>
                <a:t>to CEBAF Tunnel</a:t>
              </a:r>
            </a:p>
          </p:txBody>
        </p:sp>
      </p:grpSp>
      <p:grpSp>
        <p:nvGrpSpPr>
          <p:cNvPr id="67" name="Group 66">
            <a:extLst>
              <a:ext uri="{FF2B5EF4-FFF2-40B4-BE49-F238E27FC236}">
                <a16:creationId xmlns:a16="http://schemas.microsoft.com/office/drawing/2014/main" id="{48E4D37A-B848-C925-E11A-DFF61B26AE67}"/>
              </a:ext>
            </a:extLst>
          </p:cNvPr>
          <p:cNvGrpSpPr/>
          <p:nvPr/>
        </p:nvGrpSpPr>
        <p:grpSpPr>
          <a:xfrm>
            <a:off x="69043" y="1282993"/>
            <a:ext cx="3019213" cy="2219331"/>
            <a:chOff x="9117374" y="4138677"/>
            <a:chExt cx="3019213" cy="2146006"/>
          </a:xfrm>
        </p:grpSpPr>
        <p:pic>
          <p:nvPicPr>
            <p:cNvPr id="76" name="Picture 75">
              <a:extLst>
                <a:ext uri="{FF2B5EF4-FFF2-40B4-BE49-F238E27FC236}">
                  <a16:creationId xmlns:a16="http://schemas.microsoft.com/office/drawing/2014/main" id="{AE041E45-79F1-7A2C-62B2-F386335E196C}"/>
                </a:ext>
              </a:extLst>
            </p:cNvPr>
            <p:cNvPicPr>
              <a:picLocks noChangeAspect="1"/>
            </p:cNvPicPr>
            <p:nvPr/>
          </p:nvPicPr>
          <p:blipFill>
            <a:blip r:embed="rId5"/>
            <a:stretch>
              <a:fillRect/>
            </a:stretch>
          </p:blipFill>
          <p:spPr>
            <a:xfrm>
              <a:off x="9534840" y="4449649"/>
              <a:ext cx="2451225" cy="1835034"/>
            </a:xfrm>
            <a:prstGeom prst="rect">
              <a:avLst/>
            </a:prstGeom>
            <a:ln w="12700">
              <a:solidFill>
                <a:schemeClr val="tx1"/>
              </a:solidFill>
            </a:ln>
          </p:spPr>
        </p:pic>
        <p:sp>
          <p:nvSpPr>
            <p:cNvPr id="77" name="Rectangle 39">
              <a:extLst>
                <a:ext uri="{FF2B5EF4-FFF2-40B4-BE49-F238E27FC236}">
                  <a16:creationId xmlns:a16="http://schemas.microsoft.com/office/drawing/2014/main" id="{59FDD7F9-B1D9-4731-5ED8-59CB2466CE7E}"/>
                </a:ext>
              </a:extLst>
            </p:cNvPr>
            <p:cNvSpPr>
              <a:spLocks noChangeArrowheads="1"/>
            </p:cNvSpPr>
            <p:nvPr/>
          </p:nvSpPr>
          <p:spPr bwMode="auto">
            <a:xfrm>
              <a:off x="9117374" y="4138677"/>
              <a:ext cx="3019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400" b="1" dirty="0">
                  <a:solidFill>
                    <a:srgbClr val="C00000"/>
                  </a:solidFill>
                </a:rPr>
                <a:t>Low Energy Recirculation Facility</a:t>
              </a:r>
            </a:p>
          </p:txBody>
        </p:sp>
      </p:grpSp>
      <p:pic>
        <p:nvPicPr>
          <p:cNvPr id="3" name="Screen Recording 2025-03-20 094045">
            <a:hlinkClick r:id="" action="ppaction://media"/>
            <a:extLst>
              <a:ext uri="{FF2B5EF4-FFF2-40B4-BE49-F238E27FC236}">
                <a16:creationId xmlns:a16="http://schemas.microsoft.com/office/drawing/2014/main" id="{55473FD8-F0FD-EFCA-8D21-9BCF8ADB68F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10618" y="1505798"/>
            <a:ext cx="8547481" cy="4502735"/>
          </a:xfrm>
          <a:prstGeom prst="rect">
            <a:avLst/>
          </a:prstGeom>
        </p:spPr>
      </p:pic>
      <p:sp>
        <p:nvSpPr>
          <p:cNvPr id="7" name="Title 1">
            <a:extLst>
              <a:ext uri="{FF2B5EF4-FFF2-40B4-BE49-F238E27FC236}">
                <a16:creationId xmlns:a16="http://schemas.microsoft.com/office/drawing/2014/main" id="{A27370EF-1209-A7AE-0D30-049637450468}"/>
              </a:ext>
            </a:extLst>
          </p:cNvPr>
          <p:cNvSpPr txBox="1">
            <a:spLocks/>
          </p:cNvSpPr>
          <p:nvPr/>
        </p:nvSpPr>
        <p:spPr>
          <a:xfrm>
            <a:off x="486509" y="171526"/>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solidFill>
                  <a:srgbClr val="FF0000"/>
                </a:solidFill>
              </a:rPr>
              <a:t>1.1 - LERF</a:t>
            </a:r>
            <a:r>
              <a:rPr lang="en-US" dirty="0">
                <a:solidFill>
                  <a:srgbClr val="00B050"/>
                </a:solidFill>
              </a:rPr>
              <a:t> to CEBAF Tunnel</a:t>
            </a:r>
          </a:p>
        </p:txBody>
      </p:sp>
    </p:spTree>
    <p:extLst>
      <p:ext uri="{BB962C8B-B14F-4D97-AF65-F5344CB8AC3E}">
        <p14:creationId xmlns:p14="http://schemas.microsoft.com/office/powerpoint/2010/main" val="65849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3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FAA40D-4E16-2467-B51D-EA7406A46BAD}"/>
              </a:ext>
            </a:extLst>
          </p:cNvPr>
          <p:cNvPicPr>
            <a:picLocks noChangeAspect="1"/>
          </p:cNvPicPr>
          <p:nvPr/>
        </p:nvPicPr>
        <p:blipFill>
          <a:blip r:embed="rId2"/>
          <a:stretch>
            <a:fillRect/>
          </a:stretch>
        </p:blipFill>
        <p:spPr>
          <a:xfrm>
            <a:off x="710945" y="1376262"/>
            <a:ext cx="10986784" cy="5389197"/>
          </a:xfrm>
          <a:prstGeom prst="rect">
            <a:avLst/>
          </a:prstGeom>
        </p:spPr>
      </p:pic>
      <p:sp>
        <p:nvSpPr>
          <p:cNvPr id="2" name="Title 1">
            <a:extLst>
              <a:ext uri="{FF2B5EF4-FFF2-40B4-BE49-F238E27FC236}">
                <a16:creationId xmlns:a16="http://schemas.microsoft.com/office/drawing/2014/main" id="{2B35324A-2E0C-4745-9D18-0AE8A73BE529}"/>
              </a:ext>
            </a:extLst>
          </p:cNvPr>
          <p:cNvSpPr>
            <a:spLocks noGrp="1"/>
          </p:cNvSpPr>
          <p:nvPr>
            <p:ph type="title"/>
          </p:nvPr>
        </p:nvSpPr>
        <p:spPr/>
        <p:txBody>
          <a:bodyPr/>
          <a:lstStyle/>
          <a:p>
            <a:r>
              <a:rPr lang="en-US" dirty="0">
                <a:solidFill>
                  <a:srgbClr val="FF0000"/>
                </a:solidFill>
              </a:rPr>
              <a:t>1.3 - Layout of the New LERF to NL</a:t>
            </a:r>
          </a:p>
        </p:txBody>
      </p:sp>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771788" y="6554636"/>
            <a:ext cx="714877" cy="303364"/>
          </a:xfrm>
        </p:spPr>
        <p:txBody>
          <a:bodyPr/>
          <a:lstStyle/>
          <a:p>
            <a:fld id="{07E1C93C-5050-FC42-8F10-D22D4F119D13}" type="slidenum">
              <a:rPr lang="en-US" smtClean="0"/>
              <a:pPr/>
              <a:t>7</a:t>
            </a:fld>
            <a:endParaRPr lang="en-US" dirty="0"/>
          </a:p>
        </p:txBody>
      </p:sp>
      <p:sp>
        <p:nvSpPr>
          <p:cNvPr id="31" name="Footer Placeholder 3">
            <a:extLst>
              <a:ext uri="{FF2B5EF4-FFF2-40B4-BE49-F238E27FC236}">
                <a16:creationId xmlns:a16="http://schemas.microsoft.com/office/drawing/2014/main" id="{EFF3C8D1-A51C-4853-A5BE-C2D0E0B5A5A8}"/>
              </a:ext>
            </a:extLst>
          </p:cNvPr>
          <p:cNvSpPr>
            <a:spLocks noGrp="1"/>
          </p:cNvSpPr>
          <p:nvPr>
            <p:ph type="ftr" sz="quarter" idx="11"/>
          </p:nvPr>
        </p:nvSpPr>
        <p:spPr>
          <a:xfrm>
            <a:off x="639894" y="777547"/>
            <a:ext cx="11163485" cy="591912"/>
          </a:xfrm>
        </p:spPr>
        <p:txBody>
          <a:bodyPr/>
          <a:lstStyle/>
          <a:p>
            <a:pPr marL="171450" indent="-171450">
              <a:buFont typeface="Wingdings" panose="05000000000000000000" pitchFamily="2" charset="2"/>
              <a:buChar char="Ø"/>
            </a:pPr>
            <a:r>
              <a:rPr lang="en-US" dirty="0">
                <a:latin typeface="Arial" panose="020B0604020202020204" pitchFamily="34" charset="0"/>
              </a:rPr>
              <a:t>Double Bend Achromat cell is optimized to stay clear of the inner wall by </a:t>
            </a:r>
            <a:r>
              <a:rPr lang="en-US" dirty="0">
                <a:solidFill>
                  <a:schemeClr val="accent1"/>
                </a:solidFill>
                <a:latin typeface="Arial" panose="020B0604020202020204" pitchFamily="34" charset="0"/>
              </a:rPr>
              <a:t>at least 30 cm or more (nearest with the beam pipe, more clearance when there are magnets</a:t>
            </a:r>
            <a:r>
              <a:rPr lang="en-US" dirty="0">
                <a:latin typeface="Arial" panose="020B0604020202020204" pitchFamily="34" charset="0"/>
              </a:rPr>
              <a:t>).</a:t>
            </a:r>
            <a:endParaRPr lang="en-US" dirty="0">
              <a:solidFill>
                <a:srgbClr val="00B050"/>
              </a:solidFill>
            </a:endParaRPr>
          </a:p>
        </p:txBody>
      </p:sp>
      <p:pic>
        <p:nvPicPr>
          <p:cNvPr id="9" name="Picture 8">
            <a:extLst>
              <a:ext uri="{FF2B5EF4-FFF2-40B4-BE49-F238E27FC236}">
                <a16:creationId xmlns:a16="http://schemas.microsoft.com/office/drawing/2014/main" id="{A7607F66-0B42-E398-A2AE-6134844F1E2B}"/>
              </a:ext>
            </a:extLst>
          </p:cNvPr>
          <p:cNvPicPr>
            <a:picLocks noChangeAspect="1"/>
          </p:cNvPicPr>
          <p:nvPr/>
        </p:nvPicPr>
        <p:blipFill>
          <a:blip r:embed="rId3"/>
          <a:stretch>
            <a:fillRect/>
          </a:stretch>
        </p:blipFill>
        <p:spPr>
          <a:xfrm>
            <a:off x="1988380" y="2772258"/>
            <a:ext cx="4578004" cy="2253861"/>
          </a:xfrm>
          <a:prstGeom prst="rect">
            <a:avLst/>
          </a:prstGeom>
        </p:spPr>
      </p:pic>
      <p:pic>
        <p:nvPicPr>
          <p:cNvPr id="12" name="Picture 11">
            <a:extLst>
              <a:ext uri="{FF2B5EF4-FFF2-40B4-BE49-F238E27FC236}">
                <a16:creationId xmlns:a16="http://schemas.microsoft.com/office/drawing/2014/main" id="{81548C12-2760-B95D-F200-F40AE45CD8C8}"/>
              </a:ext>
            </a:extLst>
          </p:cNvPr>
          <p:cNvPicPr>
            <a:picLocks noChangeAspect="1"/>
          </p:cNvPicPr>
          <p:nvPr/>
        </p:nvPicPr>
        <p:blipFill>
          <a:blip r:embed="rId4"/>
          <a:stretch>
            <a:fillRect/>
          </a:stretch>
        </p:blipFill>
        <p:spPr>
          <a:xfrm>
            <a:off x="7384879" y="3917370"/>
            <a:ext cx="4145315" cy="2032018"/>
          </a:xfrm>
          <a:prstGeom prst="rect">
            <a:avLst/>
          </a:prstGeom>
        </p:spPr>
      </p:pic>
      <p:sp>
        <p:nvSpPr>
          <p:cNvPr id="17" name="TextBox 16">
            <a:extLst>
              <a:ext uri="{FF2B5EF4-FFF2-40B4-BE49-F238E27FC236}">
                <a16:creationId xmlns:a16="http://schemas.microsoft.com/office/drawing/2014/main" id="{161ED4E4-8E44-E3FD-1DFF-137C8E6169F1}"/>
              </a:ext>
            </a:extLst>
          </p:cNvPr>
          <p:cNvSpPr txBox="1"/>
          <p:nvPr/>
        </p:nvSpPr>
        <p:spPr>
          <a:xfrm>
            <a:off x="6441775" y="6617461"/>
            <a:ext cx="559769" cy="307777"/>
          </a:xfrm>
          <a:prstGeom prst="rect">
            <a:avLst/>
          </a:prstGeom>
          <a:noFill/>
        </p:spPr>
        <p:txBody>
          <a:bodyPr wrap="none" rtlCol="0">
            <a:spAutoFit/>
          </a:bodyPr>
          <a:lstStyle/>
          <a:p>
            <a:r>
              <a:rPr lang="en-US" sz="1400" dirty="0"/>
              <a:t>Z [m]</a:t>
            </a:r>
          </a:p>
        </p:txBody>
      </p:sp>
      <p:sp>
        <p:nvSpPr>
          <p:cNvPr id="18" name="TextBox 17">
            <a:extLst>
              <a:ext uri="{FF2B5EF4-FFF2-40B4-BE49-F238E27FC236}">
                <a16:creationId xmlns:a16="http://schemas.microsoft.com/office/drawing/2014/main" id="{1611C2D3-3C82-9749-9AB5-082A79F719F2}"/>
              </a:ext>
            </a:extLst>
          </p:cNvPr>
          <p:cNvSpPr txBox="1"/>
          <p:nvPr/>
        </p:nvSpPr>
        <p:spPr>
          <a:xfrm rot="16200000">
            <a:off x="116776" y="3695173"/>
            <a:ext cx="569387" cy="307777"/>
          </a:xfrm>
          <a:prstGeom prst="rect">
            <a:avLst/>
          </a:prstGeom>
          <a:noFill/>
        </p:spPr>
        <p:txBody>
          <a:bodyPr wrap="none" rtlCol="0">
            <a:spAutoFit/>
          </a:bodyPr>
          <a:lstStyle/>
          <a:p>
            <a:r>
              <a:rPr lang="en-US" sz="1400" dirty="0"/>
              <a:t>X [m]</a:t>
            </a:r>
          </a:p>
        </p:txBody>
      </p:sp>
      <p:pic>
        <p:nvPicPr>
          <p:cNvPr id="13" name="Picture 12">
            <a:extLst>
              <a:ext uri="{FF2B5EF4-FFF2-40B4-BE49-F238E27FC236}">
                <a16:creationId xmlns:a16="http://schemas.microsoft.com/office/drawing/2014/main" id="{B6AA3FA3-3792-C399-D1CA-30ED659E3DAB}"/>
              </a:ext>
            </a:extLst>
          </p:cNvPr>
          <p:cNvPicPr>
            <a:picLocks noChangeAspect="1"/>
          </p:cNvPicPr>
          <p:nvPr/>
        </p:nvPicPr>
        <p:blipFill>
          <a:blip r:embed="rId5"/>
          <a:stretch>
            <a:fillRect/>
          </a:stretch>
        </p:blipFill>
        <p:spPr>
          <a:xfrm>
            <a:off x="7001544" y="1538680"/>
            <a:ext cx="4578005" cy="2241744"/>
          </a:xfrm>
          <a:prstGeom prst="rect">
            <a:avLst/>
          </a:prstGeom>
        </p:spPr>
      </p:pic>
      <p:cxnSp>
        <p:nvCxnSpPr>
          <p:cNvPr id="4" name="Straight Arrow Connector 3">
            <a:extLst>
              <a:ext uri="{FF2B5EF4-FFF2-40B4-BE49-F238E27FC236}">
                <a16:creationId xmlns:a16="http://schemas.microsoft.com/office/drawing/2014/main" id="{4BA6F84A-7437-E616-C95E-AE48DDC851C3}"/>
              </a:ext>
            </a:extLst>
          </p:cNvPr>
          <p:cNvCxnSpPr>
            <a:cxnSpLocks/>
          </p:cNvCxnSpPr>
          <p:nvPr/>
        </p:nvCxnSpPr>
        <p:spPr>
          <a:xfrm flipV="1">
            <a:off x="3390900" y="5663673"/>
            <a:ext cx="3993979" cy="285715"/>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3E106D7-EC28-5829-EB6B-41B5778524AF}"/>
              </a:ext>
            </a:extLst>
          </p:cNvPr>
          <p:cNvSpPr/>
          <p:nvPr/>
        </p:nvSpPr>
        <p:spPr>
          <a:xfrm>
            <a:off x="2238375" y="5913028"/>
            <a:ext cx="1152525" cy="289040"/>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A18CF54-1067-522D-2CF0-A1E131BE7A6B}"/>
              </a:ext>
            </a:extLst>
          </p:cNvPr>
          <p:cNvCxnSpPr>
            <a:cxnSpLocks/>
          </p:cNvCxnSpPr>
          <p:nvPr/>
        </p:nvCxnSpPr>
        <p:spPr>
          <a:xfrm>
            <a:off x="1450054" y="4063352"/>
            <a:ext cx="538326" cy="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70AE111-6CA5-C776-EC0B-BE299162AC7F}"/>
              </a:ext>
            </a:extLst>
          </p:cNvPr>
          <p:cNvSpPr/>
          <p:nvPr/>
        </p:nvSpPr>
        <p:spPr>
          <a:xfrm>
            <a:off x="1050004" y="3429000"/>
            <a:ext cx="400050" cy="1209675"/>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2B0E925F-23B0-42F9-7143-AEF13533E8BE}"/>
              </a:ext>
            </a:extLst>
          </p:cNvPr>
          <p:cNvCxnSpPr>
            <a:cxnSpLocks/>
            <a:stCxn id="24" idx="3"/>
          </p:cNvCxnSpPr>
          <p:nvPr/>
        </p:nvCxnSpPr>
        <p:spPr>
          <a:xfrm>
            <a:off x="3701990" y="1980673"/>
            <a:ext cx="3299554" cy="2634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5867B9F-9300-26EB-BBF5-9055BBAA16C6}"/>
              </a:ext>
            </a:extLst>
          </p:cNvPr>
          <p:cNvSpPr/>
          <p:nvPr/>
        </p:nvSpPr>
        <p:spPr>
          <a:xfrm>
            <a:off x="2477145" y="1704977"/>
            <a:ext cx="1224845" cy="551391"/>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44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22" presetClass="entr" presetSubtype="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par>
                                <p:cTn id="28" presetID="22" presetClass="entr" presetSubtype="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par>
                                <p:cTn id="31" presetID="22" presetClass="entr" presetSubtype="8"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0DC4DB-0FED-1B45-5825-E3DCC14536A9}"/>
              </a:ext>
            </a:extLst>
          </p:cNvPr>
          <p:cNvPicPr>
            <a:picLocks noChangeAspect="1"/>
          </p:cNvPicPr>
          <p:nvPr/>
        </p:nvPicPr>
        <p:blipFill>
          <a:blip r:embed="rId2"/>
          <a:stretch>
            <a:fillRect/>
          </a:stretch>
        </p:blipFill>
        <p:spPr>
          <a:xfrm>
            <a:off x="-1" y="1381454"/>
            <a:ext cx="11925731" cy="4813491"/>
          </a:xfrm>
          <a:prstGeom prst="rect">
            <a:avLst/>
          </a:prstGeom>
        </p:spPr>
      </p:pic>
      <p:sp>
        <p:nvSpPr>
          <p:cNvPr id="2" name="Title 1">
            <a:extLst>
              <a:ext uri="{FF2B5EF4-FFF2-40B4-BE49-F238E27FC236}">
                <a16:creationId xmlns:a16="http://schemas.microsoft.com/office/drawing/2014/main" id="{2B35324A-2E0C-4745-9D18-0AE8A73BE529}"/>
              </a:ext>
            </a:extLst>
          </p:cNvPr>
          <p:cNvSpPr>
            <a:spLocks noGrp="1"/>
          </p:cNvSpPr>
          <p:nvPr>
            <p:ph type="title"/>
          </p:nvPr>
        </p:nvSpPr>
        <p:spPr/>
        <p:txBody>
          <a:bodyPr/>
          <a:lstStyle/>
          <a:p>
            <a:r>
              <a:rPr lang="en-US" dirty="0">
                <a:solidFill>
                  <a:srgbClr val="FF0000"/>
                </a:solidFill>
              </a:rPr>
              <a:t>1.4 - Layout of the New LERF to NL – MERGER</a:t>
            </a:r>
          </a:p>
        </p:txBody>
      </p:sp>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771788" y="6554636"/>
            <a:ext cx="714877" cy="303364"/>
          </a:xfrm>
        </p:spPr>
        <p:txBody>
          <a:bodyPr/>
          <a:lstStyle/>
          <a:p>
            <a:fld id="{07E1C93C-5050-FC42-8F10-D22D4F119D13}" type="slidenum">
              <a:rPr lang="en-US" smtClean="0"/>
              <a:pPr/>
              <a:t>8</a:t>
            </a:fld>
            <a:endParaRPr lang="en-US" dirty="0"/>
          </a:p>
        </p:txBody>
      </p:sp>
      <p:sp>
        <p:nvSpPr>
          <p:cNvPr id="31" name="Footer Placeholder 3">
            <a:extLst>
              <a:ext uri="{FF2B5EF4-FFF2-40B4-BE49-F238E27FC236}">
                <a16:creationId xmlns:a16="http://schemas.microsoft.com/office/drawing/2014/main" id="{EFF3C8D1-A51C-4853-A5BE-C2D0E0B5A5A8}"/>
              </a:ext>
            </a:extLst>
          </p:cNvPr>
          <p:cNvSpPr>
            <a:spLocks noGrp="1"/>
          </p:cNvSpPr>
          <p:nvPr>
            <p:ph type="ftr" sz="quarter" idx="11"/>
          </p:nvPr>
        </p:nvSpPr>
        <p:spPr>
          <a:xfrm>
            <a:off x="639894" y="728029"/>
            <a:ext cx="11285837" cy="739689"/>
          </a:xfrm>
        </p:spPr>
        <p:txBody>
          <a:bodyPr/>
          <a:lstStyle/>
          <a:p>
            <a:pPr marL="171450" indent="-171450">
              <a:buFont typeface="Arial" panose="020B0604020202020204" pitchFamily="34" charset="0"/>
              <a:buChar char="•"/>
            </a:pPr>
            <a:r>
              <a:rPr lang="en-US" dirty="0"/>
              <a:t>The transport line would be suspended from the ceiling, TL is descending to the NL level when it goes near the CEBAF. </a:t>
            </a:r>
          </a:p>
          <a:p>
            <a:pPr marL="171450" indent="-171450">
              <a:buFont typeface="Arial" panose="020B0604020202020204" pitchFamily="34" charset="0"/>
              <a:buChar char="•"/>
            </a:pPr>
            <a:r>
              <a:rPr lang="en-US" dirty="0"/>
              <a:t>The tunnel would not be blocked, yet the machine to outer wall clearance would be 4-feet (i.e. 1.22 meters)</a:t>
            </a:r>
          </a:p>
          <a:p>
            <a:pPr marL="171450" indent="-171450">
              <a:buFont typeface="Arial" panose="020B0604020202020204" pitchFamily="34" charset="0"/>
              <a:buChar char="•"/>
            </a:pPr>
            <a:r>
              <a:rPr lang="en-US" dirty="0">
                <a:solidFill>
                  <a:srgbClr val="FF0000"/>
                </a:solidFill>
              </a:rPr>
              <a:t>123 MeV positron transfer line is also the possible future 650 MeV electron transfer line (bipolar power supplies.)</a:t>
            </a:r>
          </a:p>
        </p:txBody>
      </p:sp>
      <p:pic>
        <p:nvPicPr>
          <p:cNvPr id="12" name="Picture 11">
            <a:extLst>
              <a:ext uri="{FF2B5EF4-FFF2-40B4-BE49-F238E27FC236}">
                <a16:creationId xmlns:a16="http://schemas.microsoft.com/office/drawing/2014/main" id="{92B9D294-8C5D-5091-28C3-671F1130C9B8}"/>
              </a:ext>
            </a:extLst>
          </p:cNvPr>
          <p:cNvPicPr>
            <a:picLocks noChangeAspect="1"/>
          </p:cNvPicPr>
          <p:nvPr/>
        </p:nvPicPr>
        <p:blipFill>
          <a:blip r:embed="rId3"/>
          <a:stretch>
            <a:fillRect/>
          </a:stretch>
        </p:blipFill>
        <p:spPr>
          <a:xfrm>
            <a:off x="3036623" y="2218905"/>
            <a:ext cx="5636678" cy="2277482"/>
          </a:xfrm>
          <a:prstGeom prst="rect">
            <a:avLst/>
          </a:prstGeom>
        </p:spPr>
      </p:pic>
      <p:sp>
        <p:nvSpPr>
          <p:cNvPr id="15" name="TextBox 14">
            <a:extLst>
              <a:ext uri="{FF2B5EF4-FFF2-40B4-BE49-F238E27FC236}">
                <a16:creationId xmlns:a16="http://schemas.microsoft.com/office/drawing/2014/main" id="{CFA5D8C4-5C76-2746-5953-3B5E54AF18E5}"/>
              </a:ext>
            </a:extLst>
          </p:cNvPr>
          <p:cNvSpPr txBox="1"/>
          <p:nvPr/>
        </p:nvSpPr>
        <p:spPr>
          <a:xfrm>
            <a:off x="5962865" y="3592740"/>
            <a:ext cx="2480475" cy="830997"/>
          </a:xfrm>
          <a:prstGeom prst="rect">
            <a:avLst/>
          </a:prstGeom>
          <a:noFill/>
        </p:spPr>
        <p:txBody>
          <a:bodyPr wrap="square">
            <a:spAutoFit/>
          </a:bodyPr>
          <a:lstStyle/>
          <a:p>
            <a:pPr marL="285750" indent="-285750">
              <a:buFont typeface="Wingdings" panose="05000000000000000000" pitchFamily="2" charset="2"/>
              <a:buChar char="ü"/>
            </a:pPr>
            <a:r>
              <a:rPr lang="en-US" sz="1600" dirty="0">
                <a:solidFill>
                  <a:srgbClr val="7030A0"/>
                </a:solidFill>
              </a:rPr>
              <a:t>Vertical Descend from the tunnel ceiling to the Linac Level</a:t>
            </a:r>
          </a:p>
        </p:txBody>
      </p:sp>
      <p:sp>
        <p:nvSpPr>
          <p:cNvPr id="11" name="Left Brace 10">
            <a:extLst>
              <a:ext uri="{FF2B5EF4-FFF2-40B4-BE49-F238E27FC236}">
                <a16:creationId xmlns:a16="http://schemas.microsoft.com/office/drawing/2014/main" id="{70708E33-1F4E-1E24-48A9-73AA6CD56543}"/>
              </a:ext>
            </a:extLst>
          </p:cNvPr>
          <p:cNvSpPr/>
          <p:nvPr/>
        </p:nvSpPr>
        <p:spPr>
          <a:xfrm rot="16200000">
            <a:off x="6819974" y="3042033"/>
            <a:ext cx="220505" cy="1040528"/>
          </a:xfrm>
          <a:prstGeom prst="leftBrace">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8E0CC4EB-F5AD-5A64-4A8E-4D5387E809B4}"/>
              </a:ext>
            </a:extLst>
          </p:cNvPr>
          <p:cNvCxnSpPr>
            <a:cxnSpLocks/>
          </p:cNvCxnSpPr>
          <p:nvPr/>
        </p:nvCxnSpPr>
        <p:spPr>
          <a:xfrm>
            <a:off x="3295650" y="1929865"/>
            <a:ext cx="942975" cy="491907"/>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1B2DB64-758D-88E2-21E4-F7AE8E247F91}"/>
              </a:ext>
            </a:extLst>
          </p:cNvPr>
          <p:cNvSpPr/>
          <p:nvPr/>
        </p:nvSpPr>
        <p:spPr>
          <a:xfrm>
            <a:off x="2486025" y="1800225"/>
            <a:ext cx="809625" cy="289040"/>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63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2B9D294-8C5D-5091-28C3-671F1130C9B8}"/>
              </a:ext>
            </a:extLst>
          </p:cNvPr>
          <p:cNvPicPr>
            <a:picLocks noChangeAspect="1"/>
          </p:cNvPicPr>
          <p:nvPr/>
        </p:nvPicPr>
        <p:blipFill>
          <a:blip r:embed="rId4"/>
          <a:stretch>
            <a:fillRect/>
          </a:stretch>
        </p:blipFill>
        <p:spPr>
          <a:xfrm>
            <a:off x="1054100" y="1151517"/>
            <a:ext cx="7378700" cy="2981341"/>
          </a:xfrm>
          <a:prstGeom prst="rect">
            <a:avLst/>
          </a:prstGeom>
        </p:spPr>
      </p:pic>
      <p:sp>
        <p:nvSpPr>
          <p:cNvPr id="2" name="Title 1">
            <a:extLst>
              <a:ext uri="{FF2B5EF4-FFF2-40B4-BE49-F238E27FC236}">
                <a16:creationId xmlns:a16="http://schemas.microsoft.com/office/drawing/2014/main" id="{2B35324A-2E0C-4745-9D18-0AE8A73BE529}"/>
              </a:ext>
            </a:extLst>
          </p:cNvPr>
          <p:cNvSpPr>
            <a:spLocks noGrp="1"/>
          </p:cNvSpPr>
          <p:nvPr>
            <p:ph type="title"/>
          </p:nvPr>
        </p:nvSpPr>
        <p:spPr/>
        <p:txBody>
          <a:bodyPr/>
          <a:lstStyle/>
          <a:p>
            <a:r>
              <a:rPr lang="en-US" dirty="0">
                <a:solidFill>
                  <a:srgbClr val="FF0000"/>
                </a:solidFill>
              </a:rPr>
              <a:t>1.4 - Layout of the New LERF to NL – MERGER</a:t>
            </a:r>
          </a:p>
        </p:txBody>
      </p:sp>
      <p:sp>
        <p:nvSpPr>
          <p:cNvPr id="5" name="Slide Number Placeholder 4">
            <a:extLst>
              <a:ext uri="{FF2B5EF4-FFF2-40B4-BE49-F238E27FC236}">
                <a16:creationId xmlns:a16="http://schemas.microsoft.com/office/drawing/2014/main" id="{1346E40F-30FF-4FE7-A614-C817EE805A21}"/>
              </a:ext>
            </a:extLst>
          </p:cNvPr>
          <p:cNvSpPr>
            <a:spLocks noGrp="1"/>
          </p:cNvSpPr>
          <p:nvPr>
            <p:ph type="sldNum" sz="quarter" idx="12"/>
          </p:nvPr>
        </p:nvSpPr>
        <p:spPr>
          <a:xfrm>
            <a:off x="11771788" y="6554636"/>
            <a:ext cx="714877" cy="303364"/>
          </a:xfrm>
        </p:spPr>
        <p:txBody>
          <a:bodyPr/>
          <a:lstStyle/>
          <a:p>
            <a:fld id="{07E1C93C-5050-FC42-8F10-D22D4F119D13}" type="slidenum">
              <a:rPr lang="en-US" smtClean="0"/>
              <a:pPr/>
              <a:t>9</a:t>
            </a:fld>
            <a:endParaRPr lang="en-US" dirty="0"/>
          </a:p>
        </p:txBody>
      </p:sp>
      <p:pic>
        <p:nvPicPr>
          <p:cNvPr id="3" name="merger">
            <a:hlinkClick r:id="" action="ppaction://media"/>
            <a:extLst>
              <a:ext uri="{FF2B5EF4-FFF2-40B4-BE49-F238E27FC236}">
                <a16:creationId xmlns:a16="http://schemas.microsoft.com/office/drawing/2014/main" id="{45E74DAD-3816-4736-2886-BE32B8AF42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9268" y="784187"/>
            <a:ext cx="10658632" cy="5440344"/>
          </a:xfrm>
          <a:prstGeom prst="rect">
            <a:avLst/>
          </a:prstGeom>
        </p:spPr>
      </p:pic>
    </p:spTree>
    <p:extLst>
      <p:ext uri="{BB962C8B-B14F-4D97-AF65-F5344CB8AC3E}">
        <p14:creationId xmlns:p14="http://schemas.microsoft.com/office/powerpoint/2010/main" val="406474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8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JLabPowerPoint_widescreen</Template>
  <TotalTime>117179</TotalTime>
  <Words>1708</Words>
  <Application>Microsoft Office PowerPoint</Application>
  <PresentationFormat>Widescreen</PresentationFormat>
  <Paragraphs>201</Paragraphs>
  <Slides>25</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.PingFangSC-Regular</vt:lpstr>
      <vt:lpstr>Aptos</vt:lpstr>
      <vt:lpstr>Arial</vt:lpstr>
      <vt:lpstr>Calibri</vt:lpstr>
      <vt:lpstr>Cambria Math</vt:lpstr>
      <vt:lpstr>PingFangSC-Regular</vt:lpstr>
      <vt:lpstr>Segoe UI</vt:lpstr>
      <vt:lpstr>Times New Roman</vt:lpstr>
      <vt:lpstr>Wingdings</vt:lpstr>
      <vt:lpstr>Office Theme</vt:lpstr>
      <vt:lpstr>PowerPoint Presentation</vt:lpstr>
      <vt:lpstr>Ce+BAF Working Group</vt:lpstr>
      <vt:lpstr>Motivation</vt:lpstr>
      <vt:lpstr>Outline</vt:lpstr>
      <vt:lpstr>1- Positron Injector and Transport Line at CEBAF</vt:lpstr>
      <vt:lpstr>PowerPoint Presentation</vt:lpstr>
      <vt:lpstr>1.3 - Layout of the New LERF to NL</vt:lpstr>
      <vt:lpstr>1.4 - Layout of the New LERF to NL – MERGER</vt:lpstr>
      <vt:lpstr>1.4 - Layout of the New LERF to NL – MERGER</vt:lpstr>
      <vt:lpstr>PowerPoint Presentation</vt:lpstr>
      <vt:lpstr>PowerPoint Presentation</vt:lpstr>
      <vt:lpstr> &lt; LERF TO East ARC - R56 Options &gt; </vt:lpstr>
      <vt:lpstr> 2.2 - South Transfer Line (STL)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&amp; Outlook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Betty Jean-Pierre</dc:creator>
  <cp:lastModifiedBy>Salim Ogur</cp:lastModifiedBy>
  <cp:revision>244</cp:revision>
  <dcterms:created xsi:type="dcterms:W3CDTF">2023-02-20T23:38:38Z</dcterms:created>
  <dcterms:modified xsi:type="dcterms:W3CDTF">2025-03-24T13:26:49Z</dcterms:modified>
</cp:coreProperties>
</file>