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71" r:id="rId2"/>
    <p:sldId id="307" r:id="rId3"/>
    <p:sldId id="308" r:id="rId4"/>
    <p:sldId id="309" r:id="rId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27EB"/>
    <a:srgbClr val="215968"/>
    <a:srgbClr val="1212C4"/>
    <a:srgbClr val="4F9320"/>
    <a:srgbClr val="DA02C0"/>
    <a:srgbClr val="D903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006"/>
  </p:normalViewPr>
  <p:slideViewPr>
    <p:cSldViewPr snapToGrid="0">
      <p:cViewPr varScale="1">
        <p:scale>
          <a:sx n="113" d="100"/>
          <a:sy n="113" d="100"/>
        </p:scale>
        <p:origin x="1504" y="2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861087-ADCB-4FA3-B769-547D34E12122}" type="datetimeFigureOut">
              <a:rPr lang="en-US" smtClean="0"/>
              <a:pPr/>
              <a:t>5/15/25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ECBC5D-867A-4DA6-87B1-D91E2B6F6D99}" type="slidenum">
              <a:rPr lang="en-US" smtClean="0"/>
              <a:pPr/>
              <a:t>‹#›</a:t>
            </a:fld>
            <a:endParaRPr lang="en-US"/>
          </a:p>
        </p:txBody>
      </p:sp>
    </p:spTree>
    <p:extLst>
      <p:ext uri="{BB962C8B-B14F-4D97-AF65-F5344CB8AC3E}">
        <p14:creationId xmlns:p14="http://schemas.microsoft.com/office/powerpoint/2010/main" val="1518550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C978C0E-3C0D-4047-9C4C-435A9354B3CD}" type="datetimeFigureOut">
              <a:rPr lang="en-US" smtClean="0"/>
              <a:pPr/>
              <a:t>5/15/25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E74AB-040E-456C-A1B8-624C364D365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978C0E-3C0D-4047-9C4C-435A9354B3CD}" type="datetimeFigureOut">
              <a:rPr lang="en-US" smtClean="0"/>
              <a:pPr/>
              <a:t>5/15/25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E74AB-040E-456C-A1B8-624C364D365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978C0E-3C0D-4047-9C4C-435A9354B3CD}" type="datetimeFigureOut">
              <a:rPr lang="en-US" smtClean="0"/>
              <a:pPr/>
              <a:t>5/15/25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E74AB-040E-456C-A1B8-624C364D365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978C0E-3C0D-4047-9C4C-435A9354B3CD}" type="datetimeFigureOut">
              <a:rPr lang="en-US" smtClean="0"/>
              <a:pPr/>
              <a:t>5/15/25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E74AB-040E-456C-A1B8-624C364D365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978C0E-3C0D-4047-9C4C-435A9354B3CD}" type="datetimeFigureOut">
              <a:rPr lang="en-US" smtClean="0"/>
              <a:pPr/>
              <a:t>5/15/25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E74AB-040E-456C-A1B8-624C364D365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978C0E-3C0D-4047-9C4C-435A9354B3CD}" type="datetimeFigureOut">
              <a:rPr lang="en-US" smtClean="0"/>
              <a:pPr/>
              <a:t>5/15/25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E74AB-040E-456C-A1B8-624C364D365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978C0E-3C0D-4047-9C4C-435A9354B3CD}" type="datetimeFigureOut">
              <a:rPr lang="en-US" smtClean="0"/>
              <a:pPr/>
              <a:t>5/15/25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1E74AB-040E-456C-A1B8-624C364D365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978C0E-3C0D-4047-9C4C-435A9354B3CD}" type="datetimeFigureOut">
              <a:rPr lang="en-US" smtClean="0"/>
              <a:pPr/>
              <a:t>5/15/25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1E74AB-040E-456C-A1B8-624C364D365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978C0E-3C0D-4047-9C4C-435A9354B3CD}" type="datetimeFigureOut">
              <a:rPr lang="en-US" smtClean="0"/>
              <a:pPr/>
              <a:t>5/15/25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E74AB-040E-456C-A1B8-624C364D365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978C0E-3C0D-4047-9C4C-435A9354B3CD}" type="datetimeFigureOut">
              <a:rPr lang="en-US" smtClean="0"/>
              <a:pPr/>
              <a:t>5/15/25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E74AB-040E-456C-A1B8-624C364D365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978C0E-3C0D-4047-9C4C-435A9354B3CD}" type="datetimeFigureOut">
              <a:rPr lang="en-US" smtClean="0"/>
              <a:pPr/>
              <a:t>5/15/25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E74AB-040E-456C-A1B8-624C364D365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978C0E-3C0D-4047-9C4C-435A9354B3CD}" type="datetimeFigureOut">
              <a:rPr lang="en-US" smtClean="0"/>
              <a:pPr/>
              <a:t>5/15/25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E74AB-040E-456C-A1B8-624C364D36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815882"/>
          </a:xfrm>
          <a:prstGeom prst="rect">
            <a:avLst/>
          </a:prstGeom>
        </p:spPr>
        <p:txBody>
          <a:bodyPr wrap="square">
            <a:spAutoFit/>
          </a:bodyPr>
          <a:lstStyle/>
          <a:p>
            <a:pPr algn="ctr"/>
            <a:r>
              <a:rPr lang="en-US" altLang="ja-JP" sz="4800" b="1" dirty="0">
                <a:solidFill>
                  <a:srgbClr val="002060"/>
                </a:solidFill>
                <a:effectLst>
                  <a:outerShdw blurRad="38100" dist="38100" dir="2700000" algn="tl">
                    <a:srgbClr val="000000">
                      <a:alpha val="43137"/>
                    </a:srgbClr>
                  </a:outerShdw>
                </a:effectLst>
              </a:rPr>
              <a:t>Detector Commissioning at ESB</a:t>
            </a:r>
          </a:p>
          <a:p>
            <a:pPr algn="ctr"/>
            <a:endParaRPr lang="en-US" altLang="ja-JP" sz="2000" b="1" dirty="0">
              <a:solidFill>
                <a:srgbClr val="002060"/>
              </a:solidFill>
              <a:effectLst>
                <a:outerShdw blurRad="38100" dist="38100" dir="2700000" algn="tl">
                  <a:srgbClr val="000000">
                    <a:alpha val="43137"/>
                  </a:srgbClr>
                </a:outerShdw>
              </a:effectLst>
            </a:endParaRPr>
          </a:p>
          <a:p>
            <a:pPr algn="ctr"/>
            <a:r>
              <a:rPr lang="en-US" altLang="ja-JP" sz="4400" b="1" dirty="0">
                <a:solidFill>
                  <a:srgbClr val="002060"/>
                </a:solidFill>
                <a:effectLst>
                  <a:outerShdw blurRad="38100" dist="38100" dir="2700000" algn="tl">
                    <a:srgbClr val="000000">
                      <a:alpha val="43137"/>
                    </a:srgbClr>
                  </a:outerShdw>
                </a:effectLst>
              </a:rPr>
              <a:t>Wire Chambers &amp; </a:t>
            </a:r>
            <a:r>
              <a:rPr lang="en-US" altLang="ja-JP" sz="4400" b="1" dirty="0" err="1">
                <a:solidFill>
                  <a:srgbClr val="002060"/>
                </a:solidFill>
                <a:effectLst>
                  <a:outerShdw blurRad="38100" dist="38100" dir="2700000" algn="tl">
                    <a:srgbClr val="000000">
                      <a:alpha val="43137"/>
                    </a:srgbClr>
                  </a:outerShdw>
                </a:effectLst>
              </a:rPr>
              <a:t>Enge</a:t>
            </a:r>
            <a:r>
              <a:rPr lang="en-US" altLang="ja-JP" sz="4400" b="1" dirty="0">
                <a:solidFill>
                  <a:srgbClr val="002060"/>
                </a:solidFill>
                <a:effectLst>
                  <a:outerShdw blurRad="38100" dist="38100" dir="2700000" algn="tl">
                    <a:srgbClr val="000000">
                      <a:alpha val="43137"/>
                    </a:srgbClr>
                  </a:outerShdw>
                </a:effectLst>
              </a:rPr>
              <a:t> TOF</a:t>
            </a:r>
          </a:p>
        </p:txBody>
      </p:sp>
      <p:sp>
        <p:nvSpPr>
          <p:cNvPr id="5" name="Subtitle 2"/>
          <p:cNvSpPr txBox="1">
            <a:spLocks/>
          </p:cNvSpPr>
          <p:nvPr/>
        </p:nvSpPr>
        <p:spPr>
          <a:xfrm>
            <a:off x="801273" y="2728823"/>
            <a:ext cx="7543800" cy="973932"/>
          </a:xfrm>
          <a:prstGeom prst="rect">
            <a:avLst/>
          </a:prstGeom>
        </p:spPr>
        <p:txBody>
          <a:bodyPr vert="horz">
            <a:normAutofit/>
          </a:bodyPr>
          <a:lstStyle/>
          <a:p>
            <a:pPr marL="548640" marR="0" lvl="0" indent="-411480" algn="ctr"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en-US" sz="28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n-lt"/>
                <a:ea typeface="+mn-ea"/>
                <a:cs typeface="+mn-cs"/>
              </a:rPr>
              <a:t>Liguang</a:t>
            </a:r>
            <a:r>
              <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Tang, Hampton University/</a:t>
            </a:r>
            <a:r>
              <a:rPr kumimoji="0" lang="en-US" sz="28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n-lt"/>
                <a:ea typeface="+mn-ea"/>
                <a:cs typeface="+mn-cs"/>
              </a:rPr>
              <a:t>JLab</a:t>
            </a:r>
            <a:endParaRPr kumimoji="0" lang="en-US" sz="6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ctr" defTabSz="914400" rtl="0" eaLnBrk="1" fontAlgn="auto" latinLnBrk="0" hangingPunct="1">
              <a:lnSpc>
                <a:spcPct val="100000"/>
              </a:lnSpc>
              <a:spcBef>
                <a:spcPct val="20000"/>
              </a:spcBef>
              <a:spcAft>
                <a:spcPts val="0"/>
              </a:spcAft>
              <a:buClr>
                <a:schemeClr val="tx1">
                  <a:shade val="95000"/>
                </a:schemeClr>
              </a:buClr>
              <a:buSzPct val="65000"/>
              <a:tabLst/>
              <a:defRPr/>
            </a:pPr>
            <a:r>
              <a:rPr lang="en-US" sz="2200" b="1" dirty="0">
                <a:effectLst>
                  <a:outerShdw blurRad="38100" dist="38100" dir="2700000" algn="tl">
                    <a:srgbClr val="000000">
                      <a:alpha val="43137"/>
                    </a:srgbClr>
                  </a:outerShdw>
                </a:effectLst>
              </a:rPr>
              <a:t>On behalf of the </a:t>
            </a:r>
            <a:r>
              <a:rPr lang="en-US" sz="2200" b="1" dirty="0" err="1">
                <a:effectLst>
                  <a:outerShdw blurRad="38100" dist="38100" dir="2700000" algn="tl">
                    <a:srgbClr val="000000">
                      <a:alpha val="43137"/>
                    </a:srgbClr>
                  </a:outerShdw>
                </a:effectLst>
              </a:rPr>
              <a:t>JLab</a:t>
            </a:r>
            <a:r>
              <a:rPr lang="en-US" sz="2200" b="1" dirty="0">
                <a:effectLst>
                  <a:outerShdw blurRad="38100" dist="38100" dir="2700000" algn="tl">
                    <a:srgbClr val="000000">
                      <a:alpha val="43137"/>
                    </a:srgbClr>
                  </a:outerShdw>
                </a:effectLst>
              </a:rPr>
              <a:t> </a:t>
            </a:r>
            <a:r>
              <a:rPr lang="en-US" sz="2200" b="1" dirty="0" err="1">
                <a:effectLst>
                  <a:outerShdw blurRad="38100" dist="38100" dir="2700000" algn="tl">
                    <a:srgbClr val="000000">
                      <a:alpha val="43137"/>
                    </a:srgbClr>
                  </a:outerShdw>
                </a:effectLst>
              </a:rPr>
              <a:t>hypernuclear</a:t>
            </a:r>
            <a:r>
              <a:rPr lang="en-US" sz="2200" b="1" dirty="0">
                <a:effectLst>
                  <a:outerShdw blurRad="38100" dist="38100" dir="2700000" algn="tl">
                    <a:srgbClr val="000000">
                      <a:alpha val="43137"/>
                    </a:srgbClr>
                  </a:outerShdw>
                </a:effectLst>
              </a:rPr>
              <a:t> collaboration</a:t>
            </a:r>
            <a:endParaRPr kumimoji="0" lang="en-US" sz="22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ndParaRPr>
          </a:p>
        </p:txBody>
      </p:sp>
      <p:sp>
        <p:nvSpPr>
          <p:cNvPr id="6" name="TextBox 3"/>
          <p:cNvSpPr txBox="1"/>
          <p:nvPr/>
        </p:nvSpPr>
        <p:spPr>
          <a:xfrm>
            <a:off x="1359568" y="6368352"/>
            <a:ext cx="6400800" cy="369332"/>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fontAlgn="auto">
              <a:spcBef>
                <a:spcPts val="0"/>
              </a:spcBef>
              <a:spcAft>
                <a:spcPts val="0"/>
              </a:spcAft>
              <a:defRPr/>
            </a:pPr>
            <a:r>
              <a:rPr lang="en-US" dirty="0" err="1">
                <a:solidFill>
                  <a:schemeClr val="accent6"/>
                </a:solidFill>
                <a:effectLst>
                  <a:outerShdw blurRad="38100" dist="38100" dir="2700000" algn="tl">
                    <a:srgbClr val="000000">
                      <a:alpha val="43137"/>
                    </a:srgbClr>
                  </a:outerShdw>
                </a:effectLst>
                <a:latin typeface="+mn-lt"/>
              </a:rPr>
              <a:t>Hypernuclear</a:t>
            </a:r>
            <a:r>
              <a:rPr lang="en-US" dirty="0">
                <a:solidFill>
                  <a:schemeClr val="accent6"/>
                </a:solidFill>
                <a:effectLst>
                  <a:outerShdw blurRad="38100" dist="38100" dir="2700000" algn="tl">
                    <a:srgbClr val="000000">
                      <a:alpha val="43137"/>
                    </a:srgbClr>
                  </a:outerShdw>
                </a:effectLst>
                <a:latin typeface="+mn-lt"/>
              </a:rPr>
              <a:t> Collaboration Meeting, May 15 &amp; 16, 2025</a:t>
            </a:r>
          </a:p>
        </p:txBody>
      </p:sp>
      <p:sp>
        <p:nvSpPr>
          <p:cNvPr id="2" name="TextBox 1">
            <a:extLst>
              <a:ext uri="{FF2B5EF4-FFF2-40B4-BE49-F238E27FC236}">
                <a16:creationId xmlns:a16="http://schemas.microsoft.com/office/drawing/2014/main" id="{181CF1BE-9AA4-D0C8-4353-6B7253280F1E}"/>
              </a:ext>
            </a:extLst>
          </p:cNvPr>
          <p:cNvSpPr txBox="1"/>
          <p:nvPr/>
        </p:nvSpPr>
        <p:spPr>
          <a:xfrm>
            <a:off x="8847462" y="6519446"/>
            <a:ext cx="296538" cy="338554"/>
          </a:xfrm>
          <a:prstGeom prst="rect">
            <a:avLst/>
          </a:prstGeom>
          <a:noFill/>
        </p:spPr>
        <p:txBody>
          <a:bodyPr wrap="square" rtlCol="0">
            <a:spAutoFit/>
          </a:bodyPr>
          <a:lstStyle/>
          <a:p>
            <a:r>
              <a:rPr lang="en-US" sz="1600" dirty="0"/>
              <a:t>1</a:t>
            </a:r>
          </a:p>
        </p:txBody>
      </p:sp>
    </p:spTree>
    <p:extLst>
      <p:ext uri="{BB962C8B-B14F-4D97-AF65-F5344CB8AC3E}">
        <p14:creationId xmlns:p14="http://schemas.microsoft.com/office/powerpoint/2010/main" val="968524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5796C-96E3-A125-A6FA-DBA4C475B3C8}"/>
              </a:ext>
            </a:extLst>
          </p:cNvPr>
          <p:cNvPicPr>
            <a:picLocks noChangeAspect="1"/>
          </p:cNvPicPr>
          <p:nvPr/>
        </p:nvPicPr>
        <p:blipFill>
          <a:blip r:embed="rId2"/>
          <a:stretch>
            <a:fillRect/>
          </a:stretch>
        </p:blipFill>
        <p:spPr>
          <a:xfrm>
            <a:off x="214488" y="775808"/>
            <a:ext cx="8714913" cy="6082192"/>
          </a:xfrm>
          <a:prstGeom prst="rect">
            <a:avLst/>
          </a:prstGeom>
        </p:spPr>
      </p:pic>
      <p:sp>
        <p:nvSpPr>
          <p:cNvPr id="5" name="Title 1">
            <a:extLst>
              <a:ext uri="{FF2B5EF4-FFF2-40B4-BE49-F238E27FC236}">
                <a16:creationId xmlns:a16="http://schemas.microsoft.com/office/drawing/2014/main" id="{14084758-0041-1DBC-BC10-F80785271E31}"/>
              </a:ext>
            </a:extLst>
          </p:cNvPr>
          <p:cNvSpPr>
            <a:spLocks noGrp="1"/>
          </p:cNvSpPr>
          <p:nvPr>
            <p:ph type="title"/>
          </p:nvPr>
        </p:nvSpPr>
        <p:spPr>
          <a:xfrm>
            <a:off x="0" y="0"/>
            <a:ext cx="9144000" cy="733778"/>
          </a:xfrm>
        </p:spPr>
        <p:txBody>
          <a:bodyPr>
            <a:noAutofit/>
          </a:bodyPr>
          <a:lstStyle/>
          <a:p>
            <a:pPr algn="ctr"/>
            <a:r>
              <a:rPr lang="en-US" sz="4800" b="1" dirty="0">
                <a:effectLst>
                  <a:outerShdw blurRad="38100" dist="38100" dir="2700000" algn="tl">
                    <a:srgbClr val="000000">
                      <a:alpha val="43137"/>
                    </a:srgbClr>
                  </a:outerShdw>
                </a:effectLst>
              </a:rPr>
              <a:t>Wire Chamber Work</a:t>
            </a:r>
            <a:r>
              <a:rPr lang="en-US" sz="4800" b="1" dirty="0">
                <a:solidFill>
                  <a:schemeClr val="tx1"/>
                </a:solidFill>
                <a:effectLst>
                  <a:outerShdw blurRad="38100" dist="38100" dir="2700000" algn="tl">
                    <a:srgbClr val="000000">
                      <a:alpha val="43137"/>
                    </a:srgbClr>
                  </a:outerShdw>
                </a:effectLst>
              </a:rPr>
              <a:t> in ESB</a:t>
            </a:r>
          </a:p>
        </p:txBody>
      </p:sp>
    </p:spTree>
    <p:extLst>
      <p:ext uri="{BB962C8B-B14F-4D97-AF65-F5344CB8AC3E}">
        <p14:creationId xmlns:p14="http://schemas.microsoft.com/office/powerpoint/2010/main" val="1798212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E33A2DD-FB46-2A6D-A486-BCC73F7FFE44}"/>
              </a:ext>
            </a:extLst>
          </p:cNvPr>
          <p:cNvSpPr>
            <a:spLocks noGrp="1"/>
          </p:cNvSpPr>
          <p:nvPr>
            <p:ph type="title"/>
          </p:nvPr>
        </p:nvSpPr>
        <p:spPr>
          <a:xfrm>
            <a:off x="0" y="0"/>
            <a:ext cx="9144000" cy="733778"/>
          </a:xfrm>
        </p:spPr>
        <p:txBody>
          <a:bodyPr>
            <a:noAutofit/>
          </a:bodyPr>
          <a:lstStyle/>
          <a:p>
            <a:pPr algn="ctr"/>
            <a:r>
              <a:rPr lang="en-US" sz="4800" b="1" dirty="0">
                <a:effectLst>
                  <a:outerShdw blurRad="38100" dist="38100" dir="2700000" algn="tl">
                    <a:srgbClr val="000000">
                      <a:alpha val="43137"/>
                    </a:srgbClr>
                  </a:outerShdw>
                </a:effectLst>
              </a:rPr>
              <a:t>Wire Chamber Commissioning</a:t>
            </a:r>
            <a:endParaRPr lang="en-US" sz="4800" b="1" dirty="0">
              <a:solidFill>
                <a:schemeClr val="tx1"/>
              </a:solidFill>
              <a:effectLst>
                <a:outerShdw blurRad="38100" dist="38100" dir="2700000" algn="tl">
                  <a:srgbClr val="000000">
                    <a:alpha val="43137"/>
                  </a:srgbClr>
                </a:outerShdw>
              </a:effectLst>
            </a:endParaRPr>
          </a:p>
        </p:txBody>
      </p:sp>
      <p:sp>
        <p:nvSpPr>
          <p:cNvPr id="5" name="Content Placeholder 2">
            <a:extLst>
              <a:ext uri="{FF2B5EF4-FFF2-40B4-BE49-F238E27FC236}">
                <a16:creationId xmlns:a16="http://schemas.microsoft.com/office/drawing/2014/main" id="{A5F3D7CB-9EB4-3474-E359-CD7CFD66CE21}"/>
              </a:ext>
            </a:extLst>
          </p:cNvPr>
          <p:cNvSpPr>
            <a:spLocks noGrp="1"/>
          </p:cNvSpPr>
          <p:nvPr>
            <p:ph idx="1"/>
          </p:nvPr>
        </p:nvSpPr>
        <p:spPr>
          <a:xfrm>
            <a:off x="225778" y="1103456"/>
            <a:ext cx="8703734" cy="5207034"/>
          </a:xfrm>
        </p:spPr>
        <p:txBody>
          <a:bodyPr>
            <a:noAutofit/>
          </a:bodyPr>
          <a:lstStyle/>
          <a:p>
            <a:pPr>
              <a:spcBef>
                <a:spcPts val="0"/>
              </a:spcBef>
              <a:spcAft>
                <a:spcPts val="1200"/>
              </a:spcAft>
            </a:pPr>
            <a:r>
              <a:rPr lang="en-US" sz="2400" dirty="0"/>
              <a:t>All four sets of wire chambers are in place.</a:t>
            </a:r>
          </a:p>
          <a:p>
            <a:pPr>
              <a:spcBef>
                <a:spcPts val="0"/>
              </a:spcBef>
              <a:spcAft>
                <a:spcPts val="1200"/>
              </a:spcAft>
            </a:pPr>
            <a:r>
              <a:rPr lang="en-US" sz="2400" dirty="0"/>
              <a:t>Existing gas handling system, electronics, power supplies, cables, and DAQ will be used.</a:t>
            </a:r>
          </a:p>
          <a:p>
            <a:pPr>
              <a:spcBef>
                <a:spcPts val="0"/>
              </a:spcBef>
              <a:spcAft>
                <a:spcPts val="1200"/>
              </a:spcAft>
            </a:pPr>
            <a:r>
              <a:rPr lang="en-US" sz="2400" dirty="0"/>
              <a:t>E-Pass and Pre-job briefing documents are created, approved, and placed in the working area.</a:t>
            </a:r>
          </a:p>
          <a:p>
            <a:pPr>
              <a:spcBef>
                <a:spcPts val="0"/>
              </a:spcBef>
              <a:spcAft>
                <a:spcPts val="1200"/>
              </a:spcAft>
            </a:pPr>
            <a:r>
              <a:rPr lang="en-US" sz="2400" dirty="0"/>
              <a:t>HV test and repair work will start on May 19, 2025.  Currently we have five people involved (including three students). Full commissioning will follow when no problem found or problem resolved.  We hope to complete the work by spring 2026. </a:t>
            </a:r>
          </a:p>
          <a:p>
            <a:pPr>
              <a:spcBef>
                <a:spcPts val="0"/>
              </a:spcBef>
              <a:spcAft>
                <a:spcPts val="1200"/>
              </a:spcAft>
            </a:pPr>
            <a:r>
              <a:rPr lang="en-US" sz="2400" dirty="0"/>
              <a:t>Currently, we know only one HKS chamber having broken wires in the outer most wire plane (the U plane).  It should be a relatively easy fix and can be done quickly.</a:t>
            </a:r>
          </a:p>
        </p:txBody>
      </p:sp>
    </p:spTree>
    <p:extLst>
      <p:ext uri="{BB962C8B-B14F-4D97-AF65-F5344CB8AC3E}">
        <p14:creationId xmlns:p14="http://schemas.microsoft.com/office/powerpoint/2010/main" val="3858618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EA813C-2376-EC5D-910D-E6DFCB695ED3}"/>
              </a:ext>
            </a:extLst>
          </p:cNvPr>
          <p:cNvPicPr>
            <a:picLocks noChangeAspect="1"/>
          </p:cNvPicPr>
          <p:nvPr/>
        </p:nvPicPr>
        <p:blipFill>
          <a:blip r:embed="rId2"/>
          <a:stretch>
            <a:fillRect/>
          </a:stretch>
        </p:blipFill>
        <p:spPr>
          <a:xfrm>
            <a:off x="2" y="744961"/>
            <a:ext cx="4515554" cy="6113037"/>
          </a:xfrm>
          <a:prstGeom prst="rect">
            <a:avLst/>
          </a:prstGeom>
        </p:spPr>
      </p:pic>
      <p:sp>
        <p:nvSpPr>
          <p:cNvPr id="5" name="Title 1">
            <a:extLst>
              <a:ext uri="{FF2B5EF4-FFF2-40B4-BE49-F238E27FC236}">
                <a16:creationId xmlns:a16="http://schemas.microsoft.com/office/drawing/2014/main" id="{5587A994-E455-66F2-6349-7BC903E06B9D}"/>
              </a:ext>
            </a:extLst>
          </p:cNvPr>
          <p:cNvSpPr>
            <a:spLocks noGrp="1"/>
          </p:cNvSpPr>
          <p:nvPr>
            <p:ph type="title"/>
          </p:nvPr>
        </p:nvSpPr>
        <p:spPr>
          <a:xfrm>
            <a:off x="0" y="0"/>
            <a:ext cx="9144000" cy="733778"/>
          </a:xfrm>
        </p:spPr>
        <p:txBody>
          <a:bodyPr>
            <a:noAutofit/>
          </a:bodyPr>
          <a:lstStyle/>
          <a:p>
            <a:pPr algn="ctr"/>
            <a:r>
              <a:rPr lang="en-US" b="1" dirty="0">
                <a:effectLst>
                  <a:outerShdw blurRad="38100" dist="38100" dir="2700000" algn="tl">
                    <a:srgbClr val="000000">
                      <a:alpha val="43137"/>
                    </a:srgbClr>
                  </a:outerShdw>
                </a:effectLst>
              </a:rPr>
              <a:t>Prepare The TOF Counters For </a:t>
            </a:r>
            <a:r>
              <a:rPr lang="en-US" b="1" dirty="0" err="1">
                <a:effectLst>
                  <a:outerShdw blurRad="38100" dist="38100" dir="2700000" algn="tl">
                    <a:srgbClr val="000000">
                      <a:alpha val="43137"/>
                    </a:srgbClr>
                  </a:outerShdw>
                </a:effectLst>
              </a:rPr>
              <a:t>Enge</a:t>
            </a:r>
            <a:endParaRPr lang="en-US" b="1" dirty="0">
              <a:solidFill>
                <a:schemeClr val="tx1"/>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6A421AF9-95E4-971F-CF1B-98DA8A2C37E3}"/>
              </a:ext>
            </a:extLst>
          </p:cNvPr>
          <p:cNvSpPr>
            <a:spLocks noGrp="1"/>
          </p:cNvSpPr>
          <p:nvPr>
            <p:ph idx="1"/>
          </p:nvPr>
        </p:nvSpPr>
        <p:spPr>
          <a:xfrm>
            <a:off x="4605866" y="1656612"/>
            <a:ext cx="4391379" cy="3479833"/>
          </a:xfrm>
        </p:spPr>
        <p:txBody>
          <a:bodyPr>
            <a:noAutofit/>
          </a:bodyPr>
          <a:lstStyle/>
          <a:p>
            <a:pPr>
              <a:spcBef>
                <a:spcPts val="0"/>
              </a:spcBef>
              <a:spcAft>
                <a:spcPts val="1200"/>
              </a:spcAft>
            </a:pPr>
            <a:r>
              <a:rPr lang="en-US" sz="2400" dirty="0"/>
              <a:t>Using the existing scintillation panel used in the one of the previous Hall C experiments.</a:t>
            </a:r>
          </a:p>
          <a:p>
            <a:pPr>
              <a:spcBef>
                <a:spcPts val="0"/>
              </a:spcBef>
              <a:spcAft>
                <a:spcPts val="1200"/>
              </a:spcAft>
            </a:pPr>
            <a:r>
              <a:rPr lang="en-US" sz="2400" dirty="0"/>
              <a:t>Changing the single row of 24 segments to double rows with 12 segments each.</a:t>
            </a:r>
          </a:p>
          <a:p>
            <a:pPr>
              <a:spcBef>
                <a:spcPts val="0"/>
              </a:spcBef>
              <a:spcAft>
                <a:spcPts val="1200"/>
              </a:spcAft>
            </a:pPr>
            <a:r>
              <a:rPr lang="en-US" sz="2400" dirty="0"/>
              <a:t>Work can be done in parallel to the wire chamber commission.</a:t>
            </a:r>
          </a:p>
        </p:txBody>
      </p:sp>
    </p:spTree>
    <p:extLst>
      <p:ext uri="{BB962C8B-B14F-4D97-AF65-F5344CB8AC3E}">
        <p14:creationId xmlns:p14="http://schemas.microsoft.com/office/powerpoint/2010/main" val="262135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45028</TotalTime>
  <Words>217</Words>
  <Application>Microsoft Macintosh PowerPoint</Application>
  <PresentationFormat>On-screen Show (4:3)</PresentationFormat>
  <Paragraphs>18</Paragraphs>
  <Slides>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Office Theme</vt:lpstr>
      <vt:lpstr>PowerPoint Presentation</vt:lpstr>
      <vt:lpstr>Wire Chamber Work in ESB</vt:lpstr>
      <vt:lpstr>Wire Chamber Commissioning</vt:lpstr>
      <vt:lpstr>Prepare The TOF Counters For Enge</vt:lpstr>
    </vt:vector>
  </TitlesOfParts>
  <Company>Jefferson Science Associates,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P12-10-001:  Study of Light Hypernuclei by Pionic Decay at Jlab Physics Objectives</dc:title>
  <dc:creator>tangl</dc:creator>
  <cp:lastModifiedBy>Liguang Tang</cp:lastModifiedBy>
  <cp:revision>126</cp:revision>
  <dcterms:created xsi:type="dcterms:W3CDTF">2013-06-15T18:49:51Z</dcterms:created>
  <dcterms:modified xsi:type="dcterms:W3CDTF">2025-05-15T17:12:23Z</dcterms:modified>
</cp:coreProperties>
</file>