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301" r:id="rId3"/>
    <p:sldId id="302" r:id="rId4"/>
    <p:sldId id="303" r:id="rId5"/>
    <p:sldId id="304" r:id="rId6"/>
    <p:sldId id="306" r:id="rId7"/>
    <p:sldId id="305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EB"/>
    <a:srgbClr val="215968"/>
    <a:srgbClr val="1212C4"/>
    <a:srgbClr val="4F9320"/>
    <a:srgbClr val="DA02C0"/>
    <a:srgbClr val="D90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06"/>
  </p:normalViewPr>
  <p:slideViewPr>
    <p:cSldViewPr snapToGrid="0">
      <p:cViewPr varScale="1">
        <p:scale>
          <a:sx n="113" d="100"/>
          <a:sy n="113" d="100"/>
        </p:scale>
        <p:origin x="15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61087-ADCB-4FA3-B769-547D34E12122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CBC5D-867A-4DA6-87B1-D91E2B6F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5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8C0E-3C0D-4047-9C4C-435A9354B3CD}" type="datetimeFigureOut">
              <a:rPr lang="en-US" smtClean="0"/>
              <a:pPr/>
              <a:t>5/7/25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The </a:t>
            </a:r>
            <a:r>
              <a:rPr lang="en-US" altLang="ja-JP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</a:t>
            </a:r>
            <a:r>
              <a:rPr lang="en-US" altLang="ja-JP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ypernuclear</a:t>
            </a:r>
            <a:r>
              <a:rPr lang="en-US" altLang="ja-JP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Spectrometer System And The General Experimental Technique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99674" y="1961179"/>
            <a:ext cx="7543800" cy="9739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Liguang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Tang, Hampton University/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JLab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collaboration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359568" y="6368352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Hypernuclear</a:t>
            </a:r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Collaboration Meeting, May 15 &amp; 16,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1CF1BE-9AA4-D0C8-4353-6B7253280F1E}"/>
              </a:ext>
            </a:extLst>
          </p:cNvPr>
          <p:cNvSpPr txBox="1"/>
          <p:nvPr/>
        </p:nvSpPr>
        <p:spPr>
          <a:xfrm>
            <a:off x="8847462" y="6519446"/>
            <a:ext cx="29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E9E18-CC2F-EBD9-1C4C-405BCAE2D505}"/>
              </a:ext>
            </a:extLst>
          </p:cNvPr>
          <p:cNvSpPr txBox="1"/>
          <p:nvPr/>
        </p:nvSpPr>
        <p:spPr>
          <a:xfrm>
            <a:off x="395111" y="3289012"/>
            <a:ext cx="8319911" cy="264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High Precision Mass spectroscopy using the (e, </a:t>
            </a:r>
            <a:r>
              <a:rPr lang="en-US" sz="2000" b="1" dirty="0" err="1">
                <a:solidFill>
                  <a:srgbClr val="FF0000"/>
                </a:solidFill>
              </a:rPr>
              <a:t>e’K</a:t>
            </a:r>
            <a:r>
              <a:rPr lang="en-US" sz="2000" b="1" baseline="30000" dirty="0">
                <a:solidFill>
                  <a:srgbClr val="FF0000"/>
                </a:solidFill>
              </a:rPr>
              <a:t>+</a:t>
            </a:r>
            <a:r>
              <a:rPr lang="en-US" sz="2000" b="1" dirty="0">
                <a:solidFill>
                  <a:srgbClr val="FF0000"/>
                </a:solidFill>
              </a:rPr>
              <a:t>) reaction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 </a:t>
            </a:r>
          </a:p>
          <a:p>
            <a:pPr marL="460375" indent="-225425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E12-24-004: Charge-Symmetry-Breaking in p-shell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hypernuclei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60375" indent="-225425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E12-24-013: Isospin Dependence in the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ymbol" pitchFamily="2" charset="2"/>
              </a:rPr>
              <a:t>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NN interaction (</a:t>
            </a:r>
            <a:r>
              <a:rPr lang="en-US" sz="2000" b="1" baseline="30000" dirty="0">
                <a:solidFill>
                  <a:schemeClr val="accent5">
                    <a:lumMod val="50000"/>
                  </a:schemeClr>
                </a:solidFill>
              </a:rPr>
              <a:t>40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Symbol" pitchFamily="2" charset="2"/>
              </a:rPr>
              <a:t>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K and </a:t>
            </a:r>
            <a:r>
              <a:rPr lang="en-US" sz="2000" b="1" baseline="30000" dirty="0">
                <a:solidFill>
                  <a:schemeClr val="accent5">
                    <a:lumMod val="50000"/>
                  </a:schemeClr>
                </a:solidFill>
              </a:rPr>
              <a:t>48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Symbol" pitchFamily="2" charset="2"/>
              </a:rPr>
              <a:t>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K) </a:t>
            </a:r>
          </a:p>
          <a:p>
            <a:pPr marL="460375" indent="-225425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E12-24-003: A dependence of the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ymbol" pitchFamily="2" charset="2"/>
              </a:rPr>
              <a:t>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NN interaction (</a:t>
            </a:r>
            <a:r>
              <a:rPr lang="en-US" sz="2000" b="1" baseline="30000" dirty="0">
                <a:solidFill>
                  <a:schemeClr val="accent5">
                    <a:lumMod val="50000"/>
                  </a:schemeClr>
                </a:solidFill>
              </a:rPr>
              <a:t>208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Symbol" pitchFamily="2" charset="2"/>
              </a:rPr>
              <a:t>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Tl)</a:t>
            </a:r>
          </a:p>
          <a:p>
            <a:pPr marL="460375" indent="-225425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E12-24-011: Triaxially </a:t>
            </a:r>
            <a:r>
              <a:rPr lang="en-US" sz="2000" b="1" dirty="0">
                <a:solidFill>
                  <a:srgbClr val="215968"/>
                </a:solidFill>
              </a:rPr>
              <a:t>deformed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nucleus (</a:t>
            </a:r>
            <a:r>
              <a:rPr lang="en-US" sz="2000" b="1" baseline="30000" dirty="0">
                <a:solidFill>
                  <a:schemeClr val="accent5">
                    <a:lumMod val="50000"/>
                  </a:schemeClr>
                </a:solidFill>
              </a:rPr>
              <a:t>26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Mg) probed by a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ymbol" pitchFamily="2" charset="2"/>
              </a:rPr>
              <a:t>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particle</a:t>
            </a:r>
          </a:p>
          <a:p>
            <a:pPr marL="11113"/>
            <a:endParaRPr lang="en-US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1113"/>
            <a:r>
              <a:rPr lang="en-US" sz="2000" b="1" dirty="0">
                <a:solidFill>
                  <a:srgbClr val="FF0000"/>
                </a:solidFill>
              </a:rPr>
              <a:t>High precision decay pion spectroscopy</a:t>
            </a:r>
          </a:p>
          <a:p>
            <a:pPr marL="11113"/>
            <a:endParaRPr lang="en-US" sz="800" b="1" dirty="0">
              <a:solidFill>
                <a:srgbClr val="FF0000"/>
              </a:solidFill>
            </a:endParaRPr>
          </a:p>
          <a:p>
            <a:pPr marL="460375" indent="-225425">
              <a:buFont typeface="Wingdings" pitchFamily="2" charset="2"/>
              <a:buChar char="Ø"/>
            </a:pPr>
            <a:r>
              <a:rPr lang="en-US" sz="2000" b="1" dirty="0">
                <a:solidFill>
                  <a:srgbClr val="215968"/>
                </a:solidFill>
              </a:rPr>
              <a:t>E12-15-008A: Precise binding energy of ground state of light </a:t>
            </a:r>
            <a:r>
              <a:rPr lang="en-US" sz="2000" b="1" dirty="0" err="1">
                <a:solidFill>
                  <a:srgbClr val="215968"/>
                </a:solidFill>
              </a:rPr>
              <a:t>hypernucei</a:t>
            </a:r>
            <a:r>
              <a:rPr lang="en-US" sz="2000" b="1" dirty="0">
                <a:solidFill>
                  <a:srgbClr val="21596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52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DDA6B5-8CF8-5FDF-F913-5AF50659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41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Layout of The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Spectrometer System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3B8668-0C7F-2D94-CA0F-96AC62D64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9" y="666044"/>
            <a:ext cx="6725618" cy="53762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9BDE0F-DA45-9763-0E0A-5B70CAE3F907}"/>
              </a:ext>
            </a:extLst>
          </p:cNvPr>
          <p:cNvSpPr txBox="1"/>
          <p:nvPr/>
        </p:nvSpPr>
        <p:spPr>
          <a:xfrm>
            <a:off x="1278916" y="1027418"/>
            <a:ext cx="1140690" cy="430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HES (e’)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AB7C7B-ADAB-D808-523E-40AE29F56059}"/>
              </a:ext>
            </a:extLst>
          </p:cNvPr>
          <p:cNvSpPr txBox="1"/>
          <p:nvPr/>
        </p:nvSpPr>
        <p:spPr>
          <a:xfrm>
            <a:off x="4925014" y="1473704"/>
            <a:ext cx="1304471" cy="430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HKS (K</a:t>
            </a:r>
            <a:r>
              <a:rPr lang="en-US" b="1" baseline="30000" dirty="0"/>
              <a:t>+</a:t>
            </a:r>
            <a:r>
              <a:rPr lang="en-US" b="1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B25173-A2BE-FC8E-DA59-84FCE724B810}"/>
              </a:ext>
            </a:extLst>
          </p:cNvPr>
          <p:cNvSpPr txBox="1"/>
          <p:nvPr/>
        </p:nvSpPr>
        <p:spPr>
          <a:xfrm>
            <a:off x="3853370" y="5711855"/>
            <a:ext cx="1412141" cy="430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Enge</a:t>
            </a:r>
            <a:r>
              <a:rPr lang="en-US" b="1" dirty="0"/>
              <a:t> (</a:t>
            </a:r>
            <a:r>
              <a:rPr lang="en-US" b="1" dirty="0">
                <a:sym typeface="Symbol"/>
              </a:rPr>
              <a:t></a:t>
            </a:r>
            <a:r>
              <a:rPr lang="en-US" b="1" baseline="30000" dirty="0">
                <a:sym typeface="Symbol"/>
              </a:rPr>
              <a:t>-</a:t>
            </a:r>
            <a:r>
              <a:rPr lang="en-US" b="1" dirty="0">
                <a:sym typeface="Symbol"/>
              </a:rPr>
              <a:t>)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9037E9-154B-5755-C500-8903B3876052}"/>
              </a:ext>
            </a:extLst>
          </p:cNvPr>
          <p:cNvSpPr txBox="1"/>
          <p:nvPr/>
        </p:nvSpPr>
        <p:spPr>
          <a:xfrm>
            <a:off x="993648" y="3802334"/>
            <a:ext cx="1267982" cy="340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PCS Magnet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C8E382-223B-3D68-EFAA-8B62798A5833}"/>
              </a:ext>
            </a:extLst>
          </p:cNvPr>
          <p:cNvSpPr txBox="1"/>
          <p:nvPr/>
        </p:nvSpPr>
        <p:spPr>
          <a:xfrm>
            <a:off x="3397383" y="4268974"/>
            <a:ext cx="1274752" cy="340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PCS Magnet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BCC2A6-9496-7A17-73C5-4548C278FEF5}"/>
              </a:ext>
            </a:extLst>
          </p:cNvPr>
          <p:cNvSpPr txBox="1"/>
          <p:nvPr/>
        </p:nvSpPr>
        <p:spPr>
          <a:xfrm>
            <a:off x="1137634" y="4584448"/>
            <a:ext cx="1611516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Target Chamber</a:t>
            </a:r>
          </a:p>
          <a:p>
            <a:pPr algn="ctr"/>
            <a:r>
              <a:rPr lang="en-US" sz="1200" b="1" baseline="36000" dirty="0">
                <a:solidFill>
                  <a:srgbClr val="C00000"/>
                </a:solidFill>
              </a:rPr>
              <a:t>6</a:t>
            </a:r>
            <a:r>
              <a:rPr lang="en-US" sz="1200" b="1" dirty="0">
                <a:solidFill>
                  <a:srgbClr val="C00000"/>
                </a:solidFill>
              </a:rPr>
              <a:t>Li, </a:t>
            </a:r>
            <a:r>
              <a:rPr lang="en-US" sz="1200" b="1" baseline="36000" dirty="0">
                <a:solidFill>
                  <a:srgbClr val="C00000"/>
                </a:solidFill>
              </a:rPr>
              <a:t>9</a:t>
            </a:r>
            <a:r>
              <a:rPr lang="en-US" sz="1200" b="1" dirty="0">
                <a:solidFill>
                  <a:srgbClr val="C00000"/>
                </a:solidFill>
              </a:rPr>
              <a:t>Be, </a:t>
            </a:r>
            <a:r>
              <a:rPr lang="en-US" sz="1200" b="1" baseline="36000" dirty="0">
                <a:solidFill>
                  <a:srgbClr val="C00000"/>
                </a:solidFill>
              </a:rPr>
              <a:t>11</a:t>
            </a:r>
            <a:r>
              <a:rPr lang="en-US" sz="1200" b="1" dirty="0">
                <a:solidFill>
                  <a:srgbClr val="C00000"/>
                </a:solidFill>
              </a:rPr>
              <a:t>B, </a:t>
            </a:r>
            <a:r>
              <a:rPr lang="en-US" sz="1200" b="1" baseline="36000" dirty="0">
                <a:solidFill>
                  <a:srgbClr val="C00000"/>
                </a:solidFill>
              </a:rPr>
              <a:t>12</a:t>
            </a:r>
            <a:r>
              <a:rPr lang="en-US" sz="1200" b="1" dirty="0">
                <a:solidFill>
                  <a:srgbClr val="C00000"/>
                </a:solidFill>
              </a:rPr>
              <a:t>C, </a:t>
            </a:r>
            <a:r>
              <a:rPr lang="en-US" sz="1200" b="1" baseline="36000" dirty="0">
                <a:solidFill>
                  <a:srgbClr val="C00000"/>
                </a:solidFill>
              </a:rPr>
              <a:t>27</a:t>
            </a:r>
            <a:r>
              <a:rPr lang="en-US" sz="1200" b="1" dirty="0">
                <a:solidFill>
                  <a:srgbClr val="C00000"/>
                </a:solidFill>
              </a:rPr>
              <a:t>Al, </a:t>
            </a:r>
          </a:p>
          <a:p>
            <a:pPr algn="ctr"/>
            <a:r>
              <a:rPr lang="en-US" sz="1200" b="1" baseline="36000" dirty="0">
                <a:solidFill>
                  <a:srgbClr val="C00000"/>
                </a:solidFill>
              </a:rPr>
              <a:t>40</a:t>
            </a:r>
            <a:r>
              <a:rPr lang="en-US" sz="1200" b="1" dirty="0">
                <a:solidFill>
                  <a:srgbClr val="C00000"/>
                </a:solidFill>
              </a:rPr>
              <a:t>Ca, </a:t>
            </a:r>
            <a:r>
              <a:rPr lang="en-US" sz="1200" b="1" baseline="36000" dirty="0">
                <a:solidFill>
                  <a:srgbClr val="C00000"/>
                </a:solidFill>
              </a:rPr>
              <a:t>48</a:t>
            </a:r>
            <a:r>
              <a:rPr lang="en-US" sz="1200" b="1" dirty="0">
                <a:solidFill>
                  <a:srgbClr val="C00000"/>
                </a:solidFill>
              </a:rPr>
              <a:t>Ca, </a:t>
            </a:r>
          </a:p>
          <a:p>
            <a:pPr algn="ctr"/>
            <a:r>
              <a:rPr lang="en-US" sz="1200" b="1" baseline="36000" dirty="0">
                <a:solidFill>
                  <a:srgbClr val="C00000"/>
                </a:solidFill>
              </a:rPr>
              <a:t>208</a:t>
            </a:r>
            <a:r>
              <a:rPr lang="en-US" sz="1200" b="1" dirty="0">
                <a:solidFill>
                  <a:srgbClr val="C00000"/>
                </a:solidFill>
              </a:rPr>
              <a:t>Pb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Solid target only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05EB9A-D39A-3404-0727-FEBB7B7411B0}"/>
              </a:ext>
            </a:extLst>
          </p:cNvPr>
          <p:cNvCxnSpPr/>
          <p:nvPr/>
        </p:nvCxnSpPr>
        <p:spPr>
          <a:xfrm flipV="1">
            <a:off x="2728554" y="5386100"/>
            <a:ext cx="0" cy="11501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2A29B2-0616-A0F9-B753-1F2A0BB97AAF}"/>
              </a:ext>
            </a:extLst>
          </p:cNvPr>
          <p:cNvCxnSpPr>
            <a:cxnSpLocks/>
          </p:cNvCxnSpPr>
          <p:nvPr/>
        </p:nvCxnSpPr>
        <p:spPr>
          <a:xfrm flipH="1" flipV="1">
            <a:off x="2615972" y="4092470"/>
            <a:ext cx="116832" cy="774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643A83-A9D6-CF50-8E3B-7AF1D1908321}"/>
              </a:ext>
            </a:extLst>
          </p:cNvPr>
          <p:cNvCxnSpPr>
            <a:cxnSpLocks/>
          </p:cNvCxnSpPr>
          <p:nvPr/>
        </p:nvCxnSpPr>
        <p:spPr>
          <a:xfrm>
            <a:off x="270934" y="1454730"/>
            <a:ext cx="1858241" cy="854798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F5E098-1E32-CE47-EB5D-F324520FE572}"/>
              </a:ext>
            </a:extLst>
          </p:cNvPr>
          <p:cNvCxnSpPr/>
          <p:nvPr/>
        </p:nvCxnSpPr>
        <p:spPr>
          <a:xfrm flipH="1" flipV="1">
            <a:off x="2122684" y="2303229"/>
            <a:ext cx="493288" cy="17955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DD335B-4F9C-B0E1-8116-DCA4B68FB004}"/>
              </a:ext>
            </a:extLst>
          </p:cNvPr>
          <p:cNvCxnSpPr/>
          <p:nvPr/>
        </p:nvCxnSpPr>
        <p:spPr>
          <a:xfrm flipV="1">
            <a:off x="2732803" y="4262574"/>
            <a:ext cx="129812" cy="60481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169FF4-E9E6-0C04-B09C-94989D7CA3D7}"/>
              </a:ext>
            </a:extLst>
          </p:cNvPr>
          <p:cNvCxnSpPr>
            <a:cxnSpLocks/>
          </p:cNvCxnSpPr>
          <p:nvPr/>
        </p:nvCxnSpPr>
        <p:spPr>
          <a:xfrm flipV="1">
            <a:off x="2862616" y="2347329"/>
            <a:ext cx="947631" cy="192154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8058FE-830F-3485-67CB-472986FC6D2D}"/>
              </a:ext>
            </a:extLst>
          </p:cNvPr>
          <p:cNvCxnSpPr>
            <a:cxnSpLocks/>
          </p:cNvCxnSpPr>
          <p:nvPr/>
        </p:nvCxnSpPr>
        <p:spPr>
          <a:xfrm flipH="1" flipV="1">
            <a:off x="3803755" y="2353630"/>
            <a:ext cx="3251802" cy="340208"/>
          </a:xfrm>
          <a:prstGeom prst="line">
            <a:avLst/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7A8937-2494-D9CF-9256-6EF6A390DEE7}"/>
              </a:ext>
            </a:extLst>
          </p:cNvPr>
          <p:cNvCxnSpPr/>
          <p:nvPr/>
        </p:nvCxnSpPr>
        <p:spPr>
          <a:xfrm flipV="1">
            <a:off x="2726312" y="4955591"/>
            <a:ext cx="0" cy="51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BFF88-F4E7-EFDA-4989-B5F324C39120}"/>
              </a:ext>
            </a:extLst>
          </p:cNvPr>
          <p:cNvCxnSpPr>
            <a:cxnSpLocks/>
          </p:cNvCxnSpPr>
          <p:nvPr/>
        </p:nvCxnSpPr>
        <p:spPr>
          <a:xfrm>
            <a:off x="2732803" y="4867388"/>
            <a:ext cx="155774" cy="28350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ABCAB-FAE8-AC1D-B7BF-1AA865F9E808}"/>
              </a:ext>
            </a:extLst>
          </p:cNvPr>
          <p:cNvCxnSpPr>
            <a:cxnSpLocks/>
          </p:cNvCxnSpPr>
          <p:nvPr/>
        </p:nvCxnSpPr>
        <p:spPr>
          <a:xfrm>
            <a:off x="2888577" y="5150895"/>
            <a:ext cx="467325" cy="25830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A2BD65-8DAC-1760-98C5-DE150E1F9C78}"/>
              </a:ext>
            </a:extLst>
          </p:cNvPr>
          <p:cNvCxnSpPr>
            <a:cxnSpLocks/>
          </p:cNvCxnSpPr>
          <p:nvPr/>
        </p:nvCxnSpPr>
        <p:spPr>
          <a:xfrm flipV="1">
            <a:off x="3355902" y="4747685"/>
            <a:ext cx="720459" cy="66781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725C86F-0145-7CAC-DF10-D56033DE7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690" y="3559528"/>
            <a:ext cx="3488644" cy="20228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9835BE-1DB3-3E85-68E9-44BDA3821A7F}"/>
                  </a:ext>
                </a:extLst>
              </p:cNvPr>
              <p:cNvSpPr txBox="1"/>
              <p:nvPr/>
            </p:nvSpPr>
            <p:spPr>
              <a:xfrm>
                <a:off x="5328356" y="5667022"/>
                <a:ext cx="362373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2727EB"/>
                    </a:solidFill>
                  </a:rPr>
                  <a:t>New PCS magnets minimize the particles emitted @near 0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2727E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600" dirty="0">
                    <a:solidFill>
                      <a:srgbClr val="2727EB"/>
                    </a:solidFill>
                  </a:rPr>
                  <a:t> to enter HES and HKS, maintaining high yield while significantly reducing accidental background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9835BE-1DB3-3E85-68E9-44BDA3821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356" y="5667022"/>
                <a:ext cx="3623733" cy="1077218"/>
              </a:xfrm>
              <a:prstGeom prst="rect">
                <a:avLst/>
              </a:prstGeom>
              <a:blipFill>
                <a:blip r:embed="rId4"/>
                <a:stretch>
                  <a:fillRect l="-697" t="-2353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EB7F51F-E363-2B0D-3128-43307989A5F3}"/>
              </a:ext>
            </a:extLst>
          </p:cNvPr>
          <p:cNvGrpSpPr/>
          <p:nvPr/>
        </p:nvGrpSpPr>
        <p:grpSpPr>
          <a:xfrm>
            <a:off x="1761068" y="3759200"/>
            <a:ext cx="1947333" cy="942621"/>
            <a:chOff x="1761068" y="3759200"/>
            <a:chExt cx="1947333" cy="94262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E4177EC-C1AD-3645-4DE8-DCF7A8123BB1}"/>
                </a:ext>
              </a:extLst>
            </p:cNvPr>
            <p:cNvSpPr/>
            <p:nvPr/>
          </p:nvSpPr>
          <p:spPr>
            <a:xfrm rot="20563525">
              <a:off x="1761068" y="3759200"/>
              <a:ext cx="1016000" cy="7902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174A2C-E31E-3CD6-95FF-BD1C5040ED24}"/>
                </a:ext>
              </a:extLst>
            </p:cNvPr>
            <p:cNvSpPr/>
            <p:nvPr/>
          </p:nvSpPr>
          <p:spPr>
            <a:xfrm rot="1492225">
              <a:off x="2692401" y="3911600"/>
              <a:ext cx="1016000" cy="7902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1F1222-5E81-BD08-4384-E58A0AE2D574}"/>
              </a:ext>
            </a:extLst>
          </p:cNvPr>
          <p:cNvSpPr txBox="1"/>
          <p:nvPr/>
        </p:nvSpPr>
        <p:spPr>
          <a:xfrm>
            <a:off x="203200" y="5858933"/>
            <a:ext cx="255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Target point: ~11 m downstream from Hall C pivot.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F7D9CE-C475-3BEF-72E9-AA59F459E909}"/>
              </a:ext>
            </a:extLst>
          </p:cNvPr>
          <p:cNvSpPr txBox="1"/>
          <p:nvPr/>
        </p:nvSpPr>
        <p:spPr>
          <a:xfrm>
            <a:off x="8847462" y="6519446"/>
            <a:ext cx="29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133857-FA34-A4E9-4BDA-CA9A93C95AC3}"/>
                  </a:ext>
                </a:extLst>
              </p:cNvPr>
              <p:cNvSpPr txBox="1"/>
              <p:nvPr/>
            </p:nvSpPr>
            <p:spPr>
              <a:xfrm>
                <a:off x="6389511" y="688623"/>
                <a:ext cx="2754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180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between scattering and reaction planes (</a:t>
                </a:r>
                <a:r>
                  <a:rPr lang="en-US" dirty="0" err="1">
                    <a:latin typeface="Symbol" pitchFamily="2" charset="2"/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𝛿𝜃</m:t>
                    </m:r>
                  </m:oMath>
                </a14:m>
                <a:r>
                  <a:rPr lang="en-US" dirty="0"/>
                  <a:t> is dominated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x’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133857-FA34-A4E9-4BDA-CA9A93C9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511" y="688623"/>
                <a:ext cx="2754489" cy="923330"/>
              </a:xfrm>
              <a:prstGeom prst="rect">
                <a:avLst/>
              </a:prstGeom>
              <a:blipFill>
                <a:blip r:embed="rId5"/>
                <a:stretch>
                  <a:fillRect l="-1843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5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830BE-0D71-1B38-4A34-F5E6C074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90" y="2060275"/>
            <a:ext cx="6889043" cy="47977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FA4564-A6A8-7D93-5EB4-435258CD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41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Kinematics For The (e,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e’K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reaction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15FA01-0D11-B1AE-C2CB-5266ADEEA4F8}"/>
                  </a:ext>
                </a:extLst>
              </p:cNvPr>
              <p:cNvSpPr txBox="1"/>
              <p:nvPr/>
            </p:nvSpPr>
            <p:spPr>
              <a:xfrm>
                <a:off x="643467" y="508001"/>
                <a:ext cx="794737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(Beam) = 2.32 GeV (two-pass beam + injector energy)</a:t>
                </a:r>
              </a:p>
              <a:p>
                <a:endParaRPr lang="en-US" sz="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(HES) = 0.744 GeV/</a:t>
                </a:r>
                <a:r>
                  <a:rPr lang="en-US" i="1" dirty="0"/>
                  <a:t>c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 = </a:t>
                </a:r>
                <a:r>
                  <a:rPr lang="en-US" dirty="0"/>
                  <a:t>8.5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(HKS) = 1.2 GeV/</a:t>
                </a:r>
                <a:r>
                  <a:rPr lang="en-US" i="1" dirty="0"/>
                  <a:t>c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err="1"/>
                  <a:t>w.r.t.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i="1" dirty="0"/>
              </a:p>
              <a:p>
                <a:endParaRPr lang="en-US" sz="400" i="1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(HES)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10%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(HKS)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15% </a:t>
                </a:r>
              </a:p>
              <a:p>
                <a:endParaRPr lang="en-US" sz="400" i="1" dirty="0"/>
              </a:p>
              <a:p>
                <a:r>
                  <a:rPr lang="en-US" dirty="0">
                    <a:solidFill>
                      <a:srgbClr val="2727EB"/>
                    </a:solidFill>
                  </a:rPr>
                  <a:t>No configuration change is required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15FA01-0D11-B1AE-C2CB-5266ADEEA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508001"/>
                <a:ext cx="7947378" cy="1384995"/>
              </a:xfrm>
              <a:prstGeom prst="rect">
                <a:avLst/>
              </a:prstGeom>
              <a:blipFill>
                <a:blip r:embed="rId3"/>
                <a:stretch>
                  <a:fillRect l="-638" t="-1802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15FD0A7-C126-BDE0-5824-D56FF86BA63F}"/>
              </a:ext>
            </a:extLst>
          </p:cNvPr>
          <p:cNvSpPr txBox="1"/>
          <p:nvPr/>
        </p:nvSpPr>
        <p:spPr>
          <a:xfrm>
            <a:off x="8847462" y="6519446"/>
            <a:ext cx="29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315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EE8EC6-A115-4F88-6643-92BCCE27FD88}"/>
              </a:ext>
            </a:extLst>
          </p:cNvPr>
          <p:cNvGrpSpPr/>
          <p:nvPr/>
        </p:nvGrpSpPr>
        <p:grpSpPr>
          <a:xfrm>
            <a:off x="677336" y="1439334"/>
            <a:ext cx="7776904" cy="5147733"/>
            <a:chOff x="96253" y="643685"/>
            <a:chExt cx="2526204" cy="18695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87C76C-544E-10B5-37D5-A2E1FF933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53" y="643685"/>
              <a:ext cx="2526204" cy="186957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71A59E-8B9C-079D-DE65-8FFFCC68AA5A}"/>
                </a:ext>
              </a:extLst>
            </p:cNvPr>
            <p:cNvSpPr txBox="1"/>
            <p:nvPr/>
          </p:nvSpPr>
          <p:spPr>
            <a:xfrm>
              <a:off x="1911426" y="989216"/>
              <a:ext cx="704067" cy="13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E05-115, CH</a:t>
              </a:r>
              <a:r>
                <a:rPr lang="en-US" b="1" baseline="-25000" dirty="0"/>
                <a:t>2</a:t>
              </a:r>
              <a:r>
                <a:rPr lang="en-US" b="1" dirty="0"/>
                <a:t> Target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CB41700-23CE-6086-501B-0C53930A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312"/>
            <a:ext cx="9144000" cy="4741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Precise Absolute Mass Calibration For The (e,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e’K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reaction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C47FC7-85D2-2B45-3B64-5F20C6BC6B5D}"/>
                  </a:ext>
                </a:extLst>
              </p:cNvPr>
              <p:cNvSpPr txBox="1"/>
              <p:nvPr/>
            </p:nvSpPr>
            <p:spPr>
              <a:xfrm>
                <a:off x="925689" y="677334"/>
                <a:ext cx="75635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Goal: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≤± 50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and missing mass resolution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800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(FWHM)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C47FC7-85D2-2B45-3B64-5F20C6BC6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9" y="677334"/>
                <a:ext cx="7563556" cy="400110"/>
              </a:xfrm>
              <a:prstGeom prst="rect">
                <a:avLst/>
              </a:prstGeom>
              <a:blipFill>
                <a:blip r:embed="rId3"/>
                <a:stretch>
                  <a:fillRect l="-838" t="-9375" r="-100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C32A710-E12F-135F-D71C-F4ADDF28762D}"/>
              </a:ext>
            </a:extLst>
          </p:cNvPr>
          <p:cNvSpPr txBox="1"/>
          <p:nvPr/>
        </p:nvSpPr>
        <p:spPr>
          <a:xfrm>
            <a:off x="8847462" y="6519446"/>
            <a:ext cx="29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6599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A32C6C-8359-AA55-BB1F-103FBB13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41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Layout of The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Spectrometer System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51F61-96C4-7CC1-C6E1-21EFDF39E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9" y="666044"/>
            <a:ext cx="6725618" cy="5376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198E48-8BD5-2943-BBA9-5EE03A05F20A}"/>
              </a:ext>
            </a:extLst>
          </p:cNvPr>
          <p:cNvSpPr txBox="1"/>
          <p:nvPr/>
        </p:nvSpPr>
        <p:spPr>
          <a:xfrm>
            <a:off x="1278916" y="1027418"/>
            <a:ext cx="1140690" cy="430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HES (e’)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6D336-3B5B-7326-B721-F69FAB2DC006}"/>
              </a:ext>
            </a:extLst>
          </p:cNvPr>
          <p:cNvSpPr txBox="1"/>
          <p:nvPr/>
        </p:nvSpPr>
        <p:spPr>
          <a:xfrm>
            <a:off x="4925014" y="1473704"/>
            <a:ext cx="1304471" cy="430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HKS (K</a:t>
            </a:r>
            <a:r>
              <a:rPr lang="en-US" b="1" baseline="30000" dirty="0"/>
              <a:t>+</a:t>
            </a:r>
            <a:r>
              <a:rPr lang="en-US" b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B7184-5751-FE78-469F-843DA0DBC9C1}"/>
              </a:ext>
            </a:extLst>
          </p:cNvPr>
          <p:cNvSpPr txBox="1"/>
          <p:nvPr/>
        </p:nvSpPr>
        <p:spPr>
          <a:xfrm>
            <a:off x="3853370" y="5711855"/>
            <a:ext cx="1412141" cy="430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Enge</a:t>
            </a:r>
            <a:r>
              <a:rPr lang="en-US" b="1" dirty="0"/>
              <a:t> (</a:t>
            </a:r>
            <a:r>
              <a:rPr lang="en-US" b="1" dirty="0">
                <a:sym typeface="Symbol"/>
              </a:rPr>
              <a:t></a:t>
            </a:r>
            <a:r>
              <a:rPr lang="en-US" b="1" baseline="30000" dirty="0">
                <a:sym typeface="Symbol"/>
              </a:rPr>
              <a:t>-</a:t>
            </a:r>
            <a:r>
              <a:rPr lang="en-US" b="1" dirty="0">
                <a:sym typeface="Symbol"/>
              </a:rPr>
              <a:t>)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7DBC9-3C36-53AC-0E3B-EFB6CD52D675}"/>
              </a:ext>
            </a:extLst>
          </p:cNvPr>
          <p:cNvSpPr txBox="1"/>
          <p:nvPr/>
        </p:nvSpPr>
        <p:spPr>
          <a:xfrm>
            <a:off x="993648" y="3802334"/>
            <a:ext cx="1267982" cy="340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PCS Magnet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AA8EF-FE5B-7752-D7FD-C4AC210C34A1}"/>
              </a:ext>
            </a:extLst>
          </p:cNvPr>
          <p:cNvSpPr txBox="1"/>
          <p:nvPr/>
        </p:nvSpPr>
        <p:spPr>
          <a:xfrm>
            <a:off x="3397383" y="4268974"/>
            <a:ext cx="1274752" cy="340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PCS Magnet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8BA98-5D90-A409-41F7-4D427D8A9CED}"/>
              </a:ext>
            </a:extLst>
          </p:cNvPr>
          <p:cNvSpPr txBox="1"/>
          <p:nvPr/>
        </p:nvSpPr>
        <p:spPr>
          <a:xfrm>
            <a:off x="1137634" y="4584448"/>
            <a:ext cx="1611516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Target Chamber</a:t>
            </a:r>
          </a:p>
          <a:p>
            <a:pPr algn="ctr"/>
            <a:r>
              <a:rPr lang="en-US" sz="1200" b="1" baseline="36000" dirty="0">
                <a:solidFill>
                  <a:srgbClr val="C00000"/>
                </a:solidFill>
              </a:rPr>
              <a:t>6</a:t>
            </a:r>
            <a:r>
              <a:rPr lang="en-US" sz="1200" b="1" dirty="0">
                <a:solidFill>
                  <a:srgbClr val="C00000"/>
                </a:solidFill>
              </a:rPr>
              <a:t>Li, </a:t>
            </a:r>
            <a:r>
              <a:rPr lang="en-US" sz="1200" b="1" baseline="36000" dirty="0">
                <a:solidFill>
                  <a:srgbClr val="C00000"/>
                </a:solidFill>
              </a:rPr>
              <a:t>9</a:t>
            </a:r>
            <a:r>
              <a:rPr lang="en-US" sz="1200" b="1" dirty="0">
                <a:solidFill>
                  <a:srgbClr val="C00000"/>
                </a:solidFill>
              </a:rPr>
              <a:t>Be, </a:t>
            </a:r>
            <a:r>
              <a:rPr lang="en-US" sz="1200" b="1" baseline="36000" dirty="0">
                <a:solidFill>
                  <a:srgbClr val="C00000"/>
                </a:solidFill>
              </a:rPr>
              <a:t>11</a:t>
            </a:r>
            <a:r>
              <a:rPr lang="en-US" sz="1200" b="1" dirty="0">
                <a:solidFill>
                  <a:srgbClr val="C00000"/>
                </a:solidFill>
              </a:rPr>
              <a:t>B, </a:t>
            </a:r>
            <a:r>
              <a:rPr lang="en-US" sz="1200" b="1" baseline="36000" dirty="0">
                <a:solidFill>
                  <a:srgbClr val="C00000"/>
                </a:solidFill>
              </a:rPr>
              <a:t>12</a:t>
            </a:r>
            <a:r>
              <a:rPr lang="en-US" sz="1200" b="1" dirty="0">
                <a:solidFill>
                  <a:srgbClr val="C00000"/>
                </a:solidFill>
              </a:rPr>
              <a:t>C, </a:t>
            </a:r>
            <a:r>
              <a:rPr lang="en-US" sz="1200" b="1" baseline="36000" dirty="0">
                <a:solidFill>
                  <a:srgbClr val="C00000"/>
                </a:solidFill>
              </a:rPr>
              <a:t>27</a:t>
            </a:r>
            <a:r>
              <a:rPr lang="en-US" sz="1200" b="1" dirty="0">
                <a:solidFill>
                  <a:srgbClr val="C00000"/>
                </a:solidFill>
              </a:rPr>
              <a:t>Al, </a:t>
            </a:r>
          </a:p>
          <a:p>
            <a:pPr algn="ctr"/>
            <a:r>
              <a:rPr lang="en-US" sz="1200" b="1" baseline="36000" dirty="0">
                <a:solidFill>
                  <a:srgbClr val="C00000"/>
                </a:solidFill>
              </a:rPr>
              <a:t>40</a:t>
            </a:r>
            <a:r>
              <a:rPr lang="en-US" sz="1200" b="1" dirty="0">
                <a:solidFill>
                  <a:srgbClr val="C00000"/>
                </a:solidFill>
              </a:rPr>
              <a:t>Ca, </a:t>
            </a:r>
            <a:r>
              <a:rPr lang="en-US" sz="1200" b="1" baseline="36000" dirty="0">
                <a:solidFill>
                  <a:srgbClr val="C00000"/>
                </a:solidFill>
              </a:rPr>
              <a:t>48</a:t>
            </a:r>
            <a:r>
              <a:rPr lang="en-US" sz="1200" b="1" dirty="0">
                <a:solidFill>
                  <a:srgbClr val="C00000"/>
                </a:solidFill>
              </a:rPr>
              <a:t>Ca, </a:t>
            </a:r>
          </a:p>
          <a:p>
            <a:pPr algn="ctr"/>
            <a:r>
              <a:rPr lang="en-US" sz="1200" b="1" baseline="36000" dirty="0">
                <a:solidFill>
                  <a:srgbClr val="C00000"/>
                </a:solidFill>
              </a:rPr>
              <a:t>208</a:t>
            </a:r>
            <a:r>
              <a:rPr lang="en-US" sz="1200" b="1" dirty="0">
                <a:solidFill>
                  <a:srgbClr val="C00000"/>
                </a:solidFill>
              </a:rPr>
              <a:t>Pb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Solid target only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F9AFEB-3BA1-7C60-7792-5DEA1593308D}"/>
              </a:ext>
            </a:extLst>
          </p:cNvPr>
          <p:cNvCxnSpPr/>
          <p:nvPr/>
        </p:nvCxnSpPr>
        <p:spPr>
          <a:xfrm flipV="1">
            <a:off x="2728554" y="5386100"/>
            <a:ext cx="0" cy="11501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F2CC12-2D7A-7380-3269-7537D372CEF9}"/>
              </a:ext>
            </a:extLst>
          </p:cNvPr>
          <p:cNvCxnSpPr>
            <a:cxnSpLocks/>
          </p:cNvCxnSpPr>
          <p:nvPr/>
        </p:nvCxnSpPr>
        <p:spPr>
          <a:xfrm flipH="1" flipV="1">
            <a:off x="2615972" y="4092470"/>
            <a:ext cx="116832" cy="774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28555-57E7-D7AD-D555-53A2699EAB5C}"/>
              </a:ext>
            </a:extLst>
          </p:cNvPr>
          <p:cNvCxnSpPr>
            <a:cxnSpLocks/>
          </p:cNvCxnSpPr>
          <p:nvPr/>
        </p:nvCxnSpPr>
        <p:spPr>
          <a:xfrm>
            <a:off x="270934" y="1454730"/>
            <a:ext cx="1858241" cy="854798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AD99B4-20FD-BB26-DE7E-48BE74F6BEE3}"/>
              </a:ext>
            </a:extLst>
          </p:cNvPr>
          <p:cNvCxnSpPr/>
          <p:nvPr/>
        </p:nvCxnSpPr>
        <p:spPr>
          <a:xfrm flipH="1" flipV="1">
            <a:off x="2122684" y="2303229"/>
            <a:ext cx="493288" cy="17955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5DA320-C713-AA52-D5FA-EE30C64DDBFA}"/>
              </a:ext>
            </a:extLst>
          </p:cNvPr>
          <p:cNvCxnSpPr/>
          <p:nvPr/>
        </p:nvCxnSpPr>
        <p:spPr>
          <a:xfrm flipV="1">
            <a:off x="2732803" y="4262574"/>
            <a:ext cx="129812" cy="60481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33A655-B9D7-2C3E-A9D8-F24EF8A3C6CB}"/>
              </a:ext>
            </a:extLst>
          </p:cNvPr>
          <p:cNvCxnSpPr>
            <a:cxnSpLocks/>
          </p:cNvCxnSpPr>
          <p:nvPr/>
        </p:nvCxnSpPr>
        <p:spPr>
          <a:xfrm flipV="1">
            <a:off x="2862616" y="2347329"/>
            <a:ext cx="947631" cy="192154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54A7EA-6B28-9381-D1ED-0B9D24C72569}"/>
              </a:ext>
            </a:extLst>
          </p:cNvPr>
          <p:cNvCxnSpPr>
            <a:cxnSpLocks/>
          </p:cNvCxnSpPr>
          <p:nvPr/>
        </p:nvCxnSpPr>
        <p:spPr>
          <a:xfrm flipH="1" flipV="1">
            <a:off x="3803755" y="2353630"/>
            <a:ext cx="3251802" cy="340208"/>
          </a:xfrm>
          <a:prstGeom prst="line">
            <a:avLst/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F3E018-4A5F-774F-E84B-9AC4A3EE6C71}"/>
              </a:ext>
            </a:extLst>
          </p:cNvPr>
          <p:cNvCxnSpPr/>
          <p:nvPr/>
        </p:nvCxnSpPr>
        <p:spPr>
          <a:xfrm flipV="1">
            <a:off x="2726312" y="4955591"/>
            <a:ext cx="0" cy="51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333A4C-CA54-B37C-18E1-5FFCB0733EDF}"/>
              </a:ext>
            </a:extLst>
          </p:cNvPr>
          <p:cNvCxnSpPr>
            <a:cxnSpLocks/>
          </p:cNvCxnSpPr>
          <p:nvPr/>
        </p:nvCxnSpPr>
        <p:spPr>
          <a:xfrm>
            <a:off x="2732803" y="4867388"/>
            <a:ext cx="155774" cy="28350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0CD8CB-D210-5BE9-5ACC-16524BBD9AE3}"/>
              </a:ext>
            </a:extLst>
          </p:cNvPr>
          <p:cNvCxnSpPr>
            <a:cxnSpLocks/>
          </p:cNvCxnSpPr>
          <p:nvPr/>
        </p:nvCxnSpPr>
        <p:spPr>
          <a:xfrm>
            <a:off x="2888577" y="5150895"/>
            <a:ext cx="467325" cy="25830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DE3CA1-30F6-6502-4893-9D61508C7C6A}"/>
              </a:ext>
            </a:extLst>
          </p:cNvPr>
          <p:cNvCxnSpPr>
            <a:cxnSpLocks/>
          </p:cNvCxnSpPr>
          <p:nvPr/>
        </p:nvCxnSpPr>
        <p:spPr>
          <a:xfrm flipV="1">
            <a:off x="3355902" y="4747685"/>
            <a:ext cx="720459" cy="66781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0AD4F14-CA84-7B29-2577-B5C2260A28A7}"/>
              </a:ext>
            </a:extLst>
          </p:cNvPr>
          <p:cNvSpPr txBox="1"/>
          <p:nvPr/>
        </p:nvSpPr>
        <p:spPr>
          <a:xfrm>
            <a:off x="8847462" y="6519446"/>
            <a:ext cx="29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5EFBF1-A28D-C421-521B-4CA59E6FEC5B}"/>
                  </a:ext>
                </a:extLst>
              </p:cNvPr>
              <p:cNvSpPr txBox="1"/>
              <p:nvPr/>
            </p:nvSpPr>
            <p:spPr>
              <a:xfrm>
                <a:off x="3465690" y="496711"/>
                <a:ext cx="5554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Decay pion spectroscopy from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</a:rPr>
                  <a:t>The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) coincidence gates on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production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5EFBF1-A28D-C421-521B-4CA59E6FE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690" y="496711"/>
                <a:ext cx="5554132" cy="707886"/>
              </a:xfrm>
              <a:prstGeom prst="rect">
                <a:avLst/>
              </a:prstGeom>
              <a:blipFill>
                <a:blip r:embed="rId3"/>
                <a:stretch>
                  <a:fillRect l="-1370" t="-344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26D9F65E-E144-4CCF-3BF3-C41F8095D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11" y="3285570"/>
            <a:ext cx="4075289" cy="3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B6CA13-FB1D-C08F-8414-D16B6DC9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41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Layout of The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Spectrometer System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4D080-7A2C-D059-B004-288B6FDE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9" y="666044"/>
            <a:ext cx="6725618" cy="5376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DE5672-931C-9B54-496F-B7E0742344EC}"/>
              </a:ext>
            </a:extLst>
          </p:cNvPr>
          <p:cNvSpPr txBox="1"/>
          <p:nvPr/>
        </p:nvSpPr>
        <p:spPr>
          <a:xfrm>
            <a:off x="1278916" y="1027418"/>
            <a:ext cx="1140690" cy="430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HES (e’)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B1065-F3FB-7CC5-7BA8-C728CBC9A757}"/>
              </a:ext>
            </a:extLst>
          </p:cNvPr>
          <p:cNvSpPr txBox="1"/>
          <p:nvPr/>
        </p:nvSpPr>
        <p:spPr>
          <a:xfrm>
            <a:off x="4925014" y="1473704"/>
            <a:ext cx="1304471" cy="430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HKS (K</a:t>
            </a:r>
            <a:r>
              <a:rPr lang="en-US" b="1" baseline="30000" dirty="0"/>
              <a:t>+</a:t>
            </a:r>
            <a:r>
              <a:rPr lang="en-US" b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D92C7-35C0-D92F-969F-F876B6C3F16E}"/>
              </a:ext>
            </a:extLst>
          </p:cNvPr>
          <p:cNvSpPr txBox="1"/>
          <p:nvPr/>
        </p:nvSpPr>
        <p:spPr>
          <a:xfrm>
            <a:off x="3853370" y="5711855"/>
            <a:ext cx="1412141" cy="430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Enge</a:t>
            </a:r>
            <a:r>
              <a:rPr lang="en-US" b="1" dirty="0"/>
              <a:t> (</a:t>
            </a:r>
            <a:r>
              <a:rPr lang="en-US" b="1" dirty="0">
                <a:sym typeface="Symbol"/>
              </a:rPr>
              <a:t></a:t>
            </a:r>
            <a:r>
              <a:rPr lang="en-US" b="1" baseline="30000" dirty="0">
                <a:sym typeface="Symbol"/>
              </a:rPr>
              <a:t>-</a:t>
            </a:r>
            <a:r>
              <a:rPr lang="en-US" b="1" dirty="0">
                <a:sym typeface="Symbol"/>
              </a:rPr>
              <a:t>)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E8A86-40A6-D8BD-3E93-28576BCDB77F}"/>
              </a:ext>
            </a:extLst>
          </p:cNvPr>
          <p:cNvSpPr txBox="1"/>
          <p:nvPr/>
        </p:nvSpPr>
        <p:spPr>
          <a:xfrm>
            <a:off x="993648" y="3802334"/>
            <a:ext cx="1267982" cy="340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PCS Magnet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3A1DD-40B2-614A-DF66-990D5DF5F055}"/>
              </a:ext>
            </a:extLst>
          </p:cNvPr>
          <p:cNvSpPr txBox="1"/>
          <p:nvPr/>
        </p:nvSpPr>
        <p:spPr>
          <a:xfrm>
            <a:off x="3397383" y="4268974"/>
            <a:ext cx="1274752" cy="340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PCS Magnet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D7193-6C00-C67E-F334-7D388D078778}"/>
              </a:ext>
            </a:extLst>
          </p:cNvPr>
          <p:cNvSpPr txBox="1"/>
          <p:nvPr/>
        </p:nvSpPr>
        <p:spPr>
          <a:xfrm>
            <a:off x="1137634" y="4584448"/>
            <a:ext cx="1611516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Target Chamber</a:t>
            </a:r>
          </a:p>
          <a:p>
            <a:pPr algn="ctr"/>
            <a:r>
              <a:rPr lang="en-US" sz="1200" b="1" baseline="36000" dirty="0">
                <a:solidFill>
                  <a:srgbClr val="C00000"/>
                </a:solidFill>
              </a:rPr>
              <a:t>6</a:t>
            </a:r>
            <a:r>
              <a:rPr lang="en-US" sz="1200" b="1" dirty="0">
                <a:solidFill>
                  <a:srgbClr val="C00000"/>
                </a:solidFill>
              </a:rPr>
              <a:t>Li, </a:t>
            </a:r>
            <a:r>
              <a:rPr lang="en-US" sz="1200" b="1" baseline="36000" dirty="0">
                <a:solidFill>
                  <a:srgbClr val="C00000"/>
                </a:solidFill>
              </a:rPr>
              <a:t>9</a:t>
            </a:r>
            <a:r>
              <a:rPr lang="en-US" sz="1200" b="1" dirty="0">
                <a:solidFill>
                  <a:srgbClr val="C00000"/>
                </a:solidFill>
              </a:rPr>
              <a:t>Be, </a:t>
            </a:r>
            <a:r>
              <a:rPr lang="en-US" sz="1200" b="1" baseline="36000" dirty="0">
                <a:solidFill>
                  <a:srgbClr val="C00000"/>
                </a:solidFill>
              </a:rPr>
              <a:t>11</a:t>
            </a:r>
            <a:r>
              <a:rPr lang="en-US" sz="1200" b="1" dirty="0">
                <a:solidFill>
                  <a:srgbClr val="C00000"/>
                </a:solidFill>
              </a:rPr>
              <a:t>B, </a:t>
            </a:r>
            <a:r>
              <a:rPr lang="en-US" sz="1200" b="1" baseline="36000" dirty="0">
                <a:solidFill>
                  <a:srgbClr val="C00000"/>
                </a:solidFill>
              </a:rPr>
              <a:t>12</a:t>
            </a:r>
            <a:r>
              <a:rPr lang="en-US" sz="1200" b="1" dirty="0">
                <a:solidFill>
                  <a:srgbClr val="C00000"/>
                </a:solidFill>
              </a:rPr>
              <a:t>C, </a:t>
            </a:r>
            <a:r>
              <a:rPr lang="en-US" sz="1200" b="1" baseline="36000" dirty="0">
                <a:solidFill>
                  <a:srgbClr val="C00000"/>
                </a:solidFill>
              </a:rPr>
              <a:t>27</a:t>
            </a:r>
            <a:r>
              <a:rPr lang="en-US" sz="1200" b="1" dirty="0">
                <a:solidFill>
                  <a:srgbClr val="C00000"/>
                </a:solidFill>
              </a:rPr>
              <a:t>Al, </a:t>
            </a:r>
          </a:p>
          <a:p>
            <a:pPr algn="ctr"/>
            <a:r>
              <a:rPr lang="en-US" sz="1200" b="1" baseline="36000" dirty="0">
                <a:solidFill>
                  <a:srgbClr val="C00000"/>
                </a:solidFill>
              </a:rPr>
              <a:t>40</a:t>
            </a:r>
            <a:r>
              <a:rPr lang="en-US" sz="1200" b="1" dirty="0">
                <a:solidFill>
                  <a:srgbClr val="C00000"/>
                </a:solidFill>
              </a:rPr>
              <a:t>Ca, </a:t>
            </a:r>
            <a:r>
              <a:rPr lang="en-US" sz="1200" b="1" baseline="36000" dirty="0">
                <a:solidFill>
                  <a:srgbClr val="C00000"/>
                </a:solidFill>
              </a:rPr>
              <a:t>48</a:t>
            </a:r>
            <a:r>
              <a:rPr lang="en-US" sz="1200" b="1" dirty="0">
                <a:solidFill>
                  <a:srgbClr val="C00000"/>
                </a:solidFill>
              </a:rPr>
              <a:t>Ca, </a:t>
            </a:r>
          </a:p>
          <a:p>
            <a:pPr algn="ctr"/>
            <a:r>
              <a:rPr lang="en-US" sz="1200" b="1" baseline="36000" dirty="0">
                <a:solidFill>
                  <a:srgbClr val="C00000"/>
                </a:solidFill>
              </a:rPr>
              <a:t>208</a:t>
            </a:r>
            <a:r>
              <a:rPr lang="en-US" sz="1200" b="1" dirty="0">
                <a:solidFill>
                  <a:srgbClr val="C00000"/>
                </a:solidFill>
              </a:rPr>
              <a:t>Pb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Solid target only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5CBA49-BFA2-2752-17CE-1ECEC45A4FDB}"/>
              </a:ext>
            </a:extLst>
          </p:cNvPr>
          <p:cNvCxnSpPr/>
          <p:nvPr/>
        </p:nvCxnSpPr>
        <p:spPr>
          <a:xfrm flipV="1">
            <a:off x="2728554" y="5386100"/>
            <a:ext cx="0" cy="11501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FA9439-6560-6FE1-6950-EC95B6B72A0C}"/>
              </a:ext>
            </a:extLst>
          </p:cNvPr>
          <p:cNvCxnSpPr>
            <a:cxnSpLocks/>
          </p:cNvCxnSpPr>
          <p:nvPr/>
        </p:nvCxnSpPr>
        <p:spPr>
          <a:xfrm flipH="1" flipV="1">
            <a:off x="2615972" y="4092470"/>
            <a:ext cx="116832" cy="774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B60606-86C0-DD52-4DC0-3BC5C4065BD2}"/>
              </a:ext>
            </a:extLst>
          </p:cNvPr>
          <p:cNvCxnSpPr>
            <a:cxnSpLocks/>
          </p:cNvCxnSpPr>
          <p:nvPr/>
        </p:nvCxnSpPr>
        <p:spPr>
          <a:xfrm>
            <a:off x="270934" y="1454730"/>
            <a:ext cx="1858241" cy="854798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AB25FE-1A22-C5E7-1BBC-0D7D61F93F25}"/>
              </a:ext>
            </a:extLst>
          </p:cNvPr>
          <p:cNvCxnSpPr/>
          <p:nvPr/>
        </p:nvCxnSpPr>
        <p:spPr>
          <a:xfrm flipH="1" flipV="1">
            <a:off x="2122684" y="2303229"/>
            <a:ext cx="493288" cy="17955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0B56E2-85D0-56B5-0694-376E8F6C6889}"/>
              </a:ext>
            </a:extLst>
          </p:cNvPr>
          <p:cNvCxnSpPr/>
          <p:nvPr/>
        </p:nvCxnSpPr>
        <p:spPr>
          <a:xfrm flipV="1">
            <a:off x="2732803" y="4262574"/>
            <a:ext cx="129812" cy="60481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64F853-6551-4C06-0E0D-68292A42223D}"/>
              </a:ext>
            </a:extLst>
          </p:cNvPr>
          <p:cNvCxnSpPr>
            <a:cxnSpLocks/>
          </p:cNvCxnSpPr>
          <p:nvPr/>
        </p:nvCxnSpPr>
        <p:spPr>
          <a:xfrm flipV="1">
            <a:off x="2862616" y="2347329"/>
            <a:ext cx="947631" cy="192154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B9CA75-4F9F-DCBB-1325-B9F1EEA87F66}"/>
              </a:ext>
            </a:extLst>
          </p:cNvPr>
          <p:cNvCxnSpPr>
            <a:cxnSpLocks/>
          </p:cNvCxnSpPr>
          <p:nvPr/>
        </p:nvCxnSpPr>
        <p:spPr>
          <a:xfrm flipH="1" flipV="1">
            <a:off x="3803755" y="2353630"/>
            <a:ext cx="3251802" cy="340208"/>
          </a:xfrm>
          <a:prstGeom prst="line">
            <a:avLst/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21DFAC-BA35-F9E3-5765-3EEEF3E3F1A4}"/>
              </a:ext>
            </a:extLst>
          </p:cNvPr>
          <p:cNvCxnSpPr/>
          <p:nvPr/>
        </p:nvCxnSpPr>
        <p:spPr>
          <a:xfrm flipV="1">
            <a:off x="2726312" y="4955591"/>
            <a:ext cx="0" cy="51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183CD7-27BB-2273-04DE-C0448AF777E8}"/>
              </a:ext>
            </a:extLst>
          </p:cNvPr>
          <p:cNvCxnSpPr>
            <a:cxnSpLocks/>
          </p:cNvCxnSpPr>
          <p:nvPr/>
        </p:nvCxnSpPr>
        <p:spPr>
          <a:xfrm>
            <a:off x="2732803" y="4867388"/>
            <a:ext cx="155774" cy="28350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EF9AFD-8043-3273-0860-729EBE573BB0}"/>
              </a:ext>
            </a:extLst>
          </p:cNvPr>
          <p:cNvCxnSpPr>
            <a:cxnSpLocks/>
          </p:cNvCxnSpPr>
          <p:nvPr/>
        </p:nvCxnSpPr>
        <p:spPr>
          <a:xfrm>
            <a:off x="2888577" y="5150895"/>
            <a:ext cx="467325" cy="25830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8C2F82-D8CE-A2EF-1E82-C1CD5448BEB2}"/>
              </a:ext>
            </a:extLst>
          </p:cNvPr>
          <p:cNvCxnSpPr>
            <a:cxnSpLocks/>
          </p:cNvCxnSpPr>
          <p:nvPr/>
        </p:nvCxnSpPr>
        <p:spPr>
          <a:xfrm flipV="1">
            <a:off x="3355902" y="4747685"/>
            <a:ext cx="720459" cy="66781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C3CFBF0-BFF1-26EF-3A85-66687E47E57C}"/>
              </a:ext>
            </a:extLst>
          </p:cNvPr>
          <p:cNvSpPr txBox="1"/>
          <p:nvPr/>
        </p:nvSpPr>
        <p:spPr>
          <a:xfrm>
            <a:off x="8847462" y="6519446"/>
            <a:ext cx="29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273E6D-B76A-F7E0-A68A-DBAB40D9AEB9}"/>
                  </a:ext>
                </a:extLst>
              </p:cNvPr>
              <p:cNvSpPr txBox="1"/>
              <p:nvPr/>
            </p:nvSpPr>
            <p:spPr>
              <a:xfrm>
                <a:off x="3465690" y="496711"/>
                <a:ext cx="5554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Decay pion spectroscopy from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</a:rPr>
                  <a:t>The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) coincidence gates on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production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273E6D-B76A-F7E0-A68A-DBAB40D9A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690" y="496711"/>
                <a:ext cx="5554132" cy="707886"/>
              </a:xfrm>
              <a:prstGeom prst="rect">
                <a:avLst/>
              </a:prstGeom>
              <a:blipFill>
                <a:blip r:embed="rId3"/>
                <a:stretch>
                  <a:fillRect l="-1370" t="-344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34A0CA52-B202-F879-71F6-1F959BCAE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867" y="4560711"/>
            <a:ext cx="3928533" cy="18816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3D52A48-1F1E-E369-486C-9E28FFB6C7C6}"/>
              </a:ext>
            </a:extLst>
          </p:cNvPr>
          <p:cNvSpPr txBox="1"/>
          <p:nvPr/>
        </p:nvSpPr>
        <p:spPr>
          <a:xfrm>
            <a:off x="5119514" y="3832576"/>
            <a:ext cx="390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Precise momentum calibration by an Alpha source</a:t>
            </a:r>
          </a:p>
        </p:txBody>
      </p:sp>
    </p:spTree>
    <p:extLst>
      <p:ext uri="{BB962C8B-B14F-4D97-AF65-F5344CB8AC3E}">
        <p14:creationId xmlns:p14="http://schemas.microsoft.com/office/powerpoint/2010/main" val="13023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D9A0DD-6854-AA1C-A34D-55500E58C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22" y="770517"/>
            <a:ext cx="7772400" cy="51363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C9A326-E6EF-3ABB-8E64-B798A301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312"/>
            <a:ext cx="9144000" cy="4741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Calibration by Alpha Source –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Scan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4DCAED-2471-FDA6-D8F5-2266E9548075}"/>
                  </a:ext>
                </a:extLst>
              </p:cNvPr>
              <p:cNvSpPr txBox="1"/>
              <p:nvPr/>
            </p:nvSpPr>
            <p:spPr>
              <a:xfrm>
                <a:off x="609600" y="6016977"/>
                <a:ext cx="7879644" cy="38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Goal:  A momentum resolution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100 – 130 keV (FWHM)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4DCAED-2471-FDA6-D8F5-2266E9548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16977"/>
                <a:ext cx="7879644" cy="383823"/>
              </a:xfrm>
              <a:prstGeom prst="rect">
                <a:avLst/>
              </a:prstGeom>
              <a:blipFill>
                <a:blip r:embed="rId3"/>
                <a:stretch>
                  <a:fillRect l="-644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429F85-FF5E-1452-C8B7-07AA6B46BE86}"/>
              </a:ext>
            </a:extLst>
          </p:cNvPr>
          <p:cNvSpPr txBox="1"/>
          <p:nvPr/>
        </p:nvSpPr>
        <p:spPr>
          <a:xfrm>
            <a:off x="8847462" y="6519446"/>
            <a:ext cx="29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257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62088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067" y="900256"/>
                <a:ext cx="8703734" cy="5342499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/>
                  <a:t>Both beam energy spread (measured by SLI) and stability (controlled by FFB lock) are preferred to be at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 ×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level. The acceptable level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 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400" dirty="0"/>
                  <a:t>. This will enable us to reach the missing mass resolution at the level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600 keV (FWHM). 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/>
                  <a:t>Hall C designers/engineers have done a great job in designing and preparing all supporting structures, platforms, shielding bunkers, cable routes and pre- and post-beam lines; evaluating and preparing PS’s and LCW; and investigating the stray field and studying beam tuning power.  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/>
                  <a:t>Detector preparation is ongoing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/>
                  <a:t>We are looking forward a successful run of these five experiments.</a:t>
                </a: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7" y="900256"/>
                <a:ext cx="8703734" cy="5342499"/>
              </a:xfrm>
              <a:blipFill>
                <a:blip r:embed="rId2"/>
                <a:stretch>
                  <a:fillRect l="-873" t="-950" r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5D62516-40DA-7FAB-19DA-8E86B093176C}"/>
              </a:ext>
            </a:extLst>
          </p:cNvPr>
          <p:cNvSpPr txBox="1"/>
          <p:nvPr/>
        </p:nvSpPr>
        <p:spPr>
          <a:xfrm>
            <a:off x="8752114" y="6519446"/>
            <a:ext cx="39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44914</TotalTime>
  <Words>606</Words>
  <Application>Microsoft Macintosh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Symbol</vt:lpstr>
      <vt:lpstr>Wingdings</vt:lpstr>
      <vt:lpstr>Office Theme</vt:lpstr>
      <vt:lpstr>PowerPoint Presentation</vt:lpstr>
      <vt:lpstr>Schematic Layout of The Hypernuclear Spectrometer System</vt:lpstr>
      <vt:lpstr>Kinematics For The (e, e’K+) reaction</vt:lpstr>
      <vt:lpstr>Precise Absolute Mass Calibration For The (e, e’K+) reaction</vt:lpstr>
      <vt:lpstr>Schematic Layout of The Hypernuclear Spectrometer System</vt:lpstr>
      <vt:lpstr>Schematic Layout of The Hypernuclear Spectrometer System</vt:lpstr>
      <vt:lpstr>Momentum Calibration by Alpha Source – p Scan</vt:lpstr>
      <vt:lpstr>Summary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P12-10-001:  Study of Light Hypernuclei by Pionic Decay at Jlab Physics Objectives</dc:title>
  <dc:creator>tangl</dc:creator>
  <cp:lastModifiedBy>Liguang Tang</cp:lastModifiedBy>
  <cp:revision>124</cp:revision>
  <dcterms:created xsi:type="dcterms:W3CDTF">2013-06-15T18:49:51Z</dcterms:created>
  <dcterms:modified xsi:type="dcterms:W3CDTF">2025-05-12T20:39:48Z</dcterms:modified>
</cp:coreProperties>
</file>