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0" r:id="rId4"/>
    <p:sldId id="262" r:id="rId5"/>
    <p:sldId id="272" r:id="rId6"/>
    <p:sldId id="263" r:id="rId7"/>
    <p:sldId id="271" r:id="rId8"/>
    <p:sldId id="264" r:id="rId9"/>
    <p:sldId id="273" r:id="rId10"/>
    <p:sldId id="278" r:id="rId11"/>
    <p:sldId id="286" r:id="rId12"/>
    <p:sldId id="276" r:id="rId13"/>
    <p:sldId id="275" r:id="rId14"/>
    <p:sldId id="274" r:id="rId15"/>
    <p:sldId id="280" r:id="rId16"/>
    <p:sldId id="284" r:id="rId17"/>
    <p:sldId id="279" r:id="rId18"/>
    <p:sldId id="283" r:id="rId19"/>
    <p:sldId id="277" r:id="rId20"/>
    <p:sldId id="285" r:id="rId21"/>
    <p:sldId id="26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19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A785D-7094-4A5C-B251-0A5937A21931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07EFF-E292-4EF9-B63F-4C082827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0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BA4B30A-EE50-440F-8F7D-19A49F0FB8E0}" type="datetime1">
              <a:rPr lang="en-US" smtClean="0"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/>
              <a:t>Ravindu Kumaragamage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0CE5-214D-4974-A26A-51352C330AF6}" type="datetime1">
              <a:rPr lang="en-US" smtClean="0"/>
              <a:t>5/16/2025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Ravindu Kumaragamage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6BC-3AA4-4274-B74B-77F67F217B4C}" type="datetime1">
              <a:rPr lang="en-US" smtClean="0"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Ravindu Kumaragamage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BB7F-A931-4773-B2F0-267125D9C333}" type="datetime1">
              <a:rPr lang="en-US" smtClean="0"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Ravindu Kumaragamage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EF65-8B39-4DB2-B0D2-7E9DE98BEA4D}" type="datetime1">
              <a:rPr lang="en-US" smtClean="0"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Ravindu Kumaragamage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C955-6CCC-4A4A-92E2-1227D2AFFD0E}" type="datetime1">
              <a:rPr lang="en-US" smtClean="0"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Ravindu Kumaragamage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F97B-C11D-4A8D-B5B8-5B19C42A202A}" type="datetime1">
              <a:rPr lang="en-US" smtClean="0"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Ravindu Kumaragamage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44FB-D53F-4620-83FC-13DB12909D14}" type="datetime1">
              <a:rPr lang="en-US" smtClean="0"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Ravindu Kumaragamage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B9D6-BAA2-4106-A327-FF2FCC255085}" type="datetime1">
              <a:rPr lang="en-US" smtClean="0"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Ravindu Kumaragamage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1714-A297-4E5B-A65E-724441AD9658}" type="datetime1">
              <a:rPr lang="en-US" smtClean="0"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Ravindu Kumaragamage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EF1A-E76D-445D-951E-E5FE25F8642B}" type="datetime1">
              <a:rPr lang="en-US" smtClean="0"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Ravindu Kumaragamage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EA64-CD68-4F75-973E-17A9D2D362DF}" type="datetime1">
              <a:rPr lang="en-US" smtClean="0"/>
              <a:t>5/16/2025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Ravindu Kumaragamage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5E52-A2DE-4CF9-81A0-44C79EB0F8D0}" type="datetime1">
              <a:rPr lang="en-US" smtClean="0"/>
              <a:t>5/16/2025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Ravindu Kumaragamage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775F-69E7-4F64-9716-B5A0581C8CD6}" type="datetime1">
              <a:rPr lang="en-US" smtClean="0"/>
              <a:t>5/16/2025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Ravindu Kumaragamage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EAEF-8DC9-403F-8EAC-F78D1E011F55}" type="datetime1">
              <a:rPr lang="en-US" smtClean="0"/>
              <a:t>5/16/2025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Ravindu Kumaragamage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499A-6937-45D6-9EA3-507C199626A6}" type="datetime1">
              <a:rPr lang="en-US" smtClean="0"/>
              <a:t>5/16/2025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Ravindu Kumaragamage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80EC-1018-4C7E-8DAE-5223C5BCB168}" type="datetime1">
              <a:rPr lang="en-US" smtClean="0"/>
              <a:t>5/16/2025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Ravindu Kumaragamage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6FE80C-F0D6-4CC9-B051-57EB32CE89D6}" type="datetime1">
              <a:rPr lang="en-US" smtClean="0"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Ravindu Kumaragamage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BA54C-8AC1-B229-8CE8-756B78E09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8800" y="1509237"/>
            <a:ext cx="8061325" cy="2421464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effectLst/>
                <a:latin typeface="Jost"/>
              </a:rPr>
              <a:t>Simulation work on the energy resolution and Sieve Slits for the upcoming </a:t>
            </a:r>
            <a:r>
              <a:rPr lang="en-US" b="1" i="0" dirty="0" err="1">
                <a:effectLst/>
                <a:latin typeface="Jost"/>
              </a:rPr>
              <a:t>hypernuclear</a:t>
            </a:r>
            <a:r>
              <a:rPr lang="en-US" b="1" i="0" dirty="0">
                <a:effectLst/>
                <a:latin typeface="Jost"/>
              </a:rPr>
              <a:t> experiments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DAD89-0015-F32D-4322-BF5C9D57D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68180"/>
            <a:ext cx="7197726" cy="1405467"/>
          </a:xfrm>
        </p:spPr>
        <p:txBody>
          <a:bodyPr/>
          <a:lstStyle/>
          <a:p>
            <a:r>
              <a:rPr lang="en-US" dirty="0"/>
              <a:t>Ravindu Kumaragamage</a:t>
            </a:r>
          </a:p>
          <a:p>
            <a:r>
              <a:rPr lang="en-US" dirty="0"/>
              <a:t>Hampton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C1DEC-827D-949A-8C6D-F3D2261E0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382" y="6373647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z="1100" smtClean="0"/>
              <a:pPr/>
              <a:t>1</a:t>
            </a:fld>
            <a:endParaRPr lang="en-US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9BA527-26A6-90EA-D7DF-50FC4F685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51" y="5314686"/>
            <a:ext cx="1247873" cy="1247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1470D0-5E79-85FA-21F8-A1E6E8D94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677" y="5314686"/>
            <a:ext cx="38290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22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BA61E-0E12-6D57-5F45-AD5E83E9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92765"/>
            <a:ext cx="10131425" cy="1456267"/>
          </a:xfrm>
        </p:spPr>
        <p:txBody>
          <a:bodyPr/>
          <a:lstStyle/>
          <a:p>
            <a:r>
              <a:rPr lang="en-US" dirty="0"/>
              <a:t>Sieve Slits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9B4E7-6161-8802-FBF3-8E89CF36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0008" y="629231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" name="Picture 11" descr="A diagram of a machine&#10;&#10;AI-generated content may be incorrect.">
            <a:extLst>
              <a:ext uri="{FF2B5EF4-FFF2-40B4-BE49-F238E27FC236}">
                <a16:creationId xmlns:a16="http://schemas.microsoft.com/office/drawing/2014/main" id="{DEA3F38A-5B3E-6D06-DB11-AC12BEB77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016" y="1355476"/>
            <a:ext cx="5067183" cy="43595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F9286B-C701-82B8-20EB-4FC3EBC16953}"/>
              </a:ext>
            </a:extLst>
          </p:cNvPr>
          <p:cNvSpPr txBox="1"/>
          <p:nvPr/>
        </p:nvSpPr>
        <p:spPr>
          <a:xfrm>
            <a:off x="586408" y="1355476"/>
            <a:ext cx="55095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Beam Profiling</a:t>
            </a:r>
            <a:r>
              <a:rPr lang="en-US" sz="2000" dirty="0"/>
              <a:t>: Sieve slits help shape and define the beam profile by allowing only particles passing through the slit to reach the detector.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Calibration and Alignment</a:t>
            </a:r>
            <a:r>
              <a:rPr lang="en-US" sz="2000" dirty="0"/>
              <a:t>: They are used during calibration to ensure that the detector is properly aligned with the particle source.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Collimation</a:t>
            </a:r>
            <a:r>
              <a:rPr lang="en-US" sz="2000" dirty="0"/>
              <a:t>: The slit acts as a collimator, filtering out particles not aligned with the desired beam direction, thereby improving measurement accuracy.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Angular Resolution</a:t>
            </a:r>
            <a:r>
              <a:rPr lang="en-US" sz="2000" dirty="0"/>
              <a:t>: They enable the measurement of the angular distribution of particles by controlling their trajectory.</a:t>
            </a:r>
          </a:p>
        </p:txBody>
      </p:sp>
    </p:spTree>
    <p:extLst>
      <p:ext uri="{BB962C8B-B14F-4D97-AF65-F5344CB8AC3E}">
        <p14:creationId xmlns:p14="http://schemas.microsoft.com/office/powerpoint/2010/main" val="1875491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87081-6DB1-B8B8-BD91-4482252FB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131425" cy="1456267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17E37-2BE9-3E66-FA76-99669FE4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580" y="639889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B625D9-BFD0-B7B7-FE49-3F714F2CD16C}"/>
              </a:ext>
            </a:extLst>
          </p:cNvPr>
          <p:cNvSpPr/>
          <p:nvPr/>
        </p:nvSpPr>
        <p:spPr>
          <a:xfrm>
            <a:off x="313040" y="1403774"/>
            <a:ext cx="3211830" cy="1943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Generate a particle beam through the sieve slit with random events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3D258C-99A2-8B86-0E8B-7B90505FBD74}"/>
              </a:ext>
            </a:extLst>
          </p:cNvPr>
          <p:cNvSpPr/>
          <p:nvPr/>
        </p:nvSpPr>
        <p:spPr>
          <a:xfrm>
            <a:off x="8568705" y="1428750"/>
            <a:ext cx="3394710" cy="1943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Reconstruct the sieve slit using the data with uncertainty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214E95-2AE5-2A27-1E51-C0B26E2D8D03}"/>
              </a:ext>
            </a:extLst>
          </p:cNvPr>
          <p:cNvSpPr/>
          <p:nvPr/>
        </p:nvSpPr>
        <p:spPr>
          <a:xfrm>
            <a:off x="4349432" y="1442509"/>
            <a:ext cx="3394710" cy="1943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Introduce angular uncertainty with a Gaussian probability function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47CA601-6196-8799-E561-DE242BB1E4AD}"/>
              </a:ext>
            </a:extLst>
          </p:cNvPr>
          <p:cNvSpPr/>
          <p:nvPr/>
        </p:nvSpPr>
        <p:spPr>
          <a:xfrm>
            <a:off x="3591235" y="2246207"/>
            <a:ext cx="691832" cy="31072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C544FB4-949A-5B12-3972-944AD7F405FD}"/>
              </a:ext>
            </a:extLst>
          </p:cNvPr>
          <p:cNvSpPr/>
          <p:nvPr/>
        </p:nvSpPr>
        <p:spPr>
          <a:xfrm>
            <a:off x="7810507" y="2219961"/>
            <a:ext cx="691832" cy="31072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D18C47-8B94-BDF2-83A1-DD87A5FFD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11" y="3780138"/>
            <a:ext cx="3950970" cy="2704164"/>
          </a:xfrm>
          <a:prstGeom prst="rect">
            <a:avLst/>
          </a:prstGeom>
        </p:spPr>
      </p:pic>
      <p:pic>
        <p:nvPicPr>
          <p:cNvPr id="13" name="Picture 12" descr="A blue dots on a white background&#10;&#10;AI-generated content may be incorrect.">
            <a:extLst>
              <a:ext uri="{FF2B5EF4-FFF2-40B4-BE49-F238E27FC236}">
                <a16:creationId xmlns:a16="http://schemas.microsoft.com/office/drawing/2014/main" id="{4D68A6AC-2E3F-7A2A-263A-8D3B65904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639" y="3700686"/>
            <a:ext cx="3911581" cy="2698209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781D89CA-3495-F244-547F-37A48F617C98}"/>
              </a:ext>
            </a:extLst>
          </p:cNvPr>
          <p:cNvSpPr/>
          <p:nvPr/>
        </p:nvSpPr>
        <p:spPr>
          <a:xfrm>
            <a:off x="5253192" y="4837368"/>
            <a:ext cx="1685615" cy="57812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7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92F8C-FB17-5723-D1F4-41C494EC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18" y="16601"/>
            <a:ext cx="10131425" cy="1456267"/>
          </a:xfrm>
        </p:spPr>
        <p:txBody>
          <a:bodyPr/>
          <a:lstStyle/>
          <a:p>
            <a:r>
              <a:rPr lang="en-US" dirty="0"/>
              <a:t>HES Sieve Slit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C9312-F38A-DABB-5AA6-86631F833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617" y="625665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6A41B-CA7B-A407-204C-270D0EF3D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168" y="1588981"/>
            <a:ext cx="5376787" cy="3680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7DBCFB-4BEC-F68E-5EBC-074822E87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94" y="1690461"/>
            <a:ext cx="6163911" cy="34770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5341FE-DCBD-C777-01F9-E9A279D36471}"/>
              </a:ext>
            </a:extLst>
          </p:cNvPr>
          <p:cNvSpPr txBox="1"/>
          <p:nvPr/>
        </p:nvSpPr>
        <p:spPr>
          <a:xfrm>
            <a:off x="7448505" y="5385130"/>
            <a:ext cx="382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Generated beam data for HKS sieve slit</a:t>
            </a:r>
          </a:p>
        </p:txBody>
      </p:sp>
    </p:spTree>
    <p:extLst>
      <p:ext uri="{BB962C8B-B14F-4D97-AF65-F5344CB8AC3E}">
        <p14:creationId xmlns:p14="http://schemas.microsoft.com/office/powerpoint/2010/main" val="3173397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DE146-F108-FC8F-F90B-048BFC98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620" y="625614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246958-5097-7284-13D9-B741E8733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376" y="1128161"/>
            <a:ext cx="7247248" cy="53344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819A3D-5B19-16FC-0D1A-ED9B8A92EBC1}"/>
              </a:ext>
            </a:extLst>
          </p:cNvPr>
          <p:cNvSpPr txBox="1"/>
          <p:nvPr/>
        </p:nvSpPr>
        <p:spPr>
          <a:xfrm>
            <a:off x="201930" y="395377"/>
            <a:ext cx="11990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System with x’ angular uncertainty of 1.2 </a:t>
            </a:r>
            <a:r>
              <a:rPr lang="en-US" sz="2800" dirty="0" err="1"/>
              <a:t>mr</a:t>
            </a:r>
            <a:r>
              <a:rPr lang="en-US" sz="2800" dirty="0"/>
              <a:t> and y’ angular uncertainty of 2.0 </a:t>
            </a:r>
            <a:r>
              <a:rPr lang="en-US" sz="2800" dirty="0" err="1"/>
              <a:t>mr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811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79029-996E-FC70-E7F8-64196245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580" y="6475091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EC0AFC-EF47-0471-5AFA-865C8AB19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99" y="244312"/>
            <a:ext cx="4429732" cy="3184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A06036-FB1A-2ADA-E16E-D4FC8A36B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070" y="259384"/>
            <a:ext cx="4432514" cy="3184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186D0B-290B-F25B-FECA-205E687E6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15" y="3524082"/>
            <a:ext cx="4423703" cy="31846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BA70C5-094D-DF20-EAA6-5C12C0DD7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070" y="3524081"/>
            <a:ext cx="4424112" cy="318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59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81280-10BF-1B11-9551-C35EA7B2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250" y="640905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62D931-0828-7CBB-A0B0-74625860D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007" y="1289559"/>
            <a:ext cx="5916410" cy="42788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453AF5-47CD-55CC-0417-50D39653B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83" y="1289559"/>
            <a:ext cx="5981417" cy="427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32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with a line&#10;&#10;AI-generated content may be incorrect.">
            <a:extLst>
              <a:ext uri="{FF2B5EF4-FFF2-40B4-BE49-F238E27FC236}">
                <a16:creationId xmlns:a16="http://schemas.microsoft.com/office/drawing/2014/main" id="{4008C206-2611-E1C7-6103-D1D169D0C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4769" y="1456267"/>
            <a:ext cx="6574301" cy="44233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9224B-D8EE-CA42-E8D8-6AD0710E9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4455" y="639889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1AA238-DADC-4267-B561-8A47A28F6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0"/>
            <a:ext cx="11167109" cy="1456267"/>
          </a:xfrm>
        </p:spPr>
        <p:txBody>
          <a:bodyPr>
            <a:normAutofit/>
          </a:bodyPr>
          <a:lstStyle/>
          <a:p>
            <a:r>
              <a:rPr lang="en-US" sz="2800" dirty="0"/>
              <a:t>Gaussian width change with equal X’ &amp; y’ angular uncertainties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01BCBA-701D-A2BB-2F93-5A960D874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98" y="4220671"/>
            <a:ext cx="2835094" cy="20504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5B80B5-6E34-2A6E-D0CF-8CA2F8627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98" y="1057197"/>
            <a:ext cx="3407769" cy="245153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168C9B8-3606-4D8D-D0E6-E56C06E7A44B}"/>
              </a:ext>
            </a:extLst>
          </p:cNvPr>
          <p:cNvSpPr/>
          <p:nvPr/>
        </p:nvSpPr>
        <p:spPr>
          <a:xfrm>
            <a:off x="2007484" y="1354402"/>
            <a:ext cx="491612" cy="218636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32CB142-B024-D9F9-FF25-AB4C2F702554}"/>
              </a:ext>
            </a:extLst>
          </p:cNvPr>
          <p:cNvSpPr/>
          <p:nvPr/>
        </p:nvSpPr>
        <p:spPr>
          <a:xfrm>
            <a:off x="2068177" y="3579255"/>
            <a:ext cx="383461" cy="5174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18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F8F3-31C3-8894-BAE6-8F9319D6C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18" y="0"/>
            <a:ext cx="10131425" cy="1456267"/>
          </a:xfrm>
        </p:spPr>
        <p:txBody>
          <a:bodyPr/>
          <a:lstStyle/>
          <a:p>
            <a:r>
              <a:rPr lang="en-US" dirty="0"/>
              <a:t>HKS sieve slit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62E91-F371-C58E-58F5-406D4847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900" y="640905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227CFB-83A7-1EF1-8964-61C46F742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80" y="1555280"/>
            <a:ext cx="5240604" cy="37810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F6D416-50B2-38FF-8022-294C68C9AD5E}"/>
              </a:ext>
            </a:extLst>
          </p:cNvPr>
          <p:cNvSpPr txBox="1"/>
          <p:nvPr/>
        </p:nvSpPr>
        <p:spPr>
          <a:xfrm>
            <a:off x="7333082" y="5435299"/>
            <a:ext cx="401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Generated beam data for HKS sieve slit</a:t>
            </a:r>
          </a:p>
        </p:txBody>
      </p:sp>
      <p:pic>
        <p:nvPicPr>
          <p:cNvPr id="10" name="Picture 9" descr="A diagram of a face&#10;&#10;AI-generated content may be incorrect.">
            <a:extLst>
              <a:ext uri="{FF2B5EF4-FFF2-40B4-BE49-F238E27FC236}">
                <a16:creationId xmlns:a16="http://schemas.microsoft.com/office/drawing/2014/main" id="{C2541D64-5A88-E6A8-A614-BE3A941F1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16" y="1555280"/>
            <a:ext cx="6371984" cy="389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67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43795-3259-E864-1AE1-3CE77F308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0"/>
            <a:ext cx="11167109" cy="1456267"/>
          </a:xfrm>
        </p:spPr>
        <p:txBody>
          <a:bodyPr>
            <a:normAutofit/>
          </a:bodyPr>
          <a:lstStyle/>
          <a:p>
            <a:r>
              <a:rPr lang="en-US" sz="2800" dirty="0"/>
              <a:t>Gaussian width change with equal X’ &amp; y’ angular uncertainties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5C2DF6-3B8F-4E8A-8AC5-12EA3D8C1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2044" y="1529017"/>
            <a:ext cx="6827995" cy="458956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81A67-1307-3DFC-9A09-FACD36DB7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6380" y="64372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5C547F-E359-EE19-6BDD-7D998BBAD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98" y="4220671"/>
            <a:ext cx="2835094" cy="20504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CB9378-2C92-7161-E59E-826F5BCDD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98" y="1057197"/>
            <a:ext cx="3407769" cy="245153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D99FC4B-6E9B-FAF1-7EA3-DD2496323A4B}"/>
              </a:ext>
            </a:extLst>
          </p:cNvPr>
          <p:cNvSpPr/>
          <p:nvPr/>
        </p:nvSpPr>
        <p:spPr>
          <a:xfrm>
            <a:off x="2007484" y="1354402"/>
            <a:ext cx="491612" cy="218636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63A46E2-33B4-4629-F9CA-A5E7F9EE7021}"/>
              </a:ext>
            </a:extLst>
          </p:cNvPr>
          <p:cNvSpPr/>
          <p:nvPr/>
        </p:nvSpPr>
        <p:spPr>
          <a:xfrm>
            <a:off x="2068177" y="3579255"/>
            <a:ext cx="383461" cy="5174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13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F4F5A-5F10-5C1D-8732-D003AF5B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8756" y="6387410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AED855-33A5-A083-B6C2-7AB0B515D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349" y="1960764"/>
            <a:ext cx="5029458" cy="3784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71D700-BD6A-2ABB-6160-4DF7AA8BF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71" y="1960764"/>
            <a:ext cx="5134519" cy="37847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DE0936-CEED-4759-E03F-B64778D117DA}"/>
              </a:ext>
            </a:extLst>
          </p:cNvPr>
          <p:cNvSpPr txBox="1"/>
          <p:nvPr/>
        </p:nvSpPr>
        <p:spPr>
          <a:xfrm>
            <a:off x="1338287" y="820053"/>
            <a:ext cx="9515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Reconstructed x' vs y' plot from the previous experiment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F23963-5D50-09AB-469B-A3C962C7A3AD}"/>
              </a:ext>
            </a:extLst>
          </p:cNvPr>
          <p:cNvSpPr txBox="1"/>
          <p:nvPr/>
        </p:nvSpPr>
        <p:spPr>
          <a:xfrm>
            <a:off x="1215590" y="5853281"/>
            <a:ext cx="420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Reconstructed x’ vs y’ plot of HES sieve slit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6AFDF5-D109-2205-6796-D3FACD38ACF1}"/>
              </a:ext>
            </a:extLst>
          </p:cNvPr>
          <p:cNvSpPr txBox="1"/>
          <p:nvPr/>
        </p:nvSpPr>
        <p:spPr>
          <a:xfrm>
            <a:off x="6751238" y="5853281"/>
            <a:ext cx="420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Reconstructed x’ vs y’ plot of HKS sieve slit </a:t>
            </a:r>
          </a:p>
        </p:txBody>
      </p:sp>
    </p:spTree>
    <p:extLst>
      <p:ext uri="{BB962C8B-B14F-4D97-AF65-F5344CB8AC3E}">
        <p14:creationId xmlns:p14="http://schemas.microsoft.com/office/powerpoint/2010/main" val="365321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2F820-CE6C-7A30-7BB3-F47D600CB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87052"/>
            <a:ext cx="10131425" cy="1456267"/>
          </a:xfrm>
        </p:spPr>
        <p:txBody>
          <a:bodyPr/>
          <a:lstStyle/>
          <a:p>
            <a:r>
              <a:rPr lang="en-US" dirty="0"/>
              <a:t>Simulation study on missing mass resolution/ energy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4E9D7-C2ED-61DC-71F8-A90D5997F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43319"/>
            <a:ext cx="10131425" cy="44873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b="1" dirty="0"/>
              <a:t>Contributors to the Energy resolution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Beam Energy Uncertainty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Target Straggling (energy loss uncertainties in the target </a:t>
            </a:r>
          </a:p>
          <a:p>
            <a:pPr marL="0" indent="0">
              <a:buNone/>
            </a:pPr>
            <a:r>
              <a:rPr lang="en-US" sz="2400" dirty="0"/>
              <a:t>      from e, e', and K+)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Angular Resolutions</a:t>
            </a:r>
          </a:p>
          <a:p>
            <a:pPr marL="0" indent="0">
              <a:buNone/>
            </a:pPr>
            <a:r>
              <a:rPr lang="en-US" sz="2400" dirty="0"/>
              <a:t>           Scattered electron angle &amp; Kaon angle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Momentum Resolutions</a:t>
            </a:r>
          </a:p>
          <a:p>
            <a:pPr marL="0" indent="0">
              <a:buNone/>
            </a:pPr>
            <a:r>
              <a:rPr lang="en-US" sz="2400" dirty="0"/>
              <a:t>           Scattered electron momentum &amp; Kaon momentum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This simulation study is done using CERN ROOT to observe how missing mass resolution change with these variables using  H-1, He-3, Li-6, Be-6, C-12, Al-27, Ca-40, Ca-48 &amp; Pb-208 targets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A7340-05DC-7D52-55FF-80F80622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3837" y="6407903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A4C2FA-BAB5-B722-4631-77DF6B206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332" y="2258763"/>
            <a:ext cx="4985672" cy="2655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FCC57D-1239-3658-205E-B9A4A0F6E482}"/>
              </a:ext>
            </a:extLst>
          </p:cNvPr>
          <p:cNvSpPr txBox="1"/>
          <p:nvPr/>
        </p:nvSpPr>
        <p:spPr>
          <a:xfrm>
            <a:off x="4631855" y="6499875"/>
            <a:ext cx="69926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err="1">
                <a:solidFill>
                  <a:srgbClr val="C3C6D6"/>
                </a:solidFill>
                <a:effectLst/>
                <a:latin typeface="Google Sans"/>
              </a:rPr>
              <a:t>Gogami</a:t>
            </a:r>
            <a:r>
              <a:rPr lang="en-US" sz="1000" b="0" i="0" dirty="0">
                <a:solidFill>
                  <a:srgbClr val="C3C6D6"/>
                </a:solidFill>
                <a:effectLst/>
                <a:latin typeface="Google Sans"/>
              </a:rPr>
              <a:t>, </a:t>
            </a:r>
            <a:r>
              <a:rPr lang="en-US" sz="1000" dirty="0">
                <a:solidFill>
                  <a:srgbClr val="C3C6D6"/>
                </a:solidFill>
                <a:latin typeface="Google Sans"/>
              </a:rPr>
              <a:t>T</a:t>
            </a:r>
            <a:r>
              <a:rPr lang="en-US" sz="1000" b="0" i="0" dirty="0">
                <a:solidFill>
                  <a:srgbClr val="C3C6D6"/>
                </a:solidFill>
                <a:effectLst/>
                <a:latin typeface="Google Sans"/>
              </a:rPr>
              <a:t>. (2024). "Study of charge symmetry breaking in p-shell </a:t>
            </a:r>
            <a:r>
              <a:rPr lang="en-US" sz="1000" b="0" i="0" dirty="0" err="1">
                <a:solidFill>
                  <a:srgbClr val="C3C6D6"/>
                </a:solidFill>
                <a:effectLst/>
                <a:latin typeface="Google Sans"/>
              </a:rPr>
              <a:t>hypernuclei</a:t>
            </a:r>
            <a:r>
              <a:rPr lang="en-US" sz="1000" b="0" i="0" dirty="0">
                <a:solidFill>
                  <a:srgbClr val="C3C6D6"/>
                </a:solidFill>
                <a:effectLst/>
                <a:latin typeface="Google Sans"/>
              </a:rPr>
              <a:t>" [PowerPoint presentation] PAC51, Jefferson Lab, VA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16760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D1B8C-6E62-72BD-BC4C-E93120A0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0"/>
            <a:ext cx="10131425" cy="145626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59BDAF-6059-39E1-CC98-F6E7CE551C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0069" y="891541"/>
                <a:ext cx="10131425" cy="535686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u="sng" dirty="0"/>
                  <a:t>Energy Resolution Study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Energy resolution of higher recoil masses depends on beam energy resolution and momentum resolutions of Kaon and e’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Energy resolution of lighter recoil masses depends on Angular resolutions of Kaon and e’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Achievable missing mass resolution  ~600 keV/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u="sng" dirty="0"/>
                  <a:t>Sieve Slit Study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Simulations were done without considering background noise, and the Gaussian widths (sigma) of the reconstructed sieve slit peaks with respect to angular resolutions were observed.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59BDAF-6059-39E1-CC98-F6E7CE551C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0069" y="891541"/>
                <a:ext cx="10131425" cy="5356860"/>
              </a:xfrm>
              <a:blipFill>
                <a:blip r:embed="rId2"/>
                <a:stretch>
                  <a:fillRect l="-1264" r="-1925" b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F472E-1EAE-CA7F-097F-33FDBB9B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620" y="636841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83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D519-3351-6A57-38E9-536FA8B6D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60809"/>
            <a:ext cx="10131425" cy="1456267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F4D0E-1C8B-2E3C-CDD0-7E926D196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8" y="1335173"/>
            <a:ext cx="10131425" cy="364913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Special thanks to my advisor Dr. </a:t>
            </a:r>
            <a:r>
              <a:rPr lang="en-US" sz="2800" dirty="0" err="1"/>
              <a:t>Liguang</a:t>
            </a:r>
            <a:r>
              <a:rPr lang="en-US" sz="2800" dirty="0"/>
              <a:t> Tang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Jefferson Lab </a:t>
            </a:r>
            <a:r>
              <a:rPr lang="en-US" sz="2800" dirty="0" err="1"/>
              <a:t>Hypernuclear</a:t>
            </a:r>
            <a:r>
              <a:rPr lang="en-US" sz="2800" dirty="0"/>
              <a:t> group members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Hampton University and Jefferson Lab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All other academic, non-academic members, students, and the world!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619A8-CE1B-7EB9-789A-4D6EC1F1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5557" y="631363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73510-B901-3D36-4D4D-EDB7BE244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894" y="5123010"/>
            <a:ext cx="1247873" cy="1247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281E92-B54B-D7D3-D9C7-0086AC5A8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120" y="5123010"/>
            <a:ext cx="38290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0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39FB675-E1D0-EA3C-4B02-A5431614AC9D}"/>
              </a:ext>
            </a:extLst>
          </p:cNvPr>
          <p:cNvSpPr txBox="1"/>
          <p:nvPr/>
        </p:nvSpPr>
        <p:spPr>
          <a:xfrm>
            <a:off x="6377863" y="3897545"/>
            <a:ext cx="5386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Schematic of the experimental setup at Hall C. HES and </a:t>
            </a:r>
          </a:p>
          <a:p>
            <a:pPr algn="ctr"/>
            <a:r>
              <a:rPr lang="en-US" dirty="0"/>
              <a:t>HKS are used for detections of e′ and K+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C210D7-E04F-29D9-5282-67E16A993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66" y="247883"/>
            <a:ext cx="5428000" cy="40643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117FD8-0131-1022-0E46-71AF36C4D0D3}"/>
              </a:ext>
            </a:extLst>
          </p:cNvPr>
          <p:cNvSpPr txBox="1"/>
          <p:nvPr/>
        </p:nvSpPr>
        <p:spPr>
          <a:xfrm>
            <a:off x="321834" y="4312263"/>
            <a:ext cx="5598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of the kinematics parameters in the experiment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C9D1367-6877-0EC1-3272-4CBD0367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6130" y="6360768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z="1100" smtClean="0"/>
              <a:pPr/>
              <a:t>3</a:t>
            </a:fld>
            <a:endParaRPr lang="en-US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B66BF1-ADFD-B557-6CA6-77D84DFDEE55}"/>
              </a:ext>
            </a:extLst>
          </p:cNvPr>
          <p:cNvSpPr txBox="1"/>
          <p:nvPr/>
        </p:nvSpPr>
        <p:spPr>
          <a:xfrm>
            <a:off x="4178460" y="6492372"/>
            <a:ext cx="69926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err="1">
                <a:solidFill>
                  <a:srgbClr val="C3C6D6"/>
                </a:solidFill>
                <a:effectLst/>
                <a:latin typeface="Google Sans"/>
              </a:rPr>
              <a:t>Gogami</a:t>
            </a:r>
            <a:r>
              <a:rPr lang="en-US" sz="1000" b="0" i="0" dirty="0">
                <a:solidFill>
                  <a:srgbClr val="C3C6D6"/>
                </a:solidFill>
                <a:effectLst/>
                <a:latin typeface="Google Sans"/>
              </a:rPr>
              <a:t>, </a:t>
            </a:r>
            <a:r>
              <a:rPr lang="en-US" sz="1000" dirty="0">
                <a:solidFill>
                  <a:srgbClr val="C3C6D6"/>
                </a:solidFill>
                <a:latin typeface="Google Sans"/>
              </a:rPr>
              <a:t>T</a:t>
            </a:r>
            <a:r>
              <a:rPr lang="en-US" sz="1000" b="0" i="0" dirty="0">
                <a:solidFill>
                  <a:srgbClr val="C3C6D6"/>
                </a:solidFill>
                <a:effectLst/>
                <a:latin typeface="Google Sans"/>
              </a:rPr>
              <a:t>. (2024). "Study of charge symmetry breaking in p-shell </a:t>
            </a:r>
            <a:r>
              <a:rPr lang="en-US" sz="1000" b="0" i="0" dirty="0" err="1">
                <a:solidFill>
                  <a:srgbClr val="C3C6D6"/>
                </a:solidFill>
                <a:effectLst/>
                <a:latin typeface="Google Sans"/>
              </a:rPr>
              <a:t>hypernuclei</a:t>
            </a:r>
            <a:r>
              <a:rPr lang="en-US" sz="1000" b="0" i="0" dirty="0">
                <a:solidFill>
                  <a:srgbClr val="C3C6D6"/>
                </a:solidFill>
                <a:effectLst/>
                <a:latin typeface="Google Sans"/>
              </a:rPr>
              <a:t>" [PowerPoint presentation] PAC51, Jefferson Lab, VA</a:t>
            </a:r>
            <a:endParaRPr lang="en-US" sz="1000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948FE6D-CB0F-CEB2-34FD-1512636D1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57036" y="247883"/>
            <a:ext cx="5428000" cy="364966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D405F0-6145-3528-96EB-A47FD284E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453" y="4880391"/>
            <a:ext cx="10139094" cy="11377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75E2D9-2ED2-238B-3C4A-1245734B7F79}"/>
              </a:ext>
            </a:extLst>
          </p:cNvPr>
          <p:cNvSpPr txBox="1"/>
          <p:nvPr/>
        </p:nvSpPr>
        <p:spPr>
          <a:xfrm>
            <a:off x="3869781" y="6024440"/>
            <a:ext cx="445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Missing mass equation used in the simulation</a:t>
            </a:r>
          </a:p>
        </p:txBody>
      </p:sp>
    </p:spTree>
    <p:extLst>
      <p:ext uri="{BB962C8B-B14F-4D97-AF65-F5344CB8AC3E}">
        <p14:creationId xmlns:p14="http://schemas.microsoft.com/office/powerpoint/2010/main" val="371885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60E4DD6-3DF0-1701-7336-F067800E7051}"/>
              </a:ext>
            </a:extLst>
          </p:cNvPr>
          <p:cNvSpPr txBox="1"/>
          <p:nvPr/>
        </p:nvSpPr>
        <p:spPr>
          <a:xfrm>
            <a:off x="77606" y="3736683"/>
            <a:ext cx="3431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Missing mass resolution for Kaon momentum resolution with variation of atomic number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B157D3-6C38-C789-6DCB-E551DE3F8F89}"/>
              </a:ext>
            </a:extLst>
          </p:cNvPr>
          <p:cNvSpPr txBox="1"/>
          <p:nvPr/>
        </p:nvSpPr>
        <p:spPr>
          <a:xfrm>
            <a:off x="8805517" y="3767353"/>
            <a:ext cx="3300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Missing mass resolution for scattered electron momentum resolution with variation of atomic number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B0C379-283C-3BEE-14A1-B23820EF0BF3}"/>
              </a:ext>
            </a:extLst>
          </p:cNvPr>
          <p:cNvSpPr txBox="1"/>
          <p:nvPr/>
        </p:nvSpPr>
        <p:spPr>
          <a:xfrm>
            <a:off x="500542" y="5795754"/>
            <a:ext cx="321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Missing mass resolution for beam energy uncertainty with variation of atomic number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E745FA6-5DFD-6AC0-E1F6-895DECE91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75" y="6341259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z="1100" smtClean="0"/>
              <a:pPr/>
              <a:t>4</a:t>
            </a:fld>
            <a:endParaRPr lang="en-US" sz="11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DBF968-FBE6-D98C-5488-CB140EB3478E}"/>
              </a:ext>
            </a:extLst>
          </p:cNvPr>
          <p:cNvSpPr txBox="1"/>
          <p:nvPr/>
        </p:nvSpPr>
        <p:spPr>
          <a:xfrm>
            <a:off x="106143" y="92498"/>
            <a:ext cx="12085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/>
              <a:t>Simulation results from changing only one variable(Kaon Momentum resolution/e’ momentum resolution/Beam uncertainty)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6AFD11-A1CA-E1CF-F506-B3F53D813F5C}"/>
              </a:ext>
            </a:extLst>
          </p:cNvPr>
          <p:cNvSpPr/>
          <p:nvPr/>
        </p:nvSpPr>
        <p:spPr>
          <a:xfrm>
            <a:off x="5141199" y="1316659"/>
            <a:ext cx="1800519" cy="1451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the other variables are set to zero to isolate the individual effect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C853240-7BD8-4E5F-4B34-EB1F240226E7}"/>
              </a:ext>
            </a:extLst>
          </p:cNvPr>
          <p:cNvSpPr/>
          <p:nvPr/>
        </p:nvSpPr>
        <p:spPr>
          <a:xfrm>
            <a:off x="7004518" y="1954361"/>
            <a:ext cx="550345" cy="2915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0591AA0-1548-74EE-44BF-647AA00377D5}"/>
              </a:ext>
            </a:extLst>
          </p:cNvPr>
          <p:cNvSpPr/>
          <p:nvPr/>
        </p:nvSpPr>
        <p:spPr>
          <a:xfrm rot="10800000">
            <a:off x="4559454" y="1971708"/>
            <a:ext cx="550345" cy="2915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7885FAD-CA47-8D7B-6DE2-68C6718001D4}"/>
              </a:ext>
            </a:extLst>
          </p:cNvPr>
          <p:cNvSpPr/>
          <p:nvPr/>
        </p:nvSpPr>
        <p:spPr>
          <a:xfrm rot="5400000">
            <a:off x="5766285" y="3077457"/>
            <a:ext cx="550345" cy="2915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4F5700DB-3D0E-1D74-34D5-CCE845D70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372" y="3671366"/>
            <a:ext cx="4332170" cy="3120109"/>
          </a:xfrm>
          <a:prstGeom prst="rect">
            <a:avLst/>
          </a:prstGeom>
        </p:spPr>
      </p:pic>
      <p:pic>
        <p:nvPicPr>
          <p:cNvPr id="6" name="Picture 5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603D7D4D-CD34-3041-A8FA-B53B493AC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355" y="512827"/>
            <a:ext cx="4349246" cy="3116237"/>
          </a:xfrm>
          <a:prstGeom prst="rect">
            <a:avLst/>
          </a:prstGeom>
        </p:spPr>
      </p:pic>
      <p:pic>
        <p:nvPicPr>
          <p:cNvPr id="10" name="Picture 9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638D6805-4448-A9FB-A265-0A6B0A492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74" y="506543"/>
            <a:ext cx="4200327" cy="312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09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60E5B-8926-D42C-9095-8C84D5E08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824A8-7BCF-363D-C97A-F30773C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131425" cy="1456267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BE728-80AC-1101-C1EA-DC706A504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49" y="1378495"/>
            <a:ext cx="4766992" cy="50694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Heavy recoil masses have considerably higher dependence to the momentum resolutions from the measurement of the scattered electrons and the associate production of kaons and the beam.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D46B2-474D-BA01-642D-4840B47E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9569" y="6228794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z="1100" smtClean="0"/>
              <a:pPr/>
              <a:t>5</a:t>
            </a:fld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4FEB1-54C5-01EB-A719-DA9CB4507D6D}"/>
              </a:ext>
            </a:extLst>
          </p:cNvPr>
          <p:cNvSpPr txBox="1"/>
          <p:nvPr/>
        </p:nvSpPr>
        <p:spPr>
          <a:xfrm>
            <a:off x="6472053" y="5285144"/>
            <a:ext cx="440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mass resolution for Kaon momentum resolution with variation of atomic number</a:t>
            </a:r>
          </a:p>
        </p:txBody>
      </p:sp>
      <p:pic>
        <p:nvPicPr>
          <p:cNvPr id="6" name="Picture 5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ADEA47D6-D173-897F-2473-0F2F3DC91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304" y="728133"/>
            <a:ext cx="6035728" cy="448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2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60C7BF8-93A8-B59C-7A25-FE4D9D800E2E}"/>
              </a:ext>
            </a:extLst>
          </p:cNvPr>
          <p:cNvSpPr txBox="1"/>
          <p:nvPr/>
        </p:nvSpPr>
        <p:spPr>
          <a:xfrm>
            <a:off x="405052" y="5432187"/>
            <a:ext cx="5317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mass resolution for Kaon angular resolution with variation of atomic number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4FC63C-717F-EA92-B3F4-19C224361DA4}"/>
              </a:ext>
            </a:extLst>
          </p:cNvPr>
          <p:cNvSpPr txBox="1"/>
          <p:nvPr/>
        </p:nvSpPr>
        <p:spPr>
          <a:xfrm>
            <a:off x="6469932" y="5432188"/>
            <a:ext cx="542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mass resolution for Scattered electron angular resolution with variation of atomic number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32CE20-F3E3-B683-3C78-5C728028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983" y="6351342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A4977D-9015-AAE0-1D11-C71EA7E5E42B}"/>
              </a:ext>
            </a:extLst>
          </p:cNvPr>
          <p:cNvSpPr txBox="1"/>
          <p:nvPr/>
        </p:nvSpPr>
        <p:spPr>
          <a:xfrm>
            <a:off x="646195" y="197846"/>
            <a:ext cx="108996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/>
              <a:t>Simulation results from changing only one variable (Kaon angular resolution/e’ angular resolution)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616F02-5A78-85A8-AF78-92CA2A0BC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697" y="1138559"/>
            <a:ext cx="5906076" cy="41572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FCF1E0-E32D-8B75-21DA-F530BC558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89" y="1138559"/>
            <a:ext cx="5823742" cy="415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2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3B350-0A3F-E3A2-EBCB-3AA6AB141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35" y="147116"/>
            <a:ext cx="10131425" cy="1456267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CEBE0-B38A-1D81-A6A3-21D6E20CE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35" y="1057098"/>
            <a:ext cx="5038096" cy="47438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Heavy recoil masses are not sensitive to the angular uncertainties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light recoil masses are very sensitive to the angular uncertainties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038C5-7E79-546E-A05E-B04BC05B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6703" y="6266501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F4B9D4-282D-FB81-3DB7-AB3696AEEAD1}"/>
              </a:ext>
            </a:extLst>
          </p:cNvPr>
          <p:cNvSpPr txBox="1"/>
          <p:nvPr/>
        </p:nvSpPr>
        <p:spPr>
          <a:xfrm>
            <a:off x="5779699" y="5422064"/>
            <a:ext cx="5342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mass resolution for Kaon angular resolution with variation of atomic number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69B26F-C303-2C40-5C65-883119916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325" y="567058"/>
            <a:ext cx="6645474" cy="474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48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791C2B0-08F1-D169-FDF1-A4FBAD8C9788}"/>
              </a:ext>
            </a:extLst>
          </p:cNvPr>
          <p:cNvSpPr txBox="1"/>
          <p:nvPr/>
        </p:nvSpPr>
        <p:spPr>
          <a:xfrm>
            <a:off x="1975610" y="364992"/>
            <a:ext cx="7737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Simulation results with all the variables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D4DCF4-6133-8340-99A8-CE37B4A6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3264" y="6379622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920C3-A678-C093-0993-C4F41136A0AB}"/>
              </a:ext>
            </a:extLst>
          </p:cNvPr>
          <p:cNvSpPr txBox="1"/>
          <p:nvPr/>
        </p:nvSpPr>
        <p:spPr>
          <a:xfrm>
            <a:off x="304016" y="1908049"/>
            <a:ext cx="516605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Angular resolution ≤ 1.5 </a:t>
            </a:r>
            <a:r>
              <a:rPr lang="en-US" sz="2800" b="1" dirty="0" err="1"/>
              <a:t>mrad</a:t>
            </a:r>
            <a:r>
              <a:rPr lang="en-US" sz="2800" b="1" dirty="0"/>
              <a:t> (σ):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Minimal impact on missing mass resolution from the angular resolutions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Resolution mainly limited by beam energy &amp; momentum of e' and K+</a:t>
            </a:r>
          </a:p>
        </p:txBody>
      </p:sp>
      <p:pic>
        <p:nvPicPr>
          <p:cNvPr id="4" name="Picture 3" descr="A graph of a graph of atomic number&#10;&#10;AI-generated content may be incorrect.">
            <a:extLst>
              <a:ext uri="{FF2B5EF4-FFF2-40B4-BE49-F238E27FC236}">
                <a16:creationId xmlns:a16="http://schemas.microsoft.com/office/drawing/2014/main" id="{BF3BC5ED-5AF7-8A2D-EBFB-F665706F5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071" y="1577065"/>
            <a:ext cx="6396117" cy="45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1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4AD7E-1046-8597-1C06-3DC6FFB0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DC6BE3-E8D5-04A1-5525-BF2C069530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1091" y="1630838"/>
                <a:ext cx="5724626" cy="5044282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b="1" dirty="0"/>
                  <a:t>Angular resolution &gt; 2.0 </a:t>
                </a:r>
                <a:r>
                  <a:rPr lang="en-US" sz="2800" b="1" dirty="0" err="1"/>
                  <a:t>mrad</a:t>
                </a:r>
                <a:r>
                  <a:rPr lang="en-US" sz="2800" b="1" dirty="0"/>
                  <a:t> (</a:t>
                </a:r>
                <a:r>
                  <a:rPr lang="el-GR" sz="2800" b="1" dirty="0"/>
                  <a:t>σ):</a:t>
                </a:r>
                <a:endParaRPr lang="el-GR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Significant increase in missing mass resolution degradation, especially for light systems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</a:t>
                </a:r>
                <a:r>
                  <a:rPr lang="en-US" sz="2800" b="1" dirty="0"/>
                  <a:t>Overall resolution:</a:t>
                </a:r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Achievable missing mass resolution  ~600 keV/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for all </a:t>
                </a:r>
                <a:r>
                  <a:rPr lang="en-US" sz="2800" dirty="0" err="1"/>
                  <a:t>hypernuclei</a:t>
                </a:r>
                <a:r>
                  <a:rPr lang="en-US" sz="2800" dirty="0"/>
                  <a:t> with controlled uncertainties, which is a very good resolution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 These results justify the procedures used to optimize the angular and momentum reconstruction matrices.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8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7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DC6BE3-E8D5-04A1-5525-BF2C069530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091" y="1630838"/>
                <a:ext cx="5724626" cy="5044282"/>
              </a:xfrm>
              <a:blipFill>
                <a:blip r:embed="rId2"/>
                <a:stretch>
                  <a:fillRect l="-1704" t="-11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BC36E-82B9-5EBE-7479-678DA658C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5557" y="6379622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C0EEB-0FB4-016B-5E15-8A7D668DA338}"/>
              </a:ext>
            </a:extLst>
          </p:cNvPr>
          <p:cNvSpPr txBox="1"/>
          <p:nvPr/>
        </p:nvSpPr>
        <p:spPr>
          <a:xfrm>
            <a:off x="2227088" y="439988"/>
            <a:ext cx="7737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Simulation results with all the variables</a:t>
            </a:r>
          </a:p>
        </p:txBody>
      </p:sp>
      <p:pic>
        <p:nvPicPr>
          <p:cNvPr id="7" name="Picture 6" descr="A graph of a graph of a number of objects&#10;&#10;AI-generated content may be incorrect.">
            <a:extLst>
              <a:ext uri="{FF2B5EF4-FFF2-40B4-BE49-F238E27FC236}">
                <a16:creationId xmlns:a16="http://schemas.microsoft.com/office/drawing/2014/main" id="{EC873852-009E-B6B7-CC2B-D6AA65B3B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171" y="1322614"/>
            <a:ext cx="6514738" cy="460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92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{33EBD753-542C-47AB-BEE1-120A7ACE53F7}tf03457452</Template>
  <TotalTime>2023</TotalTime>
  <Words>843</Words>
  <Application>Microsoft Office PowerPoint</Application>
  <PresentationFormat>Widescreen</PresentationFormat>
  <Paragraphs>99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Courier New</vt:lpstr>
      <vt:lpstr>Google Sans</vt:lpstr>
      <vt:lpstr>Jost</vt:lpstr>
      <vt:lpstr>Wingdings</vt:lpstr>
      <vt:lpstr>Celestial</vt:lpstr>
      <vt:lpstr>Simulation work on the energy resolution and Sieve Slits for the upcoming hypernuclear experiments</vt:lpstr>
      <vt:lpstr>Simulation study on missing mass resolution/ energy resolution</vt:lpstr>
      <vt:lpstr>PowerPoint Presentation</vt:lpstr>
      <vt:lpstr>PowerPoint Presentation</vt:lpstr>
      <vt:lpstr>observations</vt:lpstr>
      <vt:lpstr>PowerPoint Presentation</vt:lpstr>
      <vt:lpstr>observations</vt:lpstr>
      <vt:lpstr>PowerPoint Presentation</vt:lpstr>
      <vt:lpstr>PowerPoint Presentation</vt:lpstr>
      <vt:lpstr>Sieve Slits</vt:lpstr>
      <vt:lpstr>Methodology</vt:lpstr>
      <vt:lpstr>HES Sieve Slit Simulation</vt:lpstr>
      <vt:lpstr>PowerPoint Presentation</vt:lpstr>
      <vt:lpstr>PowerPoint Presentation</vt:lpstr>
      <vt:lpstr>PowerPoint Presentation</vt:lpstr>
      <vt:lpstr>Gaussian width change with equal X’ &amp; y’ angular uncertainties</vt:lpstr>
      <vt:lpstr>HKS sieve slit Simulation</vt:lpstr>
      <vt:lpstr>Gaussian width change with equal X’ &amp; y’ angular uncertainties</vt:lpstr>
      <vt:lpstr>PowerPoint Presentation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Ravindu Kumaragamage</dc:creator>
  <cp:lastModifiedBy>Ravindu Kumaragamage</cp:lastModifiedBy>
  <cp:revision>74</cp:revision>
  <dcterms:created xsi:type="dcterms:W3CDTF">2025-03-06T04:43:32Z</dcterms:created>
  <dcterms:modified xsi:type="dcterms:W3CDTF">2025-05-16T13:03:14Z</dcterms:modified>
</cp:coreProperties>
</file>